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0" r:id="rId4"/>
    <p:sldId id="269" r:id="rId5"/>
    <p:sldId id="273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IBM Plex Sans Thai Bold" panose="020B0604020202020204" charset="-34"/>
      <p:regular r:id="rId11"/>
      <p:bold r:id="rId12"/>
    </p:embeddedFont>
    <p:embeddedFont>
      <p:font typeface="IBM Plex Sans Thai Looped Bold" panose="020B0604020202020204" charset="-34"/>
      <p:regular r:id="rId13"/>
      <p:bold r:id="rId14"/>
    </p:embeddedFont>
    <p:embeddedFont>
      <p:font typeface="TH SarabunPSK" panose="020B0500040200020003" pitchFamily="34" charset="-34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7F93"/>
    <a:srgbClr val="86B4C4"/>
    <a:srgbClr val="D6EFF0"/>
    <a:srgbClr val="2B485F"/>
    <a:srgbClr val="E80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6" autoAdjust="0"/>
  </p:normalViewPr>
  <p:slideViewPr>
    <p:cSldViewPr>
      <p:cViewPr varScale="1">
        <p:scale>
          <a:sx n="71" d="100"/>
          <a:sy n="71" d="100"/>
        </p:scale>
        <p:origin x="7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65152" y="-142215"/>
            <a:ext cx="15629045" cy="7601667"/>
            <a:chOff x="0" y="0"/>
            <a:chExt cx="812800" cy="3953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395330"/>
            </a:xfrm>
            <a:custGeom>
              <a:avLst/>
              <a:gdLst/>
              <a:ahLst/>
              <a:cxnLst/>
              <a:rect l="l" t="t" r="r" b="b"/>
              <a:pathLst>
                <a:path w="812800" h="395330">
                  <a:moveTo>
                    <a:pt x="406400" y="39533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395330"/>
                  </a:lnTo>
                  <a:close/>
                </a:path>
              </a:pathLst>
            </a:custGeom>
            <a:blipFill>
              <a:blip r:embed="rId2"/>
              <a:stretch>
                <a:fillRect t="-18918" b="-18918"/>
              </a:stretch>
            </a:blipFill>
          </p:spPr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51C4EFB-D644-3613-4543-401B52A133F5}"/>
              </a:ext>
            </a:extLst>
          </p:cNvPr>
          <p:cNvGrpSpPr/>
          <p:nvPr/>
        </p:nvGrpSpPr>
        <p:grpSpPr>
          <a:xfrm>
            <a:off x="14629382" y="1178014"/>
            <a:ext cx="2629918" cy="2690336"/>
            <a:chOff x="14629382" y="1178014"/>
            <a:chExt cx="2629918" cy="2690336"/>
          </a:xfrm>
        </p:grpSpPr>
        <p:grpSp>
          <p:nvGrpSpPr>
            <p:cNvPr id="6" name="Group 6"/>
            <p:cNvGrpSpPr/>
            <p:nvPr/>
          </p:nvGrpSpPr>
          <p:grpSpPr>
            <a:xfrm>
              <a:off x="14629382" y="1178014"/>
              <a:ext cx="2629918" cy="2629918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B485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0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15084998" y="2492973"/>
              <a:ext cx="1662812" cy="1375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94"/>
                </a:lnSpc>
              </a:pPr>
              <a:r>
                <a:rPr lang="th-TH" sz="15000" dirty="0">
                  <a:solidFill>
                    <a:srgbClr val="FFF9EF"/>
                  </a:solidFill>
                  <a:latin typeface="IBM Plex Sans Thai Looped Bold"/>
                  <a:ea typeface="IBM Plex Sans Thai Looped Bold"/>
                  <a:cs typeface="IBM Plex Sans Thai Looped Bold"/>
                  <a:sym typeface="IBM Plex Sans Thai Looped Bold"/>
                </a:rPr>
                <a:t>9</a:t>
              </a:r>
              <a:endParaRPr lang="en-US" sz="15000" dirty="0">
                <a:solidFill>
                  <a:srgbClr val="FFF9EF"/>
                </a:solidFill>
                <a:latin typeface="IBM Plex Sans Thai Looped Bold"/>
                <a:ea typeface="IBM Plex Sans Thai Looped Bold"/>
                <a:cs typeface="IBM Plex Sans Thai Looped Bold"/>
                <a:sym typeface="IBM Plex Sans Thai Looped Bold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 flipV="1">
            <a:off x="-274997" y="3346239"/>
            <a:ext cx="7704362" cy="7704362"/>
          </a:xfrm>
          <a:custGeom>
            <a:avLst/>
            <a:gdLst/>
            <a:ahLst/>
            <a:cxnLst/>
            <a:rect l="l" t="t" r="r" b="b"/>
            <a:pathLst>
              <a:path w="7704362" h="7704362">
                <a:moveTo>
                  <a:pt x="0" y="7704362"/>
                </a:moveTo>
                <a:lnTo>
                  <a:pt x="7704362" y="7704362"/>
                </a:lnTo>
                <a:lnTo>
                  <a:pt x="7704362" y="0"/>
                </a:lnTo>
                <a:lnTo>
                  <a:pt x="0" y="0"/>
                </a:lnTo>
                <a:lnTo>
                  <a:pt x="0" y="770436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017064" y="1028700"/>
            <a:ext cx="1850437" cy="1850437"/>
          </a:xfrm>
          <a:custGeom>
            <a:avLst/>
            <a:gdLst/>
            <a:ahLst/>
            <a:cxnLst/>
            <a:rect l="l" t="t" r="r" b="b"/>
            <a:pathLst>
              <a:path w="1850437" h="1850437">
                <a:moveTo>
                  <a:pt x="0" y="0"/>
                </a:moveTo>
                <a:lnTo>
                  <a:pt x="1850437" y="0"/>
                </a:lnTo>
                <a:lnTo>
                  <a:pt x="1850437" y="1850437"/>
                </a:lnTo>
                <a:lnTo>
                  <a:pt x="0" y="18504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V="1">
            <a:off x="8839200" y="-145011"/>
            <a:ext cx="3624693" cy="3491250"/>
          </a:xfrm>
          <a:custGeom>
            <a:avLst/>
            <a:gdLst/>
            <a:ahLst/>
            <a:cxnLst/>
            <a:rect l="l" t="t" r="r" b="b"/>
            <a:pathLst>
              <a:path w="5543091" h="5543091">
                <a:moveTo>
                  <a:pt x="0" y="5543091"/>
                </a:moveTo>
                <a:lnTo>
                  <a:pt x="5543091" y="5543091"/>
                </a:lnTo>
                <a:lnTo>
                  <a:pt x="5543091" y="0"/>
                </a:lnTo>
                <a:lnTo>
                  <a:pt x="0" y="0"/>
                </a:lnTo>
                <a:lnTo>
                  <a:pt x="0" y="5543091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747884" y="254838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1A0082-EA6F-2BEA-F99B-6AB0CDC35770}"/>
              </a:ext>
            </a:extLst>
          </p:cNvPr>
          <p:cNvSpPr txBox="1"/>
          <p:nvPr/>
        </p:nvSpPr>
        <p:spPr>
          <a:xfrm>
            <a:off x="14125593" y="448243"/>
            <a:ext cx="3962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dirty="0">
                <a:solidFill>
                  <a:srgbClr val="2B485F"/>
                </a:solidFill>
                <a:latin typeface="IBM Plex Sans Thai Bold"/>
                <a:cs typeface="IBM Plex Sans Thai Bold"/>
              </a:rPr>
              <a:t>หน่วยการเรียนรู้ที่</a:t>
            </a:r>
            <a:endParaRPr lang="en-US" sz="4000" dirty="0">
              <a:solidFill>
                <a:srgbClr val="2B485F"/>
              </a:solidFill>
              <a:latin typeface="IBM Plex Sans Thai Bold"/>
              <a:cs typeface="IBM Plex Sans Thai Bold"/>
              <a:sym typeface="IBM Plex Sans Thai Bold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96F1402-7AA0-3F06-EC67-5DBD0022E7F1}"/>
              </a:ext>
            </a:extLst>
          </p:cNvPr>
          <p:cNvSpPr txBox="1"/>
          <p:nvPr/>
        </p:nvSpPr>
        <p:spPr>
          <a:xfrm>
            <a:off x="8081921" y="4945803"/>
            <a:ext cx="828643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th-TH" sz="8000" b="1" kern="100" dirty="0">
                <a:solidFill>
                  <a:srgbClr val="2B485F"/>
                </a:solidFill>
                <a:latin typeface="+mj-lt"/>
                <a:cs typeface="IBM Plex Sans Thai Bold"/>
              </a:rPr>
              <a:t>เกจวัดรูขนาดเล็ก</a:t>
            </a:r>
          </a:p>
          <a:p>
            <a:pPr algn="l"/>
            <a:r>
              <a:rPr lang="en-US" sz="8000" b="1" kern="100" dirty="0">
                <a:solidFill>
                  <a:srgbClr val="2B485F"/>
                </a:solidFill>
                <a:latin typeface="+mj-lt"/>
                <a:cs typeface="IBM Plex Sans Thai Bold"/>
              </a:rPr>
              <a:t>(Small Hole Gauge)</a:t>
            </a:r>
            <a:endParaRPr lang="th-TH" sz="8000" b="1" kern="100" dirty="0">
              <a:solidFill>
                <a:srgbClr val="2B485F"/>
              </a:solidFill>
              <a:latin typeface="+mj-lt"/>
              <a:cs typeface="IBM Plex Sans Thai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0373699" y="-756583"/>
            <a:ext cx="8844439" cy="8844439"/>
          </a:xfrm>
          <a:custGeom>
            <a:avLst/>
            <a:gdLst/>
            <a:ahLst/>
            <a:cxnLst/>
            <a:rect l="l" t="t" r="r" b="b"/>
            <a:pathLst>
              <a:path w="8844439" h="8844439">
                <a:moveTo>
                  <a:pt x="8844440" y="0"/>
                </a:moveTo>
                <a:lnTo>
                  <a:pt x="0" y="0"/>
                </a:lnTo>
                <a:lnTo>
                  <a:pt x="0" y="8844439"/>
                </a:lnTo>
                <a:lnTo>
                  <a:pt x="8844440" y="8844439"/>
                </a:lnTo>
                <a:lnTo>
                  <a:pt x="88444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335910" y="2362746"/>
            <a:ext cx="6412991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th-TH" sz="6999" dirty="0">
                <a:solidFill>
                  <a:srgbClr val="2B485F"/>
                </a:solidFill>
                <a:latin typeface="IBM Plex Sans Thai Bold"/>
                <a:ea typeface="IBM Plex Sans Thai Bold"/>
                <a:cs typeface="IBM Plex Sans Thai Bold"/>
                <a:sym typeface="IBM Plex Sans Thai Bold"/>
              </a:rPr>
              <a:t>สาระการเรียนรู้</a:t>
            </a:r>
            <a:endParaRPr lang="en-US" sz="6999" dirty="0">
              <a:solidFill>
                <a:srgbClr val="2B485F"/>
              </a:solidFill>
              <a:latin typeface="IBM Plex Sans Thai Bold"/>
              <a:ea typeface="IBM Plex Sans Thai Bold"/>
              <a:cs typeface="IBM Plex Sans Thai Bold"/>
              <a:sym typeface="IBM Plex Sans Thai Bold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13434F-835E-EB07-B01F-90D2D378E121}"/>
              </a:ext>
            </a:extLst>
          </p:cNvPr>
          <p:cNvGrpSpPr/>
          <p:nvPr/>
        </p:nvGrpSpPr>
        <p:grpSpPr>
          <a:xfrm>
            <a:off x="8441925" y="3833158"/>
            <a:ext cx="5959875" cy="776942"/>
            <a:chOff x="343409" y="198663"/>
            <a:chExt cx="5959875" cy="776942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30A405B9-9C87-403E-DD71-9C04C8A127A2}"/>
                </a:ext>
              </a:extLst>
            </p:cNvPr>
            <p:cNvSpPr/>
            <p:nvPr/>
          </p:nvSpPr>
          <p:spPr>
            <a:xfrm rot="18900000">
              <a:off x="372033" y="222102"/>
              <a:ext cx="565755" cy="565755"/>
            </a:xfrm>
            <a:prstGeom prst="roundRect">
              <a:avLst/>
            </a:prstGeom>
            <a:solidFill>
              <a:srgbClr val="28BB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FB59B1-6DD1-24E0-8B18-610C1599C992}"/>
                </a:ext>
              </a:extLst>
            </p:cNvPr>
            <p:cNvSpPr txBox="1"/>
            <p:nvPr/>
          </p:nvSpPr>
          <p:spPr>
            <a:xfrm>
              <a:off x="1134985" y="259254"/>
              <a:ext cx="516829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th-TH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ส่วนประกอบของเกจวัดรูขนาดเล็ก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A48BBB-37FF-57AC-FE36-F1A1871651CF}"/>
                </a:ext>
              </a:extLst>
            </p:cNvPr>
            <p:cNvSpPr txBox="1"/>
            <p:nvPr/>
          </p:nvSpPr>
          <p:spPr>
            <a:xfrm>
              <a:off x="343409" y="198663"/>
              <a:ext cx="69188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</a:t>
              </a:r>
              <a:endPara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4261F0-2437-8881-05D8-5D8B1A6D7682}"/>
                </a:ext>
              </a:extLst>
            </p:cNvPr>
            <p:cNvCxnSpPr>
              <a:cxnSpLocks/>
            </p:cNvCxnSpPr>
            <p:nvPr/>
          </p:nvCxnSpPr>
          <p:spPr>
            <a:xfrm>
              <a:off x="1193761" y="975605"/>
              <a:ext cx="4804723" cy="0"/>
            </a:xfrm>
            <a:prstGeom prst="line">
              <a:avLst/>
            </a:prstGeom>
            <a:ln w="9525">
              <a:solidFill>
                <a:srgbClr val="2C59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BE995F-35B0-08ED-2528-0DFDC3457DE6}"/>
              </a:ext>
            </a:extLst>
          </p:cNvPr>
          <p:cNvGrpSpPr/>
          <p:nvPr/>
        </p:nvGrpSpPr>
        <p:grpSpPr>
          <a:xfrm>
            <a:off x="8441925" y="4857624"/>
            <a:ext cx="5655075" cy="768477"/>
            <a:chOff x="343409" y="994529"/>
            <a:chExt cx="5655075" cy="76847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37D5BA8-4D84-969E-A64D-6D72116E89BD}"/>
                </a:ext>
              </a:extLst>
            </p:cNvPr>
            <p:cNvGrpSpPr/>
            <p:nvPr/>
          </p:nvGrpSpPr>
          <p:grpSpPr>
            <a:xfrm>
              <a:off x="372033" y="1017968"/>
              <a:ext cx="5626451" cy="745038"/>
              <a:chOff x="372033" y="222102"/>
              <a:chExt cx="5626451" cy="745038"/>
            </a:xfrm>
          </p:grpSpPr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B708CFA2-BC71-E88B-99D5-E14F78D81A9D}"/>
                  </a:ext>
                </a:extLst>
              </p:cNvPr>
              <p:cNvSpPr/>
              <p:nvPr/>
            </p:nvSpPr>
            <p:spPr>
              <a:xfrm rot="18900000">
                <a:off x="372033" y="222102"/>
                <a:ext cx="565755" cy="565755"/>
              </a:xfrm>
              <a:prstGeom prst="roundRect">
                <a:avLst/>
              </a:prstGeom>
              <a:solidFill>
                <a:srgbClr val="2C59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2AD976D-7B06-2436-F93F-04A7E5FDDB12}"/>
                  </a:ext>
                </a:extLst>
              </p:cNvPr>
              <p:cNvSpPr txBox="1"/>
              <p:nvPr/>
            </p:nvSpPr>
            <p:spPr>
              <a:xfrm>
                <a:off x="1134985" y="259254"/>
                <a:ext cx="4863499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th-TH" sz="40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วิธีใช้งานเกจวัดรูขนาดเล็ก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D75DF5B-D237-C3AF-B0EB-5B20E535B84C}"/>
                  </a:ext>
                </a:extLst>
              </p:cNvPr>
              <p:cNvCxnSpPr/>
              <p:nvPr/>
            </p:nvCxnSpPr>
            <p:spPr>
              <a:xfrm>
                <a:off x="1193761" y="941739"/>
                <a:ext cx="3824572" cy="0"/>
              </a:xfrm>
              <a:prstGeom prst="line">
                <a:avLst/>
              </a:prstGeom>
              <a:ln w="9525">
                <a:solidFill>
                  <a:srgbClr val="2C596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9EE8DA-18A8-57E2-8E7E-B4F3052B9CB3}"/>
                </a:ext>
              </a:extLst>
            </p:cNvPr>
            <p:cNvSpPr txBox="1"/>
            <p:nvPr/>
          </p:nvSpPr>
          <p:spPr>
            <a:xfrm>
              <a:off x="343409" y="994529"/>
              <a:ext cx="69188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2.</a:t>
              </a:r>
              <a:endPara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AC4128-0590-C770-D4B9-834C90162F3B}"/>
              </a:ext>
            </a:extLst>
          </p:cNvPr>
          <p:cNvGrpSpPr/>
          <p:nvPr/>
        </p:nvGrpSpPr>
        <p:grpSpPr>
          <a:xfrm>
            <a:off x="8441925" y="5927438"/>
            <a:ext cx="7204566" cy="816262"/>
            <a:chOff x="343409" y="198663"/>
            <a:chExt cx="7204566" cy="816262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426889C3-5CD0-EF75-0996-B32681E8897C}"/>
                </a:ext>
              </a:extLst>
            </p:cNvPr>
            <p:cNvSpPr/>
            <p:nvPr/>
          </p:nvSpPr>
          <p:spPr>
            <a:xfrm rot="18900000">
              <a:off x="372033" y="222102"/>
              <a:ext cx="565755" cy="565755"/>
            </a:xfrm>
            <a:prstGeom prst="roundRect">
              <a:avLst/>
            </a:prstGeom>
            <a:solidFill>
              <a:srgbClr val="28BB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C1007FC-B289-D894-2AE1-460A342EDC6C}"/>
                </a:ext>
              </a:extLst>
            </p:cNvPr>
            <p:cNvSpPr txBox="1"/>
            <p:nvPr/>
          </p:nvSpPr>
          <p:spPr>
            <a:xfrm>
              <a:off x="1134984" y="259254"/>
              <a:ext cx="641299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th-TH" sz="4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การเก็บและการบำรุงรักษาเกจวัดรูขนาดเล็ก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C30A7D0-1A21-3B0F-66C7-41ADA379CFE0}"/>
                </a:ext>
              </a:extLst>
            </p:cNvPr>
            <p:cNvSpPr txBox="1"/>
            <p:nvPr/>
          </p:nvSpPr>
          <p:spPr>
            <a:xfrm>
              <a:off x="343409" y="198663"/>
              <a:ext cx="69188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3.</a:t>
              </a:r>
              <a:endPara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8F2CCEB-2128-F146-F2B8-E3303A4BDBE7}"/>
                </a:ext>
              </a:extLst>
            </p:cNvPr>
            <p:cNvCxnSpPr>
              <a:cxnSpLocks/>
            </p:cNvCxnSpPr>
            <p:nvPr/>
          </p:nvCxnSpPr>
          <p:spPr>
            <a:xfrm>
              <a:off x="1193761" y="1014925"/>
              <a:ext cx="6100123" cy="0"/>
            </a:xfrm>
            <a:prstGeom prst="line">
              <a:avLst/>
            </a:prstGeom>
            <a:ln w="9525">
              <a:solidFill>
                <a:srgbClr val="2C59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รูปภาพ 4" descr="รูปภาพประกอบด้วย กระบอก, เสา, ไมโครโฟ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DAE6349-6412-0F32-2754-19980178F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39761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angle 17">
            <a:extLst>
              <a:ext uri="{FF2B5EF4-FFF2-40B4-BE49-F238E27FC236}">
                <a16:creationId xmlns:a16="http://schemas.microsoft.com/office/drawing/2014/main" id="{C32F115F-6207-AF1C-65E1-09A369974762}"/>
              </a:ext>
            </a:extLst>
          </p:cNvPr>
          <p:cNvSpPr/>
          <p:nvPr/>
        </p:nvSpPr>
        <p:spPr>
          <a:xfrm rot="5400000">
            <a:off x="-298618" y="1521585"/>
            <a:ext cx="1130636" cy="533400"/>
          </a:xfrm>
          <a:prstGeom prst="triangle">
            <a:avLst/>
          </a:prstGeom>
          <a:solidFill>
            <a:srgbClr val="86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3B9F582D-05DA-BD45-01C8-05203BF23602}"/>
              </a:ext>
            </a:extLst>
          </p:cNvPr>
          <p:cNvSpPr/>
          <p:nvPr/>
        </p:nvSpPr>
        <p:spPr>
          <a:xfrm flipH="1">
            <a:off x="10373699" y="-756583"/>
            <a:ext cx="8844439" cy="8844439"/>
          </a:xfrm>
          <a:custGeom>
            <a:avLst/>
            <a:gdLst/>
            <a:ahLst/>
            <a:cxnLst/>
            <a:rect l="l" t="t" r="r" b="b"/>
            <a:pathLst>
              <a:path w="8844439" h="8844439">
                <a:moveTo>
                  <a:pt x="8844440" y="0"/>
                </a:moveTo>
                <a:lnTo>
                  <a:pt x="0" y="0"/>
                </a:lnTo>
                <a:lnTo>
                  <a:pt x="0" y="8844439"/>
                </a:lnTo>
                <a:lnTo>
                  <a:pt x="8844440" y="8844439"/>
                </a:lnTo>
                <a:lnTo>
                  <a:pt x="88444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3D78D8-BB94-D26C-122E-C724AE221987}"/>
              </a:ext>
            </a:extLst>
          </p:cNvPr>
          <p:cNvSpPr txBox="1"/>
          <p:nvPr/>
        </p:nvSpPr>
        <p:spPr>
          <a:xfrm>
            <a:off x="2209800" y="2727632"/>
            <a:ext cx="119634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4000" b="1" dirty="0">
                <a:solidFill>
                  <a:srgbClr val="2B485F"/>
                </a:solidFill>
                <a:latin typeface="TH SarabunPSK" panose="020B0500040200020003" pitchFamily="34" charset="-34"/>
                <a:cs typeface="THSarabunPSK" panose="020B0500040200020003" pitchFamily="34" charset="-34"/>
                <a:sym typeface="Wingdings" panose="05000000000000000000" pitchFamily="2" charset="2"/>
              </a:rPr>
              <a:t>	</a:t>
            </a:r>
            <a:r>
              <a:rPr lang="th-TH" sz="4000" b="1" dirty="0">
                <a:solidFill>
                  <a:srgbClr val="2B485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เกจวัดรูขนาดเล็กประกอบด้วยส่วนหลัก ๆ ที่สำคัญ คือ ด้ามปรับ ด้ามจับ ผิวสัมผัส และก้านเรียว ด้ามปรับสามารถปรับให้ผิวสัมผัสขยายออกหรือลดลงได้ เมื่อหมุนด้ามปรับตามเข็มนาฬิกาก้านเรียวที่อยู่ส่วนปลายจะถูกดึงขึ้นทำให้ผิวสัมผัสขยายออกสัมผัสกับชิ้นงาน ในทางตรงกันข้ามถ้าหมุนด้ามปรับทวนเข็มนาฬิกาจะทำให้ผิวสัมผัสลดขนาดลง ส่วนประกอบของเกจวัดรูขนาดเล็ก ดังรูป</a:t>
            </a:r>
            <a:endParaRPr lang="en-US" sz="4000" b="1" dirty="0">
              <a:solidFill>
                <a:srgbClr val="2B485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8871D7-B339-9CE6-1CBA-6C25AFB433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943" y="6018521"/>
            <a:ext cx="13176997" cy="3700773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2F0469E-1E1D-6DE9-1BBE-478A3B4DA62F}"/>
              </a:ext>
            </a:extLst>
          </p:cNvPr>
          <p:cNvSpPr/>
          <p:nvPr/>
        </p:nvSpPr>
        <p:spPr>
          <a:xfrm>
            <a:off x="11658600" y="1222967"/>
            <a:ext cx="2514600" cy="1405933"/>
          </a:xfrm>
          <a:prstGeom prst="rect">
            <a:avLst/>
          </a:prstGeom>
          <a:solidFill>
            <a:srgbClr val="D6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DDF5CE-83BA-8952-3289-9AD5E80BCE95}"/>
              </a:ext>
            </a:extLst>
          </p:cNvPr>
          <p:cNvGrpSpPr/>
          <p:nvPr/>
        </p:nvGrpSpPr>
        <p:grpSpPr>
          <a:xfrm>
            <a:off x="329058" y="134765"/>
            <a:ext cx="16130142" cy="2341735"/>
            <a:chOff x="329058" y="134765"/>
            <a:chExt cx="16130142" cy="234173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4306324-18AF-947C-01B4-50938EBBD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58" y="134765"/>
              <a:ext cx="3981919" cy="153084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D42626-5B25-2D46-58F1-710E3B17FC8F}"/>
                </a:ext>
              </a:extLst>
            </p:cNvPr>
            <p:cNvSpPr txBox="1"/>
            <p:nvPr/>
          </p:nvSpPr>
          <p:spPr>
            <a:xfrm>
              <a:off x="1090864" y="1191533"/>
              <a:ext cx="15368336" cy="12849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>
                <a:lnSpc>
                  <a:spcPts val="9267"/>
                </a:lnSpc>
              </a:pPr>
              <a:r>
                <a:rPr lang="th-TH" sz="6619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1. ส่วนประกอบของเกจวัดรูขนาดเล็ก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686FADA-5C63-CCAA-003D-26D16EDAD2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5059" y="7200900"/>
            <a:ext cx="3174846" cy="2657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riangle 24">
            <a:extLst>
              <a:ext uri="{FF2B5EF4-FFF2-40B4-BE49-F238E27FC236}">
                <a16:creationId xmlns:a16="http://schemas.microsoft.com/office/drawing/2014/main" id="{40B82531-D788-A50E-D0A1-5E823EA618F8}"/>
              </a:ext>
            </a:extLst>
          </p:cNvPr>
          <p:cNvSpPr/>
          <p:nvPr/>
        </p:nvSpPr>
        <p:spPr>
          <a:xfrm rot="5400000">
            <a:off x="-298618" y="1521585"/>
            <a:ext cx="1130636" cy="533400"/>
          </a:xfrm>
          <a:prstGeom prst="triangle">
            <a:avLst/>
          </a:prstGeom>
          <a:solidFill>
            <a:srgbClr val="86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A55244A-D840-0F85-C719-D0B4736D4DF6}"/>
              </a:ext>
            </a:extLst>
          </p:cNvPr>
          <p:cNvGrpSpPr/>
          <p:nvPr/>
        </p:nvGrpSpPr>
        <p:grpSpPr>
          <a:xfrm>
            <a:off x="329058" y="134765"/>
            <a:ext cx="11177142" cy="2362092"/>
            <a:chOff x="329058" y="134765"/>
            <a:chExt cx="11177142" cy="236209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8D9BAD-AA03-4A44-E8D9-9C83FD51CD7C}"/>
                </a:ext>
              </a:extLst>
            </p:cNvPr>
            <p:cNvSpPr txBox="1"/>
            <p:nvPr/>
          </p:nvSpPr>
          <p:spPr>
            <a:xfrm>
              <a:off x="1014664" y="1211890"/>
              <a:ext cx="10491536" cy="12849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9267"/>
                </a:lnSpc>
              </a:pPr>
              <a:r>
                <a:rPr lang="th-TH" sz="6619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2. วิธีใช้งานเกจวัดรูขนาดเล็ก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79A0B18-3D64-D284-F484-654A59871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58" y="134765"/>
              <a:ext cx="3981919" cy="1530846"/>
            </a:xfrm>
            <a:prstGeom prst="rect">
              <a:avLst/>
            </a:prstGeom>
          </p:spPr>
        </p:pic>
      </p:grpSp>
      <p:sp>
        <p:nvSpPr>
          <p:cNvPr id="8" name="Freeform 5">
            <a:extLst>
              <a:ext uri="{FF2B5EF4-FFF2-40B4-BE49-F238E27FC236}">
                <a16:creationId xmlns:a16="http://schemas.microsoft.com/office/drawing/2014/main" id="{E387FB4D-40FB-55A8-7543-4ED1107859C6}"/>
              </a:ext>
            </a:extLst>
          </p:cNvPr>
          <p:cNvSpPr/>
          <p:nvPr/>
        </p:nvSpPr>
        <p:spPr>
          <a:xfrm flipH="1">
            <a:off x="10363200" y="-756583"/>
            <a:ext cx="8844439" cy="8844439"/>
          </a:xfrm>
          <a:custGeom>
            <a:avLst/>
            <a:gdLst/>
            <a:ahLst/>
            <a:cxnLst/>
            <a:rect l="l" t="t" r="r" b="b"/>
            <a:pathLst>
              <a:path w="8844439" h="8844439">
                <a:moveTo>
                  <a:pt x="8844440" y="0"/>
                </a:moveTo>
                <a:lnTo>
                  <a:pt x="0" y="0"/>
                </a:lnTo>
                <a:lnTo>
                  <a:pt x="0" y="8844439"/>
                </a:lnTo>
                <a:lnTo>
                  <a:pt x="8844440" y="8844439"/>
                </a:lnTo>
                <a:lnTo>
                  <a:pt x="884444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BF27FF4-9488-4BE9-AF53-4ED21FDD93F0}"/>
              </a:ext>
            </a:extLst>
          </p:cNvPr>
          <p:cNvGrpSpPr/>
          <p:nvPr/>
        </p:nvGrpSpPr>
        <p:grpSpPr>
          <a:xfrm>
            <a:off x="1696812" y="2798763"/>
            <a:ext cx="9008936" cy="835321"/>
            <a:chOff x="2164333" y="2889532"/>
            <a:chExt cx="9008936" cy="835321"/>
          </a:xfrm>
        </p:grpSpPr>
        <p:sp>
          <p:nvSpPr>
            <p:cNvPr id="13" name="Rounded Rectangle 3">
              <a:extLst>
                <a:ext uri="{FF2B5EF4-FFF2-40B4-BE49-F238E27FC236}">
                  <a16:creationId xmlns:a16="http://schemas.microsoft.com/office/drawing/2014/main" id="{D5A0453A-F72C-EC5A-C62B-EF8EEA91F1E9}"/>
                </a:ext>
              </a:extLst>
            </p:cNvPr>
            <p:cNvSpPr/>
            <p:nvPr/>
          </p:nvSpPr>
          <p:spPr>
            <a:xfrm>
              <a:off x="2469574" y="2889532"/>
              <a:ext cx="8703695" cy="835321"/>
            </a:xfrm>
            <a:prstGeom prst="roundRect">
              <a:avLst>
                <a:gd name="adj" fmla="val 16855"/>
              </a:avLst>
            </a:prstGeom>
            <a:solidFill>
              <a:srgbClr val="477F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직사각형 55">
              <a:extLst>
                <a:ext uri="{FF2B5EF4-FFF2-40B4-BE49-F238E27FC236}">
                  <a16:creationId xmlns:a16="http://schemas.microsoft.com/office/drawing/2014/main" id="{857D6459-B76B-F36B-D654-2567E922986A}"/>
                </a:ext>
              </a:extLst>
            </p:cNvPr>
            <p:cNvSpPr/>
            <p:nvPr/>
          </p:nvSpPr>
          <p:spPr>
            <a:xfrm>
              <a:off x="2774816" y="3009900"/>
              <a:ext cx="839845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h-TH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ใช้บรรทัดเหล็กหรือเวอร์เนียร์คาลิ</a:t>
              </a:r>
              <a:r>
                <a:rPr lang="th-TH" sz="3600" b="1" dirty="0" err="1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เปอร์</a:t>
              </a:r>
              <a:r>
                <a:rPr lang="th-TH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วัดขนาดของรูที่ต้องการวัด</a:t>
              </a: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6F5238C8-E9F2-B890-B00A-5493468B0FE5}"/>
                </a:ext>
              </a:extLst>
            </p:cNvPr>
            <p:cNvSpPr/>
            <p:nvPr/>
          </p:nvSpPr>
          <p:spPr>
            <a:xfrm>
              <a:off x="2164334" y="3006902"/>
              <a:ext cx="610483" cy="6104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19" name="직사각형 55">
              <a:extLst>
                <a:ext uri="{FF2B5EF4-FFF2-40B4-BE49-F238E27FC236}">
                  <a16:creationId xmlns:a16="http://schemas.microsoft.com/office/drawing/2014/main" id="{D4274B1E-3AA0-FB31-5707-84C31DCBF07E}"/>
                </a:ext>
              </a:extLst>
            </p:cNvPr>
            <p:cNvSpPr/>
            <p:nvPr/>
          </p:nvSpPr>
          <p:spPr>
            <a:xfrm>
              <a:off x="2164333" y="3013084"/>
              <a:ext cx="6104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ctr" rtl="0"/>
              <a:r>
                <a:rPr lang="en-US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</a:t>
              </a:r>
              <a:endPara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8B3317-56A4-88FC-D02B-85995C8DB789}"/>
              </a:ext>
            </a:extLst>
          </p:cNvPr>
          <p:cNvGrpSpPr/>
          <p:nvPr/>
        </p:nvGrpSpPr>
        <p:grpSpPr>
          <a:xfrm>
            <a:off x="1696812" y="3857542"/>
            <a:ext cx="9008936" cy="835321"/>
            <a:chOff x="2164333" y="2889532"/>
            <a:chExt cx="9008936" cy="835321"/>
          </a:xfrm>
        </p:grpSpPr>
        <p:sp>
          <p:nvSpPr>
            <p:cNvPr id="21" name="Rounded Rectangle 3">
              <a:extLst>
                <a:ext uri="{FF2B5EF4-FFF2-40B4-BE49-F238E27FC236}">
                  <a16:creationId xmlns:a16="http://schemas.microsoft.com/office/drawing/2014/main" id="{8C43D41B-9BCE-0E54-D111-80B77E83A81C}"/>
                </a:ext>
              </a:extLst>
            </p:cNvPr>
            <p:cNvSpPr/>
            <p:nvPr/>
          </p:nvSpPr>
          <p:spPr>
            <a:xfrm>
              <a:off x="2469574" y="2889532"/>
              <a:ext cx="7599147" cy="835321"/>
            </a:xfrm>
            <a:prstGeom prst="roundRect">
              <a:avLst>
                <a:gd name="adj" fmla="val 16855"/>
              </a:avLst>
            </a:prstGeom>
            <a:solidFill>
              <a:srgbClr val="477F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직사각형 55">
              <a:extLst>
                <a:ext uri="{FF2B5EF4-FFF2-40B4-BE49-F238E27FC236}">
                  <a16:creationId xmlns:a16="http://schemas.microsoft.com/office/drawing/2014/main" id="{2B155FC3-9A02-6B0E-CFF9-822CF3A1F5DA}"/>
                </a:ext>
              </a:extLst>
            </p:cNvPr>
            <p:cNvSpPr/>
            <p:nvPr/>
          </p:nvSpPr>
          <p:spPr>
            <a:xfrm>
              <a:off x="2774816" y="3009900"/>
              <a:ext cx="839845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h-TH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เลือกขนาดของเกจวัดรูให้มีขนาดใกล้เคียงกับขนาดของรู</a:t>
              </a: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4269BF03-89D3-7226-59E8-35E0C09253F5}"/>
                </a:ext>
              </a:extLst>
            </p:cNvPr>
            <p:cNvSpPr/>
            <p:nvPr/>
          </p:nvSpPr>
          <p:spPr>
            <a:xfrm>
              <a:off x="2164334" y="3006902"/>
              <a:ext cx="610483" cy="6104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36" name="직사각형 55">
              <a:extLst>
                <a:ext uri="{FF2B5EF4-FFF2-40B4-BE49-F238E27FC236}">
                  <a16:creationId xmlns:a16="http://schemas.microsoft.com/office/drawing/2014/main" id="{270578B0-FA13-D356-AFA5-FFE5829D635E}"/>
                </a:ext>
              </a:extLst>
            </p:cNvPr>
            <p:cNvSpPr/>
            <p:nvPr/>
          </p:nvSpPr>
          <p:spPr>
            <a:xfrm>
              <a:off x="2164333" y="3013084"/>
              <a:ext cx="6104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ctr" rtl="0"/>
              <a:r>
                <a:rPr lang="en-US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2.</a:t>
              </a:r>
              <a:endPara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4CDA8CF-CC7F-5F34-A530-87BEC27B800D}"/>
              </a:ext>
            </a:extLst>
          </p:cNvPr>
          <p:cNvGrpSpPr/>
          <p:nvPr/>
        </p:nvGrpSpPr>
        <p:grpSpPr>
          <a:xfrm>
            <a:off x="1696812" y="4964447"/>
            <a:ext cx="9008936" cy="835321"/>
            <a:chOff x="2164333" y="2889532"/>
            <a:chExt cx="9008936" cy="835321"/>
          </a:xfrm>
        </p:grpSpPr>
        <p:sp>
          <p:nvSpPr>
            <p:cNvPr id="38" name="Rounded Rectangle 3">
              <a:extLst>
                <a:ext uri="{FF2B5EF4-FFF2-40B4-BE49-F238E27FC236}">
                  <a16:creationId xmlns:a16="http://schemas.microsoft.com/office/drawing/2014/main" id="{BB0F2A91-C599-DCB6-EB78-FA5FBA04A703}"/>
                </a:ext>
              </a:extLst>
            </p:cNvPr>
            <p:cNvSpPr/>
            <p:nvPr/>
          </p:nvSpPr>
          <p:spPr>
            <a:xfrm>
              <a:off x="2469574" y="2889532"/>
              <a:ext cx="4322547" cy="835321"/>
            </a:xfrm>
            <a:prstGeom prst="roundRect">
              <a:avLst>
                <a:gd name="adj" fmla="val 16855"/>
              </a:avLst>
            </a:prstGeom>
            <a:solidFill>
              <a:srgbClr val="477F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직사각형 55">
              <a:extLst>
                <a:ext uri="{FF2B5EF4-FFF2-40B4-BE49-F238E27FC236}">
                  <a16:creationId xmlns:a16="http://schemas.microsoft.com/office/drawing/2014/main" id="{6B002EAA-31E1-FAC3-6050-1CFFCB949BE6}"/>
                </a:ext>
              </a:extLst>
            </p:cNvPr>
            <p:cNvSpPr/>
            <p:nvPr/>
          </p:nvSpPr>
          <p:spPr>
            <a:xfrm>
              <a:off x="2774816" y="3009900"/>
              <a:ext cx="839845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h-TH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ทำความสะอาดรูและเกจวัดรู</a:t>
              </a:r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C0415967-E4DD-474C-A89F-E19991BE3B7C}"/>
                </a:ext>
              </a:extLst>
            </p:cNvPr>
            <p:cNvSpPr/>
            <p:nvPr/>
          </p:nvSpPr>
          <p:spPr>
            <a:xfrm>
              <a:off x="2164334" y="3006902"/>
              <a:ext cx="610483" cy="6104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41" name="직사각형 55">
              <a:extLst>
                <a:ext uri="{FF2B5EF4-FFF2-40B4-BE49-F238E27FC236}">
                  <a16:creationId xmlns:a16="http://schemas.microsoft.com/office/drawing/2014/main" id="{C1ADD0C7-E08A-3851-55CE-9937F361A498}"/>
                </a:ext>
              </a:extLst>
            </p:cNvPr>
            <p:cNvSpPr/>
            <p:nvPr/>
          </p:nvSpPr>
          <p:spPr>
            <a:xfrm>
              <a:off x="2164333" y="3013084"/>
              <a:ext cx="6104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ctr" rtl="0"/>
              <a:r>
                <a:rPr lang="en-US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3.</a:t>
              </a:r>
              <a:endPara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85C8C55-B5B9-7B81-53E1-B6F5D4318330}"/>
              </a:ext>
            </a:extLst>
          </p:cNvPr>
          <p:cNvGrpSpPr/>
          <p:nvPr/>
        </p:nvGrpSpPr>
        <p:grpSpPr>
          <a:xfrm>
            <a:off x="1696812" y="6023226"/>
            <a:ext cx="11409588" cy="831438"/>
            <a:chOff x="2164333" y="2889532"/>
            <a:chExt cx="11409588" cy="831438"/>
          </a:xfrm>
        </p:grpSpPr>
        <p:sp>
          <p:nvSpPr>
            <p:cNvPr id="43" name="Rounded Rectangle 3">
              <a:extLst>
                <a:ext uri="{FF2B5EF4-FFF2-40B4-BE49-F238E27FC236}">
                  <a16:creationId xmlns:a16="http://schemas.microsoft.com/office/drawing/2014/main" id="{13C7346F-0B82-02BC-5A4F-C37F2D21915B}"/>
                </a:ext>
              </a:extLst>
            </p:cNvPr>
            <p:cNvSpPr/>
            <p:nvPr/>
          </p:nvSpPr>
          <p:spPr>
            <a:xfrm>
              <a:off x="2469574" y="2889532"/>
              <a:ext cx="10750649" cy="766699"/>
            </a:xfrm>
            <a:prstGeom prst="roundRect">
              <a:avLst>
                <a:gd name="adj" fmla="val 10639"/>
              </a:avLst>
            </a:prstGeom>
            <a:solidFill>
              <a:srgbClr val="477F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직사각형 55">
              <a:extLst>
                <a:ext uri="{FF2B5EF4-FFF2-40B4-BE49-F238E27FC236}">
                  <a16:creationId xmlns:a16="http://schemas.microsoft.com/office/drawing/2014/main" id="{CDFD4762-F0E6-B842-CF64-BF240B9A1135}"/>
                </a:ext>
              </a:extLst>
            </p:cNvPr>
            <p:cNvSpPr/>
            <p:nvPr/>
          </p:nvSpPr>
          <p:spPr>
            <a:xfrm>
              <a:off x="2774816" y="3009900"/>
              <a:ext cx="107991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h-TH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ปรับขนาดของเกจวัดรูให้เล็กกว่าขนาดของรูที่จะวัด จากนั้นใส่เครื่องมือเข้าไปในรู</a:t>
              </a:r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9017C5BA-50FD-22AF-DDB8-88725E0804BD}"/>
                </a:ext>
              </a:extLst>
            </p:cNvPr>
            <p:cNvSpPr/>
            <p:nvPr/>
          </p:nvSpPr>
          <p:spPr>
            <a:xfrm>
              <a:off x="2164334" y="3006902"/>
              <a:ext cx="610483" cy="6104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46" name="직사각형 55">
              <a:extLst>
                <a:ext uri="{FF2B5EF4-FFF2-40B4-BE49-F238E27FC236}">
                  <a16:creationId xmlns:a16="http://schemas.microsoft.com/office/drawing/2014/main" id="{68C03B31-C9D9-14D5-ED00-151B83A216CA}"/>
                </a:ext>
              </a:extLst>
            </p:cNvPr>
            <p:cNvSpPr/>
            <p:nvPr/>
          </p:nvSpPr>
          <p:spPr>
            <a:xfrm>
              <a:off x="2164333" y="3013084"/>
              <a:ext cx="6104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ctr" rtl="0"/>
              <a:r>
                <a:rPr lang="en-US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4.</a:t>
              </a:r>
              <a:endPara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E7F8EA11-DC9F-A061-2D78-73F8600357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119" y="4394200"/>
            <a:ext cx="4914900" cy="5892800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8867E244-724F-B022-7882-0740F1467137}"/>
              </a:ext>
            </a:extLst>
          </p:cNvPr>
          <p:cNvGrpSpPr/>
          <p:nvPr/>
        </p:nvGrpSpPr>
        <p:grpSpPr>
          <a:xfrm>
            <a:off x="1696812" y="7006788"/>
            <a:ext cx="9959020" cy="835321"/>
            <a:chOff x="2164333" y="2889532"/>
            <a:chExt cx="9959020" cy="835321"/>
          </a:xfrm>
        </p:grpSpPr>
        <p:sp>
          <p:nvSpPr>
            <p:cNvPr id="51" name="Rounded Rectangle 3">
              <a:extLst>
                <a:ext uri="{FF2B5EF4-FFF2-40B4-BE49-F238E27FC236}">
                  <a16:creationId xmlns:a16="http://schemas.microsoft.com/office/drawing/2014/main" id="{A7AECB26-4ADB-03E0-FCA0-5111D2ABA9BB}"/>
                </a:ext>
              </a:extLst>
            </p:cNvPr>
            <p:cNvSpPr/>
            <p:nvPr/>
          </p:nvSpPr>
          <p:spPr>
            <a:xfrm>
              <a:off x="2469575" y="2889532"/>
              <a:ext cx="9653778" cy="835321"/>
            </a:xfrm>
            <a:prstGeom prst="roundRect">
              <a:avLst>
                <a:gd name="adj" fmla="val 16855"/>
              </a:avLst>
            </a:prstGeom>
            <a:solidFill>
              <a:srgbClr val="477F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직사각형 55">
              <a:extLst>
                <a:ext uri="{FF2B5EF4-FFF2-40B4-BE49-F238E27FC236}">
                  <a16:creationId xmlns:a16="http://schemas.microsoft.com/office/drawing/2014/main" id="{0A3F6814-3F93-2E8C-29D4-2E2262A7F345}"/>
                </a:ext>
              </a:extLst>
            </p:cNvPr>
            <p:cNvSpPr/>
            <p:nvPr/>
          </p:nvSpPr>
          <p:spPr>
            <a:xfrm>
              <a:off x="2774816" y="3009900"/>
              <a:ext cx="91989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h-TH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ปรับด้ามปรับจนกระทั่งรู้สึกว่าผิวสัมผัสของเกจวัดสัมผัสกับชิ้นงานพอดี</a:t>
              </a:r>
            </a:p>
          </p:txBody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AABD06A1-FAC1-C433-5503-1C797FDF8236}"/>
                </a:ext>
              </a:extLst>
            </p:cNvPr>
            <p:cNvSpPr/>
            <p:nvPr/>
          </p:nvSpPr>
          <p:spPr>
            <a:xfrm>
              <a:off x="2164334" y="3006902"/>
              <a:ext cx="610483" cy="6104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54" name="직사각형 55">
              <a:extLst>
                <a:ext uri="{FF2B5EF4-FFF2-40B4-BE49-F238E27FC236}">
                  <a16:creationId xmlns:a16="http://schemas.microsoft.com/office/drawing/2014/main" id="{41154C4E-E1B9-6497-FCCC-BFF9C88C4BCD}"/>
                </a:ext>
              </a:extLst>
            </p:cNvPr>
            <p:cNvSpPr/>
            <p:nvPr/>
          </p:nvSpPr>
          <p:spPr>
            <a:xfrm>
              <a:off x="2164333" y="3013084"/>
              <a:ext cx="6104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ctr" rtl="0"/>
              <a:r>
                <a:rPr lang="en-US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5.</a:t>
              </a:r>
              <a:endPara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A6E60F8-6D51-697D-21CC-CF0360A38762}"/>
              </a:ext>
            </a:extLst>
          </p:cNvPr>
          <p:cNvGrpSpPr/>
          <p:nvPr/>
        </p:nvGrpSpPr>
        <p:grpSpPr>
          <a:xfrm>
            <a:off x="1696812" y="8111604"/>
            <a:ext cx="15970791" cy="831437"/>
            <a:chOff x="2164333" y="2889533"/>
            <a:chExt cx="15970791" cy="831437"/>
          </a:xfrm>
        </p:grpSpPr>
        <p:sp>
          <p:nvSpPr>
            <p:cNvPr id="56" name="Rounded Rectangle 3">
              <a:extLst>
                <a:ext uri="{FF2B5EF4-FFF2-40B4-BE49-F238E27FC236}">
                  <a16:creationId xmlns:a16="http://schemas.microsoft.com/office/drawing/2014/main" id="{AF16C596-CAA6-ACEB-5D64-33B543AC2191}"/>
                </a:ext>
              </a:extLst>
            </p:cNvPr>
            <p:cNvSpPr/>
            <p:nvPr/>
          </p:nvSpPr>
          <p:spPr>
            <a:xfrm>
              <a:off x="2469574" y="2889533"/>
              <a:ext cx="14589134" cy="812108"/>
            </a:xfrm>
            <a:prstGeom prst="roundRect">
              <a:avLst>
                <a:gd name="adj" fmla="val 16855"/>
              </a:avLst>
            </a:prstGeom>
            <a:solidFill>
              <a:srgbClr val="477F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직사각형 55">
              <a:extLst>
                <a:ext uri="{FF2B5EF4-FFF2-40B4-BE49-F238E27FC236}">
                  <a16:creationId xmlns:a16="http://schemas.microsoft.com/office/drawing/2014/main" id="{9B474801-9916-68E0-E6D8-43885985EAD1}"/>
                </a:ext>
              </a:extLst>
            </p:cNvPr>
            <p:cNvSpPr/>
            <p:nvPr/>
          </p:nvSpPr>
          <p:spPr>
            <a:xfrm>
              <a:off x="2774816" y="3009900"/>
              <a:ext cx="153603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h-TH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เมื่อรู้สึกว่าสัมผัสพอดีกับชิ้นงานแล้ว ให้โยกด้ามจับไปมาเพื่อหาตำแหน่งที่สึก</a:t>
              </a:r>
              <a:r>
                <a:rPr lang="th-TH" sz="3600" b="1" dirty="0" err="1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หรอ</a:t>
              </a:r>
              <a:r>
                <a:rPr lang="th-TH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มากที่สุด จากนั้นปรับอีกครั้งหนึ่ง</a:t>
              </a:r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B7698B37-F5D6-A778-4A7E-B80C7A57A5F4}"/>
                </a:ext>
              </a:extLst>
            </p:cNvPr>
            <p:cNvSpPr/>
            <p:nvPr/>
          </p:nvSpPr>
          <p:spPr>
            <a:xfrm>
              <a:off x="2164334" y="3006902"/>
              <a:ext cx="610483" cy="6104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59" name="직사각형 55">
              <a:extLst>
                <a:ext uri="{FF2B5EF4-FFF2-40B4-BE49-F238E27FC236}">
                  <a16:creationId xmlns:a16="http://schemas.microsoft.com/office/drawing/2014/main" id="{CEB450DB-DFED-9487-74B7-25A2938AFF77}"/>
                </a:ext>
              </a:extLst>
            </p:cNvPr>
            <p:cNvSpPr/>
            <p:nvPr/>
          </p:nvSpPr>
          <p:spPr>
            <a:xfrm>
              <a:off x="2164333" y="3013084"/>
              <a:ext cx="6104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ctr" rtl="0"/>
              <a:r>
                <a:rPr lang="en-US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6.</a:t>
              </a:r>
              <a:endPara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08650D8-CBDA-DC78-6F55-EC932C15C560}"/>
              </a:ext>
            </a:extLst>
          </p:cNvPr>
          <p:cNvGrpSpPr/>
          <p:nvPr/>
        </p:nvGrpSpPr>
        <p:grpSpPr>
          <a:xfrm>
            <a:off x="1696812" y="9150579"/>
            <a:ext cx="10515600" cy="835321"/>
            <a:chOff x="2164333" y="2889532"/>
            <a:chExt cx="10515600" cy="835321"/>
          </a:xfrm>
        </p:grpSpPr>
        <p:sp>
          <p:nvSpPr>
            <p:cNvPr id="66" name="Rounded Rectangle 3">
              <a:extLst>
                <a:ext uri="{FF2B5EF4-FFF2-40B4-BE49-F238E27FC236}">
                  <a16:creationId xmlns:a16="http://schemas.microsoft.com/office/drawing/2014/main" id="{6A79081F-4F45-63A3-EB56-EF0C86B8359D}"/>
                </a:ext>
              </a:extLst>
            </p:cNvPr>
            <p:cNvSpPr/>
            <p:nvPr/>
          </p:nvSpPr>
          <p:spPr>
            <a:xfrm>
              <a:off x="2469574" y="2889532"/>
              <a:ext cx="10210359" cy="835321"/>
            </a:xfrm>
            <a:prstGeom prst="roundRect">
              <a:avLst>
                <a:gd name="adj" fmla="val 16855"/>
              </a:avLst>
            </a:prstGeom>
            <a:solidFill>
              <a:srgbClr val="477F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직사각형 55">
              <a:extLst>
                <a:ext uri="{FF2B5EF4-FFF2-40B4-BE49-F238E27FC236}">
                  <a16:creationId xmlns:a16="http://schemas.microsoft.com/office/drawing/2014/main" id="{6280C6EC-D8BB-0926-EFC0-BDDFFFBE8657}"/>
                </a:ext>
              </a:extLst>
            </p:cNvPr>
            <p:cNvSpPr/>
            <p:nvPr/>
          </p:nvSpPr>
          <p:spPr>
            <a:xfrm>
              <a:off x="2774816" y="3009900"/>
              <a:ext cx="975271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h-TH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ดึงเกจวัดรูขึ้นมาในแนวตรงและนำมาวัดถ่ายขนาดด้วยไมโครมิเตอร์วัดนอก</a:t>
              </a:r>
            </a:p>
          </p:txBody>
        </p:sp>
        <p:sp>
          <p:nvSpPr>
            <p:cNvPr id="68" name="Freeform 7">
              <a:extLst>
                <a:ext uri="{FF2B5EF4-FFF2-40B4-BE49-F238E27FC236}">
                  <a16:creationId xmlns:a16="http://schemas.microsoft.com/office/drawing/2014/main" id="{F3ED00DA-3AF6-6D20-273A-2698D629998E}"/>
                </a:ext>
              </a:extLst>
            </p:cNvPr>
            <p:cNvSpPr/>
            <p:nvPr/>
          </p:nvSpPr>
          <p:spPr>
            <a:xfrm>
              <a:off x="2164334" y="3006902"/>
              <a:ext cx="610483" cy="6104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69" name="직사각형 55">
              <a:extLst>
                <a:ext uri="{FF2B5EF4-FFF2-40B4-BE49-F238E27FC236}">
                  <a16:creationId xmlns:a16="http://schemas.microsoft.com/office/drawing/2014/main" id="{20582BF8-0440-E9D2-DBB9-988C368F30E3}"/>
                </a:ext>
              </a:extLst>
            </p:cNvPr>
            <p:cNvSpPr/>
            <p:nvPr/>
          </p:nvSpPr>
          <p:spPr>
            <a:xfrm>
              <a:off x="2164333" y="3013084"/>
              <a:ext cx="6104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ctr" rtl="0"/>
              <a:r>
                <a:rPr lang="en-US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7.</a:t>
              </a:r>
              <a:endPara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FC62DBD-FB16-2AF8-AD15-497A69A9877B}"/>
              </a:ext>
            </a:extLst>
          </p:cNvPr>
          <p:cNvGrpSpPr/>
          <p:nvPr/>
        </p:nvGrpSpPr>
        <p:grpSpPr>
          <a:xfrm>
            <a:off x="12420600" y="1624834"/>
            <a:ext cx="5549317" cy="3529990"/>
            <a:chOff x="12467031" y="1624834"/>
            <a:chExt cx="5549317" cy="352999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5059D54-A3A6-FE67-A2D3-2FFF68698CFA}"/>
                </a:ext>
              </a:extLst>
            </p:cNvPr>
            <p:cNvGrpSpPr/>
            <p:nvPr/>
          </p:nvGrpSpPr>
          <p:grpSpPr>
            <a:xfrm>
              <a:off x="12467031" y="1624834"/>
              <a:ext cx="5549317" cy="2582598"/>
              <a:chOff x="1209514" y="3775945"/>
              <a:chExt cx="5549317" cy="2582598"/>
            </a:xfrm>
          </p:grpSpPr>
          <p:sp>
            <p:nvSpPr>
              <p:cNvPr id="71" name="Rounded Rectangle 32">
                <a:extLst>
                  <a:ext uri="{FF2B5EF4-FFF2-40B4-BE49-F238E27FC236}">
                    <a16:creationId xmlns:a16="http://schemas.microsoft.com/office/drawing/2014/main" id="{75FB17B6-C2B9-19FD-4DBC-C20B83175FFB}"/>
                  </a:ext>
                </a:extLst>
              </p:cNvPr>
              <p:cNvSpPr/>
              <p:nvPr/>
            </p:nvSpPr>
            <p:spPr>
              <a:xfrm>
                <a:off x="1209514" y="3775945"/>
                <a:ext cx="5549317" cy="2582598"/>
              </a:xfrm>
              <a:prstGeom prst="roundRect">
                <a:avLst>
                  <a:gd name="adj" fmla="val 2169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1C41033-494F-7EA4-9127-822572D18DF6}"/>
                  </a:ext>
                </a:extLst>
              </p:cNvPr>
              <p:cNvSpPr txBox="1"/>
              <p:nvPr/>
            </p:nvSpPr>
            <p:spPr>
              <a:xfrm>
                <a:off x="1634288" y="3907280"/>
                <a:ext cx="4753637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thaiDist"/>
                <a:r>
                  <a:rPr lang="th-TH" sz="3600" b="1" dirty="0">
                    <a:solidFill>
                      <a:srgbClr val="FF0000"/>
                    </a:solidFill>
                    <a:cs typeface="THSarabunPSK" panose="020B0500040200020003" pitchFamily="34" charset="-34"/>
                  </a:rPr>
                  <a:t>ข้อแนะนำ : </a:t>
                </a:r>
                <a:r>
                  <a:rPr lang="th-TH" sz="3600" b="1" dirty="0">
                    <a:cs typeface="THSarabunPSK" panose="020B0500040200020003" pitchFamily="34" charset="-34"/>
                  </a:rPr>
                  <a:t>การปรับผิวสัมผัสของเกจวัดรูนั้นมีความสำคัญมาก ควรปรับให้ไม่ตึงหรือหลวมเกินไป</a:t>
                </a:r>
                <a:endParaRPr lang="en-US" sz="3600" b="1" dirty="0">
                  <a:cs typeface="THSarabunPSK" panose="020B0500040200020003" pitchFamily="34" charset="-34"/>
                </a:endParaRPr>
              </a:p>
            </p:txBody>
          </p:sp>
        </p:grpSp>
        <p:sp>
          <p:nvSpPr>
            <p:cNvPr id="73" name="Triangle 72">
              <a:extLst>
                <a:ext uri="{FF2B5EF4-FFF2-40B4-BE49-F238E27FC236}">
                  <a16:creationId xmlns:a16="http://schemas.microsoft.com/office/drawing/2014/main" id="{2AC2C871-390B-C01E-9864-2651C1BE4E77}"/>
                </a:ext>
              </a:extLst>
            </p:cNvPr>
            <p:cNvSpPr/>
            <p:nvPr/>
          </p:nvSpPr>
          <p:spPr>
            <a:xfrm rot="9595453">
              <a:off x="14088270" y="3712611"/>
              <a:ext cx="853943" cy="144221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591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ฮาร์ดแวร์ที่ใช้ในครัวเรือน, เครื่องมือ, โลหะ, สปริ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22B4ED14-8AFE-E0B7-B34E-2AFA486D5E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2908280"/>
            <a:ext cx="11069186" cy="7378720"/>
          </a:xfrm>
          <a:prstGeom prst="rect">
            <a:avLst/>
          </a:prstGeom>
        </p:spPr>
      </p:pic>
      <p:sp>
        <p:nvSpPr>
          <p:cNvPr id="30" name="TextBox 20">
            <a:extLst>
              <a:ext uri="{FF2B5EF4-FFF2-40B4-BE49-F238E27FC236}">
                <a16:creationId xmlns:a16="http://schemas.microsoft.com/office/drawing/2014/main" id="{9BDDDE07-FB69-707A-C982-DA510C019F0D}"/>
              </a:ext>
            </a:extLst>
          </p:cNvPr>
          <p:cNvSpPr txBox="1"/>
          <p:nvPr/>
        </p:nvSpPr>
        <p:spPr>
          <a:xfrm>
            <a:off x="-945785" y="3325838"/>
            <a:ext cx="7772453" cy="125064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00"/>
              </a:lnSpc>
            </a:pPr>
            <a:endParaRPr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3761CB91-42C6-F62D-3DDD-F833B357A19C}"/>
              </a:ext>
            </a:extLst>
          </p:cNvPr>
          <p:cNvSpPr/>
          <p:nvPr/>
        </p:nvSpPr>
        <p:spPr>
          <a:xfrm rot="5400000">
            <a:off x="-298618" y="1521585"/>
            <a:ext cx="1130636" cy="533400"/>
          </a:xfrm>
          <a:prstGeom prst="triangle">
            <a:avLst/>
          </a:prstGeom>
          <a:solidFill>
            <a:srgbClr val="86B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840FF9-4902-10E5-A926-3BC5E736A03C}"/>
              </a:ext>
            </a:extLst>
          </p:cNvPr>
          <p:cNvGrpSpPr/>
          <p:nvPr/>
        </p:nvGrpSpPr>
        <p:grpSpPr>
          <a:xfrm>
            <a:off x="329058" y="134765"/>
            <a:ext cx="17196942" cy="2570335"/>
            <a:chOff x="329058" y="134765"/>
            <a:chExt cx="16731157" cy="257033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B528529-5075-1BBB-5E6F-BE887574EE06}"/>
                </a:ext>
              </a:extLst>
            </p:cNvPr>
            <p:cNvSpPr txBox="1"/>
            <p:nvPr/>
          </p:nvSpPr>
          <p:spPr>
            <a:xfrm>
              <a:off x="792858" y="1420133"/>
              <a:ext cx="16267357" cy="12849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>
                <a:lnSpc>
                  <a:spcPts val="9267"/>
                </a:lnSpc>
              </a:pPr>
              <a:r>
                <a:rPr lang="th-TH" sz="6619" dirty="0">
                  <a:solidFill>
                    <a:srgbClr val="2B485F"/>
                  </a:solidFill>
                  <a:latin typeface="IBM Plex Sans Thai Bold"/>
                  <a:cs typeface="IBM Plex Sans Thai Bold"/>
                </a:rPr>
                <a:t>3. การเก็บและการบำรุงรักษาเกจวัดรูขนาดเล็ก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2B145DB-41F0-0ACF-3857-558F73312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58" y="134765"/>
              <a:ext cx="3981919" cy="1530846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A3834CA-4246-B04B-DCD6-B0A43009F63A}"/>
              </a:ext>
            </a:extLst>
          </p:cNvPr>
          <p:cNvGrpSpPr/>
          <p:nvPr/>
        </p:nvGrpSpPr>
        <p:grpSpPr>
          <a:xfrm>
            <a:off x="1066800" y="3009900"/>
            <a:ext cx="6253756" cy="835321"/>
            <a:chOff x="2164333" y="2889532"/>
            <a:chExt cx="6253756" cy="835321"/>
          </a:xfrm>
        </p:grpSpPr>
        <p:sp>
          <p:nvSpPr>
            <p:cNvPr id="35" name="Rounded Rectangle 3">
              <a:extLst>
                <a:ext uri="{FF2B5EF4-FFF2-40B4-BE49-F238E27FC236}">
                  <a16:creationId xmlns:a16="http://schemas.microsoft.com/office/drawing/2014/main" id="{D69F15E5-37BF-155E-96DE-435E778693AD}"/>
                </a:ext>
              </a:extLst>
            </p:cNvPr>
            <p:cNvSpPr/>
            <p:nvPr/>
          </p:nvSpPr>
          <p:spPr>
            <a:xfrm>
              <a:off x="2469575" y="2889532"/>
              <a:ext cx="5948514" cy="835321"/>
            </a:xfrm>
            <a:prstGeom prst="roundRect">
              <a:avLst>
                <a:gd name="adj" fmla="val 16855"/>
              </a:avLst>
            </a:prstGeom>
            <a:solidFill>
              <a:srgbClr val="477F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직사각형 55">
              <a:extLst>
                <a:ext uri="{FF2B5EF4-FFF2-40B4-BE49-F238E27FC236}">
                  <a16:creationId xmlns:a16="http://schemas.microsoft.com/office/drawing/2014/main" id="{1D31E2CE-64EA-5A34-02C3-4813B2C5B1F8}"/>
                </a:ext>
              </a:extLst>
            </p:cNvPr>
            <p:cNvSpPr/>
            <p:nvPr/>
          </p:nvSpPr>
          <p:spPr>
            <a:xfrm>
              <a:off x="2774816" y="3009900"/>
              <a:ext cx="564327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th-TH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ทำความสะอาดชิ้นงานและเกจวัดรูก่อนวัด</a:t>
              </a:r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1EAABDA5-DEC0-4E61-0C5F-2C2A831434C8}"/>
                </a:ext>
              </a:extLst>
            </p:cNvPr>
            <p:cNvSpPr/>
            <p:nvPr/>
          </p:nvSpPr>
          <p:spPr>
            <a:xfrm>
              <a:off x="2164334" y="3006902"/>
              <a:ext cx="610483" cy="6104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38" name="직사각형 55">
              <a:extLst>
                <a:ext uri="{FF2B5EF4-FFF2-40B4-BE49-F238E27FC236}">
                  <a16:creationId xmlns:a16="http://schemas.microsoft.com/office/drawing/2014/main" id="{CC1837F9-835F-93CE-8B8D-F2F463FFD323}"/>
                </a:ext>
              </a:extLst>
            </p:cNvPr>
            <p:cNvSpPr/>
            <p:nvPr/>
          </p:nvSpPr>
          <p:spPr>
            <a:xfrm>
              <a:off x="2164333" y="3013084"/>
              <a:ext cx="6104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ctr" rtl="0"/>
              <a:r>
                <a:rPr lang="en-US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1.</a:t>
              </a:r>
              <a:endPara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6E17D09-E147-ACCC-FC6A-77DF2CA159D2}"/>
              </a:ext>
            </a:extLst>
          </p:cNvPr>
          <p:cNvGrpSpPr/>
          <p:nvPr/>
        </p:nvGrpSpPr>
        <p:grpSpPr>
          <a:xfrm>
            <a:off x="1066800" y="4054929"/>
            <a:ext cx="9008936" cy="835321"/>
            <a:chOff x="2164333" y="2889532"/>
            <a:chExt cx="9008936" cy="835321"/>
          </a:xfrm>
        </p:grpSpPr>
        <p:sp>
          <p:nvSpPr>
            <p:cNvPr id="40" name="Rounded Rectangle 3">
              <a:extLst>
                <a:ext uri="{FF2B5EF4-FFF2-40B4-BE49-F238E27FC236}">
                  <a16:creationId xmlns:a16="http://schemas.microsoft.com/office/drawing/2014/main" id="{69248BA2-F377-7B5F-1A8B-E1B19561C86C}"/>
                </a:ext>
              </a:extLst>
            </p:cNvPr>
            <p:cNvSpPr/>
            <p:nvPr/>
          </p:nvSpPr>
          <p:spPr>
            <a:xfrm>
              <a:off x="2469574" y="2889532"/>
              <a:ext cx="3891115" cy="835321"/>
            </a:xfrm>
            <a:prstGeom prst="roundRect">
              <a:avLst>
                <a:gd name="adj" fmla="val 16855"/>
              </a:avLst>
            </a:prstGeom>
            <a:solidFill>
              <a:srgbClr val="477F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직사각형 55">
              <a:extLst>
                <a:ext uri="{FF2B5EF4-FFF2-40B4-BE49-F238E27FC236}">
                  <a16:creationId xmlns:a16="http://schemas.microsoft.com/office/drawing/2014/main" id="{B2F3A382-A3DD-B05F-B500-E16B3B41D5AA}"/>
                </a:ext>
              </a:extLst>
            </p:cNvPr>
            <p:cNvSpPr/>
            <p:nvPr/>
          </p:nvSpPr>
          <p:spPr>
            <a:xfrm>
              <a:off x="2774816" y="3009900"/>
              <a:ext cx="839845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rtl="0"/>
              <a:r>
                <a:rPr lang="th-TH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ผิวของรูชิ้นงานต้องเรียบ</a:t>
              </a: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5BB0C148-F21B-F669-DCE5-2308B1C7669A}"/>
                </a:ext>
              </a:extLst>
            </p:cNvPr>
            <p:cNvSpPr/>
            <p:nvPr/>
          </p:nvSpPr>
          <p:spPr>
            <a:xfrm>
              <a:off x="2164334" y="3006902"/>
              <a:ext cx="610483" cy="6104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44" name="직사각형 55">
              <a:extLst>
                <a:ext uri="{FF2B5EF4-FFF2-40B4-BE49-F238E27FC236}">
                  <a16:creationId xmlns:a16="http://schemas.microsoft.com/office/drawing/2014/main" id="{6575B06B-8C5E-6CDC-A4FB-17AA04886000}"/>
                </a:ext>
              </a:extLst>
            </p:cNvPr>
            <p:cNvSpPr/>
            <p:nvPr/>
          </p:nvSpPr>
          <p:spPr>
            <a:xfrm>
              <a:off x="2164333" y="3013084"/>
              <a:ext cx="6104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ctr" rtl="0"/>
              <a:r>
                <a:rPr lang="en-US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2.</a:t>
              </a:r>
              <a:endPara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6ADE252-0359-F63C-A85B-EF87403313F0}"/>
              </a:ext>
            </a:extLst>
          </p:cNvPr>
          <p:cNvGrpSpPr/>
          <p:nvPr/>
        </p:nvGrpSpPr>
        <p:grpSpPr>
          <a:xfrm>
            <a:off x="1066800" y="5118619"/>
            <a:ext cx="9008936" cy="835321"/>
            <a:chOff x="2164333" y="2889532"/>
            <a:chExt cx="9008936" cy="835321"/>
          </a:xfrm>
        </p:grpSpPr>
        <p:sp>
          <p:nvSpPr>
            <p:cNvPr id="46" name="Rounded Rectangle 3">
              <a:extLst>
                <a:ext uri="{FF2B5EF4-FFF2-40B4-BE49-F238E27FC236}">
                  <a16:creationId xmlns:a16="http://schemas.microsoft.com/office/drawing/2014/main" id="{DC830858-D527-1A47-165D-B6FC9D4089F9}"/>
                </a:ext>
              </a:extLst>
            </p:cNvPr>
            <p:cNvSpPr/>
            <p:nvPr/>
          </p:nvSpPr>
          <p:spPr>
            <a:xfrm>
              <a:off x="2469575" y="2889532"/>
              <a:ext cx="5034116" cy="835321"/>
            </a:xfrm>
            <a:prstGeom prst="roundRect">
              <a:avLst>
                <a:gd name="adj" fmla="val 16855"/>
              </a:avLst>
            </a:prstGeom>
            <a:solidFill>
              <a:srgbClr val="477F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직사각형 55">
              <a:extLst>
                <a:ext uri="{FF2B5EF4-FFF2-40B4-BE49-F238E27FC236}">
                  <a16:creationId xmlns:a16="http://schemas.microsoft.com/office/drawing/2014/main" id="{548F58BA-B668-C503-45EB-5B9722C0819D}"/>
                </a:ext>
              </a:extLst>
            </p:cNvPr>
            <p:cNvSpPr/>
            <p:nvPr/>
          </p:nvSpPr>
          <p:spPr>
            <a:xfrm>
              <a:off x="2774816" y="3009900"/>
              <a:ext cx="839845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rtl="0"/>
              <a:r>
                <a:rPr lang="th-TH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คลายล็อกแกนวัดหลังใช้งานทุกครั้ง</a:t>
              </a:r>
            </a:p>
          </p:txBody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9AB1436D-9D51-39C2-0A80-FB4EB6A2ECF1}"/>
                </a:ext>
              </a:extLst>
            </p:cNvPr>
            <p:cNvSpPr/>
            <p:nvPr/>
          </p:nvSpPr>
          <p:spPr>
            <a:xfrm>
              <a:off x="2164334" y="3006902"/>
              <a:ext cx="610483" cy="6104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49" name="직사각형 55">
              <a:extLst>
                <a:ext uri="{FF2B5EF4-FFF2-40B4-BE49-F238E27FC236}">
                  <a16:creationId xmlns:a16="http://schemas.microsoft.com/office/drawing/2014/main" id="{FBDDF907-204D-18ED-412D-633E61940087}"/>
                </a:ext>
              </a:extLst>
            </p:cNvPr>
            <p:cNvSpPr/>
            <p:nvPr/>
          </p:nvSpPr>
          <p:spPr>
            <a:xfrm>
              <a:off x="2164333" y="3013084"/>
              <a:ext cx="6104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ctr" rtl="0"/>
              <a:r>
                <a:rPr lang="en-US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3.</a:t>
              </a:r>
              <a:endPara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399F569-BAD7-F337-11CB-59B9E8FD8476}"/>
              </a:ext>
            </a:extLst>
          </p:cNvPr>
          <p:cNvGrpSpPr/>
          <p:nvPr/>
        </p:nvGrpSpPr>
        <p:grpSpPr>
          <a:xfrm>
            <a:off x="1066800" y="6182308"/>
            <a:ext cx="9008936" cy="835321"/>
            <a:chOff x="2164333" y="2889532"/>
            <a:chExt cx="9008936" cy="835321"/>
          </a:xfrm>
        </p:grpSpPr>
        <p:sp>
          <p:nvSpPr>
            <p:cNvPr id="51" name="Rounded Rectangle 3">
              <a:extLst>
                <a:ext uri="{FF2B5EF4-FFF2-40B4-BE49-F238E27FC236}">
                  <a16:creationId xmlns:a16="http://schemas.microsoft.com/office/drawing/2014/main" id="{1AE673D2-6B96-6BED-F335-FC1D37DB46AB}"/>
                </a:ext>
              </a:extLst>
            </p:cNvPr>
            <p:cNvSpPr/>
            <p:nvPr/>
          </p:nvSpPr>
          <p:spPr>
            <a:xfrm>
              <a:off x="2469574" y="2889532"/>
              <a:ext cx="6786715" cy="835321"/>
            </a:xfrm>
            <a:prstGeom prst="roundRect">
              <a:avLst>
                <a:gd name="adj" fmla="val 16855"/>
              </a:avLst>
            </a:prstGeom>
            <a:solidFill>
              <a:srgbClr val="477F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직사각형 55">
              <a:extLst>
                <a:ext uri="{FF2B5EF4-FFF2-40B4-BE49-F238E27FC236}">
                  <a16:creationId xmlns:a16="http://schemas.microsoft.com/office/drawing/2014/main" id="{D65DCAE8-8856-E289-572C-F6ACF030C38C}"/>
                </a:ext>
              </a:extLst>
            </p:cNvPr>
            <p:cNvSpPr/>
            <p:nvPr/>
          </p:nvSpPr>
          <p:spPr>
            <a:xfrm>
              <a:off x="2774816" y="3009900"/>
              <a:ext cx="839845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rtl="0"/>
              <a:r>
                <a:rPr lang="th-TH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ทำความสะอาดและชโลมน้ำมันทุกครั้งหลังใช้งาน</a:t>
              </a:r>
            </a:p>
          </p:txBody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69D4BC3E-BD80-521F-D9AB-07362BA5B344}"/>
                </a:ext>
              </a:extLst>
            </p:cNvPr>
            <p:cNvSpPr/>
            <p:nvPr/>
          </p:nvSpPr>
          <p:spPr>
            <a:xfrm>
              <a:off x="2164334" y="3006902"/>
              <a:ext cx="610483" cy="6104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54" name="직사각형 55">
              <a:extLst>
                <a:ext uri="{FF2B5EF4-FFF2-40B4-BE49-F238E27FC236}">
                  <a16:creationId xmlns:a16="http://schemas.microsoft.com/office/drawing/2014/main" id="{370D9060-0DFB-7AE9-11C4-C8B437B4D2FA}"/>
                </a:ext>
              </a:extLst>
            </p:cNvPr>
            <p:cNvSpPr/>
            <p:nvPr/>
          </p:nvSpPr>
          <p:spPr>
            <a:xfrm>
              <a:off x="2164333" y="3013084"/>
              <a:ext cx="6104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ctr" rtl="0"/>
              <a:r>
                <a:rPr lang="en-US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4.</a:t>
              </a:r>
              <a:endPara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512CD31-99E6-0068-025D-7EF8941C0C06}"/>
              </a:ext>
            </a:extLst>
          </p:cNvPr>
          <p:cNvGrpSpPr/>
          <p:nvPr/>
        </p:nvGrpSpPr>
        <p:grpSpPr>
          <a:xfrm>
            <a:off x="1066800" y="7245997"/>
            <a:ext cx="5155624" cy="835321"/>
            <a:chOff x="2164333" y="2889532"/>
            <a:chExt cx="5155624" cy="835321"/>
          </a:xfrm>
        </p:grpSpPr>
        <p:sp>
          <p:nvSpPr>
            <p:cNvPr id="56" name="Rounded Rectangle 3">
              <a:extLst>
                <a:ext uri="{FF2B5EF4-FFF2-40B4-BE49-F238E27FC236}">
                  <a16:creationId xmlns:a16="http://schemas.microsoft.com/office/drawing/2014/main" id="{B82C34F0-2D5B-0F13-3DD9-A8DEA124D651}"/>
                </a:ext>
              </a:extLst>
            </p:cNvPr>
            <p:cNvSpPr/>
            <p:nvPr/>
          </p:nvSpPr>
          <p:spPr>
            <a:xfrm>
              <a:off x="2469575" y="2889532"/>
              <a:ext cx="4756174" cy="835321"/>
            </a:xfrm>
            <a:prstGeom prst="roundRect">
              <a:avLst>
                <a:gd name="adj" fmla="val 16855"/>
              </a:avLst>
            </a:prstGeom>
            <a:solidFill>
              <a:srgbClr val="477F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직사각형 55">
              <a:extLst>
                <a:ext uri="{FF2B5EF4-FFF2-40B4-BE49-F238E27FC236}">
                  <a16:creationId xmlns:a16="http://schemas.microsoft.com/office/drawing/2014/main" id="{B12A151C-5661-5AC5-0B87-82A4F341989A}"/>
                </a:ext>
              </a:extLst>
            </p:cNvPr>
            <p:cNvSpPr/>
            <p:nvPr/>
          </p:nvSpPr>
          <p:spPr>
            <a:xfrm>
              <a:off x="2774817" y="3009900"/>
              <a:ext cx="45451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rtl="0"/>
              <a:r>
                <a:rPr lang="th-TH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เก็บเกจวัดรูแยกจากเครื่องมืออื่น</a:t>
              </a:r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FE8F3F41-F058-2448-7F08-A8BE252370DB}"/>
                </a:ext>
              </a:extLst>
            </p:cNvPr>
            <p:cNvSpPr/>
            <p:nvPr/>
          </p:nvSpPr>
          <p:spPr>
            <a:xfrm>
              <a:off x="2164334" y="3006902"/>
              <a:ext cx="610483" cy="61048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59" name="직사각형 55">
              <a:extLst>
                <a:ext uri="{FF2B5EF4-FFF2-40B4-BE49-F238E27FC236}">
                  <a16:creationId xmlns:a16="http://schemas.microsoft.com/office/drawing/2014/main" id="{9196B572-665E-1FC9-46B8-A049D444C415}"/>
                </a:ext>
              </a:extLst>
            </p:cNvPr>
            <p:cNvSpPr/>
            <p:nvPr/>
          </p:nvSpPr>
          <p:spPr>
            <a:xfrm>
              <a:off x="2164333" y="3013084"/>
              <a:ext cx="6104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ctr" rtl="0"/>
              <a:r>
                <a:rPr lang="en-US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5.</a:t>
              </a:r>
              <a:endPara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422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368</Words>
  <Application>Microsoft Office PowerPoint</Application>
  <PresentationFormat>กำหนดเอง</PresentationFormat>
  <Paragraphs>40</Paragraphs>
  <Slides>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11" baseType="lpstr">
      <vt:lpstr>IBM Plex Sans Thai Bold</vt:lpstr>
      <vt:lpstr>TH SarabunPSK</vt:lpstr>
      <vt:lpstr>Calibri</vt:lpstr>
      <vt:lpstr>IBM Plex Sans Thai Looped Bold</vt:lpstr>
      <vt:lpstr>Arial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สีน้ำเงิน สีฟ้า เรียบง่าย ทางการ แนะนำบริษัท พรีเซนเทชั่น (16:9)</dc:title>
  <dc:creator>user</dc:creator>
  <cp:lastModifiedBy>Aimphan</cp:lastModifiedBy>
  <cp:revision>51</cp:revision>
  <dcterms:created xsi:type="dcterms:W3CDTF">2006-08-16T00:00:00Z</dcterms:created>
  <dcterms:modified xsi:type="dcterms:W3CDTF">2024-09-02T08:48:33Z</dcterms:modified>
  <dc:identifier>DAGOX0PCT8k</dc:identifier>
</cp:coreProperties>
</file>