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9" r:id="rId5"/>
    <p:sldId id="274" r:id="rId6"/>
    <p:sldId id="275" r:id="rId7"/>
    <p:sldId id="261" r:id="rId8"/>
    <p:sldId id="271" r:id="rId9"/>
    <p:sldId id="27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BM Plex Sans Thai Bold" panose="020B0604020202020204" charset="-34"/>
      <p:regular r:id="rId16"/>
      <p:bold r:id="rId17"/>
    </p:embeddedFont>
    <p:embeddedFont>
      <p:font typeface="IBM Plex Sans Thai Looped Bold" panose="020B0604020202020204" charset="-34"/>
      <p:regular r:id="rId18"/>
      <p:bold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95"/>
    <a:srgbClr val="2B485F"/>
    <a:srgbClr val="E80EAA"/>
    <a:srgbClr val="86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923D4-37E2-2B40-88D9-F786905CBE1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BBB2-87D9-884A-A9D9-1C7E6D4C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0BBB2-87D9-884A-A9D9-1C7E6D4C1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5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94BD57-C388-37A4-DBDC-57E3A03000AE}"/>
              </a:ext>
            </a:extLst>
          </p:cNvPr>
          <p:cNvGrpSpPr/>
          <p:nvPr/>
        </p:nvGrpSpPr>
        <p:grpSpPr>
          <a:xfrm>
            <a:off x="14629382" y="1178014"/>
            <a:ext cx="2629918" cy="2690336"/>
            <a:chOff x="14629382" y="1178014"/>
            <a:chExt cx="2629918" cy="2690336"/>
          </a:xfrm>
        </p:grpSpPr>
        <p:grpSp>
          <p:nvGrpSpPr>
            <p:cNvPr id="6" name="Group 6"/>
            <p:cNvGrpSpPr/>
            <p:nvPr/>
          </p:nvGrpSpPr>
          <p:grpSpPr>
            <a:xfrm>
              <a:off x="14629382" y="1178014"/>
              <a:ext cx="2629918" cy="26299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084998" y="24929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th-TH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8</a:t>
              </a:r>
              <a:endParaRPr lang="en-US" sz="15000" dirty="0">
                <a:solidFill>
                  <a:srgbClr val="FFF9E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839200" y="-142215"/>
            <a:ext cx="3624693" cy="3488454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F1402-7AA0-3F06-EC67-5DBD0022E7F1}"/>
              </a:ext>
            </a:extLst>
          </p:cNvPr>
          <p:cNvSpPr txBox="1"/>
          <p:nvPr/>
        </p:nvSpPr>
        <p:spPr>
          <a:xfrm>
            <a:off x="8327371" y="4936818"/>
            <a:ext cx="77796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เกจวัดกระบอกสูบ</a:t>
            </a:r>
          </a:p>
          <a:p>
            <a:pPr algn="r"/>
            <a:r>
              <a:rPr lang="en-US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(Cylinder Gauge)</a:t>
            </a:r>
            <a:endParaRPr lang="th-TH" sz="8000" b="1" kern="100" dirty="0">
              <a:solidFill>
                <a:srgbClr val="2B485F"/>
              </a:solidFill>
              <a:latin typeface="+mj-lt"/>
              <a:cs typeface="IBM Plex Sans Tha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3434F-835E-EB07-B01F-90D2D378E121}"/>
              </a:ext>
            </a:extLst>
          </p:cNvPr>
          <p:cNvGrpSpPr/>
          <p:nvPr/>
        </p:nvGrpSpPr>
        <p:grpSpPr>
          <a:xfrm>
            <a:off x="8441925" y="3619500"/>
            <a:ext cx="5959875" cy="648920"/>
            <a:chOff x="343409" y="198663"/>
            <a:chExt cx="5959875" cy="64892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0A405B9-9C87-403E-DD71-9C04C8A127A2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B59B1-6DD1-24E0-8B18-610C1599C992}"/>
                </a:ext>
              </a:extLst>
            </p:cNvPr>
            <p:cNvSpPr txBox="1"/>
            <p:nvPr/>
          </p:nvSpPr>
          <p:spPr>
            <a:xfrm>
              <a:off x="1134985" y="259254"/>
              <a:ext cx="51682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ส่วนประกอบของเกจวัดกระบอกสูบ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48BBB-37FF-57AC-FE36-F1A1871651CF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4261F0-2437-8881-05D8-5D8B1A6D7682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BE995F-35B0-08ED-2528-0DFDC3457DE6}"/>
              </a:ext>
            </a:extLst>
          </p:cNvPr>
          <p:cNvGrpSpPr/>
          <p:nvPr/>
        </p:nvGrpSpPr>
        <p:grpSpPr>
          <a:xfrm>
            <a:off x="8441925" y="4415366"/>
            <a:ext cx="4674924" cy="648920"/>
            <a:chOff x="343409" y="994529"/>
            <a:chExt cx="4674924" cy="6489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7D5BA8-4D84-969E-A64D-6D72116E89BD}"/>
                </a:ext>
              </a:extLst>
            </p:cNvPr>
            <p:cNvGrpSpPr/>
            <p:nvPr/>
          </p:nvGrpSpPr>
          <p:grpSpPr>
            <a:xfrm>
              <a:off x="372033" y="1017968"/>
              <a:ext cx="4646300" cy="625481"/>
              <a:chOff x="372033" y="222102"/>
              <a:chExt cx="4646300" cy="625481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708CFA2-BC71-E88B-99D5-E14F78D81A9D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D976D-7B06-2436-F93F-04A7E5FDDB12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29576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วิธีใช้เกจวัดกระบอกสูบ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75DF5B-D237-C3AF-B0EB-5B20E535B84C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EE8DA-18A8-57E2-8E7E-B4F3052B9CB3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AC4128-0590-C770-D4B9-834C90162F3B}"/>
              </a:ext>
            </a:extLst>
          </p:cNvPr>
          <p:cNvGrpSpPr/>
          <p:nvPr/>
        </p:nvGrpSpPr>
        <p:grpSpPr>
          <a:xfrm>
            <a:off x="8441925" y="5245100"/>
            <a:ext cx="4674924" cy="648920"/>
            <a:chOff x="343409" y="198663"/>
            <a:chExt cx="4674924" cy="64892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6889C3-5CD0-EF75-0996-B32681E8897C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007FC-B289-D894-2AE1-460A342EDC6C}"/>
                </a:ext>
              </a:extLst>
            </p:cNvPr>
            <p:cNvSpPr txBox="1"/>
            <p:nvPr/>
          </p:nvSpPr>
          <p:spPr>
            <a:xfrm>
              <a:off x="1134985" y="259254"/>
              <a:ext cx="33394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การวัดชิ้นงาน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30A7D0-1A21-3B0F-66C7-41ADA379CFE0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F2CCEB-2128-F146-F2B8-E3303A4BDBE7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69EC63-5BF9-BFA0-6BCE-18935A3999E7}"/>
              </a:ext>
            </a:extLst>
          </p:cNvPr>
          <p:cNvGrpSpPr/>
          <p:nvPr/>
        </p:nvGrpSpPr>
        <p:grpSpPr>
          <a:xfrm>
            <a:off x="8441925" y="6040966"/>
            <a:ext cx="4674924" cy="648920"/>
            <a:chOff x="343409" y="994529"/>
            <a:chExt cx="4674924" cy="64892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56E346-06DF-9340-B653-99239AC12F6D}"/>
                </a:ext>
              </a:extLst>
            </p:cNvPr>
            <p:cNvGrpSpPr/>
            <p:nvPr/>
          </p:nvGrpSpPr>
          <p:grpSpPr>
            <a:xfrm>
              <a:off x="372033" y="1017968"/>
              <a:ext cx="4646300" cy="625481"/>
              <a:chOff x="372033" y="222102"/>
              <a:chExt cx="4646300" cy="62548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8971D27-D048-2C50-C893-722591785FF7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199865-0130-45D0-5D0D-CF26F8C0B677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3824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การบำรุงรักษาเกจวัดกระบอกสูบ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93AE0D1-2BB4-0C61-68C4-2D47BB59BC3E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D41C9D-748C-3F6A-6BB9-65A33AEC26B0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EE1EDC-BF53-B86A-69BA-684440915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r="21442"/>
          <a:stretch/>
        </p:blipFill>
        <p:spPr>
          <a:xfrm>
            <a:off x="0" y="7516"/>
            <a:ext cx="8104437" cy="1028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4AA5C-399D-FCA8-0C61-1C45976504B7}"/>
              </a:ext>
            </a:extLst>
          </p:cNvPr>
          <p:cNvGrpSpPr/>
          <p:nvPr/>
        </p:nvGrpSpPr>
        <p:grpSpPr>
          <a:xfrm>
            <a:off x="329058" y="134765"/>
            <a:ext cx="10872342" cy="3534369"/>
            <a:chOff x="329058" y="134765"/>
            <a:chExt cx="10872342" cy="35343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90864" y="1191533"/>
              <a:ext cx="10110536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1. ส่วนประกอบของ</a:t>
              </a:r>
            </a:p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เกจวัดกระบอกสูบ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AB1165-7437-9B93-0AAA-10BD0F9D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69134"/>
            <a:ext cx="8634039" cy="6054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5C6968-86B9-F9A1-C93C-970AD551683C}"/>
              </a:ext>
            </a:extLst>
          </p:cNvPr>
          <p:cNvSpPr txBox="1"/>
          <p:nvPr/>
        </p:nvSpPr>
        <p:spPr>
          <a:xfrm>
            <a:off x="1922008" y="9687803"/>
            <a:ext cx="6519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ส่วนประกอบของเกจวัดกระบอกสูบ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D01DA-0A97-3B79-0E92-97086668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1136"/>
          <a:stretch/>
        </p:blipFill>
        <p:spPr>
          <a:xfrm>
            <a:off x="9525000" y="14422"/>
            <a:ext cx="8763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5244A-D840-0F85-C719-D0B4736D4DF6}"/>
              </a:ext>
            </a:extLst>
          </p:cNvPr>
          <p:cNvGrpSpPr/>
          <p:nvPr/>
        </p:nvGrpSpPr>
        <p:grpSpPr>
          <a:xfrm>
            <a:off x="329058" y="134765"/>
            <a:ext cx="11177142" cy="2362092"/>
            <a:chOff x="329058" y="134765"/>
            <a:chExt cx="11177142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 วิธีใช้เกจวัดกระบอกสูบ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FBDD6E-A691-FC86-F2D5-1F0531A9801C}"/>
              </a:ext>
            </a:extLst>
          </p:cNvPr>
          <p:cNvGrpSpPr/>
          <p:nvPr/>
        </p:nvGrpSpPr>
        <p:grpSpPr>
          <a:xfrm>
            <a:off x="2016482" y="2718691"/>
            <a:ext cx="4641275" cy="728167"/>
            <a:chOff x="2164334" y="2610063"/>
            <a:chExt cx="4641275" cy="728167"/>
          </a:xfrm>
        </p:grpSpPr>
        <p:sp>
          <p:nvSpPr>
            <p:cNvPr id="4" name="직사각형 55">
              <a:extLst>
                <a:ext uri="{FF2B5EF4-FFF2-40B4-BE49-F238E27FC236}">
                  <a16:creationId xmlns:a16="http://schemas.microsoft.com/office/drawing/2014/main" id="{4AFAF655-FAEE-299D-B22A-9BAD40DB68B9}"/>
                </a:ext>
              </a:extLst>
            </p:cNvPr>
            <p:cNvSpPr/>
            <p:nvPr/>
          </p:nvSpPr>
          <p:spPr>
            <a:xfrm>
              <a:off x="2844268" y="2630344"/>
              <a:ext cx="39613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thaiDist" rtl="0"/>
              <a:r>
                <a:rPr lang="th-TH" sz="4000" b="1" dirty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เตรียมความพร้อมเครื่องมือ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62E6AB-771B-CC38-9576-AAE6EF30997C}"/>
                </a:ext>
              </a:extLst>
            </p:cNvPr>
            <p:cNvGrpSpPr/>
            <p:nvPr/>
          </p:nvGrpSpPr>
          <p:grpSpPr>
            <a:xfrm>
              <a:off x="2164334" y="2610063"/>
              <a:ext cx="535583" cy="707886"/>
              <a:chOff x="2164334" y="2610063"/>
              <a:chExt cx="535583" cy="707886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BEB7E91C-ECD7-E105-6276-EF83C8E35B4C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7" name="직사각형 55">
                <a:extLst>
                  <a:ext uri="{FF2B5EF4-FFF2-40B4-BE49-F238E27FC236}">
                    <a16:creationId xmlns:a16="http://schemas.microsoft.com/office/drawing/2014/main" id="{9D698DAC-09A3-2133-577F-16F8C6927367}"/>
                  </a:ext>
                </a:extLst>
              </p:cNvPr>
              <p:cNvSpPr/>
              <p:nvPr/>
            </p:nvSpPr>
            <p:spPr>
              <a:xfrm>
                <a:off x="2205556" y="2610063"/>
                <a:ext cx="4667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4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E387FB4D-40FB-55A8-7543-4ED1107859C6}"/>
              </a:ext>
            </a:extLst>
          </p:cNvPr>
          <p:cNvSpPr/>
          <p:nvPr/>
        </p:nvSpPr>
        <p:spPr>
          <a:xfrm flipH="1">
            <a:off x="10363200" y="-788136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BDE07-368F-5730-A750-E6B000CE2FE1}"/>
              </a:ext>
            </a:extLst>
          </p:cNvPr>
          <p:cNvGrpSpPr/>
          <p:nvPr/>
        </p:nvGrpSpPr>
        <p:grpSpPr>
          <a:xfrm>
            <a:off x="10086241" y="1847017"/>
            <a:ext cx="7295322" cy="3683912"/>
            <a:chOff x="475370" y="5196951"/>
            <a:chExt cx="7895140" cy="386708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E8228AD-9549-9313-F449-0093AAE6993B}"/>
                </a:ext>
              </a:extLst>
            </p:cNvPr>
            <p:cNvSpPr/>
            <p:nvPr/>
          </p:nvSpPr>
          <p:spPr>
            <a:xfrm>
              <a:off x="475370" y="5196951"/>
              <a:ext cx="7893585" cy="3867082"/>
            </a:xfrm>
            <a:prstGeom prst="roundRect">
              <a:avLst>
                <a:gd name="adj" fmla="val 78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2BF382-4DAB-9D2B-0DF3-218887C5B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81" y="5381978"/>
              <a:ext cx="7767829" cy="3537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50466A-BB0A-B3A8-A8F5-20EF1253E148}"/>
              </a:ext>
            </a:extLst>
          </p:cNvPr>
          <p:cNvGrpSpPr/>
          <p:nvPr/>
        </p:nvGrpSpPr>
        <p:grpSpPr>
          <a:xfrm>
            <a:off x="571580" y="3688973"/>
            <a:ext cx="8877220" cy="1344614"/>
            <a:chOff x="2482893" y="3197229"/>
            <a:chExt cx="7666598" cy="13446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1068C7-FDD2-8DD5-B221-73957D74D183}"/>
                </a:ext>
              </a:extLst>
            </p:cNvPr>
            <p:cNvSpPr/>
            <p:nvPr/>
          </p:nvSpPr>
          <p:spPr>
            <a:xfrm>
              <a:off x="2482893" y="3197229"/>
              <a:ext cx="7666598" cy="1344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7FBDDD-D5A5-D5F3-7B4F-B99A389B3593}"/>
                </a:ext>
              </a:extLst>
            </p:cNvPr>
            <p:cNvSpPr txBox="1"/>
            <p:nvPr/>
          </p:nvSpPr>
          <p:spPr>
            <a:xfrm>
              <a:off x="2758357" y="3274943"/>
              <a:ext cx="71156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ใช้เวอร์เนียร์คาลิ</a:t>
              </a:r>
              <a:r>
                <a:rPr lang="th-TH" sz="36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ตรวจสอบขนาดของเส้นผ่านศูนย์กลางของกระบอกสูบ เพื่อหาขนาดมาตรฐาน ดังรูป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7" name="Picture 15">
            <a:extLst>
              <a:ext uri="{FF2B5EF4-FFF2-40B4-BE49-F238E27FC236}">
                <a16:creationId xmlns:a16="http://schemas.microsoft.com/office/drawing/2014/main" id="{70A02091-215F-7F74-FFB6-418EFC3734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618" r="2113" b="3660"/>
          <a:stretch/>
        </p:blipFill>
        <p:spPr>
          <a:xfrm>
            <a:off x="10086241" y="5707192"/>
            <a:ext cx="7295322" cy="4194313"/>
          </a:xfrm>
          <a:prstGeom prst="roundRect">
            <a:avLst>
              <a:gd name="adj" fmla="val 11928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28" name="Group 11">
            <a:extLst>
              <a:ext uri="{FF2B5EF4-FFF2-40B4-BE49-F238E27FC236}">
                <a16:creationId xmlns:a16="http://schemas.microsoft.com/office/drawing/2014/main" id="{9FF3194E-3523-7205-28BA-45B154A00D10}"/>
              </a:ext>
            </a:extLst>
          </p:cNvPr>
          <p:cNvGrpSpPr/>
          <p:nvPr/>
        </p:nvGrpSpPr>
        <p:grpSpPr>
          <a:xfrm>
            <a:off x="533400" y="5275702"/>
            <a:ext cx="8305800" cy="4381835"/>
            <a:chOff x="2482893" y="3197228"/>
            <a:chExt cx="7666598" cy="4381835"/>
          </a:xfrm>
        </p:grpSpPr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3E11363D-3792-3670-12D8-CBEEFD15703B}"/>
                </a:ext>
              </a:extLst>
            </p:cNvPr>
            <p:cNvSpPr/>
            <p:nvPr/>
          </p:nvSpPr>
          <p:spPr>
            <a:xfrm>
              <a:off x="2482893" y="3197228"/>
              <a:ext cx="7666598" cy="4381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1987D1EB-A55F-23D6-78F9-B705187AF950}"/>
                </a:ext>
              </a:extLst>
            </p:cNvPr>
            <p:cNvSpPr txBox="1"/>
            <p:nvPr/>
          </p:nvSpPr>
          <p:spPr>
            <a:xfrm>
              <a:off x="2758357" y="3274943"/>
              <a:ext cx="7115670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เลือกก้านเสริมและใช้แหวนปรับตั้งเพื่อให้มีความยาวมากกว่าขนาดมาตรฐานที่ตรวจสอบไว้ประมาณ 0.5-1.0 มิลลิเมตร (ก้านเสริมมีขนาดคงที่) เช่น ใช้เวอร์เนียร์คาลิ</a:t>
              </a:r>
              <a:r>
                <a:rPr lang="th-TH" sz="36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ตรวจสอบขนาดของกระบอกสูบได้เท่ากับ 95.40 มิลลิเมตร ดังนั้น เลือกใช้ก้านเสริมขนาด 95 มิลลิเมตร และใช้แหวนปรับตั้งขนาด 0.5 มิลลิเมตร เมื่อรวมกันก็จะมีขนาดยาวเท่ากับ 95.50 มิลลิเมตร ดังรูป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947E18-5F4E-CB52-A623-35EC9646EA92}"/>
              </a:ext>
            </a:extLst>
          </p:cNvPr>
          <p:cNvCxnSpPr>
            <a:cxnSpLocks/>
          </p:cNvCxnSpPr>
          <p:nvPr/>
        </p:nvCxnSpPr>
        <p:spPr>
          <a:xfrm>
            <a:off x="8534400" y="534580"/>
            <a:ext cx="0" cy="906101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09BC158-4670-0926-8C78-CFC81667A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r="5571" b="2397"/>
          <a:stretch/>
        </p:blipFill>
        <p:spPr>
          <a:xfrm>
            <a:off x="1293820" y="4000500"/>
            <a:ext cx="5264875" cy="4657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404DF3-E025-674B-3C41-CF2315AFD2CF}"/>
              </a:ext>
            </a:extLst>
          </p:cNvPr>
          <p:cNvGrpSpPr/>
          <p:nvPr/>
        </p:nvGrpSpPr>
        <p:grpSpPr>
          <a:xfrm>
            <a:off x="10065369" y="723900"/>
            <a:ext cx="6553200" cy="718357"/>
            <a:chOff x="2164334" y="2596088"/>
            <a:chExt cx="6553200" cy="718357"/>
          </a:xfrm>
        </p:grpSpPr>
        <p:sp>
          <p:nvSpPr>
            <p:cNvPr id="19" name="직사각형 55">
              <a:extLst>
                <a:ext uri="{FF2B5EF4-FFF2-40B4-BE49-F238E27FC236}">
                  <a16:creationId xmlns:a16="http://schemas.microsoft.com/office/drawing/2014/main" id="{BB3FC180-E827-8C33-61BB-8079FD9EAC3B}"/>
                </a:ext>
              </a:extLst>
            </p:cNvPr>
            <p:cNvSpPr/>
            <p:nvPr/>
          </p:nvSpPr>
          <p:spPr>
            <a:xfrm>
              <a:off x="2792514" y="2596088"/>
              <a:ext cx="59250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thaiDist" rtl="0"/>
              <a:r>
                <a:rPr lang="th-TH" sz="4000" b="1" dirty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ปรับความเที่ยงตรงของเกจวัดกระบอกสูบ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21C45-F8AF-A851-0E46-BFAFD4582581}"/>
                </a:ext>
              </a:extLst>
            </p:cNvPr>
            <p:cNvGrpSpPr/>
            <p:nvPr/>
          </p:nvGrpSpPr>
          <p:grpSpPr>
            <a:xfrm>
              <a:off x="2164334" y="2606559"/>
              <a:ext cx="535583" cy="707886"/>
              <a:chOff x="2164334" y="2606559"/>
              <a:chExt cx="535583" cy="707886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ED00A16-AE17-81C8-B030-90564390E0BF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22" name="직사각형 55">
                <a:extLst>
                  <a:ext uri="{FF2B5EF4-FFF2-40B4-BE49-F238E27FC236}">
                    <a16:creationId xmlns:a16="http://schemas.microsoft.com/office/drawing/2014/main" id="{306A79BE-D0BE-FC6C-27B5-95C92CDA4AF3}"/>
                  </a:ext>
                </a:extLst>
              </p:cNvPr>
              <p:cNvSpPr/>
              <p:nvPr/>
            </p:nvSpPr>
            <p:spPr>
              <a:xfrm>
                <a:off x="2215954" y="2606559"/>
                <a:ext cx="4667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th-TH" sz="4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en-US" sz="4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endPara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87DFBE-AF07-76C0-BAE8-ADC070101EE6}"/>
              </a:ext>
            </a:extLst>
          </p:cNvPr>
          <p:cNvGrpSpPr/>
          <p:nvPr/>
        </p:nvGrpSpPr>
        <p:grpSpPr>
          <a:xfrm>
            <a:off x="609600" y="1327555"/>
            <a:ext cx="7312426" cy="1832041"/>
            <a:chOff x="2482893" y="3197228"/>
            <a:chExt cx="7666598" cy="18320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D32F4E-3E22-5A70-9332-271660EBF2D5}"/>
                </a:ext>
              </a:extLst>
            </p:cNvPr>
            <p:cNvSpPr/>
            <p:nvPr/>
          </p:nvSpPr>
          <p:spPr>
            <a:xfrm>
              <a:off x="2482893" y="3197228"/>
              <a:ext cx="7666598" cy="175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032A21-D019-BC21-DFDD-C0817DCC0A49}"/>
                </a:ext>
              </a:extLst>
            </p:cNvPr>
            <p:cNvSpPr txBox="1"/>
            <p:nvPr/>
          </p:nvSpPr>
          <p:spPr>
            <a:xfrm>
              <a:off x="2758357" y="3274943"/>
              <a:ext cx="711567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ติดตั้งนาฬิกาวัดเข้ากับด้ามจับ ดันนาฬิกาวัดเข้ากับด้ามจับเบา ๆ และกดให้เข็มสั้นเคลื่อนที่ไปประมาณ 1-2 มิลลิเมตร ดังรูป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622242-16A2-4DEF-FA4E-CD4CEB7C0C38}"/>
              </a:ext>
            </a:extLst>
          </p:cNvPr>
          <p:cNvGrpSpPr/>
          <p:nvPr/>
        </p:nvGrpSpPr>
        <p:grpSpPr>
          <a:xfrm>
            <a:off x="9508670" y="1714500"/>
            <a:ext cx="7666598" cy="1278044"/>
            <a:chOff x="2482893" y="3197229"/>
            <a:chExt cx="7666598" cy="12780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C4796E-BF59-F089-FD6B-E3F2736ECD7B}"/>
                </a:ext>
              </a:extLst>
            </p:cNvPr>
            <p:cNvSpPr/>
            <p:nvPr/>
          </p:nvSpPr>
          <p:spPr>
            <a:xfrm>
              <a:off x="2482893" y="3197229"/>
              <a:ext cx="7666598" cy="1278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35364C-A50A-DC29-4AA3-C769015A35E5}"/>
                </a:ext>
              </a:extLst>
            </p:cNvPr>
            <p:cNvSpPr txBox="1"/>
            <p:nvPr/>
          </p:nvSpPr>
          <p:spPr>
            <a:xfrm>
              <a:off x="2758357" y="3274943"/>
              <a:ext cx="71156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เลือกขนาดของไมโครมิเตอร์วัดนอกให้อยู่ในช่วงของขนาดที่ตรวจสอบไว้ในขั้นตอนที่ 1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6A230555-58EA-8677-1057-721DE5462C00}"/>
              </a:ext>
            </a:extLst>
          </p:cNvPr>
          <p:cNvGrpSpPr/>
          <p:nvPr/>
        </p:nvGrpSpPr>
        <p:grpSpPr>
          <a:xfrm>
            <a:off x="9774138" y="4793018"/>
            <a:ext cx="7337237" cy="4859378"/>
            <a:chOff x="8969563" y="5196951"/>
            <a:chExt cx="7337237" cy="485937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C358BDC-09F7-3432-38B7-DF069DDE3535}"/>
                </a:ext>
              </a:extLst>
            </p:cNvPr>
            <p:cNvSpPr/>
            <p:nvPr/>
          </p:nvSpPr>
          <p:spPr>
            <a:xfrm>
              <a:off x="8969563" y="5196951"/>
              <a:ext cx="7337237" cy="4859378"/>
            </a:xfrm>
            <a:prstGeom prst="roundRect">
              <a:avLst>
                <a:gd name="adj" fmla="val 78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81272100-44F5-A42A-A27D-3AE0E317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5221598"/>
              <a:ext cx="6024788" cy="4754754"/>
            </a:xfrm>
            <a:prstGeom prst="roundRect">
              <a:avLst>
                <a:gd name="adj" fmla="val 10387"/>
              </a:avLst>
            </a:prstGeom>
          </p:spPr>
        </p:pic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CF87518A-7FA2-04A9-A6CF-14BD0ABD8225}"/>
              </a:ext>
            </a:extLst>
          </p:cNvPr>
          <p:cNvGrpSpPr/>
          <p:nvPr/>
        </p:nvGrpSpPr>
        <p:grpSpPr>
          <a:xfrm>
            <a:off x="9508670" y="3220474"/>
            <a:ext cx="7666598" cy="1344614"/>
            <a:chOff x="2482893" y="3197229"/>
            <a:chExt cx="7102849" cy="1344614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EF72CE8-80A9-B0E9-99C7-7CF885776469}"/>
                </a:ext>
              </a:extLst>
            </p:cNvPr>
            <p:cNvSpPr/>
            <p:nvPr/>
          </p:nvSpPr>
          <p:spPr>
            <a:xfrm>
              <a:off x="2482893" y="3197229"/>
              <a:ext cx="7102849" cy="1344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59A9C406-6D4D-FE15-8A75-985FDB4A645B}"/>
                </a:ext>
              </a:extLst>
            </p:cNvPr>
            <p:cNvSpPr txBox="1"/>
            <p:nvPr/>
          </p:nvSpPr>
          <p:spPr>
            <a:xfrm>
              <a:off x="2758357" y="3274943"/>
              <a:ext cx="68273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ติดตั้งไมโครมิเตอร์วัดนอกเข้ากับแท่นยึด ถ้าไม่มีให้ใช้ปากกาจับชิ้นงาน และใช้ผ้ารองที่ปากของปากกา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0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E387FB4D-40FB-55A8-7543-4ED1107859C6}"/>
              </a:ext>
            </a:extLst>
          </p:cNvPr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65816-CE08-39A9-D673-9DD81A5F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41" y="1613922"/>
            <a:ext cx="4155463" cy="7059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18D70-C046-5239-02EA-94DEF3706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21" y="2366537"/>
            <a:ext cx="5209114" cy="5553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22F891-7A63-63AB-1E09-6DCD3AC1DE3B}"/>
              </a:ext>
            </a:extLst>
          </p:cNvPr>
          <p:cNvGrpSpPr/>
          <p:nvPr/>
        </p:nvGrpSpPr>
        <p:grpSpPr>
          <a:xfrm>
            <a:off x="742683" y="1271993"/>
            <a:ext cx="7029718" cy="1832040"/>
            <a:chOff x="2482892" y="3197229"/>
            <a:chExt cx="8020319" cy="18320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ED4C06-4C12-E18F-A19F-FE562948B63A}"/>
                </a:ext>
              </a:extLst>
            </p:cNvPr>
            <p:cNvSpPr/>
            <p:nvPr/>
          </p:nvSpPr>
          <p:spPr>
            <a:xfrm>
              <a:off x="2482892" y="3197229"/>
              <a:ext cx="8020319" cy="183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8648DB-4BB7-F52C-0D87-E8BA5E724415}"/>
                </a:ext>
              </a:extLst>
            </p:cNvPr>
            <p:cNvSpPr txBox="1"/>
            <p:nvPr/>
          </p:nvSpPr>
          <p:spPr>
            <a:xfrm>
              <a:off x="2758357" y="3274943"/>
              <a:ext cx="759245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ปรับตั้งค่าไมโครมิเตอร์วัดนอกให้ได้เท่ากับขนาดของชิ้นงานรวมกับขนาดของแหวนปรับตั้ง จากนั้นล็อกแกนวัดของไมโครมิเตอร์วัดนอก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EC02A-0C10-C9B0-3EF8-8288B6B2790A}"/>
              </a:ext>
            </a:extLst>
          </p:cNvPr>
          <p:cNvGrpSpPr/>
          <p:nvPr/>
        </p:nvGrpSpPr>
        <p:grpSpPr>
          <a:xfrm>
            <a:off x="742683" y="3554896"/>
            <a:ext cx="7029718" cy="5703404"/>
            <a:chOff x="2482893" y="3197228"/>
            <a:chExt cx="8020318" cy="5156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1C91FE-C927-0709-9317-9F62AB468012}"/>
                </a:ext>
              </a:extLst>
            </p:cNvPr>
            <p:cNvSpPr/>
            <p:nvPr/>
          </p:nvSpPr>
          <p:spPr>
            <a:xfrm>
              <a:off x="2482893" y="3197228"/>
              <a:ext cx="8020318" cy="515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8C0A83-DD48-8536-83A0-3A67DB382D5B}"/>
                </a:ext>
              </a:extLst>
            </p:cNvPr>
            <p:cNvSpPr txBox="1"/>
            <p:nvPr/>
          </p:nvSpPr>
          <p:spPr>
            <a:xfrm>
              <a:off x="2758356" y="3274942"/>
              <a:ext cx="7390403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ชุดหัววัดของเกจวัดกระบอกสูบเข้าเทียบค่ากับไมโครมิเตอร์วัดนอกที่ปรับขนาดไว้โดยที่แกนวัดของเกจวัดกระบอกสูบต้องอยู่ในตำแหน่งกึ่งกลางเป็นแนวเดียวกันกับแกนของไมโครมิเตอร์ จากนั้นโยกเกจวัดกระบอกสูบ ให้สังเกตการเคลื่อนที่เข็มยาวของนาฬิกาวัด เมื่อค่าเพิ่มขึ้นให้หยุดการโยกและโยกกลับ หาตำแหน่งเข็มแคบที่สุด เมื่อได้ตำแหน่งแล้วหมุนหน้าปัดนาฬิกาวัดให้ขีดศูนย์ตรงกับเข็มยาว แหน</a:t>
              </a:r>
              <a:r>
                <a:rPr lang="th-TH" sz="36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่ง</a:t>
              </a:r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นี้ คือ ขนาดของชิ้นงานรวมกับแหวนปรับตั้ง</a:t>
              </a:r>
              <a:endParaRPr lang="en-US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1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>
            <a:extLst>
              <a:ext uri="{FF2B5EF4-FFF2-40B4-BE49-F238E27FC236}">
                <a16:creationId xmlns:a16="http://schemas.microsoft.com/office/drawing/2014/main" id="{5A4673C2-C566-4B33-96E7-C2355622F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1136"/>
          <a:stretch/>
        </p:blipFill>
        <p:spPr>
          <a:xfrm>
            <a:off x="9525000" y="14422"/>
            <a:ext cx="8763000" cy="10287000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33380A56-14CB-CE0F-CA7B-FC0EA90E0E65}"/>
              </a:ext>
            </a:extLst>
          </p:cNvPr>
          <p:cNvSpPr/>
          <p:nvPr/>
        </p:nvSpPr>
        <p:spPr>
          <a:xfrm rot="5400000">
            <a:off x="-422829" y="-1409727"/>
            <a:ext cx="1563408" cy="6858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282B438D-19BF-8504-01D0-F80AA6C6B8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C6606-6E7D-5307-FF47-6DED4F86C51A}"/>
              </a:ext>
            </a:extLst>
          </p:cNvPr>
          <p:cNvGrpSpPr/>
          <p:nvPr/>
        </p:nvGrpSpPr>
        <p:grpSpPr>
          <a:xfrm>
            <a:off x="329058" y="134765"/>
            <a:ext cx="11091689" cy="2392787"/>
            <a:chOff x="329058" y="134765"/>
            <a:chExt cx="11091689" cy="239278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929211" y="1242585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. การวัดชิ้นงาน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D05603-5B67-F51C-B44F-BF5CFCF5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C3CC28-F951-2086-2CA6-E15E15700130}"/>
              </a:ext>
            </a:extLst>
          </p:cNvPr>
          <p:cNvGrpSpPr/>
          <p:nvPr/>
        </p:nvGrpSpPr>
        <p:grpSpPr>
          <a:xfrm>
            <a:off x="1371600" y="2714566"/>
            <a:ext cx="9008936" cy="835321"/>
            <a:chOff x="2164333" y="2889532"/>
            <a:chExt cx="9008936" cy="835321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643CDB5C-3E06-1B18-F220-C2FBE75A9DC5}"/>
                </a:ext>
              </a:extLst>
            </p:cNvPr>
            <p:cNvSpPr/>
            <p:nvPr/>
          </p:nvSpPr>
          <p:spPr>
            <a:xfrm>
              <a:off x="2469574" y="2889532"/>
              <a:ext cx="4322547" cy="835321"/>
            </a:xfrm>
            <a:prstGeom prst="roundRect">
              <a:avLst>
                <a:gd name="adj" fmla="val 16855"/>
              </a:avLst>
            </a:prstGeom>
            <a:solidFill>
              <a:srgbClr val="45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직사각형 55">
              <a:extLst>
                <a:ext uri="{FF2B5EF4-FFF2-40B4-BE49-F238E27FC236}">
                  <a16:creationId xmlns:a16="http://schemas.microsoft.com/office/drawing/2014/main" id="{B3FBE430-D492-C77D-34E1-35629E0A50AE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ทำความสะอาดชิ้นงาน</a:t>
              </a: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F791D92-994A-CF47-E167-DCD5861DCB1B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29" name="직사각형 55">
              <a:extLst>
                <a:ext uri="{FF2B5EF4-FFF2-40B4-BE49-F238E27FC236}">
                  <a16:creationId xmlns:a16="http://schemas.microsoft.com/office/drawing/2014/main" id="{BE7D64D5-B247-AEEB-328A-54F37EFAF147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C1ED7D-35E5-B0E9-86E3-AAAE0D38EBBB}"/>
              </a:ext>
            </a:extLst>
          </p:cNvPr>
          <p:cNvGrpSpPr/>
          <p:nvPr/>
        </p:nvGrpSpPr>
        <p:grpSpPr>
          <a:xfrm>
            <a:off x="1371600" y="3827748"/>
            <a:ext cx="11307383" cy="835321"/>
            <a:chOff x="2164333" y="2889532"/>
            <a:chExt cx="11307383" cy="835321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BA63A8C7-36F4-0600-3194-A5BB8D0ABE86}"/>
                </a:ext>
              </a:extLst>
            </p:cNvPr>
            <p:cNvSpPr/>
            <p:nvPr/>
          </p:nvSpPr>
          <p:spPr>
            <a:xfrm>
              <a:off x="2469574" y="2889532"/>
              <a:ext cx="10632732" cy="835321"/>
            </a:xfrm>
            <a:prstGeom prst="roundRect">
              <a:avLst>
                <a:gd name="adj" fmla="val 16855"/>
              </a:avLst>
            </a:prstGeom>
            <a:solidFill>
              <a:srgbClr val="45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직사각형 55">
              <a:extLst>
                <a:ext uri="{FF2B5EF4-FFF2-40B4-BE49-F238E27FC236}">
                  <a16:creationId xmlns:a16="http://schemas.microsoft.com/office/drawing/2014/main" id="{51897173-3AE0-5C78-2FFD-795CEC2EAEAA}"/>
                </a:ext>
              </a:extLst>
            </p:cNvPr>
            <p:cNvSpPr/>
            <p:nvPr/>
          </p:nvSpPr>
          <p:spPr>
            <a:xfrm>
              <a:off x="2774816" y="3009900"/>
              <a:ext cx="10696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นำชุดหัววัดใส่ในชิ้นงานที่ต้องการวัด โดยเอียงด้านแผ่นนำซึ่งยุบตัวได้เข้าไปก่อน</a:t>
              </a: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7B80B88-D826-D592-FD2E-BE3F544E31DD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5" name="직사각형 55">
              <a:extLst>
                <a:ext uri="{FF2B5EF4-FFF2-40B4-BE49-F238E27FC236}">
                  <a16:creationId xmlns:a16="http://schemas.microsoft.com/office/drawing/2014/main" id="{821ED8ED-3A20-D8A1-2859-7193AD68F2EB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A07202-4383-CC97-C132-55CB7D8AAA36}"/>
              </a:ext>
            </a:extLst>
          </p:cNvPr>
          <p:cNvGrpSpPr/>
          <p:nvPr/>
        </p:nvGrpSpPr>
        <p:grpSpPr>
          <a:xfrm>
            <a:off x="1371600" y="4921052"/>
            <a:ext cx="11154983" cy="835321"/>
            <a:chOff x="2164333" y="2889532"/>
            <a:chExt cx="11154983" cy="835321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E52B9BC-A6B2-C6FC-36B3-28D00D64F3D4}"/>
                </a:ext>
              </a:extLst>
            </p:cNvPr>
            <p:cNvSpPr/>
            <p:nvPr/>
          </p:nvSpPr>
          <p:spPr>
            <a:xfrm>
              <a:off x="2469574" y="2889532"/>
              <a:ext cx="10849742" cy="835321"/>
            </a:xfrm>
            <a:prstGeom prst="roundRect">
              <a:avLst>
                <a:gd name="adj" fmla="val 16855"/>
              </a:avLst>
            </a:prstGeom>
            <a:solidFill>
              <a:srgbClr val="45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직사각형 55">
              <a:extLst>
                <a:ext uri="{FF2B5EF4-FFF2-40B4-BE49-F238E27FC236}">
                  <a16:creationId xmlns:a16="http://schemas.microsoft.com/office/drawing/2014/main" id="{724E0726-B9C6-3FEC-7F5A-59AEFAD3A762}"/>
                </a:ext>
              </a:extLst>
            </p:cNvPr>
            <p:cNvSpPr/>
            <p:nvPr/>
          </p:nvSpPr>
          <p:spPr>
            <a:xfrm>
              <a:off x="2774816" y="3009900"/>
              <a:ext cx="10544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โยกด้ามจับเกจวัดกระบอกสูบ ซ้ายและขวา (ก้านเสริมตั้งฉากกับพื้นผิวที่ทำการวัด)</a:t>
              </a: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EA6D097B-68EA-0566-32F7-30FC114310F0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2" name="직사각형 55">
              <a:extLst>
                <a:ext uri="{FF2B5EF4-FFF2-40B4-BE49-F238E27FC236}">
                  <a16:creationId xmlns:a16="http://schemas.microsoft.com/office/drawing/2014/main" id="{F3BECFED-6C1A-9C9C-9357-9103B8B0AD71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3C1B1B0-FF29-B9BA-16FB-50F9CE7F2109}"/>
              </a:ext>
            </a:extLst>
          </p:cNvPr>
          <p:cNvGrpSpPr/>
          <p:nvPr/>
        </p:nvGrpSpPr>
        <p:grpSpPr>
          <a:xfrm>
            <a:off x="1371600" y="6014357"/>
            <a:ext cx="12907583" cy="2871785"/>
            <a:chOff x="2164333" y="2889532"/>
            <a:chExt cx="12907583" cy="2871785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E20B4A62-EF38-B0E2-C903-F956330A5B2E}"/>
                </a:ext>
              </a:extLst>
            </p:cNvPr>
            <p:cNvSpPr/>
            <p:nvPr/>
          </p:nvSpPr>
          <p:spPr>
            <a:xfrm>
              <a:off x="2469574" y="2889532"/>
              <a:ext cx="12602342" cy="2871785"/>
            </a:xfrm>
            <a:prstGeom prst="roundRect">
              <a:avLst>
                <a:gd name="adj" fmla="val 12010"/>
              </a:avLst>
            </a:prstGeom>
            <a:solidFill>
              <a:srgbClr val="45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직사각형 55">
              <a:extLst>
                <a:ext uri="{FF2B5EF4-FFF2-40B4-BE49-F238E27FC236}">
                  <a16:creationId xmlns:a16="http://schemas.microsoft.com/office/drawing/2014/main" id="{CDFA42AB-0379-F8A9-EEBF-1D4DEC8F655C}"/>
                </a:ext>
              </a:extLst>
            </p:cNvPr>
            <p:cNvSpPr/>
            <p:nvPr/>
          </p:nvSpPr>
          <p:spPr>
            <a:xfrm>
              <a:off x="2774816" y="3009900"/>
              <a:ext cx="12297100" cy="25160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อ่านค่านาฬิกาวัดในขณะทำการวัด ให้สังเกตการเคลื่อนที่เข็มยาวของนาฬิกาวัดออกจากขีดศูนย์</a:t>
              </a:r>
            </a:p>
            <a:p>
              <a:pPr algn="l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ถ้าเข็มยาวเคลื่อนที่จากขีดศูนย์ทวนเข็มนาฬิกา นำค่าที่อ่านได้มารวมกับค่าที่ตั้งไว้</a:t>
              </a:r>
            </a:p>
            <a:p>
              <a:pPr algn="l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ถ้าเข็มยาวเคลื่อนที่จากขีดศูนย์ตามเข็มนาฬิกา นำค่าที่อ่านได้มาลบกับค่าที่ตั้งไว้</a:t>
              </a: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55AC2F65-F642-7A3F-B2DA-EE1382B8EFA9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9" name="직사각형 55">
              <a:extLst>
                <a:ext uri="{FF2B5EF4-FFF2-40B4-BE49-F238E27FC236}">
                  <a16:creationId xmlns:a16="http://schemas.microsoft.com/office/drawing/2014/main" id="{9140CB69-4F49-8F5A-6074-674ECD64A86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4B590-4331-5E2D-0516-6819A065954F}"/>
              </a:ext>
            </a:extLst>
          </p:cNvPr>
          <p:cNvGrpSpPr/>
          <p:nvPr/>
        </p:nvGrpSpPr>
        <p:grpSpPr>
          <a:xfrm>
            <a:off x="1" y="952500"/>
            <a:ext cx="6553199" cy="1306992"/>
            <a:chOff x="1" y="952500"/>
            <a:chExt cx="6553199" cy="1306992"/>
          </a:xfrm>
        </p:grpSpPr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00E94D5D-F5D1-3605-1F30-2A91BCE94E71}"/>
                </a:ext>
              </a:extLst>
            </p:cNvPr>
            <p:cNvSpPr/>
            <p:nvPr/>
          </p:nvSpPr>
          <p:spPr>
            <a:xfrm>
              <a:off x="1" y="1128856"/>
              <a:ext cx="3733799" cy="1130636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5710B27F-E568-D816-E0EA-B5BD14B6BAB8}"/>
                </a:ext>
              </a:extLst>
            </p:cNvPr>
            <p:cNvSpPr txBox="1"/>
            <p:nvPr/>
          </p:nvSpPr>
          <p:spPr>
            <a:xfrm>
              <a:off x="1028700" y="952500"/>
              <a:ext cx="5524500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40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ตัวอย่าง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6144D-03F7-3315-D26F-FE9E964A84DA}"/>
              </a:ext>
            </a:extLst>
          </p:cNvPr>
          <p:cNvGrpSpPr/>
          <p:nvPr/>
        </p:nvGrpSpPr>
        <p:grpSpPr>
          <a:xfrm>
            <a:off x="6597698" y="2705100"/>
            <a:ext cx="7270702" cy="5408157"/>
            <a:chOff x="1548296" y="4390091"/>
            <a:chExt cx="7270702" cy="540815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C30E921-43D2-FDC0-5318-B8558C524F6F}"/>
                </a:ext>
              </a:extLst>
            </p:cNvPr>
            <p:cNvSpPr/>
            <p:nvPr/>
          </p:nvSpPr>
          <p:spPr>
            <a:xfrm>
              <a:off x="1548296" y="4390091"/>
              <a:ext cx="7270702" cy="5408157"/>
            </a:xfrm>
            <a:prstGeom prst="roundRect">
              <a:avLst>
                <a:gd name="adj" fmla="val 78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522F11-B9CB-8734-9EAE-852CD767BD6D}"/>
                </a:ext>
              </a:extLst>
            </p:cNvPr>
            <p:cNvSpPr txBox="1"/>
            <p:nvPr/>
          </p:nvSpPr>
          <p:spPr>
            <a:xfrm>
              <a:off x="1904642" y="4699295"/>
              <a:ext cx="6512523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40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จากรูป สมมุติตั้งค่าอ้างอิงไว้ที่เลขศูนย์ คือ 95.50 มิลลิเมตร เข็มยาวเคลื่อนที่จากขีดศูนย์ไปทางขวามือหรือตามเข็มนาฬิกา ชี้ขีดที่ 5 มีค่าเท่ากับ 0.05 มิลลิเมตร ให้นำค่าที่อ่านได้มาลบกับค่าที่ตั้งไว้</a:t>
              </a:r>
            </a:p>
            <a:p>
              <a:pPr algn="thaiDist"/>
              <a:r>
                <a:rPr lang="th-TH" sz="40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ดังนั้น ค่าที่อ่านได้จะเท่ากับ</a:t>
              </a:r>
            </a:p>
            <a:p>
              <a:pPr algn="thaiDist"/>
              <a:r>
                <a:rPr lang="th-TH" sz="40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 95.50 - 0.05</a:t>
              </a:r>
            </a:p>
            <a:p>
              <a:pPr algn="thaiDist"/>
              <a:r>
                <a:rPr lang="th-TH" sz="40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 95.45 มิลลิเมตร</a:t>
              </a:r>
              <a:endParaRPr lang="en-US" sz="4000" b="1" dirty="0">
                <a:solidFill>
                  <a:srgbClr val="2B485F"/>
                </a:solidFill>
                <a:cs typeface="THSarabunPSK" panose="020B0500040200020003" pitchFamily="34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AE22304-7161-60FC-D4E6-3733FF87F2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b="3247"/>
          <a:stretch/>
        </p:blipFill>
        <p:spPr>
          <a:xfrm>
            <a:off x="627602" y="2435848"/>
            <a:ext cx="5524499" cy="6337182"/>
          </a:xfrm>
          <a:prstGeom prst="roundRect">
            <a:avLst>
              <a:gd name="adj" fmla="val 8598"/>
            </a:avLst>
          </a:prstGeom>
          <a:ln w="381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24253-5F6A-93B5-2EEF-BC3E58450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6210300"/>
            <a:ext cx="3701410" cy="30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3761CB91-42C6-F62D-3DDD-F833B357A19C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840FF9-4902-10E5-A926-3BC5E736A03C}"/>
              </a:ext>
            </a:extLst>
          </p:cNvPr>
          <p:cNvGrpSpPr/>
          <p:nvPr/>
        </p:nvGrpSpPr>
        <p:grpSpPr>
          <a:xfrm>
            <a:off x="329058" y="134765"/>
            <a:ext cx="10100260" cy="3565803"/>
            <a:chOff x="329058" y="134765"/>
            <a:chExt cx="10100260" cy="35658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792858" y="1222967"/>
              <a:ext cx="9636460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4. การบำรุงรักษา</a:t>
              </a:r>
            </a:p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เกจวัดกระบอกสูบ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B145DB-41F0-0ACF-3857-558F7331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027DE-CF84-3D17-81FA-423C88FF1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r="21442"/>
          <a:stretch/>
        </p:blipFill>
        <p:spPr>
          <a:xfrm>
            <a:off x="10183563" y="7516"/>
            <a:ext cx="8104437" cy="102877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37389A-E6EB-F5E8-CFC8-178BE156C2E0}"/>
              </a:ext>
            </a:extLst>
          </p:cNvPr>
          <p:cNvGrpSpPr/>
          <p:nvPr/>
        </p:nvGrpSpPr>
        <p:grpSpPr>
          <a:xfrm>
            <a:off x="1951417" y="4024028"/>
            <a:ext cx="7192584" cy="835321"/>
            <a:chOff x="2164333" y="2889532"/>
            <a:chExt cx="7192584" cy="835321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D8B3918F-E01F-2D29-F2D3-DF89B23BE277}"/>
                </a:ext>
              </a:extLst>
            </p:cNvPr>
            <p:cNvSpPr/>
            <p:nvPr/>
          </p:nvSpPr>
          <p:spPr>
            <a:xfrm>
              <a:off x="2469574" y="2889532"/>
              <a:ext cx="6658742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직사각형 55">
              <a:extLst>
                <a:ext uri="{FF2B5EF4-FFF2-40B4-BE49-F238E27FC236}">
                  <a16:creationId xmlns:a16="http://schemas.microsoft.com/office/drawing/2014/main" id="{7EE6E435-FCF0-62C0-6286-B9968EEEE088}"/>
                </a:ext>
              </a:extLst>
            </p:cNvPr>
            <p:cNvSpPr/>
            <p:nvPr/>
          </p:nvSpPr>
          <p:spPr>
            <a:xfrm>
              <a:off x="2774817" y="3009900"/>
              <a:ext cx="6582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เก็บเครื่องมือวัดแยกออกจากเครื่องมืออื่น ๆ</a:t>
              </a: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09500CE-94A9-39A2-8834-804540CB92E1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2" name="직사각형 55">
              <a:extLst>
                <a:ext uri="{FF2B5EF4-FFF2-40B4-BE49-F238E27FC236}">
                  <a16:creationId xmlns:a16="http://schemas.microsoft.com/office/drawing/2014/main" id="{E6C42D4E-51AF-FFA2-7A73-553D84A98A78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592851-F91B-750D-CE50-14DC6667CB5D}"/>
              </a:ext>
            </a:extLst>
          </p:cNvPr>
          <p:cNvGrpSpPr/>
          <p:nvPr/>
        </p:nvGrpSpPr>
        <p:grpSpPr>
          <a:xfrm>
            <a:off x="1951417" y="5176967"/>
            <a:ext cx="6963984" cy="835321"/>
            <a:chOff x="2164333" y="2889532"/>
            <a:chExt cx="6963984" cy="835321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4EACD62E-051C-B80A-C0EE-1966AB18A087}"/>
                </a:ext>
              </a:extLst>
            </p:cNvPr>
            <p:cNvSpPr/>
            <p:nvPr/>
          </p:nvSpPr>
          <p:spPr>
            <a:xfrm>
              <a:off x="2469574" y="2889532"/>
              <a:ext cx="6506342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직사각형 55">
              <a:extLst>
                <a:ext uri="{FF2B5EF4-FFF2-40B4-BE49-F238E27FC236}">
                  <a16:creationId xmlns:a16="http://schemas.microsoft.com/office/drawing/2014/main" id="{A7DB6D4B-A2E1-0305-B9AE-A4B7854F9E6F}"/>
                </a:ext>
              </a:extLst>
            </p:cNvPr>
            <p:cNvSpPr/>
            <p:nvPr/>
          </p:nvSpPr>
          <p:spPr>
            <a:xfrm>
              <a:off x="2774817" y="3009900"/>
              <a:ext cx="6353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อย่านำเครื่องมือวัดไปใกล้ที่ร้อนจัด เย็นจัด</a:t>
              </a: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4D95116-A238-A172-70E2-2AE09FEBBC6D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7" name="직사각형 55">
              <a:extLst>
                <a:ext uri="{FF2B5EF4-FFF2-40B4-BE49-F238E27FC236}">
                  <a16:creationId xmlns:a16="http://schemas.microsoft.com/office/drawing/2014/main" id="{6503455A-7560-4C36-A896-C26FF0A4314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E1B3F3-CBBB-E5DD-743D-FC26C8F74639}"/>
              </a:ext>
            </a:extLst>
          </p:cNvPr>
          <p:cNvGrpSpPr/>
          <p:nvPr/>
        </p:nvGrpSpPr>
        <p:grpSpPr>
          <a:xfrm>
            <a:off x="1951417" y="6329906"/>
            <a:ext cx="4875252" cy="835321"/>
            <a:chOff x="2164333" y="2889532"/>
            <a:chExt cx="4875252" cy="835321"/>
          </a:xfrm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DDDE9E91-7B80-4546-DEF6-B474B960ACAE}"/>
                </a:ext>
              </a:extLst>
            </p:cNvPr>
            <p:cNvSpPr/>
            <p:nvPr/>
          </p:nvSpPr>
          <p:spPr>
            <a:xfrm>
              <a:off x="2469574" y="2889532"/>
              <a:ext cx="432254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직사각형 55">
              <a:extLst>
                <a:ext uri="{FF2B5EF4-FFF2-40B4-BE49-F238E27FC236}">
                  <a16:creationId xmlns:a16="http://schemas.microsoft.com/office/drawing/2014/main" id="{F0D49150-AED9-B00B-E455-FA987F67BD99}"/>
                </a:ext>
              </a:extLst>
            </p:cNvPr>
            <p:cNvSpPr/>
            <p:nvPr/>
          </p:nvSpPr>
          <p:spPr>
            <a:xfrm>
              <a:off x="2774817" y="3009900"/>
              <a:ext cx="42647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อย่าทำเครื่องมือวัดหล่นพื้น</a:t>
              </a: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52074834-E9C7-6EAD-0787-A907AA6F90F8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3" name="직사각형 55">
              <a:extLst>
                <a:ext uri="{FF2B5EF4-FFF2-40B4-BE49-F238E27FC236}">
                  <a16:creationId xmlns:a16="http://schemas.microsoft.com/office/drawing/2014/main" id="{D8B3CD05-F416-4EFC-F362-DE70C8AE52C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8322D0-E8ED-C32C-5AB2-330B28EE325A}"/>
              </a:ext>
            </a:extLst>
          </p:cNvPr>
          <p:cNvGrpSpPr/>
          <p:nvPr/>
        </p:nvGrpSpPr>
        <p:grpSpPr>
          <a:xfrm>
            <a:off x="1951417" y="7562358"/>
            <a:ext cx="7725984" cy="835321"/>
            <a:chOff x="2164333" y="2889532"/>
            <a:chExt cx="7725984" cy="835321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FF843B6-BB69-22AA-73B1-23983C48396B}"/>
                </a:ext>
              </a:extLst>
            </p:cNvPr>
            <p:cNvSpPr/>
            <p:nvPr/>
          </p:nvSpPr>
          <p:spPr>
            <a:xfrm>
              <a:off x="2469574" y="2889532"/>
              <a:ext cx="7420742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직사각형 55">
              <a:extLst>
                <a:ext uri="{FF2B5EF4-FFF2-40B4-BE49-F238E27FC236}">
                  <a16:creationId xmlns:a16="http://schemas.microsoft.com/office/drawing/2014/main" id="{DECA4510-A9BD-90CD-A25D-6B0445F8C4D8}"/>
                </a:ext>
              </a:extLst>
            </p:cNvPr>
            <p:cNvSpPr/>
            <p:nvPr/>
          </p:nvSpPr>
          <p:spPr>
            <a:xfrm>
              <a:off x="2774817" y="3009900"/>
              <a:ext cx="7115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ทำความสะอาดและหล่อลื่นทุกครั้งหลังการใช้งาน</a:t>
              </a: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1083063E-C2A5-B49F-DFAC-F95D7CF6608B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8" name="직사각형 55">
              <a:extLst>
                <a:ext uri="{FF2B5EF4-FFF2-40B4-BE49-F238E27FC236}">
                  <a16:creationId xmlns:a16="http://schemas.microsoft.com/office/drawing/2014/main" id="{7FE59F22-DCDB-5AEC-8D48-995663B84264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613</Words>
  <Application>Microsoft Office PowerPoint</Application>
  <PresentationFormat>กำหนดเอง</PresentationFormat>
  <Paragraphs>55</Paragraphs>
  <Slides>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IBM Plex Sans Thai Bold</vt:lpstr>
      <vt:lpstr>TH SarabunPSK</vt:lpstr>
      <vt:lpstr>Calibri</vt:lpstr>
      <vt:lpstr>IBM Plex Sans Thai Looped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dc:creator>user</dc:creator>
  <cp:lastModifiedBy>Aimphan</cp:lastModifiedBy>
  <cp:revision>47</cp:revision>
  <dcterms:created xsi:type="dcterms:W3CDTF">2006-08-16T00:00:00Z</dcterms:created>
  <dcterms:modified xsi:type="dcterms:W3CDTF">2024-09-02T08:47:52Z</dcterms:modified>
  <dc:identifier>DAGOX0PCT8k</dc:identifier>
</cp:coreProperties>
</file>