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9" r:id="rId5"/>
    <p:sldId id="261" r:id="rId6"/>
    <p:sldId id="271" r:id="rId7"/>
    <p:sldId id="273" r:id="rId8"/>
  </p:sldIdLst>
  <p:sldSz cx="18288000" cy="10287000"/>
  <p:notesSz cx="6858000" cy="9144000"/>
  <p:embeddedFontLst>
    <p:embeddedFont>
      <p:font typeface="2005_iannnnnMTV" panose="020000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BM Plex Sans Thai Bold" panose="020B0604020202020204" charset="-34"/>
      <p:regular r:id="rId15"/>
      <p:bold r:id="rId16"/>
    </p:embeddedFont>
    <p:embeddedFont>
      <p:font typeface="IBM Plex Sans Thai Looped Bold" panose="020B0604020202020204" charset="-34"/>
      <p:regular r:id="rId17"/>
      <p:bold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89D"/>
    <a:srgbClr val="E80EAA"/>
    <a:srgbClr val="2B485F"/>
    <a:srgbClr val="86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3FCA3-0F5B-4C44-A7ED-AD52B5308572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BE398-2F8F-4A4E-BCF7-B70F0C4E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BE398-2F8F-4A4E-BCF7-B70F0C4EB0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227458-25B5-3895-9C75-1A02BA45056F}"/>
              </a:ext>
            </a:extLst>
          </p:cNvPr>
          <p:cNvGrpSpPr/>
          <p:nvPr/>
        </p:nvGrpSpPr>
        <p:grpSpPr>
          <a:xfrm>
            <a:off x="12625369" y="1293738"/>
            <a:ext cx="4711575" cy="3410079"/>
            <a:chOff x="12710448" y="1563102"/>
            <a:chExt cx="4711575" cy="3410079"/>
          </a:xfrm>
        </p:grpSpPr>
        <p:grpSp>
          <p:nvGrpSpPr>
            <p:cNvPr id="6" name="Group 6"/>
            <p:cNvGrpSpPr/>
            <p:nvPr/>
          </p:nvGrpSpPr>
          <p:grpSpPr>
            <a:xfrm>
              <a:off x="12710448" y="1563102"/>
              <a:ext cx="4711575" cy="3410079"/>
              <a:chOff x="76200" y="-317316"/>
              <a:chExt cx="1456155" cy="105391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19555" y="-317316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314143" y="28812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th-TH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7</a:t>
              </a:r>
              <a:endParaRPr lang="en-US" sz="15000" dirty="0">
                <a:solidFill>
                  <a:srgbClr val="FFF9E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839200" y="-142215"/>
            <a:ext cx="3624693" cy="3488454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65CD8-9BD8-559D-F64E-FC95A542CCBF}"/>
              </a:ext>
            </a:extLst>
          </p:cNvPr>
          <p:cNvSpPr txBox="1"/>
          <p:nvPr/>
        </p:nvSpPr>
        <p:spPr>
          <a:xfrm>
            <a:off x="6862765" y="5506902"/>
            <a:ext cx="100094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8000" kern="4000" dirty="0">
                <a:solidFill>
                  <a:srgbClr val="2B485F"/>
                </a:solidFill>
                <a:latin typeface="+mj-lt"/>
                <a:cs typeface="IBM Plex Sans Thai Bold"/>
              </a:rPr>
              <a:t>นาฬิกาวัดหรือ</a:t>
            </a:r>
            <a:r>
              <a:rPr lang="th-TH" sz="8000" kern="4000" dirty="0" err="1">
                <a:solidFill>
                  <a:srgbClr val="2B485F"/>
                </a:solidFill>
                <a:latin typeface="+mj-lt"/>
                <a:cs typeface="IBM Plex Sans Thai Bold"/>
              </a:rPr>
              <a:t>ไ</a:t>
            </a:r>
            <a:r>
              <a:rPr lang="th-TH" sz="8000" kern="4000" dirty="0">
                <a:solidFill>
                  <a:srgbClr val="2B485F"/>
                </a:solidFill>
                <a:latin typeface="+mj-lt"/>
                <a:cs typeface="IBM Plex Sans Thai Bold"/>
              </a:rPr>
              <a:t>ดอ</a:t>
            </a:r>
            <a:r>
              <a:rPr lang="th-TH" sz="8000" kern="4000" dirty="0" err="1">
                <a:solidFill>
                  <a:srgbClr val="2B485F"/>
                </a:solidFill>
                <a:latin typeface="+mj-lt"/>
                <a:cs typeface="IBM Plex Sans Thai Bold"/>
              </a:rPr>
              <a:t>ัล</a:t>
            </a:r>
            <a:r>
              <a:rPr lang="th-TH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เกจ</a:t>
            </a:r>
          </a:p>
          <a:p>
            <a:pPr algn="r"/>
            <a:r>
              <a:rPr lang="en-US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(Dial Gauge)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3434F-835E-EB07-B01F-90D2D378E121}"/>
              </a:ext>
            </a:extLst>
          </p:cNvPr>
          <p:cNvGrpSpPr/>
          <p:nvPr/>
        </p:nvGrpSpPr>
        <p:grpSpPr>
          <a:xfrm>
            <a:off x="8441925" y="3917513"/>
            <a:ext cx="4674924" cy="706922"/>
            <a:chOff x="343409" y="198663"/>
            <a:chExt cx="4674924" cy="70692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0A405B9-9C87-403E-DD71-9C04C8A127A2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B59B1-6DD1-24E0-8B18-610C1599C992}"/>
                </a:ext>
              </a:extLst>
            </p:cNvPr>
            <p:cNvSpPr txBox="1"/>
            <p:nvPr/>
          </p:nvSpPr>
          <p:spPr>
            <a:xfrm>
              <a:off x="1134985" y="259254"/>
              <a:ext cx="388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ส่วนประกอบของนาฬิกาวัด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48BBB-37FF-57AC-FE36-F1A1871651CF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4261F0-2437-8881-05D8-5D8B1A6D7682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BE995F-35B0-08ED-2528-0DFDC3457DE6}"/>
              </a:ext>
            </a:extLst>
          </p:cNvPr>
          <p:cNvGrpSpPr/>
          <p:nvPr/>
        </p:nvGrpSpPr>
        <p:grpSpPr>
          <a:xfrm>
            <a:off x="8441925" y="4972614"/>
            <a:ext cx="4674924" cy="706922"/>
            <a:chOff x="343409" y="994529"/>
            <a:chExt cx="4674924" cy="706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7D5BA8-4D84-969E-A64D-6D72116E89BD}"/>
                </a:ext>
              </a:extLst>
            </p:cNvPr>
            <p:cNvGrpSpPr/>
            <p:nvPr/>
          </p:nvGrpSpPr>
          <p:grpSpPr>
            <a:xfrm>
              <a:off x="372033" y="1017968"/>
              <a:ext cx="4646300" cy="683483"/>
              <a:chOff x="372033" y="222102"/>
              <a:chExt cx="4646300" cy="683483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708CFA2-BC71-E88B-99D5-E14F78D81A9D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D976D-7B06-2436-F93F-04A7E5FDDB12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29576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วิธีการใช้นาฬิกาวัด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75DF5B-D237-C3AF-B0EB-5B20E535B84C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EE8DA-18A8-57E2-8E7E-B4F3052B9CB3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AC4128-0590-C770-D4B9-834C90162F3B}"/>
              </a:ext>
            </a:extLst>
          </p:cNvPr>
          <p:cNvGrpSpPr/>
          <p:nvPr/>
        </p:nvGrpSpPr>
        <p:grpSpPr>
          <a:xfrm>
            <a:off x="8441925" y="6015559"/>
            <a:ext cx="4674924" cy="706922"/>
            <a:chOff x="343409" y="198663"/>
            <a:chExt cx="4674924" cy="70692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6889C3-5CD0-EF75-0996-B32681E8897C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007FC-B289-D894-2AE1-460A342EDC6C}"/>
                </a:ext>
              </a:extLst>
            </p:cNvPr>
            <p:cNvSpPr txBox="1"/>
            <p:nvPr/>
          </p:nvSpPr>
          <p:spPr>
            <a:xfrm>
              <a:off x="1134985" y="259254"/>
              <a:ext cx="388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หลักการอ่านค่านาฬิกาวัด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30A7D0-1A21-3B0F-66C7-41ADA379CFE0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F2CCEB-2128-F146-F2B8-E3303A4BDBE7}"/>
                </a:ext>
              </a:extLst>
            </p:cNvPr>
            <p:cNvCxnSpPr/>
            <p:nvPr/>
          </p:nvCxnSpPr>
          <p:spPr>
            <a:xfrm>
              <a:off x="1193761" y="847583"/>
              <a:ext cx="3824572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69EC63-5BF9-BFA0-6BCE-18935A3999E7}"/>
              </a:ext>
            </a:extLst>
          </p:cNvPr>
          <p:cNvGrpSpPr/>
          <p:nvPr/>
        </p:nvGrpSpPr>
        <p:grpSpPr>
          <a:xfrm>
            <a:off x="8441925" y="7082920"/>
            <a:ext cx="4674924" cy="706922"/>
            <a:chOff x="343409" y="994529"/>
            <a:chExt cx="4674924" cy="7069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56E346-06DF-9340-B653-99239AC12F6D}"/>
                </a:ext>
              </a:extLst>
            </p:cNvPr>
            <p:cNvGrpSpPr/>
            <p:nvPr/>
          </p:nvGrpSpPr>
          <p:grpSpPr>
            <a:xfrm>
              <a:off x="372033" y="1017968"/>
              <a:ext cx="4646300" cy="683483"/>
              <a:chOff x="372033" y="222102"/>
              <a:chExt cx="4646300" cy="683483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F8971D27-D048-2C50-C893-722591785FF7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199865-0130-45D0-5D0D-CF26F8C0B677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382457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ข้อควรระวังการใช้นาฬิกาวัด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93AE0D1-2BB4-0C61-68C4-2D47BB59BC3E}"/>
                  </a:ext>
                </a:extLst>
              </p:cNvPr>
              <p:cNvCxnSpPr/>
              <p:nvPr/>
            </p:nvCxnSpPr>
            <p:spPr>
              <a:xfrm>
                <a:off x="1193761" y="847583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D41C9D-748C-3F6A-6BB9-65A33AEC26B0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" name="รูปภาพ 4" descr="รูปภาพประกอบด้วย เครื่อง, เครื่องมือวัด, นาฬิกา, ดู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8379268-9555-1303-6AA0-6D9E7B7D6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189" y="0"/>
            <a:ext cx="12576212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4AA5C-399D-FCA8-0C61-1C45976504B7}"/>
              </a:ext>
            </a:extLst>
          </p:cNvPr>
          <p:cNvGrpSpPr/>
          <p:nvPr/>
        </p:nvGrpSpPr>
        <p:grpSpPr>
          <a:xfrm>
            <a:off x="329058" y="134765"/>
            <a:ext cx="11253342" cy="2341735"/>
            <a:chOff x="329058" y="134765"/>
            <a:chExt cx="11253342" cy="2341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90864" y="1191533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1. ส่วนประกอบของนาฬิกาวัด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7B0A0B-C262-A304-83AC-D47ED7E9DC5F}"/>
              </a:ext>
            </a:extLst>
          </p:cNvPr>
          <p:cNvSpPr txBox="1"/>
          <p:nvPr/>
        </p:nvSpPr>
        <p:spPr>
          <a:xfrm>
            <a:off x="329058" y="2400300"/>
            <a:ext cx="11100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i="0" u="none" strike="noStrike" baseline="0" dirty="0">
                <a:solidFill>
                  <a:srgbClr val="2C5962"/>
                </a:solidFill>
                <a:latin typeface="THSarabunPSK" panose="020B0500040200020003" pitchFamily="34" charset="-34"/>
                <a:cs typeface="THSarabunPSK" panose="020B0500040200020003" pitchFamily="34" charset="-34"/>
              </a:rPr>
              <a:t>	</a:t>
            </a:r>
            <a:r>
              <a:rPr lang="th-TH" sz="3600" dirty="0"/>
              <a:t> </a:t>
            </a:r>
            <a:r>
              <a:rPr lang="th-TH" sz="3600" dirty="0">
                <a:solidFill>
                  <a:srgbClr val="2C5962"/>
                </a:solidFill>
                <a:cs typeface="THSarabunPSK" panose="020B0500040200020003" pitchFamily="34" charset="-34"/>
              </a:rPr>
              <a:t>นาฬิกาเป็นแบบอ่านค่าได้ 2 ทิศทาง เข็มจะเคลื่อนที่ไปได้ทั้งตามเข็มนาฬิกาและทวนเข็มนาฬิกาเข็มยาวกับเข็มสั้นจะเคลื่อนที่สวนทางกัน เมื่อแกนวัดยุบเข้าเข็มยาวจะเคลื่อนที่ตามเข็ม นาฬิกาเข็มสั้นจะเคลื่อนที่ในทิศทวนเข็มนาฬิกา ในทำนองเดียวกันถ้าแกนวัดยื่นออกเข็มยาวและเข็มสั้นก็จะเคลื่อนที่ในทิศทางตรงกันข้ามดังกล่าว ภายในนาฬิกาวัดจะประกอบด้วยเฟืองสะพาน เฟืองขับ และเฟืองตาม เพื่อเปลี่ยนการเคลื่อนที่ของแกนวัดเป็นการหมุน ส่วนประกอบของนาฬิกาวัด ดังรูป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05FEC-39DD-C032-1678-4C9C21B40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41287"/>
            <a:ext cx="6880648" cy="4410948"/>
          </a:xfrm>
          <a:prstGeom prst="roundRect">
            <a:avLst>
              <a:gd name="adj" fmla="val 9411"/>
            </a:avLst>
          </a:prstGeom>
        </p:spPr>
      </p:pic>
      <p:pic>
        <p:nvPicPr>
          <p:cNvPr id="8" name="รูปภาพ 7" descr="รูปภาพประกอบด้วย เครื่อง, วัด, นาฬิกา, เครื่องมือว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7BAEE7-EE0A-B1AF-D808-F93DDAB4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0"/>
            <a:ext cx="154305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5244A-D840-0F85-C719-D0B4736D4DF6}"/>
              </a:ext>
            </a:extLst>
          </p:cNvPr>
          <p:cNvGrpSpPr/>
          <p:nvPr/>
        </p:nvGrpSpPr>
        <p:grpSpPr>
          <a:xfrm>
            <a:off x="329058" y="134765"/>
            <a:ext cx="11177142" cy="2362092"/>
            <a:chOff x="329058" y="134765"/>
            <a:chExt cx="11177142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 วิธีการใช้นาฬิกาวัด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5598BC-41F6-EF88-9B91-AAEB8009F3AD}"/>
              </a:ext>
            </a:extLst>
          </p:cNvPr>
          <p:cNvGrpSpPr/>
          <p:nvPr/>
        </p:nvGrpSpPr>
        <p:grpSpPr>
          <a:xfrm>
            <a:off x="1278064" y="2678785"/>
            <a:ext cx="4627788" cy="835321"/>
            <a:chOff x="2164333" y="2889532"/>
            <a:chExt cx="4627788" cy="835321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AA6420A6-E909-19F9-DDD5-DB230486FC3F}"/>
                </a:ext>
              </a:extLst>
            </p:cNvPr>
            <p:cNvSpPr/>
            <p:nvPr/>
          </p:nvSpPr>
          <p:spPr>
            <a:xfrm>
              <a:off x="2469574" y="2889532"/>
              <a:ext cx="432254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직사각형 55">
              <a:extLst>
                <a:ext uri="{FF2B5EF4-FFF2-40B4-BE49-F238E27FC236}">
                  <a16:creationId xmlns:a16="http://schemas.microsoft.com/office/drawing/2014/main" id="{EE425DA4-624B-9FC2-57DB-3435E78CDFD2}"/>
                </a:ext>
              </a:extLst>
            </p:cNvPr>
            <p:cNvSpPr/>
            <p:nvPr/>
          </p:nvSpPr>
          <p:spPr>
            <a:xfrm>
              <a:off x="2774816" y="3009900"/>
              <a:ext cx="40173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thaiDist" rtl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ติดตั้งนาฬิกาวัดเข้ากับขาตั้ง</a:t>
              </a: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72F1822-C84C-28CA-6F89-25C98877F76D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9" name="직사각형 55">
              <a:extLst>
                <a:ext uri="{FF2B5EF4-FFF2-40B4-BE49-F238E27FC236}">
                  <a16:creationId xmlns:a16="http://schemas.microsoft.com/office/drawing/2014/main" id="{E24AFDA1-644B-69E6-758C-0D5F82E556A4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A4674D-99B1-0F37-88FF-A9403447EE9B}"/>
              </a:ext>
            </a:extLst>
          </p:cNvPr>
          <p:cNvGrpSpPr/>
          <p:nvPr/>
        </p:nvGrpSpPr>
        <p:grpSpPr>
          <a:xfrm>
            <a:off x="1278064" y="3742474"/>
            <a:ext cx="9008936" cy="835321"/>
            <a:chOff x="2164333" y="2889532"/>
            <a:chExt cx="9008936" cy="835321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1FE4EEFF-0E74-FF65-2283-A093ED4C05B6}"/>
                </a:ext>
              </a:extLst>
            </p:cNvPr>
            <p:cNvSpPr/>
            <p:nvPr/>
          </p:nvSpPr>
          <p:spPr>
            <a:xfrm>
              <a:off x="2469574" y="2889532"/>
              <a:ext cx="538934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직사각형 55">
              <a:extLst>
                <a:ext uri="{FF2B5EF4-FFF2-40B4-BE49-F238E27FC236}">
                  <a16:creationId xmlns:a16="http://schemas.microsoft.com/office/drawing/2014/main" id="{13F63D25-4311-8DD9-E649-47031BF408B4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ยึดขาตั้งนาฬิกาวัดในตำแหน่งที่มั่นคง</a:t>
              </a: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5F4C27C-C05A-D50F-7309-949CCC1E4E53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24" name="직사각형 55">
              <a:extLst>
                <a:ext uri="{FF2B5EF4-FFF2-40B4-BE49-F238E27FC236}">
                  <a16:creationId xmlns:a16="http://schemas.microsoft.com/office/drawing/2014/main" id="{6849B73A-0E77-8FDF-EB0A-63C7A9502CF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38F13D-7295-E314-A16F-5E634E3751F4}"/>
              </a:ext>
            </a:extLst>
          </p:cNvPr>
          <p:cNvGrpSpPr/>
          <p:nvPr/>
        </p:nvGrpSpPr>
        <p:grpSpPr>
          <a:xfrm>
            <a:off x="1278064" y="4768841"/>
            <a:ext cx="8620046" cy="1320697"/>
            <a:chOff x="2164333" y="2889532"/>
            <a:chExt cx="8620046" cy="1320697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1BAC91A5-5825-A379-C2E6-B8B92E2A007A}"/>
                </a:ext>
              </a:extLst>
            </p:cNvPr>
            <p:cNvSpPr/>
            <p:nvPr/>
          </p:nvSpPr>
          <p:spPr>
            <a:xfrm>
              <a:off x="2469574" y="2889532"/>
              <a:ext cx="8314805" cy="1320697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직사각형 55">
              <a:extLst>
                <a:ext uri="{FF2B5EF4-FFF2-40B4-BE49-F238E27FC236}">
                  <a16:creationId xmlns:a16="http://schemas.microsoft.com/office/drawing/2014/main" id="{D48DD6B1-FDA6-EB9E-BF85-4B992FF771B6}"/>
                </a:ext>
              </a:extLst>
            </p:cNvPr>
            <p:cNvSpPr/>
            <p:nvPr/>
          </p:nvSpPr>
          <p:spPr>
            <a:xfrm>
              <a:off x="2774817" y="3009900"/>
              <a:ext cx="80095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ปรับตำแหน่งของหัววัดให้ตั้งฉากกับผิวงาน และปรับจุดสัมผัสหัววัดให้ได้ระยะศูนย์กลางการเคลื่อนที่ </a:t>
              </a: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CF645E47-F5F2-0FB2-AE06-6CA1A1B8D157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1" name="직사각형 55">
              <a:extLst>
                <a:ext uri="{FF2B5EF4-FFF2-40B4-BE49-F238E27FC236}">
                  <a16:creationId xmlns:a16="http://schemas.microsoft.com/office/drawing/2014/main" id="{D3807AB7-DAE2-7848-F079-906BE24CD3D9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F83DDE-D5AC-3D76-3DEC-255248A99860}"/>
              </a:ext>
            </a:extLst>
          </p:cNvPr>
          <p:cNvGrpSpPr/>
          <p:nvPr/>
        </p:nvGrpSpPr>
        <p:grpSpPr>
          <a:xfrm>
            <a:off x="1278064" y="6299062"/>
            <a:ext cx="9008936" cy="1838189"/>
            <a:chOff x="2164333" y="2889532"/>
            <a:chExt cx="8620046" cy="1949149"/>
          </a:xfrm>
        </p:grpSpPr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5AEAC6FD-BB79-A128-E1E6-C6EF67B12CFE}"/>
                </a:ext>
              </a:extLst>
            </p:cNvPr>
            <p:cNvSpPr/>
            <p:nvPr/>
          </p:nvSpPr>
          <p:spPr>
            <a:xfrm>
              <a:off x="2469574" y="2889532"/>
              <a:ext cx="8314805" cy="1949149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직사각형 55">
              <a:extLst>
                <a:ext uri="{FF2B5EF4-FFF2-40B4-BE49-F238E27FC236}">
                  <a16:creationId xmlns:a16="http://schemas.microsoft.com/office/drawing/2014/main" id="{B0EA5FF1-FC57-FC7E-4CEF-ECB4533F2827}"/>
                </a:ext>
              </a:extLst>
            </p:cNvPr>
            <p:cNvSpPr/>
            <p:nvPr/>
          </p:nvSpPr>
          <p:spPr>
            <a:xfrm>
              <a:off x="2774817" y="3009900"/>
              <a:ext cx="782730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เมื่อติดตั้งนาฬิกาวัดเข้ากับชิ้นงานแล้วให้ปรับแกนวัดยุบเข้าไปประมาณ 2-3 มิลลิเมตร (สังเกตการเคลื่อนที่ของเข็มสั้น) จากนั้นปรับหน้าปัดให้เลขศูนย์ตรงกับเข็มยาว</a:t>
              </a: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E3CBD41A-4BF1-692B-ED16-9571B01D6BD5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2B93B15E-0178-6C73-7AB3-863C2942C231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6C7A67-8C20-82FE-051C-7B871D400852}"/>
              </a:ext>
            </a:extLst>
          </p:cNvPr>
          <p:cNvGrpSpPr/>
          <p:nvPr/>
        </p:nvGrpSpPr>
        <p:grpSpPr>
          <a:xfrm>
            <a:off x="1278064" y="8346779"/>
            <a:ext cx="4322988" cy="835321"/>
            <a:chOff x="2164333" y="2889532"/>
            <a:chExt cx="4322988" cy="835321"/>
          </a:xfrm>
        </p:grpSpPr>
        <p:sp>
          <p:nvSpPr>
            <p:cNvPr id="58" name="Rounded Rectangle 3">
              <a:extLst>
                <a:ext uri="{FF2B5EF4-FFF2-40B4-BE49-F238E27FC236}">
                  <a16:creationId xmlns:a16="http://schemas.microsoft.com/office/drawing/2014/main" id="{BB80294A-03F0-ABAA-475C-71824F262BA0}"/>
                </a:ext>
              </a:extLst>
            </p:cNvPr>
            <p:cNvSpPr/>
            <p:nvPr/>
          </p:nvSpPr>
          <p:spPr>
            <a:xfrm>
              <a:off x="2469574" y="2889532"/>
              <a:ext cx="386534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직사각형 55">
              <a:extLst>
                <a:ext uri="{FF2B5EF4-FFF2-40B4-BE49-F238E27FC236}">
                  <a16:creationId xmlns:a16="http://schemas.microsoft.com/office/drawing/2014/main" id="{C5648D81-3672-0714-0462-03657F9D38B8}"/>
                </a:ext>
              </a:extLst>
            </p:cNvPr>
            <p:cNvSpPr/>
            <p:nvPr/>
          </p:nvSpPr>
          <p:spPr>
            <a:xfrm>
              <a:off x="2774816" y="3009900"/>
              <a:ext cx="37125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หมุนชิ้นส่วนที่ต้องการวัด</a:t>
              </a: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45603C4D-EF14-BABB-BEA0-240EA592AC6A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1" name="직사각형 55">
              <a:extLst>
                <a:ext uri="{FF2B5EF4-FFF2-40B4-BE49-F238E27FC236}">
                  <a16:creationId xmlns:a16="http://schemas.microsoft.com/office/drawing/2014/main" id="{AF7AE6DC-5D8B-1619-17BB-D1D72A71DD9F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C4CF5F-5884-026A-34C8-8392A1C3E0E5}"/>
              </a:ext>
            </a:extLst>
          </p:cNvPr>
          <p:cNvGrpSpPr/>
          <p:nvPr/>
        </p:nvGrpSpPr>
        <p:grpSpPr>
          <a:xfrm>
            <a:off x="1393813" y="9337379"/>
            <a:ext cx="2798988" cy="835321"/>
            <a:chOff x="2164333" y="2889532"/>
            <a:chExt cx="2798988" cy="835321"/>
          </a:xfrm>
        </p:grpSpPr>
        <p:sp>
          <p:nvSpPr>
            <p:cNvPr id="63" name="Rounded Rectangle 3">
              <a:extLst>
                <a:ext uri="{FF2B5EF4-FFF2-40B4-BE49-F238E27FC236}">
                  <a16:creationId xmlns:a16="http://schemas.microsoft.com/office/drawing/2014/main" id="{BF1EACB3-ABFD-A041-AFCC-A03D8CA225D1}"/>
                </a:ext>
              </a:extLst>
            </p:cNvPr>
            <p:cNvSpPr/>
            <p:nvPr/>
          </p:nvSpPr>
          <p:spPr>
            <a:xfrm>
              <a:off x="2469574" y="2889532"/>
              <a:ext cx="249374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직사각형 55">
              <a:extLst>
                <a:ext uri="{FF2B5EF4-FFF2-40B4-BE49-F238E27FC236}">
                  <a16:creationId xmlns:a16="http://schemas.microsoft.com/office/drawing/2014/main" id="{B3A3768D-815E-00F8-A703-EC4EA7FF8607}"/>
                </a:ext>
              </a:extLst>
            </p:cNvPr>
            <p:cNvSpPr/>
            <p:nvPr/>
          </p:nvSpPr>
          <p:spPr>
            <a:xfrm>
              <a:off x="2774816" y="3009900"/>
              <a:ext cx="21885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อ่านค่าการวัด</a:t>
              </a: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6E74E7A4-2611-764C-0ED7-77D59D8C9189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6" name="직사각형 55">
              <a:extLst>
                <a:ext uri="{FF2B5EF4-FFF2-40B4-BE49-F238E27FC236}">
                  <a16:creationId xmlns:a16="http://schemas.microsoft.com/office/drawing/2014/main" id="{5160FA55-A2B0-4E06-00D3-8BE1803FF13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7" name="รูปภาพ 36" descr="รูปภาพประกอบด้วย เครื่อง, วัด, นาฬิกา, เครื่องมือว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711B2CD-77A0-FCFA-D459-F2E7AAC21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54305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65087-9A51-EF0B-F129-6D3CFE2A5C87}"/>
              </a:ext>
            </a:extLst>
          </p:cNvPr>
          <p:cNvSpPr txBox="1"/>
          <p:nvPr/>
        </p:nvSpPr>
        <p:spPr>
          <a:xfrm>
            <a:off x="1162754" y="2958140"/>
            <a:ext cx="56639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2C5962"/>
                </a:solidFill>
                <a:cs typeface="THSarabunPSK" panose="020B0500040200020003" pitchFamily="34" charset="-34"/>
              </a:rPr>
              <a:t>	นิยมใช้นาฬิกาวัดแบบ 2 ทาง มีค่าความละเอียด 0.01 มิลลิเมตร (1/100 มิลลิเมตร) มีช่วงการวัด 10 มิลลิเมตร ดังรูป</a:t>
            </a:r>
            <a:endParaRPr lang="en-US" sz="4000" b="1" dirty="0">
              <a:solidFill>
                <a:srgbClr val="2C5962"/>
              </a:solidFill>
              <a:cs typeface="THSarabunPSK" panose="020B0500040200020003" pitchFamily="34" charset="-34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6027C7-4B03-C0CA-F6F8-E77DC3F54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18" y="7305529"/>
            <a:ext cx="2920099" cy="2444693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id="{282B438D-19BF-8504-01D0-F80AA6C6B8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C6606-6E7D-5307-FF47-6DED4F86C51A}"/>
              </a:ext>
            </a:extLst>
          </p:cNvPr>
          <p:cNvGrpSpPr/>
          <p:nvPr/>
        </p:nvGrpSpPr>
        <p:grpSpPr>
          <a:xfrm>
            <a:off x="329058" y="134765"/>
            <a:ext cx="11091689" cy="2392787"/>
            <a:chOff x="329058" y="134765"/>
            <a:chExt cx="11091689" cy="239278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929211" y="1242585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. หลักการอ่านค่านาฬิกาวัด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D05603-5B67-F51C-B44F-BF5CFCF5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73E4EC-D217-2EA7-6324-990B938A9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2802796"/>
            <a:ext cx="424815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DDA555-9431-8BB6-D274-30DBEFC946B2}"/>
              </a:ext>
            </a:extLst>
          </p:cNvPr>
          <p:cNvGrpSpPr/>
          <p:nvPr/>
        </p:nvGrpSpPr>
        <p:grpSpPr>
          <a:xfrm>
            <a:off x="761999" y="6848365"/>
            <a:ext cx="12877801" cy="1344614"/>
            <a:chOff x="2482892" y="3197229"/>
            <a:chExt cx="13335001" cy="13446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05A895-E850-0623-E105-974FB20BC3C0}"/>
                </a:ext>
              </a:extLst>
            </p:cNvPr>
            <p:cNvSpPr/>
            <p:nvPr/>
          </p:nvSpPr>
          <p:spPr>
            <a:xfrm>
              <a:off x="2482892" y="3197229"/>
              <a:ext cx="13335001" cy="1344614"/>
            </a:xfrm>
            <a:prstGeom prst="rect">
              <a:avLst/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A46153-3241-B661-8332-9376DDA5AA01}"/>
                </a:ext>
              </a:extLst>
            </p:cNvPr>
            <p:cNvSpPr txBox="1"/>
            <p:nvPr/>
          </p:nvSpPr>
          <p:spPr>
            <a:xfrm>
              <a:off x="2758356" y="3274943"/>
              <a:ext cx="127078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ขีด</a:t>
              </a:r>
              <a:r>
                <a:rPr lang="th-TH" sz="3600" b="1" dirty="0" err="1">
                  <a:solidFill>
                    <a:schemeClr val="bg1"/>
                  </a:solidFill>
                  <a:cs typeface="THSarabunPSK" panose="020B0500040200020003" pitchFamily="34" charset="-34"/>
                </a:rPr>
                <a:t>สเกล</a:t>
              </a:r>
              <a:r>
                <a:rPr lang="th-TH" sz="3600" b="1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วงนอก </a:t>
              </a:r>
              <a:r>
                <a:rPr lang="th-TH" sz="3600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เข็มยาวจะชี้บอกค่าที่ได้จากการวัด เมื่อเข็มยาวเคลื่อนที่ไป 1 รอบมีค่าเท่ากับ 1 มิลลิเมตร ถ้าเคลื่อนที่ไป 1 ช่องเล็กมีค่าเท่ากับ 0.01 มิลลิเมตร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BAAC19-A197-F975-C64C-9DA4043820C4}"/>
              </a:ext>
            </a:extLst>
          </p:cNvPr>
          <p:cNvSpPr txBox="1"/>
          <p:nvPr/>
        </p:nvSpPr>
        <p:spPr>
          <a:xfrm>
            <a:off x="990600" y="6134100"/>
            <a:ext cx="14001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2C5962"/>
                </a:solidFill>
                <a:cs typeface="THSarabunPSK" panose="020B0500040200020003" pitchFamily="34" charset="-34"/>
              </a:rPr>
              <a:t>นาฬิกาวัดมีขีด</a:t>
            </a:r>
            <a:r>
              <a:rPr lang="th-TH" sz="3600" b="1" dirty="0" err="1">
                <a:solidFill>
                  <a:srgbClr val="2C5962"/>
                </a:solidFill>
                <a:cs typeface="THSarabunPSK" panose="020B0500040200020003" pitchFamily="34" charset="-34"/>
              </a:rPr>
              <a:t>สเกล</a:t>
            </a:r>
            <a:r>
              <a:rPr lang="th-TH" sz="3600" b="1" dirty="0">
                <a:solidFill>
                  <a:srgbClr val="2C5962"/>
                </a:solidFill>
                <a:cs typeface="THSarabunPSK" panose="020B0500040200020003" pitchFamily="34" charset="-34"/>
              </a:rPr>
              <a:t>หรือขีดมาตราส่วนอยู่ 2 ส่วน คือ ขีด</a:t>
            </a:r>
            <a:r>
              <a:rPr lang="th-TH" sz="3600" b="1" dirty="0" err="1">
                <a:solidFill>
                  <a:srgbClr val="2C5962"/>
                </a:solidFill>
                <a:cs typeface="THSarabunPSK" panose="020B0500040200020003" pitchFamily="34" charset="-34"/>
              </a:rPr>
              <a:t>สเกล</a:t>
            </a:r>
            <a:r>
              <a:rPr lang="th-TH" sz="3600" b="1" dirty="0">
                <a:solidFill>
                  <a:srgbClr val="2C5962"/>
                </a:solidFill>
                <a:cs typeface="THSarabunPSK" panose="020B0500040200020003" pitchFamily="34" charset="-34"/>
              </a:rPr>
              <a:t>วงนอกและขีด</a:t>
            </a:r>
            <a:r>
              <a:rPr lang="th-TH" sz="3600" b="1" dirty="0" err="1">
                <a:solidFill>
                  <a:srgbClr val="2C5962"/>
                </a:solidFill>
                <a:cs typeface="THSarabunPSK" panose="020B0500040200020003" pitchFamily="34" charset="-34"/>
              </a:rPr>
              <a:t>สเกล</a:t>
            </a:r>
            <a:r>
              <a:rPr lang="th-TH" sz="3600" b="1" dirty="0">
                <a:solidFill>
                  <a:srgbClr val="2C5962"/>
                </a:solidFill>
                <a:cs typeface="THSarabunPSK" panose="020B0500040200020003" pitchFamily="34" charset="-34"/>
              </a:rPr>
              <a:t>วงกลมเล็ก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8301B-67C9-518B-D6B8-F2EFABFFAEB3}"/>
              </a:ext>
            </a:extLst>
          </p:cNvPr>
          <p:cNvGrpSpPr/>
          <p:nvPr/>
        </p:nvGrpSpPr>
        <p:grpSpPr>
          <a:xfrm>
            <a:off x="761999" y="8527876"/>
            <a:ext cx="12115801" cy="1344614"/>
            <a:chOff x="2482892" y="3197229"/>
            <a:chExt cx="13335001" cy="13446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1394CC-69B9-03D6-C46D-6760C444B205}"/>
                </a:ext>
              </a:extLst>
            </p:cNvPr>
            <p:cNvSpPr/>
            <p:nvPr/>
          </p:nvSpPr>
          <p:spPr>
            <a:xfrm>
              <a:off x="2482892" y="3197229"/>
              <a:ext cx="13335001" cy="1344614"/>
            </a:xfrm>
            <a:prstGeom prst="rect">
              <a:avLst/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2BED64-6387-062E-EC0E-3CA6DC772D6D}"/>
                </a:ext>
              </a:extLst>
            </p:cNvPr>
            <p:cNvSpPr txBox="1"/>
            <p:nvPr/>
          </p:nvSpPr>
          <p:spPr>
            <a:xfrm>
              <a:off x="2758356" y="3274943"/>
              <a:ext cx="127078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ขีด</a:t>
              </a:r>
              <a:r>
                <a:rPr lang="th-TH" sz="3600" b="1" dirty="0" err="1">
                  <a:solidFill>
                    <a:schemeClr val="bg1"/>
                  </a:solidFill>
                  <a:cs typeface="THSarabunPSK" panose="020B0500040200020003" pitchFamily="34" charset="-34"/>
                </a:rPr>
                <a:t>สเกล</a:t>
              </a:r>
              <a:r>
                <a:rPr lang="th-TH" sz="3600" b="1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วงกลมเล็ก </a:t>
              </a:r>
              <a:r>
                <a:rPr lang="th-TH" sz="3600" dirty="0">
                  <a:solidFill>
                    <a:schemeClr val="bg1"/>
                  </a:solidFill>
                  <a:cs typeface="THSarabunPSK" panose="020B0500040200020003" pitchFamily="34" charset="-34"/>
                </a:rPr>
                <a:t>เข็มสั้นจะเคลื่อนที่สวนทางกับเข็มยาว เมื่อเข็มยาวเคลื่อนที่ไป 1 รอบ เข็มสั้นจะเคลื่อนที่เท่ากับ 1 มิลลิเมตร</a:t>
              </a:r>
              <a:endParaRPr lang="en-US" sz="3600" dirty="0">
                <a:solidFill>
                  <a:schemeClr val="bg1"/>
                </a:solidFill>
                <a:cs typeface="TH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4B590-4331-5E2D-0516-6819A065954F}"/>
              </a:ext>
            </a:extLst>
          </p:cNvPr>
          <p:cNvGrpSpPr/>
          <p:nvPr/>
        </p:nvGrpSpPr>
        <p:grpSpPr>
          <a:xfrm>
            <a:off x="1" y="952500"/>
            <a:ext cx="6553199" cy="1272810"/>
            <a:chOff x="1" y="952500"/>
            <a:chExt cx="6553199" cy="1272810"/>
          </a:xfrm>
        </p:grpSpPr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00E94D5D-F5D1-3605-1F30-2A91BCE94E71}"/>
                </a:ext>
              </a:extLst>
            </p:cNvPr>
            <p:cNvSpPr/>
            <p:nvPr/>
          </p:nvSpPr>
          <p:spPr>
            <a:xfrm>
              <a:off x="1" y="1128856"/>
              <a:ext cx="3614850" cy="1096454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5710B27F-E568-D816-E0EA-B5BD14B6BAB8}"/>
                </a:ext>
              </a:extLst>
            </p:cNvPr>
            <p:cNvSpPr txBox="1"/>
            <p:nvPr/>
          </p:nvSpPr>
          <p:spPr>
            <a:xfrm>
              <a:off x="1028700" y="952500"/>
              <a:ext cx="5524500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r>
                <a:rPr lang="th-TH" sz="4000" dirty="0">
                  <a:solidFill>
                    <a:srgbClr val="FFFFFF"/>
                  </a:solidFill>
                  <a:latin typeface="IBM Plex Sans Thai Bold"/>
                  <a:cs typeface="IBM Plex Sans Thai Bold"/>
                </a:rPr>
                <a:t>ตัวอย่าง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6144D-03F7-3315-D26F-FE9E964A84DA}"/>
              </a:ext>
            </a:extLst>
          </p:cNvPr>
          <p:cNvGrpSpPr/>
          <p:nvPr/>
        </p:nvGrpSpPr>
        <p:grpSpPr>
          <a:xfrm>
            <a:off x="5775349" y="1328354"/>
            <a:ext cx="10196158" cy="7640153"/>
            <a:chOff x="1024688" y="3775945"/>
            <a:chExt cx="10196158" cy="764015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C30E921-43D2-FDC0-5318-B8558C524F6F}"/>
                </a:ext>
              </a:extLst>
            </p:cNvPr>
            <p:cNvSpPr/>
            <p:nvPr/>
          </p:nvSpPr>
          <p:spPr>
            <a:xfrm>
              <a:off x="1024688" y="3775945"/>
              <a:ext cx="10196158" cy="7640153"/>
            </a:xfrm>
            <a:prstGeom prst="roundRect">
              <a:avLst>
                <a:gd name="adj" fmla="val 78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522F11-B9CB-8734-9EAE-852CD767BD6D}"/>
                </a:ext>
              </a:extLst>
            </p:cNvPr>
            <p:cNvSpPr txBox="1"/>
            <p:nvPr/>
          </p:nvSpPr>
          <p:spPr>
            <a:xfrm>
              <a:off x="1700395" y="4121793"/>
              <a:ext cx="9063251" cy="7294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3600" b="1" dirty="0">
                  <a:solidFill>
                    <a:srgbClr val="E80EAA"/>
                  </a:solidFill>
                  <a:cs typeface="THSarabunPSK" panose="020B0500040200020003" pitchFamily="34" charset="-34"/>
                </a:rPr>
                <a:t>วิธีอ่านค่า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อ่านค่าจากเข็มวัดสั้นจากนั้นจึงอ่านค่าจากเข็มวัดยาว จากรูป อ่านค่านาฬิกาวัดได้ ดังนี้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  <a:sym typeface="Wingdings" panose="05000000000000000000" pitchFamily="2" charset="2"/>
                </a:rPr>
                <a:t>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เข็มสั้นเคลื่อนที่จากค่าเริ่มต้นที่เลขศูนย์ (0) ในทิศทางทวนเข็มนาฬิกาชี้อยู่ระหว่างเลขศูนย์ (0) กับเลขหนึ่ง (1) ค่าที่อ่านได้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 0 มิลลิเมตร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  <a:sym typeface="Wingdings" panose="05000000000000000000" pitchFamily="2" charset="2"/>
                </a:rPr>
                <a:t>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เข็มยาวเคลื่อนที่จากค่าเริ่มต้นที่เลขศูนย์ (0) ใน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ทิศทางตามเข็มนาฬิกาชี้ตรงขีดที่ 4 ค่าที่อ่านได้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</a:t>
              </a:r>
              <a:r>
                <a:rPr lang="en-US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4 </a:t>
              </a:r>
              <a:r>
                <a:rPr lang="en-US" sz="3600" b="1" dirty="0">
                  <a:solidFill>
                    <a:srgbClr val="2B485F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x</a:t>
              </a:r>
              <a:r>
                <a:rPr lang="en-US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0.01</a:t>
              </a:r>
              <a:endParaRPr lang="en-US" sz="3600" b="1" dirty="0">
                <a:solidFill>
                  <a:srgbClr val="2B485F"/>
                </a:solidFill>
                <a:cs typeface="THSarabunPSK" panose="020B0500040200020003" pitchFamily="34" charset="-34"/>
              </a:endParaRP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 0.04 มิลลิเมตร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ดังนั้น ค่าที่อ่านได้</a:t>
              </a:r>
            </a:p>
            <a:p>
              <a:pPr algn="thaiDist"/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</a:t>
              </a:r>
              <a:r>
                <a:rPr lang="en-US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0 +</a:t>
              </a:r>
              <a:r>
                <a:rPr lang="en-US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 </a:t>
              </a:r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0.04 </a:t>
              </a:r>
            </a:p>
            <a:p>
              <a:r>
                <a:rPr lang="th-TH" sz="3600" b="1" dirty="0">
                  <a:solidFill>
                    <a:srgbClr val="2B485F"/>
                  </a:solidFill>
                  <a:cs typeface="THSarabunPSK" panose="020B0500040200020003" pitchFamily="34" charset="-34"/>
                </a:rPr>
                <a:t>	= 0.04 มิลลิเมตร</a:t>
              </a:r>
              <a:endParaRPr lang="en-US" sz="3600" b="1" dirty="0">
                <a:solidFill>
                  <a:srgbClr val="2B485F"/>
                </a:solidFill>
                <a:cs typeface="THSarabunPSK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CF9B96-82DA-C045-B61E-80C7A1242010}"/>
              </a:ext>
            </a:extLst>
          </p:cNvPr>
          <p:cNvGrpSpPr/>
          <p:nvPr/>
        </p:nvGrpSpPr>
        <p:grpSpPr>
          <a:xfrm>
            <a:off x="368494" y="2691253"/>
            <a:ext cx="6082562" cy="6653108"/>
            <a:chOff x="368494" y="2691253"/>
            <a:chExt cx="6082562" cy="66531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93F412-49F6-0AF9-AD53-8148A09711E1}"/>
                </a:ext>
              </a:extLst>
            </p:cNvPr>
            <p:cNvSpPr txBox="1"/>
            <p:nvPr/>
          </p:nvSpPr>
          <p:spPr>
            <a:xfrm>
              <a:off x="368494" y="8698030"/>
              <a:ext cx="60825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600" b="1" dirty="0">
                  <a:solidFill>
                    <a:srgbClr val="2C5962"/>
                  </a:solidFill>
                  <a:cs typeface="THSarabunPSK" panose="020B0500040200020003" pitchFamily="34" charset="-34"/>
                </a:rPr>
                <a:t>อ่านค่านาฬิกาวัดเท่ากับ 0.04 มิลลิเมตร</a:t>
              </a:r>
              <a:endParaRPr lang="en-US" sz="3600" b="1" dirty="0">
                <a:solidFill>
                  <a:srgbClr val="2C5962"/>
                </a:solidFill>
                <a:cs typeface="THSarabunPSK" panose="020B0500040200020003" pitchFamily="34" charset="-34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87151C-1416-8314-2290-8A1FC39E5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341"/>
            <a:stretch/>
          </p:blipFill>
          <p:spPr>
            <a:xfrm>
              <a:off x="1180501" y="2691253"/>
              <a:ext cx="3614850" cy="595744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9C383C8-E00E-54AF-5CFD-3BBB8729B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120" y="5855955"/>
            <a:ext cx="3701410" cy="30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3761CB91-42C6-F62D-3DDD-F833B357A19C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840FF9-4902-10E5-A926-3BC5E736A03C}"/>
              </a:ext>
            </a:extLst>
          </p:cNvPr>
          <p:cNvGrpSpPr/>
          <p:nvPr/>
        </p:nvGrpSpPr>
        <p:grpSpPr>
          <a:xfrm>
            <a:off x="329058" y="134765"/>
            <a:ext cx="16798450" cy="2282760"/>
            <a:chOff x="329058" y="134765"/>
            <a:chExt cx="16798450" cy="22827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792857" y="1222967"/>
              <a:ext cx="16334651" cy="1194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4. ข้อควรระวังและการบำรุงรักษานาฬิกาวัด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B145DB-41F0-0ACF-3857-558F7331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3D514F-114C-97E8-20BA-058C3905CC43}"/>
              </a:ext>
            </a:extLst>
          </p:cNvPr>
          <p:cNvGrpSpPr/>
          <p:nvPr/>
        </p:nvGrpSpPr>
        <p:grpSpPr>
          <a:xfrm>
            <a:off x="1066800" y="2827357"/>
            <a:ext cx="11795675" cy="835321"/>
            <a:chOff x="2164333" y="2889532"/>
            <a:chExt cx="11795675" cy="83532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72B8E67-6100-B9E2-B704-5AEDCC073C1A}"/>
                </a:ext>
              </a:extLst>
            </p:cNvPr>
            <p:cNvSpPr/>
            <p:nvPr/>
          </p:nvSpPr>
          <p:spPr>
            <a:xfrm>
              <a:off x="2469574" y="2889532"/>
              <a:ext cx="11490434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직사각형 55">
              <a:extLst>
                <a:ext uri="{FF2B5EF4-FFF2-40B4-BE49-F238E27FC236}">
                  <a16:creationId xmlns:a16="http://schemas.microsoft.com/office/drawing/2014/main" id="{F32DEBF5-9D90-1183-B43C-1A432E189BE7}"/>
                </a:ext>
              </a:extLst>
            </p:cNvPr>
            <p:cNvSpPr/>
            <p:nvPr/>
          </p:nvSpPr>
          <p:spPr>
            <a:xfrm>
              <a:off x="2774816" y="3009900"/>
              <a:ext cx="111851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อย่าให้นาฬิกาวัดตกหรือหล่นกระแทกพื้น เพราะจะทำให้กลไกภายในนาฬิกาวัดเสียหาย</a:t>
              </a: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54A7280-3800-BC37-4B24-B4622E5877C5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7" name="직사각형 55">
              <a:extLst>
                <a:ext uri="{FF2B5EF4-FFF2-40B4-BE49-F238E27FC236}">
                  <a16:creationId xmlns:a16="http://schemas.microsoft.com/office/drawing/2014/main" id="{69BCE565-28E5-3C5D-0EF9-EBEAFD6CDC3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6FAE0D-DC4C-961F-AFE6-113D8A95DAB8}"/>
              </a:ext>
            </a:extLst>
          </p:cNvPr>
          <p:cNvGrpSpPr/>
          <p:nvPr/>
        </p:nvGrpSpPr>
        <p:grpSpPr>
          <a:xfrm>
            <a:off x="1066800" y="3886953"/>
            <a:ext cx="5273615" cy="835321"/>
            <a:chOff x="2164333" y="2889532"/>
            <a:chExt cx="5273615" cy="835321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510FAF81-689E-A8A2-5F1A-5353FC7FE196}"/>
                </a:ext>
              </a:extLst>
            </p:cNvPr>
            <p:cNvSpPr/>
            <p:nvPr/>
          </p:nvSpPr>
          <p:spPr>
            <a:xfrm>
              <a:off x="2469574" y="2889532"/>
              <a:ext cx="4968374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직사각형 55">
              <a:extLst>
                <a:ext uri="{FF2B5EF4-FFF2-40B4-BE49-F238E27FC236}">
                  <a16:creationId xmlns:a16="http://schemas.microsoft.com/office/drawing/2014/main" id="{92B620C4-DA5C-4D61-954E-B82A62A20520}"/>
                </a:ext>
              </a:extLst>
            </p:cNvPr>
            <p:cNvSpPr/>
            <p:nvPr/>
          </p:nvSpPr>
          <p:spPr>
            <a:xfrm>
              <a:off x="2774816" y="3009900"/>
              <a:ext cx="46631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จับยึดนาฬิกาวัดในตำแหน่งที่มั่นคง</a:t>
              </a: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FFEAB488-DEBE-6B5A-B3F7-C29F05BB6A96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7" name="직사각형 55">
              <a:extLst>
                <a:ext uri="{FF2B5EF4-FFF2-40B4-BE49-F238E27FC236}">
                  <a16:creationId xmlns:a16="http://schemas.microsoft.com/office/drawing/2014/main" id="{BBEF7D5F-9914-B113-176E-DEDC23190D96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6477A2-9143-1265-6E24-24AC216DF232}"/>
              </a:ext>
            </a:extLst>
          </p:cNvPr>
          <p:cNvGrpSpPr/>
          <p:nvPr/>
        </p:nvGrpSpPr>
        <p:grpSpPr>
          <a:xfrm>
            <a:off x="1066800" y="4993979"/>
            <a:ext cx="6569015" cy="835321"/>
            <a:chOff x="2164333" y="2889532"/>
            <a:chExt cx="6569015" cy="835321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5FAEA16-AD78-0ABF-1792-FA8B872B3FC4}"/>
                </a:ext>
              </a:extLst>
            </p:cNvPr>
            <p:cNvSpPr/>
            <p:nvPr/>
          </p:nvSpPr>
          <p:spPr>
            <a:xfrm>
              <a:off x="2469574" y="2889532"/>
              <a:ext cx="6263774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직사각형 55">
              <a:extLst>
                <a:ext uri="{FF2B5EF4-FFF2-40B4-BE49-F238E27FC236}">
                  <a16:creationId xmlns:a16="http://schemas.microsoft.com/office/drawing/2014/main" id="{D9C7C440-618C-AB94-81C7-F0C07C90A086}"/>
                </a:ext>
              </a:extLst>
            </p:cNvPr>
            <p:cNvSpPr/>
            <p:nvPr/>
          </p:nvSpPr>
          <p:spPr>
            <a:xfrm>
              <a:off x="2774816" y="3009900"/>
              <a:ext cx="57903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ใช้ผ้าสะอาดทำความสะอาดนาฬิกาวัดเท่านั้น</a:t>
              </a: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A1897F49-E828-5A60-5487-AE5DAA9CE627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2" name="직사각형 55">
              <a:extLst>
                <a:ext uri="{FF2B5EF4-FFF2-40B4-BE49-F238E27FC236}">
                  <a16:creationId xmlns:a16="http://schemas.microsoft.com/office/drawing/2014/main" id="{2F8CDE1C-BA2A-52B4-2DA8-1399038E825E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3DCB8D-F8DB-9E1A-B3F3-2B8CDDF480D3}"/>
              </a:ext>
            </a:extLst>
          </p:cNvPr>
          <p:cNvGrpSpPr/>
          <p:nvPr/>
        </p:nvGrpSpPr>
        <p:grpSpPr>
          <a:xfrm>
            <a:off x="1066800" y="6060779"/>
            <a:ext cx="6950015" cy="835321"/>
            <a:chOff x="2164333" y="2889532"/>
            <a:chExt cx="6950015" cy="835321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31FCC5D5-95E2-ED7D-33C6-EFCE7AD85429}"/>
                </a:ext>
              </a:extLst>
            </p:cNvPr>
            <p:cNvSpPr/>
            <p:nvPr/>
          </p:nvSpPr>
          <p:spPr>
            <a:xfrm>
              <a:off x="2469574" y="2889532"/>
              <a:ext cx="6644774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직사각형 55">
              <a:extLst>
                <a:ext uri="{FF2B5EF4-FFF2-40B4-BE49-F238E27FC236}">
                  <a16:creationId xmlns:a16="http://schemas.microsoft.com/office/drawing/2014/main" id="{86792A7D-350A-5DA9-3460-BC20A9937228}"/>
                </a:ext>
              </a:extLst>
            </p:cNvPr>
            <p:cNvSpPr/>
            <p:nvPr/>
          </p:nvSpPr>
          <p:spPr>
            <a:xfrm>
              <a:off x="2774816" y="3009900"/>
              <a:ext cx="63395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ตรวจสอบสภาพของหัววัดก่อนการใช้งานทุกครั้ง</a:t>
              </a: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3569142A-2F98-88A4-AC97-F8D17DC938DD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516150BE-7F23-3C2C-2653-9DEB28674F0C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066267-0B68-B28A-1DCD-A983DAD9D433}"/>
              </a:ext>
            </a:extLst>
          </p:cNvPr>
          <p:cNvGrpSpPr/>
          <p:nvPr/>
        </p:nvGrpSpPr>
        <p:grpSpPr>
          <a:xfrm>
            <a:off x="1066800" y="7203779"/>
            <a:ext cx="6721415" cy="835321"/>
            <a:chOff x="2164333" y="2889532"/>
            <a:chExt cx="6721415" cy="83532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A70082C-66A7-3BDF-E02A-9C46AE9B4E85}"/>
                </a:ext>
              </a:extLst>
            </p:cNvPr>
            <p:cNvSpPr/>
            <p:nvPr/>
          </p:nvSpPr>
          <p:spPr>
            <a:xfrm>
              <a:off x="2469574" y="2889532"/>
              <a:ext cx="6416174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직사각형 55">
              <a:extLst>
                <a:ext uri="{FF2B5EF4-FFF2-40B4-BE49-F238E27FC236}">
                  <a16:creationId xmlns:a16="http://schemas.microsoft.com/office/drawing/2014/main" id="{2D152DF5-FFEA-016A-0524-3DCCE22AB161}"/>
                </a:ext>
              </a:extLst>
            </p:cNvPr>
            <p:cNvSpPr/>
            <p:nvPr/>
          </p:nvSpPr>
          <p:spPr>
            <a:xfrm>
              <a:off x="2774816" y="3009900"/>
              <a:ext cx="61109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เก็บรักษานาฬิกาวัดไม่ให้ถูกฝุ่นละอองและน้ำ</a:t>
              </a: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850461A7-D4CB-02E7-4D45-ED1EB6D9F102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2" name="직사각형 55">
              <a:extLst>
                <a:ext uri="{FF2B5EF4-FFF2-40B4-BE49-F238E27FC236}">
                  <a16:creationId xmlns:a16="http://schemas.microsoft.com/office/drawing/2014/main" id="{FECD625A-CC46-3737-1115-E1A192503C96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522815-53DB-E302-F202-49E178B4052F}"/>
              </a:ext>
            </a:extLst>
          </p:cNvPr>
          <p:cNvGrpSpPr/>
          <p:nvPr/>
        </p:nvGrpSpPr>
        <p:grpSpPr>
          <a:xfrm>
            <a:off x="1066800" y="8270579"/>
            <a:ext cx="8382934" cy="835321"/>
            <a:chOff x="2164333" y="2889532"/>
            <a:chExt cx="8382934" cy="835321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1509DF46-AC2A-FCF5-4D5B-280362CC49B7}"/>
                </a:ext>
              </a:extLst>
            </p:cNvPr>
            <p:cNvSpPr/>
            <p:nvPr/>
          </p:nvSpPr>
          <p:spPr>
            <a:xfrm>
              <a:off x="2469574" y="2889532"/>
              <a:ext cx="7772453" cy="835321"/>
            </a:xfrm>
            <a:prstGeom prst="roundRect">
              <a:avLst>
                <a:gd name="adj" fmla="val 16855"/>
              </a:avLst>
            </a:prstGeom>
            <a:solidFill>
              <a:srgbClr val="4D8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직사각형 55">
              <a:extLst>
                <a:ext uri="{FF2B5EF4-FFF2-40B4-BE49-F238E27FC236}">
                  <a16:creationId xmlns:a16="http://schemas.microsoft.com/office/drawing/2014/main" id="{CF700019-58C1-1F27-D310-A3B7A111139F}"/>
                </a:ext>
              </a:extLst>
            </p:cNvPr>
            <p:cNvSpPr/>
            <p:nvPr/>
          </p:nvSpPr>
          <p:spPr>
            <a:xfrm>
              <a:off x="2774816" y="3009900"/>
              <a:ext cx="77724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เลือกใช้หัววัดให้เหมาะสมกับลักษณะของงานที่ต้องการวัด</a:t>
              </a: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B32FA8F4-294F-78A0-31D7-420E8D46D113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7" name="직사각형 55">
              <a:extLst>
                <a:ext uri="{FF2B5EF4-FFF2-40B4-BE49-F238E27FC236}">
                  <a16:creationId xmlns:a16="http://schemas.microsoft.com/office/drawing/2014/main" id="{BE9E7A13-CC9D-C0A2-AF96-05221E14950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1" name="รูปภาพ 10" descr="รูปภาพประกอบด้วย นาฬิกา, ดู, เครื่องมือวัด, ว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6A2C630-3E63-CA94-3FDD-0843BFFB0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2" y="3114597"/>
            <a:ext cx="10219944" cy="7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579</Words>
  <Application>Microsoft Office PowerPoint</Application>
  <PresentationFormat>กำหนดเอง</PresentationFormat>
  <Paragraphs>60</Paragraphs>
  <Slides>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IBM Plex Sans Thai Bold</vt:lpstr>
      <vt:lpstr>TH SarabunPSK</vt:lpstr>
      <vt:lpstr>THSarabunPSK</vt:lpstr>
      <vt:lpstr>Calibri</vt:lpstr>
      <vt:lpstr>IBM Plex Sans Thai Looped Bold</vt:lpstr>
      <vt:lpstr>2005_iannnnnMTV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dc:creator>user</dc:creator>
  <cp:lastModifiedBy>Aimphan</cp:lastModifiedBy>
  <cp:revision>35</cp:revision>
  <dcterms:created xsi:type="dcterms:W3CDTF">2006-08-16T00:00:00Z</dcterms:created>
  <dcterms:modified xsi:type="dcterms:W3CDTF">2024-09-02T08:44:17Z</dcterms:modified>
  <dc:identifier>DAGOX0PCT8k</dc:identifier>
</cp:coreProperties>
</file>