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61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BM Plex Sans Thai Bold" panose="020B0604020202020204" charset="-34"/>
      <p:regular r:id="rId18"/>
      <p:bold r:id="rId19"/>
    </p:embeddedFont>
    <p:embeddedFont>
      <p:font typeface="IBM Plex Sans Thai Looped Bold" panose="020B0604020202020204" charset="-34"/>
      <p:regular r:id="rId20"/>
      <p:bold r:id="rId21"/>
    </p:embeddedFont>
    <p:embeddedFont>
      <p:font typeface="TH SarabunPSK" panose="020B0500040200020003" pitchFamily="34" charset="-34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BEC"/>
    <a:srgbClr val="2B485F"/>
    <a:srgbClr val="86B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4626" autoAdjust="0"/>
  </p:normalViewPr>
  <p:slideViewPr>
    <p:cSldViewPr>
      <p:cViewPr varScale="1">
        <p:scale>
          <a:sx n="71" d="100"/>
          <a:sy n="71" d="100"/>
        </p:scale>
        <p:origin x="5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5152" y="-142215"/>
            <a:ext cx="15629045" cy="7601667"/>
            <a:chOff x="0" y="0"/>
            <a:chExt cx="812800" cy="3953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95330"/>
            </a:xfrm>
            <a:custGeom>
              <a:avLst/>
              <a:gdLst/>
              <a:ahLst/>
              <a:cxnLst/>
              <a:rect l="l" t="t" r="r" b="b"/>
              <a:pathLst>
                <a:path w="812800" h="395330">
                  <a:moveTo>
                    <a:pt x="406400" y="39533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95330"/>
                  </a:lnTo>
                  <a:close/>
                </a:path>
              </a:pathLst>
            </a:custGeom>
            <a:blipFill>
              <a:blip r:embed="rId2"/>
              <a:stretch>
                <a:fillRect t="-18918" b="-18918"/>
              </a:stretch>
            </a:blipFill>
          </p:spPr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C56E63-C371-4E2A-DF5D-D8231BBDFC74}"/>
              </a:ext>
            </a:extLst>
          </p:cNvPr>
          <p:cNvGrpSpPr/>
          <p:nvPr/>
        </p:nvGrpSpPr>
        <p:grpSpPr>
          <a:xfrm>
            <a:off x="14629382" y="1178014"/>
            <a:ext cx="2629918" cy="2690336"/>
            <a:chOff x="14629382" y="1178014"/>
            <a:chExt cx="2629918" cy="2690336"/>
          </a:xfrm>
        </p:grpSpPr>
        <p:grpSp>
          <p:nvGrpSpPr>
            <p:cNvPr id="6" name="Group 6"/>
            <p:cNvGrpSpPr/>
            <p:nvPr/>
          </p:nvGrpSpPr>
          <p:grpSpPr>
            <a:xfrm>
              <a:off x="14629382" y="1178014"/>
              <a:ext cx="2629918" cy="262991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5084998" y="2492973"/>
              <a:ext cx="1662812" cy="137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94"/>
                </a:lnSpc>
              </a:pPr>
              <a:r>
                <a:rPr lang="en-US" sz="15000" dirty="0">
                  <a:solidFill>
                    <a:srgbClr val="FFF9EF"/>
                  </a:solidFill>
                  <a:latin typeface="IBM Plex Sans Thai Looped Bold"/>
                  <a:ea typeface="IBM Plex Sans Thai Looped Bold"/>
                  <a:cs typeface="IBM Plex Sans Thai Looped Bold"/>
                  <a:sym typeface="IBM Plex Sans Thai Looped Bold"/>
                </a:rPr>
                <a:t>6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-274997" y="3346239"/>
            <a:ext cx="7704362" cy="7704362"/>
          </a:xfrm>
          <a:custGeom>
            <a:avLst/>
            <a:gdLst/>
            <a:ahLst/>
            <a:cxnLst/>
            <a:rect l="l" t="t" r="r" b="b"/>
            <a:pathLst>
              <a:path w="7704362" h="7704362">
                <a:moveTo>
                  <a:pt x="0" y="7704362"/>
                </a:moveTo>
                <a:lnTo>
                  <a:pt x="7704362" y="7704362"/>
                </a:lnTo>
                <a:lnTo>
                  <a:pt x="7704362" y="0"/>
                </a:lnTo>
                <a:lnTo>
                  <a:pt x="0" y="0"/>
                </a:lnTo>
                <a:lnTo>
                  <a:pt x="0" y="77043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17064" y="1028700"/>
            <a:ext cx="1850437" cy="1850437"/>
          </a:xfrm>
          <a:custGeom>
            <a:avLst/>
            <a:gdLst/>
            <a:ahLst/>
            <a:cxnLst/>
            <a:rect l="l" t="t" r="r" b="b"/>
            <a:pathLst>
              <a:path w="1850437" h="1850437">
                <a:moveTo>
                  <a:pt x="0" y="0"/>
                </a:moveTo>
                <a:lnTo>
                  <a:pt x="1850437" y="0"/>
                </a:lnTo>
                <a:lnTo>
                  <a:pt x="1850437" y="1850437"/>
                </a:lnTo>
                <a:lnTo>
                  <a:pt x="0" y="1850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8812808" y="-155475"/>
            <a:ext cx="3651085" cy="3501714"/>
          </a:xfrm>
          <a:custGeom>
            <a:avLst/>
            <a:gdLst/>
            <a:ahLst/>
            <a:cxnLst/>
            <a:rect l="l" t="t" r="r" b="b"/>
            <a:pathLst>
              <a:path w="5543091" h="5543091">
                <a:moveTo>
                  <a:pt x="0" y="5543091"/>
                </a:moveTo>
                <a:lnTo>
                  <a:pt x="5543091" y="5543091"/>
                </a:lnTo>
                <a:lnTo>
                  <a:pt x="5543091" y="0"/>
                </a:lnTo>
                <a:lnTo>
                  <a:pt x="0" y="0"/>
                </a:lnTo>
                <a:lnTo>
                  <a:pt x="0" y="554309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47884" y="254838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1A0082-EA6F-2BEA-F99B-6AB0CDC35770}"/>
              </a:ext>
            </a:extLst>
          </p:cNvPr>
          <p:cNvSpPr txBox="1"/>
          <p:nvPr/>
        </p:nvSpPr>
        <p:spPr>
          <a:xfrm>
            <a:off x="14125593" y="448243"/>
            <a:ext cx="3962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2B485F"/>
                </a:solidFill>
                <a:latin typeface="IBM Plex Sans Thai Bold"/>
                <a:cs typeface="IBM Plex Sans Thai Bold"/>
              </a:rPr>
              <a:t>หน่วยการเรียนรู้ที่</a:t>
            </a:r>
            <a:endParaRPr lang="en-US" sz="4000" dirty="0">
              <a:solidFill>
                <a:srgbClr val="2B485F"/>
              </a:solidFill>
              <a:latin typeface="IBM Plex Sans Thai Bold"/>
              <a:cs typeface="IBM Plex Sans Thai Bold"/>
              <a:sym typeface="IBM Plex Sans Thai Bol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D0DC12-9B6A-322F-1625-901940AA0609}"/>
              </a:ext>
            </a:extLst>
          </p:cNvPr>
          <p:cNvGrpSpPr/>
          <p:nvPr/>
        </p:nvGrpSpPr>
        <p:grpSpPr>
          <a:xfrm>
            <a:off x="7405302" y="5090318"/>
            <a:ext cx="9977544" cy="4934698"/>
            <a:chOff x="7405302" y="5090318"/>
            <a:chExt cx="9977544" cy="49346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6F1402-7AA0-3F06-EC67-5DBD0022E7F1}"/>
                </a:ext>
              </a:extLst>
            </p:cNvPr>
            <p:cNvSpPr txBox="1"/>
            <p:nvPr/>
          </p:nvSpPr>
          <p:spPr>
            <a:xfrm>
              <a:off x="7405302" y="5090318"/>
              <a:ext cx="9799478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8000" kern="4000" dirty="0">
                  <a:solidFill>
                    <a:srgbClr val="2B485F"/>
                  </a:solidFill>
                  <a:latin typeface="+mj-lt"/>
                  <a:cs typeface="IBM Plex Sans Thai Bold"/>
                </a:rPr>
                <a:t>ไมโครมิเตอร์</a:t>
              </a:r>
              <a:r>
                <a:rPr lang="th-TH" sz="8000" kern="4000" dirty="0" err="1">
                  <a:solidFill>
                    <a:srgbClr val="2B485F"/>
                  </a:solidFill>
                  <a:latin typeface="+mj-lt"/>
                  <a:cs typeface="IBM Plex Sans Thai Bold"/>
                </a:rPr>
                <a:t>์</a:t>
              </a:r>
              <a:r>
                <a:rPr lang="th-TH" sz="8000" kern="4000" dirty="0">
                  <a:solidFill>
                    <a:srgbClr val="2B485F"/>
                  </a:solidFill>
                  <a:latin typeface="+mj-lt"/>
                  <a:cs typeface="IBM Plex Sans Thai Bold"/>
                </a:rPr>
                <a:t>ปากวัดใน</a:t>
              </a:r>
            </a:p>
            <a:p>
              <a:pPr algn="r"/>
              <a:r>
                <a:rPr lang="th-TH" sz="8000" kern="4000" dirty="0">
                  <a:solidFill>
                    <a:srgbClr val="2B485F"/>
                  </a:solidFill>
                  <a:latin typeface="+mj-lt"/>
                  <a:cs typeface="IBM Plex Sans Thai Bold"/>
                </a:rPr>
                <a:t>แบบคาลิ</a:t>
              </a:r>
              <a:r>
                <a:rPr lang="th-TH" sz="8000" kern="4000" dirty="0" err="1">
                  <a:solidFill>
                    <a:srgbClr val="2B485F"/>
                  </a:solidFill>
                  <a:latin typeface="+mj-lt"/>
                  <a:cs typeface="IBM Plex Sans Thai Bold"/>
                </a:rPr>
                <a:t>เปอร์์</a:t>
              </a:r>
              <a:endParaRPr lang="th-TH" sz="8000" kern="4000" dirty="0">
                <a:solidFill>
                  <a:srgbClr val="2B485F"/>
                </a:solidFill>
                <a:latin typeface="+mj-lt"/>
                <a:cs typeface="IBM Plex Sans Thai Bold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6BC27D-A6EE-6536-11BB-42AF8C86DD0F}"/>
                </a:ext>
              </a:extLst>
            </p:cNvPr>
            <p:cNvSpPr txBox="1"/>
            <p:nvPr/>
          </p:nvSpPr>
          <p:spPr>
            <a:xfrm>
              <a:off x="8812808" y="7470471"/>
              <a:ext cx="8570038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0" b="1" kern="100" dirty="0">
                  <a:solidFill>
                    <a:srgbClr val="2B485F"/>
                  </a:solidFill>
                  <a:latin typeface="+mj-lt"/>
                  <a:cs typeface="IBM Plex Sans Thai Bold"/>
                </a:rPr>
                <a:t>(Inside Micrometer </a:t>
              </a:r>
            </a:p>
            <a:p>
              <a:pPr algn="r"/>
              <a:r>
                <a:rPr lang="en-US" sz="8000" b="1" kern="100" dirty="0">
                  <a:solidFill>
                    <a:srgbClr val="2B485F"/>
                  </a:solidFill>
                  <a:latin typeface="+mj-lt"/>
                  <a:cs typeface="IBM Plex Sans Thai Bold"/>
                </a:rPr>
                <a:t>Caliper Types)</a:t>
              </a:r>
              <a:endParaRPr lang="th-TH" sz="8000" b="1" kern="100" dirty="0">
                <a:solidFill>
                  <a:srgbClr val="2B485F"/>
                </a:solidFill>
                <a:latin typeface="+mj-lt"/>
                <a:cs typeface="IBM Plex Sans Thai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5079-A921-C9C8-F7C0-B101191954C5}"/>
              </a:ext>
            </a:extLst>
          </p:cNvPr>
          <p:cNvSpPr txBox="1"/>
          <p:nvPr/>
        </p:nvSpPr>
        <p:spPr>
          <a:xfrm>
            <a:off x="398278" y="6719524"/>
            <a:ext cx="935106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จากรูป ค่ามาตราส่วนปลอกเลื่อน 1 ช่องมีค่าเท่ากับ 0.01 มม., 2 ช่องมีค่าเท่ากับ 0.02 มม., 3 ช่องมีค่าเท่ากับ 0.03 มม., 5 ช่องมีค่าเท่ากับ 0.05 มม. และมีเลข 5 กำกับไว้ ทุก ๆ 1 ช่องที่เพิ่มขึ้น จะมีค่าเพิ่มขึ้น 0.01 มม. เสมอ จะเป็นเช่นนี้ไปจนครบระยะ 50 ช่องซึ่งมีค่าเท่ากับ 0.50 มม.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7839A7-7D7A-5B9E-A9FA-5F24FD904CDD}"/>
              </a:ext>
            </a:extLst>
          </p:cNvPr>
          <p:cNvGrpSpPr/>
          <p:nvPr/>
        </p:nvGrpSpPr>
        <p:grpSpPr>
          <a:xfrm>
            <a:off x="398278" y="461445"/>
            <a:ext cx="10654272" cy="5928792"/>
            <a:chOff x="398278" y="461445"/>
            <a:chExt cx="10654272" cy="592879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9269EB8-1783-C7E9-2A71-9D76DD058129}"/>
                </a:ext>
              </a:extLst>
            </p:cNvPr>
            <p:cNvSpPr/>
            <p:nvPr/>
          </p:nvSpPr>
          <p:spPr>
            <a:xfrm>
              <a:off x="398278" y="461445"/>
              <a:ext cx="10654272" cy="5928792"/>
            </a:xfrm>
            <a:prstGeom prst="roundRect">
              <a:avLst>
                <a:gd name="adj" fmla="val 61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31D9C9-510D-37E6-93F9-78A6B9976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08" y="647700"/>
              <a:ext cx="10073275" cy="42998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A7D520-31F4-630F-37E5-D0AA2EAD091A}"/>
                </a:ext>
              </a:extLst>
            </p:cNvPr>
            <p:cNvSpPr txBox="1"/>
            <p:nvPr/>
          </p:nvSpPr>
          <p:spPr>
            <a:xfrm>
              <a:off x="1817743" y="5189908"/>
              <a:ext cx="793160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ค่ามาตราส่วนของปลอกเลื่อนไมโครมิเตอร์ปากวัดใน</a:t>
              </a:r>
            </a:p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แบบคาลิเปอร์ขนาด 5-30 มิลลิเมตร</a:t>
              </a:r>
            </a:p>
          </p:txBody>
        </p:sp>
      </p:grpSp>
      <p:pic>
        <p:nvPicPr>
          <p:cNvPr id="10" name="รูปภาพ 9" descr="รูปภาพประกอบด้วย แล็ปท็อป, คน, ในร่ม, เครื่องใช้สำนักงา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11435F3-8CAD-BE81-01A8-6E366127D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746" y="0"/>
            <a:ext cx="15429054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33380A56-14CB-CE0F-CA7B-FC0EA90E0E65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ECB1FA22-5B07-E41F-B7DF-5A01E03FF4A7}"/>
              </a:ext>
            </a:extLst>
          </p:cNvPr>
          <p:cNvSpPr/>
          <p:nvPr/>
        </p:nvSpPr>
        <p:spPr>
          <a:xfrm flipV="1">
            <a:off x="11570819" y="1142754"/>
            <a:ext cx="2764580" cy="1345278"/>
          </a:xfrm>
          <a:prstGeom prst="triangle">
            <a:avLst>
              <a:gd name="adj" fmla="val 50867"/>
            </a:avLst>
          </a:prstGeom>
          <a:solidFill>
            <a:srgbClr val="D3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26763F-6912-1B1B-D7C0-095095F76DFC}"/>
              </a:ext>
            </a:extLst>
          </p:cNvPr>
          <p:cNvGrpSpPr/>
          <p:nvPr/>
        </p:nvGrpSpPr>
        <p:grpSpPr>
          <a:xfrm>
            <a:off x="329058" y="134765"/>
            <a:ext cx="18416142" cy="3542319"/>
            <a:chOff x="329058" y="134765"/>
            <a:chExt cx="18416142" cy="35423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EEAD79-E730-60C2-E786-0E9CC75CB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28529-5075-1BBB-5E6F-BE887574EE06}"/>
                </a:ext>
              </a:extLst>
            </p:cNvPr>
            <p:cNvSpPr txBox="1"/>
            <p:nvPr/>
          </p:nvSpPr>
          <p:spPr>
            <a:xfrm>
              <a:off x="1028700" y="1199483"/>
              <a:ext cx="17716500" cy="2477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  <a:tabLst>
                  <a:tab pos="534988" algn="l"/>
                </a:tabLst>
              </a:pPr>
              <a:r>
                <a:rPr lang="th-TH" sz="60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6.	ข้อควรระวังการใช้ไมโครมิเตอร์ปากวัดใน</a:t>
              </a:r>
            </a:p>
            <a:p>
              <a:pPr marR="0">
                <a:lnSpc>
                  <a:spcPts val="9267"/>
                </a:lnSpc>
                <a:tabLst>
                  <a:tab pos="534988" algn="l"/>
                </a:tabLst>
              </a:pPr>
              <a:r>
                <a:rPr lang="th-TH" sz="60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		แบบคาลิ</a:t>
              </a:r>
              <a:r>
                <a:rPr lang="th-TH" sz="6000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เปอร์</a:t>
              </a:r>
              <a:endParaRPr lang="th-TH" sz="6000" dirty="0">
                <a:solidFill>
                  <a:srgbClr val="2B485F"/>
                </a:solidFill>
                <a:latin typeface="IBM Plex Sans Thai Bold"/>
                <a:cs typeface="IBM Plex Sans Thai Bold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C77B1B-3A69-9A59-240F-F667C67FB07A}"/>
              </a:ext>
            </a:extLst>
          </p:cNvPr>
          <p:cNvGrpSpPr/>
          <p:nvPr/>
        </p:nvGrpSpPr>
        <p:grpSpPr>
          <a:xfrm>
            <a:off x="1371600" y="4053650"/>
            <a:ext cx="12363426" cy="1222231"/>
            <a:chOff x="2164334" y="2674955"/>
            <a:chExt cx="12363426" cy="1222231"/>
          </a:xfrm>
        </p:grpSpPr>
        <p:sp>
          <p:nvSpPr>
            <p:cNvPr id="9" name="직사각형 55">
              <a:extLst>
                <a:ext uri="{FF2B5EF4-FFF2-40B4-BE49-F238E27FC236}">
                  <a16:creationId xmlns:a16="http://schemas.microsoft.com/office/drawing/2014/main" id="{2751CA52-4B17-71E0-7244-14025CB6080F}"/>
                </a:ext>
              </a:extLst>
            </p:cNvPr>
            <p:cNvSpPr/>
            <p:nvPr/>
          </p:nvSpPr>
          <p:spPr>
            <a:xfrm>
              <a:off x="2738955" y="2696857"/>
              <a:ext cx="1178880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ห้ามใช้ไมโครมิเตอร์ปากวัดในแบบคาลิเปอร์วัดชิ้นงานที่มีลักษณะผิวหยาบเพราะผิวสัมผัสของ</a:t>
              </a:r>
            </a:p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ปากวัดสึกหรอหรือเสียหายได้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700EE85-A823-21E8-B8A8-1F0E67CD17CF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F565416-F2BE-26CE-3E51-6DA907EB8511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13" name="직사각형 55">
                <a:extLst>
                  <a:ext uri="{FF2B5EF4-FFF2-40B4-BE49-F238E27FC236}">
                    <a16:creationId xmlns:a16="http://schemas.microsoft.com/office/drawing/2014/main" id="{753D983E-4EA9-A20B-0132-B7B7A896CFF2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F39A42-9535-C72C-B679-BA317E29A81E}"/>
              </a:ext>
            </a:extLst>
          </p:cNvPr>
          <p:cNvGrpSpPr/>
          <p:nvPr/>
        </p:nvGrpSpPr>
        <p:grpSpPr>
          <a:xfrm>
            <a:off x="1399570" y="5343021"/>
            <a:ext cx="12065267" cy="1222231"/>
            <a:chOff x="2164334" y="2674955"/>
            <a:chExt cx="12065267" cy="1222231"/>
          </a:xfrm>
        </p:grpSpPr>
        <p:sp>
          <p:nvSpPr>
            <p:cNvPr id="16" name="직사각형 55">
              <a:extLst>
                <a:ext uri="{FF2B5EF4-FFF2-40B4-BE49-F238E27FC236}">
                  <a16:creationId xmlns:a16="http://schemas.microsoft.com/office/drawing/2014/main" id="{63AB568B-FB1A-EB2D-A8A7-EB1039039F55}"/>
                </a:ext>
              </a:extLst>
            </p:cNvPr>
            <p:cNvSpPr/>
            <p:nvPr/>
          </p:nvSpPr>
          <p:spPr>
            <a:xfrm>
              <a:off x="2738955" y="2696857"/>
              <a:ext cx="1149064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ก่อนนำไมโครมิเตอร์ปากวัดในแบบคาลิเปอร์ออกจากชิ้นงานต้องปรับปากวัดให้เลื่อนเข้าเล็ก</a:t>
              </a:r>
            </a:p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กว่าขนาดของชิ้นงานเสมอ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5FA596-3B96-D18F-9DB1-91424E98F56E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F79F466E-560E-67B3-5AE4-8EF46588F0EB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19" name="직사각형 55">
                <a:extLst>
                  <a:ext uri="{FF2B5EF4-FFF2-40B4-BE49-F238E27FC236}">
                    <a16:creationId xmlns:a16="http://schemas.microsoft.com/office/drawing/2014/main" id="{B659D972-6D84-66AC-B472-532064AB9240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C7326A-8A90-D2CD-4A9C-1A4B561009F8}"/>
              </a:ext>
            </a:extLst>
          </p:cNvPr>
          <p:cNvGrpSpPr/>
          <p:nvPr/>
        </p:nvGrpSpPr>
        <p:grpSpPr>
          <a:xfrm>
            <a:off x="1399570" y="6542407"/>
            <a:ext cx="11598793" cy="668233"/>
            <a:chOff x="2164334" y="2674955"/>
            <a:chExt cx="11598793" cy="668233"/>
          </a:xfrm>
        </p:grpSpPr>
        <p:sp>
          <p:nvSpPr>
            <p:cNvPr id="21" name="직사각형 55">
              <a:extLst>
                <a:ext uri="{FF2B5EF4-FFF2-40B4-BE49-F238E27FC236}">
                  <a16:creationId xmlns:a16="http://schemas.microsoft.com/office/drawing/2014/main" id="{DABCAC4A-63D6-E7CD-A86E-EACE4784B3D3}"/>
                </a:ext>
              </a:extLst>
            </p:cNvPr>
            <p:cNvSpPr/>
            <p:nvPr/>
          </p:nvSpPr>
          <p:spPr>
            <a:xfrm>
              <a:off x="2738955" y="2696857"/>
              <a:ext cx="110241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ห้ามนำไมโครมิเตอร์ปากวัดในแบบคาลิเปอร์ไปเป็นเครื่องมือตรวจสอบขนาดของชิ้นงาน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7D931BB-0A0B-7DD2-84EC-3D01613E8449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D41D4EBA-DC42-3DAB-6CC4-DB0BAFC358B3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24" name="직사각형 55">
                <a:extLst>
                  <a:ext uri="{FF2B5EF4-FFF2-40B4-BE49-F238E27FC236}">
                    <a16:creationId xmlns:a16="http://schemas.microsoft.com/office/drawing/2014/main" id="{62571823-5910-F6EE-B3B2-237B13F176A0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08B27B-D6B4-992B-3133-60402F8469A2}"/>
              </a:ext>
            </a:extLst>
          </p:cNvPr>
          <p:cNvGrpSpPr/>
          <p:nvPr/>
        </p:nvGrpSpPr>
        <p:grpSpPr>
          <a:xfrm>
            <a:off x="1399570" y="7427853"/>
            <a:ext cx="11965881" cy="1222231"/>
            <a:chOff x="2164334" y="2674955"/>
            <a:chExt cx="11965881" cy="1222231"/>
          </a:xfrm>
        </p:grpSpPr>
        <p:sp>
          <p:nvSpPr>
            <p:cNvPr id="27" name="직사각형 55">
              <a:extLst>
                <a:ext uri="{FF2B5EF4-FFF2-40B4-BE49-F238E27FC236}">
                  <a16:creationId xmlns:a16="http://schemas.microsoft.com/office/drawing/2014/main" id="{D5967122-DF66-CE00-B233-C96B8BB9C946}"/>
                </a:ext>
              </a:extLst>
            </p:cNvPr>
            <p:cNvSpPr/>
            <p:nvPr/>
          </p:nvSpPr>
          <p:spPr>
            <a:xfrm>
              <a:off x="2738955" y="2696857"/>
              <a:ext cx="1139126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ให้อ่านค่าในขณะที่ปากวัดยังสัมผัสกับชิ้นงานอยู่หรือถ้าไม่สามารถอ่านค่าได้ในขณะนั้นควร</a:t>
              </a:r>
            </a:p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ใช้ปุ่มล็อกแล้วค่อยถอดออกมาอ่านค่า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8EF2A08-948A-06B2-C8E8-D0D4F0803CE2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B2B16D86-0C9E-236D-41D7-333E8E16CFBD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30" name="직사각형 55">
                <a:extLst>
                  <a:ext uri="{FF2B5EF4-FFF2-40B4-BE49-F238E27FC236}">
                    <a16:creationId xmlns:a16="http://schemas.microsoft.com/office/drawing/2014/main" id="{AD2B5D57-EE1B-0A8E-F407-5D9BF964F793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5D5957-846F-724A-D48F-59CBA9911184}"/>
              </a:ext>
            </a:extLst>
          </p:cNvPr>
          <p:cNvGrpSpPr/>
          <p:nvPr/>
        </p:nvGrpSpPr>
        <p:grpSpPr>
          <a:xfrm>
            <a:off x="1399570" y="8651623"/>
            <a:ext cx="11810389" cy="668233"/>
            <a:chOff x="2164334" y="2674955"/>
            <a:chExt cx="11810389" cy="668233"/>
          </a:xfrm>
        </p:grpSpPr>
        <p:sp>
          <p:nvSpPr>
            <p:cNvPr id="32" name="직사각형 55">
              <a:extLst>
                <a:ext uri="{FF2B5EF4-FFF2-40B4-BE49-F238E27FC236}">
                  <a16:creationId xmlns:a16="http://schemas.microsoft.com/office/drawing/2014/main" id="{B126ADE3-91FE-3EFF-1D00-674724D73DDF}"/>
                </a:ext>
              </a:extLst>
            </p:cNvPr>
            <p:cNvSpPr/>
            <p:nvPr/>
          </p:nvSpPr>
          <p:spPr>
            <a:xfrm>
              <a:off x="2738955" y="2696857"/>
              <a:ext cx="112357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การวัดชิ้นงานในแนวแกนควรวัดหลาย ๆ ครั้งเพื่อนำค่ามาเปรียบเทียบและหาค่าที่ถูกต้อง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7BC9E62-B381-DA14-0448-65364A73A6E9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9B18EA5-08EE-4C82-6E30-C3E230C0A456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35" name="직사각형 55">
                <a:extLst>
                  <a:ext uri="{FF2B5EF4-FFF2-40B4-BE49-F238E27FC236}">
                    <a16:creationId xmlns:a16="http://schemas.microsoft.com/office/drawing/2014/main" id="{272B30C3-0B71-76B7-0CA5-E6128DF6C0CE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5.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742BFD2-A0A4-450A-025B-3949F1F51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09536" y="5011913"/>
            <a:ext cx="4998193" cy="52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รูปภาพ 31" descr="รูปภาพประกอบด้วย แล็ปท็อป, คน, ในร่ม, เครื่องใช้สำนักงา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DF71A44-011F-D186-DED7-60C2A673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15429054" cy="10286999"/>
          </a:xfrm>
          <a:prstGeom prst="rect">
            <a:avLst/>
          </a:prstGeom>
        </p:spPr>
      </p:pic>
      <p:sp>
        <p:nvSpPr>
          <p:cNvPr id="39" name="Triangle 38">
            <a:extLst>
              <a:ext uri="{FF2B5EF4-FFF2-40B4-BE49-F238E27FC236}">
                <a16:creationId xmlns:a16="http://schemas.microsoft.com/office/drawing/2014/main" id="{33380A56-14CB-CE0F-CA7B-FC0EA90E0E65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1313DD-0762-7CF6-9774-B71976E2B422}"/>
              </a:ext>
            </a:extLst>
          </p:cNvPr>
          <p:cNvGrpSpPr/>
          <p:nvPr/>
        </p:nvGrpSpPr>
        <p:grpSpPr>
          <a:xfrm>
            <a:off x="329058" y="134765"/>
            <a:ext cx="13001047" cy="3542319"/>
            <a:chOff x="329058" y="134765"/>
            <a:chExt cx="13001047" cy="35423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EEAD79-E730-60C2-E786-0E9CC75CB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28529-5075-1BBB-5E6F-BE887574EE06}"/>
                </a:ext>
              </a:extLst>
            </p:cNvPr>
            <p:cNvSpPr txBox="1"/>
            <p:nvPr/>
          </p:nvSpPr>
          <p:spPr>
            <a:xfrm>
              <a:off x="1028700" y="1199483"/>
              <a:ext cx="12301405" cy="2477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0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7. การบำรุงรักษาไมโครมิเตอร์ป</a:t>
              </a:r>
              <a:r>
                <a:rPr lang="th-TH" sz="6000" dirty="0">
                  <a:solidFill>
                    <a:schemeClr val="bg1"/>
                  </a:solidFill>
                  <a:latin typeface="IBM Plex Sans Thai Bold"/>
                  <a:cs typeface="IBM Plex Sans Thai Bold"/>
                </a:rPr>
                <a:t>ากวัด</a:t>
              </a:r>
            </a:p>
            <a:p>
              <a:pPr marR="0">
                <a:lnSpc>
                  <a:spcPts val="9267"/>
                </a:lnSpc>
              </a:pPr>
              <a:r>
                <a:rPr lang="th-TH" sz="60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	ในแบบคาลิ</a:t>
              </a:r>
              <a:r>
                <a:rPr lang="th-TH" sz="6000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เปอร์</a:t>
              </a:r>
              <a:endParaRPr lang="th-TH" sz="6000" dirty="0">
                <a:solidFill>
                  <a:srgbClr val="2B485F"/>
                </a:solidFill>
                <a:latin typeface="IBM Plex Sans Thai Bold"/>
                <a:cs typeface="IBM Plex Sans Thai Bold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825E996-6A9A-514D-17BF-6DB6837C447B}"/>
              </a:ext>
            </a:extLst>
          </p:cNvPr>
          <p:cNvGrpSpPr/>
          <p:nvPr/>
        </p:nvGrpSpPr>
        <p:grpSpPr>
          <a:xfrm>
            <a:off x="1981200" y="3969891"/>
            <a:ext cx="10668000" cy="835321"/>
            <a:chOff x="2164333" y="2889532"/>
            <a:chExt cx="10668000" cy="835321"/>
          </a:xfrm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71B56991-042D-94E9-C234-04421D23F9A4}"/>
                </a:ext>
              </a:extLst>
            </p:cNvPr>
            <p:cNvSpPr/>
            <p:nvPr/>
          </p:nvSpPr>
          <p:spPr>
            <a:xfrm>
              <a:off x="2469574" y="2889532"/>
              <a:ext cx="10362759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직사각형 55">
              <a:extLst>
                <a:ext uri="{FF2B5EF4-FFF2-40B4-BE49-F238E27FC236}">
                  <a16:creationId xmlns:a16="http://schemas.microsoft.com/office/drawing/2014/main" id="{0F4CFE87-F25E-7602-E656-9C9923BB41EF}"/>
                </a:ext>
              </a:extLst>
            </p:cNvPr>
            <p:cNvSpPr/>
            <p:nvPr/>
          </p:nvSpPr>
          <p:spPr>
            <a:xfrm>
              <a:off x="2774816" y="3009900"/>
              <a:ext cx="9855583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ควรเก็บไมโครมิเตอร์ปากวัดในแบบคาลิ</a:t>
              </a:r>
              <a:r>
                <a:rPr lang="th-TH" sz="40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เปอร์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แยกจากเครื่องมือชนิดอื่น</a:t>
              </a: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B10E4A05-1C7A-F966-0BB7-34D0F4B0A504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68" name="직사각형 55">
              <a:extLst>
                <a:ext uri="{FF2B5EF4-FFF2-40B4-BE49-F238E27FC236}">
                  <a16:creationId xmlns:a16="http://schemas.microsoft.com/office/drawing/2014/main" id="{8C2596EB-C17F-517C-D2A1-2435573EE17A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20B5600-A8A8-6D51-9EBC-D6DA74362D91}"/>
              </a:ext>
            </a:extLst>
          </p:cNvPr>
          <p:cNvGrpSpPr/>
          <p:nvPr/>
        </p:nvGrpSpPr>
        <p:grpSpPr>
          <a:xfrm>
            <a:off x="1981200" y="5070903"/>
            <a:ext cx="8991600" cy="835321"/>
            <a:chOff x="2164333" y="2889532"/>
            <a:chExt cx="8991600" cy="835321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23B6BECB-CEC7-A7C1-0DA9-8D78EDAB8038}"/>
                </a:ext>
              </a:extLst>
            </p:cNvPr>
            <p:cNvSpPr/>
            <p:nvPr/>
          </p:nvSpPr>
          <p:spPr>
            <a:xfrm>
              <a:off x="2469574" y="2889532"/>
              <a:ext cx="8686359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직사각형 55">
              <a:extLst>
                <a:ext uri="{FF2B5EF4-FFF2-40B4-BE49-F238E27FC236}">
                  <a16:creationId xmlns:a16="http://schemas.microsoft.com/office/drawing/2014/main" id="{A530C109-D95F-558F-6966-632ABB837B9E}"/>
                </a:ext>
              </a:extLst>
            </p:cNvPr>
            <p:cNvSpPr/>
            <p:nvPr/>
          </p:nvSpPr>
          <p:spPr>
            <a:xfrm>
              <a:off x="2774816" y="3009900"/>
              <a:ext cx="8116324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ควรทำการหล่อลื่นและชโลมสารกันสนิมก่อนเก็บเข้ากล่อง</a:t>
              </a:r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747EE4E8-19D9-286A-B77C-E6BEA5C0C4C9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73" name="직사각형 55">
              <a:extLst>
                <a:ext uri="{FF2B5EF4-FFF2-40B4-BE49-F238E27FC236}">
                  <a16:creationId xmlns:a16="http://schemas.microsoft.com/office/drawing/2014/main" id="{A7AAAD54-C545-6D01-1E93-173F85EDB523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9B45B10-D27D-13FA-4711-4B1815A7BD13}"/>
              </a:ext>
            </a:extLst>
          </p:cNvPr>
          <p:cNvGrpSpPr/>
          <p:nvPr/>
        </p:nvGrpSpPr>
        <p:grpSpPr>
          <a:xfrm>
            <a:off x="1981200" y="6171915"/>
            <a:ext cx="10287000" cy="835321"/>
            <a:chOff x="2164333" y="2889532"/>
            <a:chExt cx="10287000" cy="835321"/>
          </a:xfrm>
        </p:grpSpPr>
        <p:sp>
          <p:nvSpPr>
            <p:cNvPr id="75" name="Rounded Rectangle 3">
              <a:extLst>
                <a:ext uri="{FF2B5EF4-FFF2-40B4-BE49-F238E27FC236}">
                  <a16:creationId xmlns:a16="http://schemas.microsoft.com/office/drawing/2014/main" id="{80B2FC2E-4B22-DB79-11B3-C0F4E85EF1D8}"/>
                </a:ext>
              </a:extLst>
            </p:cNvPr>
            <p:cNvSpPr/>
            <p:nvPr/>
          </p:nvSpPr>
          <p:spPr>
            <a:xfrm>
              <a:off x="2469574" y="2889532"/>
              <a:ext cx="9981759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직사각형 55">
              <a:extLst>
                <a:ext uri="{FF2B5EF4-FFF2-40B4-BE49-F238E27FC236}">
                  <a16:creationId xmlns:a16="http://schemas.microsoft.com/office/drawing/2014/main" id="{9679A2DB-73D4-F7E1-0048-1091D424F624}"/>
                </a:ext>
              </a:extLst>
            </p:cNvPr>
            <p:cNvSpPr/>
            <p:nvPr/>
          </p:nvSpPr>
          <p:spPr>
            <a:xfrm>
              <a:off x="2774816" y="3009900"/>
              <a:ext cx="94339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ทำความสะอาดผิวหน้าสัมผัสของปากวัดทุกครั้งก่อนและหลังใช้งาน</a:t>
              </a:r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BD7C347D-F0BD-A2F2-2A35-B49AFCF486F7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78" name="직사각형 55">
              <a:extLst>
                <a:ext uri="{FF2B5EF4-FFF2-40B4-BE49-F238E27FC236}">
                  <a16:creationId xmlns:a16="http://schemas.microsoft.com/office/drawing/2014/main" id="{07C08658-C6C6-C491-FE95-1B569B488BD7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6D41824-38EC-C410-3953-2463FE546061}"/>
              </a:ext>
            </a:extLst>
          </p:cNvPr>
          <p:cNvGrpSpPr/>
          <p:nvPr/>
        </p:nvGrpSpPr>
        <p:grpSpPr>
          <a:xfrm>
            <a:off x="1981200" y="7291589"/>
            <a:ext cx="7467600" cy="835321"/>
            <a:chOff x="2164333" y="2889532"/>
            <a:chExt cx="7467600" cy="835321"/>
          </a:xfrm>
        </p:grpSpPr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id="{E0BFA599-867A-170F-52DF-912A23003779}"/>
                </a:ext>
              </a:extLst>
            </p:cNvPr>
            <p:cNvSpPr/>
            <p:nvPr/>
          </p:nvSpPr>
          <p:spPr>
            <a:xfrm>
              <a:off x="2469574" y="2889532"/>
              <a:ext cx="7162359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직사각형 55">
              <a:extLst>
                <a:ext uri="{FF2B5EF4-FFF2-40B4-BE49-F238E27FC236}">
                  <a16:creationId xmlns:a16="http://schemas.microsoft.com/office/drawing/2014/main" id="{A73B1869-8FC2-18C0-9E95-1C2B4FB02A98}"/>
                </a:ext>
              </a:extLst>
            </p:cNvPr>
            <p:cNvSpPr/>
            <p:nvPr/>
          </p:nvSpPr>
          <p:spPr>
            <a:xfrm>
              <a:off x="2774816" y="3009900"/>
              <a:ext cx="6615914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ใช้หัวหมุนกระทบทุกครั้งที่ปากวัดสัมผัสชิ้นงาน</a:t>
              </a:r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13986BAA-3E64-C19A-8B3E-A58CF48B8C9C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83" name="직사각형 55">
              <a:extLst>
                <a:ext uri="{FF2B5EF4-FFF2-40B4-BE49-F238E27FC236}">
                  <a16:creationId xmlns:a16="http://schemas.microsoft.com/office/drawing/2014/main" id="{73BB6EE7-4960-5BD4-AEDE-49FB502F430D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E648757-3227-4922-D3D2-CC7802B8EAD8}"/>
              </a:ext>
            </a:extLst>
          </p:cNvPr>
          <p:cNvGrpSpPr/>
          <p:nvPr/>
        </p:nvGrpSpPr>
        <p:grpSpPr>
          <a:xfrm>
            <a:off x="1981200" y="8411263"/>
            <a:ext cx="10466066" cy="835321"/>
            <a:chOff x="2164333" y="2889532"/>
            <a:chExt cx="10466066" cy="835321"/>
          </a:xfrm>
        </p:grpSpPr>
        <p:sp>
          <p:nvSpPr>
            <p:cNvPr id="85" name="Rounded Rectangle 3">
              <a:extLst>
                <a:ext uri="{FF2B5EF4-FFF2-40B4-BE49-F238E27FC236}">
                  <a16:creationId xmlns:a16="http://schemas.microsoft.com/office/drawing/2014/main" id="{3B9DA458-0A2F-28C8-3B3C-B5C30EDE1FEC}"/>
                </a:ext>
              </a:extLst>
            </p:cNvPr>
            <p:cNvSpPr/>
            <p:nvPr/>
          </p:nvSpPr>
          <p:spPr>
            <a:xfrm>
              <a:off x="2469574" y="2889532"/>
              <a:ext cx="10160825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직사각형 55">
              <a:extLst>
                <a:ext uri="{FF2B5EF4-FFF2-40B4-BE49-F238E27FC236}">
                  <a16:creationId xmlns:a16="http://schemas.microsoft.com/office/drawing/2014/main" id="{4EDA815F-E104-102E-D0FD-BB8EB91967A6}"/>
                </a:ext>
              </a:extLst>
            </p:cNvPr>
            <p:cNvSpPr/>
            <p:nvPr/>
          </p:nvSpPr>
          <p:spPr>
            <a:xfrm>
              <a:off x="2774816" y="3009900"/>
              <a:ext cx="9855583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ควรวางไมโครมิเตอร์ปากวัดในแบบคาลิ</a:t>
              </a:r>
              <a:r>
                <a:rPr lang="th-TH" sz="40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เปอร์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ในกล่องไม้หรือบนผ้านุ่ม</a:t>
              </a:r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4F28E1B0-D0A4-501F-2E8A-ADDA9274D7B4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88" name="직사각형 55">
              <a:extLst>
                <a:ext uri="{FF2B5EF4-FFF2-40B4-BE49-F238E27FC236}">
                  <a16:creationId xmlns:a16="http://schemas.microsoft.com/office/drawing/2014/main" id="{50846B63-AC2C-340F-4708-5B7635D14E59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0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545049" y="-600405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CBAC766-7E4A-1689-2AB5-9D917373E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2" r="26890" b="7201"/>
          <a:stretch/>
        </p:blipFill>
        <p:spPr>
          <a:xfrm>
            <a:off x="-455404" y="-10485"/>
            <a:ext cx="8391580" cy="10297485"/>
          </a:xfrm>
          <a:prstGeom prst="rect">
            <a:avLst/>
          </a:prstGeom>
        </p:spPr>
      </p:pic>
      <p:sp>
        <p:nvSpPr>
          <p:cNvPr id="43" name="TextBox 6">
            <a:extLst>
              <a:ext uri="{FF2B5EF4-FFF2-40B4-BE49-F238E27FC236}">
                <a16:creationId xmlns:a16="http://schemas.microsoft.com/office/drawing/2014/main" id="{EA674DFF-8606-E54A-24DD-F68B4CF7C2B9}"/>
              </a:ext>
            </a:extLst>
          </p:cNvPr>
          <p:cNvSpPr txBox="1"/>
          <p:nvPr/>
        </p:nvSpPr>
        <p:spPr>
          <a:xfrm>
            <a:off x="8335910" y="2362746"/>
            <a:ext cx="641299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th-TH" sz="6999" dirty="0">
                <a:solidFill>
                  <a:srgbClr val="2B485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สาระการเรียนรู้</a:t>
            </a:r>
            <a:endParaRPr lang="en-US" sz="6999" dirty="0">
              <a:solidFill>
                <a:srgbClr val="2B485F"/>
              </a:solidFill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2EB785D-33AD-1101-1018-839A44A8BB54}"/>
              </a:ext>
            </a:extLst>
          </p:cNvPr>
          <p:cNvGrpSpPr/>
          <p:nvPr/>
        </p:nvGrpSpPr>
        <p:grpSpPr>
          <a:xfrm>
            <a:off x="8335910" y="3761224"/>
            <a:ext cx="6889554" cy="648920"/>
            <a:chOff x="343409" y="198663"/>
            <a:chExt cx="6889554" cy="648920"/>
          </a:xfrm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4FBD3E23-739E-FEFF-4055-BF993F4A9164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519DAC2-E03C-6D2E-53C1-6FD7C1A2E600}"/>
                </a:ext>
              </a:extLst>
            </p:cNvPr>
            <p:cNvSpPr txBox="1"/>
            <p:nvPr/>
          </p:nvSpPr>
          <p:spPr>
            <a:xfrm>
              <a:off x="1134985" y="259254"/>
              <a:ext cx="60979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ส่วนประกอบไมโครมิเตอร์ปากวัดในแบบคาลิเปอร์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C88285-43E2-3F1C-8838-8EECA8C9612B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BD28FC-9B25-515B-B9FC-B05A772EE777}"/>
                </a:ext>
              </a:extLst>
            </p:cNvPr>
            <p:cNvCxnSpPr>
              <a:cxnSpLocks/>
            </p:cNvCxnSpPr>
            <p:nvPr/>
          </p:nvCxnSpPr>
          <p:spPr>
            <a:xfrm>
              <a:off x="1193761" y="847583"/>
              <a:ext cx="5634551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32E7DA-1307-58A3-FA41-F741E25E7430}"/>
              </a:ext>
            </a:extLst>
          </p:cNvPr>
          <p:cNvGrpSpPr/>
          <p:nvPr/>
        </p:nvGrpSpPr>
        <p:grpSpPr>
          <a:xfrm>
            <a:off x="8312160" y="4557090"/>
            <a:ext cx="8812465" cy="662299"/>
            <a:chOff x="343409" y="994529"/>
            <a:chExt cx="8812465" cy="66229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467844D-830A-0E6E-CA2B-4D755086E8A4}"/>
                </a:ext>
              </a:extLst>
            </p:cNvPr>
            <p:cNvGrpSpPr/>
            <p:nvPr/>
          </p:nvGrpSpPr>
          <p:grpSpPr>
            <a:xfrm>
              <a:off x="372033" y="1017968"/>
              <a:ext cx="8783841" cy="638860"/>
              <a:chOff x="372033" y="222102"/>
              <a:chExt cx="8783841" cy="638860"/>
            </a:xfrm>
          </p:grpSpPr>
          <p:sp>
            <p:nvSpPr>
              <p:cNvPr id="88" name="Rounded Rectangle 56">
                <a:extLst>
                  <a:ext uri="{FF2B5EF4-FFF2-40B4-BE49-F238E27FC236}">
                    <a16:creationId xmlns:a16="http://schemas.microsoft.com/office/drawing/2014/main" id="{9DEB2F54-6B02-EF20-595F-D2CF3256121A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F0A1896-CB1F-9245-6124-75292ECEC2A0}"/>
                  </a:ext>
                </a:extLst>
              </p:cNvPr>
              <p:cNvSpPr txBox="1"/>
              <p:nvPr/>
            </p:nvSpPr>
            <p:spPr>
              <a:xfrm>
                <a:off x="1134983" y="259254"/>
                <a:ext cx="80208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การปรับความเที่ยงตรงของไมโครมิเตอร์ปากวัดในแบบคาลิเปอร์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796A2D23-25C5-1B81-D237-8B84201AC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3761" y="847583"/>
                <a:ext cx="7249595" cy="13379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F4B8382-FB98-707A-C78B-A5F9A961DCE0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CEAB78A-0811-C12E-F794-23ED34A335B0}"/>
              </a:ext>
            </a:extLst>
          </p:cNvPr>
          <p:cNvGrpSpPr/>
          <p:nvPr/>
        </p:nvGrpSpPr>
        <p:grpSpPr>
          <a:xfrm>
            <a:off x="8324035" y="5386824"/>
            <a:ext cx="8479957" cy="648920"/>
            <a:chOff x="343409" y="198663"/>
            <a:chExt cx="8479957" cy="648920"/>
          </a:xfrm>
        </p:grpSpPr>
        <p:sp>
          <p:nvSpPr>
            <p:cNvPr id="92" name="Rounded Rectangle 60">
              <a:extLst>
                <a:ext uri="{FF2B5EF4-FFF2-40B4-BE49-F238E27FC236}">
                  <a16:creationId xmlns:a16="http://schemas.microsoft.com/office/drawing/2014/main" id="{6ED3F704-4145-B970-4FCB-A34FF380FBE4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5AA5984-3084-80BC-2082-C9B12BCD4EAC}"/>
                </a:ext>
              </a:extLst>
            </p:cNvPr>
            <p:cNvSpPr txBox="1"/>
            <p:nvPr/>
          </p:nvSpPr>
          <p:spPr>
            <a:xfrm>
              <a:off x="1134984" y="259254"/>
              <a:ext cx="76883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วิธีการใช้งานไมโครมิเตอร์ปากวัดในแบบคาลิ</a:t>
              </a:r>
              <a:r>
                <a:rPr lang="th-TH" sz="32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เปอร์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วัดชิ้นงาน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BCDF11E-5EFC-7524-1878-91F8EBE8B323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9F68D0F-6DBD-CC51-3B12-9F6ACF184A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761" y="827094"/>
              <a:ext cx="6857709" cy="20489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AB73656-E0A0-6939-3680-32F960275B04}"/>
              </a:ext>
            </a:extLst>
          </p:cNvPr>
          <p:cNvGrpSpPr/>
          <p:nvPr/>
        </p:nvGrpSpPr>
        <p:grpSpPr>
          <a:xfrm>
            <a:off x="8274497" y="6185035"/>
            <a:ext cx="9051690" cy="648920"/>
            <a:chOff x="343409" y="994529"/>
            <a:chExt cx="9051690" cy="64892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AE59B24-1639-F86F-4B8C-55CA669A1591}"/>
                </a:ext>
              </a:extLst>
            </p:cNvPr>
            <p:cNvGrpSpPr/>
            <p:nvPr/>
          </p:nvGrpSpPr>
          <p:grpSpPr>
            <a:xfrm>
              <a:off x="372033" y="1017968"/>
              <a:ext cx="9023066" cy="625481"/>
              <a:chOff x="372033" y="222102"/>
              <a:chExt cx="9023066" cy="625481"/>
            </a:xfrm>
          </p:grpSpPr>
          <p:sp>
            <p:nvSpPr>
              <p:cNvPr id="99" name="Rounded Rectangle 67">
                <a:extLst>
                  <a:ext uri="{FF2B5EF4-FFF2-40B4-BE49-F238E27FC236}">
                    <a16:creationId xmlns:a16="http://schemas.microsoft.com/office/drawing/2014/main" id="{D4540BEA-7521-DB27-C4D7-FE816BADEF35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84F5926-9D22-2A4F-4E6D-5CF2EEE08065}"/>
                  </a:ext>
                </a:extLst>
              </p:cNvPr>
              <p:cNvSpPr txBox="1"/>
              <p:nvPr/>
            </p:nvSpPr>
            <p:spPr>
              <a:xfrm>
                <a:off x="1134985" y="259254"/>
                <a:ext cx="82013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การปรับตำแหน่งของไมโครมิเตอร์ปากวัดในแบบคาลิเปอร์เข้ากับชิ้นงาน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61E80B9C-44AB-3D4F-A3D0-396B6DAB4B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3761" y="847583"/>
                <a:ext cx="8201338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D92A8A0-C815-5CBA-8714-A4183EA45417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707C403-0CBE-5B3A-83F5-7BBBE4082420}"/>
              </a:ext>
            </a:extLst>
          </p:cNvPr>
          <p:cNvGrpSpPr/>
          <p:nvPr/>
        </p:nvGrpSpPr>
        <p:grpSpPr>
          <a:xfrm>
            <a:off x="8324035" y="6995491"/>
            <a:ext cx="7470554" cy="648920"/>
            <a:chOff x="343409" y="198663"/>
            <a:chExt cx="7470554" cy="648920"/>
          </a:xfrm>
        </p:grpSpPr>
        <p:sp>
          <p:nvSpPr>
            <p:cNvPr id="103" name="Rounded Rectangle 71">
              <a:extLst>
                <a:ext uri="{FF2B5EF4-FFF2-40B4-BE49-F238E27FC236}">
                  <a16:creationId xmlns:a16="http://schemas.microsoft.com/office/drawing/2014/main" id="{E6D009F1-EA2F-58DF-B909-2CDF694AB3AD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CEB820C-0C9E-3CCC-4309-F8D2C45D7A67}"/>
                </a:ext>
              </a:extLst>
            </p:cNvPr>
            <p:cNvSpPr txBox="1"/>
            <p:nvPr/>
          </p:nvSpPr>
          <p:spPr>
            <a:xfrm>
              <a:off x="1134984" y="259254"/>
              <a:ext cx="667897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การอ่านค่าไมโครมิเตอร์ปากวัดในแบบคาลิเปอร์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6CEC795-B985-200A-FA3E-001A4048569A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0958BA1-2373-8F86-4C9F-D3F3DE3AD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761" y="844029"/>
              <a:ext cx="5456013" cy="3554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05080B0-CD6E-DE1F-6B8E-D3B34F51816B}"/>
              </a:ext>
            </a:extLst>
          </p:cNvPr>
          <p:cNvGrpSpPr/>
          <p:nvPr/>
        </p:nvGrpSpPr>
        <p:grpSpPr>
          <a:xfrm>
            <a:off x="8324035" y="7943756"/>
            <a:ext cx="7470554" cy="648920"/>
            <a:chOff x="343409" y="994529"/>
            <a:chExt cx="7470554" cy="64892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932F4E8-DA40-F36B-D4EB-BAC1BADF3136}"/>
                </a:ext>
              </a:extLst>
            </p:cNvPr>
            <p:cNvGrpSpPr/>
            <p:nvPr/>
          </p:nvGrpSpPr>
          <p:grpSpPr>
            <a:xfrm>
              <a:off x="372033" y="1017968"/>
              <a:ext cx="7441930" cy="625481"/>
              <a:chOff x="372033" y="222102"/>
              <a:chExt cx="7441930" cy="625481"/>
            </a:xfrm>
          </p:grpSpPr>
          <p:sp>
            <p:nvSpPr>
              <p:cNvPr id="110" name="Rounded Rectangle 116">
                <a:extLst>
                  <a:ext uri="{FF2B5EF4-FFF2-40B4-BE49-F238E27FC236}">
                    <a16:creationId xmlns:a16="http://schemas.microsoft.com/office/drawing/2014/main" id="{61F5361E-6692-EBD0-B150-5490E502BFD2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9DECA7C-0C4E-3D14-3D87-84FCCDBF5AA1}"/>
                  </a:ext>
                </a:extLst>
              </p:cNvPr>
              <p:cNvSpPr txBox="1"/>
              <p:nvPr/>
            </p:nvSpPr>
            <p:spPr>
              <a:xfrm>
                <a:off x="1134985" y="259254"/>
                <a:ext cx="66789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ข้อควรระวังการใช้ไมโครมิเตอร์ปากวัดในแบบคาลิเปอร์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54C225C-8E53-85C8-714D-AC55A8CD6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3761" y="847583"/>
                <a:ext cx="6157065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7F7B557-78C1-9446-D1BE-380E34145100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E7F0692-C0FC-731B-B14A-59037EE2E243}"/>
              </a:ext>
            </a:extLst>
          </p:cNvPr>
          <p:cNvGrpSpPr/>
          <p:nvPr/>
        </p:nvGrpSpPr>
        <p:grpSpPr>
          <a:xfrm>
            <a:off x="8335910" y="8953500"/>
            <a:ext cx="7150755" cy="648920"/>
            <a:chOff x="343409" y="198663"/>
            <a:chExt cx="7150755" cy="648920"/>
          </a:xfrm>
        </p:grpSpPr>
        <p:sp>
          <p:nvSpPr>
            <p:cNvPr id="114" name="Rounded Rectangle 120">
              <a:extLst>
                <a:ext uri="{FF2B5EF4-FFF2-40B4-BE49-F238E27FC236}">
                  <a16:creationId xmlns:a16="http://schemas.microsoft.com/office/drawing/2014/main" id="{BD3AF270-ED9B-5424-B3BA-D83F14C461B4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2771D72-94DF-706E-2A35-EF9EA1544816}"/>
                </a:ext>
              </a:extLst>
            </p:cNvPr>
            <p:cNvSpPr txBox="1"/>
            <p:nvPr/>
          </p:nvSpPr>
          <p:spPr>
            <a:xfrm>
              <a:off x="1134984" y="259254"/>
              <a:ext cx="63591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การบำรุงรักษาไมโครมิเตอร์ปากวัดในแบบคาลิเปอร์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1ABF3E4-A807-111A-8281-C6304826BFBA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</a:t>
              </a:r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B6A2BAB-184D-13AA-0111-764C7EEFB7E2}"/>
                </a:ext>
              </a:extLst>
            </p:cNvPr>
            <p:cNvCxnSpPr>
              <a:cxnSpLocks/>
            </p:cNvCxnSpPr>
            <p:nvPr/>
          </p:nvCxnSpPr>
          <p:spPr>
            <a:xfrm>
              <a:off x="1193761" y="847583"/>
              <a:ext cx="5729553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le 17">
            <a:extLst>
              <a:ext uri="{FF2B5EF4-FFF2-40B4-BE49-F238E27FC236}">
                <a16:creationId xmlns:a16="http://schemas.microsoft.com/office/drawing/2014/main" id="{C32F115F-6207-AF1C-65E1-09A369974762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9A4D99-6EF8-6F22-A4F8-F27E386E3EE7}"/>
              </a:ext>
            </a:extLst>
          </p:cNvPr>
          <p:cNvGrpSpPr/>
          <p:nvPr/>
        </p:nvGrpSpPr>
        <p:grpSpPr>
          <a:xfrm>
            <a:off x="1196294" y="3669134"/>
            <a:ext cx="9776506" cy="6122566"/>
            <a:chOff x="1196294" y="3669134"/>
            <a:chExt cx="9776506" cy="612256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F184398-5ADC-C744-EC1B-BFE7D3AED565}"/>
                </a:ext>
              </a:extLst>
            </p:cNvPr>
            <p:cNvSpPr/>
            <p:nvPr/>
          </p:nvSpPr>
          <p:spPr>
            <a:xfrm>
              <a:off x="1196294" y="3669134"/>
              <a:ext cx="9776506" cy="6122566"/>
            </a:xfrm>
            <a:prstGeom prst="roundRect">
              <a:avLst>
                <a:gd name="adj" fmla="val 61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33E888-E11B-6735-9EE6-33EEA9F21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" t="-476" r="-272" b="-456"/>
            <a:stretch/>
          </p:blipFill>
          <p:spPr>
            <a:xfrm>
              <a:off x="1447800" y="3952826"/>
              <a:ext cx="9337761" cy="4939813"/>
            </a:xfrm>
            <a:prstGeom prst="roundRect">
              <a:avLst>
                <a:gd name="adj" fmla="val 7609"/>
              </a:avLst>
            </a:prstGeom>
            <a:ln w="57150"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4C6599-EAA1-041C-7C2A-6DAFCA5AEBA9}"/>
                </a:ext>
              </a:extLst>
            </p:cNvPr>
            <p:cNvSpPr txBox="1"/>
            <p:nvPr/>
          </p:nvSpPr>
          <p:spPr>
            <a:xfrm>
              <a:off x="1752600" y="8941141"/>
              <a:ext cx="84582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2B485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ส่วนประกอบของไมโครมิเตอร์ปากวัดในแบบคาลิเปอร์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2B8466-A7CC-BEFF-F873-2FBEA14E897A}"/>
              </a:ext>
            </a:extLst>
          </p:cNvPr>
          <p:cNvGrpSpPr/>
          <p:nvPr/>
        </p:nvGrpSpPr>
        <p:grpSpPr>
          <a:xfrm>
            <a:off x="329058" y="134765"/>
            <a:ext cx="11253342" cy="3534369"/>
            <a:chOff x="329058" y="134765"/>
            <a:chExt cx="11253342" cy="35343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06324-18AF-947C-01B4-50938EBBD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E58778-9D1F-062C-78A5-906D6B25552C}"/>
                </a:ext>
              </a:extLst>
            </p:cNvPr>
            <p:cNvSpPr txBox="1"/>
            <p:nvPr/>
          </p:nvSpPr>
          <p:spPr>
            <a:xfrm>
              <a:off x="1090864" y="1191533"/>
              <a:ext cx="10491536" cy="2477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</a:pPr>
              <a:r>
                <a:rPr lang="en-US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1.	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ส่วนประกอบไมโครมิเตอร์</a:t>
              </a:r>
              <a:r>
                <a:rPr lang="en-US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	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ปากวัดในแบบคาลิ</a:t>
              </a:r>
              <a:r>
                <a:rPr lang="th-TH" sz="6619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เปอร์</a:t>
              </a:r>
              <a:endParaRPr lang="th-TH" sz="6619" dirty="0">
                <a:solidFill>
                  <a:srgbClr val="2B485F"/>
                </a:solidFill>
                <a:latin typeface="IBM Plex Sans Thai Bold"/>
                <a:cs typeface="IBM Plex Sans Thai Bold"/>
              </a:endParaRPr>
            </a:p>
          </p:txBody>
        </p:sp>
      </p:grpSp>
      <p:pic>
        <p:nvPicPr>
          <p:cNvPr id="5" name="รูปภาพ 4" descr="รูปภาพประกอบด้วย แล็ปท็อป, คน, ในร่ม, เครื่องใช้สำนักงา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75B7448-34C4-C53C-66DB-4152A3BFA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346" y="0"/>
            <a:ext cx="15429054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angle 24">
            <a:extLst>
              <a:ext uri="{FF2B5EF4-FFF2-40B4-BE49-F238E27FC236}">
                <a16:creationId xmlns:a16="http://schemas.microsoft.com/office/drawing/2014/main" id="{40B82531-D788-A50E-D0A1-5E823EA618F8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21E781-D159-5615-FDA9-9A2104A4E7D8}"/>
              </a:ext>
            </a:extLst>
          </p:cNvPr>
          <p:cNvGrpSpPr/>
          <p:nvPr/>
        </p:nvGrpSpPr>
        <p:grpSpPr>
          <a:xfrm>
            <a:off x="329058" y="134765"/>
            <a:ext cx="17501742" cy="3554726"/>
            <a:chOff x="329058" y="134765"/>
            <a:chExt cx="17501742" cy="35547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14664" y="1211890"/>
              <a:ext cx="16816136" cy="2477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  <a:tabLst>
                  <a:tab pos="450850" algn="l"/>
                </a:tabLst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2.	การปรับความเที่ยงตรงของไมโครมิเตอร์</a:t>
              </a:r>
              <a:endParaRPr lang="en-US" sz="6619" dirty="0">
                <a:solidFill>
                  <a:srgbClr val="2B485F"/>
                </a:solidFill>
                <a:latin typeface="IBM Plex Sans Thai Bold"/>
                <a:cs typeface="IBM Plex Sans Thai Bold"/>
              </a:endParaRPr>
            </a:p>
            <a:p>
              <a:pPr marR="0">
                <a:lnSpc>
                  <a:spcPts val="9267"/>
                </a:lnSpc>
                <a:tabLst>
                  <a:tab pos="450850" algn="l"/>
                </a:tabLst>
              </a:pPr>
              <a:r>
                <a:rPr lang="en-US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		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ปากวัดในแบบคาลิ</a:t>
              </a:r>
              <a:r>
                <a:rPr lang="th-TH" sz="6619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เปอร์</a:t>
              </a:r>
              <a:endParaRPr lang="th-TH" sz="6619" dirty="0">
                <a:solidFill>
                  <a:srgbClr val="2B485F"/>
                </a:solidFill>
                <a:latin typeface="IBM Plex Sans Thai Bold"/>
                <a:cs typeface="IBM Plex Sans Thai Bold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9A0B18-3D64-D284-F484-654A5987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57750D-0FED-5985-C86C-E48FC9B38BB7}"/>
              </a:ext>
            </a:extLst>
          </p:cNvPr>
          <p:cNvGrpSpPr/>
          <p:nvPr/>
        </p:nvGrpSpPr>
        <p:grpSpPr>
          <a:xfrm>
            <a:off x="533399" y="4660557"/>
            <a:ext cx="7752448" cy="4948374"/>
            <a:chOff x="533399" y="4660557"/>
            <a:chExt cx="7752448" cy="4948374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24103D4F-D5E3-2C33-21C5-615956166F87}"/>
                </a:ext>
              </a:extLst>
            </p:cNvPr>
            <p:cNvSpPr/>
            <p:nvPr/>
          </p:nvSpPr>
          <p:spPr>
            <a:xfrm>
              <a:off x="533400" y="4660557"/>
              <a:ext cx="7752447" cy="4948374"/>
            </a:xfrm>
            <a:prstGeom prst="roundRect">
              <a:avLst>
                <a:gd name="adj" fmla="val 61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3D47F9-7A2A-0F64-A1A6-70D892CA8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797" y="4811295"/>
              <a:ext cx="7202087" cy="29385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61C2B8-2E4D-C8D2-4867-76DF52B38E3B}"/>
                </a:ext>
              </a:extLst>
            </p:cNvPr>
            <p:cNvSpPr txBox="1"/>
            <p:nvPr/>
          </p:nvSpPr>
          <p:spPr>
            <a:xfrm>
              <a:off x="533399" y="8303458"/>
              <a:ext cx="775244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การตรวจสอบความเที่ยงตรงของไมโครมิเตอร์ปากวัดใน</a:t>
              </a:r>
            </a:p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แบบคาลิเปอร์ด้วยวงแหวนมาตรฐาน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C655561D-BFF0-9369-C87E-920C7801F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409" y="6972301"/>
            <a:ext cx="5115992" cy="3148300"/>
          </a:xfrm>
          <a:prstGeom prst="roundRect">
            <a:avLst>
              <a:gd name="adj" fmla="val 9080"/>
            </a:avLst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CF9DC93-7693-B465-7BC5-D13CEE9E0B2F}"/>
              </a:ext>
            </a:extLst>
          </p:cNvPr>
          <p:cNvGrpSpPr/>
          <p:nvPr/>
        </p:nvGrpSpPr>
        <p:grpSpPr>
          <a:xfrm>
            <a:off x="258781" y="3841891"/>
            <a:ext cx="4412941" cy="606601"/>
            <a:chOff x="2164334" y="2674955"/>
            <a:chExt cx="4412941" cy="606601"/>
          </a:xfrm>
        </p:grpSpPr>
        <p:sp>
          <p:nvSpPr>
            <p:cNvPr id="52" name="직사각형 55">
              <a:extLst>
                <a:ext uri="{FF2B5EF4-FFF2-40B4-BE49-F238E27FC236}">
                  <a16:creationId xmlns:a16="http://schemas.microsoft.com/office/drawing/2014/main" id="{EB18A1BD-324E-0802-8A14-C488E4C08626}"/>
                </a:ext>
              </a:extLst>
            </p:cNvPr>
            <p:cNvSpPr/>
            <p:nvPr/>
          </p:nvSpPr>
          <p:spPr>
            <a:xfrm>
              <a:off x="2747380" y="2696781"/>
              <a:ext cx="3829895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1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ตรวจสอบด้วยวงแหวนมาตรฐาน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220064F-057A-DC7E-AB4C-64668471D63C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E78C45B0-F115-5DF3-23A2-C970D23630EA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55" name="직사각형 55">
                <a:extLst>
                  <a:ext uri="{FF2B5EF4-FFF2-40B4-BE49-F238E27FC236}">
                    <a16:creationId xmlns:a16="http://schemas.microsoft.com/office/drawing/2014/main" id="{242B04A9-FB2C-D4B7-91C6-C99E7631C8C0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AF3F1C0-43CF-2B9B-FC80-079428E89A51}"/>
              </a:ext>
            </a:extLst>
          </p:cNvPr>
          <p:cNvGrpSpPr/>
          <p:nvPr/>
        </p:nvGrpSpPr>
        <p:grpSpPr>
          <a:xfrm>
            <a:off x="8570946" y="3841891"/>
            <a:ext cx="4595683" cy="606601"/>
            <a:chOff x="2164334" y="2674955"/>
            <a:chExt cx="4595683" cy="606601"/>
          </a:xfrm>
        </p:grpSpPr>
        <p:sp>
          <p:nvSpPr>
            <p:cNvPr id="58" name="직사각형 55">
              <a:extLst>
                <a:ext uri="{FF2B5EF4-FFF2-40B4-BE49-F238E27FC236}">
                  <a16:creationId xmlns:a16="http://schemas.microsoft.com/office/drawing/2014/main" id="{4707A6B8-4C1E-4A2C-3679-05C1031D3820}"/>
                </a:ext>
              </a:extLst>
            </p:cNvPr>
            <p:cNvSpPr/>
            <p:nvPr/>
          </p:nvSpPr>
          <p:spPr>
            <a:xfrm>
              <a:off x="2747380" y="2696781"/>
              <a:ext cx="40126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ตรวจสอบด้วยไมโครมิเตอร์วัดนอก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933F00C-AD68-5C3F-E25D-BBFA9F19072F}"/>
                </a:ext>
              </a:extLst>
            </p:cNvPr>
            <p:cNvGrpSpPr/>
            <p:nvPr/>
          </p:nvGrpSpPr>
          <p:grpSpPr>
            <a:xfrm>
              <a:off x="2164334" y="2674955"/>
              <a:ext cx="535583" cy="590957"/>
              <a:chOff x="2164334" y="2674955"/>
              <a:chExt cx="535583" cy="590957"/>
            </a:xfrm>
          </p:grpSpPr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2FB3B3D4-0E54-0F60-01A6-C7FE6F314212}"/>
                  </a:ext>
                </a:extLst>
              </p:cNvPr>
              <p:cNvSpPr/>
              <p:nvPr/>
            </p:nvSpPr>
            <p:spPr>
              <a:xfrm>
                <a:off x="2164334" y="2674955"/>
                <a:ext cx="535583" cy="5355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61" name="직사각형 55">
                <a:extLst>
                  <a:ext uri="{FF2B5EF4-FFF2-40B4-BE49-F238E27FC236}">
                    <a16:creationId xmlns:a16="http://schemas.microsoft.com/office/drawing/2014/main" id="{97B8F0B3-86ED-46AB-519A-99FB12E74D33}"/>
                  </a:ext>
                </a:extLst>
              </p:cNvPr>
              <p:cNvSpPr/>
              <p:nvPr/>
            </p:nvSpPr>
            <p:spPr>
              <a:xfrm>
                <a:off x="2233608" y="2681137"/>
                <a:ext cx="4106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algn="thaiDist" rtl="0"/>
                <a:r>
                  <a:rPr lang="en-US" sz="32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</a:t>
                </a:r>
                <a:endPara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AD5990F-A30C-2241-60B4-0CC4CD010AC0}"/>
              </a:ext>
            </a:extLst>
          </p:cNvPr>
          <p:cNvGrpSpPr/>
          <p:nvPr/>
        </p:nvGrpSpPr>
        <p:grpSpPr>
          <a:xfrm>
            <a:off x="8610600" y="4633411"/>
            <a:ext cx="6304265" cy="662489"/>
            <a:chOff x="2482892" y="3197229"/>
            <a:chExt cx="6304265" cy="66248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8C22EBD-D9C5-0668-0248-3287C7D5F873}"/>
                </a:ext>
              </a:extLst>
            </p:cNvPr>
            <p:cNvSpPr/>
            <p:nvPr/>
          </p:nvSpPr>
          <p:spPr>
            <a:xfrm>
              <a:off x="2482892" y="3197229"/>
              <a:ext cx="6304265" cy="6624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EA352D6-2605-F518-D824-E3BBDB61FCCA}"/>
                </a:ext>
              </a:extLst>
            </p:cNvPr>
            <p:cNvSpPr txBox="1"/>
            <p:nvPr/>
          </p:nvSpPr>
          <p:spPr>
            <a:xfrm>
              <a:off x="2602370" y="3274943"/>
              <a:ext cx="60288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ปรับตั้งค่าของไมโครมิเตอร์วัดนอกไว้ที่ค่าใดค่าหนึ่ง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FBFDC29-0B76-49AB-EABA-D42DAE1AB3A2}"/>
              </a:ext>
            </a:extLst>
          </p:cNvPr>
          <p:cNvGrpSpPr/>
          <p:nvPr/>
        </p:nvGrpSpPr>
        <p:grpSpPr>
          <a:xfrm>
            <a:off x="8610600" y="5478704"/>
            <a:ext cx="9448800" cy="1218345"/>
            <a:chOff x="2482892" y="3197229"/>
            <a:chExt cx="8000374" cy="164737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5206711-C5F4-11DE-B9E4-804AF74AF7E3}"/>
                </a:ext>
              </a:extLst>
            </p:cNvPr>
            <p:cNvSpPr/>
            <p:nvPr/>
          </p:nvSpPr>
          <p:spPr>
            <a:xfrm>
              <a:off x="2482892" y="3197229"/>
              <a:ext cx="8000374" cy="16473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3A4F0A-2347-FED2-0C83-F7DB24880AEE}"/>
                </a:ext>
              </a:extLst>
            </p:cNvPr>
            <p:cNvSpPr txBox="1"/>
            <p:nvPr/>
          </p:nvSpPr>
          <p:spPr>
            <a:xfrm>
              <a:off x="2602370" y="3274943"/>
              <a:ext cx="772849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นำไมโครมิเตอร์ปากวัดในแบบคาลิ</a:t>
              </a:r>
              <a:r>
                <a:rPr lang="th-TH" sz="3200" b="1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เปอร์</a:t>
              </a:r>
              <a:r>
                <a: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วัดระยะของไมโครมิเตอร์วัดนอกที่ตั้งค่าไว้ ดังรูป หมุนปลอกเลื่อนของไมโครมิเตอร์ปากวัดในจนสนิทกับแกนรับและแกนวัด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0D6AE5E-9757-0B7A-6452-6B6A2E54B2E2}"/>
              </a:ext>
            </a:extLst>
          </p:cNvPr>
          <p:cNvGrpSpPr/>
          <p:nvPr/>
        </p:nvGrpSpPr>
        <p:grpSpPr>
          <a:xfrm>
            <a:off x="8610600" y="6896100"/>
            <a:ext cx="4234279" cy="662489"/>
            <a:chOff x="2482892" y="3197229"/>
            <a:chExt cx="4234279" cy="66248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C228CB7-D7CE-A04E-506C-8885DA498CBA}"/>
                </a:ext>
              </a:extLst>
            </p:cNvPr>
            <p:cNvSpPr/>
            <p:nvPr/>
          </p:nvSpPr>
          <p:spPr>
            <a:xfrm>
              <a:off x="2482892" y="3197229"/>
              <a:ext cx="4234279" cy="6624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E62F028-150C-6FD5-9B3A-A7BD4A76F181}"/>
                </a:ext>
              </a:extLst>
            </p:cNvPr>
            <p:cNvSpPr txBox="1"/>
            <p:nvPr/>
          </p:nvSpPr>
          <p:spPr>
            <a:xfrm>
              <a:off x="2602371" y="3274943"/>
              <a:ext cx="41148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อ่านค่าของไมโครมิเตอร์ปากวัดใน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952D1B5-1744-F16E-A8C5-C4C287A0B0B5}"/>
              </a:ext>
            </a:extLst>
          </p:cNvPr>
          <p:cNvSpPr txBox="1"/>
          <p:nvPr/>
        </p:nvSpPr>
        <p:spPr>
          <a:xfrm>
            <a:off x="8610600" y="8303458"/>
            <a:ext cx="43966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การตรวจสอบความเที่ยงตรงของไมโครมิเตอร์ปากวัดในแบบคาลิ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เปอร์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ด้วยไมโครมิเตอร์วัดนอก</a:t>
            </a:r>
          </a:p>
        </p:txBody>
      </p:sp>
    </p:spTree>
    <p:extLst>
      <p:ext uri="{BB962C8B-B14F-4D97-AF65-F5344CB8AC3E}">
        <p14:creationId xmlns:p14="http://schemas.microsoft.com/office/powerpoint/2010/main" val="3445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รูปภาพ 33" descr="รูปภาพประกอบด้วย แล็ปท็อป, คน, ในร่ม, เครื่องใช้สำนักงา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E325373-4821-2A90-FC3F-467CE5A56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15429054" cy="10286999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26027C7-4B03-C0CA-F6F8-E77DC3F54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43" y="8415644"/>
            <a:ext cx="2136187" cy="1826662"/>
          </a:xfrm>
          <a:prstGeom prst="rect">
            <a:avLst/>
          </a:prstGeom>
        </p:spPr>
      </p:pic>
      <p:sp>
        <p:nvSpPr>
          <p:cNvPr id="43" name="Triangle 42">
            <a:extLst>
              <a:ext uri="{FF2B5EF4-FFF2-40B4-BE49-F238E27FC236}">
                <a16:creationId xmlns:a16="http://schemas.microsoft.com/office/drawing/2014/main" id="{282B438D-19BF-8504-01D0-F80AA6C6B865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24F0C1-0232-997A-ACA9-9DA216D8DB4C}"/>
              </a:ext>
            </a:extLst>
          </p:cNvPr>
          <p:cNvGrpSpPr/>
          <p:nvPr/>
        </p:nvGrpSpPr>
        <p:grpSpPr>
          <a:xfrm>
            <a:off x="329058" y="134765"/>
            <a:ext cx="14987141" cy="3585421"/>
            <a:chOff x="329058" y="134765"/>
            <a:chExt cx="14987141" cy="358542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28529-5075-1BBB-5E6F-BE887574EE06}"/>
                </a:ext>
              </a:extLst>
            </p:cNvPr>
            <p:cNvSpPr txBox="1"/>
            <p:nvPr/>
          </p:nvSpPr>
          <p:spPr>
            <a:xfrm>
              <a:off x="929210" y="1242585"/>
              <a:ext cx="14386989" cy="2477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  <a:tabLst>
                  <a:tab pos="450850" algn="l"/>
                </a:tabLst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3.	วิธีการใช้งานไมโครมิเตอร์ป</a:t>
              </a:r>
              <a:r>
                <a:rPr lang="th-TH" sz="6619" dirty="0">
                  <a:solidFill>
                    <a:schemeClr val="bg1"/>
                  </a:solidFill>
                  <a:latin typeface="IBM Plex Sans Thai Bold"/>
                  <a:cs typeface="IBM Plex Sans Thai Bold"/>
                </a:rPr>
                <a:t>ากวัดใน</a:t>
              </a:r>
            </a:p>
            <a:p>
              <a:pPr marR="0">
                <a:lnSpc>
                  <a:spcPts val="9267"/>
                </a:lnSpc>
                <a:tabLst>
                  <a:tab pos="450850" algn="l"/>
                </a:tabLst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	</a:t>
              </a:r>
              <a:r>
                <a:rPr lang="en-US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	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แบบคาลิ</a:t>
              </a:r>
              <a:r>
                <a:rPr lang="th-TH" sz="6619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เปอร์</a:t>
              </a: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วัดชิ้นงาน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FD05603-5B67-F51C-B44F-BF5CFCF5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06FC7CF-9565-28AF-A9A0-4F261E4FDED2}"/>
              </a:ext>
            </a:extLst>
          </p:cNvPr>
          <p:cNvGrpSpPr/>
          <p:nvPr/>
        </p:nvGrpSpPr>
        <p:grpSpPr>
          <a:xfrm>
            <a:off x="1861272" y="3833593"/>
            <a:ext cx="9263928" cy="835321"/>
            <a:chOff x="2164333" y="2889532"/>
            <a:chExt cx="9263928" cy="835321"/>
          </a:xfrm>
        </p:grpSpPr>
        <p:sp>
          <p:nvSpPr>
            <p:cNvPr id="98" name="Rounded Rectangle 3">
              <a:extLst>
                <a:ext uri="{FF2B5EF4-FFF2-40B4-BE49-F238E27FC236}">
                  <a16:creationId xmlns:a16="http://schemas.microsoft.com/office/drawing/2014/main" id="{D729D424-37AA-18FB-4626-B85A8E9050A5}"/>
                </a:ext>
              </a:extLst>
            </p:cNvPr>
            <p:cNvSpPr/>
            <p:nvPr/>
          </p:nvSpPr>
          <p:spPr>
            <a:xfrm>
              <a:off x="2469574" y="2889532"/>
              <a:ext cx="8958687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직사각형 55">
              <a:extLst>
                <a:ext uri="{FF2B5EF4-FFF2-40B4-BE49-F238E27FC236}">
                  <a16:creationId xmlns:a16="http://schemas.microsoft.com/office/drawing/2014/main" id="{67E6E8D7-9445-013A-1437-697988327B1A}"/>
                </a:ext>
              </a:extLst>
            </p:cNvPr>
            <p:cNvSpPr/>
            <p:nvPr/>
          </p:nvSpPr>
          <p:spPr>
            <a:xfrm>
              <a:off x="2774816" y="3009900"/>
              <a:ext cx="8497839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ทำความสะอาดปากวัดของเครื่องมือและชิ้นงานที่ต้องการวัด</a:t>
              </a: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D47EC486-642B-99ED-BF2B-C92EDDC348F0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01" name="직사각형 55">
              <a:extLst>
                <a:ext uri="{FF2B5EF4-FFF2-40B4-BE49-F238E27FC236}">
                  <a16:creationId xmlns:a16="http://schemas.microsoft.com/office/drawing/2014/main" id="{D506AE08-B54D-FA18-FBBF-F60AB5CE9A91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EEF3E2A-D155-7444-234A-F23FEF7697C7}"/>
              </a:ext>
            </a:extLst>
          </p:cNvPr>
          <p:cNvGrpSpPr/>
          <p:nvPr/>
        </p:nvGrpSpPr>
        <p:grpSpPr>
          <a:xfrm>
            <a:off x="1861272" y="4762500"/>
            <a:ext cx="9850513" cy="835321"/>
            <a:chOff x="2164333" y="2889532"/>
            <a:chExt cx="9850513" cy="835321"/>
          </a:xfrm>
        </p:grpSpPr>
        <p:sp>
          <p:nvSpPr>
            <p:cNvPr id="103" name="Rounded Rectangle 3">
              <a:extLst>
                <a:ext uri="{FF2B5EF4-FFF2-40B4-BE49-F238E27FC236}">
                  <a16:creationId xmlns:a16="http://schemas.microsoft.com/office/drawing/2014/main" id="{A4403984-2EC8-A921-E2D2-86280A313C8E}"/>
                </a:ext>
              </a:extLst>
            </p:cNvPr>
            <p:cNvSpPr/>
            <p:nvPr/>
          </p:nvSpPr>
          <p:spPr>
            <a:xfrm>
              <a:off x="2469574" y="2889532"/>
              <a:ext cx="9545272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직사각형 55">
              <a:extLst>
                <a:ext uri="{FF2B5EF4-FFF2-40B4-BE49-F238E27FC236}">
                  <a16:creationId xmlns:a16="http://schemas.microsoft.com/office/drawing/2014/main" id="{A1F13A8E-C855-132C-FB8A-1A66874D3F0C}"/>
                </a:ext>
              </a:extLst>
            </p:cNvPr>
            <p:cNvSpPr/>
            <p:nvPr/>
          </p:nvSpPr>
          <p:spPr>
            <a:xfrm>
              <a:off x="2774816" y="3009900"/>
              <a:ext cx="92400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ปรับปลอกเลื่อนจนปากวัดแคบกว่าความกว้างของชิ้นงานเล็กน้อย</a:t>
              </a:r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846FAFEE-4B9D-3325-4881-6994C93DB620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06" name="직사각형 55">
              <a:extLst>
                <a:ext uri="{FF2B5EF4-FFF2-40B4-BE49-F238E27FC236}">
                  <a16:creationId xmlns:a16="http://schemas.microsoft.com/office/drawing/2014/main" id="{DFB4FF37-0992-8DDB-62A8-8FDD02E37D60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5566C05-A0AB-4B2F-6706-0CFFCCB6F24D}"/>
              </a:ext>
            </a:extLst>
          </p:cNvPr>
          <p:cNvGrpSpPr/>
          <p:nvPr/>
        </p:nvGrpSpPr>
        <p:grpSpPr>
          <a:xfrm>
            <a:off x="1861272" y="5692962"/>
            <a:ext cx="10411299" cy="2059360"/>
            <a:chOff x="2164333" y="2889532"/>
            <a:chExt cx="10411299" cy="2059360"/>
          </a:xfrm>
        </p:grpSpPr>
        <p:sp>
          <p:nvSpPr>
            <p:cNvPr id="108" name="Rounded Rectangle 3">
              <a:extLst>
                <a:ext uri="{FF2B5EF4-FFF2-40B4-BE49-F238E27FC236}">
                  <a16:creationId xmlns:a16="http://schemas.microsoft.com/office/drawing/2014/main" id="{79206683-FD3F-E760-371E-7CEB3CD70894}"/>
                </a:ext>
              </a:extLst>
            </p:cNvPr>
            <p:cNvSpPr/>
            <p:nvPr/>
          </p:nvSpPr>
          <p:spPr>
            <a:xfrm>
              <a:off x="2469574" y="2889532"/>
              <a:ext cx="10106058" cy="1985532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직사각형 55">
              <a:extLst>
                <a:ext uri="{FF2B5EF4-FFF2-40B4-BE49-F238E27FC236}">
                  <a16:creationId xmlns:a16="http://schemas.microsoft.com/office/drawing/2014/main" id="{1F805EBC-1F08-F79D-42DC-73B48C08A526}"/>
                </a:ext>
              </a:extLst>
            </p:cNvPr>
            <p:cNvSpPr/>
            <p:nvPr/>
          </p:nvSpPr>
          <p:spPr>
            <a:xfrm>
              <a:off x="2774816" y="3009900"/>
              <a:ext cx="954527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ค่อย ๆ เลื่อนปากวัดของไมโครมิเตอร์ปากวัดในแบบคาลิ</a:t>
              </a:r>
              <a:r>
                <a:rPr lang="th-TH" sz="40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เปอร์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เข้าหาชิ้นงาน จากนั้นดันปากวัดหลักให้สัมผัสชิ้นงาน หมุนปลอกเลื่อนตามเข็มนาฬิกาจนปากวัดอีกด้านหนึ่งสัมผัสกับชิ้นงาน</a:t>
              </a:r>
            </a:p>
          </p:txBody>
        </p:sp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CE00F81F-D25F-8B45-38A3-B2CE5155902B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11" name="직사각형 55">
              <a:extLst>
                <a:ext uri="{FF2B5EF4-FFF2-40B4-BE49-F238E27FC236}">
                  <a16:creationId xmlns:a16="http://schemas.microsoft.com/office/drawing/2014/main" id="{456FDA55-56D1-4EF9-8090-129EFB0BC3F6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163FDD2-3CD5-7035-6860-45BE703E88F5}"/>
              </a:ext>
            </a:extLst>
          </p:cNvPr>
          <p:cNvGrpSpPr/>
          <p:nvPr/>
        </p:nvGrpSpPr>
        <p:grpSpPr>
          <a:xfrm>
            <a:off x="1861272" y="7767979"/>
            <a:ext cx="6461765" cy="835321"/>
            <a:chOff x="2164333" y="2889532"/>
            <a:chExt cx="6461765" cy="835321"/>
          </a:xfrm>
        </p:grpSpPr>
        <p:sp>
          <p:nvSpPr>
            <p:cNvPr id="113" name="Rounded Rectangle 3">
              <a:extLst>
                <a:ext uri="{FF2B5EF4-FFF2-40B4-BE49-F238E27FC236}">
                  <a16:creationId xmlns:a16="http://schemas.microsoft.com/office/drawing/2014/main" id="{40BFE065-DB59-F0A3-D637-20817F24681D}"/>
                </a:ext>
              </a:extLst>
            </p:cNvPr>
            <p:cNvSpPr/>
            <p:nvPr/>
          </p:nvSpPr>
          <p:spPr>
            <a:xfrm>
              <a:off x="2469574" y="2889532"/>
              <a:ext cx="6156524" cy="835321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직사각형 55">
              <a:extLst>
                <a:ext uri="{FF2B5EF4-FFF2-40B4-BE49-F238E27FC236}">
                  <a16:creationId xmlns:a16="http://schemas.microsoft.com/office/drawing/2014/main" id="{FD3FB65A-ABD9-0210-3BAC-F57E56255717}"/>
                </a:ext>
              </a:extLst>
            </p:cNvPr>
            <p:cNvSpPr/>
            <p:nvPr/>
          </p:nvSpPr>
          <p:spPr>
            <a:xfrm>
              <a:off x="2774816" y="3009900"/>
              <a:ext cx="58512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ปรับหัวหมุนกระทบให้มีเสียงดัง 2-3 คลิก</a:t>
              </a:r>
            </a:p>
          </p:txBody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id="{474D1BB5-E104-C27A-5768-2438FBA497C0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16" name="직사각형 55">
              <a:extLst>
                <a:ext uri="{FF2B5EF4-FFF2-40B4-BE49-F238E27FC236}">
                  <a16:creationId xmlns:a16="http://schemas.microsoft.com/office/drawing/2014/main" id="{C148990D-FAF9-6E23-0874-269D539EAE3F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2FF502D-D145-FC08-6F44-BC5B36512DBE}"/>
              </a:ext>
            </a:extLst>
          </p:cNvPr>
          <p:cNvGrpSpPr/>
          <p:nvPr/>
        </p:nvGrpSpPr>
        <p:grpSpPr>
          <a:xfrm>
            <a:off x="1861272" y="8724900"/>
            <a:ext cx="12083328" cy="1443807"/>
            <a:chOff x="2164333" y="2889532"/>
            <a:chExt cx="12083328" cy="1443807"/>
          </a:xfrm>
        </p:grpSpPr>
        <p:sp>
          <p:nvSpPr>
            <p:cNvPr id="118" name="Rounded Rectangle 3">
              <a:extLst>
                <a:ext uri="{FF2B5EF4-FFF2-40B4-BE49-F238E27FC236}">
                  <a16:creationId xmlns:a16="http://schemas.microsoft.com/office/drawing/2014/main" id="{03069145-BF26-667C-F92C-D9BF3DB1FEE7}"/>
                </a:ext>
              </a:extLst>
            </p:cNvPr>
            <p:cNvSpPr/>
            <p:nvPr/>
          </p:nvSpPr>
          <p:spPr>
            <a:xfrm>
              <a:off x="2469573" y="2889532"/>
              <a:ext cx="11778087" cy="1396329"/>
            </a:xfrm>
            <a:prstGeom prst="roundRect">
              <a:avLst>
                <a:gd name="adj" fmla="val 168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직사각형 55">
              <a:extLst>
                <a:ext uri="{FF2B5EF4-FFF2-40B4-BE49-F238E27FC236}">
                  <a16:creationId xmlns:a16="http://schemas.microsoft.com/office/drawing/2014/main" id="{C529D544-0D86-5288-A95F-36E04779BFFA}"/>
                </a:ext>
              </a:extLst>
            </p:cNvPr>
            <p:cNvSpPr/>
            <p:nvPr/>
          </p:nvSpPr>
          <p:spPr>
            <a:xfrm>
              <a:off x="2774816" y="3009900"/>
              <a:ext cx="1147284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อ่านค่าที่ได้จากการวัด หลังจากอ่านค่าเรียบร้อยแล้ว ให้หมุนปลอกเลื่อนทวนเข็มนาฬิกาเพื่อให้ปากวัดเลื่อนเข้าเล็กน้อย จากน</a:t>
              </a:r>
              <a:r>
                <a:rPr lang="th-TH" sz="40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้นั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นำออกจากชิ้นงาน</a:t>
              </a:r>
            </a:p>
          </p:txBody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8E6944F3-CA7D-4D48-1359-9E59C1120DC7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21" name="직사각형 55">
              <a:extLst>
                <a:ext uri="{FF2B5EF4-FFF2-40B4-BE49-F238E27FC236}">
                  <a16:creationId xmlns:a16="http://schemas.microsoft.com/office/drawing/2014/main" id="{89A91ECE-9B55-5045-98C9-C98C0034A1D0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79BE2-E32B-4789-070E-E5FE1914A2E6}"/>
              </a:ext>
            </a:extLst>
          </p:cNvPr>
          <p:cNvSpPr txBox="1"/>
          <p:nvPr/>
        </p:nvSpPr>
        <p:spPr>
          <a:xfrm>
            <a:off x="533401" y="3817235"/>
            <a:ext cx="15316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การปรับตำแหน่งของไมโครมิเตอร์ปากวัดในแบบคาลิเปอร์เข้ากับชิ้นงานนั้นมีความสำคัญอย่างยิ่ง ผู้วัดต้องปรับแนวแกนของไมโครมิเตอร์ให้ขนานกับผิวงานหรือแนวแกนวัด และให้ผ่านจุดศูนย์กลางของชิ้นงานที่เป็นรูปทรงกลม ในการปฏิบัติงานถ้าผู้วัดไม่แน่ใจค่าที่อ่านได้ให้ใช้วิธีการวัดหลาย ๆ ครั้ง เพื่อเปรียบเทียบกัน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1FF2C1-F35B-EC5C-1803-863284807BB7}"/>
              </a:ext>
            </a:extLst>
          </p:cNvPr>
          <p:cNvGrpSpPr/>
          <p:nvPr/>
        </p:nvGrpSpPr>
        <p:grpSpPr>
          <a:xfrm>
            <a:off x="9041840" y="5668610"/>
            <a:ext cx="8307097" cy="4483625"/>
            <a:chOff x="9041840" y="5668610"/>
            <a:chExt cx="8307097" cy="4483625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9CDF26F-F67C-48D0-72FB-F31F727639E7}"/>
                </a:ext>
              </a:extLst>
            </p:cNvPr>
            <p:cNvSpPr/>
            <p:nvPr/>
          </p:nvSpPr>
          <p:spPr>
            <a:xfrm>
              <a:off x="9041841" y="5668610"/>
              <a:ext cx="8307096" cy="4483625"/>
            </a:xfrm>
            <a:prstGeom prst="roundRect">
              <a:avLst>
                <a:gd name="adj" fmla="val 61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B1797E-DECA-0669-1DE8-26DBA50AF77A}"/>
                </a:ext>
              </a:extLst>
            </p:cNvPr>
            <p:cNvSpPr txBox="1"/>
            <p:nvPr/>
          </p:nvSpPr>
          <p:spPr>
            <a:xfrm>
              <a:off x="9041840" y="9449955"/>
              <a:ext cx="83070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การใช้ไมโครมิเตอร์ปากวัดในแบบคาลิ</a:t>
              </a:r>
              <a:r>
                <a:rPr lang="th-TH" sz="36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เปอร์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วัดผิวชิ้นงานไม่ตั้งฉาก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75ADB8-02D2-2485-05AE-47121C913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0595" y="5886958"/>
              <a:ext cx="6029521" cy="3465948"/>
            </a:xfrm>
            <a:prstGeom prst="rect">
              <a:avLst/>
            </a:prstGeom>
          </p:spPr>
        </p:pic>
      </p:grpSp>
      <p:sp>
        <p:nvSpPr>
          <p:cNvPr id="20" name="Triangle 19">
            <a:extLst>
              <a:ext uri="{FF2B5EF4-FFF2-40B4-BE49-F238E27FC236}">
                <a16:creationId xmlns:a16="http://schemas.microsoft.com/office/drawing/2014/main" id="{82AEC69F-F519-BAD8-D2F2-A396BBE2726B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26AD9E-B953-F8D4-73D8-22FAFCA920B0}"/>
              </a:ext>
            </a:extLst>
          </p:cNvPr>
          <p:cNvGrpSpPr/>
          <p:nvPr/>
        </p:nvGrpSpPr>
        <p:grpSpPr>
          <a:xfrm>
            <a:off x="329058" y="134765"/>
            <a:ext cx="14987141" cy="3585421"/>
            <a:chOff x="329058" y="134765"/>
            <a:chExt cx="14987141" cy="35854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45C4AE-4F5B-926D-AABD-38E3CE6E1F93}"/>
                </a:ext>
              </a:extLst>
            </p:cNvPr>
            <p:cNvSpPr txBox="1"/>
            <p:nvPr/>
          </p:nvSpPr>
          <p:spPr>
            <a:xfrm>
              <a:off x="929210" y="1242585"/>
              <a:ext cx="14386989" cy="2477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  <a:tabLst>
                  <a:tab pos="450850" algn="l"/>
                </a:tabLst>
              </a:pPr>
              <a:r>
                <a:rPr lang="th-TH" sz="54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4.	การปรับตำแหน่งของไมโครมิเตอร์</a:t>
              </a:r>
            </a:p>
            <a:p>
              <a:pPr>
                <a:lnSpc>
                  <a:spcPts val="9267"/>
                </a:lnSpc>
                <a:tabLst>
                  <a:tab pos="450850" algn="l"/>
                </a:tabLst>
              </a:pPr>
              <a:r>
                <a:rPr lang="th-TH" sz="54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		ปากวัดในแบบคาลิ</a:t>
              </a:r>
              <a:r>
                <a:rPr lang="th-TH" sz="5400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เปอร์</a:t>
              </a:r>
              <a:r>
                <a:rPr lang="th-TH" sz="54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เข้ากับชิ้นงาน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18C3CDC-CA0C-8A4C-64A6-F6349960C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3B2D5C2-DBCC-7D36-EA4D-77351D5B7567}"/>
              </a:ext>
            </a:extLst>
          </p:cNvPr>
          <p:cNvGrpSpPr/>
          <p:nvPr/>
        </p:nvGrpSpPr>
        <p:grpSpPr>
          <a:xfrm>
            <a:off x="336834" y="5668610"/>
            <a:ext cx="8307097" cy="4483625"/>
            <a:chOff x="336834" y="5668610"/>
            <a:chExt cx="8307097" cy="448362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C51C610-5546-A2D5-A5B2-649C9189BF19}"/>
                </a:ext>
              </a:extLst>
            </p:cNvPr>
            <p:cNvSpPr/>
            <p:nvPr/>
          </p:nvSpPr>
          <p:spPr>
            <a:xfrm>
              <a:off x="336835" y="5668610"/>
              <a:ext cx="8307096" cy="4483625"/>
            </a:xfrm>
            <a:prstGeom prst="roundRect">
              <a:avLst>
                <a:gd name="adj" fmla="val 61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40E4D5-6F53-2E0A-2A09-E33C1A090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100" y="5846344"/>
              <a:ext cx="6230071" cy="352282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7E7386-8ED4-F9D7-B202-A417C9B87A69}"/>
                </a:ext>
              </a:extLst>
            </p:cNvPr>
            <p:cNvSpPr txBox="1"/>
            <p:nvPr/>
          </p:nvSpPr>
          <p:spPr>
            <a:xfrm>
              <a:off x="336834" y="9449955"/>
              <a:ext cx="83070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การใช้ไมโครมิเตอร์ปากวัดในแบบคาลิเปอร์วัดผิวชิ้นงานตั้งฉาก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5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F8DFA0-804B-0176-B037-65F063C25DB7}"/>
              </a:ext>
            </a:extLst>
          </p:cNvPr>
          <p:cNvSpPr/>
          <p:nvPr/>
        </p:nvSpPr>
        <p:spPr>
          <a:xfrm>
            <a:off x="1838608" y="5116795"/>
            <a:ext cx="11648791" cy="4367788"/>
          </a:xfrm>
          <a:prstGeom prst="roundRect">
            <a:avLst>
              <a:gd name="adj" fmla="val 6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0363200" y="-711917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75FA1-0B0E-A8CF-20A6-29C8EB067FA7}"/>
              </a:ext>
            </a:extLst>
          </p:cNvPr>
          <p:cNvSpPr txBox="1"/>
          <p:nvPr/>
        </p:nvSpPr>
        <p:spPr>
          <a:xfrm>
            <a:off x="1838609" y="3613221"/>
            <a:ext cx="116487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40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ไมโครมิเตอร์ปากวัดในแบบคาลิเปอร์มีการแบ่งช่องมาตราส่วนบนสเกลหลักและบนปลอกเลื่อนมีทิศทางตรงกันข้ามกับไมโครมิเตอร์วัดนอก ดังรูป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ECDB4-855B-BAB3-46CD-A9DE8AD11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6" y="5143500"/>
            <a:ext cx="11344674" cy="4217221"/>
          </a:xfrm>
          <a:prstGeom prst="rect">
            <a:avLst/>
          </a:prstGeo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29B40C25-B62F-32F5-A7F2-4E72D5DCA062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9ECB34-85AA-38F4-A8EE-C691E264944F}"/>
              </a:ext>
            </a:extLst>
          </p:cNvPr>
          <p:cNvGrpSpPr/>
          <p:nvPr/>
        </p:nvGrpSpPr>
        <p:grpSpPr>
          <a:xfrm>
            <a:off x="329058" y="134765"/>
            <a:ext cx="14934385" cy="3106386"/>
            <a:chOff x="329058" y="134765"/>
            <a:chExt cx="14934385" cy="31063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EF07B8-F972-A219-D192-625D3286D8CB}"/>
                </a:ext>
              </a:extLst>
            </p:cNvPr>
            <p:cNvSpPr txBox="1"/>
            <p:nvPr/>
          </p:nvSpPr>
          <p:spPr>
            <a:xfrm>
              <a:off x="876454" y="1486825"/>
              <a:ext cx="1438698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450850" algn="l"/>
                </a:tabLst>
              </a:pPr>
              <a:r>
                <a:rPr lang="th-TH" sz="54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5. การอ่านค่าไมโครมิเตอร์ปากวัดใน</a:t>
              </a:r>
            </a:p>
            <a:p>
              <a:pPr>
                <a:tabLst>
                  <a:tab pos="450850" algn="l"/>
                </a:tabLst>
              </a:pPr>
              <a:r>
                <a:rPr lang="th-TH" sz="5400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		แบบคาลิ</a:t>
              </a:r>
              <a:r>
                <a:rPr lang="th-TH" sz="5400" dirty="0" err="1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เปอร์</a:t>
              </a:r>
              <a:endParaRPr lang="th-TH" sz="5400" dirty="0">
                <a:solidFill>
                  <a:srgbClr val="2B485F"/>
                </a:solidFill>
                <a:latin typeface="IBM Plex Sans Thai Bold"/>
                <a:cs typeface="IBM Plex Sans Thai Bold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DB77B4-6D87-6A6E-70D8-B2113351C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8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BF61A-0722-2E2B-83EE-E4B9D6D74FAB}"/>
              </a:ext>
            </a:extLst>
          </p:cNvPr>
          <p:cNvSpPr txBox="1"/>
          <p:nvPr/>
        </p:nvSpPr>
        <p:spPr>
          <a:xfrm>
            <a:off x="938151" y="876300"/>
            <a:ext cx="104146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การปรับปลอกเลื่อนตามเข็มนาฬิกาค่าขนาดจะเพิ่มขึ้น ตรงกันข้ามถ้าปรับทวนเข็มนาฬิกาค่าขนาดจะลดลง ส่วนวิธีการอ่านค่าก็เหมือนกับไมโครมิเตอร์วัดนอกและข้อสำคัญจะต้องให้ขีดมาตราส่วนตั้งฉากกับสายตา ดังรูป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6C38A-9D37-E594-D63A-868409DB1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8" y="3771900"/>
            <a:ext cx="10503833" cy="6090248"/>
          </a:xfrm>
          <a:prstGeom prst="roundRect">
            <a:avLst>
              <a:gd name="adj" fmla="val 6862"/>
            </a:avLst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0C203F-1738-CC9C-CA55-79965276D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34800" y="4195781"/>
            <a:ext cx="5085694" cy="61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26027C7-4B03-C0CA-F6F8-E77DC3F54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243" y="7529031"/>
            <a:ext cx="2920099" cy="2444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4EE5A-8DEB-F278-BFC2-C683C229B901}"/>
              </a:ext>
            </a:extLst>
          </p:cNvPr>
          <p:cNvSpPr txBox="1"/>
          <p:nvPr/>
        </p:nvSpPr>
        <p:spPr>
          <a:xfrm>
            <a:off x="7620000" y="2912629"/>
            <a:ext cx="753014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จากรูป ไมโครมิเตอร์วัดในแบบคาลิเปอร์ขนาด 5–30 มิลลิเมตร ค่าขนาดมาตราส่วนจะเริ่มที่ 5 มม. เป็นค่าของช่องมาตราส่วนด้านบนเส้นอ้างอิง 1 ช่องมีค่าเท่ากับ 1 มม., 5 ช่องมีค่าเท่ากับ 10 มม.ซึ่ง จะมีเลข 10 กำกับอยู่ ทกุ ๆ 1 ช่องจะมีค่าเพิ่มขึ้น 1 มม. ด้านล่างเส้นอ้างอิงเป็นการแบ่งครึ่งของช่องด้านบนมาตราส่วนหลัก คือ 1 ช่องมีค่าเท่ากับ 0.5 มม. ดังนั้นช่องมาตราส่วนแรกจึงมีค่าเท่ากับ 5.5 มม. ส่วนช่องที่ 2 แบ่งครึ่งระหว่าง 6 มม. กับ 7 มม. จึงมีค่าเท่ากับ 6.5 มม. เป็นเช่นนี้ไปจนครบระยะ 30 มม.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5B5C05B-A56F-54BF-718D-DF1EC2AF371F}"/>
              </a:ext>
            </a:extLst>
          </p:cNvPr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E9D829-D207-3E0B-918B-306288CFB48B}"/>
              </a:ext>
            </a:extLst>
          </p:cNvPr>
          <p:cNvGrpSpPr/>
          <p:nvPr/>
        </p:nvGrpSpPr>
        <p:grpSpPr>
          <a:xfrm>
            <a:off x="0" y="696900"/>
            <a:ext cx="11125199" cy="1621837"/>
            <a:chOff x="0" y="696900"/>
            <a:chExt cx="11125199" cy="1621837"/>
          </a:xfrm>
        </p:grpSpPr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F2B39BFD-0C66-F0AE-BEA7-E263D56572CF}"/>
                </a:ext>
              </a:extLst>
            </p:cNvPr>
            <p:cNvSpPr/>
            <p:nvPr/>
          </p:nvSpPr>
          <p:spPr>
            <a:xfrm>
              <a:off x="0" y="696900"/>
              <a:ext cx="11125199" cy="1621837"/>
            </a:xfrm>
            <a:prstGeom prst="homePlate">
              <a:avLst/>
            </a:prstGeom>
            <a:solidFill>
              <a:srgbClr val="2B4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367188-0D57-CBE9-6CF7-1648CA639C21}"/>
                </a:ext>
              </a:extLst>
            </p:cNvPr>
            <p:cNvSpPr txBox="1"/>
            <p:nvPr/>
          </p:nvSpPr>
          <p:spPr>
            <a:xfrm>
              <a:off x="795661" y="701678"/>
              <a:ext cx="9677400" cy="1596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3400" dirty="0">
                  <a:solidFill>
                    <a:schemeClr val="bg1"/>
                  </a:solidFill>
                  <a:latin typeface="IBM Plex Sans Thai Bold"/>
                  <a:cs typeface="IBM Plex Sans Thai Bold"/>
                </a:rPr>
                <a:t>การอ่านค่าไมโครมิเตอร์ปากวัดในแบบคาลิ</a:t>
              </a:r>
              <a:r>
                <a:rPr lang="th-TH" sz="3400" dirty="0" err="1">
                  <a:solidFill>
                    <a:schemeClr val="bg1"/>
                  </a:solidFill>
                  <a:latin typeface="IBM Plex Sans Thai Bold"/>
                  <a:cs typeface="IBM Plex Sans Thai Bold"/>
                </a:rPr>
                <a:t>เปอร์สเกล</a:t>
              </a:r>
              <a:endParaRPr lang="th-TH" sz="3400" dirty="0">
                <a:solidFill>
                  <a:schemeClr val="bg1"/>
                </a:solidFill>
                <a:latin typeface="IBM Plex Sans Thai Bold"/>
                <a:cs typeface="IBM Plex Sans Thai Bold"/>
              </a:endParaRPr>
            </a:p>
            <a:p>
              <a:pPr>
                <a:lnSpc>
                  <a:spcPct val="150000"/>
                </a:lnSpc>
              </a:pPr>
              <a:r>
                <a:rPr lang="th-TH" sz="3400" dirty="0">
                  <a:solidFill>
                    <a:schemeClr val="bg1"/>
                  </a:solidFill>
                  <a:latin typeface="IBM Plex Sans Thai Bold"/>
                  <a:cs typeface="IBM Plex Sans Thai Bold"/>
                </a:rPr>
                <a:t>ความละเอียด 0.01 มิลลิเมตร</a:t>
              </a:r>
              <a:endParaRPr lang="en-US" sz="3400" dirty="0">
                <a:solidFill>
                  <a:schemeClr val="bg1"/>
                </a:solidFill>
                <a:latin typeface="IBM Plex Sans Thai Bold"/>
                <a:cs typeface="IBM Plex Sans Thai Bold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D25371-51DC-5B12-1E21-8CFC2EC239A7}"/>
              </a:ext>
            </a:extLst>
          </p:cNvPr>
          <p:cNvGrpSpPr/>
          <p:nvPr/>
        </p:nvGrpSpPr>
        <p:grpSpPr>
          <a:xfrm>
            <a:off x="381000" y="2868991"/>
            <a:ext cx="6900538" cy="6291502"/>
            <a:chOff x="381000" y="2868991"/>
            <a:chExt cx="6900538" cy="629150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DCA-0711-730B-90A1-DCA1FD509B36}"/>
                </a:ext>
              </a:extLst>
            </p:cNvPr>
            <p:cNvSpPr/>
            <p:nvPr/>
          </p:nvSpPr>
          <p:spPr>
            <a:xfrm>
              <a:off x="382109" y="2868991"/>
              <a:ext cx="6899429" cy="6291502"/>
            </a:xfrm>
            <a:prstGeom prst="roundRect">
              <a:avLst>
                <a:gd name="adj" fmla="val 61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ACE879-535F-F39A-4A51-EB144FEF5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7" t="5687" r="7815" b="7859"/>
            <a:stretch/>
          </p:blipFill>
          <p:spPr>
            <a:xfrm>
              <a:off x="544961" y="2992623"/>
              <a:ext cx="6559160" cy="4805821"/>
            </a:xfrm>
            <a:prstGeom prst="roundRect">
              <a:avLst>
                <a:gd name="adj" fmla="val 7638"/>
              </a:avLst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F96F41-B5DB-4C14-5C3E-151A203A85AB}"/>
                </a:ext>
              </a:extLst>
            </p:cNvPr>
            <p:cNvSpPr txBox="1"/>
            <p:nvPr/>
          </p:nvSpPr>
          <p:spPr>
            <a:xfrm>
              <a:off x="381000" y="7960164"/>
              <a:ext cx="690053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ค่ามาตราส่วนหลักของไมโครมิเตอร์ปากวัดใน</a:t>
              </a:r>
            </a:p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แบบคาลิเปอร์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5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1089</Words>
  <Application>Microsoft Office PowerPoint</Application>
  <PresentationFormat>กำหนดเอง</PresentationFormat>
  <Paragraphs>91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8" baseType="lpstr">
      <vt:lpstr>IBM Plex Sans Thai Bold</vt:lpstr>
      <vt:lpstr>TH SarabunPSK</vt:lpstr>
      <vt:lpstr>Calibri</vt:lpstr>
      <vt:lpstr>IBM Plex Sans Thai Looped Bold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สีน้ำเงิน สีฟ้า เรียบง่าย ทางการ แนะนำบริษัท พรีเซนเทชั่น (16:9)</dc:title>
  <cp:lastModifiedBy>Aimphan</cp:lastModifiedBy>
  <cp:revision>17</cp:revision>
  <dcterms:created xsi:type="dcterms:W3CDTF">2006-08-16T00:00:00Z</dcterms:created>
  <dcterms:modified xsi:type="dcterms:W3CDTF">2024-09-02T08:36:48Z</dcterms:modified>
  <dc:identifier>DAGOX0PCT8k</dc:identifier>
</cp:coreProperties>
</file>