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1" r:id="rId6"/>
    <p:sldId id="279" r:id="rId7"/>
    <p:sldId id="271" r:id="rId8"/>
    <p:sldId id="280" r:id="rId9"/>
    <p:sldId id="272" r:id="rId10"/>
    <p:sldId id="273" r:id="rId11"/>
    <p:sldId id="274" r:id="rId12"/>
    <p:sldId id="27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BM Plex Sans Thai Bold" panose="020B0604020202020204" charset="-34"/>
      <p:regular r:id="rId18"/>
      <p:bold r:id="rId19"/>
    </p:embeddedFont>
    <p:embeddedFont>
      <p:font typeface="IBM Plex Sans Thai Looped Bold" panose="020B0604020202020204" charset="-34"/>
      <p:regular r:id="rId20"/>
      <p:bold r:id="rId21"/>
    </p:embeddedFont>
    <p:embeddedFont>
      <p:font typeface="TH SarabunPSK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FF0"/>
    <a:srgbClr val="86B4C4"/>
    <a:srgbClr val="2B485F"/>
    <a:srgbClr val="2A4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5152" y="-142215"/>
            <a:ext cx="15629045" cy="7601667"/>
            <a:chOff x="0" y="0"/>
            <a:chExt cx="812800" cy="395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5330"/>
            </a:xfrm>
            <a:custGeom>
              <a:avLst/>
              <a:gdLst/>
              <a:ahLst/>
              <a:cxnLst/>
              <a:rect l="l" t="t" r="r" b="b"/>
              <a:pathLst>
                <a:path w="812800" h="395330">
                  <a:moveTo>
                    <a:pt x="406400" y="39533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95330"/>
                  </a:lnTo>
                  <a:close/>
                </a:path>
              </a:pathLst>
            </a:custGeom>
            <a:blipFill>
              <a:blip r:embed="rId2"/>
              <a:stretch>
                <a:fillRect t="-18918" b="-18918"/>
              </a:stretch>
            </a:blipFill>
          </p:spPr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10374A-4315-12BE-F561-6070670E6E03}"/>
              </a:ext>
            </a:extLst>
          </p:cNvPr>
          <p:cNvGrpSpPr/>
          <p:nvPr/>
        </p:nvGrpSpPr>
        <p:grpSpPr>
          <a:xfrm>
            <a:off x="14629382" y="1178014"/>
            <a:ext cx="2629918" cy="2690336"/>
            <a:chOff x="14629382" y="1178014"/>
            <a:chExt cx="2629918" cy="2690336"/>
          </a:xfrm>
        </p:grpSpPr>
        <p:grpSp>
          <p:nvGrpSpPr>
            <p:cNvPr id="6" name="Group 6"/>
            <p:cNvGrpSpPr/>
            <p:nvPr/>
          </p:nvGrpSpPr>
          <p:grpSpPr>
            <a:xfrm>
              <a:off x="14629382" y="1178014"/>
              <a:ext cx="2629918" cy="26299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084998" y="2492973"/>
              <a:ext cx="1662812" cy="137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94"/>
                </a:lnSpc>
              </a:pPr>
              <a:r>
                <a:rPr lang="th-TH" sz="15000" dirty="0">
                  <a:solidFill>
                    <a:srgbClr val="FFF9EF"/>
                  </a:solidFill>
                  <a:latin typeface="IBM Plex Sans Thai Looped Bold"/>
                  <a:ea typeface="IBM Plex Sans Thai Looped Bold"/>
                  <a:cs typeface="IBM Plex Sans Thai Looped Bold"/>
                  <a:sym typeface="IBM Plex Sans Thai Looped Bold"/>
                </a:rPr>
                <a:t>5</a:t>
              </a:r>
              <a:endParaRPr lang="en-US" sz="15000" dirty="0">
                <a:solidFill>
                  <a:srgbClr val="FFF9E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-274997" y="3346239"/>
            <a:ext cx="7704362" cy="7704362"/>
          </a:xfrm>
          <a:custGeom>
            <a:avLst/>
            <a:gdLst/>
            <a:ahLst/>
            <a:cxnLst/>
            <a:rect l="l" t="t" r="r" b="b"/>
            <a:pathLst>
              <a:path w="7704362" h="7704362">
                <a:moveTo>
                  <a:pt x="0" y="7704362"/>
                </a:moveTo>
                <a:lnTo>
                  <a:pt x="7704362" y="7704362"/>
                </a:lnTo>
                <a:lnTo>
                  <a:pt x="7704362" y="0"/>
                </a:lnTo>
                <a:lnTo>
                  <a:pt x="0" y="0"/>
                </a:lnTo>
                <a:lnTo>
                  <a:pt x="0" y="7704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17064" y="1028700"/>
            <a:ext cx="1850437" cy="1850437"/>
          </a:xfrm>
          <a:custGeom>
            <a:avLst/>
            <a:gdLst/>
            <a:ahLst/>
            <a:cxnLst/>
            <a:rect l="l" t="t" r="r" b="b"/>
            <a:pathLst>
              <a:path w="1850437" h="1850437">
                <a:moveTo>
                  <a:pt x="0" y="0"/>
                </a:moveTo>
                <a:lnTo>
                  <a:pt x="1850437" y="0"/>
                </a:lnTo>
                <a:lnTo>
                  <a:pt x="1850437" y="1850437"/>
                </a:lnTo>
                <a:lnTo>
                  <a:pt x="0" y="1850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8839200" y="-142215"/>
            <a:ext cx="3620211" cy="3488454"/>
          </a:xfrm>
          <a:custGeom>
            <a:avLst/>
            <a:gdLst/>
            <a:ahLst/>
            <a:cxnLst/>
            <a:rect l="l" t="t" r="r" b="b"/>
            <a:pathLst>
              <a:path w="5543091" h="5543091">
                <a:moveTo>
                  <a:pt x="0" y="5543091"/>
                </a:moveTo>
                <a:lnTo>
                  <a:pt x="5543091" y="5543091"/>
                </a:lnTo>
                <a:lnTo>
                  <a:pt x="5543091" y="0"/>
                </a:lnTo>
                <a:lnTo>
                  <a:pt x="0" y="0"/>
                </a:lnTo>
                <a:lnTo>
                  <a:pt x="0" y="554309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47884" y="25483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A0082-EA6F-2BEA-F99B-6AB0CDC35770}"/>
              </a:ext>
            </a:extLst>
          </p:cNvPr>
          <p:cNvSpPr txBox="1"/>
          <p:nvPr/>
        </p:nvSpPr>
        <p:spPr>
          <a:xfrm>
            <a:off x="14125593" y="448243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หน่วยการเรียนรู้ที่</a:t>
            </a:r>
            <a:endParaRPr lang="en-US" sz="4000" dirty="0">
              <a:solidFill>
                <a:srgbClr val="2B485F"/>
              </a:solidFill>
              <a:latin typeface="IBM Plex Sans Thai Bold"/>
              <a:cs typeface="IBM Plex Sans Thai Bold"/>
              <a:sym typeface="IBM Plex Sans Thai Bol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6BC27D-A6EE-6536-11BB-42AF8C86DD0F}"/>
              </a:ext>
            </a:extLst>
          </p:cNvPr>
          <p:cNvSpPr txBox="1"/>
          <p:nvPr/>
        </p:nvSpPr>
        <p:spPr>
          <a:xfrm>
            <a:off x="7397281" y="5239482"/>
            <a:ext cx="94324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kern="4000" dirty="0">
                <a:solidFill>
                  <a:srgbClr val="2B485F"/>
                </a:solidFill>
                <a:latin typeface="+mj-lt"/>
                <a:cs typeface="IBM Plex Sans Thai Bold"/>
              </a:rPr>
              <a:t>ไมโครมิเตอร์</a:t>
            </a:r>
            <a:r>
              <a:rPr lang="th-TH" sz="8000" kern="4000" dirty="0" err="1">
                <a:solidFill>
                  <a:srgbClr val="2B485F"/>
                </a:solidFill>
                <a:latin typeface="+mj-lt"/>
                <a:cs typeface="IBM Plex Sans Thai Bold"/>
              </a:rPr>
              <a:t>์</a:t>
            </a:r>
            <a:r>
              <a:rPr lang="th-TH" sz="8000" kern="4000" dirty="0">
                <a:solidFill>
                  <a:srgbClr val="2B485F"/>
                </a:solidFill>
                <a:latin typeface="+mj-lt"/>
                <a:cs typeface="IBM Plex Sans Thai Bold"/>
              </a:rPr>
              <a:t>วัดนอก</a:t>
            </a:r>
          </a:p>
          <a:p>
            <a:pPr algn="ctr"/>
            <a:r>
              <a:rPr lang="en-US" sz="80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(Outside Micrometer)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>
            <a:extLst>
              <a:ext uri="{FF2B5EF4-FFF2-40B4-BE49-F238E27FC236}">
                <a16:creationId xmlns:a16="http://schemas.microsoft.com/office/drawing/2014/main" id="{BD573BE3-6B28-19C5-CDD0-7BA6F749D9AE}"/>
              </a:ext>
            </a:extLst>
          </p:cNvPr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3761CB91-42C6-F62D-3DDD-F833B357A19C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4811F-54CC-FF96-27BE-559A38AFC365}"/>
              </a:ext>
            </a:extLst>
          </p:cNvPr>
          <p:cNvGrpSpPr/>
          <p:nvPr/>
        </p:nvGrpSpPr>
        <p:grpSpPr>
          <a:xfrm>
            <a:off x="2752661" y="3361212"/>
            <a:ext cx="9220200" cy="6753895"/>
            <a:chOff x="2752661" y="3361212"/>
            <a:chExt cx="9220200" cy="6753895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4B7735-2263-4531-A46F-13FE2FDECF37}"/>
                </a:ext>
              </a:extLst>
            </p:cNvPr>
            <p:cNvSpPr/>
            <p:nvPr/>
          </p:nvSpPr>
          <p:spPr>
            <a:xfrm>
              <a:off x="2752661" y="3361212"/>
              <a:ext cx="9220200" cy="6713390"/>
            </a:xfrm>
            <a:prstGeom prst="roundRect">
              <a:avLst>
                <a:gd name="adj" fmla="val 47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227455-9F41-10C1-0BEE-AEBDF459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132" y="3480169"/>
              <a:ext cx="6781800" cy="598860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B5A138-9ABA-1FB8-4463-1CB724A542FA}"/>
                </a:ext>
              </a:extLst>
            </p:cNvPr>
            <p:cNvSpPr txBox="1"/>
            <p:nvPr/>
          </p:nvSpPr>
          <p:spPr>
            <a:xfrm>
              <a:off x="3015278" y="9468776"/>
              <a:ext cx="88444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แนวแกนรับและแกนวัดของไมโครมิเตอร์วัดนอกตั้งฉากกับผิวชิ้นงาน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0263578-C6CE-E3E3-9E23-639365CF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5282" y="4195781"/>
            <a:ext cx="5085694" cy="61213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4709CD-0B43-5BE7-7788-2364EE6D2BE7}"/>
              </a:ext>
            </a:extLst>
          </p:cNvPr>
          <p:cNvGrpSpPr/>
          <p:nvPr/>
        </p:nvGrpSpPr>
        <p:grpSpPr>
          <a:xfrm>
            <a:off x="2057400" y="2528116"/>
            <a:ext cx="13106399" cy="790243"/>
            <a:chOff x="1087391" y="2038294"/>
            <a:chExt cx="13106399" cy="790243"/>
          </a:xfrm>
        </p:grpSpPr>
        <p:sp>
          <p:nvSpPr>
            <p:cNvPr id="31" name="직사각형 55">
              <a:extLst>
                <a:ext uri="{FF2B5EF4-FFF2-40B4-BE49-F238E27FC236}">
                  <a16:creationId xmlns:a16="http://schemas.microsoft.com/office/drawing/2014/main" id="{5420C8BA-8A38-589D-683A-FF9FDEC442A5}"/>
                </a:ext>
              </a:extLst>
            </p:cNvPr>
            <p:cNvSpPr/>
            <p:nvPr/>
          </p:nvSpPr>
          <p:spPr>
            <a:xfrm>
              <a:off x="1805843" y="2120651"/>
              <a:ext cx="123879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การวัดชิ้นงานที่มีผิวขนานกัน ขณะวัดจะต้องให้แนวแกนรับและแกนวัดตั้งฉากกับผิวงาน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F7104E-C0CB-1BEE-35A8-B30BEEE79187}"/>
                </a:ext>
              </a:extLst>
            </p:cNvPr>
            <p:cNvGrpSpPr/>
            <p:nvPr/>
          </p:nvGrpSpPr>
          <p:grpSpPr>
            <a:xfrm>
              <a:off x="1087391" y="2038294"/>
              <a:ext cx="535583" cy="707886"/>
              <a:chOff x="1087391" y="2038294"/>
              <a:chExt cx="535583" cy="707886"/>
            </a:xfrm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C41A1387-1B2E-7B14-8E01-148F41FF693F}"/>
                  </a:ext>
                </a:extLst>
              </p:cNvPr>
              <p:cNvSpPr/>
              <p:nvPr/>
            </p:nvSpPr>
            <p:spPr>
              <a:xfrm>
                <a:off x="1087391" y="2098749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34" name="직사각형 55">
                <a:extLst>
                  <a:ext uri="{FF2B5EF4-FFF2-40B4-BE49-F238E27FC236}">
                    <a16:creationId xmlns:a16="http://schemas.microsoft.com/office/drawing/2014/main" id="{B073B669-DA80-DA5C-FE20-D735AA16A2D4}"/>
                  </a:ext>
                </a:extLst>
              </p:cNvPr>
              <p:cNvSpPr/>
              <p:nvPr/>
            </p:nvSpPr>
            <p:spPr>
              <a:xfrm>
                <a:off x="1134082" y="2038294"/>
                <a:ext cx="4667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4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endPara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7D9223A-7C0E-61EC-A1F7-A2B58ACF7512}"/>
              </a:ext>
            </a:extLst>
          </p:cNvPr>
          <p:cNvSpPr/>
          <p:nvPr/>
        </p:nvSpPr>
        <p:spPr>
          <a:xfrm>
            <a:off x="11727792" y="1258658"/>
            <a:ext cx="2545932" cy="1322711"/>
          </a:xfrm>
          <a:prstGeom prst="rect">
            <a:avLst/>
          </a:prstGeom>
          <a:solidFill>
            <a:srgbClr val="D6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3FCF48-5F74-BA35-482D-4725FFFF951D}"/>
              </a:ext>
            </a:extLst>
          </p:cNvPr>
          <p:cNvGrpSpPr/>
          <p:nvPr/>
        </p:nvGrpSpPr>
        <p:grpSpPr>
          <a:xfrm>
            <a:off x="329058" y="134765"/>
            <a:ext cx="16130142" cy="2373169"/>
            <a:chOff x="329058" y="134765"/>
            <a:chExt cx="16130142" cy="2373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B145DB-41F0-0ACF-3857-558F7331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50D395-4214-0956-BA5C-130F4745AA7A}"/>
                </a:ext>
              </a:extLst>
            </p:cNvPr>
            <p:cNvSpPr txBox="1"/>
            <p:nvPr/>
          </p:nvSpPr>
          <p:spPr>
            <a:xfrm>
              <a:off x="792858" y="1222967"/>
              <a:ext cx="15666342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6. ข้อควรระวังการใช้ไมโครมิเตอร์วัดนอก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2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277767" y="-723900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8AE610-E7F0-1F2A-3231-D81DA91733BF}"/>
              </a:ext>
            </a:extLst>
          </p:cNvPr>
          <p:cNvGrpSpPr/>
          <p:nvPr/>
        </p:nvGrpSpPr>
        <p:grpSpPr>
          <a:xfrm>
            <a:off x="714829" y="962244"/>
            <a:ext cx="10986279" cy="2636902"/>
            <a:chOff x="1087391" y="2038294"/>
            <a:chExt cx="10986279" cy="2636902"/>
          </a:xfrm>
        </p:grpSpPr>
        <p:sp>
          <p:nvSpPr>
            <p:cNvPr id="27" name="직사각형 55">
              <a:extLst>
                <a:ext uri="{FF2B5EF4-FFF2-40B4-BE49-F238E27FC236}">
                  <a16:creationId xmlns:a16="http://schemas.microsoft.com/office/drawing/2014/main" id="{370573EB-8B5F-2956-2E24-99A67CECA248}"/>
                </a:ext>
              </a:extLst>
            </p:cNvPr>
            <p:cNvSpPr/>
            <p:nvPr/>
          </p:nvSpPr>
          <p:spPr>
            <a:xfrm>
              <a:off x="1805844" y="2120651"/>
              <a:ext cx="1026782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การวัดชิ้นงานกลมทรงกระบอก ผิวชิ้นงานกลม ไม่สามารถบังคับผิวสัมผัสของแกนรับและแกนวัดให้ตั้งฉากกับผิวงานได้ ดังนั้นจะต้องปรับแนวแกนของไมโครมิเตอร์ให้ถูกต้อง กรณีที่ชิ้นงานกลมขนาดใหญ่จะต้องปรับให้แนวแกนวัดและแกนรับของไมโครมิเตอร์ผ่านจุดศูนย์กลางของชิ้นงาน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89F530-BB3E-806E-294B-9124423EEA78}"/>
                </a:ext>
              </a:extLst>
            </p:cNvPr>
            <p:cNvGrpSpPr/>
            <p:nvPr/>
          </p:nvGrpSpPr>
          <p:grpSpPr>
            <a:xfrm>
              <a:off x="1087391" y="2038294"/>
              <a:ext cx="535583" cy="707886"/>
              <a:chOff x="1087391" y="2038294"/>
              <a:chExt cx="535583" cy="707886"/>
            </a:xfrm>
          </p:grpSpPr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78F3349A-F0E3-C9E6-1A37-EB4D8FC36E0B}"/>
                  </a:ext>
                </a:extLst>
              </p:cNvPr>
              <p:cNvSpPr/>
              <p:nvPr/>
            </p:nvSpPr>
            <p:spPr>
              <a:xfrm>
                <a:off x="1087391" y="2098749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31" name="직사각형 55">
                <a:extLst>
                  <a:ext uri="{FF2B5EF4-FFF2-40B4-BE49-F238E27FC236}">
                    <a16:creationId xmlns:a16="http://schemas.microsoft.com/office/drawing/2014/main" id="{59DA8AFC-78DC-0C00-A2F3-694EFC48FE32}"/>
                  </a:ext>
                </a:extLst>
              </p:cNvPr>
              <p:cNvSpPr/>
              <p:nvPr/>
            </p:nvSpPr>
            <p:spPr>
              <a:xfrm>
                <a:off x="1134082" y="2038294"/>
                <a:ext cx="4667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4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</a:t>
                </a:r>
                <a:endPara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1FE0D45-0893-7880-B010-AFC52EF17E4D}"/>
              </a:ext>
            </a:extLst>
          </p:cNvPr>
          <p:cNvGrpSpPr/>
          <p:nvPr/>
        </p:nvGrpSpPr>
        <p:grpSpPr>
          <a:xfrm>
            <a:off x="685800" y="3839519"/>
            <a:ext cx="14985353" cy="5820731"/>
            <a:chOff x="685800" y="4253619"/>
            <a:chExt cx="14014187" cy="5004798"/>
          </a:xfrm>
        </p:grpSpPr>
        <p:sp>
          <p:nvSpPr>
            <p:cNvPr id="34" name="สี่เหลี่ยมผืนผ้า: มุมมน 6">
              <a:extLst>
                <a:ext uri="{FF2B5EF4-FFF2-40B4-BE49-F238E27FC236}">
                  <a16:creationId xmlns:a16="http://schemas.microsoft.com/office/drawing/2014/main" id="{3408345B-F6FB-3587-553B-EF4D2FBDBD94}"/>
                </a:ext>
              </a:extLst>
            </p:cNvPr>
            <p:cNvSpPr/>
            <p:nvPr/>
          </p:nvSpPr>
          <p:spPr>
            <a:xfrm>
              <a:off x="685800" y="4253619"/>
              <a:ext cx="14014187" cy="5004798"/>
            </a:xfrm>
            <a:prstGeom prst="roundRect">
              <a:avLst>
                <a:gd name="adj" fmla="val 48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E2B7FD-68FD-59C2-8947-94EFAE8F9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267" y="4482970"/>
              <a:ext cx="5269440" cy="375112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C8A73E-DB63-0252-7585-C0F9B8EDD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240" y="4476574"/>
              <a:ext cx="7966850" cy="381511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5BA3BE-B17E-45A9-5BEB-CF81EE11FE46}"/>
                </a:ext>
              </a:extLst>
            </p:cNvPr>
            <p:cNvSpPr txBox="1"/>
            <p:nvPr/>
          </p:nvSpPr>
          <p:spPr>
            <a:xfrm>
              <a:off x="1034267" y="8522329"/>
              <a:ext cx="55599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การปรับแนวแกนของไมโครมิเตอร์วัดนอก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C5C4E8-0801-7FA5-1B53-DC75807C849E}"/>
                </a:ext>
              </a:extLst>
            </p:cNvPr>
            <p:cNvSpPr txBox="1"/>
            <p:nvPr/>
          </p:nvSpPr>
          <p:spPr>
            <a:xfrm>
              <a:off x="6942707" y="8522329"/>
              <a:ext cx="7035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การใช้ไมโครมิเตอร์วัดนอกวัดชิ้นงานกลมขนาดใหญ่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5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33380A56-14CB-CE0F-CA7B-FC0EA90E0E65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7B29EE-A1E2-8A66-FF55-3431EAB2030F}"/>
              </a:ext>
            </a:extLst>
          </p:cNvPr>
          <p:cNvGrpSpPr/>
          <p:nvPr/>
        </p:nvGrpSpPr>
        <p:grpSpPr>
          <a:xfrm>
            <a:off x="1380071" y="2758579"/>
            <a:ext cx="5645240" cy="606677"/>
            <a:chOff x="2164334" y="2674955"/>
            <a:chExt cx="5645240" cy="606677"/>
          </a:xfrm>
        </p:grpSpPr>
        <p:sp>
          <p:nvSpPr>
            <p:cNvPr id="12" name="직사각형 55">
              <a:extLst>
                <a:ext uri="{FF2B5EF4-FFF2-40B4-BE49-F238E27FC236}">
                  <a16:creationId xmlns:a16="http://schemas.microsoft.com/office/drawing/2014/main" id="{FC34519F-4BC5-544E-4E49-01C999B59D8C}"/>
                </a:ext>
              </a:extLst>
            </p:cNvPr>
            <p:cNvSpPr/>
            <p:nvPr/>
          </p:nvSpPr>
          <p:spPr>
            <a:xfrm>
              <a:off x="2738955" y="2696857"/>
              <a:ext cx="50706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ห้ามนำไมโครมิเตอร์วัดชิ้นงานที่มีอุณหภูมิสูง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7468D08-C6F7-94C7-6998-7432DC253D89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E0FC47F0-8C31-F86F-72D1-C9D595858CE3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44" name="직사각형 55">
                <a:extLst>
                  <a:ext uri="{FF2B5EF4-FFF2-40B4-BE49-F238E27FC236}">
                    <a16:creationId xmlns:a16="http://schemas.microsoft.com/office/drawing/2014/main" id="{5FE19757-2382-52FE-D6B9-FB7348C779EF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EABB8D49-8AF4-7F72-1FC4-5DD075E43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12349" y="2615567"/>
            <a:ext cx="6171620" cy="7428355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F91A09E-7DF3-2CF4-50B1-395E6DE969F1}"/>
              </a:ext>
            </a:extLst>
          </p:cNvPr>
          <p:cNvSpPr/>
          <p:nvPr/>
        </p:nvSpPr>
        <p:spPr>
          <a:xfrm>
            <a:off x="11727792" y="1258658"/>
            <a:ext cx="2545932" cy="1322711"/>
          </a:xfrm>
          <a:prstGeom prst="rect">
            <a:avLst/>
          </a:prstGeom>
          <a:solidFill>
            <a:srgbClr val="D6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7F5F82-8EB4-4848-229C-E6EAAD830234}"/>
              </a:ext>
            </a:extLst>
          </p:cNvPr>
          <p:cNvGrpSpPr/>
          <p:nvPr/>
        </p:nvGrpSpPr>
        <p:grpSpPr>
          <a:xfrm>
            <a:off x="329058" y="134765"/>
            <a:ext cx="18416142" cy="2349685"/>
            <a:chOff x="329058" y="134765"/>
            <a:chExt cx="18416142" cy="23496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EEAD79-E730-60C2-E786-0E9CC75C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6BF2596-F464-11B2-CC6D-EC426F5CAA3D}"/>
                </a:ext>
              </a:extLst>
            </p:cNvPr>
            <p:cNvSpPr txBox="1"/>
            <p:nvPr/>
          </p:nvSpPr>
          <p:spPr>
            <a:xfrm>
              <a:off x="1028700" y="1199483"/>
              <a:ext cx="17716500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7. การบำรุงรักษาไมโครมิเตอร์วัดนอก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731CF1-C37B-9806-2E6A-0E14154E06A9}"/>
              </a:ext>
            </a:extLst>
          </p:cNvPr>
          <p:cNvGrpSpPr/>
          <p:nvPr/>
        </p:nvGrpSpPr>
        <p:grpSpPr>
          <a:xfrm>
            <a:off x="1380071" y="3494074"/>
            <a:ext cx="6243160" cy="606677"/>
            <a:chOff x="2164334" y="2674955"/>
            <a:chExt cx="6243160" cy="606677"/>
          </a:xfrm>
        </p:grpSpPr>
        <p:sp>
          <p:nvSpPr>
            <p:cNvPr id="76" name="직사각형 55">
              <a:extLst>
                <a:ext uri="{FF2B5EF4-FFF2-40B4-BE49-F238E27FC236}">
                  <a16:creationId xmlns:a16="http://schemas.microsoft.com/office/drawing/2014/main" id="{87143EFF-2A84-BBF3-1D5F-510A481B8E10}"/>
                </a:ext>
              </a:extLst>
            </p:cNvPr>
            <p:cNvSpPr/>
            <p:nvPr/>
          </p:nvSpPr>
          <p:spPr>
            <a:xfrm>
              <a:off x="2738955" y="2696857"/>
              <a:ext cx="56685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ห้ามนำไมโครมิเตอร์วัดชิ้นงานขณะที่กำลังหมุนอยู่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494131-0CE2-5710-0E41-5BDAAB3EC3E5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id="{E395729F-3BFE-21C6-30E6-A154F6799128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79" name="직사각형 55">
                <a:extLst>
                  <a:ext uri="{FF2B5EF4-FFF2-40B4-BE49-F238E27FC236}">
                    <a16:creationId xmlns:a16="http://schemas.microsoft.com/office/drawing/2014/main" id="{35B32F31-F7E6-8936-8BEF-59518C2D6599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D017F25-0C7A-81E3-3E3D-A94AF7796CFF}"/>
              </a:ext>
            </a:extLst>
          </p:cNvPr>
          <p:cNvGrpSpPr/>
          <p:nvPr/>
        </p:nvGrpSpPr>
        <p:grpSpPr>
          <a:xfrm>
            <a:off x="1380071" y="4249448"/>
            <a:ext cx="7217786" cy="606677"/>
            <a:chOff x="2164334" y="2674955"/>
            <a:chExt cx="7217786" cy="606677"/>
          </a:xfrm>
        </p:grpSpPr>
        <p:sp>
          <p:nvSpPr>
            <p:cNvPr id="81" name="직사각형 55">
              <a:extLst>
                <a:ext uri="{FF2B5EF4-FFF2-40B4-BE49-F238E27FC236}">
                  <a16:creationId xmlns:a16="http://schemas.microsoft.com/office/drawing/2014/main" id="{E616BC8C-04C1-C859-BB8C-AC6E969390DC}"/>
                </a:ext>
              </a:extLst>
            </p:cNvPr>
            <p:cNvSpPr/>
            <p:nvPr/>
          </p:nvSpPr>
          <p:spPr>
            <a:xfrm>
              <a:off x="2738955" y="2696857"/>
              <a:ext cx="66431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ควรเก็บและวางไมโครมิเตอร์แยกออกจากเครื่องมือชนิดอื่น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B05568D-12B3-DEAD-AD63-11128C0C850F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19AE8511-20BA-76B2-32EB-A1EA0B31A765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4" name="직사각형 55">
                <a:extLst>
                  <a:ext uri="{FF2B5EF4-FFF2-40B4-BE49-F238E27FC236}">
                    <a16:creationId xmlns:a16="http://schemas.microsoft.com/office/drawing/2014/main" id="{91A47295-E68C-1D22-A6A2-B8D15690CE21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412200-BD60-53E7-5CCB-3B70AB416876}"/>
              </a:ext>
            </a:extLst>
          </p:cNvPr>
          <p:cNvGrpSpPr/>
          <p:nvPr/>
        </p:nvGrpSpPr>
        <p:grpSpPr>
          <a:xfrm>
            <a:off x="1380071" y="5005300"/>
            <a:ext cx="5630813" cy="606677"/>
            <a:chOff x="2164334" y="2674955"/>
            <a:chExt cx="5630813" cy="606677"/>
          </a:xfrm>
        </p:grpSpPr>
        <p:sp>
          <p:nvSpPr>
            <p:cNvPr id="86" name="직사각형 55">
              <a:extLst>
                <a:ext uri="{FF2B5EF4-FFF2-40B4-BE49-F238E27FC236}">
                  <a16:creationId xmlns:a16="http://schemas.microsoft.com/office/drawing/2014/main" id="{BEB56839-3500-F50D-ACE9-E489905910FA}"/>
                </a:ext>
              </a:extLst>
            </p:cNvPr>
            <p:cNvSpPr/>
            <p:nvPr/>
          </p:nvSpPr>
          <p:spPr>
            <a:xfrm>
              <a:off x="2738955" y="2696857"/>
              <a:ext cx="50561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ไมโครมิเตอร์นำมาใช้วัดงานที่ละเอียดเท่านั้น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F70BCD1-E34B-3263-9945-C05815B5E3E2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CF051A73-F8FE-6B84-6D4D-EF81A52BDFE5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9" name="직사각형 55">
                <a:extLst>
                  <a:ext uri="{FF2B5EF4-FFF2-40B4-BE49-F238E27FC236}">
                    <a16:creationId xmlns:a16="http://schemas.microsoft.com/office/drawing/2014/main" id="{18BCB5F1-C740-2FD7-CBED-24C26BCE5837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C9AA3E8-C6AE-0AF5-6AD3-E5CD7DB8E8C1}"/>
              </a:ext>
            </a:extLst>
          </p:cNvPr>
          <p:cNvGrpSpPr/>
          <p:nvPr/>
        </p:nvGrpSpPr>
        <p:grpSpPr>
          <a:xfrm>
            <a:off x="1380071" y="5682165"/>
            <a:ext cx="6542922" cy="606677"/>
            <a:chOff x="2164334" y="2674955"/>
            <a:chExt cx="6542922" cy="606677"/>
          </a:xfrm>
        </p:grpSpPr>
        <p:sp>
          <p:nvSpPr>
            <p:cNvPr id="91" name="직사각형 55">
              <a:extLst>
                <a:ext uri="{FF2B5EF4-FFF2-40B4-BE49-F238E27FC236}">
                  <a16:creationId xmlns:a16="http://schemas.microsoft.com/office/drawing/2014/main" id="{36AAAA05-0AE9-31C8-D04C-F504422D0E89}"/>
                </a:ext>
              </a:extLst>
            </p:cNvPr>
            <p:cNvSpPr/>
            <p:nvPr/>
          </p:nvSpPr>
          <p:spPr>
            <a:xfrm>
              <a:off x="2738955" y="2696857"/>
              <a:ext cx="59683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ก่อนแกนวัดสัมผัสกับชิ้นงานให้หมุนปลอกเลื่อนช้า ๆ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D7655CC-37AC-18A1-8BD8-E620678CF63C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93" name="Freeform 7">
                <a:extLst>
                  <a:ext uri="{FF2B5EF4-FFF2-40B4-BE49-F238E27FC236}">
                    <a16:creationId xmlns:a16="http://schemas.microsoft.com/office/drawing/2014/main" id="{6159C3C0-D4FB-F2AD-858D-2D12993EEE8B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94" name="직사각형 55">
                <a:extLst>
                  <a:ext uri="{FF2B5EF4-FFF2-40B4-BE49-F238E27FC236}">
                    <a16:creationId xmlns:a16="http://schemas.microsoft.com/office/drawing/2014/main" id="{EA84B3A9-76AD-7F9F-FC3A-0BF7272D6B6A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1085D8C-AE9A-CAC1-8FC6-63270FC747C0}"/>
              </a:ext>
            </a:extLst>
          </p:cNvPr>
          <p:cNvGrpSpPr/>
          <p:nvPr/>
        </p:nvGrpSpPr>
        <p:grpSpPr>
          <a:xfrm>
            <a:off x="1380071" y="6437539"/>
            <a:ext cx="10755613" cy="606677"/>
            <a:chOff x="2164334" y="2674955"/>
            <a:chExt cx="10755613" cy="606677"/>
          </a:xfrm>
        </p:grpSpPr>
        <p:sp>
          <p:nvSpPr>
            <p:cNvPr id="157" name="직사각형 55">
              <a:extLst>
                <a:ext uri="{FF2B5EF4-FFF2-40B4-BE49-F238E27FC236}">
                  <a16:creationId xmlns:a16="http://schemas.microsoft.com/office/drawing/2014/main" id="{63EFF5B7-54E7-452F-4534-723C90F94BB4}"/>
                </a:ext>
              </a:extLst>
            </p:cNvPr>
            <p:cNvSpPr/>
            <p:nvPr/>
          </p:nvSpPr>
          <p:spPr>
            <a:xfrm>
              <a:off x="2738955" y="2696857"/>
              <a:ext cx="101809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เมื่อเลิกใช้งานต้องเช็ดทำความสะอาดและชโลมส่วนที่ขัดมันด้วยวา</a:t>
              </a:r>
              <a:r>
                <a:rPr lang="th-TH" sz="32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สลิน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หรือนำไปแช่น้ำมัน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7E2AE09-9011-3C42-2AC3-C07146B6746B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159" name="Freeform 7">
                <a:extLst>
                  <a:ext uri="{FF2B5EF4-FFF2-40B4-BE49-F238E27FC236}">
                    <a16:creationId xmlns:a16="http://schemas.microsoft.com/office/drawing/2014/main" id="{052658F5-A33E-3196-12F4-28A1B23F30EC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160" name="직사각형 55">
                <a:extLst>
                  <a:ext uri="{FF2B5EF4-FFF2-40B4-BE49-F238E27FC236}">
                    <a16:creationId xmlns:a16="http://schemas.microsoft.com/office/drawing/2014/main" id="{6D61363B-B351-8FBE-CBF5-93E8C50B3DD6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90B394D-4579-6DB9-3753-336B2506CEA6}"/>
              </a:ext>
            </a:extLst>
          </p:cNvPr>
          <p:cNvGrpSpPr/>
          <p:nvPr/>
        </p:nvGrpSpPr>
        <p:grpSpPr>
          <a:xfrm>
            <a:off x="1380071" y="7133278"/>
            <a:ext cx="13766053" cy="606677"/>
            <a:chOff x="2164334" y="2674955"/>
            <a:chExt cx="13766053" cy="606677"/>
          </a:xfrm>
        </p:grpSpPr>
        <p:sp>
          <p:nvSpPr>
            <p:cNvPr id="162" name="직사각형 55">
              <a:extLst>
                <a:ext uri="{FF2B5EF4-FFF2-40B4-BE49-F238E27FC236}">
                  <a16:creationId xmlns:a16="http://schemas.microsoft.com/office/drawing/2014/main" id="{251BEBF0-F73D-E75C-2F42-766C90909348}"/>
                </a:ext>
              </a:extLst>
            </p:cNvPr>
            <p:cNvSpPr/>
            <p:nvPr/>
          </p:nvSpPr>
          <p:spPr>
            <a:xfrm>
              <a:off x="2738955" y="2696857"/>
              <a:ext cx="131914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ห้ามดึงไมโครมิเตอร์ออกจากชิ้นงานมาอ่านค่าโดยไม่จำเป็น เพราะจะทำให้ผิวหน้าสัมผัสของแกนรับและแกนวัดสึก</a:t>
              </a:r>
              <a:r>
                <a:rPr lang="th-TH" sz="32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หรอ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C3CDAD6-9338-A0D8-2AA0-7758CB8D9B06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164" name="Freeform 7">
                <a:extLst>
                  <a:ext uri="{FF2B5EF4-FFF2-40B4-BE49-F238E27FC236}">
                    <a16:creationId xmlns:a16="http://schemas.microsoft.com/office/drawing/2014/main" id="{3AF85EA4-9E8F-C971-D855-5EBC0B99357F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165" name="직사각형 55">
                <a:extLst>
                  <a:ext uri="{FF2B5EF4-FFF2-40B4-BE49-F238E27FC236}">
                    <a16:creationId xmlns:a16="http://schemas.microsoft.com/office/drawing/2014/main" id="{B0D8B102-F585-291C-946E-2915914B4886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7.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0EC4A2B-DE1F-9D6F-F3B1-858F31B07CF9}"/>
              </a:ext>
            </a:extLst>
          </p:cNvPr>
          <p:cNvGrpSpPr/>
          <p:nvPr/>
        </p:nvGrpSpPr>
        <p:grpSpPr>
          <a:xfrm>
            <a:off x="1380071" y="7928409"/>
            <a:ext cx="5948208" cy="606677"/>
            <a:chOff x="2164334" y="2674955"/>
            <a:chExt cx="5948208" cy="606677"/>
          </a:xfrm>
        </p:grpSpPr>
        <p:sp>
          <p:nvSpPr>
            <p:cNvPr id="167" name="직사각형 55">
              <a:extLst>
                <a:ext uri="{FF2B5EF4-FFF2-40B4-BE49-F238E27FC236}">
                  <a16:creationId xmlns:a16="http://schemas.microsoft.com/office/drawing/2014/main" id="{ADB6852B-FEF4-AD79-1394-01745428ADF7}"/>
                </a:ext>
              </a:extLst>
            </p:cNvPr>
            <p:cNvSpPr/>
            <p:nvPr/>
          </p:nvSpPr>
          <p:spPr>
            <a:xfrm>
              <a:off x="2738955" y="2696857"/>
              <a:ext cx="53735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เลือกใช้ไมโครมิเตอร์ให้มีขนาดเหมาะสมกับงาน</a:t>
              </a: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7495FE1-F911-939A-CFB5-341AEA967D04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169" name="Freeform 7">
                <a:extLst>
                  <a:ext uri="{FF2B5EF4-FFF2-40B4-BE49-F238E27FC236}">
                    <a16:creationId xmlns:a16="http://schemas.microsoft.com/office/drawing/2014/main" id="{3EB5B4C5-CF91-7A6C-3F9F-836467BCDC79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170" name="직사각형 55">
                <a:extLst>
                  <a:ext uri="{FF2B5EF4-FFF2-40B4-BE49-F238E27FC236}">
                    <a16:creationId xmlns:a16="http://schemas.microsoft.com/office/drawing/2014/main" id="{1CC6CA02-79E3-9F6D-CE87-EEDDA13E7AFD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8.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0111606-4BCF-EBB9-8259-3CDD1AAB7222}"/>
              </a:ext>
            </a:extLst>
          </p:cNvPr>
          <p:cNvGrpSpPr/>
          <p:nvPr/>
        </p:nvGrpSpPr>
        <p:grpSpPr>
          <a:xfrm>
            <a:off x="1380071" y="8763296"/>
            <a:ext cx="6972526" cy="606677"/>
            <a:chOff x="2164334" y="2674955"/>
            <a:chExt cx="6972526" cy="606677"/>
          </a:xfrm>
        </p:grpSpPr>
        <p:sp>
          <p:nvSpPr>
            <p:cNvPr id="172" name="직사각형 55">
              <a:extLst>
                <a:ext uri="{FF2B5EF4-FFF2-40B4-BE49-F238E27FC236}">
                  <a16:creationId xmlns:a16="http://schemas.microsoft.com/office/drawing/2014/main" id="{A8452584-8A1E-DFBF-FAC8-550BCB4336C4}"/>
                </a:ext>
              </a:extLst>
            </p:cNvPr>
            <p:cNvSpPr/>
            <p:nvPr/>
          </p:nvSpPr>
          <p:spPr>
            <a:xfrm>
              <a:off x="2738955" y="2696857"/>
              <a:ext cx="63979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ควรตรวจสอบหน้าสัมผัสของแกนรับและแกนวัดอยู่เสมอ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6A4C9F3-2DCA-E770-871E-E6EB44322170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76B68F3D-3123-D9F1-6B49-C0B082CE0B5B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175" name="직사각형 55">
                <a:extLst>
                  <a:ext uri="{FF2B5EF4-FFF2-40B4-BE49-F238E27FC236}">
                    <a16:creationId xmlns:a16="http://schemas.microsoft.com/office/drawing/2014/main" id="{2BC3EDFD-A705-A84B-3FDF-95C670D2F57E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9.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32A609E-EE63-AEFB-1265-C90CDE3F4CBA}"/>
              </a:ext>
            </a:extLst>
          </p:cNvPr>
          <p:cNvGrpSpPr/>
          <p:nvPr/>
        </p:nvGrpSpPr>
        <p:grpSpPr>
          <a:xfrm>
            <a:off x="1371600" y="9518670"/>
            <a:ext cx="5722640" cy="606677"/>
            <a:chOff x="2155863" y="2674955"/>
            <a:chExt cx="5722640" cy="606677"/>
          </a:xfrm>
        </p:grpSpPr>
        <p:sp>
          <p:nvSpPr>
            <p:cNvPr id="177" name="직사각형 55">
              <a:extLst>
                <a:ext uri="{FF2B5EF4-FFF2-40B4-BE49-F238E27FC236}">
                  <a16:creationId xmlns:a16="http://schemas.microsoft.com/office/drawing/2014/main" id="{D30AC8DF-537F-FC8F-7FE9-F98C7B3FED77}"/>
                </a:ext>
              </a:extLst>
            </p:cNvPr>
            <p:cNvSpPr/>
            <p:nvPr/>
          </p:nvSpPr>
          <p:spPr>
            <a:xfrm>
              <a:off x="2738955" y="2696857"/>
              <a:ext cx="51395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หลังจากใช้ปุ่มล็อกอย่าลืมปลดปุ่มล็อกทุกครั้ง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CA5589C4-4DCF-1BBD-1BC3-3FCE9143EACC}"/>
                </a:ext>
              </a:extLst>
            </p:cNvPr>
            <p:cNvGrpSpPr/>
            <p:nvPr/>
          </p:nvGrpSpPr>
          <p:grpSpPr>
            <a:xfrm>
              <a:off x="2155863" y="2674955"/>
              <a:ext cx="566181" cy="590957"/>
              <a:chOff x="2155863" y="2674955"/>
              <a:chExt cx="566181" cy="590957"/>
            </a:xfrm>
          </p:grpSpPr>
          <p:sp>
            <p:nvSpPr>
              <p:cNvPr id="179" name="Freeform 7">
                <a:extLst>
                  <a:ext uri="{FF2B5EF4-FFF2-40B4-BE49-F238E27FC236}">
                    <a16:creationId xmlns:a16="http://schemas.microsoft.com/office/drawing/2014/main" id="{6F3F8BC1-B3C9-4D0B-D383-9F46D28563FC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180" name="직사각형 55">
                <a:extLst>
                  <a:ext uri="{FF2B5EF4-FFF2-40B4-BE49-F238E27FC236}">
                    <a16:creationId xmlns:a16="http://schemas.microsoft.com/office/drawing/2014/main" id="{07F6E105-A23E-528B-018D-4ABDF7B4945B}"/>
                  </a:ext>
                </a:extLst>
              </p:cNvPr>
              <p:cNvSpPr/>
              <p:nvPr/>
            </p:nvSpPr>
            <p:spPr>
              <a:xfrm>
                <a:off x="2155863" y="2681137"/>
                <a:ext cx="5661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96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CBAC766-7E4A-1689-2AB5-9D917373E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2" r="26890" b="7201"/>
          <a:stretch/>
        </p:blipFill>
        <p:spPr>
          <a:xfrm>
            <a:off x="-455404" y="-10485"/>
            <a:ext cx="8391580" cy="10297485"/>
          </a:xfrm>
          <a:prstGeom prst="rect">
            <a:avLst/>
          </a:prstGeom>
        </p:spPr>
      </p:pic>
      <p:sp>
        <p:nvSpPr>
          <p:cNvPr id="43" name="TextBox 6">
            <a:extLst>
              <a:ext uri="{FF2B5EF4-FFF2-40B4-BE49-F238E27FC236}">
                <a16:creationId xmlns:a16="http://schemas.microsoft.com/office/drawing/2014/main" id="{294AC07B-0967-CB0C-EA32-DDC6DC4333DA}"/>
              </a:ext>
            </a:extLst>
          </p:cNvPr>
          <p:cNvSpPr txBox="1"/>
          <p:nvPr/>
        </p:nvSpPr>
        <p:spPr>
          <a:xfrm>
            <a:off x="8335910" y="2362746"/>
            <a:ext cx="64129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th-TH" sz="6999" dirty="0">
                <a:solidFill>
                  <a:srgbClr val="2B485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สาระการเรียนรู้</a:t>
            </a:r>
            <a:endParaRPr lang="en-US" sz="6999" dirty="0">
              <a:solidFill>
                <a:srgbClr val="2B485F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8AF123-F502-E1B3-1A19-FFF9D8C1DC7B}"/>
              </a:ext>
            </a:extLst>
          </p:cNvPr>
          <p:cNvGrpSpPr/>
          <p:nvPr/>
        </p:nvGrpSpPr>
        <p:grpSpPr>
          <a:xfrm>
            <a:off x="8458200" y="3761224"/>
            <a:ext cx="5489411" cy="648920"/>
            <a:chOff x="343409" y="198663"/>
            <a:chExt cx="5489411" cy="648920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2A75F443-1043-649D-4A3B-80233A57EAA4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3DD0DE9-459C-59E5-18E8-AC055A6F174E}"/>
                </a:ext>
              </a:extLst>
            </p:cNvPr>
            <p:cNvSpPr txBox="1"/>
            <p:nvPr/>
          </p:nvSpPr>
          <p:spPr>
            <a:xfrm>
              <a:off x="1134985" y="259254"/>
              <a:ext cx="46978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ส่วนประกอบไมโครมิเตอร์วัดนอก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9AE36D-5021-A1CD-352F-E61829478639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3178D6-A8F1-8F8D-E240-397DD20F84D4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1374D1-0ED9-EB30-4456-370B4ACF7837}"/>
              </a:ext>
            </a:extLst>
          </p:cNvPr>
          <p:cNvGrpSpPr/>
          <p:nvPr/>
        </p:nvGrpSpPr>
        <p:grpSpPr>
          <a:xfrm>
            <a:off x="8458200" y="4557090"/>
            <a:ext cx="6515915" cy="648920"/>
            <a:chOff x="343409" y="994529"/>
            <a:chExt cx="6515915" cy="64892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64AF157-7B49-4808-9B2D-D92B50417951}"/>
                </a:ext>
              </a:extLst>
            </p:cNvPr>
            <p:cNvGrpSpPr/>
            <p:nvPr/>
          </p:nvGrpSpPr>
          <p:grpSpPr>
            <a:xfrm>
              <a:off x="372033" y="1017968"/>
              <a:ext cx="6487291" cy="625481"/>
              <a:chOff x="372033" y="222102"/>
              <a:chExt cx="6487291" cy="625481"/>
            </a:xfrm>
          </p:grpSpPr>
          <p:sp>
            <p:nvSpPr>
              <p:cNvPr id="88" name="Rounded Rectangle 56">
                <a:extLst>
                  <a:ext uri="{FF2B5EF4-FFF2-40B4-BE49-F238E27FC236}">
                    <a16:creationId xmlns:a16="http://schemas.microsoft.com/office/drawing/2014/main" id="{EBEE502B-A39B-D876-F1A1-879A1648475C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3A18C99-5619-3EBB-917B-F289BB0572E7}"/>
                  </a:ext>
                </a:extLst>
              </p:cNvPr>
              <p:cNvSpPr txBox="1"/>
              <p:nvPr/>
            </p:nvSpPr>
            <p:spPr>
              <a:xfrm>
                <a:off x="1134984" y="259254"/>
                <a:ext cx="57243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การปรับความเที่ยงตรงของไมโครมิเตอร์วัดนอก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2A7F3B6-12EB-496B-5025-35574FD6CD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3761" y="844029"/>
                <a:ext cx="5440349" cy="3554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4515D97-0785-038B-522D-3464D189CCA9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AC47828-E164-3445-5503-3D7006A3F2C5}"/>
              </a:ext>
            </a:extLst>
          </p:cNvPr>
          <p:cNvGrpSpPr/>
          <p:nvPr/>
        </p:nvGrpSpPr>
        <p:grpSpPr>
          <a:xfrm>
            <a:off x="8458200" y="5386824"/>
            <a:ext cx="5392584" cy="648920"/>
            <a:chOff x="343409" y="198663"/>
            <a:chExt cx="5392584" cy="648920"/>
          </a:xfrm>
        </p:grpSpPr>
        <p:sp>
          <p:nvSpPr>
            <p:cNvPr id="92" name="Rounded Rectangle 60">
              <a:extLst>
                <a:ext uri="{FF2B5EF4-FFF2-40B4-BE49-F238E27FC236}">
                  <a16:creationId xmlns:a16="http://schemas.microsoft.com/office/drawing/2014/main" id="{5E9FA9C0-B000-31DD-70D9-8CB66954D4A8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2D4C990-1F5F-E370-89DB-BA0E5222B47E}"/>
                </a:ext>
              </a:extLst>
            </p:cNvPr>
            <p:cNvSpPr txBox="1"/>
            <p:nvPr/>
          </p:nvSpPr>
          <p:spPr>
            <a:xfrm>
              <a:off x="1134984" y="259254"/>
              <a:ext cx="44697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ขั้นตอนการใช้งานไมโครมิเตอร์วัดนอก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DA2A136-2BA6-0437-FA42-9A8933B2863C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19BD357-4FD7-FA52-D939-AA61AB03C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761" y="844029"/>
              <a:ext cx="4542232" cy="3554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128675-A205-4BFA-91DE-DAE6AD54B637}"/>
              </a:ext>
            </a:extLst>
          </p:cNvPr>
          <p:cNvGrpSpPr/>
          <p:nvPr/>
        </p:nvGrpSpPr>
        <p:grpSpPr>
          <a:xfrm>
            <a:off x="8458200" y="6182690"/>
            <a:ext cx="5392584" cy="648920"/>
            <a:chOff x="343409" y="994529"/>
            <a:chExt cx="5392584" cy="64892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6F44BF8-F0A7-1587-AD78-16261300EA62}"/>
                </a:ext>
              </a:extLst>
            </p:cNvPr>
            <p:cNvGrpSpPr/>
            <p:nvPr/>
          </p:nvGrpSpPr>
          <p:grpSpPr>
            <a:xfrm>
              <a:off x="372033" y="1017968"/>
              <a:ext cx="5363960" cy="625481"/>
              <a:chOff x="372033" y="222102"/>
              <a:chExt cx="5363960" cy="625481"/>
            </a:xfrm>
          </p:grpSpPr>
          <p:sp>
            <p:nvSpPr>
              <p:cNvPr id="99" name="Rounded Rectangle 67">
                <a:extLst>
                  <a:ext uri="{FF2B5EF4-FFF2-40B4-BE49-F238E27FC236}">
                    <a16:creationId xmlns:a16="http://schemas.microsoft.com/office/drawing/2014/main" id="{FC5A0193-CFD5-2EBC-3D5B-E4CAB79B8CE5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88EF12A-7C39-E045-2524-45B2168798F1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46010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วิธีใช้งานไมโครมิเตอร์วัดงานขนาดเล็ก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25BDA91-C52B-842F-FC77-0E55F28DC222}"/>
                  </a:ext>
                </a:extLst>
              </p:cNvPr>
              <p:cNvCxnSpPr/>
              <p:nvPr/>
            </p:nvCxnSpPr>
            <p:spPr>
              <a:xfrm>
                <a:off x="1193761" y="847583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49395AE-8BB8-E44B-CC2B-7323331A8DD5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BB8B615-5810-B794-819F-500C1BF4CCE8}"/>
              </a:ext>
            </a:extLst>
          </p:cNvPr>
          <p:cNvGrpSpPr/>
          <p:nvPr/>
        </p:nvGrpSpPr>
        <p:grpSpPr>
          <a:xfrm>
            <a:off x="8458200" y="6995491"/>
            <a:ext cx="5489410" cy="648920"/>
            <a:chOff x="343409" y="198663"/>
            <a:chExt cx="5489410" cy="648920"/>
          </a:xfrm>
        </p:grpSpPr>
        <p:sp>
          <p:nvSpPr>
            <p:cNvPr id="103" name="Rounded Rectangle 71">
              <a:extLst>
                <a:ext uri="{FF2B5EF4-FFF2-40B4-BE49-F238E27FC236}">
                  <a16:creationId xmlns:a16="http://schemas.microsoft.com/office/drawing/2014/main" id="{73C2379C-7E96-D54F-8716-7BAB3EBF973C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54DA387-219B-921E-2930-9BF354E2E29F}"/>
                </a:ext>
              </a:extLst>
            </p:cNvPr>
            <p:cNvSpPr txBox="1"/>
            <p:nvPr/>
          </p:nvSpPr>
          <p:spPr>
            <a:xfrm>
              <a:off x="1134984" y="259254"/>
              <a:ext cx="46978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หลักการอ่านค่าไมโครมิเตอร์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AA8453E-2A14-CC83-3AD2-B1EB273075E5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DE8F63E-2A85-8AB3-24AE-21098B260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761" y="844029"/>
              <a:ext cx="3338482" cy="3554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E6CD3A-2FEF-D13C-041B-84052D8B43A9}"/>
              </a:ext>
            </a:extLst>
          </p:cNvPr>
          <p:cNvGrpSpPr/>
          <p:nvPr/>
        </p:nvGrpSpPr>
        <p:grpSpPr>
          <a:xfrm>
            <a:off x="8458200" y="7943756"/>
            <a:ext cx="6046102" cy="648920"/>
            <a:chOff x="343409" y="994529"/>
            <a:chExt cx="6046102" cy="64892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DF4979B-042B-2730-91E5-75A9CE3A7B3C}"/>
                </a:ext>
              </a:extLst>
            </p:cNvPr>
            <p:cNvGrpSpPr/>
            <p:nvPr/>
          </p:nvGrpSpPr>
          <p:grpSpPr>
            <a:xfrm>
              <a:off x="372033" y="1017968"/>
              <a:ext cx="6017478" cy="625481"/>
              <a:chOff x="372033" y="222102"/>
              <a:chExt cx="6017478" cy="625481"/>
            </a:xfrm>
          </p:grpSpPr>
          <p:sp>
            <p:nvSpPr>
              <p:cNvPr id="110" name="Rounded Rectangle 116">
                <a:extLst>
                  <a:ext uri="{FF2B5EF4-FFF2-40B4-BE49-F238E27FC236}">
                    <a16:creationId xmlns:a16="http://schemas.microsoft.com/office/drawing/2014/main" id="{7E66E416-37CC-E7B6-DAC6-E5DCFFC08517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9DF8FD3-D52E-CD6B-C37D-F92B53530DF4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52545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ข้อควรระวังการใช้ไมโครมิเตอร์วัดนอก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734CA78-91ED-4148-2799-F5EB383EF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3761" y="847583"/>
                <a:ext cx="4410938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58A7037-FF6B-784D-5D0A-BD2DFDB255C6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5AEC4F2-B0E1-4528-D262-C957942A3C04}"/>
              </a:ext>
            </a:extLst>
          </p:cNvPr>
          <p:cNvGrpSpPr/>
          <p:nvPr/>
        </p:nvGrpSpPr>
        <p:grpSpPr>
          <a:xfrm>
            <a:off x="8458200" y="8953500"/>
            <a:ext cx="5489410" cy="648920"/>
            <a:chOff x="343409" y="198663"/>
            <a:chExt cx="5489410" cy="648920"/>
          </a:xfrm>
        </p:grpSpPr>
        <p:sp>
          <p:nvSpPr>
            <p:cNvPr id="114" name="Rounded Rectangle 120">
              <a:extLst>
                <a:ext uri="{FF2B5EF4-FFF2-40B4-BE49-F238E27FC236}">
                  <a16:creationId xmlns:a16="http://schemas.microsoft.com/office/drawing/2014/main" id="{FEBEADC9-C428-B035-6683-34AC8C6B422E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3DE8997-6C25-CB1A-2559-89BBB85A9762}"/>
                </a:ext>
              </a:extLst>
            </p:cNvPr>
            <p:cNvSpPr txBox="1"/>
            <p:nvPr/>
          </p:nvSpPr>
          <p:spPr>
            <a:xfrm>
              <a:off x="1134984" y="259254"/>
              <a:ext cx="46978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การบำรุงรักษาไมโครมิเตอร์วัดนอก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9892DE8-6E16-9890-6FAD-B00830E54433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61E4815-2739-2903-0E9D-3C9891F4244A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C32F115F-6207-AF1C-65E1-09A369974762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F7C1AB-269D-770E-7F2B-1461D9590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45050"/>
          <a:stretch/>
        </p:blipFill>
        <p:spPr>
          <a:xfrm>
            <a:off x="11506200" y="29113"/>
            <a:ext cx="6781800" cy="10257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4C0712-FEA4-6069-583E-EEDCF3EC7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r="5950"/>
          <a:stretch/>
        </p:blipFill>
        <p:spPr>
          <a:xfrm>
            <a:off x="1297355" y="2805973"/>
            <a:ext cx="10002355" cy="5763340"/>
          </a:xfrm>
          <a:prstGeom prst="roundRect">
            <a:avLst>
              <a:gd name="adj" fmla="val 7609"/>
            </a:avLst>
          </a:prstGeom>
          <a:ln w="57150">
            <a:solidFill>
              <a:srgbClr val="2C5962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1A7323-F445-63FB-C813-B306FEE738CB}"/>
              </a:ext>
            </a:extLst>
          </p:cNvPr>
          <p:cNvGrpSpPr/>
          <p:nvPr/>
        </p:nvGrpSpPr>
        <p:grpSpPr>
          <a:xfrm>
            <a:off x="329058" y="134765"/>
            <a:ext cx="14072742" cy="2341735"/>
            <a:chOff x="329058" y="134765"/>
            <a:chExt cx="14072742" cy="23417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06324-18AF-947C-01B4-50938EBB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E2C58E-5DBC-FE7A-2A2F-1FD753080FD3}"/>
                </a:ext>
              </a:extLst>
            </p:cNvPr>
            <p:cNvSpPr txBox="1"/>
            <p:nvPr/>
          </p:nvSpPr>
          <p:spPr>
            <a:xfrm>
              <a:off x="1090864" y="1191533"/>
              <a:ext cx="133109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1 . ส่วนประกอบไมโครมิเตอร์วัดนอก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CF79D3A-289C-72E7-0FD4-FB2F7720E7A3}"/>
              </a:ext>
            </a:extLst>
          </p:cNvPr>
          <p:cNvSpPr txBox="1"/>
          <p:nvPr/>
        </p:nvSpPr>
        <p:spPr>
          <a:xfrm>
            <a:off x="2919664" y="8898786"/>
            <a:ext cx="67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2A49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ส่วนประกอบของไมโครมิเตอร์วัดนอก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DDE855-BF54-E17D-F6DD-B80E0CE194EE}"/>
              </a:ext>
            </a:extLst>
          </p:cNvPr>
          <p:cNvGrpSpPr/>
          <p:nvPr/>
        </p:nvGrpSpPr>
        <p:grpSpPr>
          <a:xfrm>
            <a:off x="329058" y="134765"/>
            <a:ext cx="17273142" cy="2362092"/>
            <a:chOff x="329058" y="134765"/>
            <a:chExt cx="17273142" cy="23620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6587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2. การปรับความเที่ยงตรงของไมโครมิเตอร์วัดนอก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A023026-4C95-918C-D94A-36890A603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6" y="6197825"/>
            <a:ext cx="6504718" cy="395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C5943ED-F6ED-0D0E-D2BA-2DBB23B7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3494" y="7406123"/>
            <a:ext cx="3834406" cy="288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36261B-1B10-F1AA-CE19-383E822C909D}"/>
              </a:ext>
            </a:extLst>
          </p:cNvPr>
          <p:cNvGrpSpPr/>
          <p:nvPr/>
        </p:nvGrpSpPr>
        <p:grpSpPr>
          <a:xfrm>
            <a:off x="0" y="2432027"/>
            <a:ext cx="18287806" cy="1306992"/>
            <a:chOff x="0" y="2432027"/>
            <a:chExt cx="18287806" cy="1306992"/>
          </a:xfrm>
        </p:grpSpPr>
        <p:sp>
          <p:nvSpPr>
            <p:cNvPr id="48" name="Pentagon 47">
              <a:extLst>
                <a:ext uri="{FF2B5EF4-FFF2-40B4-BE49-F238E27FC236}">
                  <a16:creationId xmlns:a16="http://schemas.microsoft.com/office/drawing/2014/main" id="{CDFF5BD4-7F18-83CB-4A98-71BAAAB65A29}"/>
                </a:ext>
              </a:extLst>
            </p:cNvPr>
            <p:cNvSpPr/>
            <p:nvPr/>
          </p:nvSpPr>
          <p:spPr>
            <a:xfrm>
              <a:off x="0" y="2608383"/>
              <a:ext cx="15011400" cy="1130636"/>
            </a:xfrm>
            <a:prstGeom prst="homePlate">
              <a:avLst/>
            </a:prstGeom>
            <a:solidFill>
              <a:srgbClr val="2B4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21">
              <a:extLst>
                <a:ext uri="{FF2B5EF4-FFF2-40B4-BE49-F238E27FC236}">
                  <a16:creationId xmlns:a16="http://schemas.microsoft.com/office/drawing/2014/main" id="{1E08427D-E723-40A8-36DC-4367E7CF72A9}"/>
                </a:ext>
              </a:extLst>
            </p:cNvPr>
            <p:cNvSpPr txBox="1"/>
            <p:nvPr/>
          </p:nvSpPr>
          <p:spPr>
            <a:xfrm>
              <a:off x="1028700" y="2432027"/>
              <a:ext cx="17259106" cy="10810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r>
                <a:rPr lang="th-TH" sz="3600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2</a:t>
              </a:r>
              <a:r>
                <a:rPr lang="en-US" sz="3600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.1</a:t>
              </a:r>
              <a:r>
                <a:rPr lang="th-TH" sz="3600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 </a:t>
              </a:r>
              <a:r>
                <a:rPr lang="th-TH" sz="36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การปรับความเที่ยงตรงเมื่อค่าคลาดเคลื่อนไม่เกิน 0.02 มิลลิเมตร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DB5D70D-682A-EBE0-224F-0C805622041A}"/>
              </a:ext>
            </a:extLst>
          </p:cNvPr>
          <p:cNvGrpSpPr/>
          <p:nvPr/>
        </p:nvGrpSpPr>
        <p:grpSpPr>
          <a:xfrm>
            <a:off x="1676400" y="3984014"/>
            <a:ext cx="13072549" cy="835321"/>
            <a:chOff x="2164333" y="2889532"/>
            <a:chExt cx="13072549" cy="835321"/>
          </a:xfrm>
        </p:grpSpPr>
        <p:sp>
          <p:nvSpPr>
            <p:cNvPr id="51" name="Rounded Rectangle 3">
              <a:extLst>
                <a:ext uri="{FF2B5EF4-FFF2-40B4-BE49-F238E27FC236}">
                  <a16:creationId xmlns:a16="http://schemas.microsoft.com/office/drawing/2014/main" id="{89223822-81BC-F78A-A281-99A15763B165}"/>
                </a:ext>
              </a:extLst>
            </p:cNvPr>
            <p:cNvSpPr/>
            <p:nvPr/>
          </p:nvSpPr>
          <p:spPr>
            <a:xfrm>
              <a:off x="2469574" y="2889532"/>
              <a:ext cx="12767308" cy="835321"/>
            </a:xfrm>
            <a:prstGeom prst="roundRect">
              <a:avLst>
                <a:gd name="adj" fmla="val 16855"/>
              </a:avLst>
            </a:prstGeom>
            <a:solidFill>
              <a:srgbClr val="96C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직사각형 55">
              <a:extLst>
                <a:ext uri="{FF2B5EF4-FFF2-40B4-BE49-F238E27FC236}">
                  <a16:creationId xmlns:a16="http://schemas.microsoft.com/office/drawing/2014/main" id="{ABE4832A-DAD4-6E9C-479C-05C9487247B0}"/>
                </a:ext>
              </a:extLst>
            </p:cNvPr>
            <p:cNvSpPr/>
            <p:nvPr/>
          </p:nvSpPr>
          <p:spPr>
            <a:xfrm>
              <a:off x="2774816" y="3009900"/>
              <a:ext cx="124620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หมุนปลอกเลื่อนจนแกนวัดชนแท่งมาตรฐานและปรับหัวหมุนกระทบให้มีเสียงดัง 2-3 คลิก</a:t>
              </a: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3042C7D5-28F2-9322-5BDD-2A4761E8107B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4" name="직사각형 55">
              <a:extLst>
                <a:ext uri="{FF2B5EF4-FFF2-40B4-BE49-F238E27FC236}">
                  <a16:creationId xmlns:a16="http://schemas.microsoft.com/office/drawing/2014/main" id="{14C4F04F-72CA-C33D-C504-30B593514672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1C6385-499C-30D4-A188-1249751B3F44}"/>
              </a:ext>
            </a:extLst>
          </p:cNvPr>
          <p:cNvGrpSpPr/>
          <p:nvPr/>
        </p:nvGrpSpPr>
        <p:grpSpPr>
          <a:xfrm>
            <a:off x="1676400" y="5090920"/>
            <a:ext cx="6400800" cy="835321"/>
            <a:chOff x="2164333" y="2889532"/>
            <a:chExt cx="6400800" cy="835321"/>
          </a:xfrm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E1387CDA-8F0A-5905-A2D3-56F8C6DFF628}"/>
                </a:ext>
              </a:extLst>
            </p:cNvPr>
            <p:cNvSpPr/>
            <p:nvPr/>
          </p:nvSpPr>
          <p:spPr>
            <a:xfrm>
              <a:off x="2469574" y="2889532"/>
              <a:ext cx="6095559" cy="835321"/>
            </a:xfrm>
            <a:prstGeom prst="roundRect">
              <a:avLst>
                <a:gd name="adj" fmla="val 16855"/>
              </a:avLst>
            </a:prstGeom>
            <a:solidFill>
              <a:srgbClr val="96C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직사각형 55">
              <a:extLst>
                <a:ext uri="{FF2B5EF4-FFF2-40B4-BE49-F238E27FC236}">
                  <a16:creationId xmlns:a16="http://schemas.microsoft.com/office/drawing/2014/main" id="{FC96B555-9D4F-D29D-6E63-6F692B907B60}"/>
                </a:ext>
              </a:extLst>
            </p:cNvPr>
            <p:cNvSpPr/>
            <p:nvPr/>
          </p:nvSpPr>
          <p:spPr>
            <a:xfrm>
              <a:off x="2774816" y="3009900"/>
              <a:ext cx="54649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โยกปุ่มล็อกไปทางซ้ายเพื่อล็อกแกนวัด</a:t>
              </a: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F64233D-D82B-C30C-3498-6833C0190BA6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9" name="직사각형 55">
              <a:extLst>
                <a:ext uri="{FF2B5EF4-FFF2-40B4-BE49-F238E27FC236}">
                  <a16:creationId xmlns:a16="http://schemas.microsoft.com/office/drawing/2014/main" id="{275EECA5-A097-9E06-244E-8B8E5FC53893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1EB866-D421-E7F6-7449-C8C594E0B966}"/>
              </a:ext>
            </a:extLst>
          </p:cNvPr>
          <p:cNvGrpSpPr/>
          <p:nvPr/>
        </p:nvGrpSpPr>
        <p:grpSpPr>
          <a:xfrm>
            <a:off x="9144000" y="5067334"/>
            <a:ext cx="7639147" cy="2185792"/>
            <a:chOff x="2164333" y="2889532"/>
            <a:chExt cx="7639147" cy="2185792"/>
          </a:xfrm>
        </p:grpSpPr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949F9092-7F68-C184-26B8-8335C8BC8103}"/>
                </a:ext>
              </a:extLst>
            </p:cNvPr>
            <p:cNvSpPr/>
            <p:nvPr/>
          </p:nvSpPr>
          <p:spPr>
            <a:xfrm>
              <a:off x="2469574" y="2889532"/>
              <a:ext cx="7333906" cy="2185792"/>
            </a:xfrm>
            <a:prstGeom prst="roundRect">
              <a:avLst>
                <a:gd name="adj" fmla="val 12269"/>
              </a:avLst>
            </a:prstGeom>
            <a:solidFill>
              <a:srgbClr val="96C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직사각형 55">
              <a:extLst>
                <a:ext uri="{FF2B5EF4-FFF2-40B4-BE49-F238E27FC236}">
                  <a16:creationId xmlns:a16="http://schemas.microsoft.com/office/drawing/2014/main" id="{BD7B243F-F07D-4E49-63FB-86DB68431FD4}"/>
                </a:ext>
              </a:extLst>
            </p:cNvPr>
            <p:cNvSpPr/>
            <p:nvPr/>
          </p:nvSpPr>
          <p:spPr>
            <a:xfrm>
              <a:off x="2807950" y="3009900"/>
              <a:ext cx="69955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สอดประแจเข้าในรูที่</a:t>
              </a:r>
              <a:r>
                <a:rPr lang="th-TH" sz="40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สเกล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 ดังรูป แล้วโยกประแจ เพื่อให้เส้นอ้างอิงบน</a:t>
              </a:r>
              <a:r>
                <a:rPr lang="th-TH" sz="40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สเกล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หลักตรงกับขีดศูนย์ที่ปลอกเลื่อน จากนั้นตรวจสอบอีกครั้ง</a:t>
              </a: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20D95085-6EE4-FDB3-F750-093BC73B8DD8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4" name="직사각형 55">
              <a:extLst>
                <a:ext uri="{FF2B5EF4-FFF2-40B4-BE49-F238E27FC236}">
                  <a16:creationId xmlns:a16="http://schemas.microsoft.com/office/drawing/2014/main" id="{10C1CDB9-8C3E-F6EA-D16C-F9B7D1D87B9A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C140425D-B924-BE01-7B83-E90C20CF5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45050"/>
          <a:stretch/>
        </p:blipFill>
        <p:spPr>
          <a:xfrm>
            <a:off x="11506200" y="29113"/>
            <a:ext cx="6781800" cy="10257887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E210CA-AD31-00AD-0ECF-666A72591163}"/>
              </a:ext>
            </a:extLst>
          </p:cNvPr>
          <p:cNvGrpSpPr/>
          <p:nvPr/>
        </p:nvGrpSpPr>
        <p:grpSpPr>
          <a:xfrm>
            <a:off x="1295400" y="4161159"/>
            <a:ext cx="7239000" cy="3926697"/>
            <a:chOff x="1295400" y="4161159"/>
            <a:chExt cx="7239000" cy="3926697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8445B0F-E692-3EB3-B56B-2B8A68174C84}"/>
                </a:ext>
              </a:extLst>
            </p:cNvPr>
            <p:cNvSpPr/>
            <p:nvPr/>
          </p:nvSpPr>
          <p:spPr>
            <a:xfrm>
              <a:off x="1295400" y="4161159"/>
              <a:ext cx="7239000" cy="3926697"/>
            </a:xfrm>
            <a:prstGeom prst="roundRect">
              <a:avLst>
                <a:gd name="adj" fmla="val 7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750772-E07E-0773-E988-37288D0EB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8682" y="4356511"/>
              <a:ext cx="6676177" cy="3440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14533D-ADEB-D7E3-0B8C-236D87ABE00E}"/>
              </a:ext>
            </a:extLst>
          </p:cNvPr>
          <p:cNvGrpSpPr/>
          <p:nvPr/>
        </p:nvGrpSpPr>
        <p:grpSpPr>
          <a:xfrm>
            <a:off x="0" y="227551"/>
            <a:ext cx="18083899" cy="1306992"/>
            <a:chOff x="0" y="227551"/>
            <a:chExt cx="18083899" cy="1306992"/>
          </a:xfrm>
        </p:grpSpPr>
        <p:sp>
          <p:nvSpPr>
            <p:cNvPr id="42" name="Pentagon 41">
              <a:extLst>
                <a:ext uri="{FF2B5EF4-FFF2-40B4-BE49-F238E27FC236}">
                  <a16:creationId xmlns:a16="http://schemas.microsoft.com/office/drawing/2014/main" id="{8190B9EA-B426-C2FC-44AE-BDA05EF840F0}"/>
                </a:ext>
              </a:extLst>
            </p:cNvPr>
            <p:cNvSpPr/>
            <p:nvPr/>
          </p:nvSpPr>
          <p:spPr>
            <a:xfrm>
              <a:off x="0" y="403907"/>
              <a:ext cx="18083899" cy="1130636"/>
            </a:xfrm>
            <a:prstGeom prst="homePlate">
              <a:avLst/>
            </a:prstGeom>
            <a:solidFill>
              <a:srgbClr val="2B4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id="{12327269-E91D-2C54-D025-FD77C6DE2AE8}"/>
                </a:ext>
              </a:extLst>
            </p:cNvPr>
            <p:cNvSpPr txBox="1"/>
            <p:nvPr/>
          </p:nvSpPr>
          <p:spPr>
            <a:xfrm>
              <a:off x="1028700" y="227551"/>
              <a:ext cx="16496209" cy="10810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r>
                <a:rPr lang="th-TH" sz="36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2.2 การปรับความเที่ยงตรงเมื่อค่าคลาดเคลื่อนเกิน 0.02 มิลลิเมตร (2/100 มิลลิเมตร)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C19153-E1BF-0B31-7958-5299B6D21F23}"/>
              </a:ext>
            </a:extLst>
          </p:cNvPr>
          <p:cNvGrpSpPr/>
          <p:nvPr/>
        </p:nvGrpSpPr>
        <p:grpSpPr>
          <a:xfrm>
            <a:off x="838200" y="1949759"/>
            <a:ext cx="7696200" cy="835321"/>
            <a:chOff x="2164333" y="2889532"/>
            <a:chExt cx="7696200" cy="835321"/>
          </a:xfrm>
        </p:grpSpPr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EC39A1A0-EBB7-ED7B-97EB-3A19069D059A}"/>
                </a:ext>
              </a:extLst>
            </p:cNvPr>
            <p:cNvSpPr/>
            <p:nvPr/>
          </p:nvSpPr>
          <p:spPr>
            <a:xfrm>
              <a:off x="2469574" y="2889532"/>
              <a:ext cx="7390959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직사각형 55">
              <a:extLst>
                <a:ext uri="{FF2B5EF4-FFF2-40B4-BE49-F238E27FC236}">
                  <a16:creationId xmlns:a16="http://schemas.microsoft.com/office/drawing/2014/main" id="{5187D33E-7227-6364-A9E8-BE902F0DDAE8}"/>
                </a:ext>
              </a:extLst>
            </p:cNvPr>
            <p:cNvSpPr/>
            <p:nvPr/>
          </p:nvSpPr>
          <p:spPr>
            <a:xfrm>
              <a:off x="2774816" y="3009900"/>
              <a:ext cx="67521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ให้ปฏิบัติตามขั้นตอนที่ 1 และ 2 ของหัวข้อ 2.1</a:t>
              </a: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3AD1E29C-122F-191A-C579-065EA84D313A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0" name="직사각형 55">
              <a:extLst>
                <a:ext uri="{FF2B5EF4-FFF2-40B4-BE49-F238E27FC236}">
                  <a16:creationId xmlns:a16="http://schemas.microsoft.com/office/drawing/2014/main" id="{110AFB75-2436-DD09-DE59-C6EF8BCDECE9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1F4FEC-2FFF-6ACC-BDBE-C95BD179FC41}"/>
              </a:ext>
            </a:extLst>
          </p:cNvPr>
          <p:cNvGrpSpPr/>
          <p:nvPr/>
        </p:nvGrpSpPr>
        <p:grpSpPr>
          <a:xfrm>
            <a:off x="838200" y="3221968"/>
            <a:ext cx="9753600" cy="835321"/>
            <a:chOff x="2164333" y="2889532"/>
            <a:chExt cx="9753600" cy="835321"/>
          </a:xfrm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AEE52931-4BAC-45C6-A3CB-022F07BF9D2B}"/>
                </a:ext>
              </a:extLst>
            </p:cNvPr>
            <p:cNvSpPr/>
            <p:nvPr/>
          </p:nvSpPr>
          <p:spPr>
            <a:xfrm>
              <a:off x="2469574" y="2889532"/>
              <a:ext cx="9448359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직사각형 55">
              <a:extLst>
                <a:ext uri="{FF2B5EF4-FFF2-40B4-BE49-F238E27FC236}">
                  <a16:creationId xmlns:a16="http://schemas.microsoft.com/office/drawing/2014/main" id="{31E2FD9C-51E6-FCDE-6EEF-F39A10EB07F3}"/>
                </a:ext>
              </a:extLst>
            </p:cNvPr>
            <p:cNvSpPr/>
            <p:nvPr/>
          </p:nvSpPr>
          <p:spPr>
            <a:xfrm>
              <a:off x="2774816" y="3009900"/>
              <a:ext cx="88761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คลายหัวหมุนกระทบที่ด้านท้ายของไมโครมิเตอร์ให้หลวม ดังรูป</a:t>
              </a: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1B1B662C-BCAB-8A32-E4A8-DB7F8B0385C9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5" name="직사각형 55">
              <a:extLst>
                <a:ext uri="{FF2B5EF4-FFF2-40B4-BE49-F238E27FC236}">
                  <a16:creationId xmlns:a16="http://schemas.microsoft.com/office/drawing/2014/main" id="{45DD78BB-97D7-37C1-A1DC-5DE7001D636D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5D05EE-F0AB-6766-7ABC-580BE1B1FB84}"/>
              </a:ext>
            </a:extLst>
          </p:cNvPr>
          <p:cNvGrpSpPr/>
          <p:nvPr/>
        </p:nvGrpSpPr>
        <p:grpSpPr>
          <a:xfrm>
            <a:off x="838200" y="8569220"/>
            <a:ext cx="9906000" cy="1443807"/>
            <a:chOff x="2164333" y="2889532"/>
            <a:chExt cx="9753600" cy="1443807"/>
          </a:xfrm>
        </p:grpSpPr>
        <p:sp>
          <p:nvSpPr>
            <p:cNvPr id="58" name="Rounded Rectangle 3">
              <a:extLst>
                <a:ext uri="{FF2B5EF4-FFF2-40B4-BE49-F238E27FC236}">
                  <a16:creationId xmlns:a16="http://schemas.microsoft.com/office/drawing/2014/main" id="{945489D4-7678-A5D1-A4E0-60AB25B8845F}"/>
                </a:ext>
              </a:extLst>
            </p:cNvPr>
            <p:cNvSpPr/>
            <p:nvPr/>
          </p:nvSpPr>
          <p:spPr>
            <a:xfrm>
              <a:off x="2469574" y="2889532"/>
              <a:ext cx="9448359" cy="1443807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직사각형 55">
              <a:extLst>
                <a:ext uri="{FF2B5EF4-FFF2-40B4-BE49-F238E27FC236}">
                  <a16:creationId xmlns:a16="http://schemas.microsoft.com/office/drawing/2014/main" id="{5D44624E-7852-EA31-4C27-41C3B9445DA1}"/>
                </a:ext>
              </a:extLst>
            </p:cNvPr>
            <p:cNvSpPr/>
            <p:nvPr/>
          </p:nvSpPr>
          <p:spPr>
            <a:xfrm>
              <a:off x="2774817" y="3009900"/>
              <a:ext cx="89250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หมุนปลอกเลื่อนเพื่อให้ขีดเลขศูนย์ตรงกับเส้นอ้างอิงบน</a:t>
              </a:r>
              <a:r>
                <a:rPr lang="th-TH" sz="40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สเกล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 จากนั้นใช้ประแจขันหัวหมุนกระทบให้แน่น</a:t>
              </a: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6477779C-7001-D0C3-854D-7AA391CE3C52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1" name="직사각형 55">
              <a:extLst>
                <a:ext uri="{FF2B5EF4-FFF2-40B4-BE49-F238E27FC236}">
                  <a16:creationId xmlns:a16="http://schemas.microsoft.com/office/drawing/2014/main" id="{B5DF3685-1F8F-3243-E264-02D5F5A30B46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521289-25D3-59FE-ADFD-2FF1CF3B5B58}"/>
              </a:ext>
            </a:extLst>
          </p:cNvPr>
          <p:cNvGrpSpPr/>
          <p:nvPr/>
        </p:nvGrpSpPr>
        <p:grpSpPr>
          <a:xfrm>
            <a:off x="329058" y="134765"/>
            <a:ext cx="17273142" cy="2362092"/>
            <a:chOff x="329058" y="134765"/>
            <a:chExt cx="17273142" cy="23620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6587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3. ขั้นตอนการใช้งานไมโครมิเตอร์วัดนอก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0B8CC7-F290-4439-F6FA-C80B6C1BF587}"/>
              </a:ext>
            </a:extLst>
          </p:cNvPr>
          <p:cNvGrpSpPr/>
          <p:nvPr/>
        </p:nvGrpSpPr>
        <p:grpSpPr>
          <a:xfrm>
            <a:off x="1952216" y="2667313"/>
            <a:ext cx="4185885" cy="831878"/>
            <a:chOff x="4305247" y="2311229"/>
            <a:chExt cx="4795119" cy="831878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2E4AD46B-659E-E889-B478-FB386E19DCAC}"/>
                </a:ext>
              </a:extLst>
            </p:cNvPr>
            <p:cNvSpPr/>
            <p:nvPr/>
          </p:nvSpPr>
          <p:spPr>
            <a:xfrm>
              <a:off x="4441858" y="2311229"/>
              <a:ext cx="4627140" cy="831878"/>
            </a:xfrm>
            <a:prstGeom prst="roundRect">
              <a:avLst>
                <a:gd name="adj" fmla="val 16855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21CE77-66ED-DBC4-C4E7-3EDFEAD7E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47" y="2350592"/>
              <a:ext cx="868022" cy="6725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6F20BF-DCE9-EE8D-7BCB-7B11C66ACC5F}"/>
                </a:ext>
              </a:extLst>
            </p:cNvPr>
            <p:cNvSpPr txBox="1"/>
            <p:nvPr/>
          </p:nvSpPr>
          <p:spPr>
            <a:xfrm>
              <a:off x="5205840" y="2400747"/>
              <a:ext cx="38945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ตรวจสอบความเที่ยงตรง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CBA968-DBC2-17BE-5367-BC319DCBA012}"/>
                </a:ext>
              </a:extLst>
            </p:cNvPr>
            <p:cNvSpPr txBox="1"/>
            <p:nvPr/>
          </p:nvSpPr>
          <p:spPr>
            <a:xfrm>
              <a:off x="4373552" y="2345478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0F1AB-DAE0-78BB-ACA5-70876BFDDEB2}"/>
              </a:ext>
            </a:extLst>
          </p:cNvPr>
          <p:cNvGrpSpPr/>
          <p:nvPr/>
        </p:nvGrpSpPr>
        <p:grpSpPr>
          <a:xfrm>
            <a:off x="1944960" y="3638799"/>
            <a:ext cx="15812716" cy="819296"/>
            <a:chOff x="4305248" y="2325945"/>
            <a:chExt cx="15812716" cy="819296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B35901F1-FC7F-A9FA-46BC-CE4BF4A7B91D}"/>
                </a:ext>
              </a:extLst>
            </p:cNvPr>
            <p:cNvSpPr/>
            <p:nvPr/>
          </p:nvSpPr>
          <p:spPr>
            <a:xfrm>
              <a:off x="4441825" y="2325945"/>
              <a:ext cx="15447539" cy="819296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5050CD-BBB4-D5F6-8FDE-7316FF69F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B6B74C-905C-79EA-DA91-87C98A500966}"/>
                </a:ext>
              </a:extLst>
            </p:cNvPr>
            <p:cNvSpPr txBox="1"/>
            <p:nvPr/>
          </p:nvSpPr>
          <p:spPr>
            <a:xfrm>
              <a:off x="5070321" y="2428269"/>
              <a:ext cx="150476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ทำความสะอาดไมโครมิเตอร์ด้วยผ้าอ่อนนุ่ม ดังรูป เช็ดฝุ่น คราบสกปรกบนโครงปลอกเลื่อน รวมถึงแกนรับและแกนวัด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4D1437-15BC-9C99-A727-55400B74EFE1}"/>
                </a:ext>
              </a:extLst>
            </p:cNvPr>
            <p:cNvSpPr txBox="1"/>
            <p:nvPr/>
          </p:nvSpPr>
          <p:spPr>
            <a:xfrm>
              <a:off x="4306339" y="2329325"/>
              <a:ext cx="6908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98A0DD-7EC9-D3F8-8864-95E39F76C05B}"/>
              </a:ext>
            </a:extLst>
          </p:cNvPr>
          <p:cNvGrpSpPr/>
          <p:nvPr/>
        </p:nvGrpSpPr>
        <p:grpSpPr>
          <a:xfrm>
            <a:off x="1944960" y="4610100"/>
            <a:ext cx="4480322" cy="831878"/>
            <a:chOff x="4305248" y="2282665"/>
            <a:chExt cx="4836840" cy="831878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5332DA85-B5CA-AD23-1C0B-A8D688C007D7}"/>
                </a:ext>
              </a:extLst>
            </p:cNvPr>
            <p:cNvSpPr/>
            <p:nvPr/>
          </p:nvSpPr>
          <p:spPr>
            <a:xfrm>
              <a:off x="4441825" y="2282665"/>
              <a:ext cx="4700263" cy="831878"/>
            </a:xfrm>
            <a:prstGeom prst="roundRect">
              <a:avLst>
                <a:gd name="adj" fmla="val 16855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154BFE3-AE1A-5DA7-FDC5-8A6466CA5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463875-8DA0-AAD5-E6A5-34752E0B0C37}"/>
                </a:ext>
              </a:extLst>
            </p:cNvPr>
            <p:cNvSpPr txBox="1"/>
            <p:nvPr/>
          </p:nvSpPr>
          <p:spPr>
            <a:xfrm>
              <a:off x="5070322" y="2428269"/>
              <a:ext cx="40717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จับชิ้นงานให้แนบกับแกนรับ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58520C-ADED-8B04-CD5E-8D8805D7C008}"/>
                </a:ext>
              </a:extLst>
            </p:cNvPr>
            <p:cNvSpPr txBox="1"/>
            <p:nvPr/>
          </p:nvSpPr>
          <p:spPr>
            <a:xfrm>
              <a:off x="4306339" y="2329325"/>
              <a:ext cx="8247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3.3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2C2AB9-FD18-8B44-A122-2DC101ED173A}"/>
              </a:ext>
            </a:extLst>
          </p:cNvPr>
          <p:cNvGrpSpPr/>
          <p:nvPr/>
        </p:nvGrpSpPr>
        <p:grpSpPr>
          <a:xfrm>
            <a:off x="1944960" y="5600699"/>
            <a:ext cx="14974516" cy="1483175"/>
            <a:chOff x="4305248" y="2282665"/>
            <a:chExt cx="14974516" cy="1530580"/>
          </a:xfrm>
        </p:grpSpPr>
        <p:sp>
          <p:nvSpPr>
            <p:cNvPr id="85" name="Rounded Rectangle 3">
              <a:extLst>
                <a:ext uri="{FF2B5EF4-FFF2-40B4-BE49-F238E27FC236}">
                  <a16:creationId xmlns:a16="http://schemas.microsoft.com/office/drawing/2014/main" id="{12E15D1A-AB45-4CB2-8FBA-A7EB3F61471E}"/>
                </a:ext>
              </a:extLst>
            </p:cNvPr>
            <p:cNvSpPr/>
            <p:nvPr/>
          </p:nvSpPr>
          <p:spPr>
            <a:xfrm>
              <a:off x="4441825" y="2282665"/>
              <a:ext cx="14837939" cy="1530580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D2C5AF3-F789-2E12-6698-20C63235A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E1EF921-0BDE-F469-97CA-C39A45868D27}"/>
                </a:ext>
              </a:extLst>
            </p:cNvPr>
            <p:cNvSpPr txBox="1"/>
            <p:nvPr/>
          </p:nvSpPr>
          <p:spPr>
            <a:xfrm>
              <a:off x="5070322" y="2428269"/>
              <a:ext cx="1390464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ใช้นิ้วหัวแม่มือและนิ้วชี้หมุนปลอกเลื่อนหมายเลข 2 จนแกนวัดใกล้จะสัมผัสชิ้นงาน จากนั้นปรับหัวหมุนกระทบหมายเลข 1 จนมีเสียงดัง 2-3 คลิก เพื่อให้ชิ้นงานแนบสนิท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A85ACF-5932-8B01-51C9-D55FF394BBB5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338CA6E-707C-6024-9FAD-2117645AE40B}"/>
              </a:ext>
            </a:extLst>
          </p:cNvPr>
          <p:cNvGrpSpPr/>
          <p:nvPr/>
        </p:nvGrpSpPr>
        <p:grpSpPr>
          <a:xfrm>
            <a:off x="1944960" y="7277100"/>
            <a:ext cx="10323240" cy="831878"/>
            <a:chOff x="4305248" y="2282665"/>
            <a:chExt cx="10323240" cy="831878"/>
          </a:xfrm>
        </p:grpSpPr>
        <p:sp>
          <p:nvSpPr>
            <p:cNvPr id="90" name="Rounded Rectangle 3">
              <a:extLst>
                <a:ext uri="{FF2B5EF4-FFF2-40B4-BE49-F238E27FC236}">
                  <a16:creationId xmlns:a16="http://schemas.microsoft.com/office/drawing/2014/main" id="{7107455D-0CEE-11A5-C35F-82C5D20314A8}"/>
                </a:ext>
              </a:extLst>
            </p:cNvPr>
            <p:cNvSpPr/>
            <p:nvPr/>
          </p:nvSpPr>
          <p:spPr>
            <a:xfrm>
              <a:off x="4441825" y="2282665"/>
              <a:ext cx="7367263" cy="831878"/>
            </a:xfrm>
            <a:prstGeom prst="roundRect">
              <a:avLst>
                <a:gd name="adj" fmla="val 16855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3A51A2E-0BDB-E0D0-C8C5-0E200242C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D314D3F-288A-D696-493A-092400E97743}"/>
                </a:ext>
              </a:extLst>
            </p:cNvPr>
            <p:cNvSpPr txBox="1"/>
            <p:nvPr/>
          </p:nvSpPr>
          <p:spPr>
            <a:xfrm>
              <a:off x="5070322" y="2428269"/>
              <a:ext cx="95581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ปรับปุ่มล็อกหมายเลข 3 เพื่อไม่ให้แกนวัดเคลื่อนที่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0EED827-33EB-5C20-FE6C-0E245BE549C4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07B45C-2B81-1F40-3332-E46D05825161}"/>
              </a:ext>
            </a:extLst>
          </p:cNvPr>
          <p:cNvGrpSpPr/>
          <p:nvPr/>
        </p:nvGrpSpPr>
        <p:grpSpPr>
          <a:xfrm>
            <a:off x="1944960" y="8267700"/>
            <a:ext cx="10323240" cy="831878"/>
            <a:chOff x="4305248" y="2282665"/>
            <a:chExt cx="10323240" cy="831878"/>
          </a:xfrm>
        </p:grpSpPr>
        <p:sp>
          <p:nvSpPr>
            <p:cNvPr id="95" name="Rounded Rectangle 3">
              <a:extLst>
                <a:ext uri="{FF2B5EF4-FFF2-40B4-BE49-F238E27FC236}">
                  <a16:creationId xmlns:a16="http://schemas.microsoft.com/office/drawing/2014/main" id="{F7A50F00-3093-000A-E4CD-3C53728A7B4A}"/>
                </a:ext>
              </a:extLst>
            </p:cNvPr>
            <p:cNvSpPr/>
            <p:nvPr/>
          </p:nvSpPr>
          <p:spPr>
            <a:xfrm>
              <a:off x="4441825" y="2282665"/>
              <a:ext cx="3557263" cy="831878"/>
            </a:xfrm>
            <a:prstGeom prst="roundRect">
              <a:avLst>
                <a:gd name="adj" fmla="val 16855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F8D5900-3BE5-E0E1-8D15-458209A13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9EA2DF6-86A1-CCD4-E6EB-0E36A6FB3145}"/>
                </a:ext>
              </a:extLst>
            </p:cNvPr>
            <p:cNvSpPr txBox="1"/>
            <p:nvPr/>
          </p:nvSpPr>
          <p:spPr>
            <a:xfrm>
              <a:off x="5070322" y="2428269"/>
              <a:ext cx="95581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อ่านค่าไมโครมิเตอร์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578E2B5-D869-9547-2664-99F1050B342B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3.6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83C1345-9514-1646-E596-2F33EF8BB911}"/>
              </a:ext>
            </a:extLst>
          </p:cNvPr>
          <p:cNvGrpSpPr/>
          <p:nvPr/>
        </p:nvGrpSpPr>
        <p:grpSpPr>
          <a:xfrm>
            <a:off x="1944960" y="9258300"/>
            <a:ext cx="13626546" cy="831878"/>
            <a:chOff x="4305248" y="2282665"/>
            <a:chExt cx="13626546" cy="831878"/>
          </a:xfrm>
        </p:grpSpPr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91D6A378-4166-B363-4209-E48E4110A9B3}"/>
                </a:ext>
              </a:extLst>
            </p:cNvPr>
            <p:cNvSpPr/>
            <p:nvPr/>
          </p:nvSpPr>
          <p:spPr>
            <a:xfrm>
              <a:off x="4441825" y="2282665"/>
              <a:ext cx="13310863" cy="831878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7F61A3C-1B4C-6D83-F317-9421519A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F635479-A2DD-ED5B-DA76-3F8DE88C1D16}"/>
                </a:ext>
              </a:extLst>
            </p:cNvPr>
            <p:cNvSpPr txBox="1"/>
            <p:nvPr/>
          </p:nvSpPr>
          <p:spPr>
            <a:xfrm>
              <a:off x="5070322" y="2428269"/>
              <a:ext cx="128614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ปลดปุ่มล็อกหมายเลข 3 จากนั้น คลายปลอกเลื่อนหมายเลข 2 และนำไมโครมิเตอร์ออกจากชิ้นงาน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8CD4F09-E075-7DE1-57E9-DDE101DBB911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3.7</a:t>
              </a:r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26DFFDA6-DB60-FB21-BCF0-54144871E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758" y="7144657"/>
            <a:ext cx="3701410" cy="30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C8B8B969-D3DB-AF81-B909-3876281A6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45050"/>
          <a:stretch/>
        </p:blipFill>
        <p:spPr>
          <a:xfrm>
            <a:off x="11506200" y="29113"/>
            <a:ext cx="6781800" cy="10257887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71D0867B-E1FE-30E0-5441-5BB2A1E84973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245BA1-CEEB-47CD-27A2-78B09034587B}"/>
              </a:ext>
            </a:extLst>
          </p:cNvPr>
          <p:cNvGrpSpPr/>
          <p:nvPr/>
        </p:nvGrpSpPr>
        <p:grpSpPr>
          <a:xfrm>
            <a:off x="329058" y="134765"/>
            <a:ext cx="17273142" cy="2362092"/>
            <a:chOff x="329058" y="134765"/>
            <a:chExt cx="17273142" cy="23620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CDEF69-26D7-2B8A-1BAB-DE291B5448CD}"/>
                </a:ext>
              </a:extLst>
            </p:cNvPr>
            <p:cNvSpPr txBox="1"/>
            <p:nvPr/>
          </p:nvSpPr>
          <p:spPr>
            <a:xfrm>
              <a:off x="1014664" y="1211890"/>
              <a:ext cx="16587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4. วิธีใช้งานไมโครมิเตอร์วัดงานขนาดเล็ก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4A66F2-7D31-0FEE-4239-D614FE84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01409D-7F1E-692E-6B61-D29270DD168E}"/>
              </a:ext>
            </a:extLst>
          </p:cNvPr>
          <p:cNvGrpSpPr/>
          <p:nvPr/>
        </p:nvGrpSpPr>
        <p:grpSpPr>
          <a:xfrm>
            <a:off x="1883871" y="2722841"/>
            <a:ext cx="10460529" cy="851141"/>
            <a:chOff x="4305248" y="2282665"/>
            <a:chExt cx="10250824" cy="851141"/>
          </a:xfrm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EE29F22A-9D08-66DF-FFD1-53A0F3E76B17}"/>
                </a:ext>
              </a:extLst>
            </p:cNvPr>
            <p:cNvSpPr/>
            <p:nvPr/>
          </p:nvSpPr>
          <p:spPr>
            <a:xfrm>
              <a:off x="4441826" y="2282665"/>
              <a:ext cx="10114246" cy="851141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15CCB1C-901C-13B3-4EF3-59600F913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F38D79-6CE7-30C0-BDCD-F1F6282F8606}"/>
                </a:ext>
              </a:extLst>
            </p:cNvPr>
            <p:cNvSpPr txBox="1"/>
            <p:nvPr/>
          </p:nvSpPr>
          <p:spPr>
            <a:xfrm>
              <a:off x="5070322" y="2428269"/>
              <a:ext cx="94857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ใช้มือจับโครงของไมโครมิเตอร์ให้อยู่ในอุ้งมือและใชนิ้วนางหรือนิ้วก้อยกดไว้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1584BF-7391-905C-08C4-23E506D659A2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8172DB-FD59-BB6E-29A2-2EC26BF4D2AD}"/>
              </a:ext>
            </a:extLst>
          </p:cNvPr>
          <p:cNvGrpSpPr/>
          <p:nvPr/>
        </p:nvGrpSpPr>
        <p:grpSpPr>
          <a:xfrm>
            <a:off x="1883871" y="3776389"/>
            <a:ext cx="10457735" cy="1367111"/>
            <a:chOff x="4305248" y="2282665"/>
            <a:chExt cx="10457735" cy="1367111"/>
          </a:xfrm>
        </p:grpSpPr>
        <p:sp>
          <p:nvSpPr>
            <p:cNvPr id="69" name="Rounded Rectangle 3">
              <a:extLst>
                <a:ext uri="{FF2B5EF4-FFF2-40B4-BE49-F238E27FC236}">
                  <a16:creationId xmlns:a16="http://schemas.microsoft.com/office/drawing/2014/main" id="{A1EB551F-1793-CABF-B60C-47A8FEC63A6B}"/>
                </a:ext>
              </a:extLst>
            </p:cNvPr>
            <p:cNvSpPr/>
            <p:nvPr/>
          </p:nvSpPr>
          <p:spPr>
            <a:xfrm>
              <a:off x="4441826" y="2282665"/>
              <a:ext cx="10321157" cy="1367111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F5CC6A0-FB64-9A22-34AA-8EF79731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52361D5-2E11-3F06-F3C8-5847D5695C44}"/>
                </a:ext>
              </a:extLst>
            </p:cNvPr>
            <p:cNvSpPr txBox="1"/>
            <p:nvPr/>
          </p:nvSpPr>
          <p:spPr>
            <a:xfrm>
              <a:off x="5070323" y="2428269"/>
              <a:ext cx="94829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โครมิเตอร์ที่ไม่มีหัวหมุนกระทบให้ใช้นิ้วหัวแม่มือกับนิ้วชี้หมุนปลอกเลื่อนจนกระทั่งแกนวัดสัมผัสกับชิ้นงานเบา ๆ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12EC1F2-9C6A-6181-BD5F-7BCB19FBE332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4.2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282134-F573-CE41-977E-E3F1890BC98E}"/>
              </a:ext>
            </a:extLst>
          </p:cNvPr>
          <p:cNvGrpSpPr/>
          <p:nvPr/>
        </p:nvGrpSpPr>
        <p:grpSpPr>
          <a:xfrm>
            <a:off x="1883871" y="5386528"/>
            <a:ext cx="14669716" cy="851141"/>
            <a:chOff x="4305248" y="2282665"/>
            <a:chExt cx="14669716" cy="851141"/>
          </a:xfrm>
        </p:grpSpPr>
        <p:sp>
          <p:nvSpPr>
            <p:cNvPr id="74" name="Rounded Rectangle 3">
              <a:extLst>
                <a:ext uri="{FF2B5EF4-FFF2-40B4-BE49-F238E27FC236}">
                  <a16:creationId xmlns:a16="http://schemas.microsoft.com/office/drawing/2014/main" id="{C8BD3B32-509F-6B48-F6A5-9C1A74E6B6DE}"/>
                </a:ext>
              </a:extLst>
            </p:cNvPr>
            <p:cNvSpPr/>
            <p:nvPr/>
          </p:nvSpPr>
          <p:spPr>
            <a:xfrm>
              <a:off x="4441826" y="2282665"/>
              <a:ext cx="10857352" cy="851141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44CCC0C-8419-7E18-869E-6A687DCE7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CB4DD7E-E827-B117-2312-F0784D9EFEF2}"/>
                </a:ext>
              </a:extLst>
            </p:cNvPr>
            <p:cNvSpPr txBox="1"/>
            <p:nvPr/>
          </p:nvSpPr>
          <p:spPr>
            <a:xfrm>
              <a:off x="5070322" y="2428269"/>
              <a:ext cx="139046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ใช้มือซ้ายจับชิ้นงานที่ต้องการวัดให้อยู่ในตำแหน่งกึ่งกลางหน้าสัมผัสของแกนวัด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FD5118-ADB6-C713-6ECB-1D91726F5305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F0754E6-4B27-DA6A-3D0C-0403516A11C7}"/>
              </a:ext>
            </a:extLst>
          </p:cNvPr>
          <p:cNvGrpSpPr/>
          <p:nvPr/>
        </p:nvGrpSpPr>
        <p:grpSpPr>
          <a:xfrm>
            <a:off x="1883871" y="6519589"/>
            <a:ext cx="14669716" cy="851141"/>
            <a:chOff x="4305248" y="2282665"/>
            <a:chExt cx="14669716" cy="851141"/>
          </a:xfrm>
        </p:grpSpPr>
        <p:sp>
          <p:nvSpPr>
            <p:cNvPr id="79" name="Rounded Rectangle 3">
              <a:extLst>
                <a:ext uri="{FF2B5EF4-FFF2-40B4-BE49-F238E27FC236}">
                  <a16:creationId xmlns:a16="http://schemas.microsoft.com/office/drawing/2014/main" id="{04602DC5-EAEA-A619-5901-39972F13CDCB}"/>
                </a:ext>
              </a:extLst>
            </p:cNvPr>
            <p:cNvSpPr/>
            <p:nvPr/>
          </p:nvSpPr>
          <p:spPr>
            <a:xfrm>
              <a:off x="4441826" y="2282665"/>
              <a:ext cx="6361551" cy="851141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7C653E5-61BB-718A-4758-A645CDD09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E79C83-DD70-ABDC-5106-BA79D3E57316}"/>
                </a:ext>
              </a:extLst>
            </p:cNvPr>
            <p:cNvSpPr txBox="1"/>
            <p:nvPr/>
          </p:nvSpPr>
          <p:spPr>
            <a:xfrm>
              <a:off x="5070322" y="2428269"/>
              <a:ext cx="139046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อ่านค่าไมโครมิเตอร์ในขณะที่จับชิ้นงานอยู่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BF82273-48C6-D57B-B812-9DB1019EEA66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4.4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E9DAD1C-2765-4256-370B-E3E01DB812C9}"/>
              </a:ext>
            </a:extLst>
          </p:cNvPr>
          <p:cNvGrpSpPr/>
          <p:nvPr/>
        </p:nvGrpSpPr>
        <p:grpSpPr>
          <a:xfrm>
            <a:off x="1883871" y="7692406"/>
            <a:ext cx="14669716" cy="851141"/>
            <a:chOff x="4305248" y="2282665"/>
            <a:chExt cx="14669716" cy="851141"/>
          </a:xfrm>
        </p:grpSpPr>
        <p:sp>
          <p:nvSpPr>
            <p:cNvPr id="84" name="Rounded Rectangle 3">
              <a:extLst>
                <a:ext uri="{FF2B5EF4-FFF2-40B4-BE49-F238E27FC236}">
                  <a16:creationId xmlns:a16="http://schemas.microsoft.com/office/drawing/2014/main" id="{0E2C8E35-EB74-D468-3F4C-D3C260979A68}"/>
                </a:ext>
              </a:extLst>
            </p:cNvPr>
            <p:cNvSpPr/>
            <p:nvPr/>
          </p:nvSpPr>
          <p:spPr>
            <a:xfrm>
              <a:off x="4441826" y="2282665"/>
              <a:ext cx="7123551" cy="851141"/>
            </a:xfrm>
            <a:prstGeom prst="roundRect">
              <a:avLst>
                <a:gd name="adj" fmla="val 9348"/>
              </a:avLst>
            </a:prstGeom>
            <a:solidFill>
              <a:srgbClr val="69A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778518F-7771-4F36-F034-47588D1C9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5248" y="2350592"/>
              <a:ext cx="765073" cy="67259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766A1A-FEAF-B00B-926C-FB8491767093}"/>
                </a:ext>
              </a:extLst>
            </p:cNvPr>
            <p:cNvSpPr txBox="1"/>
            <p:nvPr/>
          </p:nvSpPr>
          <p:spPr>
            <a:xfrm>
              <a:off x="5070322" y="2428269"/>
              <a:ext cx="139046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คลายแกนวัดเพื่อนำไมโครมิเตอร์ออกจากชิ้นงาน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C5D0C6F-61BA-CB2B-8D4D-44E72B7F8398}"/>
                </a:ext>
              </a:extLst>
            </p:cNvPr>
            <p:cNvSpPr txBox="1"/>
            <p:nvPr/>
          </p:nvSpPr>
          <p:spPr>
            <a:xfrm>
              <a:off x="4306339" y="2329325"/>
              <a:ext cx="7639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A49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5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71D0867B-E1FE-30E0-5441-5BB2A1E84973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AD95F3-F5F6-73AF-CC3B-A907E7099219}"/>
              </a:ext>
            </a:extLst>
          </p:cNvPr>
          <p:cNvGrpSpPr/>
          <p:nvPr/>
        </p:nvGrpSpPr>
        <p:grpSpPr>
          <a:xfrm>
            <a:off x="329058" y="134765"/>
            <a:ext cx="17273142" cy="2362092"/>
            <a:chOff x="329058" y="134765"/>
            <a:chExt cx="17273142" cy="23620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CDEF69-26D7-2B8A-1BAB-DE291B5448CD}"/>
                </a:ext>
              </a:extLst>
            </p:cNvPr>
            <p:cNvSpPr txBox="1"/>
            <p:nvPr/>
          </p:nvSpPr>
          <p:spPr>
            <a:xfrm>
              <a:off x="1014664" y="1211890"/>
              <a:ext cx="16587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5. หลักการอ่านค่าไมโครมิเตอร์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4A66F2-7D31-0FEE-4239-D614FE84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BCE6CF-A48E-EE92-245C-996519F0E7AA}"/>
              </a:ext>
            </a:extLst>
          </p:cNvPr>
          <p:cNvGrpSpPr/>
          <p:nvPr/>
        </p:nvGrpSpPr>
        <p:grpSpPr>
          <a:xfrm>
            <a:off x="4311316" y="5000981"/>
            <a:ext cx="9665368" cy="5032085"/>
            <a:chOff x="838200" y="5886809"/>
            <a:chExt cx="8915400" cy="426542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3C039E5-808E-86D1-13A2-933987836AF5}"/>
                </a:ext>
              </a:extLst>
            </p:cNvPr>
            <p:cNvSpPr/>
            <p:nvPr/>
          </p:nvSpPr>
          <p:spPr>
            <a:xfrm>
              <a:off x="838200" y="5886809"/>
              <a:ext cx="8915400" cy="4265426"/>
            </a:xfrm>
            <a:prstGeom prst="roundRect">
              <a:avLst>
                <a:gd name="adj" fmla="val 7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2DB574-8199-A2F2-5A5D-32819DDAC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64" y="5991812"/>
              <a:ext cx="8510336" cy="40312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BCEA07-28CC-0E5F-A72E-40C68C8515B1}"/>
              </a:ext>
            </a:extLst>
          </p:cNvPr>
          <p:cNvGrpSpPr/>
          <p:nvPr/>
        </p:nvGrpSpPr>
        <p:grpSpPr>
          <a:xfrm>
            <a:off x="0" y="3573982"/>
            <a:ext cx="18059399" cy="1306992"/>
            <a:chOff x="0" y="4403461"/>
            <a:chExt cx="18059399" cy="1306992"/>
          </a:xfrm>
        </p:grpSpPr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1D3EB305-D1C3-58B3-289A-8542C5449044}"/>
                </a:ext>
              </a:extLst>
            </p:cNvPr>
            <p:cNvSpPr/>
            <p:nvPr/>
          </p:nvSpPr>
          <p:spPr>
            <a:xfrm>
              <a:off x="0" y="4579817"/>
              <a:ext cx="14935200" cy="1130636"/>
            </a:xfrm>
            <a:prstGeom prst="homePlate">
              <a:avLst/>
            </a:prstGeom>
            <a:solidFill>
              <a:srgbClr val="2B4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653B6C20-F7B5-1E3C-0491-0CC3778D6DB3}"/>
                </a:ext>
              </a:extLst>
            </p:cNvPr>
            <p:cNvSpPr txBox="1"/>
            <p:nvPr/>
          </p:nvSpPr>
          <p:spPr>
            <a:xfrm>
              <a:off x="228601" y="4403461"/>
              <a:ext cx="17830798" cy="10810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r>
                <a:rPr lang="th-TH" sz="34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5.1 การแบ่งขีดมาตราส่วน (</a:t>
              </a:r>
              <a:r>
                <a:rPr lang="en-US" sz="34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Scale) </a:t>
              </a:r>
              <a:r>
                <a:rPr lang="th-TH" sz="34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ไมโครมิเตอร์ความละเอียด 0.01 มิลลิเมตร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D65E69-9B0B-D47A-A2B1-719FA2541A84}"/>
              </a:ext>
            </a:extLst>
          </p:cNvPr>
          <p:cNvSpPr txBox="1"/>
          <p:nvPr/>
        </p:nvSpPr>
        <p:spPr>
          <a:xfrm>
            <a:off x="228600" y="2643509"/>
            <a:ext cx="14401799" cy="8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4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หลักการอ่านค่าไมโครมิเตอร์ค่าความละเอียด 0.01 มิลลิเมตร (1/100 มิลลิเมตร</a:t>
            </a:r>
            <a:endParaRPr lang="en-US" sz="3400" dirty="0">
              <a:solidFill>
                <a:srgbClr val="2B485F"/>
              </a:solidFill>
              <a:latin typeface="IBM Plex Sans Thai Bold"/>
              <a:cs typeface="IBM Plex Sans Thai Bold"/>
            </a:endParaRPr>
          </a:p>
        </p:txBody>
      </p:sp>
    </p:spTree>
    <p:extLst>
      <p:ext uri="{BB962C8B-B14F-4D97-AF65-F5344CB8AC3E}">
        <p14:creationId xmlns:p14="http://schemas.microsoft.com/office/powerpoint/2010/main" val="39075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B81635-8038-5C62-5889-F17B5D045CDF}"/>
              </a:ext>
            </a:extLst>
          </p:cNvPr>
          <p:cNvGrpSpPr/>
          <p:nvPr/>
        </p:nvGrpSpPr>
        <p:grpSpPr>
          <a:xfrm>
            <a:off x="0" y="221953"/>
            <a:ext cx="9069039" cy="1306992"/>
            <a:chOff x="0" y="221953"/>
            <a:chExt cx="9069039" cy="1306992"/>
          </a:xfrm>
        </p:grpSpPr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00E94D5D-F5D1-3605-1F30-2A91BCE94E71}"/>
                </a:ext>
              </a:extLst>
            </p:cNvPr>
            <p:cNvSpPr/>
            <p:nvPr/>
          </p:nvSpPr>
          <p:spPr>
            <a:xfrm>
              <a:off x="0" y="398309"/>
              <a:ext cx="9069039" cy="1130636"/>
            </a:xfrm>
            <a:prstGeom prst="homePlate">
              <a:avLst/>
            </a:prstGeom>
            <a:solidFill>
              <a:srgbClr val="2B4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5710B27F-E568-D816-E0EA-B5BD14B6BAB8}"/>
                </a:ext>
              </a:extLst>
            </p:cNvPr>
            <p:cNvSpPr txBox="1"/>
            <p:nvPr/>
          </p:nvSpPr>
          <p:spPr>
            <a:xfrm>
              <a:off x="1028699" y="221953"/>
              <a:ext cx="7815739" cy="1096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r>
                <a:rPr lang="th-TH" sz="4000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5</a:t>
              </a:r>
              <a:r>
                <a:rPr lang="en-US" sz="4000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.</a:t>
              </a:r>
              <a:r>
                <a:rPr lang="th-TH" sz="4000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2</a:t>
              </a:r>
              <a:r>
                <a:rPr lang="en-US" sz="4000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 </a:t>
              </a:r>
              <a:r>
                <a:rPr lang="th-TH" sz="40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การอ่านค่าไมโครมิเตอร์วัดนอก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7C074A-94FC-E10C-F9BB-7DA6145A786F}"/>
              </a:ext>
            </a:extLst>
          </p:cNvPr>
          <p:cNvGrpSpPr/>
          <p:nvPr/>
        </p:nvGrpSpPr>
        <p:grpSpPr>
          <a:xfrm>
            <a:off x="4686300" y="5994000"/>
            <a:ext cx="8915400" cy="4187712"/>
            <a:chOff x="2007704" y="5935934"/>
            <a:chExt cx="8915400" cy="418771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98DE2B1-DFA4-05EE-8051-F1E9FE1AC713}"/>
                </a:ext>
              </a:extLst>
            </p:cNvPr>
            <p:cNvSpPr/>
            <p:nvPr/>
          </p:nvSpPr>
          <p:spPr>
            <a:xfrm>
              <a:off x="2007704" y="5935934"/>
              <a:ext cx="8915400" cy="4187712"/>
            </a:xfrm>
            <a:prstGeom prst="roundRect">
              <a:avLst>
                <a:gd name="adj" fmla="val 75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DF03F37-16CD-293B-FDE1-14074FFC4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486" y="6118805"/>
              <a:ext cx="8459835" cy="39462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6BEE9EF-4359-324F-5F29-FFF83F68C823}"/>
              </a:ext>
            </a:extLst>
          </p:cNvPr>
          <p:cNvSpPr txBox="1"/>
          <p:nvPr/>
        </p:nvSpPr>
        <p:spPr>
          <a:xfrm>
            <a:off x="1981200" y="1759752"/>
            <a:ext cx="11048998" cy="8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4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สามารถอ่านได้ 3 ส่วน ดังนี้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829AF6-873F-3869-AC49-9B38527A27F6}"/>
              </a:ext>
            </a:extLst>
          </p:cNvPr>
          <p:cNvGrpSpPr/>
          <p:nvPr/>
        </p:nvGrpSpPr>
        <p:grpSpPr>
          <a:xfrm>
            <a:off x="2108515" y="2959961"/>
            <a:ext cx="12983337" cy="785600"/>
            <a:chOff x="2482892" y="3197229"/>
            <a:chExt cx="12983337" cy="785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E42041-C5EB-5C7C-1CFF-353840C9EEDC}"/>
                </a:ext>
              </a:extLst>
            </p:cNvPr>
            <p:cNvSpPr/>
            <p:nvPr/>
          </p:nvSpPr>
          <p:spPr>
            <a:xfrm>
              <a:off x="2482892" y="3197229"/>
              <a:ext cx="12983337" cy="785600"/>
            </a:xfrm>
            <a:prstGeom prst="rect">
              <a:avLst/>
            </a:prstGeom>
            <a:solidFill>
              <a:srgbClr val="86B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0BA7A3-C59A-79C6-BCAF-BCFB334222C5}"/>
                </a:ext>
              </a:extLst>
            </p:cNvPr>
            <p:cNvSpPr txBox="1"/>
            <p:nvPr/>
          </p:nvSpPr>
          <p:spPr>
            <a:xfrm>
              <a:off x="2758356" y="3274943"/>
              <a:ext cx="127078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อ่านค่าจำนวนเต็มด้านบนของ</a:t>
              </a:r>
              <a:r>
                <a:rPr lang="th-TH" sz="40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สเกล</a:t>
              </a:r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หลักจากนั้นอ่านค่าทศนิยมจากด้านล่างของ</a:t>
              </a:r>
              <a:r>
                <a:rPr lang="th-TH" sz="40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สเกล</a:t>
              </a:r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858179-0C5B-5612-7F1D-7A35318422CC}"/>
              </a:ext>
            </a:extLst>
          </p:cNvPr>
          <p:cNvGrpSpPr/>
          <p:nvPr/>
        </p:nvGrpSpPr>
        <p:grpSpPr>
          <a:xfrm>
            <a:off x="2108515" y="3973752"/>
            <a:ext cx="3377885" cy="785600"/>
            <a:chOff x="2482892" y="3197229"/>
            <a:chExt cx="3377885" cy="785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A99647-3656-DCE5-121B-03B026534A2D}"/>
                </a:ext>
              </a:extLst>
            </p:cNvPr>
            <p:cNvSpPr/>
            <p:nvPr/>
          </p:nvSpPr>
          <p:spPr>
            <a:xfrm>
              <a:off x="2482892" y="3197229"/>
              <a:ext cx="3377885" cy="785600"/>
            </a:xfrm>
            <a:prstGeom prst="rect">
              <a:avLst/>
            </a:prstGeom>
            <a:solidFill>
              <a:srgbClr val="86B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AE6D3D-4E5E-7E51-9EE9-A17150A862EC}"/>
                </a:ext>
              </a:extLst>
            </p:cNvPr>
            <p:cNvSpPr txBox="1"/>
            <p:nvPr/>
          </p:nvSpPr>
          <p:spPr>
            <a:xfrm>
              <a:off x="2758356" y="3274943"/>
              <a:ext cx="31024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อ่านค่าปลอกเลื่อน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9075C6-9829-21A9-171C-DE859B90BCE1}"/>
              </a:ext>
            </a:extLst>
          </p:cNvPr>
          <p:cNvGrpSpPr/>
          <p:nvPr/>
        </p:nvGrpSpPr>
        <p:grpSpPr>
          <a:xfrm>
            <a:off x="2108515" y="5027300"/>
            <a:ext cx="8120350" cy="785600"/>
            <a:chOff x="2482892" y="3197229"/>
            <a:chExt cx="8120350" cy="7856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6C0099-B122-607A-AA42-8647F6855EAA}"/>
                </a:ext>
              </a:extLst>
            </p:cNvPr>
            <p:cNvSpPr/>
            <p:nvPr/>
          </p:nvSpPr>
          <p:spPr>
            <a:xfrm>
              <a:off x="2482892" y="3197229"/>
              <a:ext cx="6960524" cy="785600"/>
            </a:xfrm>
            <a:prstGeom prst="rect">
              <a:avLst/>
            </a:prstGeom>
            <a:solidFill>
              <a:srgbClr val="86B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6CEFC3-4452-625D-0D69-564702467D3A}"/>
                </a:ext>
              </a:extLst>
            </p:cNvPr>
            <p:cNvSpPr txBox="1"/>
            <p:nvPr/>
          </p:nvSpPr>
          <p:spPr>
            <a:xfrm>
              <a:off x="2758356" y="3274943"/>
              <a:ext cx="784488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นำค่าจาก</a:t>
              </a:r>
              <a:r>
                <a:rPr lang="th-TH" sz="40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สเกล</a:t>
              </a:r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หลักและปลอกเลื่อนมารวมกัน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8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792</Words>
  <Application>Microsoft Office PowerPoint</Application>
  <PresentationFormat>กำหนดเอง</PresentationFormat>
  <Paragraphs>99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8" baseType="lpstr">
      <vt:lpstr>IBM Plex Sans Thai Bold</vt:lpstr>
      <vt:lpstr>TH SarabunPSK</vt:lpstr>
      <vt:lpstr>Calibri</vt:lpstr>
      <vt:lpstr>IBM Plex Sans Thai Looped Bold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สีฟ้า เรียบง่าย ทางการ แนะนำบริษัท พรีเซนเทชั่น (16:9)</dc:title>
  <cp:lastModifiedBy>Aimphan</cp:lastModifiedBy>
  <cp:revision>19</cp:revision>
  <dcterms:created xsi:type="dcterms:W3CDTF">2006-08-16T00:00:00Z</dcterms:created>
  <dcterms:modified xsi:type="dcterms:W3CDTF">2024-09-02T08:36:08Z</dcterms:modified>
  <dc:identifier>DAGOX0PCT8k</dc:identifier>
</cp:coreProperties>
</file>