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1" r:id="rId6"/>
    <p:sldId id="279" r:id="rId7"/>
    <p:sldId id="280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BM Plex Sans Thai Bold" panose="020B0604020202020204" charset="-34"/>
      <p:regular r:id="rId13"/>
      <p:bold r:id="rId14"/>
    </p:embeddedFont>
    <p:embeddedFont>
      <p:font typeface="IBM Plex Sans Thai Looped Bold" panose="020B0604020202020204" charset="-34"/>
      <p:regular r:id="rId15"/>
      <p:bold r:id="rId16"/>
    </p:embeddedFont>
    <p:embeddedFont>
      <p:font typeface="TH Sarabun New" panose="020B0500040200020003" pitchFamily="34" charset="-34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85F"/>
    <a:srgbClr val="86B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5152" y="-142215"/>
            <a:ext cx="15629045" cy="7601667"/>
            <a:chOff x="0" y="0"/>
            <a:chExt cx="812800" cy="395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5330"/>
            </a:xfrm>
            <a:custGeom>
              <a:avLst/>
              <a:gdLst/>
              <a:ahLst/>
              <a:cxnLst/>
              <a:rect l="l" t="t" r="r" b="b"/>
              <a:pathLst>
                <a:path w="812800" h="395330">
                  <a:moveTo>
                    <a:pt x="406400" y="39533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95330"/>
                  </a:lnTo>
                  <a:close/>
                </a:path>
              </a:pathLst>
            </a:custGeom>
            <a:blipFill>
              <a:blip r:embed="rId2"/>
              <a:stretch>
                <a:fillRect t="-18918" b="-18918"/>
              </a:stretch>
            </a:blipFill>
          </p:spPr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55DD7E-EAC9-F056-0062-4B4D71C7DF38}"/>
              </a:ext>
            </a:extLst>
          </p:cNvPr>
          <p:cNvGrpSpPr/>
          <p:nvPr/>
        </p:nvGrpSpPr>
        <p:grpSpPr>
          <a:xfrm>
            <a:off x="14629382" y="1178014"/>
            <a:ext cx="2629918" cy="2690336"/>
            <a:chOff x="14629382" y="1178014"/>
            <a:chExt cx="2629918" cy="2690336"/>
          </a:xfrm>
        </p:grpSpPr>
        <p:grpSp>
          <p:nvGrpSpPr>
            <p:cNvPr id="6" name="Group 6"/>
            <p:cNvGrpSpPr/>
            <p:nvPr/>
          </p:nvGrpSpPr>
          <p:grpSpPr>
            <a:xfrm>
              <a:off x="14629382" y="1178014"/>
              <a:ext cx="2629918" cy="26299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084998" y="2492973"/>
              <a:ext cx="1662812" cy="137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94"/>
                </a:lnSpc>
              </a:pPr>
              <a:r>
                <a:rPr lang="en-US" sz="15000" dirty="0">
                  <a:solidFill>
                    <a:srgbClr val="FFF9EF"/>
                  </a:solidFill>
                  <a:latin typeface="IBM Plex Sans Thai Looped Bold"/>
                  <a:ea typeface="IBM Plex Sans Thai Looped Bold"/>
                  <a:cs typeface="IBM Plex Sans Thai Looped Bold"/>
                  <a:sym typeface="IBM Plex Sans Thai Looped Bold"/>
                </a:rPr>
                <a:t>3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-274997" y="3346239"/>
            <a:ext cx="7704362" cy="7704362"/>
          </a:xfrm>
          <a:custGeom>
            <a:avLst/>
            <a:gdLst/>
            <a:ahLst/>
            <a:cxnLst/>
            <a:rect l="l" t="t" r="r" b="b"/>
            <a:pathLst>
              <a:path w="7704362" h="7704362">
                <a:moveTo>
                  <a:pt x="0" y="7704362"/>
                </a:moveTo>
                <a:lnTo>
                  <a:pt x="7704362" y="7704362"/>
                </a:lnTo>
                <a:lnTo>
                  <a:pt x="7704362" y="0"/>
                </a:lnTo>
                <a:lnTo>
                  <a:pt x="0" y="0"/>
                </a:lnTo>
                <a:lnTo>
                  <a:pt x="0" y="7704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17064" y="1028700"/>
            <a:ext cx="1850437" cy="1850437"/>
          </a:xfrm>
          <a:custGeom>
            <a:avLst/>
            <a:gdLst/>
            <a:ahLst/>
            <a:cxnLst/>
            <a:rect l="l" t="t" r="r" b="b"/>
            <a:pathLst>
              <a:path w="1850437" h="1850437">
                <a:moveTo>
                  <a:pt x="0" y="0"/>
                </a:moveTo>
                <a:lnTo>
                  <a:pt x="1850437" y="0"/>
                </a:lnTo>
                <a:lnTo>
                  <a:pt x="1850437" y="1850437"/>
                </a:lnTo>
                <a:lnTo>
                  <a:pt x="0" y="1850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8763000" y="-142217"/>
            <a:ext cx="3700893" cy="3488455"/>
          </a:xfrm>
          <a:custGeom>
            <a:avLst/>
            <a:gdLst/>
            <a:ahLst/>
            <a:cxnLst/>
            <a:rect l="l" t="t" r="r" b="b"/>
            <a:pathLst>
              <a:path w="5543091" h="5543091">
                <a:moveTo>
                  <a:pt x="0" y="5543091"/>
                </a:moveTo>
                <a:lnTo>
                  <a:pt x="5543091" y="5543091"/>
                </a:lnTo>
                <a:lnTo>
                  <a:pt x="5543091" y="0"/>
                </a:lnTo>
                <a:lnTo>
                  <a:pt x="0" y="0"/>
                </a:lnTo>
                <a:lnTo>
                  <a:pt x="0" y="554309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47884" y="25483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A0082-EA6F-2BEA-F99B-6AB0CDC35770}"/>
              </a:ext>
            </a:extLst>
          </p:cNvPr>
          <p:cNvSpPr txBox="1"/>
          <p:nvPr/>
        </p:nvSpPr>
        <p:spPr>
          <a:xfrm>
            <a:off x="14125593" y="448243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หน่วยการเรียนรู้ที่</a:t>
            </a:r>
            <a:endParaRPr lang="en-US" sz="4000" dirty="0">
              <a:solidFill>
                <a:srgbClr val="2B485F"/>
              </a:solidFill>
              <a:latin typeface="IBM Plex Sans Thai Bold"/>
              <a:cs typeface="IBM Plex Sans Thai Bold"/>
              <a:sym typeface="IBM Plex Sans Thai 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6F1402-7AA0-3F06-EC67-5DBD0022E7F1}"/>
              </a:ext>
            </a:extLst>
          </p:cNvPr>
          <p:cNvSpPr txBox="1"/>
          <p:nvPr/>
        </p:nvSpPr>
        <p:spPr>
          <a:xfrm>
            <a:off x="8360010" y="4945803"/>
            <a:ext cx="76218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9600" kern="4000" dirty="0">
                <a:solidFill>
                  <a:srgbClr val="2B485F"/>
                </a:solidFill>
                <a:latin typeface="+mj-lt"/>
                <a:cs typeface="IBM Plex Sans Thai Bold"/>
              </a:rPr>
              <a:t>ฟิล</a:t>
            </a:r>
            <a:r>
              <a:rPr lang="th-TH" sz="9600" kern="4000" dirty="0" err="1">
                <a:solidFill>
                  <a:srgbClr val="2B485F"/>
                </a:solidFill>
                <a:latin typeface="+mj-lt"/>
                <a:cs typeface="IBM Plex Sans Thai Bold"/>
              </a:rPr>
              <a:t>เล</a:t>
            </a:r>
            <a:r>
              <a:rPr lang="th-TH" sz="9600" kern="4000" dirty="0">
                <a:solidFill>
                  <a:srgbClr val="2B485F"/>
                </a:solidFill>
                <a:latin typeface="+mj-lt"/>
                <a:cs typeface="IBM Plex Sans Thai Bold"/>
              </a:rPr>
              <a:t>อร</a:t>
            </a:r>
            <a:r>
              <a:rPr lang="th-TH" sz="9600" kern="4000" dirty="0" err="1">
                <a:solidFill>
                  <a:srgbClr val="2B485F"/>
                </a:solidFill>
                <a:latin typeface="+mj-lt"/>
                <a:cs typeface="IBM Plex Sans Thai Bold"/>
              </a:rPr>
              <a:t>์์</a:t>
            </a:r>
            <a:r>
              <a:rPr lang="th-TH" sz="9600" kern="4000" dirty="0">
                <a:solidFill>
                  <a:srgbClr val="2B485F"/>
                </a:solidFill>
                <a:latin typeface="+mj-lt"/>
                <a:cs typeface="IBM Plex Sans Thai Bold"/>
              </a:rPr>
              <a:t>เกจ</a:t>
            </a:r>
          </a:p>
          <a:p>
            <a:pPr algn="r"/>
            <a:r>
              <a:rPr lang="en-US" sz="96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(Feeler Gauge)</a:t>
            </a:r>
            <a:endParaRPr lang="th-TH" sz="9600" b="1" kern="100" dirty="0">
              <a:solidFill>
                <a:srgbClr val="2B485F"/>
              </a:solidFill>
              <a:latin typeface="+mj-lt"/>
              <a:cs typeface="IBM Plex Sans Tha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CBAC766-7E4A-1689-2AB5-9D917373E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2" r="26890" b="7201"/>
          <a:stretch/>
        </p:blipFill>
        <p:spPr>
          <a:xfrm>
            <a:off x="-455404" y="-10485"/>
            <a:ext cx="8391580" cy="10297485"/>
          </a:xfrm>
          <a:prstGeom prst="rect">
            <a:avLst/>
          </a:prstGeom>
        </p:spPr>
      </p:pic>
      <p:sp>
        <p:nvSpPr>
          <p:cNvPr id="27" name="TextBox 6">
            <a:extLst>
              <a:ext uri="{FF2B5EF4-FFF2-40B4-BE49-F238E27FC236}">
                <a16:creationId xmlns:a16="http://schemas.microsoft.com/office/drawing/2014/main" id="{A655B87E-EE16-62DD-293B-07BCE8140BA5}"/>
              </a:ext>
            </a:extLst>
          </p:cNvPr>
          <p:cNvSpPr txBox="1"/>
          <p:nvPr/>
        </p:nvSpPr>
        <p:spPr>
          <a:xfrm>
            <a:off x="8335910" y="2362746"/>
            <a:ext cx="64129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th-TH" sz="6999" dirty="0">
                <a:solidFill>
                  <a:srgbClr val="2B485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สาระการเรียนรู้</a:t>
            </a:r>
            <a:endParaRPr lang="en-US" sz="6999" dirty="0">
              <a:solidFill>
                <a:srgbClr val="2B485F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A1DE6-BC3B-71E0-FCA2-54CD3D6FCD2C}"/>
              </a:ext>
            </a:extLst>
          </p:cNvPr>
          <p:cNvGrpSpPr/>
          <p:nvPr/>
        </p:nvGrpSpPr>
        <p:grpSpPr>
          <a:xfrm>
            <a:off x="8351952" y="4000500"/>
            <a:ext cx="4674924" cy="706922"/>
            <a:chOff x="343409" y="198663"/>
            <a:chExt cx="4674924" cy="706922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582F914A-6E0B-B2AE-3164-3D68462C578C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4CB6BE-419F-71D0-D266-F6666880FF8A}"/>
                </a:ext>
              </a:extLst>
            </p:cNvPr>
            <p:cNvSpPr txBox="1"/>
            <p:nvPr/>
          </p:nvSpPr>
          <p:spPr>
            <a:xfrm>
              <a:off x="1134985" y="259254"/>
              <a:ext cx="29576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ฟิล</a:t>
              </a:r>
              <a:r>
                <a:rPr lang="th-TH" sz="36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อร์เกจ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EA455D-6B4B-EC5E-689D-843CBE87456A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396E9E-C640-F7AF-C0B7-146502017AC9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791F15-2398-4BE3-0B86-09A94D9FB411}"/>
              </a:ext>
            </a:extLst>
          </p:cNvPr>
          <p:cNvGrpSpPr/>
          <p:nvPr/>
        </p:nvGrpSpPr>
        <p:grpSpPr>
          <a:xfrm>
            <a:off x="8351952" y="4991100"/>
            <a:ext cx="4674924" cy="706922"/>
            <a:chOff x="343409" y="994529"/>
            <a:chExt cx="4674924" cy="7069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7D7B815-7C93-8501-1667-6E162D62410B}"/>
                </a:ext>
              </a:extLst>
            </p:cNvPr>
            <p:cNvGrpSpPr/>
            <p:nvPr/>
          </p:nvGrpSpPr>
          <p:grpSpPr>
            <a:xfrm>
              <a:off x="372033" y="1017968"/>
              <a:ext cx="4646300" cy="683483"/>
              <a:chOff x="372033" y="222102"/>
              <a:chExt cx="4646300" cy="683483"/>
            </a:xfrm>
          </p:grpSpPr>
          <p:sp>
            <p:nvSpPr>
              <p:cNvPr id="36" name="Rounded Rectangle 56">
                <a:extLst>
                  <a:ext uri="{FF2B5EF4-FFF2-40B4-BE49-F238E27FC236}">
                    <a16:creationId xmlns:a16="http://schemas.microsoft.com/office/drawing/2014/main" id="{F684C153-FA15-9150-A15E-3C9ACA2A16CB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E4AA22-22A1-D4D5-A87A-02F835D2CEA1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36299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การแปลงหน่วยฟิล</a:t>
                </a:r>
                <a:r>
                  <a:rPr lang="th-TH" sz="3600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เล</a:t>
                </a:r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อร์เกจ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1B309FC-1650-1FBD-2E81-93C60DF21F93}"/>
                  </a:ext>
                </a:extLst>
              </p:cNvPr>
              <p:cNvCxnSpPr/>
              <p:nvPr/>
            </p:nvCxnSpPr>
            <p:spPr>
              <a:xfrm>
                <a:off x="1193761" y="847583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0028CA-32CC-3562-EBF1-57D49C1448CB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8C6B7E-4B20-5B53-C5EA-E6027B1B2372}"/>
              </a:ext>
            </a:extLst>
          </p:cNvPr>
          <p:cNvGrpSpPr/>
          <p:nvPr/>
        </p:nvGrpSpPr>
        <p:grpSpPr>
          <a:xfrm>
            <a:off x="8351952" y="5981700"/>
            <a:ext cx="4674924" cy="706922"/>
            <a:chOff x="343409" y="198663"/>
            <a:chExt cx="4674924" cy="706922"/>
          </a:xfrm>
        </p:grpSpPr>
        <p:sp>
          <p:nvSpPr>
            <p:cNvPr id="40" name="Rounded Rectangle 60">
              <a:extLst>
                <a:ext uri="{FF2B5EF4-FFF2-40B4-BE49-F238E27FC236}">
                  <a16:creationId xmlns:a16="http://schemas.microsoft.com/office/drawing/2014/main" id="{410E44F1-2165-F3F6-3FB1-D2EDA6CB40A6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846B71-8F75-43BF-9208-F75E6F6EA7FA}"/>
                </a:ext>
              </a:extLst>
            </p:cNvPr>
            <p:cNvSpPr txBox="1"/>
            <p:nvPr/>
          </p:nvSpPr>
          <p:spPr>
            <a:xfrm>
              <a:off x="1134985" y="259254"/>
              <a:ext cx="29576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วิธีใช้งานฟิล</a:t>
              </a:r>
              <a:r>
                <a:rPr lang="th-TH" sz="36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อร์เกจ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025A3E-A4BB-2465-2EAA-9F88E899276F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DFDFDD1-DF3D-B493-1E40-E6FCC63416B1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568F8-4BED-62DF-6D53-5BB0A57CD900}"/>
              </a:ext>
            </a:extLst>
          </p:cNvPr>
          <p:cNvGrpSpPr/>
          <p:nvPr/>
        </p:nvGrpSpPr>
        <p:grpSpPr>
          <a:xfrm>
            <a:off x="8351952" y="7004983"/>
            <a:ext cx="7995521" cy="706922"/>
            <a:chOff x="343409" y="994529"/>
            <a:chExt cx="7995521" cy="70692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3766E97-54AD-FAFD-7BBF-691CC8BC0208}"/>
                </a:ext>
              </a:extLst>
            </p:cNvPr>
            <p:cNvGrpSpPr/>
            <p:nvPr/>
          </p:nvGrpSpPr>
          <p:grpSpPr>
            <a:xfrm>
              <a:off x="372033" y="1017968"/>
              <a:ext cx="7966897" cy="683483"/>
              <a:chOff x="372033" y="222102"/>
              <a:chExt cx="7966897" cy="683483"/>
            </a:xfrm>
          </p:grpSpPr>
          <p:sp>
            <p:nvSpPr>
              <p:cNvPr id="47" name="Rounded Rectangle 67">
                <a:extLst>
                  <a:ext uri="{FF2B5EF4-FFF2-40B4-BE49-F238E27FC236}">
                    <a16:creationId xmlns:a16="http://schemas.microsoft.com/office/drawing/2014/main" id="{CC4A7FF7-9937-D9AE-CDF9-79F7D94AAF8B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4B2F831-9980-0A1C-AB1C-E4EBBCB490C1}"/>
                  </a:ext>
                </a:extLst>
              </p:cNvPr>
              <p:cNvSpPr txBox="1"/>
              <p:nvPr/>
            </p:nvSpPr>
            <p:spPr>
              <a:xfrm>
                <a:off x="1134984" y="259254"/>
                <a:ext cx="72039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ข้อควรระวังในการใช้งานและการบำรุงรักษาฟิล</a:t>
                </a:r>
                <a:r>
                  <a:rPr lang="th-TH" sz="3600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เล</a:t>
                </a:r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อร์เกจ</a:t>
                </a:r>
                <a:endPara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52AB9E5-27A1-26ED-6484-2B8A2EDD10FC}"/>
                  </a:ext>
                </a:extLst>
              </p:cNvPr>
              <p:cNvCxnSpPr/>
              <p:nvPr/>
            </p:nvCxnSpPr>
            <p:spPr>
              <a:xfrm>
                <a:off x="1193761" y="847583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270476-6ADE-697A-05AE-9E0B935093E9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AEFFC4A-DD0D-B1B3-99A0-6967F005F299}"/>
              </a:ext>
            </a:extLst>
          </p:cNvPr>
          <p:cNvSpPr txBox="1"/>
          <p:nvPr/>
        </p:nvSpPr>
        <p:spPr>
          <a:xfrm>
            <a:off x="1090864" y="2476500"/>
            <a:ext cx="8821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ฟิลเลอร์เกจ (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Feeler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Gauge)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เรียกอีกอย่างหนึ่งว่าเกจความหนาทำมาจากเหล็กกล้าผ่านการอบและชุบแข็ง มีลักษณะเป็นเหล็กแผ่นบางแบนเรียบหลาย ๆ แผ่นรวมเป็นชุดเดียวกัน มีความเป็นสปริงเพื่อไม่ให้บิดตัวหรืองอตัวได้ง่ายและร้อยรวมด้วยสลักไว้ในด้ามจับ ด้านปลายโค้งมนหรือเรียวเพื่อสะดวกต่อการใช้งานในจุดวัดอยู่ลึก ส่วนความยาวนั้นมีหลายขนาด ทั้งนี้ขึ้นอยู่กับวัตถุประสงค์ของการนำไปใช้งาน ลักษณะของฟิลเลอร์เกจ ดังรูป</a:t>
            </a:r>
            <a:endParaRPr lang="en-US" sz="3600" b="1" dirty="0">
              <a:solidFill>
                <a:srgbClr val="2C596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6AC221-02C6-2BB9-C7D5-D6DAC6E48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8"/>
          <a:stretch/>
        </p:blipFill>
        <p:spPr>
          <a:xfrm>
            <a:off x="9466001" y="2005"/>
            <a:ext cx="8821999" cy="10330261"/>
          </a:xfrm>
          <a:prstGeom prst="flowChartInputOutput">
            <a:avLst/>
          </a:prstGeom>
        </p:spPr>
      </p:pic>
      <p:sp>
        <p:nvSpPr>
          <p:cNvPr id="18" name="Triangle 17">
            <a:extLst>
              <a:ext uri="{FF2B5EF4-FFF2-40B4-BE49-F238E27FC236}">
                <a16:creationId xmlns:a16="http://schemas.microsoft.com/office/drawing/2014/main" id="{C32F115F-6207-AF1C-65E1-09A369974762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EC8DE6-00F3-AF9B-5027-B5824B0A57A0}"/>
              </a:ext>
            </a:extLst>
          </p:cNvPr>
          <p:cNvGrpSpPr/>
          <p:nvPr/>
        </p:nvGrpSpPr>
        <p:grpSpPr>
          <a:xfrm>
            <a:off x="329058" y="134765"/>
            <a:ext cx="11253342" cy="2341735"/>
            <a:chOff x="329058" y="134765"/>
            <a:chExt cx="11253342" cy="2341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90864" y="1191533"/>
              <a:ext cx="10491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1. ฟิล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เล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อร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์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เกจ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06324-18AF-947C-01B4-50938EBB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D656FBD-57BA-26EC-C07F-128CDD03B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4" y="6452261"/>
            <a:ext cx="9052621" cy="3115583"/>
          </a:xfrm>
          <a:prstGeom prst="roundRect">
            <a:avLst>
              <a:gd name="adj" fmla="val 5653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AEFFC4A-DD0D-B1B3-99A0-6967F005F299}"/>
              </a:ext>
            </a:extLst>
          </p:cNvPr>
          <p:cNvSpPr txBox="1"/>
          <p:nvPr/>
        </p:nvSpPr>
        <p:spPr>
          <a:xfrm>
            <a:off x="838200" y="2876366"/>
            <a:ext cx="107990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การแปลงหน่วยฟิล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เกจจากหน่วยนิ้วเป็นหน่วยมิลลิเมตรสามารถทำได้ ดังนี้</a:t>
            </a:r>
          </a:p>
          <a:p>
            <a:pPr algn="thaiDist"/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25.4 มิลลิเมตร = 1 นิ้ว</a:t>
            </a:r>
          </a:p>
          <a:p>
            <a:pPr algn="thaiDist"/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1 มิลลิเมตร 	= 1 นิ้ว </a:t>
            </a:r>
            <a:r>
              <a:rPr lang="en-US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1 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มิลลิเมตร หารด้วย 25.4 มิลลิเมตร</a:t>
            </a:r>
          </a:p>
          <a:p>
            <a:pPr algn="thaiDist"/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= 0.04 นิ้ว (0.039 นิ้ว)</a:t>
            </a:r>
          </a:p>
          <a:p>
            <a:pPr algn="thaiDist"/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เพื่อความสะดวกในเปรียบเทียบหน่วยให้ใช้ 1 นิ้ว เท่ากับ 25 มิลลิเมตร</a:t>
            </a:r>
          </a:p>
          <a:p>
            <a:pPr algn="thaiDist"/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1 ฟิล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1 ส่วนใน 1,000 ส่วนของนิ้ว ดังนั้น</a:t>
            </a:r>
          </a:p>
          <a:p>
            <a:pPr algn="thaiDist"/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1 ฟิล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= 1/1,000 นิ้ว = 0.001 นิ้ว</a:t>
            </a:r>
          </a:p>
          <a:p>
            <a:pPr algn="thaiDist"/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2 ฟิล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</a:t>
            </a:r>
            <a:r>
              <a:rPr lang="th-TH" sz="4000" b="1" dirty="0" err="1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th-TH" sz="4000" b="1" dirty="0">
                <a:solidFill>
                  <a:srgbClr val="2C596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= 2/1,000 นิ้ว = 0.002 นิ้ว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6AC221-02C6-2BB9-C7D5-D6DAC6E48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694"/>
          <a:stretch/>
        </p:blipFill>
        <p:spPr>
          <a:xfrm>
            <a:off x="12039600" y="28349"/>
            <a:ext cx="6248399" cy="10330261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68282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20684E-196A-C6C2-CFF0-59A9C2888340}"/>
              </a:ext>
            </a:extLst>
          </p:cNvPr>
          <p:cNvGrpSpPr/>
          <p:nvPr/>
        </p:nvGrpSpPr>
        <p:grpSpPr>
          <a:xfrm>
            <a:off x="329058" y="134765"/>
            <a:ext cx="12197374" cy="2362092"/>
            <a:chOff x="329058" y="134765"/>
            <a:chExt cx="12197374" cy="23620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1511768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2.</a:t>
              </a: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 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การแปลงหน่วยฟิล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เล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อร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์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เกจ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26027C7-4B03-C0CA-F6F8-E77DC3F54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6610279"/>
            <a:ext cx="3544687" cy="29675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93319A-C883-14DA-3DE8-02AB6FB6480F}"/>
              </a:ext>
            </a:extLst>
          </p:cNvPr>
          <p:cNvGrpSpPr/>
          <p:nvPr/>
        </p:nvGrpSpPr>
        <p:grpSpPr>
          <a:xfrm>
            <a:off x="914400" y="709126"/>
            <a:ext cx="11506200" cy="4033537"/>
            <a:chOff x="914400" y="709126"/>
            <a:chExt cx="11506200" cy="403353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B52B973-C07D-5A01-CD1B-2508EADF71A3}"/>
                </a:ext>
              </a:extLst>
            </p:cNvPr>
            <p:cNvSpPr/>
            <p:nvPr/>
          </p:nvSpPr>
          <p:spPr>
            <a:xfrm>
              <a:off x="914400" y="709126"/>
              <a:ext cx="11506200" cy="4033537"/>
            </a:xfrm>
            <a:prstGeom prst="roundRect">
              <a:avLst>
                <a:gd name="adj" fmla="val 112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3BE2A0B-9D31-2C71-9DA0-D6D08C31A489}"/>
                </a:ext>
              </a:extLst>
            </p:cNvPr>
            <p:cNvGrpSpPr/>
            <p:nvPr/>
          </p:nvGrpSpPr>
          <p:grpSpPr>
            <a:xfrm>
              <a:off x="1437274" y="889112"/>
              <a:ext cx="10157996" cy="3853551"/>
              <a:chOff x="902047" y="1768727"/>
              <a:chExt cx="10157996" cy="3853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8F934-87A1-4070-4049-4965999B2386}"/>
                  </a:ext>
                </a:extLst>
              </p:cNvPr>
              <p:cNvSpPr txBox="1"/>
              <p:nvPr/>
            </p:nvSpPr>
            <p:spPr>
              <a:xfrm>
                <a:off x="902047" y="2452179"/>
                <a:ext cx="10157996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การแปลงหน่วยฟิลเลอร์เกจจากหน่วยนิ้วเป็นหน่วยมิลลิเมตรให้นำค่าฟิลเลอรนิ้วหารด้วย 0.04 เช่น ต้องการแปลงหน่วยจาก 0.012 ฟิลเลอร์นิ้วเป็นมิลลิเมตร</a:t>
                </a:r>
              </a:p>
              <a:p>
                <a:pPr algn="l"/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= 0.012 / 0.04</a:t>
                </a:r>
              </a:p>
              <a:p>
                <a:pPr algn="l"/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= 0.3 มิลลิเมตร</a:t>
                </a:r>
                <a:endParaRPr lang="en-US" sz="40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7919B0-61B8-6FF8-C623-193A2FF92757}"/>
                  </a:ext>
                </a:extLst>
              </p:cNvPr>
              <p:cNvSpPr txBox="1"/>
              <p:nvPr/>
            </p:nvSpPr>
            <p:spPr>
              <a:xfrm>
                <a:off x="902047" y="1768727"/>
                <a:ext cx="1015799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40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การแปลงหน่วยฟิล</a:t>
                </a:r>
                <a:r>
                  <a:rPr lang="th-TH" sz="4000" b="1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เล</a:t>
                </a:r>
                <a:r>
                  <a:rPr lang="th-TH" sz="40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อร</a:t>
                </a:r>
                <a:r>
                  <a:rPr lang="th-TH" sz="4000" b="1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์</a:t>
                </a:r>
                <a:r>
                  <a:rPr lang="th-TH" sz="40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เกจจากหน่วยนิ้วเป็นหน่วยมิลลิเมตร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8DD10-EE52-6260-2323-09ED8A3242F0}"/>
              </a:ext>
            </a:extLst>
          </p:cNvPr>
          <p:cNvGrpSpPr/>
          <p:nvPr/>
        </p:nvGrpSpPr>
        <p:grpSpPr>
          <a:xfrm>
            <a:off x="914400" y="5161857"/>
            <a:ext cx="11506200" cy="4391708"/>
            <a:chOff x="914400" y="5161857"/>
            <a:chExt cx="11506200" cy="4391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85767A5-FC99-468B-1A5B-F80A61220493}"/>
                </a:ext>
              </a:extLst>
            </p:cNvPr>
            <p:cNvSpPr/>
            <p:nvPr/>
          </p:nvSpPr>
          <p:spPr>
            <a:xfrm>
              <a:off x="914400" y="5161857"/>
              <a:ext cx="11506200" cy="4391708"/>
            </a:xfrm>
            <a:prstGeom prst="roundRect">
              <a:avLst>
                <a:gd name="adj" fmla="val 112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630827-2195-44DF-1673-554B6E5AB849}"/>
                </a:ext>
              </a:extLst>
            </p:cNvPr>
            <p:cNvGrpSpPr/>
            <p:nvPr/>
          </p:nvGrpSpPr>
          <p:grpSpPr>
            <a:xfrm>
              <a:off x="1437274" y="5525157"/>
              <a:ext cx="10157996" cy="3853551"/>
              <a:chOff x="902047" y="1768727"/>
              <a:chExt cx="10157996" cy="385355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61810A-E919-4E3A-3DAC-367A929A39F0}"/>
                  </a:ext>
                </a:extLst>
              </p:cNvPr>
              <p:cNvSpPr txBox="1"/>
              <p:nvPr/>
            </p:nvSpPr>
            <p:spPr>
              <a:xfrm>
                <a:off x="902047" y="2452179"/>
                <a:ext cx="9264064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การแปลงหน่วยฟิล</a:t>
                </a:r>
                <a:r>
                  <a:rPr lang="th-TH" sz="4000" b="1" dirty="0" err="1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เล</a:t>
                </a:r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อร</a:t>
                </a:r>
                <a:r>
                  <a:rPr lang="th-TH" sz="4000" b="1" dirty="0" err="1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์</a:t>
                </a:r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เกจจากหน่วยมิลลิเมตรเป็นหน่วยนิ้วให้นำค่าของมิลลิเมตรคูณด้วย 0.04 เช่น ต้องการเปลี่ยนหน่วยจาก 0.4 มิลลิเมตรเป็นฟิล</a:t>
                </a:r>
                <a:r>
                  <a:rPr lang="th-TH" sz="4000" b="1" dirty="0" err="1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เล</a:t>
                </a:r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อร</a:t>
                </a:r>
                <a:r>
                  <a:rPr lang="th-TH" sz="4000" b="1" dirty="0" err="1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์</a:t>
                </a:r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นิ้ว</a:t>
                </a:r>
              </a:p>
              <a:p>
                <a:pPr algn="l"/>
                <a:r>
                  <a:rPr lang="en-US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= 0.4 x 0.04</a:t>
                </a:r>
              </a:p>
              <a:p>
                <a:pPr algn="l"/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= 0.016 </a:t>
                </a:r>
                <a:r>
                  <a:rPr lang="th-TH" sz="4000" b="1" dirty="0" err="1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ฟลิ</a:t>
                </a:r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err="1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เล</a:t>
                </a:r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อร</a:t>
                </a:r>
                <a:r>
                  <a:rPr lang="th-TH" sz="4000" b="1" dirty="0" err="1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์</a:t>
                </a:r>
                <a:r>
                  <a:rPr lang="th-TH" sz="4000" b="1" dirty="0">
                    <a:solidFill>
                      <a:srgbClr val="2B485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นิ้ว</a:t>
                </a:r>
                <a:endParaRPr lang="en-US" sz="40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C96E9B-EB81-2399-DEEF-321E98E50BCA}"/>
                  </a:ext>
                </a:extLst>
              </p:cNvPr>
              <p:cNvSpPr txBox="1"/>
              <p:nvPr/>
            </p:nvSpPr>
            <p:spPr>
              <a:xfrm>
                <a:off x="902047" y="1768727"/>
                <a:ext cx="1015799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40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การเปลี่ยนหน่วยจากมิลลิเมตรเป็นนิ้ว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6AC221-02C6-2BB9-C7D5-D6DAC6E48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3179"/>
          <a:stretch/>
        </p:blipFill>
        <p:spPr>
          <a:xfrm>
            <a:off x="15202033" y="28349"/>
            <a:ext cx="3085967" cy="10330261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68282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7D1368-74BD-9932-E4B0-C52EB018C412}"/>
              </a:ext>
            </a:extLst>
          </p:cNvPr>
          <p:cNvGrpSpPr/>
          <p:nvPr/>
        </p:nvGrpSpPr>
        <p:grpSpPr>
          <a:xfrm>
            <a:off x="329058" y="134765"/>
            <a:ext cx="12197374" cy="2362092"/>
            <a:chOff x="329058" y="134765"/>
            <a:chExt cx="12197374" cy="23620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1511768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3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. วิธีใช้งานฟิล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เล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อร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์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เกจ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8B91ED-6477-3D11-03DA-BD12A8F18B20}"/>
              </a:ext>
            </a:extLst>
          </p:cNvPr>
          <p:cNvGrpSpPr/>
          <p:nvPr/>
        </p:nvGrpSpPr>
        <p:grpSpPr>
          <a:xfrm>
            <a:off x="2220066" y="2547466"/>
            <a:ext cx="5863489" cy="637455"/>
            <a:chOff x="2164334" y="2674955"/>
            <a:chExt cx="5863489" cy="637455"/>
          </a:xfrm>
        </p:grpSpPr>
        <p:sp>
          <p:nvSpPr>
            <p:cNvPr id="41" name="직사각형 55">
              <a:extLst>
                <a:ext uri="{FF2B5EF4-FFF2-40B4-BE49-F238E27FC236}">
                  <a16:creationId xmlns:a16="http://schemas.microsoft.com/office/drawing/2014/main" id="{81843E81-1AC8-D3E8-28CB-C8B8EAD452FF}"/>
                </a:ext>
              </a:extLst>
            </p:cNvPr>
            <p:cNvSpPr/>
            <p:nvPr/>
          </p:nvSpPr>
          <p:spPr>
            <a:xfrm>
              <a:off x="2869038" y="2696857"/>
              <a:ext cx="5158785" cy="615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คลี่แผ่นฟิล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เกจออกจากด้ามหรือกรอบ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43361BC-9C4A-31DB-739D-6A93B9ADCC34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B67603A7-7351-68F7-0AC5-AB35165A9BDD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44" name="직사각형 55">
                <a:extLst>
                  <a:ext uri="{FF2B5EF4-FFF2-40B4-BE49-F238E27FC236}">
                    <a16:creationId xmlns:a16="http://schemas.microsoft.com/office/drawing/2014/main" id="{BBEFBF72-74D4-6913-2F0A-D2EAC11FDF2B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F16737E-AA95-309D-8F0A-01F39AC8AC50}"/>
              </a:ext>
            </a:extLst>
          </p:cNvPr>
          <p:cNvGrpSpPr/>
          <p:nvPr/>
        </p:nvGrpSpPr>
        <p:grpSpPr>
          <a:xfrm>
            <a:off x="2220066" y="3314700"/>
            <a:ext cx="4106597" cy="637455"/>
            <a:chOff x="2164334" y="2674955"/>
            <a:chExt cx="4106597" cy="637455"/>
          </a:xfrm>
        </p:grpSpPr>
        <p:sp>
          <p:nvSpPr>
            <p:cNvPr id="46" name="직사각형 55">
              <a:extLst>
                <a:ext uri="{FF2B5EF4-FFF2-40B4-BE49-F238E27FC236}">
                  <a16:creationId xmlns:a16="http://schemas.microsoft.com/office/drawing/2014/main" id="{66537519-0297-6994-52A8-B6233E01F418}"/>
                </a:ext>
              </a:extLst>
            </p:cNvPr>
            <p:cNvSpPr/>
            <p:nvPr/>
          </p:nvSpPr>
          <p:spPr>
            <a:xfrm>
              <a:off x="2869038" y="2696857"/>
              <a:ext cx="3401893" cy="615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E6FFE4-3EF2-64A4-71E0-08CED92EC0BC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D9500237-839E-3925-14CD-2367002B9829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49" name="직사각형 55">
                <a:extLst>
                  <a:ext uri="{FF2B5EF4-FFF2-40B4-BE49-F238E27FC236}">
                    <a16:creationId xmlns:a16="http://schemas.microsoft.com/office/drawing/2014/main" id="{F93384E9-A5B9-9FEE-98F8-B5C65C6D47F7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204492-6769-8149-29AB-7569185EE3DE}"/>
              </a:ext>
            </a:extLst>
          </p:cNvPr>
          <p:cNvGrpSpPr/>
          <p:nvPr/>
        </p:nvGrpSpPr>
        <p:grpSpPr>
          <a:xfrm>
            <a:off x="2220066" y="4050384"/>
            <a:ext cx="12749771" cy="1160675"/>
            <a:chOff x="2164334" y="2674955"/>
            <a:chExt cx="12749771" cy="1160675"/>
          </a:xfrm>
        </p:grpSpPr>
        <p:sp>
          <p:nvSpPr>
            <p:cNvPr id="51" name="직사각형 55">
              <a:extLst>
                <a:ext uri="{FF2B5EF4-FFF2-40B4-BE49-F238E27FC236}">
                  <a16:creationId xmlns:a16="http://schemas.microsoft.com/office/drawing/2014/main" id="{F5C74334-4CDF-2C2A-C2E2-AA2898D0ED0B}"/>
                </a:ext>
              </a:extLst>
            </p:cNvPr>
            <p:cNvSpPr/>
            <p:nvPr/>
          </p:nvSpPr>
          <p:spPr>
            <a:xfrm>
              <a:off x="2869038" y="2696857"/>
              <a:ext cx="12045067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เลือกขนาดความหนาของฟิล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อร์เกจที่คิดว่ามีความหนาน้อยกว่าช่องว่างที่ต้องการวัดประมาณ 2-3 แผ่น ส่วนแผ่นฟิล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อร์เกจที่ไม่ได้ใช้ให้เก็บเข้าภายในกรอบ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5B12E66-1C37-532B-AB29-0ED51181F4EF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91A6BB5D-9512-A78B-64BE-810FB0F56D8B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54" name="직사각형 55">
                <a:extLst>
                  <a:ext uri="{FF2B5EF4-FFF2-40B4-BE49-F238E27FC236}">
                    <a16:creationId xmlns:a16="http://schemas.microsoft.com/office/drawing/2014/main" id="{924F050C-8D04-C0EB-F1DC-D10A424DAAC6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5DEA97F-ED3C-DECE-1381-3C58BC536518}"/>
              </a:ext>
            </a:extLst>
          </p:cNvPr>
          <p:cNvGrpSpPr/>
          <p:nvPr/>
        </p:nvGrpSpPr>
        <p:grpSpPr>
          <a:xfrm>
            <a:off x="2220066" y="5295900"/>
            <a:ext cx="12749771" cy="1160675"/>
            <a:chOff x="2164334" y="2674955"/>
            <a:chExt cx="12749771" cy="1160675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5BD539C-A777-A791-83CD-8C74B5CEAAA2}"/>
                </a:ext>
              </a:extLst>
            </p:cNvPr>
            <p:cNvSpPr/>
            <p:nvPr/>
          </p:nvSpPr>
          <p:spPr>
            <a:xfrm>
              <a:off x="2869038" y="2696857"/>
              <a:ext cx="12045067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สอดฟิล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เกจเข้าไประหว่างช่องว่างที่ต้องการตรวจสอบ การใช้แรงดันฟิล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เกจมากเกินไปอาจทำให้ฟิล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เกจหักหรืองอได้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5E7C211-E65A-B148-CA21-42D5F6467788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FB03C188-C8B5-E9DB-890F-80755220A4BD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59" name="직사각형 55">
                <a:extLst>
                  <a:ext uri="{FF2B5EF4-FFF2-40B4-BE49-F238E27FC236}">
                    <a16:creationId xmlns:a16="http://schemas.microsoft.com/office/drawing/2014/main" id="{0692A014-B394-6D99-7FBC-D1BB0F0BA7F9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A58A62-A854-F6EA-F371-167FC875F81D}"/>
              </a:ext>
            </a:extLst>
          </p:cNvPr>
          <p:cNvGrpSpPr/>
          <p:nvPr/>
        </p:nvGrpSpPr>
        <p:grpSpPr>
          <a:xfrm>
            <a:off x="2220066" y="6515100"/>
            <a:ext cx="13206971" cy="1160675"/>
            <a:chOff x="2164334" y="2674955"/>
            <a:chExt cx="13206971" cy="1160675"/>
          </a:xfrm>
        </p:grpSpPr>
        <p:sp>
          <p:nvSpPr>
            <p:cNvPr id="61" name="직사각형 55">
              <a:extLst>
                <a:ext uri="{FF2B5EF4-FFF2-40B4-BE49-F238E27FC236}">
                  <a16:creationId xmlns:a16="http://schemas.microsoft.com/office/drawing/2014/main" id="{E37C9A28-AD98-3DFB-2CD5-6CFD71DAB502}"/>
                </a:ext>
              </a:extLst>
            </p:cNvPr>
            <p:cNvSpPr/>
            <p:nvPr/>
          </p:nvSpPr>
          <p:spPr>
            <a:xfrm>
              <a:off x="2869038" y="2696857"/>
              <a:ext cx="12502267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ดันและดึงฟิล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เกจไปมา ในขณะที่ดันและดึงให้ใช้ความรู้สึกของแรงต้านความเสียดทานระหว่างแผ่นของฟิล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เกจกับพื้นผิวของชิ้นส่วน แรงเสียดทานต้องพอดี 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ไมตึ่ง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มากหรือหลวมเกินไป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6387F87-7963-DC2D-CA61-D4890965808A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F1134CCE-BD55-773F-02C7-448C24940C61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64" name="직사각형 55">
                <a:extLst>
                  <a:ext uri="{FF2B5EF4-FFF2-40B4-BE49-F238E27FC236}">
                    <a16:creationId xmlns:a16="http://schemas.microsoft.com/office/drawing/2014/main" id="{FC875450-208C-81C9-D7CF-8CD68F8F8A56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0111F271-9FB6-A9E9-74BC-4A9D75639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" y="5334000"/>
            <a:ext cx="2133600" cy="495300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046E71C-3A95-E274-CDC0-05BDF6AF2529}"/>
              </a:ext>
            </a:extLst>
          </p:cNvPr>
          <p:cNvGrpSpPr/>
          <p:nvPr/>
        </p:nvGrpSpPr>
        <p:grpSpPr>
          <a:xfrm>
            <a:off x="2220066" y="7862213"/>
            <a:ext cx="13206971" cy="1160675"/>
            <a:chOff x="2164334" y="2674955"/>
            <a:chExt cx="13206971" cy="1160675"/>
          </a:xfrm>
        </p:grpSpPr>
        <p:sp>
          <p:nvSpPr>
            <p:cNvPr id="79" name="직사각형 55">
              <a:extLst>
                <a:ext uri="{FF2B5EF4-FFF2-40B4-BE49-F238E27FC236}">
                  <a16:creationId xmlns:a16="http://schemas.microsoft.com/office/drawing/2014/main" id="{9DDF4471-BBFA-671D-7DF3-A2BC0DF2FAC7}"/>
                </a:ext>
              </a:extLst>
            </p:cNvPr>
            <p:cNvSpPr/>
            <p:nvPr/>
          </p:nvSpPr>
          <p:spPr>
            <a:xfrm>
              <a:off x="2869038" y="2696857"/>
              <a:ext cx="12502267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ถ้ามีความรู้สึกว่าหลวมให้เลือกแผ่นที่มีความหนามากขึ้นไปอีกทีละขั้นจนพอดีกับช่องว่างนั้น</a:t>
              </a:r>
              <a:r>
                <a:rPr lang="en-US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จากนั้นจึงอ่านค่าที่วัดได้จากค่าความหนาบนฟิล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เกจแผ่นนั้น ๆ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81B60F3-1533-40B9-06DE-772DA7FDA4EC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81" name="Freeform 7">
                <a:extLst>
                  <a:ext uri="{FF2B5EF4-FFF2-40B4-BE49-F238E27FC236}">
                    <a16:creationId xmlns:a16="http://schemas.microsoft.com/office/drawing/2014/main" id="{79E1A651-D44E-5B72-C192-998FCEB32802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2" name="직사각형 55">
                <a:extLst>
                  <a:ext uri="{FF2B5EF4-FFF2-40B4-BE49-F238E27FC236}">
                    <a16:creationId xmlns:a16="http://schemas.microsoft.com/office/drawing/2014/main" id="{ACD62A66-B937-169D-43BD-3D0610FBD282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7EEC0E8-DB33-940F-BAA8-40C96D9CFE41}"/>
              </a:ext>
            </a:extLst>
          </p:cNvPr>
          <p:cNvGrpSpPr/>
          <p:nvPr/>
        </p:nvGrpSpPr>
        <p:grpSpPr>
          <a:xfrm>
            <a:off x="2220066" y="9137921"/>
            <a:ext cx="13206971" cy="1160675"/>
            <a:chOff x="2164334" y="2674955"/>
            <a:chExt cx="13206971" cy="1160675"/>
          </a:xfrm>
        </p:grpSpPr>
        <p:sp>
          <p:nvSpPr>
            <p:cNvPr id="89" name="직사각형 55">
              <a:extLst>
                <a:ext uri="{FF2B5EF4-FFF2-40B4-BE49-F238E27FC236}">
                  <a16:creationId xmlns:a16="http://schemas.microsoft.com/office/drawing/2014/main" id="{54B2267D-F344-63C3-AF84-6BDA4E183B8F}"/>
                </a:ext>
              </a:extLst>
            </p:cNvPr>
            <p:cNvSpPr/>
            <p:nvPr/>
          </p:nvSpPr>
          <p:spPr>
            <a:xfrm>
              <a:off x="2869038" y="2696857"/>
              <a:ext cx="12502267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กรณีที่ไม่สามารถวัดช่องว่างด้วยฟิล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เกจแผ่นเดียวได้ ให้เลือก 2-3 แผ่นมารวมกันและควรมีจำนวนแผ่นน้อยที่สุด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3A38E14-A1A3-12B0-6C68-97E87FAA3793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91" name="Freeform 7">
                <a:extLst>
                  <a:ext uri="{FF2B5EF4-FFF2-40B4-BE49-F238E27FC236}">
                    <a16:creationId xmlns:a16="http://schemas.microsoft.com/office/drawing/2014/main" id="{D6DF1702-8920-9697-A0EB-60EBB520B3C8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92" name="직사각형 55">
                <a:extLst>
                  <a:ext uri="{FF2B5EF4-FFF2-40B4-BE49-F238E27FC236}">
                    <a16:creationId xmlns:a16="http://schemas.microsoft.com/office/drawing/2014/main" id="{1E7DD007-B71A-40B7-C2D8-19557F28CBAB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7.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7A846A91-80F8-0832-261A-69E45418C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54" y="559152"/>
            <a:ext cx="5387102" cy="30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6AC221-02C6-2BB9-C7D5-D6DAC6E48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4386" r="73179"/>
          <a:stretch/>
        </p:blipFill>
        <p:spPr>
          <a:xfrm>
            <a:off x="15184448" y="2350982"/>
            <a:ext cx="3085967" cy="7811144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68282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8B91ED-6477-3D11-03DA-BD12A8F18B20}"/>
              </a:ext>
            </a:extLst>
          </p:cNvPr>
          <p:cNvGrpSpPr/>
          <p:nvPr/>
        </p:nvGrpSpPr>
        <p:grpSpPr>
          <a:xfrm>
            <a:off x="2220066" y="2547466"/>
            <a:ext cx="8538900" cy="637455"/>
            <a:chOff x="2164334" y="2674955"/>
            <a:chExt cx="8538900" cy="637455"/>
          </a:xfrm>
        </p:grpSpPr>
        <p:sp>
          <p:nvSpPr>
            <p:cNvPr id="41" name="직사각형 55">
              <a:extLst>
                <a:ext uri="{FF2B5EF4-FFF2-40B4-BE49-F238E27FC236}">
                  <a16:creationId xmlns:a16="http://schemas.microsoft.com/office/drawing/2014/main" id="{81843E81-1AC8-D3E8-28CB-C8B8EAD452FF}"/>
                </a:ext>
              </a:extLst>
            </p:cNvPr>
            <p:cNvSpPr/>
            <p:nvPr/>
          </p:nvSpPr>
          <p:spPr>
            <a:xfrm>
              <a:off x="2869038" y="2696857"/>
              <a:ext cx="7834196" cy="615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ทำความสะอาดและตรวจสภาพฟิล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เกจทุกครั้งก่อนการใช้งาน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43361BC-9C4A-31DB-739D-6A93B9ADCC34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B67603A7-7351-68F7-0AC5-AB35165A9BDD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44" name="직사각형 55">
                <a:extLst>
                  <a:ext uri="{FF2B5EF4-FFF2-40B4-BE49-F238E27FC236}">
                    <a16:creationId xmlns:a16="http://schemas.microsoft.com/office/drawing/2014/main" id="{BBEFBF72-74D4-6913-2F0A-D2EAC11FDF2B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F16737E-AA95-309D-8F0A-01F39AC8AC50}"/>
              </a:ext>
            </a:extLst>
          </p:cNvPr>
          <p:cNvGrpSpPr/>
          <p:nvPr/>
        </p:nvGrpSpPr>
        <p:grpSpPr>
          <a:xfrm>
            <a:off x="2220066" y="3314700"/>
            <a:ext cx="5738454" cy="637455"/>
            <a:chOff x="2164334" y="2674955"/>
            <a:chExt cx="5738454" cy="637455"/>
          </a:xfrm>
        </p:grpSpPr>
        <p:sp>
          <p:nvSpPr>
            <p:cNvPr id="46" name="직사각형 55">
              <a:extLst>
                <a:ext uri="{FF2B5EF4-FFF2-40B4-BE49-F238E27FC236}">
                  <a16:creationId xmlns:a16="http://schemas.microsoft.com/office/drawing/2014/main" id="{66537519-0297-6994-52A8-B6233E01F418}"/>
                </a:ext>
              </a:extLst>
            </p:cNvPr>
            <p:cNvSpPr/>
            <p:nvPr/>
          </p:nvSpPr>
          <p:spPr>
            <a:xfrm>
              <a:off x="2869038" y="2696857"/>
              <a:ext cx="5033750" cy="615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ทำความสะอาดชิ้นงานก่อนการตรวจสอบ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E6FFE4-3EF2-64A4-71E0-08CED92EC0BC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D9500237-839E-3925-14CD-2367002B9829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49" name="직사각형 55">
                <a:extLst>
                  <a:ext uri="{FF2B5EF4-FFF2-40B4-BE49-F238E27FC236}">
                    <a16:creationId xmlns:a16="http://schemas.microsoft.com/office/drawing/2014/main" id="{F93384E9-A5B9-9FEE-98F8-B5C65C6D47F7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204492-6769-8149-29AB-7569185EE3DE}"/>
              </a:ext>
            </a:extLst>
          </p:cNvPr>
          <p:cNvGrpSpPr/>
          <p:nvPr/>
        </p:nvGrpSpPr>
        <p:grpSpPr>
          <a:xfrm>
            <a:off x="2220066" y="4050384"/>
            <a:ext cx="12502267" cy="1160675"/>
            <a:chOff x="2164334" y="2674955"/>
            <a:chExt cx="12487853" cy="1160675"/>
          </a:xfrm>
        </p:grpSpPr>
        <p:sp>
          <p:nvSpPr>
            <p:cNvPr id="51" name="직사각형 55">
              <a:extLst>
                <a:ext uri="{FF2B5EF4-FFF2-40B4-BE49-F238E27FC236}">
                  <a16:creationId xmlns:a16="http://schemas.microsoft.com/office/drawing/2014/main" id="{F5C74334-4CDF-2C2A-C2E2-AA2898D0ED0B}"/>
                </a:ext>
              </a:extLst>
            </p:cNvPr>
            <p:cNvSpPr/>
            <p:nvPr/>
          </p:nvSpPr>
          <p:spPr>
            <a:xfrm>
              <a:off x="2869038" y="2696857"/>
              <a:ext cx="11783149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เลือกใช้ขนาดความหนาของฟิล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เกจให้มีขนาดใกล้เคียงกับช่องว่างที่ต้องการตรวจสอบส่วนแผ่นที่เหลือให้เก็บไว้ในกรอบ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5B12E66-1C37-532B-AB29-0ED51181F4EF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91A6BB5D-9512-A78B-64BE-810FB0F56D8B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54" name="직사각형 55">
                <a:extLst>
                  <a:ext uri="{FF2B5EF4-FFF2-40B4-BE49-F238E27FC236}">
                    <a16:creationId xmlns:a16="http://schemas.microsoft.com/office/drawing/2014/main" id="{924F050C-8D04-C0EB-F1DC-D10A424DAAC6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5DEA97F-ED3C-DECE-1381-3C58BC536518}"/>
              </a:ext>
            </a:extLst>
          </p:cNvPr>
          <p:cNvGrpSpPr/>
          <p:nvPr/>
        </p:nvGrpSpPr>
        <p:grpSpPr>
          <a:xfrm>
            <a:off x="2220066" y="5295900"/>
            <a:ext cx="12638935" cy="637455"/>
            <a:chOff x="2164334" y="2674955"/>
            <a:chExt cx="12638935" cy="637455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5BD539C-A777-A791-83CD-8C74B5CEAAA2}"/>
                </a:ext>
              </a:extLst>
            </p:cNvPr>
            <p:cNvSpPr/>
            <p:nvPr/>
          </p:nvSpPr>
          <p:spPr>
            <a:xfrm>
              <a:off x="2869039" y="2696857"/>
              <a:ext cx="1193423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ห้ามนำฟิล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เกจที่มีรอยเยิน บิดงอหรือเสียรูปทรงไปใช้งาน เพราะจะทำให้ค่าเกิดความคลาดเคลื่อน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5E7C211-E65A-B148-CA21-42D5F6467788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FB03C188-C8B5-E9DB-890F-80755220A4BD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59" name="직사각형 55">
                <a:extLst>
                  <a:ext uri="{FF2B5EF4-FFF2-40B4-BE49-F238E27FC236}">
                    <a16:creationId xmlns:a16="http://schemas.microsoft.com/office/drawing/2014/main" id="{0692A014-B394-6D99-7FBC-D1BB0F0BA7F9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A58A62-A854-F6EA-F371-167FC875F81D}"/>
              </a:ext>
            </a:extLst>
          </p:cNvPr>
          <p:cNvGrpSpPr/>
          <p:nvPr/>
        </p:nvGrpSpPr>
        <p:grpSpPr>
          <a:xfrm>
            <a:off x="2220066" y="6234652"/>
            <a:ext cx="8808275" cy="1683895"/>
            <a:chOff x="2164334" y="2674955"/>
            <a:chExt cx="8808275" cy="1683895"/>
          </a:xfrm>
        </p:grpSpPr>
        <p:sp>
          <p:nvSpPr>
            <p:cNvPr id="61" name="직사각형 55">
              <a:extLst>
                <a:ext uri="{FF2B5EF4-FFF2-40B4-BE49-F238E27FC236}">
                  <a16:creationId xmlns:a16="http://schemas.microsoft.com/office/drawing/2014/main" id="{E37C9A28-AD98-3DFB-2CD5-6CFD71DAB502}"/>
                </a:ext>
              </a:extLst>
            </p:cNvPr>
            <p:cNvSpPr/>
            <p:nvPr/>
          </p:nvSpPr>
          <p:spPr>
            <a:xfrm>
              <a:off x="2869039" y="2696857"/>
              <a:ext cx="8103570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ใช้แรงในการดันฟิล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เกจเข้าช่องว่างระหว่างชิ้นงานให้น้อยที่สุด การใช้แรงในการดันมากเกินไปจะทำให้แผ่นฟิล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เกจเสียหายได้ ดังรูป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6387F87-7963-DC2D-CA61-D4890965808A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F1134CCE-BD55-773F-02C7-448C24940C61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64" name="직사각형 55">
                <a:extLst>
                  <a:ext uri="{FF2B5EF4-FFF2-40B4-BE49-F238E27FC236}">
                    <a16:creationId xmlns:a16="http://schemas.microsoft.com/office/drawing/2014/main" id="{FC875450-208C-81C9-D7CF-8CD68F8F8A56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046E71C-3A95-E274-CDC0-05BDF6AF2529}"/>
              </a:ext>
            </a:extLst>
          </p:cNvPr>
          <p:cNvGrpSpPr/>
          <p:nvPr/>
        </p:nvGrpSpPr>
        <p:grpSpPr>
          <a:xfrm>
            <a:off x="2220066" y="8180449"/>
            <a:ext cx="13206971" cy="637455"/>
            <a:chOff x="2164334" y="2674955"/>
            <a:chExt cx="13206971" cy="637455"/>
          </a:xfrm>
        </p:grpSpPr>
        <p:sp>
          <p:nvSpPr>
            <p:cNvPr id="79" name="직사각형 55">
              <a:extLst>
                <a:ext uri="{FF2B5EF4-FFF2-40B4-BE49-F238E27FC236}">
                  <a16:creationId xmlns:a16="http://schemas.microsoft.com/office/drawing/2014/main" id="{9DDF4471-BBFA-671D-7DF3-A2BC0DF2FAC7}"/>
                </a:ext>
              </a:extLst>
            </p:cNvPr>
            <p:cNvSpPr/>
            <p:nvPr/>
          </p:nvSpPr>
          <p:spPr>
            <a:xfrm>
              <a:off x="2869038" y="2696857"/>
              <a:ext cx="1250226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ขณะใช้งานให้จับที่ส่วนด้ามหรือกรอบของฟิล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เกจเท่านั้น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81B60F3-1533-40B9-06DE-772DA7FDA4EC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81" name="Freeform 7">
                <a:extLst>
                  <a:ext uri="{FF2B5EF4-FFF2-40B4-BE49-F238E27FC236}">
                    <a16:creationId xmlns:a16="http://schemas.microsoft.com/office/drawing/2014/main" id="{79E1A651-D44E-5B72-C192-998FCEB32802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2" name="직사각형 55">
                <a:extLst>
                  <a:ext uri="{FF2B5EF4-FFF2-40B4-BE49-F238E27FC236}">
                    <a16:creationId xmlns:a16="http://schemas.microsoft.com/office/drawing/2014/main" id="{ACD62A66-B937-169D-43BD-3D0610FBD282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7EEC0E8-DB33-940F-BAA8-40C96D9CFE41}"/>
              </a:ext>
            </a:extLst>
          </p:cNvPr>
          <p:cNvGrpSpPr/>
          <p:nvPr/>
        </p:nvGrpSpPr>
        <p:grpSpPr>
          <a:xfrm>
            <a:off x="2220066" y="9216857"/>
            <a:ext cx="13206971" cy="637455"/>
            <a:chOff x="2164334" y="2674955"/>
            <a:chExt cx="13206971" cy="637455"/>
          </a:xfrm>
        </p:grpSpPr>
        <p:sp>
          <p:nvSpPr>
            <p:cNvPr id="89" name="직사각형 55">
              <a:extLst>
                <a:ext uri="{FF2B5EF4-FFF2-40B4-BE49-F238E27FC236}">
                  <a16:creationId xmlns:a16="http://schemas.microsoft.com/office/drawing/2014/main" id="{54B2267D-F344-63C3-AF84-6BDA4E183B8F}"/>
                </a:ext>
              </a:extLst>
            </p:cNvPr>
            <p:cNvSpPr/>
            <p:nvPr/>
          </p:nvSpPr>
          <p:spPr>
            <a:xfrm>
              <a:off x="2869038" y="2696857"/>
              <a:ext cx="1250226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หลังการใช้งานต้องทำความสะอาดฟิล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อร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์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เกจทุกแผ่น จากนั้นชโลม</a:t>
              </a:r>
              <a:r>
                <a:rPr lang="th-TH" sz="3400" b="1" dirty="0" err="1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4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มันและเก็บเข้าที่ให้เรียบร้อย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3A38E14-A1A3-12B0-6C68-97E87FAA3793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91" name="Freeform 7">
                <a:extLst>
                  <a:ext uri="{FF2B5EF4-FFF2-40B4-BE49-F238E27FC236}">
                    <a16:creationId xmlns:a16="http://schemas.microsoft.com/office/drawing/2014/main" id="{D6DF1702-8920-9697-A0EB-60EBB520B3C8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92" name="직사각형 55">
                <a:extLst>
                  <a:ext uri="{FF2B5EF4-FFF2-40B4-BE49-F238E27FC236}">
                    <a16:creationId xmlns:a16="http://schemas.microsoft.com/office/drawing/2014/main" id="{1E7DD007-B71A-40B7-C2D8-19557F28CBAB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7.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0CAB5D-A00A-BA8D-6833-7C8A39BDA75D}"/>
              </a:ext>
            </a:extLst>
          </p:cNvPr>
          <p:cNvGrpSpPr/>
          <p:nvPr/>
        </p:nvGrpSpPr>
        <p:grpSpPr>
          <a:xfrm>
            <a:off x="329058" y="134765"/>
            <a:ext cx="17425542" cy="2271683"/>
            <a:chOff x="329058" y="134765"/>
            <a:chExt cx="17425542" cy="227168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622318-AA41-B673-C01D-85EBF239ECE8}"/>
                </a:ext>
              </a:extLst>
            </p:cNvPr>
            <p:cNvSpPr txBox="1"/>
            <p:nvPr/>
          </p:nvSpPr>
          <p:spPr>
            <a:xfrm>
              <a:off x="1014663" y="1211890"/>
              <a:ext cx="16739937" cy="11945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4. ข้อควรระวังในการใช้งานและการบำรุงรักษาฟิล</a:t>
              </a:r>
              <a:r>
                <a:rPr lang="th-TH" sz="5400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เล</a:t>
              </a: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อร</a:t>
              </a:r>
              <a:r>
                <a:rPr lang="th-TH" sz="5400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์</a:t>
              </a: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เกจ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34CD80E-E168-91C9-DBD2-367AC5C3E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6750" r="3883" b="3593"/>
          <a:stretch/>
        </p:blipFill>
        <p:spPr>
          <a:xfrm>
            <a:off x="11253081" y="6099834"/>
            <a:ext cx="3454838" cy="2502284"/>
          </a:xfrm>
          <a:prstGeom prst="roundRect">
            <a:avLst>
              <a:gd name="adj" fmla="val 7862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4EE0C67-400C-F259-FA5F-22BE9BCA9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0"/>
            <a:ext cx="2356921" cy="28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743</Words>
  <Application>Microsoft Office PowerPoint</Application>
  <PresentationFormat>กำหนดเอง</PresentationFormat>
  <Paragraphs>62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IBM Plex Sans Thai Bold</vt:lpstr>
      <vt:lpstr>TH SarabunPSK</vt:lpstr>
      <vt:lpstr>Calibri</vt:lpstr>
      <vt:lpstr>IBM Plex Sans Thai Looped Bold</vt:lpstr>
      <vt:lpstr>TH Sarabun New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สีฟ้า เรียบง่าย ทางการ แนะนำบริษัท พรีเซนเทชั่น (16:9)</dc:title>
  <cp:lastModifiedBy>Aimphan</cp:lastModifiedBy>
  <cp:revision>12</cp:revision>
  <dcterms:created xsi:type="dcterms:W3CDTF">2006-08-16T00:00:00Z</dcterms:created>
  <dcterms:modified xsi:type="dcterms:W3CDTF">2024-09-02T08:30:13Z</dcterms:modified>
  <dc:identifier>DAGOX0PCT8k</dc:identifier>
</cp:coreProperties>
</file>