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60" r:id="rId4"/>
    <p:sldId id="269" r:id="rId5"/>
    <p:sldId id="261" r:id="rId6"/>
    <p:sldId id="271" r:id="rId7"/>
    <p:sldId id="272" r:id="rId8"/>
    <p:sldId id="280" r:id="rId9"/>
    <p:sldId id="273" r:id="rId10"/>
    <p:sldId id="274" r:id="rId11"/>
    <p:sldId id="275" r:id="rId12"/>
    <p:sldId id="276" r:id="rId13"/>
    <p:sldId id="277" r:id="rId14"/>
    <p:sldId id="278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IBM Plex Sans Thai Bold" panose="020B0604020202020204" charset="-34"/>
      <p:regular r:id="rId20"/>
      <p:bold r:id="rId21"/>
    </p:embeddedFont>
    <p:embeddedFont>
      <p:font typeface="IBM Plex Sans Thai Looped Bold" panose="020B0604020202020204" charset="-34"/>
      <p:regular r:id="rId22"/>
      <p:bold r:id="rId23"/>
    </p:embeddedFont>
    <p:embeddedFont>
      <p:font typeface="Montserrat ExtraBold" panose="00000900000000000000" pitchFamily="2" charset="0"/>
      <p:bold r:id="rId24"/>
      <p:boldItalic r:id="rId25"/>
    </p:embeddedFont>
    <p:embeddedFont>
      <p:font typeface="TH Sarabun New" panose="020B0500040200020003" pitchFamily="34" charset="-34"/>
      <p:regular r:id="rId26"/>
      <p:bold r:id="rId27"/>
      <p:italic r:id="rId28"/>
      <p:boldItalic r:id="rId29"/>
    </p:embeddedFont>
    <p:embeddedFont>
      <p:font typeface="TH SarabunPSK" panose="020B0500040200020003" pitchFamily="34" charset="-34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8A3"/>
    <a:srgbClr val="86B4C4"/>
    <a:srgbClr val="2B48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26" autoAdjust="0"/>
  </p:normalViewPr>
  <p:slideViewPr>
    <p:cSldViewPr>
      <p:cViewPr varScale="1">
        <p:scale>
          <a:sx n="71" d="100"/>
          <a:sy n="71" d="100"/>
        </p:scale>
        <p:origin x="7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9.jp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65152" y="-142215"/>
            <a:ext cx="15629045" cy="7601667"/>
            <a:chOff x="0" y="0"/>
            <a:chExt cx="812800" cy="3953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95330"/>
            </a:xfrm>
            <a:custGeom>
              <a:avLst/>
              <a:gdLst/>
              <a:ahLst/>
              <a:cxnLst/>
              <a:rect l="l" t="t" r="r" b="b"/>
              <a:pathLst>
                <a:path w="812800" h="395330">
                  <a:moveTo>
                    <a:pt x="406400" y="39533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395330"/>
                  </a:lnTo>
                  <a:close/>
                </a:path>
              </a:pathLst>
            </a:custGeom>
            <a:blipFill>
              <a:blip r:embed="rId2"/>
              <a:stretch>
                <a:fillRect t="-18918" b="-18918"/>
              </a:stretch>
            </a:blipFill>
          </p:spPr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3D5EE4A-F353-A0C8-C211-9B12368A5CFA}"/>
              </a:ext>
            </a:extLst>
          </p:cNvPr>
          <p:cNvGrpSpPr/>
          <p:nvPr/>
        </p:nvGrpSpPr>
        <p:grpSpPr>
          <a:xfrm>
            <a:off x="14629382" y="1178014"/>
            <a:ext cx="2629918" cy="2690336"/>
            <a:chOff x="14629382" y="1178014"/>
            <a:chExt cx="2629918" cy="2690336"/>
          </a:xfrm>
        </p:grpSpPr>
        <p:grpSp>
          <p:nvGrpSpPr>
            <p:cNvPr id="6" name="Group 6"/>
            <p:cNvGrpSpPr/>
            <p:nvPr/>
          </p:nvGrpSpPr>
          <p:grpSpPr>
            <a:xfrm>
              <a:off x="14629382" y="1178014"/>
              <a:ext cx="2629918" cy="2629918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B485F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00"/>
                  </a:lnSpc>
                </a:pPr>
                <a:endParaRPr/>
              </a:p>
            </p:txBody>
          </p:sp>
        </p:grpSp>
        <p:sp>
          <p:nvSpPr>
            <p:cNvPr id="9" name="TextBox 9"/>
            <p:cNvSpPr txBox="1"/>
            <p:nvPr/>
          </p:nvSpPr>
          <p:spPr>
            <a:xfrm>
              <a:off x="15084998" y="2492973"/>
              <a:ext cx="1662812" cy="1375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294"/>
                </a:lnSpc>
              </a:pPr>
              <a:r>
                <a:rPr lang="en-US" sz="15000" dirty="0">
                  <a:solidFill>
                    <a:srgbClr val="FFF9EF"/>
                  </a:solidFill>
                  <a:latin typeface="IBM Plex Sans Thai Looped Bold"/>
                  <a:ea typeface="IBM Plex Sans Thai Looped Bold"/>
                  <a:cs typeface="IBM Plex Sans Thai Looped Bold"/>
                  <a:sym typeface="IBM Plex Sans Thai Looped Bold"/>
                </a:rPr>
                <a:t>1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flipV="1">
            <a:off x="-274997" y="3346239"/>
            <a:ext cx="7704362" cy="7704362"/>
          </a:xfrm>
          <a:custGeom>
            <a:avLst/>
            <a:gdLst/>
            <a:ahLst/>
            <a:cxnLst/>
            <a:rect l="l" t="t" r="r" b="b"/>
            <a:pathLst>
              <a:path w="7704362" h="7704362">
                <a:moveTo>
                  <a:pt x="0" y="7704362"/>
                </a:moveTo>
                <a:lnTo>
                  <a:pt x="7704362" y="7704362"/>
                </a:lnTo>
                <a:lnTo>
                  <a:pt x="7704362" y="0"/>
                </a:lnTo>
                <a:lnTo>
                  <a:pt x="0" y="0"/>
                </a:lnTo>
                <a:lnTo>
                  <a:pt x="0" y="770436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17064" y="1028700"/>
            <a:ext cx="1850437" cy="1850437"/>
          </a:xfrm>
          <a:custGeom>
            <a:avLst/>
            <a:gdLst/>
            <a:ahLst/>
            <a:cxnLst/>
            <a:rect l="l" t="t" r="r" b="b"/>
            <a:pathLst>
              <a:path w="1850437" h="1850437">
                <a:moveTo>
                  <a:pt x="0" y="0"/>
                </a:moveTo>
                <a:lnTo>
                  <a:pt x="1850437" y="0"/>
                </a:lnTo>
                <a:lnTo>
                  <a:pt x="1850437" y="1850437"/>
                </a:lnTo>
                <a:lnTo>
                  <a:pt x="0" y="18504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8839200" y="-142215"/>
            <a:ext cx="3624730" cy="3488454"/>
          </a:xfrm>
          <a:custGeom>
            <a:avLst/>
            <a:gdLst/>
            <a:ahLst/>
            <a:cxnLst/>
            <a:rect l="l" t="t" r="r" b="b"/>
            <a:pathLst>
              <a:path w="5543091" h="5543091">
                <a:moveTo>
                  <a:pt x="0" y="5543091"/>
                </a:moveTo>
                <a:lnTo>
                  <a:pt x="5543091" y="5543091"/>
                </a:lnTo>
                <a:lnTo>
                  <a:pt x="5543091" y="0"/>
                </a:lnTo>
                <a:lnTo>
                  <a:pt x="0" y="0"/>
                </a:lnTo>
                <a:lnTo>
                  <a:pt x="0" y="554309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747884" y="254838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1A0082-EA6F-2BEA-F99B-6AB0CDC35770}"/>
              </a:ext>
            </a:extLst>
          </p:cNvPr>
          <p:cNvSpPr txBox="1"/>
          <p:nvPr/>
        </p:nvSpPr>
        <p:spPr>
          <a:xfrm>
            <a:off x="14125593" y="448243"/>
            <a:ext cx="39629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4000" dirty="0">
                <a:solidFill>
                  <a:srgbClr val="2B485F"/>
                </a:solidFill>
                <a:latin typeface="IBM Plex Sans Thai Bold"/>
                <a:cs typeface="IBM Plex Sans Thai Bold"/>
              </a:rPr>
              <a:t>หน่วยการเรียนรู้ที่</a:t>
            </a:r>
            <a:endParaRPr lang="en-US" sz="4000" dirty="0">
              <a:solidFill>
                <a:srgbClr val="2B485F"/>
              </a:solidFill>
              <a:latin typeface="IBM Plex Sans Thai Bold"/>
              <a:cs typeface="IBM Plex Sans Thai Bold"/>
              <a:sym typeface="IBM Plex Sans Thai Bold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77C3A01-EBB4-1803-A484-721DF6547C08}"/>
              </a:ext>
            </a:extLst>
          </p:cNvPr>
          <p:cNvGrpSpPr/>
          <p:nvPr/>
        </p:nvGrpSpPr>
        <p:grpSpPr>
          <a:xfrm>
            <a:off x="5008130" y="4945803"/>
            <a:ext cx="12873269" cy="3703592"/>
            <a:chOff x="5008130" y="4945803"/>
            <a:chExt cx="12873269" cy="370359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96F1402-7AA0-3F06-EC67-5DBD0022E7F1}"/>
                </a:ext>
              </a:extLst>
            </p:cNvPr>
            <p:cNvSpPr txBox="1"/>
            <p:nvPr/>
          </p:nvSpPr>
          <p:spPr>
            <a:xfrm>
              <a:off x="8081921" y="4945803"/>
              <a:ext cx="9799478" cy="2554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th-TH" sz="8000" kern="4000" dirty="0">
                  <a:solidFill>
                    <a:srgbClr val="2B485F"/>
                  </a:solidFill>
                  <a:latin typeface="+mj-lt"/>
                  <a:cs typeface="IBM Plex Sans Thai Bold"/>
                </a:rPr>
                <a:t>ความรู้</a:t>
              </a:r>
              <a:r>
                <a:rPr lang="th-TH" sz="8000" kern="4000" dirty="0" err="1">
                  <a:solidFill>
                    <a:srgbClr val="2B485F"/>
                  </a:solidFill>
                  <a:latin typeface="+mj-lt"/>
                  <a:cs typeface="IBM Plex Sans Thai Bold"/>
                </a:rPr>
                <a:t>้</a:t>
              </a:r>
              <a:r>
                <a:rPr lang="th-TH" sz="8000" kern="4000" dirty="0">
                  <a:solidFill>
                    <a:srgbClr val="2B485F"/>
                  </a:solidFill>
                  <a:latin typeface="+mj-lt"/>
                  <a:cs typeface="IBM Plex Sans Thai Bold"/>
                </a:rPr>
                <a:t>พื้นฐาน</a:t>
              </a:r>
              <a:r>
                <a:rPr lang="th-TH" sz="8000" kern="4000" spc="120" dirty="0">
                  <a:solidFill>
                    <a:srgbClr val="2B485F"/>
                  </a:solidFill>
                  <a:latin typeface="+mj-lt"/>
                  <a:cs typeface="IBM Plex Sans Thai Bold"/>
                </a:rPr>
                <a:t>เกี่ยวกับ</a:t>
              </a:r>
              <a:endParaRPr lang="en-US" sz="8000" kern="4000" spc="120" dirty="0">
                <a:solidFill>
                  <a:srgbClr val="2B485F"/>
                </a:solidFill>
                <a:latin typeface="+mj-lt"/>
                <a:cs typeface="IBM Plex Sans Thai Bold"/>
              </a:endParaRPr>
            </a:p>
            <a:p>
              <a:pPr algn="r"/>
              <a:r>
                <a:rPr lang="th-TH" sz="8000" kern="4000" dirty="0">
                  <a:solidFill>
                    <a:srgbClr val="2B485F"/>
                  </a:solidFill>
                  <a:latin typeface="+mj-lt"/>
                  <a:cs typeface="IBM Plex Sans Thai Bold"/>
                </a:rPr>
                <a:t>งานวัดละเอียด</a:t>
              </a:r>
              <a:r>
                <a:rPr lang="en-US" sz="8000" kern="4000" dirty="0">
                  <a:solidFill>
                    <a:srgbClr val="2B485F"/>
                  </a:solidFill>
                  <a:latin typeface="+mj-lt"/>
                  <a:cs typeface="IBM Plex Sans Thai Bold"/>
                </a:rPr>
                <a:t>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06BC27D-A6EE-6536-11BB-42AF8C86DD0F}"/>
                </a:ext>
              </a:extLst>
            </p:cNvPr>
            <p:cNvSpPr txBox="1"/>
            <p:nvPr/>
          </p:nvSpPr>
          <p:spPr>
            <a:xfrm>
              <a:off x="5008130" y="7325956"/>
              <a:ext cx="1267321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8000" b="1" kern="100" dirty="0">
                  <a:solidFill>
                    <a:srgbClr val="2B485F"/>
                  </a:solidFill>
                  <a:latin typeface="+mj-lt"/>
                  <a:cs typeface="IBM Plex Sans Thai Bold"/>
                </a:rPr>
                <a:t>(Fundamental Measurement)</a:t>
              </a:r>
              <a:endParaRPr lang="th-TH" sz="8000" b="1" kern="100" dirty="0">
                <a:solidFill>
                  <a:srgbClr val="2B485F"/>
                </a:solidFill>
                <a:latin typeface="+mj-lt"/>
                <a:cs typeface="IBM Plex Sans Thai Bol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H="1">
            <a:off x="10373699" y="-756583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40" y="0"/>
                </a:moveTo>
                <a:lnTo>
                  <a:pt x="0" y="0"/>
                </a:lnTo>
                <a:lnTo>
                  <a:pt x="0" y="8844439"/>
                </a:lnTo>
                <a:lnTo>
                  <a:pt x="8844440" y="8844439"/>
                </a:lnTo>
                <a:lnTo>
                  <a:pt x="88444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9BDDDE07-FB69-707A-C982-DA510C019F0D}"/>
              </a:ext>
            </a:extLst>
          </p:cNvPr>
          <p:cNvSpPr txBox="1"/>
          <p:nvPr/>
        </p:nvSpPr>
        <p:spPr>
          <a:xfrm>
            <a:off x="-945785" y="3325838"/>
            <a:ext cx="7772453" cy="125064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00"/>
              </a:lnSpc>
            </a:pPr>
            <a:endParaRPr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33380A56-14CB-CE0F-CA7B-FC0EA90E0E65}"/>
              </a:ext>
            </a:extLst>
          </p:cNvPr>
          <p:cNvSpPr/>
          <p:nvPr/>
        </p:nvSpPr>
        <p:spPr>
          <a:xfrm rot="5400000">
            <a:off x="-298618" y="1521585"/>
            <a:ext cx="1130636" cy="533400"/>
          </a:xfrm>
          <a:prstGeom prst="triangle">
            <a:avLst/>
          </a:prstGeom>
          <a:solidFill>
            <a:srgbClr val="86B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26027C7-4B03-C0CA-F6F8-E77DC3F542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0243" y="7529031"/>
            <a:ext cx="2920099" cy="24446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39EF61E-57AD-06B0-C7A1-159DE81D9B7F}"/>
              </a:ext>
            </a:extLst>
          </p:cNvPr>
          <p:cNvGrpSpPr/>
          <p:nvPr/>
        </p:nvGrpSpPr>
        <p:grpSpPr>
          <a:xfrm>
            <a:off x="8442110" y="3988478"/>
            <a:ext cx="7772453" cy="6015432"/>
            <a:chOff x="8442110" y="3988478"/>
            <a:chExt cx="7772453" cy="6015432"/>
          </a:xfrm>
        </p:grpSpPr>
        <p:sp>
          <p:nvSpPr>
            <p:cNvPr id="20" name="สี่เหลี่ยมผืนผ้า: มุมมน 6">
              <a:extLst>
                <a:ext uri="{FF2B5EF4-FFF2-40B4-BE49-F238E27FC236}">
                  <a16:creationId xmlns:a16="http://schemas.microsoft.com/office/drawing/2014/main" id="{331BC28C-9648-A1B5-E583-4E3157CF8C4D}"/>
                </a:ext>
              </a:extLst>
            </p:cNvPr>
            <p:cNvSpPr/>
            <p:nvPr/>
          </p:nvSpPr>
          <p:spPr>
            <a:xfrm>
              <a:off x="8442110" y="3988478"/>
              <a:ext cx="7772453" cy="6000155"/>
            </a:xfrm>
            <a:prstGeom prst="roundRect">
              <a:avLst>
                <a:gd name="adj" fmla="val 76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FC0F20-B751-0F36-6F6E-D7E7E1B53F25}"/>
                </a:ext>
              </a:extLst>
            </p:cNvPr>
            <p:cNvSpPr txBox="1"/>
            <p:nvPr/>
          </p:nvSpPr>
          <p:spPr>
            <a:xfrm>
              <a:off x="8635784" y="4254361"/>
              <a:ext cx="7185706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400" b="1" dirty="0">
                  <a:solidFill>
                    <a:srgbClr val="F018A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เครื่องมือวัดชนิดมีค่าคงที่ </a:t>
              </a:r>
              <a:r>
                <a:rPr lang="th-TH" sz="4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ได้แก่ </a:t>
              </a:r>
              <a:br>
                <a:rPr lang="th-TH" sz="4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ฟิลเลอร์เกจ เกจบล็อก เกจวัดระยะพิตช์ สกรู และปลั๊กเกจ</a:t>
              </a:r>
              <a:endParaRPr lang="en-US" sz="4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D77D5D-8BAA-2571-CE66-AAA80B72E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17050" y="6286500"/>
              <a:ext cx="4445402" cy="371741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654BD54-1C9F-6A61-A1F8-C7779116F586}"/>
              </a:ext>
            </a:extLst>
          </p:cNvPr>
          <p:cNvGrpSpPr/>
          <p:nvPr/>
        </p:nvGrpSpPr>
        <p:grpSpPr>
          <a:xfrm>
            <a:off x="329058" y="134765"/>
            <a:ext cx="12084315" cy="2349685"/>
            <a:chOff x="329058" y="134765"/>
            <a:chExt cx="12084315" cy="234968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B528529-5075-1BBB-5E6F-BE887574EE06}"/>
                </a:ext>
              </a:extLst>
            </p:cNvPr>
            <p:cNvSpPr txBox="1"/>
            <p:nvPr/>
          </p:nvSpPr>
          <p:spPr>
            <a:xfrm>
              <a:off x="1028700" y="1199483"/>
              <a:ext cx="11384673" cy="1284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>
                <a:lnSpc>
                  <a:spcPts val="9267"/>
                </a:lnSpc>
              </a:pPr>
              <a:r>
                <a:rPr lang="th-TH" sz="6619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5. ประเภทเครื่องมือวัดละเอียด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EEAD79-E730-60C2-E786-0E9CC75CB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58" y="134765"/>
              <a:ext cx="3981919" cy="153084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618DBBF-692C-C89C-631C-A5B54E673566}"/>
              </a:ext>
            </a:extLst>
          </p:cNvPr>
          <p:cNvGrpSpPr/>
          <p:nvPr/>
        </p:nvGrpSpPr>
        <p:grpSpPr>
          <a:xfrm>
            <a:off x="1" y="2461493"/>
            <a:ext cx="12889389" cy="1306992"/>
            <a:chOff x="1" y="2461493"/>
            <a:chExt cx="12889389" cy="1306992"/>
          </a:xfrm>
        </p:grpSpPr>
        <p:sp>
          <p:nvSpPr>
            <p:cNvPr id="15" name="Pentagon 14">
              <a:extLst>
                <a:ext uri="{FF2B5EF4-FFF2-40B4-BE49-F238E27FC236}">
                  <a16:creationId xmlns:a16="http://schemas.microsoft.com/office/drawing/2014/main" id="{D1F5B247-D87B-04C5-4D1E-63BE2F92CEE6}"/>
                </a:ext>
              </a:extLst>
            </p:cNvPr>
            <p:cNvSpPr/>
            <p:nvPr/>
          </p:nvSpPr>
          <p:spPr>
            <a:xfrm>
              <a:off x="1" y="2637849"/>
              <a:ext cx="12413372" cy="1130636"/>
            </a:xfrm>
            <a:prstGeom prst="homePlate">
              <a:avLst/>
            </a:prstGeom>
            <a:solidFill>
              <a:srgbClr val="2B4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21">
              <a:extLst>
                <a:ext uri="{FF2B5EF4-FFF2-40B4-BE49-F238E27FC236}">
                  <a16:creationId xmlns:a16="http://schemas.microsoft.com/office/drawing/2014/main" id="{313ACACE-9B98-5B8C-CECA-B340BAC5C79F}"/>
                </a:ext>
              </a:extLst>
            </p:cNvPr>
            <p:cNvSpPr txBox="1"/>
            <p:nvPr/>
          </p:nvSpPr>
          <p:spPr>
            <a:xfrm>
              <a:off x="1028700" y="2461493"/>
              <a:ext cx="11860690" cy="1096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IBM Plex Sans Thai Bold"/>
                  <a:ea typeface="IBM Plex Sans Thai Bold"/>
                  <a:cs typeface="IBM Plex Sans Thai Bold"/>
                  <a:sym typeface="IBM Plex Sans Thai Bold"/>
                </a:rPr>
                <a:t>5.1 </a:t>
              </a:r>
              <a:r>
                <a:rPr lang="th-TH" sz="4000" dirty="0">
                  <a:solidFill>
                    <a:srgbClr val="FFFFFF"/>
                  </a:solidFill>
                  <a:latin typeface="IBM Plex Sans Thai Bold"/>
                  <a:cs typeface="IBM Plex Sans Thai Bold"/>
                </a:rPr>
                <a:t>เครื่องมือวัดละเอียดประเภทไม่มีขีดมาตราส่วน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B01B4BC-7F33-93C4-2BAC-D762135A3DAC}"/>
              </a:ext>
            </a:extLst>
          </p:cNvPr>
          <p:cNvGrpSpPr/>
          <p:nvPr/>
        </p:nvGrpSpPr>
        <p:grpSpPr>
          <a:xfrm>
            <a:off x="252267" y="3988478"/>
            <a:ext cx="7772453" cy="6000155"/>
            <a:chOff x="252267" y="3988478"/>
            <a:chExt cx="7772453" cy="6000155"/>
          </a:xfrm>
        </p:grpSpPr>
        <p:sp>
          <p:nvSpPr>
            <p:cNvPr id="17" name="สี่เหลี่ยมผืนผ้า: มุมมน 6">
              <a:extLst>
                <a:ext uri="{FF2B5EF4-FFF2-40B4-BE49-F238E27FC236}">
                  <a16:creationId xmlns:a16="http://schemas.microsoft.com/office/drawing/2014/main" id="{925C1DC8-50BF-DD66-AB0B-68A3933FD0F0}"/>
                </a:ext>
              </a:extLst>
            </p:cNvPr>
            <p:cNvSpPr/>
            <p:nvPr/>
          </p:nvSpPr>
          <p:spPr>
            <a:xfrm>
              <a:off x="252267" y="3988478"/>
              <a:ext cx="7772453" cy="6000155"/>
            </a:xfrm>
            <a:prstGeom prst="roundRect">
              <a:avLst>
                <a:gd name="adj" fmla="val 76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2D143F5-A5DF-4357-D12E-D39102ECBA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4"/>
            <a:stretch/>
          </p:blipFill>
          <p:spPr>
            <a:xfrm>
              <a:off x="1567707" y="5634670"/>
              <a:ext cx="5015047" cy="413795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994AC9-E926-F3E8-3F04-47C996930D0A}"/>
                </a:ext>
              </a:extLst>
            </p:cNvPr>
            <p:cNvSpPr txBox="1"/>
            <p:nvPr/>
          </p:nvSpPr>
          <p:spPr>
            <a:xfrm>
              <a:off x="514769" y="4254361"/>
              <a:ext cx="725205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400" b="1" dirty="0">
                  <a:solidFill>
                    <a:srgbClr val="F018A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เครื่องมือวัดชนิดถ่ายขนาด </a:t>
              </a:r>
              <a:r>
                <a:rPr lang="th-TH" sz="4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ได้แก่ </a:t>
              </a:r>
              <a:br>
                <a:rPr lang="th-TH" sz="4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4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คาลิเปอร์วัดใน คาลิเปอร์วัดนอก และเกจวัดรูขนาดเล็ก</a:t>
              </a:r>
              <a:endParaRPr lang="en-US" sz="4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655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H="1">
            <a:off x="10373699" y="-756583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40" y="0"/>
                </a:moveTo>
                <a:lnTo>
                  <a:pt x="0" y="0"/>
                </a:lnTo>
                <a:lnTo>
                  <a:pt x="0" y="8844439"/>
                </a:lnTo>
                <a:lnTo>
                  <a:pt x="8844440" y="8844439"/>
                </a:lnTo>
                <a:lnTo>
                  <a:pt x="88444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9BDDDE07-FB69-707A-C982-DA510C019F0D}"/>
              </a:ext>
            </a:extLst>
          </p:cNvPr>
          <p:cNvSpPr txBox="1"/>
          <p:nvPr/>
        </p:nvSpPr>
        <p:spPr>
          <a:xfrm>
            <a:off x="-945785" y="3325838"/>
            <a:ext cx="7772453" cy="125064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00"/>
              </a:lnSpc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3F12521-52EC-D232-C190-9539CA4752DC}"/>
              </a:ext>
            </a:extLst>
          </p:cNvPr>
          <p:cNvGrpSpPr/>
          <p:nvPr/>
        </p:nvGrpSpPr>
        <p:grpSpPr>
          <a:xfrm>
            <a:off x="1" y="520545"/>
            <a:ext cx="10373698" cy="1306992"/>
            <a:chOff x="1" y="520545"/>
            <a:chExt cx="10373698" cy="1306992"/>
          </a:xfrm>
        </p:grpSpPr>
        <p:sp>
          <p:nvSpPr>
            <p:cNvPr id="15" name="Pentagon 14">
              <a:extLst>
                <a:ext uri="{FF2B5EF4-FFF2-40B4-BE49-F238E27FC236}">
                  <a16:creationId xmlns:a16="http://schemas.microsoft.com/office/drawing/2014/main" id="{D1F5B247-D87B-04C5-4D1E-63BE2F92CEE6}"/>
                </a:ext>
              </a:extLst>
            </p:cNvPr>
            <p:cNvSpPr/>
            <p:nvPr/>
          </p:nvSpPr>
          <p:spPr>
            <a:xfrm>
              <a:off x="1" y="696901"/>
              <a:ext cx="10373698" cy="1130636"/>
            </a:xfrm>
            <a:prstGeom prst="homePlate">
              <a:avLst/>
            </a:prstGeom>
            <a:solidFill>
              <a:srgbClr val="2B4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21">
              <a:extLst>
                <a:ext uri="{FF2B5EF4-FFF2-40B4-BE49-F238E27FC236}">
                  <a16:creationId xmlns:a16="http://schemas.microsoft.com/office/drawing/2014/main" id="{313ACACE-9B98-5B8C-CECA-B340BAC5C79F}"/>
                </a:ext>
              </a:extLst>
            </p:cNvPr>
            <p:cNvSpPr txBox="1"/>
            <p:nvPr/>
          </p:nvSpPr>
          <p:spPr>
            <a:xfrm>
              <a:off x="1028700" y="520545"/>
              <a:ext cx="9105900" cy="1096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IBM Plex Sans Thai Bold"/>
                  <a:ea typeface="IBM Plex Sans Thai Bold"/>
                  <a:cs typeface="IBM Plex Sans Thai Bold"/>
                  <a:sym typeface="IBM Plex Sans Thai Bold"/>
                </a:rPr>
                <a:t>5.2 </a:t>
              </a:r>
              <a:r>
                <a:rPr lang="th-TH" sz="4000" dirty="0">
                  <a:solidFill>
                    <a:srgbClr val="FFFFFF"/>
                  </a:solidFill>
                  <a:latin typeface="IBM Plex Sans Thai Bold"/>
                  <a:cs typeface="IBM Plex Sans Thai Bold"/>
                </a:rPr>
                <a:t>เครื่องมือวัดประเภทมีขีดมาตราส่วน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6B357C-1CDD-5844-4A9E-E874A7F8AC40}"/>
              </a:ext>
            </a:extLst>
          </p:cNvPr>
          <p:cNvGrpSpPr/>
          <p:nvPr/>
        </p:nvGrpSpPr>
        <p:grpSpPr>
          <a:xfrm>
            <a:off x="252267" y="2094840"/>
            <a:ext cx="7772453" cy="7878884"/>
            <a:chOff x="252267" y="2094840"/>
            <a:chExt cx="7772453" cy="7878884"/>
          </a:xfrm>
        </p:grpSpPr>
        <p:sp>
          <p:nvSpPr>
            <p:cNvPr id="17" name="สี่เหลี่ยมผืนผ้า: มุมมน 6">
              <a:extLst>
                <a:ext uri="{FF2B5EF4-FFF2-40B4-BE49-F238E27FC236}">
                  <a16:creationId xmlns:a16="http://schemas.microsoft.com/office/drawing/2014/main" id="{925C1DC8-50BF-DD66-AB0B-68A3933FD0F0}"/>
                </a:ext>
              </a:extLst>
            </p:cNvPr>
            <p:cNvSpPr/>
            <p:nvPr/>
          </p:nvSpPr>
          <p:spPr>
            <a:xfrm>
              <a:off x="252267" y="2094840"/>
              <a:ext cx="7772453" cy="7878884"/>
            </a:xfrm>
            <a:prstGeom prst="roundRect">
              <a:avLst>
                <a:gd name="adj" fmla="val 76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D994AC9-E926-F3E8-3F04-47C996930D0A}"/>
                </a:ext>
              </a:extLst>
            </p:cNvPr>
            <p:cNvSpPr txBox="1"/>
            <p:nvPr/>
          </p:nvSpPr>
          <p:spPr>
            <a:xfrm>
              <a:off x="514769" y="2360723"/>
              <a:ext cx="7252057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400" b="1" dirty="0">
                  <a:solidFill>
                    <a:srgbClr val="F018A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เครื่องมือวัดชนิดมีขีดมาตราส่วนคงที่ </a:t>
              </a:r>
              <a:r>
                <a:rPr lang="th-TH" sz="4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ได้แก่ ไม้บรรทัด บรรทัดเหล็ก สายวัด ตลับเมตร และสายวัดม้วน</a:t>
              </a:r>
              <a:endParaRPr lang="en-US" sz="4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3EBC0EA-9650-DF0F-3D03-102673738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4" r="5389"/>
            <a:stretch/>
          </p:blipFill>
          <p:spPr>
            <a:xfrm>
              <a:off x="1072759" y="4349280"/>
              <a:ext cx="6171299" cy="562444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F3E364B-0A11-FA8F-E464-07878DF6A4EF}"/>
              </a:ext>
            </a:extLst>
          </p:cNvPr>
          <p:cNvGrpSpPr/>
          <p:nvPr/>
        </p:nvGrpSpPr>
        <p:grpSpPr>
          <a:xfrm>
            <a:off x="8442110" y="2094840"/>
            <a:ext cx="7772453" cy="7878884"/>
            <a:chOff x="8442110" y="2094840"/>
            <a:chExt cx="7772453" cy="7878884"/>
          </a:xfrm>
        </p:grpSpPr>
        <p:sp>
          <p:nvSpPr>
            <p:cNvPr id="20" name="สี่เหลี่ยมผืนผ้า: มุมมน 6">
              <a:extLst>
                <a:ext uri="{FF2B5EF4-FFF2-40B4-BE49-F238E27FC236}">
                  <a16:creationId xmlns:a16="http://schemas.microsoft.com/office/drawing/2014/main" id="{331BC28C-9648-A1B5-E583-4E3157CF8C4D}"/>
                </a:ext>
              </a:extLst>
            </p:cNvPr>
            <p:cNvSpPr/>
            <p:nvPr/>
          </p:nvSpPr>
          <p:spPr>
            <a:xfrm>
              <a:off x="8442110" y="2094840"/>
              <a:ext cx="7772453" cy="7878884"/>
            </a:xfrm>
            <a:prstGeom prst="roundRect">
              <a:avLst>
                <a:gd name="adj" fmla="val 76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E9D5765-33CD-F127-8A39-606020B18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9480" y="4935982"/>
              <a:ext cx="5795556" cy="499340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FC0F20-B751-0F36-6F6E-D7E7E1B53F25}"/>
                </a:ext>
              </a:extLst>
            </p:cNvPr>
            <p:cNvSpPr txBox="1"/>
            <p:nvPr/>
          </p:nvSpPr>
          <p:spPr>
            <a:xfrm>
              <a:off x="8635784" y="2360723"/>
              <a:ext cx="7185706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400" b="1" dirty="0">
                  <a:solidFill>
                    <a:srgbClr val="F018A3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เครื่องมือวัดละเอียดชนิดมีขีดมาตราส่วนเลื่อนได้ </a:t>
              </a:r>
              <a:r>
                <a:rPr lang="th-TH" sz="44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ได้แก่ เวอร์เนียร์คาลิเปอร์ ไมโครมิเตอร์วัดนอก ไดอัลเกจ เกจวัด กระบอกสูบ และไมโครมิเตอร์วัดใน</a:t>
              </a:r>
              <a:endParaRPr lang="en-US" sz="44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A26027C7-4B03-C0CA-F6F8-E77DC3F542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0243" y="7529031"/>
            <a:ext cx="2920099" cy="244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0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H="1">
            <a:off x="10373699" y="-756583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40" y="0"/>
                </a:moveTo>
                <a:lnTo>
                  <a:pt x="0" y="0"/>
                </a:lnTo>
                <a:lnTo>
                  <a:pt x="0" y="8844439"/>
                </a:lnTo>
                <a:lnTo>
                  <a:pt x="8844440" y="8844439"/>
                </a:lnTo>
                <a:lnTo>
                  <a:pt x="88444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33380A56-14CB-CE0F-CA7B-FC0EA90E0E65}"/>
              </a:ext>
            </a:extLst>
          </p:cNvPr>
          <p:cNvSpPr/>
          <p:nvPr/>
        </p:nvSpPr>
        <p:spPr>
          <a:xfrm rot="5400000">
            <a:off x="-298618" y="1521585"/>
            <a:ext cx="1130636" cy="533400"/>
          </a:xfrm>
          <a:prstGeom prst="triangle">
            <a:avLst/>
          </a:prstGeom>
          <a:solidFill>
            <a:srgbClr val="86B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riangle 41">
            <a:extLst>
              <a:ext uri="{FF2B5EF4-FFF2-40B4-BE49-F238E27FC236}">
                <a16:creationId xmlns:a16="http://schemas.microsoft.com/office/drawing/2014/main" id="{ECB1FA22-5B07-E41F-B7DF-5A01E03FF4A7}"/>
              </a:ext>
            </a:extLst>
          </p:cNvPr>
          <p:cNvSpPr/>
          <p:nvPr/>
        </p:nvSpPr>
        <p:spPr>
          <a:xfrm flipV="1">
            <a:off x="11779203" y="1142754"/>
            <a:ext cx="2429196" cy="1220048"/>
          </a:xfrm>
          <a:prstGeom prst="triangle">
            <a:avLst>
              <a:gd name="adj" fmla="val 508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8AEBA0F-B88E-7648-F5EE-4FA00136065D}"/>
              </a:ext>
            </a:extLst>
          </p:cNvPr>
          <p:cNvGrpSpPr/>
          <p:nvPr/>
        </p:nvGrpSpPr>
        <p:grpSpPr>
          <a:xfrm>
            <a:off x="329058" y="134765"/>
            <a:ext cx="18416142" cy="2349685"/>
            <a:chOff x="329058" y="134765"/>
            <a:chExt cx="18416142" cy="234968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EEAD79-E730-60C2-E786-0E9CC75CB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58" y="134765"/>
              <a:ext cx="3981919" cy="153084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B528529-5075-1BBB-5E6F-BE887574EE06}"/>
                </a:ext>
              </a:extLst>
            </p:cNvPr>
            <p:cNvSpPr txBox="1"/>
            <p:nvPr/>
          </p:nvSpPr>
          <p:spPr>
            <a:xfrm>
              <a:off x="1028700" y="1199483"/>
              <a:ext cx="17716500" cy="1284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9267"/>
                </a:lnSpc>
              </a:pPr>
              <a:r>
                <a:rPr lang="th-TH" sz="60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6.</a:t>
              </a:r>
              <a:r>
                <a:rPr lang="en-US" sz="60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 </a:t>
              </a:r>
              <a:r>
                <a:rPr lang="th-TH" sz="60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ข้อปฏิบัติเบื้องต้นการใช้เครื่องมือวัดละเอียด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7B29EE-A1E2-8A66-FF55-3431EAB2030F}"/>
              </a:ext>
            </a:extLst>
          </p:cNvPr>
          <p:cNvGrpSpPr/>
          <p:nvPr/>
        </p:nvGrpSpPr>
        <p:grpSpPr>
          <a:xfrm>
            <a:off x="2164334" y="2566435"/>
            <a:ext cx="6809020" cy="606677"/>
            <a:chOff x="2164334" y="2674955"/>
            <a:chExt cx="6809020" cy="606677"/>
          </a:xfrm>
        </p:grpSpPr>
        <p:sp>
          <p:nvSpPr>
            <p:cNvPr id="12" name="직사각형 55">
              <a:extLst>
                <a:ext uri="{FF2B5EF4-FFF2-40B4-BE49-F238E27FC236}">
                  <a16:creationId xmlns:a16="http://schemas.microsoft.com/office/drawing/2014/main" id="{FC34519F-4BC5-544E-4E49-01C999B59D8C}"/>
                </a:ext>
              </a:extLst>
            </p:cNvPr>
            <p:cNvSpPr/>
            <p:nvPr/>
          </p:nvSpPr>
          <p:spPr>
            <a:xfrm>
              <a:off x="2738955" y="2696857"/>
              <a:ext cx="6234399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algn="thaiDist" rtl="0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ศึกษาวิธีใช้และหน้าที่ของเครื่องมือแต่ละชนิดให้ถูกต้อง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7468D08-C6F7-94C7-6998-7432DC253D89}"/>
                </a:ext>
              </a:extLst>
            </p:cNvPr>
            <p:cNvGrpSpPr/>
            <p:nvPr/>
          </p:nvGrpSpPr>
          <p:grpSpPr>
            <a:xfrm>
              <a:off x="2164334" y="2674955"/>
              <a:ext cx="535583" cy="590957"/>
              <a:chOff x="2164334" y="2674955"/>
              <a:chExt cx="535583" cy="590957"/>
            </a:xfrm>
          </p:grpSpPr>
          <p:sp>
            <p:nvSpPr>
              <p:cNvPr id="43" name="Freeform 7">
                <a:extLst>
                  <a:ext uri="{FF2B5EF4-FFF2-40B4-BE49-F238E27FC236}">
                    <a16:creationId xmlns:a16="http://schemas.microsoft.com/office/drawing/2014/main" id="{E0FC47F0-8C31-F86F-72D1-C9D595858CE3}"/>
                  </a:ext>
                </a:extLst>
              </p:cNvPr>
              <p:cNvSpPr/>
              <p:nvPr/>
            </p:nvSpPr>
            <p:spPr>
              <a:xfrm>
                <a:off x="2164334" y="2674955"/>
                <a:ext cx="535583" cy="53558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B485F"/>
              </a:solidFill>
            </p:spPr>
          </p:sp>
          <p:sp>
            <p:nvSpPr>
              <p:cNvPr id="44" name="직사각형 55">
                <a:extLst>
                  <a:ext uri="{FF2B5EF4-FFF2-40B4-BE49-F238E27FC236}">
                    <a16:creationId xmlns:a16="http://schemas.microsoft.com/office/drawing/2014/main" id="{5FE19757-2382-52FE-D6B9-FB7348C779EF}"/>
                  </a:ext>
                </a:extLst>
              </p:cNvPr>
              <p:cNvSpPr/>
              <p:nvPr/>
            </p:nvSpPr>
            <p:spPr>
              <a:xfrm>
                <a:off x="2233608" y="2681137"/>
                <a:ext cx="41069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algn="thaiDist" rtl="0"/>
                <a:r>
                  <a:rPr lang="en-US" sz="32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1.</a:t>
                </a:r>
                <a:endPara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DE3B218-8CFF-57DA-6D12-205D3FF98F6E}"/>
              </a:ext>
            </a:extLst>
          </p:cNvPr>
          <p:cNvGrpSpPr/>
          <p:nvPr/>
        </p:nvGrpSpPr>
        <p:grpSpPr>
          <a:xfrm>
            <a:off x="2164334" y="3285303"/>
            <a:ext cx="6809020" cy="606677"/>
            <a:chOff x="2164334" y="2674955"/>
            <a:chExt cx="6809020" cy="606677"/>
          </a:xfrm>
        </p:grpSpPr>
        <p:sp>
          <p:nvSpPr>
            <p:cNvPr id="48" name="직사각형 55">
              <a:extLst>
                <a:ext uri="{FF2B5EF4-FFF2-40B4-BE49-F238E27FC236}">
                  <a16:creationId xmlns:a16="http://schemas.microsoft.com/office/drawing/2014/main" id="{7C420E4F-F4FA-F662-E2E3-C15C0FD39245}"/>
                </a:ext>
              </a:extLst>
            </p:cNvPr>
            <p:cNvSpPr/>
            <p:nvPr/>
          </p:nvSpPr>
          <p:spPr>
            <a:xfrm>
              <a:off x="2738955" y="2696857"/>
              <a:ext cx="6234399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rtl="0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เลือกใช้เครื่องมือวัดละเอียดให้เหมาะสมกับลักษณะงาน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6A700CF-250B-B767-8ECC-17EDD38476B7}"/>
                </a:ext>
              </a:extLst>
            </p:cNvPr>
            <p:cNvGrpSpPr/>
            <p:nvPr/>
          </p:nvGrpSpPr>
          <p:grpSpPr>
            <a:xfrm>
              <a:off x="2164334" y="2674955"/>
              <a:ext cx="535583" cy="590957"/>
              <a:chOff x="2164334" y="2674955"/>
              <a:chExt cx="535583" cy="590957"/>
            </a:xfrm>
          </p:grpSpPr>
          <p:sp>
            <p:nvSpPr>
              <p:cNvPr id="50" name="Freeform 7">
                <a:extLst>
                  <a:ext uri="{FF2B5EF4-FFF2-40B4-BE49-F238E27FC236}">
                    <a16:creationId xmlns:a16="http://schemas.microsoft.com/office/drawing/2014/main" id="{4B23E6D4-CFDE-85F9-076B-2C4A726CB2F9}"/>
                  </a:ext>
                </a:extLst>
              </p:cNvPr>
              <p:cNvSpPr/>
              <p:nvPr/>
            </p:nvSpPr>
            <p:spPr>
              <a:xfrm>
                <a:off x="2164334" y="2674955"/>
                <a:ext cx="535583" cy="53558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B485F"/>
              </a:solidFill>
            </p:spPr>
          </p:sp>
          <p:sp>
            <p:nvSpPr>
              <p:cNvPr id="51" name="직사각형 55">
                <a:extLst>
                  <a:ext uri="{FF2B5EF4-FFF2-40B4-BE49-F238E27FC236}">
                    <a16:creationId xmlns:a16="http://schemas.microsoft.com/office/drawing/2014/main" id="{EFCBD949-938D-5881-902F-B870376FC2C8}"/>
                  </a:ext>
                </a:extLst>
              </p:cNvPr>
              <p:cNvSpPr/>
              <p:nvPr/>
            </p:nvSpPr>
            <p:spPr>
              <a:xfrm>
                <a:off x="2233608" y="2681137"/>
                <a:ext cx="41069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algn="thaiDist" rtl="0"/>
                <a:r>
                  <a:rPr lang="en-US" sz="32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2.</a:t>
                </a:r>
                <a:endPara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38690B4-0852-4CDB-DAAA-300F623EA5AB}"/>
              </a:ext>
            </a:extLst>
          </p:cNvPr>
          <p:cNvGrpSpPr/>
          <p:nvPr/>
        </p:nvGrpSpPr>
        <p:grpSpPr>
          <a:xfrm>
            <a:off x="2164334" y="4047303"/>
            <a:ext cx="4321159" cy="606677"/>
            <a:chOff x="2164334" y="2674955"/>
            <a:chExt cx="4321159" cy="606677"/>
          </a:xfrm>
        </p:grpSpPr>
        <p:sp>
          <p:nvSpPr>
            <p:cNvPr id="53" name="직사각형 55">
              <a:extLst>
                <a:ext uri="{FF2B5EF4-FFF2-40B4-BE49-F238E27FC236}">
                  <a16:creationId xmlns:a16="http://schemas.microsoft.com/office/drawing/2014/main" id="{EEB19E9A-3ECA-F10B-55AD-964C78B368B3}"/>
                </a:ext>
              </a:extLst>
            </p:cNvPr>
            <p:cNvSpPr/>
            <p:nvPr/>
          </p:nvSpPr>
          <p:spPr>
            <a:xfrm>
              <a:off x="2738955" y="2696857"/>
              <a:ext cx="3746538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rtl="0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ชิ้นงานต้องปราศจากคราบไขมัน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83BC905-B6F8-05CB-7645-BCA3F19EBCC2}"/>
                </a:ext>
              </a:extLst>
            </p:cNvPr>
            <p:cNvGrpSpPr/>
            <p:nvPr/>
          </p:nvGrpSpPr>
          <p:grpSpPr>
            <a:xfrm>
              <a:off x="2164334" y="2674955"/>
              <a:ext cx="535583" cy="590957"/>
              <a:chOff x="2164334" y="2674955"/>
              <a:chExt cx="535583" cy="590957"/>
            </a:xfrm>
          </p:grpSpPr>
          <p:sp>
            <p:nvSpPr>
              <p:cNvPr id="55" name="Freeform 7">
                <a:extLst>
                  <a:ext uri="{FF2B5EF4-FFF2-40B4-BE49-F238E27FC236}">
                    <a16:creationId xmlns:a16="http://schemas.microsoft.com/office/drawing/2014/main" id="{697634E8-99A7-81DD-CFD6-EF9F07662678}"/>
                  </a:ext>
                </a:extLst>
              </p:cNvPr>
              <p:cNvSpPr/>
              <p:nvPr/>
            </p:nvSpPr>
            <p:spPr>
              <a:xfrm>
                <a:off x="2164334" y="2674955"/>
                <a:ext cx="535583" cy="53558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B485F"/>
              </a:solidFill>
            </p:spPr>
          </p:sp>
          <p:sp>
            <p:nvSpPr>
              <p:cNvPr id="56" name="직사각형 55">
                <a:extLst>
                  <a:ext uri="{FF2B5EF4-FFF2-40B4-BE49-F238E27FC236}">
                    <a16:creationId xmlns:a16="http://schemas.microsoft.com/office/drawing/2014/main" id="{915817D6-7AFF-88A8-B5FE-D4E29A89DE2F}"/>
                  </a:ext>
                </a:extLst>
              </p:cNvPr>
              <p:cNvSpPr/>
              <p:nvPr/>
            </p:nvSpPr>
            <p:spPr>
              <a:xfrm>
                <a:off x="2233608" y="2681137"/>
                <a:ext cx="41069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algn="thaiDist" rtl="0"/>
                <a:r>
                  <a:rPr lang="en-US" sz="32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3.</a:t>
                </a:r>
                <a:endPara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08C72C7-B818-6EDF-E289-9251D08D3131}"/>
              </a:ext>
            </a:extLst>
          </p:cNvPr>
          <p:cNvGrpSpPr/>
          <p:nvPr/>
        </p:nvGrpSpPr>
        <p:grpSpPr>
          <a:xfrm>
            <a:off x="2164334" y="4806380"/>
            <a:ext cx="8245311" cy="606677"/>
            <a:chOff x="2164334" y="2674955"/>
            <a:chExt cx="8245311" cy="606677"/>
          </a:xfrm>
        </p:grpSpPr>
        <p:sp>
          <p:nvSpPr>
            <p:cNvPr id="58" name="직사각형 55">
              <a:extLst>
                <a:ext uri="{FF2B5EF4-FFF2-40B4-BE49-F238E27FC236}">
                  <a16:creationId xmlns:a16="http://schemas.microsoft.com/office/drawing/2014/main" id="{128E4E1C-7461-5650-6DBC-A7BCA723FE11}"/>
                </a:ext>
              </a:extLst>
            </p:cNvPr>
            <p:cNvSpPr/>
            <p:nvPr/>
          </p:nvSpPr>
          <p:spPr>
            <a:xfrm>
              <a:off x="2738955" y="2696857"/>
              <a:ext cx="7670690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rtl="0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ชิ้นงานที่มีความเป็นอำนาจแม่เหล็กควรล้างอำนาจแม่เหล็กออกก่อน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504739F-AA13-672D-EB2B-0787DC07EA42}"/>
                </a:ext>
              </a:extLst>
            </p:cNvPr>
            <p:cNvGrpSpPr/>
            <p:nvPr/>
          </p:nvGrpSpPr>
          <p:grpSpPr>
            <a:xfrm>
              <a:off x="2164334" y="2674955"/>
              <a:ext cx="535583" cy="590957"/>
              <a:chOff x="2164334" y="2674955"/>
              <a:chExt cx="535583" cy="590957"/>
            </a:xfrm>
          </p:grpSpPr>
          <p:sp>
            <p:nvSpPr>
              <p:cNvPr id="60" name="Freeform 7">
                <a:extLst>
                  <a:ext uri="{FF2B5EF4-FFF2-40B4-BE49-F238E27FC236}">
                    <a16:creationId xmlns:a16="http://schemas.microsoft.com/office/drawing/2014/main" id="{44D24554-AB95-8FC0-6347-2014DC4D32F2}"/>
                  </a:ext>
                </a:extLst>
              </p:cNvPr>
              <p:cNvSpPr/>
              <p:nvPr/>
            </p:nvSpPr>
            <p:spPr>
              <a:xfrm>
                <a:off x="2164334" y="2674955"/>
                <a:ext cx="535583" cy="53558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B485F"/>
              </a:solidFill>
            </p:spPr>
          </p:sp>
          <p:sp>
            <p:nvSpPr>
              <p:cNvPr id="61" name="직사각형 55">
                <a:extLst>
                  <a:ext uri="{FF2B5EF4-FFF2-40B4-BE49-F238E27FC236}">
                    <a16:creationId xmlns:a16="http://schemas.microsoft.com/office/drawing/2014/main" id="{E8B8C3E0-42D9-4CFB-45AB-5FBA31A00B9A}"/>
                  </a:ext>
                </a:extLst>
              </p:cNvPr>
              <p:cNvSpPr/>
              <p:nvPr/>
            </p:nvSpPr>
            <p:spPr>
              <a:xfrm>
                <a:off x="2233608" y="2681137"/>
                <a:ext cx="41069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algn="thaiDist" rtl="0"/>
                <a:r>
                  <a:rPr lang="en-US" sz="32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4.</a:t>
                </a:r>
                <a:endPara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0CC1746-8316-F8FA-A5A6-F972A1BB38A3}"/>
              </a:ext>
            </a:extLst>
          </p:cNvPr>
          <p:cNvGrpSpPr/>
          <p:nvPr/>
        </p:nvGrpSpPr>
        <p:grpSpPr>
          <a:xfrm>
            <a:off x="2164334" y="5492180"/>
            <a:ext cx="12171065" cy="606677"/>
            <a:chOff x="2164334" y="2674955"/>
            <a:chExt cx="12171065" cy="606677"/>
          </a:xfrm>
        </p:grpSpPr>
        <p:sp>
          <p:nvSpPr>
            <p:cNvPr id="63" name="직사각형 55">
              <a:extLst>
                <a:ext uri="{FF2B5EF4-FFF2-40B4-BE49-F238E27FC236}">
                  <a16:creationId xmlns:a16="http://schemas.microsoft.com/office/drawing/2014/main" id="{A1E433B4-04E3-834B-D623-4E17FF6D6893}"/>
                </a:ext>
              </a:extLst>
            </p:cNvPr>
            <p:cNvSpPr/>
            <p:nvPr/>
          </p:nvSpPr>
          <p:spPr>
            <a:xfrm>
              <a:off x="2738955" y="2696857"/>
              <a:ext cx="11596444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ห้ามใช้เครื่องมือวัดละเอียดวัดชิ้นงานที่มีอุณหภูมิสูง เพราะความร้อนอาจทำให้ค่าเกิดการคลาดเคลื่อนได้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DB25C7B-EB6B-02D8-57F2-053D821A851C}"/>
                </a:ext>
              </a:extLst>
            </p:cNvPr>
            <p:cNvGrpSpPr/>
            <p:nvPr/>
          </p:nvGrpSpPr>
          <p:grpSpPr>
            <a:xfrm>
              <a:off x="2164334" y="2674955"/>
              <a:ext cx="535583" cy="590957"/>
              <a:chOff x="2164334" y="2674955"/>
              <a:chExt cx="535583" cy="590957"/>
            </a:xfrm>
          </p:grpSpPr>
          <p:sp>
            <p:nvSpPr>
              <p:cNvPr id="65" name="Freeform 7">
                <a:extLst>
                  <a:ext uri="{FF2B5EF4-FFF2-40B4-BE49-F238E27FC236}">
                    <a16:creationId xmlns:a16="http://schemas.microsoft.com/office/drawing/2014/main" id="{7325ECC9-05DB-6D3C-6E43-030D57F98AAB}"/>
                  </a:ext>
                </a:extLst>
              </p:cNvPr>
              <p:cNvSpPr/>
              <p:nvPr/>
            </p:nvSpPr>
            <p:spPr>
              <a:xfrm>
                <a:off x="2164334" y="2674955"/>
                <a:ext cx="535583" cy="53558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B485F"/>
              </a:solidFill>
            </p:spPr>
          </p:sp>
          <p:sp>
            <p:nvSpPr>
              <p:cNvPr id="66" name="직사각형 55">
                <a:extLst>
                  <a:ext uri="{FF2B5EF4-FFF2-40B4-BE49-F238E27FC236}">
                    <a16:creationId xmlns:a16="http://schemas.microsoft.com/office/drawing/2014/main" id="{0CB101AB-8055-AABF-1D4F-9D94B1C6D8F6}"/>
                  </a:ext>
                </a:extLst>
              </p:cNvPr>
              <p:cNvSpPr/>
              <p:nvPr/>
            </p:nvSpPr>
            <p:spPr>
              <a:xfrm>
                <a:off x="2233608" y="2681137"/>
                <a:ext cx="41069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algn="thaiDist" rtl="0"/>
                <a:r>
                  <a:rPr lang="en-US" sz="32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5.</a:t>
                </a:r>
                <a:endPara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1875E659-125A-A84E-891C-3B4640E6107A}"/>
              </a:ext>
            </a:extLst>
          </p:cNvPr>
          <p:cNvGrpSpPr/>
          <p:nvPr/>
        </p:nvGrpSpPr>
        <p:grpSpPr>
          <a:xfrm>
            <a:off x="2164334" y="6224035"/>
            <a:ext cx="6809020" cy="606677"/>
            <a:chOff x="2164334" y="2674955"/>
            <a:chExt cx="6809020" cy="606677"/>
          </a:xfrm>
        </p:grpSpPr>
        <p:sp>
          <p:nvSpPr>
            <p:cNvPr id="118" name="직사각형 55">
              <a:extLst>
                <a:ext uri="{FF2B5EF4-FFF2-40B4-BE49-F238E27FC236}">
                  <a16:creationId xmlns:a16="http://schemas.microsoft.com/office/drawing/2014/main" id="{62DD1BE8-5636-C961-2FA8-FEE6DDEF3439}"/>
                </a:ext>
              </a:extLst>
            </p:cNvPr>
            <p:cNvSpPr/>
            <p:nvPr/>
          </p:nvSpPr>
          <p:spPr>
            <a:xfrm>
              <a:off x="2738955" y="2696857"/>
              <a:ext cx="6234399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algn="thaiDist" rtl="0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ห้ามนำเครื่องมือวัดละเอียดวัดชิ้นงานที่กำลังเคลื่อนที่</a:t>
              </a: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1203FA28-0AF3-AFCF-8179-CFF8F54C4FED}"/>
                </a:ext>
              </a:extLst>
            </p:cNvPr>
            <p:cNvGrpSpPr/>
            <p:nvPr/>
          </p:nvGrpSpPr>
          <p:grpSpPr>
            <a:xfrm>
              <a:off x="2164334" y="2674955"/>
              <a:ext cx="535583" cy="590957"/>
              <a:chOff x="2164334" y="2674955"/>
              <a:chExt cx="535583" cy="590957"/>
            </a:xfrm>
          </p:grpSpPr>
          <p:sp>
            <p:nvSpPr>
              <p:cNvPr id="120" name="Freeform 7">
                <a:extLst>
                  <a:ext uri="{FF2B5EF4-FFF2-40B4-BE49-F238E27FC236}">
                    <a16:creationId xmlns:a16="http://schemas.microsoft.com/office/drawing/2014/main" id="{30AF0023-1549-D00B-5B62-35DD182FB132}"/>
                  </a:ext>
                </a:extLst>
              </p:cNvPr>
              <p:cNvSpPr/>
              <p:nvPr/>
            </p:nvSpPr>
            <p:spPr>
              <a:xfrm>
                <a:off x="2164334" y="2674955"/>
                <a:ext cx="535583" cy="53558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B485F"/>
              </a:solidFill>
            </p:spPr>
          </p:sp>
          <p:sp>
            <p:nvSpPr>
              <p:cNvPr id="121" name="직사각형 55">
                <a:extLst>
                  <a:ext uri="{FF2B5EF4-FFF2-40B4-BE49-F238E27FC236}">
                    <a16:creationId xmlns:a16="http://schemas.microsoft.com/office/drawing/2014/main" id="{BED72AAD-D35D-2480-8942-6111A901F9B7}"/>
                  </a:ext>
                </a:extLst>
              </p:cNvPr>
              <p:cNvSpPr/>
              <p:nvPr/>
            </p:nvSpPr>
            <p:spPr>
              <a:xfrm>
                <a:off x="2233608" y="2681137"/>
                <a:ext cx="41069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algn="thaiDist" rtl="0"/>
                <a:r>
                  <a:rPr lang="en-US" sz="32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6.</a:t>
                </a:r>
                <a:endPara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CB465F54-79EC-B471-EA91-8D264E1B6185}"/>
              </a:ext>
            </a:extLst>
          </p:cNvPr>
          <p:cNvGrpSpPr/>
          <p:nvPr/>
        </p:nvGrpSpPr>
        <p:grpSpPr>
          <a:xfrm>
            <a:off x="2164334" y="6942903"/>
            <a:ext cx="6809020" cy="606677"/>
            <a:chOff x="2164334" y="2674955"/>
            <a:chExt cx="6809020" cy="606677"/>
          </a:xfrm>
        </p:grpSpPr>
        <p:sp>
          <p:nvSpPr>
            <p:cNvPr id="123" name="직사각형 55">
              <a:extLst>
                <a:ext uri="{FF2B5EF4-FFF2-40B4-BE49-F238E27FC236}">
                  <a16:creationId xmlns:a16="http://schemas.microsoft.com/office/drawing/2014/main" id="{E6FEA40C-9DBE-DA81-63FB-6839A4E2EB31}"/>
                </a:ext>
              </a:extLst>
            </p:cNvPr>
            <p:cNvSpPr/>
            <p:nvPr/>
          </p:nvSpPr>
          <p:spPr>
            <a:xfrm>
              <a:off x="2738955" y="2696857"/>
              <a:ext cx="6234399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rtl="0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ตรวจสอบความเที่ยงตรงของเครื่องมือวัดอยู่เป็นประจำ</a:t>
              </a:r>
            </a:p>
          </p:txBody>
        </p: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A33225AF-F16B-920F-BE28-ADC90466332F}"/>
                </a:ext>
              </a:extLst>
            </p:cNvPr>
            <p:cNvGrpSpPr/>
            <p:nvPr/>
          </p:nvGrpSpPr>
          <p:grpSpPr>
            <a:xfrm>
              <a:off x="2164334" y="2674955"/>
              <a:ext cx="535583" cy="590957"/>
              <a:chOff x="2164334" y="2674955"/>
              <a:chExt cx="535583" cy="590957"/>
            </a:xfrm>
          </p:grpSpPr>
          <p:sp>
            <p:nvSpPr>
              <p:cNvPr id="125" name="Freeform 7">
                <a:extLst>
                  <a:ext uri="{FF2B5EF4-FFF2-40B4-BE49-F238E27FC236}">
                    <a16:creationId xmlns:a16="http://schemas.microsoft.com/office/drawing/2014/main" id="{0C85C1E1-56CF-3A2E-2766-19CC694028EB}"/>
                  </a:ext>
                </a:extLst>
              </p:cNvPr>
              <p:cNvSpPr/>
              <p:nvPr/>
            </p:nvSpPr>
            <p:spPr>
              <a:xfrm>
                <a:off x="2164334" y="2674955"/>
                <a:ext cx="535583" cy="53558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B485F"/>
              </a:solidFill>
            </p:spPr>
          </p:sp>
          <p:sp>
            <p:nvSpPr>
              <p:cNvPr id="126" name="직사각형 55">
                <a:extLst>
                  <a:ext uri="{FF2B5EF4-FFF2-40B4-BE49-F238E27FC236}">
                    <a16:creationId xmlns:a16="http://schemas.microsoft.com/office/drawing/2014/main" id="{BCC153AD-AC00-2F84-D738-F092D9189D86}"/>
                  </a:ext>
                </a:extLst>
              </p:cNvPr>
              <p:cNvSpPr/>
              <p:nvPr/>
            </p:nvSpPr>
            <p:spPr>
              <a:xfrm>
                <a:off x="2233608" y="2681137"/>
                <a:ext cx="41069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algn="thaiDist" rtl="0"/>
                <a:r>
                  <a:rPr lang="en-US" sz="32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7.</a:t>
                </a:r>
                <a:endPara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96CB388-7EAF-46C4-B93C-4C0AB02872B2}"/>
              </a:ext>
            </a:extLst>
          </p:cNvPr>
          <p:cNvGrpSpPr/>
          <p:nvPr/>
        </p:nvGrpSpPr>
        <p:grpSpPr>
          <a:xfrm>
            <a:off x="2164334" y="7704903"/>
            <a:ext cx="12759367" cy="606677"/>
            <a:chOff x="2164334" y="2674955"/>
            <a:chExt cx="12759367" cy="606677"/>
          </a:xfrm>
        </p:grpSpPr>
        <p:sp>
          <p:nvSpPr>
            <p:cNvPr id="128" name="직사각형 55">
              <a:extLst>
                <a:ext uri="{FF2B5EF4-FFF2-40B4-BE49-F238E27FC236}">
                  <a16:creationId xmlns:a16="http://schemas.microsoft.com/office/drawing/2014/main" id="{5AEC2B32-47AF-81D2-E9C0-0AF3C88B090B}"/>
                </a:ext>
              </a:extLst>
            </p:cNvPr>
            <p:cNvSpPr/>
            <p:nvPr/>
          </p:nvSpPr>
          <p:spPr>
            <a:xfrm>
              <a:off x="2738955" y="2696857"/>
              <a:ext cx="12184746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เมื่อไม่ได้ใช้งานต้องจัดเก็บเครื่องมือในที่เหมาะสม เป็นระเบียบเรียบร้อย และต้องเก็บแยกจากเครื่องมือชนิดอื่น</a:t>
              </a:r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7F901DDC-C7B1-3F23-8495-FB3436D3DA9A}"/>
                </a:ext>
              </a:extLst>
            </p:cNvPr>
            <p:cNvGrpSpPr/>
            <p:nvPr/>
          </p:nvGrpSpPr>
          <p:grpSpPr>
            <a:xfrm>
              <a:off x="2164334" y="2674955"/>
              <a:ext cx="535583" cy="590957"/>
              <a:chOff x="2164334" y="2674955"/>
              <a:chExt cx="535583" cy="590957"/>
            </a:xfrm>
          </p:grpSpPr>
          <p:sp>
            <p:nvSpPr>
              <p:cNvPr id="130" name="Freeform 7">
                <a:extLst>
                  <a:ext uri="{FF2B5EF4-FFF2-40B4-BE49-F238E27FC236}">
                    <a16:creationId xmlns:a16="http://schemas.microsoft.com/office/drawing/2014/main" id="{E0A19A8F-53A6-DF18-AC6D-45E8145CFCDD}"/>
                  </a:ext>
                </a:extLst>
              </p:cNvPr>
              <p:cNvSpPr/>
              <p:nvPr/>
            </p:nvSpPr>
            <p:spPr>
              <a:xfrm>
                <a:off x="2164334" y="2674955"/>
                <a:ext cx="535583" cy="53558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B485F"/>
              </a:solidFill>
            </p:spPr>
          </p:sp>
          <p:sp>
            <p:nvSpPr>
              <p:cNvPr id="131" name="직사각형 55">
                <a:extLst>
                  <a:ext uri="{FF2B5EF4-FFF2-40B4-BE49-F238E27FC236}">
                    <a16:creationId xmlns:a16="http://schemas.microsoft.com/office/drawing/2014/main" id="{BB6AEAA5-6243-C8FA-0423-29491A8F4F26}"/>
                  </a:ext>
                </a:extLst>
              </p:cNvPr>
              <p:cNvSpPr/>
              <p:nvPr/>
            </p:nvSpPr>
            <p:spPr>
              <a:xfrm>
                <a:off x="2233608" y="2681137"/>
                <a:ext cx="41069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algn="thaiDist" rtl="0"/>
                <a:r>
                  <a:rPr lang="en-US" sz="32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8.</a:t>
                </a:r>
                <a:endPara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2AC5DA8-C9AB-E549-C51F-30B424BB20CC}"/>
              </a:ext>
            </a:extLst>
          </p:cNvPr>
          <p:cNvGrpSpPr/>
          <p:nvPr/>
        </p:nvGrpSpPr>
        <p:grpSpPr>
          <a:xfrm>
            <a:off x="2164334" y="8463980"/>
            <a:ext cx="6998174" cy="606677"/>
            <a:chOff x="2164334" y="2674955"/>
            <a:chExt cx="6998174" cy="606677"/>
          </a:xfrm>
        </p:grpSpPr>
        <p:sp>
          <p:nvSpPr>
            <p:cNvPr id="133" name="직사각형 55">
              <a:extLst>
                <a:ext uri="{FF2B5EF4-FFF2-40B4-BE49-F238E27FC236}">
                  <a16:creationId xmlns:a16="http://schemas.microsoft.com/office/drawing/2014/main" id="{6B413ED6-6575-E465-D7ED-CDFA59AAC8DB}"/>
                </a:ext>
              </a:extLst>
            </p:cNvPr>
            <p:cNvSpPr/>
            <p:nvPr/>
          </p:nvSpPr>
          <p:spPr>
            <a:xfrm>
              <a:off x="2738955" y="2696857"/>
              <a:ext cx="6423553" cy="58477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rtl="0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ขณะรอการวัดควรวางเครื่องมือบนผ้าหรือวัสดุที่อ่อนนุ่ม</a:t>
              </a:r>
            </a:p>
          </p:txBody>
        </p: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5EF183C9-F66C-3973-D702-45174D287ABB}"/>
                </a:ext>
              </a:extLst>
            </p:cNvPr>
            <p:cNvGrpSpPr/>
            <p:nvPr/>
          </p:nvGrpSpPr>
          <p:grpSpPr>
            <a:xfrm>
              <a:off x="2164334" y="2674955"/>
              <a:ext cx="535583" cy="590957"/>
              <a:chOff x="2164334" y="2674955"/>
              <a:chExt cx="535583" cy="590957"/>
            </a:xfrm>
          </p:grpSpPr>
          <p:sp>
            <p:nvSpPr>
              <p:cNvPr id="135" name="Freeform 7">
                <a:extLst>
                  <a:ext uri="{FF2B5EF4-FFF2-40B4-BE49-F238E27FC236}">
                    <a16:creationId xmlns:a16="http://schemas.microsoft.com/office/drawing/2014/main" id="{BB18113B-520F-2D0C-0F24-0B4C643040F6}"/>
                  </a:ext>
                </a:extLst>
              </p:cNvPr>
              <p:cNvSpPr/>
              <p:nvPr/>
            </p:nvSpPr>
            <p:spPr>
              <a:xfrm>
                <a:off x="2164334" y="2674955"/>
                <a:ext cx="535583" cy="53558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B485F"/>
              </a:solidFill>
            </p:spPr>
          </p:sp>
          <p:sp>
            <p:nvSpPr>
              <p:cNvPr id="136" name="직사각형 55">
                <a:extLst>
                  <a:ext uri="{FF2B5EF4-FFF2-40B4-BE49-F238E27FC236}">
                    <a16:creationId xmlns:a16="http://schemas.microsoft.com/office/drawing/2014/main" id="{8763D321-1C31-9880-40C5-5476C543848E}"/>
                  </a:ext>
                </a:extLst>
              </p:cNvPr>
              <p:cNvSpPr/>
              <p:nvPr/>
            </p:nvSpPr>
            <p:spPr>
              <a:xfrm>
                <a:off x="2233608" y="2681137"/>
                <a:ext cx="41069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algn="thaiDist" rtl="0"/>
                <a:r>
                  <a:rPr lang="en-US" sz="32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9.</a:t>
                </a:r>
                <a:endPara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4C3FC280-325C-B129-9613-3C759F819203}"/>
              </a:ext>
            </a:extLst>
          </p:cNvPr>
          <p:cNvGrpSpPr/>
          <p:nvPr/>
        </p:nvGrpSpPr>
        <p:grpSpPr>
          <a:xfrm>
            <a:off x="2155863" y="9149780"/>
            <a:ext cx="12577081" cy="1099120"/>
            <a:chOff x="2155863" y="2674955"/>
            <a:chExt cx="12577081" cy="1099120"/>
          </a:xfrm>
        </p:grpSpPr>
        <p:sp>
          <p:nvSpPr>
            <p:cNvPr id="138" name="직사각형 55">
              <a:extLst>
                <a:ext uri="{FF2B5EF4-FFF2-40B4-BE49-F238E27FC236}">
                  <a16:creationId xmlns:a16="http://schemas.microsoft.com/office/drawing/2014/main" id="{914AA641-5517-F50C-89AF-5C2C76A9A30A}"/>
                </a:ext>
              </a:extLst>
            </p:cNvPr>
            <p:cNvSpPr/>
            <p:nvPr/>
          </p:nvSpPr>
          <p:spPr>
            <a:xfrm>
              <a:off x="2738955" y="2696857"/>
              <a:ext cx="11993989" cy="107721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ภายหลังจากการใช้งานทุกครั้งจะต้องทำความสะอาดและทาน้ำมันในส่วนที่จำเป็น ถ้าชำรุดให้ซ่อมแซมทันที</a:t>
              </a:r>
              <a:endPara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pPr algn="l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เพื่อให้เครื่องมืออยู่ในสภาพที่พร้อมใช้งานอยู่เสมอ</a:t>
              </a:r>
            </a:p>
          </p:txBody>
        </p:sp>
        <p:grpSp>
          <p:nvGrpSpPr>
            <p:cNvPr id="139" name="Group 138">
              <a:extLst>
                <a:ext uri="{FF2B5EF4-FFF2-40B4-BE49-F238E27FC236}">
                  <a16:creationId xmlns:a16="http://schemas.microsoft.com/office/drawing/2014/main" id="{1A559A97-F229-2013-170D-4D19BBAEDADA}"/>
                </a:ext>
              </a:extLst>
            </p:cNvPr>
            <p:cNvGrpSpPr/>
            <p:nvPr/>
          </p:nvGrpSpPr>
          <p:grpSpPr>
            <a:xfrm>
              <a:off x="2155863" y="2674955"/>
              <a:ext cx="566181" cy="590957"/>
              <a:chOff x="2155863" y="2674955"/>
              <a:chExt cx="566181" cy="590957"/>
            </a:xfrm>
          </p:grpSpPr>
          <p:sp>
            <p:nvSpPr>
              <p:cNvPr id="140" name="Freeform 7">
                <a:extLst>
                  <a:ext uri="{FF2B5EF4-FFF2-40B4-BE49-F238E27FC236}">
                    <a16:creationId xmlns:a16="http://schemas.microsoft.com/office/drawing/2014/main" id="{B991CA2E-B61D-48DC-7EF7-068705482302}"/>
                  </a:ext>
                </a:extLst>
              </p:cNvPr>
              <p:cNvSpPr/>
              <p:nvPr/>
            </p:nvSpPr>
            <p:spPr>
              <a:xfrm>
                <a:off x="2164334" y="2674955"/>
                <a:ext cx="535583" cy="53558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B485F"/>
              </a:solidFill>
            </p:spPr>
          </p:sp>
          <p:sp>
            <p:nvSpPr>
              <p:cNvPr id="141" name="직사각형 55">
                <a:extLst>
                  <a:ext uri="{FF2B5EF4-FFF2-40B4-BE49-F238E27FC236}">
                    <a16:creationId xmlns:a16="http://schemas.microsoft.com/office/drawing/2014/main" id="{FB510227-8202-BC28-6031-E0DDD828EA87}"/>
                  </a:ext>
                </a:extLst>
              </p:cNvPr>
              <p:cNvSpPr/>
              <p:nvPr/>
            </p:nvSpPr>
            <p:spPr>
              <a:xfrm>
                <a:off x="2155863" y="2681137"/>
                <a:ext cx="566181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algn="thaiDist" rtl="0"/>
                <a:r>
                  <a:rPr lang="en-US" sz="32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10.</a:t>
                </a:r>
                <a:endPara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pic>
        <p:nvPicPr>
          <p:cNvPr id="142" name="Picture 141">
            <a:extLst>
              <a:ext uri="{FF2B5EF4-FFF2-40B4-BE49-F238E27FC236}">
                <a16:creationId xmlns:a16="http://schemas.microsoft.com/office/drawing/2014/main" id="{EABB8D49-8AF4-7F72-1FC4-5DD075E439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65309" y="5143500"/>
            <a:ext cx="4298311" cy="51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5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H="1">
            <a:off x="10373699" y="-756583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40" y="0"/>
                </a:moveTo>
                <a:lnTo>
                  <a:pt x="0" y="0"/>
                </a:lnTo>
                <a:lnTo>
                  <a:pt x="0" y="8844439"/>
                </a:lnTo>
                <a:lnTo>
                  <a:pt x="8844440" y="8844439"/>
                </a:lnTo>
                <a:lnTo>
                  <a:pt x="88444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33380A56-14CB-CE0F-CA7B-FC0EA90E0E65}"/>
              </a:ext>
            </a:extLst>
          </p:cNvPr>
          <p:cNvSpPr/>
          <p:nvPr/>
        </p:nvSpPr>
        <p:spPr>
          <a:xfrm rot="5400000">
            <a:off x="-298618" y="1521585"/>
            <a:ext cx="1130636" cy="533400"/>
          </a:xfrm>
          <a:prstGeom prst="triangle">
            <a:avLst/>
          </a:prstGeom>
          <a:solidFill>
            <a:srgbClr val="86B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163195-CC6C-7E94-CBE7-6BCC02CB6562}"/>
              </a:ext>
            </a:extLst>
          </p:cNvPr>
          <p:cNvGrpSpPr/>
          <p:nvPr/>
        </p:nvGrpSpPr>
        <p:grpSpPr>
          <a:xfrm>
            <a:off x="329058" y="134765"/>
            <a:ext cx="12651953" cy="2349685"/>
            <a:chOff x="329058" y="134765"/>
            <a:chExt cx="12651953" cy="234968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EEAD79-E730-60C2-E786-0E9CC75CB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58" y="134765"/>
              <a:ext cx="3981919" cy="1530846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B528529-5075-1BBB-5E6F-BE887574EE06}"/>
                </a:ext>
              </a:extLst>
            </p:cNvPr>
            <p:cNvSpPr txBox="1"/>
            <p:nvPr/>
          </p:nvSpPr>
          <p:spPr>
            <a:xfrm>
              <a:off x="1028700" y="1199483"/>
              <a:ext cx="11952311" cy="1284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9267"/>
                </a:lnSpc>
              </a:pPr>
              <a:r>
                <a:rPr lang="th-TH" sz="60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7.</a:t>
              </a:r>
              <a:r>
                <a:rPr lang="en-US" sz="60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 </a:t>
              </a:r>
              <a:r>
                <a:rPr lang="th-TH" sz="60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ใช้เหลักการเครื่องมือวัดละเอียด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E7B29EE-A1E2-8A66-FF55-3431EAB2030F}"/>
              </a:ext>
            </a:extLst>
          </p:cNvPr>
          <p:cNvGrpSpPr/>
          <p:nvPr/>
        </p:nvGrpSpPr>
        <p:grpSpPr>
          <a:xfrm>
            <a:off x="2164334" y="2933700"/>
            <a:ext cx="13952241" cy="668233"/>
            <a:chOff x="2164334" y="2674955"/>
            <a:chExt cx="13952241" cy="668233"/>
          </a:xfrm>
        </p:grpSpPr>
        <p:sp>
          <p:nvSpPr>
            <p:cNvPr id="12" name="직사각형 55">
              <a:extLst>
                <a:ext uri="{FF2B5EF4-FFF2-40B4-BE49-F238E27FC236}">
                  <a16:creationId xmlns:a16="http://schemas.microsoft.com/office/drawing/2014/main" id="{FC34519F-4BC5-544E-4E49-01C999B59D8C}"/>
                </a:ext>
              </a:extLst>
            </p:cNvPr>
            <p:cNvSpPr/>
            <p:nvPr/>
          </p:nvSpPr>
          <p:spPr>
            <a:xfrm>
              <a:off x="2869038" y="2696857"/>
              <a:ext cx="13247537" cy="64633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ทำความสะอาดชิ้นส่วนที่ต้องการวัด สิ่งสกปรกที่ติดอยู่บนชิ้นส่วนอาจทำให้ค่าที่ได้จากการวัดคลาดเคลื่อน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7468D08-C6F7-94C7-6998-7432DC253D89}"/>
                </a:ext>
              </a:extLst>
            </p:cNvPr>
            <p:cNvGrpSpPr/>
            <p:nvPr/>
          </p:nvGrpSpPr>
          <p:grpSpPr>
            <a:xfrm>
              <a:off x="2164334" y="2674955"/>
              <a:ext cx="535583" cy="652513"/>
              <a:chOff x="2164334" y="2674955"/>
              <a:chExt cx="535583" cy="652513"/>
            </a:xfrm>
          </p:grpSpPr>
          <p:sp>
            <p:nvSpPr>
              <p:cNvPr id="43" name="Freeform 7">
                <a:extLst>
                  <a:ext uri="{FF2B5EF4-FFF2-40B4-BE49-F238E27FC236}">
                    <a16:creationId xmlns:a16="http://schemas.microsoft.com/office/drawing/2014/main" id="{E0FC47F0-8C31-F86F-72D1-C9D595858CE3}"/>
                  </a:ext>
                </a:extLst>
              </p:cNvPr>
              <p:cNvSpPr/>
              <p:nvPr/>
            </p:nvSpPr>
            <p:spPr>
              <a:xfrm>
                <a:off x="2164334" y="2674955"/>
                <a:ext cx="535583" cy="53558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B485F"/>
              </a:solidFill>
            </p:spPr>
          </p:sp>
          <p:sp>
            <p:nvSpPr>
              <p:cNvPr id="44" name="직사각형 55">
                <a:extLst>
                  <a:ext uri="{FF2B5EF4-FFF2-40B4-BE49-F238E27FC236}">
                    <a16:creationId xmlns:a16="http://schemas.microsoft.com/office/drawing/2014/main" id="{5FE19757-2382-52FE-D6B9-FB7348C779EF}"/>
                  </a:ext>
                </a:extLst>
              </p:cNvPr>
              <p:cNvSpPr/>
              <p:nvPr/>
            </p:nvSpPr>
            <p:spPr>
              <a:xfrm>
                <a:off x="2219181" y="2681137"/>
                <a:ext cx="43954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algn="thaiDist" rtl="0"/>
                <a:r>
                  <a:rPr lang="en-US" sz="36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1.</a:t>
                </a:r>
                <a:endPara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DE3B218-8CFF-57DA-6D12-205D3FF98F6E}"/>
              </a:ext>
            </a:extLst>
          </p:cNvPr>
          <p:cNvGrpSpPr/>
          <p:nvPr/>
        </p:nvGrpSpPr>
        <p:grpSpPr>
          <a:xfrm>
            <a:off x="2164334" y="3725770"/>
            <a:ext cx="8676593" cy="668233"/>
            <a:chOff x="2164334" y="2674955"/>
            <a:chExt cx="8676593" cy="668233"/>
          </a:xfrm>
        </p:grpSpPr>
        <p:sp>
          <p:nvSpPr>
            <p:cNvPr id="48" name="직사각형 55">
              <a:extLst>
                <a:ext uri="{FF2B5EF4-FFF2-40B4-BE49-F238E27FC236}">
                  <a16:creationId xmlns:a16="http://schemas.microsoft.com/office/drawing/2014/main" id="{7C420E4F-F4FA-F662-E2E3-C15C0FD39245}"/>
                </a:ext>
              </a:extLst>
            </p:cNvPr>
            <p:cNvSpPr/>
            <p:nvPr/>
          </p:nvSpPr>
          <p:spPr>
            <a:xfrm>
              <a:off x="2878491" y="2696857"/>
              <a:ext cx="7962436" cy="64633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เลือกใช้เครื่องมือวัดให้ถูกต้องและเหมาะสมกับลักษณะของงาน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F6A700CF-250B-B767-8ECC-17EDD38476B7}"/>
                </a:ext>
              </a:extLst>
            </p:cNvPr>
            <p:cNvGrpSpPr/>
            <p:nvPr/>
          </p:nvGrpSpPr>
          <p:grpSpPr>
            <a:xfrm>
              <a:off x="2164334" y="2674955"/>
              <a:ext cx="535583" cy="652513"/>
              <a:chOff x="2164334" y="2674955"/>
              <a:chExt cx="535583" cy="652513"/>
            </a:xfrm>
          </p:grpSpPr>
          <p:sp>
            <p:nvSpPr>
              <p:cNvPr id="50" name="Freeform 7">
                <a:extLst>
                  <a:ext uri="{FF2B5EF4-FFF2-40B4-BE49-F238E27FC236}">
                    <a16:creationId xmlns:a16="http://schemas.microsoft.com/office/drawing/2014/main" id="{4B23E6D4-CFDE-85F9-076B-2C4A726CB2F9}"/>
                  </a:ext>
                </a:extLst>
              </p:cNvPr>
              <p:cNvSpPr/>
              <p:nvPr/>
            </p:nvSpPr>
            <p:spPr>
              <a:xfrm>
                <a:off x="2164334" y="2674955"/>
                <a:ext cx="535583" cy="53558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B485F"/>
              </a:solidFill>
            </p:spPr>
          </p:sp>
          <p:sp>
            <p:nvSpPr>
              <p:cNvPr id="51" name="직사각형 55">
                <a:extLst>
                  <a:ext uri="{FF2B5EF4-FFF2-40B4-BE49-F238E27FC236}">
                    <a16:creationId xmlns:a16="http://schemas.microsoft.com/office/drawing/2014/main" id="{EFCBD949-938D-5881-902F-B870376FC2C8}"/>
                  </a:ext>
                </a:extLst>
              </p:cNvPr>
              <p:cNvSpPr/>
              <p:nvPr/>
            </p:nvSpPr>
            <p:spPr>
              <a:xfrm>
                <a:off x="2219181" y="2681137"/>
                <a:ext cx="43954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algn="thaiDist" rtl="0"/>
                <a:r>
                  <a:rPr lang="en-US" sz="36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2.</a:t>
                </a:r>
                <a:endPara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38690B4-0852-4CDB-DAAA-300F623EA5AB}"/>
              </a:ext>
            </a:extLst>
          </p:cNvPr>
          <p:cNvGrpSpPr/>
          <p:nvPr/>
        </p:nvGrpSpPr>
        <p:grpSpPr>
          <a:xfrm>
            <a:off x="2164334" y="4487770"/>
            <a:ext cx="9773382" cy="668233"/>
            <a:chOff x="2164334" y="2674955"/>
            <a:chExt cx="9773382" cy="668233"/>
          </a:xfrm>
        </p:grpSpPr>
        <p:sp>
          <p:nvSpPr>
            <p:cNvPr id="53" name="직사각형 55">
              <a:extLst>
                <a:ext uri="{FF2B5EF4-FFF2-40B4-BE49-F238E27FC236}">
                  <a16:creationId xmlns:a16="http://schemas.microsoft.com/office/drawing/2014/main" id="{EEB19E9A-3ECA-F10B-55AD-964C78B368B3}"/>
                </a:ext>
              </a:extLst>
            </p:cNvPr>
            <p:cNvSpPr/>
            <p:nvPr/>
          </p:nvSpPr>
          <p:spPr>
            <a:xfrm>
              <a:off x="2971800" y="2696857"/>
              <a:ext cx="8965916" cy="64633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thaiDist"/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ตรวจสอบค่าความเที่ยงตรงของเครื่องมือ ถ้าไม่ถูกต้องให้ทำการปรับตั้ง</a:t>
              </a: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083BC905-B6F8-05CB-7645-BCA3F19EBCC2}"/>
                </a:ext>
              </a:extLst>
            </p:cNvPr>
            <p:cNvGrpSpPr/>
            <p:nvPr/>
          </p:nvGrpSpPr>
          <p:grpSpPr>
            <a:xfrm>
              <a:off x="2164334" y="2674955"/>
              <a:ext cx="535583" cy="590957"/>
              <a:chOff x="2164334" y="2674955"/>
              <a:chExt cx="535583" cy="590957"/>
            </a:xfrm>
          </p:grpSpPr>
          <p:sp>
            <p:nvSpPr>
              <p:cNvPr id="55" name="Freeform 7">
                <a:extLst>
                  <a:ext uri="{FF2B5EF4-FFF2-40B4-BE49-F238E27FC236}">
                    <a16:creationId xmlns:a16="http://schemas.microsoft.com/office/drawing/2014/main" id="{697634E8-99A7-81DD-CFD6-EF9F07662678}"/>
                  </a:ext>
                </a:extLst>
              </p:cNvPr>
              <p:cNvSpPr/>
              <p:nvPr/>
            </p:nvSpPr>
            <p:spPr>
              <a:xfrm>
                <a:off x="2164334" y="2674955"/>
                <a:ext cx="535583" cy="53558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B485F"/>
              </a:solidFill>
            </p:spPr>
          </p:sp>
          <p:sp>
            <p:nvSpPr>
              <p:cNvPr id="56" name="직사각형 55">
                <a:extLst>
                  <a:ext uri="{FF2B5EF4-FFF2-40B4-BE49-F238E27FC236}">
                    <a16:creationId xmlns:a16="http://schemas.microsoft.com/office/drawing/2014/main" id="{915817D6-7AFF-88A8-B5FE-D4E29A89DE2F}"/>
                  </a:ext>
                </a:extLst>
              </p:cNvPr>
              <p:cNvSpPr/>
              <p:nvPr/>
            </p:nvSpPr>
            <p:spPr>
              <a:xfrm>
                <a:off x="2233608" y="2681137"/>
                <a:ext cx="41069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algn="thaiDist" rtl="0"/>
                <a:r>
                  <a:rPr lang="en-US" sz="32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3.</a:t>
                </a:r>
                <a:endParaRPr lang="th-TH" sz="32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08C72C7-B818-6EDF-E289-9251D08D3131}"/>
              </a:ext>
            </a:extLst>
          </p:cNvPr>
          <p:cNvGrpSpPr/>
          <p:nvPr/>
        </p:nvGrpSpPr>
        <p:grpSpPr>
          <a:xfrm>
            <a:off x="2164334" y="5246847"/>
            <a:ext cx="2565869" cy="668233"/>
            <a:chOff x="2164334" y="2674955"/>
            <a:chExt cx="2565869" cy="668233"/>
          </a:xfrm>
        </p:grpSpPr>
        <p:sp>
          <p:nvSpPr>
            <p:cNvPr id="58" name="직사각형 55">
              <a:extLst>
                <a:ext uri="{FF2B5EF4-FFF2-40B4-BE49-F238E27FC236}">
                  <a16:creationId xmlns:a16="http://schemas.microsoft.com/office/drawing/2014/main" id="{128E4E1C-7461-5650-6DBC-A7BCA723FE11}"/>
                </a:ext>
              </a:extLst>
            </p:cNvPr>
            <p:cNvSpPr/>
            <p:nvPr/>
          </p:nvSpPr>
          <p:spPr>
            <a:xfrm>
              <a:off x="2900856" y="2696857"/>
              <a:ext cx="1829347" cy="646331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ปฏิบัติการวัด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504739F-AA13-672D-EB2B-0787DC07EA42}"/>
                </a:ext>
              </a:extLst>
            </p:cNvPr>
            <p:cNvGrpSpPr/>
            <p:nvPr/>
          </p:nvGrpSpPr>
          <p:grpSpPr>
            <a:xfrm>
              <a:off x="2164334" y="2674955"/>
              <a:ext cx="535583" cy="652513"/>
              <a:chOff x="2164334" y="2674955"/>
              <a:chExt cx="535583" cy="652513"/>
            </a:xfrm>
          </p:grpSpPr>
          <p:sp>
            <p:nvSpPr>
              <p:cNvPr id="60" name="Freeform 7">
                <a:extLst>
                  <a:ext uri="{FF2B5EF4-FFF2-40B4-BE49-F238E27FC236}">
                    <a16:creationId xmlns:a16="http://schemas.microsoft.com/office/drawing/2014/main" id="{44D24554-AB95-8FC0-6347-2014DC4D32F2}"/>
                  </a:ext>
                </a:extLst>
              </p:cNvPr>
              <p:cNvSpPr/>
              <p:nvPr/>
            </p:nvSpPr>
            <p:spPr>
              <a:xfrm>
                <a:off x="2164334" y="2674955"/>
                <a:ext cx="535583" cy="53558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B485F"/>
              </a:solidFill>
            </p:spPr>
          </p:sp>
          <p:sp>
            <p:nvSpPr>
              <p:cNvPr id="61" name="직사각형 55">
                <a:extLst>
                  <a:ext uri="{FF2B5EF4-FFF2-40B4-BE49-F238E27FC236}">
                    <a16:creationId xmlns:a16="http://schemas.microsoft.com/office/drawing/2014/main" id="{E8B8C3E0-42D9-4CFB-45AB-5FBA31A00B9A}"/>
                  </a:ext>
                </a:extLst>
              </p:cNvPr>
              <p:cNvSpPr/>
              <p:nvPr/>
            </p:nvSpPr>
            <p:spPr>
              <a:xfrm>
                <a:off x="2219181" y="2681137"/>
                <a:ext cx="43954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algn="thaiDist" rtl="0"/>
                <a:r>
                  <a:rPr lang="en-US" sz="36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4.</a:t>
                </a:r>
                <a:endPara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80CC1746-8316-F8FA-A5A6-F972A1BB38A3}"/>
              </a:ext>
            </a:extLst>
          </p:cNvPr>
          <p:cNvGrpSpPr/>
          <p:nvPr/>
        </p:nvGrpSpPr>
        <p:grpSpPr>
          <a:xfrm>
            <a:off x="2164334" y="6054869"/>
            <a:ext cx="12618466" cy="1222231"/>
            <a:chOff x="2164334" y="2674955"/>
            <a:chExt cx="12618466" cy="1222231"/>
          </a:xfrm>
        </p:grpSpPr>
        <p:sp>
          <p:nvSpPr>
            <p:cNvPr id="63" name="직사각형 55">
              <a:extLst>
                <a:ext uri="{FF2B5EF4-FFF2-40B4-BE49-F238E27FC236}">
                  <a16:creationId xmlns:a16="http://schemas.microsoft.com/office/drawing/2014/main" id="{A1E433B4-04E3-834B-D623-4E17FF6D6893}"/>
                </a:ext>
              </a:extLst>
            </p:cNvPr>
            <p:cNvSpPr/>
            <p:nvPr/>
          </p:nvSpPr>
          <p:spPr>
            <a:xfrm>
              <a:off x="2865935" y="2696857"/>
              <a:ext cx="11916865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อ่านค่าที่ได้จากการวัด เพื่อค่ามีความคลาดเคลื่อนน้อยที่สุด ควรจัดด้านที่มีขีดมาตราตั้งฉากกับระดับสายตา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DDB25C7B-EB6B-02D8-57F2-053D821A851C}"/>
                </a:ext>
              </a:extLst>
            </p:cNvPr>
            <p:cNvGrpSpPr/>
            <p:nvPr/>
          </p:nvGrpSpPr>
          <p:grpSpPr>
            <a:xfrm>
              <a:off x="2164334" y="2674955"/>
              <a:ext cx="535583" cy="652513"/>
              <a:chOff x="2164334" y="2674955"/>
              <a:chExt cx="535583" cy="652513"/>
            </a:xfrm>
          </p:grpSpPr>
          <p:sp>
            <p:nvSpPr>
              <p:cNvPr id="65" name="Freeform 7">
                <a:extLst>
                  <a:ext uri="{FF2B5EF4-FFF2-40B4-BE49-F238E27FC236}">
                    <a16:creationId xmlns:a16="http://schemas.microsoft.com/office/drawing/2014/main" id="{7325ECC9-05DB-6D3C-6E43-030D57F98AAB}"/>
                  </a:ext>
                </a:extLst>
              </p:cNvPr>
              <p:cNvSpPr/>
              <p:nvPr/>
            </p:nvSpPr>
            <p:spPr>
              <a:xfrm>
                <a:off x="2164334" y="2674955"/>
                <a:ext cx="535583" cy="53558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B485F"/>
              </a:solidFill>
            </p:spPr>
          </p:sp>
          <p:sp>
            <p:nvSpPr>
              <p:cNvPr id="66" name="직사각형 55">
                <a:extLst>
                  <a:ext uri="{FF2B5EF4-FFF2-40B4-BE49-F238E27FC236}">
                    <a16:creationId xmlns:a16="http://schemas.microsoft.com/office/drawing/2014/main" id="{0CB101AB-8055-AABF-1D4F-9D94B1C6D8F6}"/>
                  </a:ext>
                </a:extLst>
              </p:cNvPr>
              <p:cNvSpPr/>
              <p:nvPr/>
            </p:nvSpPr>
            <p:spPr>
              <a:xfrm>
                <a:off x="2219181" y="2681137"/>
                <a:ext cx="43954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algn="thaiDist" rtl="0"/>
                <a:r>
                  <a:rPr lang="en-US" sz="36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5.</a:t>
                </a:r>
                <a:endPara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1875E659-125A-A84E-891C-3B4640E6107A}"/>
              </a:ext>
            </a:extLst>
          </p:cNvPr>
          <p:cNvGrpSpPr/>
          <p:nvPr/>
        </p:nvGrpSpPr>
        <p:grpSpPr>
          <a:xfrm>
            <a:off x="2164334" y="7350269"/>
            <a:ext cx="12831453" cy="1222231"/>
            <a:chOff x="2164334" y="2674955"/>
            <a:chExt cx="12831453" cy="1222231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1203FA28-0AF3-AFCF-8179-CFF8F54C4FED}"/>
                </a:ext>
              </a:extLst>
            </p:cNvPr>
            <p:cNvGrpSpPr/>
            <p:nvPr/>
          </p:nvGrpSpPr>
          <p:grpSpPr>
            <a:xfrm>
              <a:off x="2164334" y="2674955"/>
              <a:ext cx="535583" cy="652513"/>
              <a:chOff x="2164334" y="2674955"/>
              <a:chExt cx="535583" cy="652513"/>
            </a:xfrm>
          </p:grpSpPr>
          <p:sp>
            <p:nvSpPr>
              <p:cNvPr id="120" name="Freeform 7">
                <a:extLst>
                  <a:ext uri="{FF2B5EF4-FFF2-40B4-BE49-F238E27FC236}">
                    <a16:creationId xmlns:a16="http://schemas.microsoft.com/office/drawing/2014/main" id="{30AF0023-1549-D00B-5B62-35DD182FB132}"/>
                  </a:ext>
                </a:extLst>
              </p:cNvPr>
              <p:cNvSpPr/>
              <p:nvPr/>
            </p:nvSpPr>
            <p:spPr>
              <a:xfrm>
                <a:off x="2164334" y="2674955"/>
                <a:ext cx="535583" cy="535583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2B485F"/>
              </a:solidFill>
            </p:spPr>
          </p:sp>
          <p:sp>
            <p:nvSpPr>
              <p:cNvPr id="121" name="직사각형 55">
                <a:extLst>
                  <a:ext uri="{FF2B5EF4-FFF2-40B4-BE49-F238E27FC236}">
                    <a16:creationId xmlns:a16="http://schemas.microsoft.com/office/drawing/2014/main" id="{BED72AAD-D35D-2480-8942-6111A901F9B7}"/>
                  </a:ext>
                </a:extLst>
              </p:cNvPr>
              <p:cNvSpPr/>
              <p:nvPr/>
            </p:nvSpPr>
            <p:spPr>
              <a:xfrm>
                <a:off x="2219181" y="2681137"/>
                <a:ext cx="439544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R="0" algn="thaiDist" rtl="0"/>
                <a:r>
                  <a:rPr lang="en-US" sz="3600" b="1" dirty="0">
                    <a:solidFill>
                      <a:schemeClr val="bg1"/>
                    </a:solidFill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6.</a:t>
                </a:r>
                <a:endPara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endParaRPr>
              </a:p>
            </p:txBody>
          </p:sp>
        </p:grpSp>
        <p:sp>
          <p:nvSpPr>
            <p:cNvPr id="118" name="직사각형 55">
              <a:extLst>
                <a:ext uri="{FF2B5EF4-FFF2-40B4-BE49-F238E27FC236}">
                  <a16:creationId xmlns:a16="http://schemas.microsoft.com/office/drawing/2014/main" id="{62DD1BE8-5636-C961-2FA8-FEE6DDEF3439}"/>
                </a:ext>
              </a:extLst>
            </p:cNvPr>
            <p:cNvSpPr/>
            <p:nvPr/>
          </p:nvSpPr>
          <p:spPr>
            <a:xfrm>
              <a:off x="2891191" y="2696857"/>
              <a:ext cx="1210459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ทำความสะอาดเครื่องมือหลังการใช้งานและจัดเก็บในตำแหน่งที่เหมาะสมถ้าจัดเก็บเป็นเวลานาน</a:t>
              </a:r>
              <a:endPara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  <a:p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ควรทาน้ำมันเพื่อป้องกันสนิม</a:t>
              </a:r>
              <a:endPara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726D3711-8B94-F6B4-D15B-CC21912FC3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01005" y="3855861"/>
            <a:ext cx="5486399" cy="641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12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229BC89-52B8-6F42-F013-9B1B250B74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9" r="41555" b="25302"/>
          <a:stretch/>
        </p:blipFill>
        <p:spPr>
          <a:xfrm>
            <a:off x="10373700" y="-22215"/>
            <a:ext cx="7914300" cy="10309215"/>
          </a:xfrm>
          <a:prstGeom prst="rect">
            <a:avLst/>
          </a:prstGeom>
        </p:spPr>
      </p:pic>
      <p:sp>
        <p:nvSpPr>
          <p:cNvPr id="39" name="Triangle 38">
            <a:extLst>
              <a:ext uri="{FF2B5EF4-FFF2-40B4-BE49-F238E27FC236}">
                <a16:creationId xmlns:a16="http://schemas.microsoft.com/office/drawing/2014/main" id="{33380A56-14CB-CE0F-CA7B-FC0EA90E0E65}"/>
              </a:ext>
            </a:extLst>
          </p:cNvPr>
          <p:cNvSpPr/>
          <p:nvPr/>
        </p:nvSpPr>
        <p:spPr>
          <a:xfrm rot="5400000">
            <a:off x="-298618" y="1521585"/>
            <a:ext cx="1130636" cy="533400"/>
          </a:xfrm>
          <a:prstGeom prst="triangle">
            <a:avLst/>
          </a:prstGeom>
          <a:solidFill>
            <a:srgbClr val="86B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8E4DE5-F5CD-202F-E9DA-2BA0CF8AB255}"/>
              </a:ext>
            </a:extLst>
          </p:cNvPr>
          <p:cNvGrpSpPr/>
          <p:nvPr/>
        </p:nvGrpSpPr>
        <p:grpSpPr>
          <a:xfrm>
            <a:off x="2050886" y="4028070"/>
            <a:ext cx="5863416" cy="1280100"/>
            <a:chOff x="990598" y="1076397"/>
            <a:chExt cx="4774830" cy="1280100"/>
          </a:xfrm>
        </p:grpSpPr>
        <p:sp>
          <p:nvSpPr>
            <p:cNvPr id="3" name="Google Shape;3438;p36">
              <a:extLst>
                <a:ext uri="{FF2B5EF4-FFF2-40B4-BE49-F238E27FC236}">
                  <a16:creationId xmlns:a16="http://schemas.microsoft.com/office/drawing/2014/main" id="{834907B0-81B7-F8CD-147F-0F55ACA31310}"/>
                </a:ext>
              </a:extLst>
            </p:cNvPr>
            <p:cNvSpPr/>
            <p:nvPr/>
          </p:nvSpPr>
          <p:spPr>
            <a:xfrm>
              <a:off x="990598" y="1161537"/>
              <a:ext cx="4774830" cy="957943"/>
            </a:xfrm>
            <a:prstGeom prst="roundRect">
              <a:avLst>
                <a:gd name="adj" fmla="val 50000"/>
              </a:avLst>
            </a:prstGeom>
            <a:solidFill>
              <a:srgbClr val="86B4C4"/>
            </a:solidFill>
            <a:ln>
              <a:noFill/>
            </a:ln>
            <a:effectLst>
              <a:outerShdw blurRad="171450" dist="114300" dir="2640000" algn="bl" rotWithShape="0">
                <a:srgbClr val="191919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3439;p36">
              <a:extLst>
                <a:ext uri="{FF2B5EF4-FFF2-40B4-BE49-F238E27FC236}">
                  <a16:creationId xmlns:a16="http://schemas.microsoft.com/office/drawing/2014/main" id="{2A3EE73E-0F3B-D02D-4963-E5EE890CD5DF}"/>
                </a:ext>
              </a:extLst>
            </p:cNvPr>
            <p:cNvSpPr txBox="1">
              <a:spLocks/>
            </p:cNvSpPr>
            <p:nvPr/>
          </p:nvSpPr>
          <p:spPr>
            <a:xfrm>
              <a:off x="1447375" y="1076397"/>
              <a:ext cx="3861439" cy="128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Montserrat ExtraBold"/>
                <a:buNone/>
                <a:tabLst/>
                <a:defRPr/>
              </a:pPr>
              <a:r>
                <a:rPr lang="th-TH" sz="40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8.1 ความคลาดเคลื่อนจากผู้วัด</a:t>
              </a:r>
              <a:endPara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Montserrat ExtraBold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E34DB21-4C1E-6108-9637-DB90097A1116}"/>
              </a:ext>
            </a:extLst>
          </p:cNvPr>
          <p:cNvGrpSpPr/>
          <p:nvPr/>
        </p:nvGrpSpPr>
        <p:grpSpPr>
          <a:xfrm>
            <a:off x="2047762" y="5243805"/>
            <a:ext cx="6585723" cy="1280100"/>
            <a:chOff x="990597" y="1076397"/>
            <a:chExt cx="5363035" cy="1280100"/>
          </a:xfrm>
        </p:grpSpPr>
        <p:sp>
          <p:nvSpPr>
            <p:cNvPr id="7" name="Google Shape;3438;p36">
              <a:extLst>
                <a:ext uri="{FF2B5EF4-FFF2-40B4-BE49-F238E27FC236}">
                  <a16:creationId xmlns:a16="http://schemas.microsoft.com/office/drawing/2014/main" id="{61780441-2A13-FD01-8145-C4EB5536D490}"/>
                </a:ext>
              </a:extLst>
            </p:cNvPr>
            <p:cNvSpPr/>
            <p:nvPr/>
          </p:nvSpPr>
          <p:spPr>
            <a:xfrm>
              <a:off x="990597" y="1161537"/>
              <a:ext cx="5363035" cy="957943"/>
            </a:xfrm>
            <a:prstGeom prst="roundRect">
              <a:avLst>
                <a:gd name="adj" fmla="val 50000"/>
              </a:avLst>
            </a:prstGeom>
            <a:solidFill>
              <a:srgbClr val="86B4C4"/>
            </a:solidFill>
            <a:ln>
              <a:noFill/>
            </a:ln>
            <a:effectLst>
              <a:outerShdw blurRad="171450" dist="114300" dir="2640000" algn="bl" rotWithShape="0">
                <a:srgbClr val="191919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439;p36">
              <a:extLst>
                <a:ext uri="{FF2B5EF4-FFF2-40B4-BE49-F238E27FC236}">
                  <a16:creationId xmlns:a16="http://schemas.microsoft.com/office/drawing/2014/main" id="{332CADC2-B449-FBD3-D87A-CFEB5D67B977}"/>
                </a:ext>
              </a:extLst>
            </p:cNvPr>
            <p:cNvSpPr txBox="1">
              <a:spLocks/>
            </p:cNvSpPr>
            <p:nvPr/>
          </p:nvSpPr>
          <p:spPr>
            <a:xfrm>
              <a:off x="1447375" y="1076397"/>
              <a:ext cx="4774830" cy="128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Montserrat ExtraBold"/>
                <a:buNone/>
                <a:tabLst/>
                <a:defRPr/>
              </a:pPr>
              <a:r>
                <a:rPr lang="th-TH" sz="40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8.2 ความคลาดเคลื่อนจากเครื่องมือวัด</a:t>
              </a:r>
              <a:endPara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Montserrat ExtraBold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024D06B-530E-4073-55D5-B59DD37F3CA7}"/>
              </a:ext>
            </a:extLst>
          </p:cNvPr>
          <p:cNvGrpSpPr/>
          <p:nvPr/>
        </p:nvGrpSpPr>
        <p:grpSpPr>
          <a:xfrm>
            <a:off x="2047762" y="6511514"/>
            <a:ext cx="6063210" cy="1280100"/>
            <a:chOff x="990597" y="1076397"/>
            <a:chExt cx="4937530" cy="1280100"/>
          </a:xfrm>
        </p:grpSpPr>
        <p:sp>
          <p:nvSpPr>
            <p:cNvPr id="10" name="Google Shape;3438;p36">
              <a:extLst>
                <a:ext uri="{FF2B5EF4-FFF2-40B4-BE49-F238E27FC236}">
                  <a16:creationId xmlns:a16="http://schemas.microsoft.com/office/drawing/2014/main" id="{AEB7844D-BF3A-1A09-D693-5018D1613D4C}"/>
                </a:ext>
              </a:extLst>
            </p:cNvPr>
            <p:cNvSpPr/>
            <p:nvPr/>
          </p:nvSpPr>
          <p:spPr>
            <a:xfrm>
              <a:off x="990597" y="1161537"/>
              <a:ext cx="4937530" cy="957943"/>
            </a:xfrm>
            <a:prstGeom prst="roundRect">
              <a:avLst>
                <a:gd name="adj" fmla="val 50000"/>
              </a:avLst>
            </a:prstGeom>
            <a:solidFill>
              <a:srgbClr val="86B4C4"/>
            </a:solidFill>
            <a:ln>
              <a:noFill/>
            </a:ln>
            <a:effectLst>
              <a:outerShdw blurRad="171450" dist="114300" dir="2640000" algn="bl" rotWithShape="0">
                <a:srgbClr val="191919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439;p36">
              <a:extLst>
                <a:ext uri="{FF2B5EF4-FFF2-40B4-BE49-F238E27FC236}">
                  <a16:creationId xmlns:a16="http://schemas.microsoft.com/office/drawing/2014/main" id="{79696E8D-B2C3-48D5-00C6-48A8DFAE4341}"/>
                </a:ext>
              </a:extLst>
            </p:cNvPr>
            <p:cNvSpPr txBox="1">
              <a:spLocks/>
            </p:cNvSpPr>
            <p:nvPr/>
          </p:nvSpPr>
          <p:spPr>
            <a:xfrm>
              <a:off x="1447375" y="1076397"/>
              <a:ext cx="4019787" cy="128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Montserrat ExtraBold"/>
                <a:buNone/>
                <a:tabLst/>
                <a:defRPr/>
              </a:pPr>
              <a:r>
                <a:rPr lang="th-TH" sz="40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8.3 ความคลาดเคลื่อนจากชิ้นงาน</a:t>
              </a:r>
              <a:endPara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Montserrat ExtraBold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6B3C2A-0772-BCA2-242A-AA69A316EB48}"/>
              </a:ext>
            </a:extLst>
          </p:cNvPr>
          <p:cNvGrpSpPr/>
          <p:nvPr/>
        </p:nvGrpSpPr>
        <p:grpSpPr>
          <a:xfrm>
            <a:off x="2073162" y="7825800"/>
            <a:ext cx="6624126" cy="1280100"/>
            <a:chOff x="990597" y="1076397"/>
            <a:chExt cx="5394308" cy="1280100"/>
          </a:xfrm>
        </p:grpSpPr>
        <p:sp>
          <p:nvSpPr>
            <p:cNvPr id="15" name="Google Shape;3438;p36">
              <a:extLst>
                <a:ext uri="{FF2B5EF4-FFF2-40B4-BE49-F238E27FC236}">
                  <a16:creationId xmlns:a16="http://schemas.microsoft.com/office/drawing/2014/main" id="{D3D8D0F7-0227-7115-E8D1-87761491533A}"/>
                </a:ext>
              </a:extLst>
            </p:cNvPr>
            <p:cNvSpPr/>
            <p:nvPr/>
          </p:nvSpPr>
          <p:spPr>
            <a:xfrm>
              <a:off x="990597" y="1161537"/>
              <a:ext cx="5394308" cy="957943"/>
            </a:xfrm>
            <a:prstGeom prst="roundRect">
              <a:avLst>
                <a:gd name="adj" fmla="val 50000"/>
              </a:avLst>
            </a:prstGeom>
            <a:solidFill>
              <a:srgbClr val="86B4C4"/>
            </a:solidFill>
            <a:ln>
              <a:noFill/>
            </a:ln>
            <a:effectLst>
              <a:outerShdw blurRad="171450" dist="114300" dir="2640000" algn="bl" rotWithShape="0">
                <a:srgbClr val="191919">
                  <a:alpha val="1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3439;p36">
              <a:extLst>
                <a:ext uri="{FF2B5EF4-FFF2-40B4-BE49-F238E27FC236}">
                  <a16:creationId xmlns:a16="http://schemas.microsoft.com/office/drawing/2014/main" id="{739586B0-BE7C-7CB2-F968-133BD5CF0AAA}"/>
                </a:ext>
              </a:extLst>
            </p:cNvPr>
            <p:cNvSpPr txBox="1">
              <a:spLocks/>
            </p:cNvSpPr>
            <p:nvPr/>
          </p:nvSpPr>
          <p:spPr>
            <a:xfrm>
              <a:off x="1447375" y="1076397"/>
              <a:ext cx="4937530" cy="128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Montserrat ExtraBold"/>
                <a:buNone/>
                <a:tabLst/>
                <a:defRPr/>
              </a:pPr>
              <a:r>
                <a:rPr lang="th-TH" sz="40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8.4 ความคลาดเคลื่อนจากสภาวะแวดล้อม</a:t>
              </a:r>
              <a:endParaRPr lang="en-US" sz="4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  <a:sym typeface="Montserrat ExtraBold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EF1A307-B69D-34A4-49DB-BAA2BB22A801}"/>
              </a:ext>
            </a:extLst>
          </p:cNvPr>
          <p:cNvGrpSpPr/>
          <p:nvPr/>
        </p:nvGrpSpPr>
        <p:grpSpPr>
          <a:xfrm>
            <a:off x="329058" y="134765"/>
            <a:ext cx="9195942" cy="3542319"/>
            <a:chOff x="329058" y="134765"/>
            <a:chExt cx="9195942" cy="354231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EEAD79-E730-60C2-E786-0E9CC75CB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58" y="134765"/>
              <a:ext cx="3981919" cy="153084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A245F6-E121-A542-F408-52A83093680A}"/>
                </a:ext>
              </a:extLst>
            </p:cNvPr>
            <p:cNvSpPr txBox="1"/>
            <p:nvPr/>
          </p:nvSpPr>
          <p:spPr>
            <a:xfrm>
              <a:off x="1028700" y="1199483"/>
              <a:ext cx="8496300" cy="24776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>
                <a:lnSpc>
                  <a:spcPts val="9267"/>
                </a:lnSpc>
              </a:pPr>
              <a:r>
                <a:rPr lang="th-TH" sz="60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8. ค่าความคลาดเคลื่อนที่</a:t>
              </a:r>
              <a:endParaRPr lang="en-US" sz="6000" dirty="0">
                <a:solidFill>
                  <a:srgbClr val="2B485F"/>
                </a:solidFill>
                <a:latin typeface="IBM Plex Sans Thai Bold"/>
                <a:cs typeface="IBM Plex Sans Thai Bold"/>
              </a:endParaRPr>
            </a:p>
            <a:p>
              <a:pPr marR="0">
                <a:lnSpc>
                  <a:spcPts val="9267"/>
                </a:lnSpc>
              </a:pPr>
              <a:r>
                <a:rPr lang="en-US" sz="60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     </a:t>
              </a:r>
              <a:r>
                <a:rPr lang="th-TH" sz="60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เกิดจากการวัด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100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373699" y="-756583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40" y="0"/>
                </a:moveTo>
                <a:lnTo>
                  <a:pt x="0" y="0"/>
                </a:lnTo>
                <a:lnTo>
                  <a:pt x="0" y="8844439"/>
                </a:lnTo>
                <a:lnTo>
                  <a:pt x="8844440" y="8844439"/>
                </a:lnTo>
                <a:lnTo>
                  <a:pt x="88444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335910" y="2362746"/>
            <a:ext cx="6412991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th-TH" sz="6999" dirty="0">
                <a:solidFill>
                  <a:srgbClr val="2B485F"/>
                </a:solidFill>
                <a:latin typeface="IBM Plex Sans Thai Bold"/>
                <a:ea typeface="IBM Plex Sans Thai Bold"/>
                <a:cs typeface="IBM Plex Sans Thai Bold"/>
                <a:sym typeface="IBM Plex Sans Thai Bold"/>
              </a:rPr>
              <a:t>สาระการเรียนรู้</a:t>
            </a:r>
            <a:endParaRPr lang="en-US" sz="6999" dirty="0">
              <a:solidFill>
                <a:srgbClr val="2B485F"/>
              </a:solidFill>
              <a:latin typeface="IBM Plex Sans Thai Bold"/>
              <a:ea typeface="IBM Plex Sans Thai Bold"/>
              <a:cs typeface="IBM Plex Sans Thai Bold"/>
              <a:sym typeface="IBM Plex Sans Thai Bold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913434F-835E-EB07-B01F-90D2D378E121}"/>
              </a:ext>
            </a:extLst>
          </p:cNvPr>
          <p:cNvGrpSpPr/>
          <p:nvPr/>
        </p:nvGrpSpPr>
        <p:grpSpPr>
          <a:xfrm>
            <a:off x="8441925" y="3619500"/>
            <a:ext cx="4674924" cy="648920"/>
            <a:chOff x="343409" y="198663"/>
            <a:chExt cx="4674924" cy="64892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30A405B9-9C87-403E-DD71-9C04C8A127A2}"/>
                </a:ext>
              </a:extLst>
            </p:cNvPr>
            <p:cNvSpPr/>
            <p:nvPr/>
          </p:nvSpPr>
          <p:spPr>
            <a:xfrm rot="18900000">
              <a:off x="372033" y="222102"/>
              <a:ext cx="565755" cy="565755"/>
            </a:xfrm>
            <a:prstGeom prst="roundRect">
              <a:avLst/>
            </a:prstGeom>
            <a:solidFill>
              <a:srgbClr val="28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FB59B1-6DD1-24E0-8B18-610C1599C992}"/>
                </a:ext>
              </a:extLst>
            </p:cNvPr>
            <p:cNvSpPr txBox="1"/>
            <p:nvPr/>
          </p:nvSpPr>
          <p:spPr>
            <a:xfrm>
              <a:off x="1134985" y="259254"/>
              <a:ext cx="295762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ความหมายของการวัด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4A48BBB-37FF-57AC-FE36-F1A1871651CF}"/>
                </a:ext>
              </a:extLst>
            </p:cNvPr>
            <p:cNvSpPr txBox="1"/>
            <p:nvPr/>
          </p:nvSpPr>
          <p:spPr>
            <a:xfrm>
              <a:off x="343409" y="198663"/>
              <a:ext cx="6918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1.</a:t>
              </a:r>
              <a:endPara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D4261F0-2437-8881-05D8-5D8B1A6D7682}"/>
                </a:ext>
              </a:extLst>
            </p:cNvPr>
            <p:cNvCxnSpPr/>
            <p:nvPr/>
          </p:nvCxnSpPr>
          <p:spPr>
            <a:xfrm>
              <a:off x="1193761" y="847583"/>
              <a:ext cx="3824572" cy="0"/>
            </a:xfrm>
            <a:prstGeom prst="line">
              <a:avLst/>
            </a:prstGeom>
            <a:ln w="9525">
              <a:solidFill>
                <a:srgbClr val="2C59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3BE995F-35B0-08ED-2528-0DFDC3457DE6}"/>
              </a:ext>
            </a:extLst>
          </p:cNvPr>
          <p:cNvGrpSpPr/>
          <p:nvPr/>
        </p:nvGrpSpPr>
        <p:grpSpPr>
          <a:xfrm>
            <a:off x="8441925" y="4415366"/>
            <a:ext cx="4674924" cy="648920"/>
            <a:chOff x="343409" y="994529"/>
            <a:chExt cx="4674924" cy="64892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37D5BA8-4D84-969E-A64D-6D72116E89BD}"/>
                </a:ext>
              </a:extLst>
            </p:cNvPr>
            <p:cNvGrpSpPr/>
            <p:nvPr/>
          </p:nvGrpSpPr>
          <p:grpSpPr>
            <a:xfrm>
              <a:off x="372033" y="1017968"/>
              <a:ext cx="4646300" cy="625481"/>
              <a:chOff x="372033" y="222102"/>
              <a:chExt cx="4646300" cy="625481"/>
            </a:xfrm>
          </p:grpSpPr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B708CFA2-BC71-E88B-99D5-E14F78D81A9D}"/>
                  </a:ext>
                </a:extLst>
              </p:cNvPr>
              <p:cNvSpPr/>
              <p:nvPr/>
            </p:nvSpPr>
            <p:spPr>
              <a:xfrm rot="18900000">
                <a:off x="372033" y="222102"/>
                <a:ext cx="565755" cy="565755"/>
              </a:xfrm>
              <a:prstGeom prst="roundRect">
                <a:avLst/>
              </a:prstGeom>
              <a:solidFill>
                <a:srgbClr val="2C59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2AD976D-7B06-2436-F93F-04A7E5FDDB12}"/>
                  </a:ext>
                </a:extLst>
              </p:cNvPr>
              <p:cNvSpPr txBox="1"/>
              <p:nvPr/>
            </p:nvSpPr>
            <p:spPr>
              <a:xfrm>
                <a:off x="1134985" y="259254"/>
                <a:ext cx="295762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th-TH" sz="3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วัตถุประสงค์ของการวัด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D75DF5B-D237-C3AF-B0EB-5B20E535B84C}"/>
                  </a:ext>
                </a:extLst>
              </p:cNvPr>
              <p:cNvCxnSpPr/>
              <p:nvPr/>
            </p:nvCxnSpPr>
            <p:spPr>
              <a:xfrm>
                <a:off x="1193761" y="847583"/>
                <a:ext cx="3824572" cy="0"/>
              </a:xfrm>
              <a:prstGeom prst="line">
                <a:avLst/>
              </a:prstGeom>
              <a:ln w="9525">
                <a:solidFill>
                  <a:srgbClr val="2C596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9EE8DA-18A8-57E2-8E7E-B4F3052B9CB3}"/>
                </a:ext>
              </a:extLst>
            </p:cNvPr>
            <p:cNvSpPr txBox="1"/>
            <p:nvPr/>
          </p:nvSpPr>
          <p:spPr>
            <a:xfrm>
              <a:off x="343409" y="994529"/>
              <a:ext cx="6918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2.</a:t>
              </a:r>
              <a:endPara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AC4128-0590-C770-D4B9-834C90162F3B}"/>
              </a:ext>
            </a:extLst>
          </p:cNvPr>
          <p:cNvGrpSpPr/>
          <p:nvPr/>
        </p:nvGrpSpPr>
        <p:grpSpPr>
          <a:xfrm>
            <a:off x="8441925" y="5245100"/>
            <a:ext cx="4674924" cy="648920"/>
            <a:chOff x="343409" y="198663"/>
            <a:chExt cx="4674924" cy="648920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426889C3-5CD0-EF75-0996-B32681E8897C}"/>
                </a:ext>
              </a:extLst>
            </p:cNvPr>
            <p:cNvSpPr/>
            <p:nvPr/>
          </p:nvSpPr>
          <p:spPr>
            <a:xfrm rot="18900000">
              <a:off x="372033" y="222102"/>
              <a:ext cx="565755" cy="565755"/>
            </a:xfrm>
            <a:prstGeom prst="roundRect">
              <a:avLst/>
            </a:prstGeom>
            <a:solidFill>
              <a:srgbClr val="28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1007FC-B289-D894-2AE1-460A342EDC6C}"/>
                </a:ext>
              </a:extLst>
            </p:cNvPr>
            <p:cNvSpPr txBox="1"/>
            <p:nvPr/>
          </p:nvSpPr>
          <p:spPr>
            <a:xfrm>
              <a:off x="1134985" y="259254"/>
              <a:ext cx="295762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ระบบหน่วยวัด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C30A7D0-1A21-3B0F-66C7-41ADA379CFE0}"/>
                </a:ext>
              </a:extLst>
            </p:cNvPr>
            <p:cNvSpPr txBox="1"/>
            <p:nvPr/>
          </p:nvSpPr>
          <p:spPr>
            <a:xfrm>
              <a:off x="343409" y="198663"/>
              <a:ext cx="6918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3.</a:t>
              </a:r>
              <a:endPara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8F2CCEB-2128-F146-F2B8-E3303A4BDBE7}"/>
                </a:ext>
              </a:extLst>
            </p:cNvPr>
            <p:cNvCxnSpPr/>
            <p:nvPr/>
          </p:nvCxnSpPr>
          <p:spPr>
            <a:xfrm>
              <a:off x="1193761" y="847583"/>
              <a:ext cx="3824572" cy="0"/>
            </a:xfrm>
            <a:prstGeom prst="line">
              <a:avLst/>
            </a:prstGeom>
            <a:ln w="9525">
              <a:solidFill>
                <a:srgbClr val="2C59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F69EC63-5BF9-BFA0-6BCE-18935A3999E7}"/>
              </a:ext>
            </a:extLst>
          </p:cNvPr>
          <p:cNvGrpSpPr/>
          <p:nvPr/>
        </p:nvGrpSpPr>
        <p:grpSpPr>
          <a:xfrm>
            <a:off x="8441925" y="6040966"/>
            <a:ext cx="4674924" cy="648920"/>
            <a:chOff x="343409" y="994529"/>
            <a:chExt cx="4674924" cy="64892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556E346-06DF-9340-B653-99239AC12F6D}"/>
                </a:ext>
              </a:extLst>
            </p:cNvPr>
            <p:cNvGrpSpPr/>
            <p:nvPr/>
          </p:nvGrpSpPr>
          <p:grpSpPr>
            <a:xfrm>
              <a:off x="372033" y="1017968"/>
              <a:ext cx="4646300" cy="625481"/>
              <a:chOff x="372033" y="222102"/>
              <a:chExt cx="4646300" cy="625481"/>
            </a:xfrm>
          </p:grpSpPr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F8971D27-D048-2C50-C893-722591785FF7}"/>
                  </a:ext>
                </a:extLst>
              </p:cNvPr>
              <p:cNvSpPr/>
              <p:nvPr/>
            </p:nvSpPr>
            <p:spPr>
              <a:xfrm rot="18900000">
                <a:off x="372033" y="222102"/>
                <a:ext cx="565755" cy="565755"/>
              </a:xfrm>
              <a:prstGeom prst="roundRect">
                <a:avLst/>
              </a:prstGeom>
              <a:solidFill>
                <a:srgbClr val="2C59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8199865-0130-45D0-5D0D-CF26F8C0B677}"/>
                  </a:ext>
                </a:extLst>
              </p:cNvPr>
              <p:cNvSpPr txBox="1"/>
              <p:nvPr/>
            </p:nvSpPr>
            <p:spPr>
              <a:xfrm>
                <a:off x="1134985" y="259254"/>
                <a:ext cx="3824572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th-TH" sz="3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พื้นฐานในการแปลงหน่วย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F93AE0D1-2BB4-0C61-68C4-2D47BB59BC3E}"/>
                  </a:ext>
                </a:extLst>
              </p:cNvPr>
              <p:cNvCxnSpPr/>
              <p:nvPr/>
            </p:nvCxnSpPr>
            <p:spPr>
              <a:xfrm>
                <a:off x="1193761" y="847583"/>
                <a:ext cx="3824572" cy="0"/>
              </a:xfrm>
              <a:prstGeom prst="line">
                <a:avLst/>
              </a:prstGeom>
              <a:ln w="9525">
                <a:solidFill>
                  <a:srgbClr val="2C596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7D41C9D-748C-3F6A-6BB9-65A33AEC26B0}"/>
                </a:ext>
              </a:extLst>
            </p:cNvPr>
            <p:cNvSpPr txBox="1"/>
            <p:nvPr/>
          </p:nvSpPr>
          <p:spPr>
            <a:xfrm>
              <a:off x="343409" y="994529"/>
              <a:ext cx="6918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4.</a:t>
              </a:r>
              <a:endPara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84E726A-71E0-99AE-EF5E-32C230FBB3FE}"/>
              </a:ext>
            </a:extLst>
          </p:cNvPr>
          <p:cNvGrpSpPr/>
          <p:nvPr/>
        </p:nvGrpSpPr>
        <p:grpSpPr>
          <a:xfrm>
            <a:off x="8441925" y="6853767"/>
            <a:ext cx="4674924" cy="648920"/>
            <a:chOff x="343409" y="198663"/>
            <a:chExt cx="4674924" cy="648920"/>
          </a:xfrm>
        </p:grpSpPr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1068E968-FAC3-8771-104E-88246525C6AB}"/>
                </a:ext>
              </a:extLst>
            </p:cNvPr>
            <p:cNvSpPr/>
            <p:nvPr/>
          </p:nvSpPr>
          <p:spPr>
            <a:xfrm rot="18900000">
              <a:off x="372033" y="222102"/>
              <a:ext cx="565755" cy="565755"/>
            </a:xfrm>
            <a:prstGeom prst="roundRect">
              <a:avLst/>
            </a:prstGeom>
            <a:solidFill>
              <a:srgbClr val="28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57000FE-74FD-A913-4067-4B0376AAFBDC}"/>
                </a:ext>
              </a:extLst>
            </p:cNvPr>
            <p:cNvSpPr txBox="1"/>
            <p:nvPr/>
          </p:nvSpPr>
          <p:spPr>
            <a:xfrm>
              <a:off x="1134985" y="259254"/>
              <a:ext cx="382457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ประเภทเครื่องมือวัดละเอียด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AA1BD8-88E0-06BA-4616-0455E1158B81}"/>
                </a:ext>
              </a:extLst>
            </p:cNvPr>
            <p:cNvSpPr txBox="1"/>
            <p:nvPr/>
          </p:nvSpPr>
          <p:spPr>
            <a:xfrm>
              <a:off x="343409" y="198663"/>
              <a:ext cx="6918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5.</a:t>
              </a:r>
              <a:endPara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8D6CFAB-302D-C3D3-B5F5-2D6449C0DFCC}"/>
                </a:ext>
              </a:extLst>
            </p:cNvPr>
            <p:cNvCxnSpPr/>
            <p:nvPr/>
          </p:nvCxnSpPr>
          <p:spPr>
            <a:xfrm>
              <a:off x="1193761" y="847583"/>
              <a:ext cx="3824572" cy="0"/>
            </a:xfrm>
            <a:prstGeom prst="line">
              <a:avLst/>
            </a:prstGeom>
            <a:ln w="9525">
              <a:solidFill>
                <a:srgbClr val="2C59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237A77-A289-7E8D-98D7-F6D7476285C8}"/>
              </a:ext>
            </a:extLst>
          </p:cNvPr>
          <p:cNvGrpSpPr/>
          <p:nvPr/>
        </p:nvGrpSpPr>
        <p:grpSpPr>
          <a:xfrm>
            <a:off x="8441925" y="7649633"/>
            <a:ext cx="6412991" cy="648920"/>
            <a:chOff x="343409" y="994529"/>
            <a:chExt cx="6412991" cy="64892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ED1868D-F77A-DD11-2A28-E763E3EAD126}"/>
                </a:ext>
              </a:extLst>
            </p:cNvPr>
            <p:cNvGrpSpPr/>
            <p:nvPr/>
          </p:nvGrpSpPr>
          <p:grpSpPr>
            <a:xfrm>
              <a:off x="372033" y="1017968"/>
              <a:ext cx="6384367" cy="625481"/>
              <a:chOff x="372033" y="222102"/>
              <a:chExt cx="6384367" cy="625481"/>
            </a:xfrm>
          </p:grpSpPr>
          <p:sp>
            <p:nvSpPr>
              <p:cNvPr id="37" name="Rounded Rectangle 36">
                <a:extLst>
                  <a:ext uri="{FF2B5EF4-FFF2-40B4-BE49-F238E27FC236}">
                    <a16:creationId xmlns:a16="http://schemas.microsoft.com/office/drawing/2014/main" id="{4D4ABB1D-6242-6DBA-EB99-36F81DC2F0CF}"/>
                  </a:ext>
                </a:extLst>
              </p:cNvPr>
              <p:cNvSpPr/>
              <p:nvPr/>
            </p:nvSpPr>
            <p:spPr>
              <a:xfrm rot="18900000">
                <a:off x="372033" y="222102"/>
                <a:ext cx="565755" cy="565755"/>
              </a:xfrm>
              <a:prstGeom prst="roundRect">
                <a:avLst/>
              </a:prstGeom>
              <a:solidFill>
                <a:srgbClr val="2C59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75F0360-FA31-3DAA-9265-6CB445CA2AF4}"/>
                  </a:ext>
                </a:extLst>
              </p:cNvPr>
              <p:cNvSpPr txBox="1"/>
              <p:nvPr/>
            </p:nvSpPr>
            <p:spPr>
              <a:xfrm>
                <a:off x="1134985" y="259254"/>
                <a:ext cx="562141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th-TH" sz="3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ข้อปฏิบัติเบื้องต้นการใช้เครื่องมือวัดละเอียด</a:t>
                </a: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C943EC54-FE04-A147-8E8F-E2308DB7FC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3761" y="847583"/>
                <a:ext cx="4902239" cy="0"/>
              </a:xfrm>
              <a:prstGeom prst="line">
                <a:avLst/>
              </a:prstGeom>
              <a:ln w="9525">
                <a:solidFill>
                  <a:srgbClr val="2C596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A6B7B20-F827-BD92-103C-73A8BB9D73CE}"/>
                </a:ext>
              </a:extLst>
            </p:cNvPr>
            <p:cNvSpPr txBox="1"/>
            <p:nvPr/>
          </p:nvSpPr>
          <p:spPr>
            <a:xfrm>
              <a:off x="343409" y="994529"/>
              <a:ext cx="6918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6.</a:t>
              </a:r>
              <a:endPara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C254641-61D6-67C4-CDF3-3651F0505670}"/>
              </a:ext>
            </a:extLst>
          </p:cNvPr>
          <p:cNvGrpSpPr/>
          <p:nvPr/>
        </p:nvGrpSpPr>
        <p:grpSpPr>
          <a:xfrm>
            <a:off x="8441925" y="8479367"/>
            <a:ext cx="5041391" cy="648920"/>
            <a:chOff x="343409" y="198663"/>
            <a:chExt cx="5041391" cy="648920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FAB8FCD9-443F-4826-AEBC-60BF708C546D}"/>
                </a:ext>
              </a:extLst>
            </p:cNvPr>
            <p:cNvSpPr/>
            <p:nvPr/>
          </p:nvSpPr>
          <p:spPr>
            <a:xfrm rot="18900000">
              <a:off x="372033" y="222102"/>
              <a:ext cx="565755" cy="565755"/>
            </a:xfrm>
            <a:prstGeom prst="roundRect">
              <a:avLst/>
            </a:prstGeom>
            <a:solidFill>
              <a:srgbClr val="28BB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B2C7940-D7E9-EC29-47EA-275AB52B3278}"/>
                </a:ext>
              </a:extLst>
            </p:cNvPr>
            <p:cNvSpPr txBox="1"/>
            <p:nvPr/>
          </p:nvSpPr>
          <p:spPr>
            <a:xfrm>
              <a:off x="1134985" y="259254"/>
              <a:ext cx="424981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th-TH" sz="32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หลักการใช้เครื่องมือวัดละเอียด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92600B8-BC03-7590-8269-76DEDD68ADE3}"/>
                </a:ext>
              </a:extLst>
            </p:cNvPr>
            <p:cNvSpPr txBox="1"/>
            <p:nvPr/>
          </p:nvSpPr>
          <p:spPr>
            <a:xfrm>
              <a:off x="343409" y="198663"/>
              <a:ext cx="6918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7.</a:t>
              </a:r>
              <a:endPara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469203A-4816-0B6A-D5AF-26AD70129080}"/>
                </a:ext>
              </a:extLst>
            </p:cNvPr>
            <p:cNvCxnSpPr/>
            <p:nvPr/>
          </p:nvCxnSpPr>
          <p:spPr>
            <a:xfrm>
              <a:off x="1193761" y="847583"/>
              <a:ext cx="3824572" cy="0"/>
            </a:xfrm>
            <a:prstGeom prst="line">
              <a:avLst/>
            </a:prstGeom>
            <a:ln w="9525">
              <a:solidFill>
                <a:srgbClr val="2C59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7A3AFE3-EFFC-68EF-6A40-DF0F0D4CEF21}"/>
              </a:ext>
            </a:extLst>
          </p:cNvPr>
          <p:cNvGrpSpPr/>
          <p:nvPr/>
        </p:nvGrpSpPr>
        <p:grpSpPr>
          <a:xfrm>
            <a:off x="8441925" y="9275233"/>
            <a:ext cx="5409386" cy="648920"/>
            <a:chOff x="343409" y="994529"/>
            <a:chExt cx="5409386" cy="64892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059E8E3-9206-68DB-308B-81F55B224C80}"/>
                </a:ext>
              </a:extLst>
            </p:cNvPr>
            <p:cNvGrpSpPr/>
            <p:nvPr/>
          </p:nvGrpSpPr>
          <p:grpSpPr>
            <a:xfrm>
              <a:off x="372033" y="1017968"/>
              <a:ext cx="5380762" cy="625481"/>
              <a:chOff x="372033" y="222102"/>
              <a:chExt cx="5380762" cy="625481"/>
            </a:xfrm>
          </p:grpSpPr>
          <p:sp>
            <p:nvSpPr>
              <p:cNvPr id="48" name="Rounded Rectangle 47">
                <a:extLst>
                  <a:ext uri="{FF2B5EF4-FFF2-40B4-BE49-F238E27FC236}">
                    <a16:creationId xmlns:a16="http://schemas.microsoft.com/office/drawing/2014/main" id="{54687585-1C4E-1CC5-BD86-B3FBAB9EFE6B}"/>
                  </a:ext>
                </a:extLst>
              </p:cNvPr>
              <p:cNvSpPr/>
              <p:nvPr/>
            </p:nvSpPr>
            <p:spPr>
              <a:xfrm rot="18900000">
                <a:off x="372033" y="222102"/>
                <a:ext cx="565755" cy="565755"/>
              </a:xfrm>
              <a:prstGeom prst="roundRect">
                <a:avLst/>
              </a:prstGeom>
              <a:solidFill>
                <a:srgbClr val="2C596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E421C4B-C09B-0D9E-8C8F-89B69548E728}"/>
                  </a:ext>
                </a:extLst>
              </p:cNvPr>
              <p:cNvSpPr txBox="1"/>
              <p:nvPr/>
            </p:nvSpPr>
            <p:spPr>
              <a:xfrm>
                <a:off x="1134985" y="259254"/>
                <a:ext cx="461781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th-TH" sz="3200" b="1" dirty="0">
                    <a:latin typeface="TH SarabunPSK" panose="020B0500040200020003" pitchFamily="34" charset="-34"/>
                    <a:cs typeface="TH SarabunPSK" panose="020B0500040200020003" pitchFamily="34" charset="-34"/>
                  </a:rPr>
                  <a:t>ค่าความคลาดเคลื่อนที่เกิดจากการวัด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528BDCD-9A39-F253-111F-43711E4C80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3761" y="847583"/>
                <a:ext cx="4191039" cy="0"/>
              </a:xfrm>
              <a:prstGeom prst="line">
                <a:avLst/>
              </a:prstGeom>
              <a:ln w="9525">
                <a:solidFill>
                  <a:srgbClr val="2C596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547F537-DABB-3657-2A41-AA12F655E05F}"/>
                </a:ext>
              </a:extLst>
            </p:cNvPr>
            <p:cNvSpPr txBox="1"/>
            <p:nvPr/>
          </p:nvSpPr>
          <p:spPr>
            <a:xfrm>
              <a:off x="343409" y="994529"/>
              <a:ext cx="6918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8.</a:t>
              </a:r>
              <a:endPara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6CBAC766-7E4A-1689-2AB5-9D917373E8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2" r="26890" b="7201"/>
          <a:stretch/>
        </p:blipFill>
        <p:spPr>
          <a:xfrm>
            <a:off x="-455404" y="-10485"/>
            <a:ext cx="8391580" cy="1029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AEFFC4A-DD0D-B1B3-99A0-6967F005F299}"/>
              </a:ext>
            </a:extLst>
          </p:cNvPr>
          <p:cNvSpPr txBox="1"/>
          <p:nvPr/>
        </p:nvSpPr>
        <p:spPr>
          <a:xfrm>
            <a:off x="792858" y="3372493"/>
            <a:ext cx="896074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400" i="0" u="none" strike="noStrike" baseline="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400" b="1" dirty="0">
                <a:solidFill>
                  <a:srgbClr val="F018A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การวัด (</a:t>
            </a:r>
            <a:r>
              <a:rPr lang="en-US" sz="4400" b="1" dirty="0">
                <a:solidFill>
                  <a:srgbClr val="F018A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Measurement)</a:t>
            </a:r>
            <a:r>
              <a:rPr lang="th-TH" sz="4400" b="1" dirty="0">
                <a:solidFill>
                  <a:srgbClr val="F018A3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4400" b="1" dirty="0">
                <a:solidFill>
                  <a:srgbClr val="2C596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ในทางวิทยาศาสตร์ การวัด คือ กระบวนการเพื่อให้ได้มาซึ่งขนาดของปริมาณอันหนึ่ง เช่น ความยาวหรือมวลและเกี่ยวข้องกับหน่วยวัด เช่น เมตรหรือกิโลกรัม ผลของการวัด สิ่งหนึ่งสามารถนำไปเปรียบเทียบกับผลของการวัดสิ่งอื่นได้เมื่อใช้หน่วยวัดเดียวกัน</a:t>
            </a:r>
            <a:endParaRPr lang="en-US" sz="4400" b="1" dirty="0">
              <a:solidFill>
                <a:srgbClr val="2C596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6AC221-02C6-2BB9-C7D5-D6DAC6E48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28"/>
          <a:stretch/>
        </p:blipFill>
        <p:spPr>
          <a:xfrm>
            <a:off x="9466001" y="2005"/>
            <a:ext cx="8821999" cy="10330261"/>
          </a:xfrm>
          <a:prstGeom prst="flowChartInputOutput">
            <a:avLst/>
          </a:prstGeom>
        </p:spPr>
      </p:pic>
      <p:sp>
        <p:nvSpPr>
          <p:cNvPr id="18" name="Triangle 17">
            <a:extLst>
              <a:ext uri="{FF2B5EF4-FFF2-40B4-BE49-F238E27FC236}">
                <a16:creationId xmlns:a16="http://schemas.microsoft.com/office/drawing/2014/main" id="{C32F115F-6207-AF1C-65E1-09A369974762}"/>
              </a:ext>
            </a:extLst>
          </p:cNvPr>
          <p:cNvSpPr/>
          <p:nvPr/>
        </p:nvSpPr>
        <p:spPr>
          <a:xfrm rot="5400000">
            <a:off x="-298618" y="1521585"/>
            <a:ext cx="1130636" cy="533400"/>
          </a:xfrm>
          <a:prstGeom prst="triangle">
            <a:avLst/>
          </a:prstGeom>
          <a:solidFill>
            <a:srgbClr val="86B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CE4AA5C-399D-FCA8-0C61-1C45976504B7}"/>
              </a:ext>
            </a:extLst>
          </p:cNvPr>
          <p:cNvGrpSpPr/>
          <p:nvPr/>
        </p:nvGrpSpPr>
        <p:grpSpPr>
          <a:xfrm>
            <a:off x="329058" y="134765"/>
            <a:ext cx="11253342" cy="2341735"/>
            <a:chOff x="329058" y="134765"/>
            <a:chExt cx="11253342" cy="234173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8D9BAD-AA03-4A44-E8D9-9C83FD51CD7C}"/>
                </a:ext>
              </a:extLst>
            </p:cNvPr>
            <p:cNvSpPr txBox="1"/>
            <p:nvPr/>
          </p:nvSpPr>
          <p:spPr>
            <a:xfrm>
              <a:off x="1090864" y="1191533"/>
              <a:ext cx="10491536" cy="1284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>
                <a:lnSpc>
                  <a:spcPts val="9267"/>
                </a:lnSpc>
              </a:pPr>
              <a:r>
                <a:rPr lang="th-TH" sz="6619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1. ความหมายของการวัด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4306324-18AF-947C-01B4-50938EBBD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58" y="134765"/>
              <a:ext cx="3981919" cy="153084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AEFFC4A-DD0D-B1B3-99A0-6967F005F299}"/>
              </a:ext>
            </a:extLst>
          </p:cNvPr>
          <p:cNvSpPr txBox="1"/>
          <p:nvPr/>
        </p:nvSpPr>
        <p:spPr>
          <a:xfrm>
            <a:off x="826101" y="3211270"/>
            <a:ext cx="867314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i="0" u="none" strike="noStrike" baseline="0" dirty="0">
                <a:solidFill>
                  <a:srgbClr val="2C5962"/>
                </a:solidFill>
                <a:latin typeface="THSarabunPSK" panose="020B0500040200020003" pitchFamily="34" charset="-34"/>
                <a:cs typeface="THSarabunPSK" panose="020B0500040200020003" pitchFamily="34" charset="-34"/>
              </a:rPr>
              <a:t>	</a:t>
            </a:r>
            <a:r>
              <a:rPr lang="th-TH" sz="3600" b="1" dirty="0">
                <a:solidFill>
                  <a:srgbClr val="2C596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การวัดเป็นปฏิบัติการที่มีวัตถุประสงค์เพื่อการตัดสินค่าของปริมาณ ผลลัพธ์ของการวัดจะแบ่งเป็นสองส่วนซึ่งประกอบด้วยส่วนแรกคือค่าที่วัดได้ และอีกส่วนหนึ่งคือหน่วยวัด ถ้าต้องการทราบขนาดของชิ้นงานที่ผลิตและออกแบบมาหรือตรวจวัดเพื่อหาการ</a:t>
            </a:r>
            <a:br>
              <a:rPr lang="th-TH" sz="3600" b="1" dirty="0">
                <a:solidFill>
                  <a:srgbClr val="2C596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solidFill>
                  <a:srgbClr val="2C5962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สึกหรอของชิ้นส่วนก็ต้องใช้เครื่องมือเข้าไปตรวจสอบ ดังนั้น การวัดจึงมีวัตถุประสงค์ดังต่อไปนี้	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6AC221-02C6-2BB9-C7D5-D6DAC6E48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28"/>
          <a:stretch/>
        </p:blipFill>
        <p:spPr>
          <a:xfrm>
            <a:off x="9466001" y="2005"/>
            <a:ext cx="8821999" cy="10330261"/>
          </a:xfrm>
          <a:prstGeom prst="flowChartInputOutpu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3BE450C-86D1-261B-0C71-09738155EE58}"/>
              </a:ext>
            </a:extLst>
          </p:cNvPr>
          <p:cNvGrpSpPr/>
          <p:nvPr/>
        </p:nvGrpSpPr>
        <p:grpSpPr>
          <a:xfrm>
            <a:off x="2080011" y="6992282"/>
            <a:ext cx="3948221" cy="661469"/>
            <a:chOff x="2080011" y="8207372"/>
            <a:chExt cx="3948221" cy="66146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FB67F8C-FC61-3352-79D2-43BE14E6398F}"/>
                </a:ext>
              </a:extLst>
            </p:cNvPr>
            <p:cNvSpPr/>
            <p:nvPr/>
          </p:nvSpPr>
          <p:spPr>
            <a:xfrm>
              <a:off x="2080011" y="8207372"/>
              <a:ext cx="595421" cy="595421"/>
            </a:xfrm>
            <a:prstGeom prst="ellipse">
              <a:avLst/>
            </a:prstGeom>
            <a:solidFill>
              <a:srgbClr val="2B4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DC908F-3841-3378-AE88-3FACBED97B4E}"/>
                </a:ext>
              </a:extLst>
            </p:cNvPr>
            <p:cNvSpPr txBox="1"/>
            <p:nvPr/>
          </p:nvSpPr>
          <p:spPr>
            <a:xfrm>
              <a:off x="2819400" y="8222510"/>
              <a:ext cx="320883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rgbClr val="2C5962"/>
                  </a:solidFill>
                  <a:cs typeface="THSarabunPSK" panose="020B0500040200020003" pitchFamily="34" charset="-34"/>
                </a:rPr>
                <a:t>เพื่อให้ได้มาซึ่งข้อมูล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5FF52AF-2F55-394A-8EFF-EF95AD7F0A8B}"/>
                </a:ext>
              </a:extLst>
            </p:cNvPr>
            <p:cNvSpPr txBox="1"/>
            <p:nvPr/>
          </p:nvSpPr>
          <p:spPr>
            <a:xfrm>
              <a:off x="2096946" y="8222510"/>
              <a:ext cx="5615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th-TH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  <a:endParaRPr lang="en-US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42AEEE2-BFC2-22A8-9974-EE3C02EF07DF}"/>
              </a:ext>
            </a:extLst>
          </p:cNvPr>
          <p:cNvGrpSpPr/>
          <p:nvPr/>
        </p:nvGrpSpPr>
        <p:grpSpPr>
          <a:xfrm>
            <a:off x="2080011" y="7842514"/>
            <a:ext cx="5158989" cy="661469"/>
            <a:chOff x="2080011" y="8207372"/>
            <a:chExt cx="5158989" cy="661469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5831746-4324-217F-6663-78228EDB7F30}"/>
                </a:ext>
              </a:extLst>
            </p:cNvPr>
            <p:cNvSpPr/>
            <p:nvPr/>
          </p:nvSpPr>
          <p:spPr>
            <a:xfrm>
              <a:off x="2080011" y="8207372"/>
              <a:ext cx="595421" cy="595421"/>
            </a:xfrm>
            <a:prstGeom prst="ellipse">
              <a:avLst/>
            </a:prstGeom>
            <a:solidFill>
              <a:srgbClr val="2B4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1DAD445-05A7-52FA-A49F-A329108B0C90}"/>
                </a:ext>
              </a:extLst>
            </p:cNvPr>
            <p:cNvSpPr txBox="1"/>
            <p:nvPr/>
          </p:nvSpPr>
          <p:spPr>
            <a:xfrm>
              <a:off x="2819400" y="8222510"/>
              <a:ext cx="441960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dirty="0">
                  <a:solidFill>
                    <a:srgbClr val="2C5962"/>
                  </a:solidFill>
                  <a:cs typeface="THSarabunPSK" panose="020B0500040200020003" pitchFamily="34" charset="-34"/>
                </a:rPr>
                <a:t>เพื่อการควบคุมหรือตรวจสอบ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7DA67A8-7D36-B746-8E92-516F659C55E6}"/>
                </a:ext>
              </a:extLst>
            </p:cNvPr>
            <p:cNvSpPr txBox="1"/>
            <p:nvPr/>
          </p:nvSpPr>
          <p:spPr>
            <a:xfrm>
              <a:off x="2096946" y="8222510"/>
              <a:ext cx="5615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2</a:t>
              </a:r>
            </a:p>
          </p:txBody>
        </p:sp>
      </p:grpSp>
      <p:sp>
        <p:nvSpPr>
          <p:cNvPr id="25" name="Triangle 24">
            <a:extLst>
              <a:ext uri="{FF2B5EF4-FFF2-40B4-BE49-F238E27FC236}">
                <a16:creationId xmlns:a16="http://schemas.microsoft.com/office/drawing/2014/main" id="{40B82531-D788-A50E-D0A1-5E823EA618F8}"/>
              </a:ext>
            </a:extLst>
          </p:cNvPr>
          <p:cNvSpPr/>
          <p:nvPr/>
        </p:nvSpPr>
        <p:spPr>
          <a:xfrm rot="5400000">
            <a:off x="-298618" y="1521585"/>
            <a:ext cx="1130636" cy="533400"/>
          </a:xfrm>
          <a:prstGeom prst="triangle">
            <a:avLst/>
          </a:prstGeom>
          <a:solidFill>
            <a:srgbClr val="86B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55244A-D840-0F85-C719-D0B4736D4DF6}"/>
              </a:ext>
            </a:extLst>
          </p:cNvPr>
          <p:cNvGrpSpPr/>
          <p:nvPr/>
        </p:nvGrpSpPr>
        <p:grpSpPr>
          <a:xfrm>
            <a:off x="329058" y="134765"/>
            <a:ext cx="11177142" cy="2362092"/>
            <a:chOff x="329058" y="134765"/>
            <a:chExt cx="11177142" cy="236209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E8D9BAD-AA03-4A44-E8D9-9C83FD51CD7C}"/>
                </a:ext>
              </a:extLst>
            </p:cNvPr>
            <p:cNvSpPr txBox="1"/>
            <p:nvPr/>
          </p:nvSpPr>
          <p:spPr>
            <a:xfrm>
              <a:off x="1014664" y="1211890"/>
              <a:ext cx="10491536" cy="1284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9267"/>
                </a:lnSpc>
              </a:pPr>
              <a:r>
                <a:rPr lang="th-TH" sz="6619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2. วัตถุประสงค์ของการวัด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79A0B18-3D64-D284-F484-654A59871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58" y="134765"/>
              <a:ext cx="3981919" cy="1530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591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H="1">
            <a:off x="10373699" y="-756583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40" y="0"/>
                </a:moveTo>
                <a:lnTo>
                  <a:pt x="0" y="0"/>
                </a:lnTo>
                <a:lnTo>
                  <a:pt x="0" y="8844439"/>
                </a:lnTo>
                <a:lnTo>
                  <a:pt x="8844440" y="8844439"/>
                </a:lnTo>
                <a:lnTo>
                  <a:pt x="88444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DC65087-9A51-EF0B-F129-6D3CFE2A5C87}"/>
              </a:ext>
            </a:extLst>
          </p:cNvPr>
          <p:cNvSpPr txBox="1"/>
          <p:nvPr/>
        </p:nvSpPr>
        <p:spPr>
          <a:xfrm>
            <a:off x="826101" y="3976316"/>
            <a:ext cx="9156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solidFill>
                  <a:srgbClr val="2C5962"/>
                </a:solidFill>
                <a:cs typeface="THSarabunPSK" panose="020B0500040200020003" pitchFamily="34" charset="-34"/>
              </a:rPr>
              <a:t>ความยาวในระบบอังกฤษใช้เปรียบเทียบกับหน่วยต่าง ๆ มีดังนี้</a:t>
            </a:r>
            <a:endParaRPr lang="en-US" sz="3600" b="1" dirty="0">
              <a:solidFill>
                <a:srgbClr val="2C5962"/>
              </a:solidFill>
              <a:cs typeface="THSarabunPSK" panose="020B0500040200020003" pitchFamily="34" charset="-34"/>
            </a:endParaRPr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9BDDDE07-FB69-707A-C982-DA510C019F0D}"/>
              </a:ext>
            </a:extLst>
          </p:cNvPr>
          <p:cNvSpPr txBox="1"/>
          <p:nvPr/>
        </p:nvSpPr>
        <p:spPr>
          <a:xfrm>
            <a:off x="-945785" y="3325838"/>
            <a:ext cx="7772453" cy="125064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00"/>
              </a:lnSpc>
            </a:pP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7516E33-834E-F953-385D-D24C1805A513}"/>
              </a:ext>
            </a:extLst>
          </p:cNvPr>
          <p:cNvGrpSpPr/>
          <p:nvPr/>
        </p:nvGrpSpPr>
        <p:grpSpPr>
          <a:xfrm>
            <a:off x="0" y="2432027"/>
            <a:ext cx="7719107" cy="1306992"/>
            <a:chOff x="0" y="2432027"/>
            <a:chExt cx="7719107" cy="1306992"/>
          </a:xfrm>
        </p:grpSpPr>
        <p:sp>
          <p:nvSpPr>
            <p:cNvPr id="37" name="Pentagon 36">
              <a:extLst>
                <a:ext uri="{FF2B5EF4-FFF2-40B4-BE49-F238E27FC236}">
                  <a16:creationId xmlns:a16="http://schemas.microsoft.com/office/drawing/2014/main" id="{00E94D5D-F5D1-3605-1F30-2A91BCE94E71}"/>
                </a:ext>
              </a:extLst>
            </p:cNvPr>
            <p:cNvSpPr/>
            <p:nvPr/>
          </p:nvSpPr>
          <p:spPr>
            <a:xfrm>
              <a:off x="0" y="2608383"/>
              <a:ext cx="7069845" cy="1130636"/>
            </a:xfrm>
            <a:prstGeom prst="homePlate">
              <a:avLst/>
            </a:prstGeom>
            <a:solidFill>
              <a:srgbClr val="2B4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21">
              <a:extLst>
                <a:ext uri="{FF2B5EF4-FFF2-40B4-BE49-F238E27FC236}">
                  <a16:creationId xmlns:a16="http://schemas.microsoft.com/office/drawing/2014/main" id="{5710B27F-E568-D816-E0EA-B5BD14B6BAB8}"/>
                </a:ext>
              </a:extLst>
            </p:cNvPr>
            <p:cNvSpPr txBox="1"/>
            <p:nvPr/>
          </p:nvSpPr>
          <p:spPr>
            <a:xfrm>
              <a:off x="1028700" y="2432027"/>
              <a:ext cx="6690407" cy="10964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IBM Plex Sans Thai Bold"/>
                  <a:ea typeface="IBM Plex Sans Thai Bold"/>
                  <a:cs typeface="IBM Plex Sans Thai Bold"/>
                  <a:sym typeface="IBM Plex Sans Thai Bold"/>
                </a:rPr>
                <a:t>3.1 </a:t>
              </a:r>
              <a:r>
                <a:rPr lang="th-TH" sz="4000" dirty="0">
                  <a:solidFill>
                    <a:srgbClr val="FFFFFF"/>
                  </a:solidFill>
                  <a:latin typeface="IBM Plex Sans Thai Bold"/>
                  <a:ea typeface="IBM Plex Sans Thai Bold"/>
                  <a:cs typeface="IBM Plex Sans Thai Bold"/>
                  <a:sym typeface="IBM Plex Sans Thai Bold"/>
                </a:rPr>
                <a:t>หน่วยวัดระบบอังกฤษ</a:t>
              </a:r>
              <a:endParaRPr lang="en-US" sz="4000" dirty="0">
                <a:solidFill>
                  <a:srgbClr val="FFFFFF"/>
                </a:solidFill>
                <a:latin typeface="IBM Plex Sans Thai Bold"/>
                <a:ea typeface="IBM Plex Sans Thai Bold"/>
                <a:cs typeface="IBM Plex Sans Thai Bold"/>
                <a:sym typeface="IBM Plex Sans Thai Bold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D82DAF5-43E0-C162-74C5-EDFB3A5C6462}"/>
              </a:ext>
            </a:extLst>
          </p:cNvPr>
          <p:cNvGrpSpPr/>
          <p:nvPr/>
        </p:nvGrpSpPr>
        <p:grpSpPr>
          <a:xfrm>
            <a:off x="1981199" y="4858240"/>
            <a:ext cx="5737907" cy="5024853"/>
            <a:chOff x="1981199" y="4858240"/>
            <a:chExt cx="5737907" cy="5024853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6C30E921-43D2-FDC0-5318-B8558C524F6F}"/>
                </a:ext>
              </a:extLst>
            </p:cNvPr>
            <p:cNvSpPr/>
            <p:nvPr/>
          </p:nvSpPr>
          <p:spPr>
            <a:xfrm>
              <a:off x="1981199" y="4858240"/>
              <a:ext cx="5737907" cy="4939814"/>
            </a:xfrm>
            <a:prstGeom prst="roundRect">
              <a:avLst>
                <a:gd name="adj" fmla="val 1140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03F0016-5F12-87E3-CDBB-7569852904B3}"/>
                </a:ext>
              </a:extLst>
            </p:cNvPr>
            <p:cNvSpPr txBox="1"/>
            <p:nvPr/>
          </p:nvSpPr>
          <p:spPr>
            <a:xfrm>
              <a:off x="2551308" y="4943279"/>
              <a:ext cx="4970605" cy="4939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12 นิ้ว 	</a:t>
              </a:r>
              <a:r>
                <a:rPr lang="en-US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		</a:t>
              </a: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= 	1 ฟุต</a:t>
              </a:r>
            </a:p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3 ฟุต 	</a:t>
              </a:r>
              <a:r>
                <a:rPr lang="en-US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		</a:t>
              </a: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= 	1 หลา</a:t>
              </a:r>
            </a:p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220 หลา 	</a:t>
              </a:r>
              <a:r>
                <a:rPr lang="en-US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	</a:t>
              </a: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= 	1 </a:t>
              </a:r>
              <a:r>
                <a:rPr lang="th-TH" sz="2800" dirty="0" err="1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เฟ</a:t>
              </a: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อร</a:t>
              </a:r>
              <a:r>
                <a:rPr lang="th-TH" sz="2800" dirty="0" err="1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์ล</a:t>
              </a: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อง</a:t>
              </a:r>
            </a:p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5 หลา 	</a:t>
              </a:r>
              <a:r>
                <a:rPr lang="en-US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		</a:t>
              </a: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= 	1 โปล</a:t>
              </a:r>
            </a:p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40 โปล 	</a:t>
              </a:r>
              <a:r>
                <a:rPr lang="en-US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	</a:t>
              </a: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= 	1 </a:t>
              </a:r>
              <a:r>
                <a:rPr lang="th-TH" sz="2800" dirty="0" err="1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เฟ</a:t>
              </a: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อร</a:t>
              </a:r>
              <a:r>
                <a:rPr lang="th-TH" sz="2800" dirty="0" err="1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์ล</a:t>
              </a: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อง</a:t>
              </a:r>
            </a:p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1,760 หลา	= 	1 ไมล์</a:t>
              </a:r>
            </a:p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5,280 ฟุต	= 	1 ไมล์</a:t>
              </a:r>
            </a:p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8 </a:t>
              </a:r>
              <a:r>
                <a:rPr lang="th-TH" sz="2800" dirty="0" err="1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เฟ</a:t>
              </a: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อร</a:t>
              </a:r>
              <a:r>
                <a:rPr lang="th-TH" sz="2800" dirty="0" err="1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์ล</a:t>
              </a: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อง	= 	1 ไมล์</a:t>
              </a:r>
            </a:p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3 ไมล์</a:t>
              </a:r>
              <a:r>
                <a:rPr lang="en-US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			</a:t>
              </a: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= 	1 ลีก</a:t>
              </a:r>
              <a:endParaRPr lang="en-US" sz="2800" dirty="0">
                <a:solidFill>
                  <a:srgbClr val="2B485F"/>
                </a:solidFill>
                <a:latin typeface="IBM Plex Sans Thai Bold"/>
                <a:cs typeface="IBM Plex Sans Thai Bold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B32982B-CE70-13F1-CE28-6CDDBBDC65ED}"/>
              </a:ext>
            </a:extLst>
          </p:cNvPr>
          <p:cNvSpPr txBox="1"/>
          <p:nvPr/>
        </p:nvSpPr>
        <p:spPr>
          <a:xfrm>
            <a:off x="10130523" y="3976316"/>
            <a:ext cx="61762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solidFill>
                  <a:srgbClr val="2C5962"/>
                </a:solidFill>
                <a:cs typeface="THSarabunPSK" panose="020B0500040200020003" pitchFamily="34" charset="-34"/>
              </a:rPr>
              <a:t>สำหรับความยาว 1 นิ้ว สามารถเปรียบเทียบ</a:t>
            </a:r>
            <a:endParaRPr lang="en-US" sz="3600" b="1" dirty="0">
              <a:solidFill>
                <a:srgbClr val="2C5962"/>
              </a:solidFill>
              <a:cs typeface="THSarabunPSK" panose="020B0500040200020003" pitchFamily="34" charset="-34"/>
            </a:endParaRPr>
          </a:p>
          <a:p>
            <a:pPr algn="thaiDist"/>
            <a:r>
              <a:rPr lang="th-TH" sz="3600" b="1" dirty="0">
                <a:solidFill>
                  <a:srgbClr val="2C5962"/>
                </a:solidFill>
                <a:cs typeface="THSarabunPSK" panose="020B0500040200020003" pitchFamily="34" charset="-34"/>
              </a:rPr>
              <a:t>หน่วยย่อยได้ดังนี้</a:t>
            </a:r>
            <a:endParaRPr lang="en-US" sz="3600" b="1" dirty="0">
              <a:solidFill>
                <a:srgbClr val="2C5962"/>
              </a:solidFill>
              <a:cs typeface="THSarabunPSK" panose="020B0500040200020003" pitchFamily="34" charset="-34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E7786C-DF39-D666-6F2F-CDE2432C80E4}"/>
              </a:ext>
            </a:extLst>
          </p:cNvPr>
          <p:cNvGrpSpPr/>
          <p:nvPr/>
        </p:nvGrpSpPr>
        <p:grpSpPr>
          <a:xfrm>
            <a:off x="9918119" y="5431695"/>
            <a:ext cx="5737907" cy="3958992"/>
            <a:chOff x="9918119" y="5431695"/>
            <a:chExt cx="5737907" cy="3958992"/>
          </a:xfrm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3DAA7474-1706-27D0-72F4-F0F3C3B84933}"/>
                </a:ext>
              </a:extLst>
            </p:cNvPr>
            <p:cNvSpPr/>
            <p:nvPr/>
          </p:nvSpPr>
          <p:spPr>
            <a:xfrm>
              <a:off x="9918119" y="5431695"/>
              <a:ext cx="5737907" cy="3877685"/>
            </a:xfrm>
            <a:prstGeom prst="roundRect">
              <a:avLst>
                <a:gd name="adj" fmla="val 1140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6817B55-49F5-B4E8-B218-7DCC31808A5B}"/>
                </a:ext>
              </a:extLst>
            </p:cNvPr>
            <p:cNvSpPr txBox="1"/>
            <p:nvPr/>
          </p:nvSpPr>
          <p:spPr>
            <a:xfrm>
              <a:off x="10373698" y="5528091"/>
              <a:ext cx="5135230" cy="38625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1 นิ้ว 	</a:t>
              </a:r>
              <a:r>
                <a:rPr lang="en-US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		</a:t>
              </a: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= 	1 นิ้ว</a:t>
              </a:r>
            </a:p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1/2 นิ้ว 	</a:t>
              </a:r>
              <a:r>
                <a:rPr lang="en-US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	</a:t>
              </a: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= 	0.5 นิ้ว</a:t>
              </a:r>
            </a:p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1/4 นิ้ว </a:t>
              </a:r>
              <a:r>
                <a:rPr lang="en-US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	</a:t>
              </a: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	= 	0.25 นิ้ว</a:t>
              </a:r>
            </a:p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1/8 นิ้ว 	</a:t>
              </a:r>
              <a:r>
                <a:rPr lang="en-US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	</a:t>
              </a: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= 	0.125 นิ้ว</a:t>
              </a:r>
            </a:p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1 /16 นิ้ว 	</a:t>
              </a:r>
              <a:r>
                <a:rPr lang="en-US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	</a:t>
              </a: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= 	0.625 นิ้ว</a:t>
              </a:r>
            </a:p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1 /32 นิ้ว 	</a:t>
              </a:r>
              <a:r>
                <a:rPr lang="en-US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	</a:t>
              </a: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= 	0.03125 นิ้ว</a:t>
              </a:r>
            </a:p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1 /64 นิ้ว </a:t>
              </a:r>
              <a:r>
                <a:rPr lang="en-US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	</a:t>
              </a:r>
              <a:r>
                <a:rPr lang="th-TH" sz="28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	= 	0.015625 นิ้ว</a:t>
              </a:r>
              <a:endParaRPr lang="en-US" sz="2800" dirty="0">
                <a:solidFill>
                  <a:srgbClr val="2B485F"/>
                </a:solidFill>
                <a:latin typeface="IBM Plex Sans Thai Bold"/>
                <a:cs typeface="IBM Plex Sans Thai Bold"/>
              </a:endParaRPr>
            </a:p>
          </p:txBody>
        </p:sp>
      </p:grpSp>
      <p:sp>
        <p:nvSpPr>
          <p:cNvPr id="39" name="Triangle 38">
            <a:extLst>
              <a:ext uri="{FF2B5EF4-FFF2-40B4-BE49-F238E27FC236}">
                <a16:creationId xmlns:a16="http://schemas.microsoft.com/office/drawing/2014/main" id="{33380A56-14CB-CE0F-CA7B-FC0EA90E0E65}"/>
              </a:ext>
            </a:extLst>
          </p:cNvPr>
          <p:cNvSpPr/>
          <p:nvPr/>
        </p:nvSpPr>
        <p:spPr>
          <a:xfrm rot="5400000">
            <a:off x="-422829" y="-1409727"/>
            <a:ext cx="1563408" cy="685800"/>
          </a:xfrm>
          <a:prstGeom prst="triangle">
            <a:avLst/>
          </a:prstGeom>
          <a:solidFill>
            <a:srgbClr val="86B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26027C7-4B03-C0CA-F6F8-E77DC3F542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7797215"/>
            <a:ext cx="2920099" cy="2444693"/>
          </a:xfrm>
          <a:prstGeom prst="rect">
            <a:avLst/>
          </a:prstGeom>
        </p:spPr>
      </p:pic>
      <p:sp>
        <p:nvSpPr>
          <p:cNvPr id="43" name="Triangle 42">
            <a:extLst>
              <a:ext uri="{FF2B5EF4-FFF2-40B4-BE49-F238E27FC236}">
                <a16:creationId xmlns:a16="http://schemas.microsoft.com/office/drawing/2014/main" id="{282B438D-19BF-8504-01D0-F80AA6C6B865}"/>
              </a:ext>
            </a:extLst>
          </p:cNvPr>
          <p:cNvSpPr/>
          <p:nvPr/>
        </p:nvSpPr>
        <p:spPr>
          <a:xfrm rot="5400000">
            <a:off x="-298618" y="1521585"/>
            <a:ext cx="1130636" cy="533400"/>
          </a:xfrm>
          <a:prstGeom prst="triangle">
            <a:avLst/>
          </a:prstGeom>
          <a:solidFill>
            <a:srgbClr val="86B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F3C6606-6E7D-5307-FF47-6DED4F86C51A}"/>
              </a:ext>
            </a:extLst>
          </p:cNvPr>
          <p:cNvGrpSpPr/>
          <p:nvPr/>
        </p:nvGrpSpPr>
        <p:grpSpPr>
          <a:xfrm>
            <a:off x="329058" y="134765"/>
            <a:ext cx="11091689" cy="2392787"/>
            <a:chOff x="329058" y="134765"/>
            <a:chExt cx="11091689" cy="239278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B528529-5075-1BBB-5E6F-BE887574EE06}"/>
                </a:ext>
              </a:extLst>
            </p:cNvPr>
            <p:cNvSpPr txBox="1"/>
            <p:nvPr/>
          </p:nvSpPr>
          <p:spPr>
            <a:xfrm>
              <a:off x="929211" y="1242585"/>
              <a:ext cx="10491536" cy="1284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9267"/>
                </a:lnSpc>
              </a:pPr>
              <a:r>
                <a:rPr lang="en-US" sz="6619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3</a:t>
              </a:r>
              <a:r>
                <a:rPr lang="th-TH" sz="6619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. ระบบหน่วยวัด</a:t>
              </a: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FD05603-5B67-F51C-B44F-BF5CFCF59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58" y="134765"/>
              <a:ext cx="3981919" cy="153084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H="1">
            <a:off x="10373699" y="-756583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40" y="0"/>
                </a:moveTo>
                <a:lnTo>
                  <a:pt x="0" y="0"/>
                </a:lnTo>
                <a:lnTo>
                  <a:pt x="0" y="8844439"/>
                </a:lnTo>
                <a:lnTo>
                  <a:pt x="8844440" y="8844439"/>
                </a:lnTo>
                <a:lnTo>
                  <a:pt x="88444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9BDDDE07-FB69-707A-C982-DA510C019F0D}"/>
              </a:ext>
            </a:extLst>
          </p:cNvPr>
          <p:cNvSpPr txBox="1"/>
          <p:nvPr/>
        </p:nvSpPr>
        <p:spPr>
          <a:xfrm>
            <a:off x="-945785" y="3325838"/>
            <a:ext cx="7772453" cy="125064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00"/>
              </a:lnSpc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A14B590-4331-5E2D-0516-6819A065954F}"/>
              </a:ext>
            </a:extLst>
          </p:cNvPr>
          <p:cNvGrpSpPr/>
          <p:nvPr/>
        </p:nvGrpSpPr>
        <p:grpSpPr>
          <a:xfrm>
            <a:off x="1" y="952500"/>
            <a:ext cx="7069844" cy="1306992"/>
            <a:chOff x="1" y="952500"/>
            <a:chExt cx="7069844" cy="1306992"/>
          </a:xfrm>
        </p:grpSpPr>
        <p:sp>
          <p:nvSpPr>
            <p:cNvPr id="37" name="Pentagon 36">
              <a:extLst>
                <a:ext uri="{FF2B5EF4-FFF2-40B4-BE49-F238E27FC236}">
                  <a16:creationId xmlns:a16="http://schemas.microsoft.com/office/drawing/2014/main" id="{00E94D5D-F5D1-3605-1F30-2A91BCE94E71}"/>
                </a:ext>
              </a:extLst>
            </p:cNvPr>
            <p:cNvSpPr/>
            <p:nvPr/>
          </p:nvSpPr>
          <p:spPr>
            <a:xfrm>
              <a:off x="1" y="1128856"/>
              <a:ext cx="7069844" cy="1130636"/>
            </a:xfrm>
            <a:prstGeom prst="homePlate">
              <a:avLst/>
            </a:prstGeom>
            <a:solidFill>
              <a:srgbClr val="2B4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21">
              <a:extLst>
                <a:ext uri="{FF2B5EF4-FFF2-40B4-BE49-F238E27FC236}">
                  <a16:creationId xmlns:a16="http://schemas.microsoft.com/office/drawing/2014/main" id="{5710B27F-E568-D816-E0EA-B5BD14B6BAB8}"/>
                </a:ext>
              </a:extLst>
            </p:cNvPr>
            <p:cNvSpPr txBox="1"/>
            <p:nvPr/>
          </p:nvSpPr>
          <p:spPr>
            <a:xfrm>
              <a:off x="1028700" y="952500"/>
              <a:ext cx="5524500" cy="1096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IBM Plex Sans Thai Bold"/>
                  <a:ea typeface="IBM Plex Sans Thai Bold"/>
                  <a:cs typeface="IBM Plex Sans Thai Bold"/>
                  <a:sym typeface="IBM Plex Sans Thai Bold"/>
                </a:rPr>
                <a:t>3.2 </a:t>
              </a:r>
              <a:r>
                <a:rPr lang="th-TH" sz="4000" dirty="0">
                  <a:solidFill>
                    <a:srgbClr val="FFFFFF"/>
                  </a:solidFill>
                  <a:latin typeface="IBM Plex Sans Thai Bold"/>
                  <a:cs typeface="IBM Plex Sans Thai Bold"/>
                </a:rPr>
                <a:t>หน่วยวัดระบบเมตริก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A26027C7-4B03-C0CA-F6F8-E77DC3F542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302" y="5810873"/>
            <a:ext cx="3701410" cy="30988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93F412-49F6-0AF9-AD53-8148A09711E1}"/>
              </a:ext>
            </a:extLst>
          </p:cNvPr>
          <p:cNvSpPr txBox="1"/>
          <p:nvPr/>
        </p:nvSpPr>
        <p:spPr>
          <a:xfrm>
            <a:off x="826101" y="2805256"/>
            <a:ext cx="91560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dirty="0">
                <a:solidFill>
                  <a:srgbClr val="2C5962"/>
                </a:solidFill>
                <a:cs typeface="THSarabunPSK" panose="020B0500040200020003" pitchFamily="34" charset="-34"/>
              </a:rPr>
              <a:t>ความยาวในระบบนี้ใช้เปรียบเทียบกับหน่วยต่าง ๆ มีดังนี้</a:t>
            </a:r>
            <a:endParaRPr lang="en-US" sz="3600" b="1" dirty="0">
              <a:solidFill>
                <a:srgbClr val="2C5962"/>
              </a:solidFill>
              <a:cs typeface="THSarabunPSK" panose="020B0500040200020003" pitchFamily="34" charset="-34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06144D-03F7-3315-D26F-FE9E964A84DA}"/>
              </a:ext>
            </a:extLst>
          </p:cNvPr>
          <p:cNvGrpSpPr/>
          <p:nvPr/>
        </p:nvGrpSpPr>
        <p:grpSpPr>
          <a:xfrm>
            <a:off x="1024688" y="3775945"/>
            <a:ext cx="7717479" cy="5133731"/>
            <a:chOff x="1024688" y="3775945"/>
            <a:chExt cx="7717479" cy="5133731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6C30E921-43D2-FDC0-5318-B8558C524F6F}"/>
                </a:ext>
              </a:extLst>
            </p:cNvPr>
            <p:cNvSpPr/>
            <p:nvPr/>
          </p:nvSpPr>
          <p:spPr>
            <a:xfrm>
              <a:off x="1024688" y="3775945"/>
              <a:ext cx="7717479" cy="5133731"/>
            </a:xfrm>
            <a:prstGeom prst="roundRect">
              <a:avLst>
                <a:gd name="adj" fmla="val 1140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522F11-B9CB-8734-9EAE-852CD767BD6D}"/>
                </a:ext>
              </a:extLst>
            </p:cNvPr>
            <p:cNvSpPr txBox="1"/>
            <p:nvPr/>
          </p:nvSpPr>
          <p:spPr>
            <a:xfrm>
              <a:off x="1700396" y="4121793"/>
              <a:ext cx="6757804" cy="4401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32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100 เซนติเมตร 	= 	1 เมตร</a:t>
              </a:r>
            </a:p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32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1,000 เมตร 	= 	1 กิโลเมตร</a:t>
              </a:r>
            </a:p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32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10 มิลลิเมตร 	= 	1 เซนติเมตร</a:t>
              </a:r>
            </a:p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32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10 เซนติเมตร 	= 	1 เดซิเมตร</a:t>
              </a:r>
            </a:p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32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10 เดซิเมตร 	= 	1 เมตร</a:t>
              </a:r>
            </a:p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32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10 เมตร 	</a:t>
              </a:r>
              <a:r>
                <a:rPr lang="en-US" sz="32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	</a:t>
              </a:r>
              <a:r>
                <a:rPr lang="th-TH" sz="32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= 	1 เดคาเมตร</a:t>
              </a:r>
            </a:p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32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10 เดคาเมตร 	= 	1 เฮกโตเมตร</a:t>
              </a:r>
            </a:p>
            <a:p>
              <a:pPr>
                <a:lnSpc>
                  <a:spcPts val="4213"/>
                </a:lnSpc>
                <a:tabLst>
                  <a:tab pos="1076325" algn="l"/>
                  <a:tab pos="1524000" algn="l"/>
                </a:tabLst>
              </a:pPr>
              <a:r>
                <a:rPr lang="th-TH" sz="3200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10 เฮกโตเมตร 	= 	1 กิโลเมตร</a:t>
              </a:r>
              <a:endParaRPr lang="en-US" sz="3200" dirty="0">
                <a:solidFill>
                  <a:srgbClr val="2B485F"/>
                </a:solidFill>
                <a:latin typeface="IBM Plex Sans Thai Bold"/>
                <a:cs typeface="IBM Plex Sans Thai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59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H="1">
            <a:off x="10373699" y="-756583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40" y="0"/>
                </a:moveTo>
                <a:lnTo>
                  <a:pt x="0" y="0"/>
                </a:lnTo>
                <a:lnTo>
                  <a:pt x="0" y="8844439"/>
                </a:lnTo>
                <a:lnTo>
                  <a:pt x="8844440" y="8844439"/>
                </a:lnTo>
                <a:lnTo>
                  <a:pt x="88444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9BDDDE07-FB69-707A-C982-DA510C019F0D}"/>
              </a:ext>
            </a:extLst>
          </p:cNvPr>
          <p:cNvSpPr txBox="1"/>
          <p:nvPr/>
        </p:nvSpPr>
        <p:spPr>
          <a:xfrm>
            <a:off x="-945785" y="3325838"/>
            <a:ext cx="7772453" cy="125064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00"/>
              </a:lnSpc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6DF652-D9E0-3688-86C2-8D0EE8E8D526}"/>
              </a:ext>
            </a:extLst>
          </p:cNvPr>
          <p:cNvGrpSpPr/>
          <p:nvPr/>
        </p:nvGrpSpPr>
        <p:grpSpPr>
          <a:xfrm>
            <a:off x="1" y="221953"/>
            <a:ext cx="8844438" cy="1306992"/>
            <a:chOff x="1" y="221953"/>
            <a:chExt cx="8844438" cy="1306992"/>
          </a:xfrm>
        </p:grpSpPr>
        <p:sp>
          <p:nvSpPr>
            <p:cNvPr id="37" name="Pentagon 36">
              <a:extLst>
                <a:ext uri="{FF2B5EF4-FFF2-40B4-BE49-F238E27FC236}">
                  <a16:creationId xmlns:a16="http://schemas.microsoft.com/office/drawing/2014/main" id="{00E94D5D-F5D1-3605-1F30-2A91BCE94E71}"/>
                </a:ext>
              </a:extLst>
            </p:cNvPr>
            <p:cNvSpPr/>
            <p:nvPr/>
          </p:nvSpPr>
          <p:spPr>
            <a:xfrm>
              <a:off x="1" y="398309"/>
              <a:ext cx="8844438" cy="1130636"/>
            </a:xfrm>
            <a:prstGeom prst="homePlate">
              <a:avLst/>
            </a:prstGeom>
            <a:solidFill>
              <a:srgbClr val="2B485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21">
              <a:extLst>
                <a:ext uri="{FF2B5EF4-FFF2-40B4-BE49-F238E27FC236}">
                  <a16:creationId xmlns:a16="http://schemas.microsoft.com/office/drawing/2014/main" id="{5710B27F-E568-D816-E0EA-B5BD14B6BAB8}"/>
                </a:ext>
              </a:extLst>
            </p:cNvPr>
            <p:cNvSpPr txBox="1"/>
            <p:nvPr/>
          </p:nvSpPr>
          <p:spPr>
            <a:xfrm>
              <a:off x="1028699" y="221953"/>
              <a:ext cx="7815739" cy="10964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799"/>
                </a:lnSpc>
              </a:pPr>
              <a:r>
                <a:rPr lang="en-US" sz="4000" dirty="0">
                  <a:solidFill>
                    <a:srgbClr val="FFFFFF"/>
                  </a:solidFill>
                  <a:latin typeface="IBM Plex Sans Thai Bold"/>
                  <a:ea typeface="IBM Plex Sans Thai Bold"/>
                  <a:cs typeface="IBM Plex Sans Thai Bold"/>
                  <a:sym typeface="IBM Plex Sans Thai Bold"/>
                </a:rPr>
                <a:t>3.3 </a:t>
              </a:r>
              <a:r>
                <a:rPr lang="th-TH" sz="4000" dirty="0">
                  <a:solidFill>
                    <a:srgbClr val="FFFFFF"/>
                  </a:solidFill>
                  <a:latin typeface="IBM Plex Sans Thai Bold"/>
                  <a:cs typeface="IBM Plex Sans Thai Bold"/>
                </a:rPr>
                <a:t>หน่วยวัดระบบเอสไอ (</a:t>
              </a:r>
              <a:r>
                <a:rPr lang="en-US" sz="4000" dirty="0">
                  <a:solidFill>
                    <a:srgbClr val="FFFFFF"/>
                  </a:solidFill>
                  <a:latin typeface="IBM Plex Sans Thai Bold"/>
                  <a:cs typeface="IBM Plex Sans Thai Bold"/>
                </a:rPr>
                <a:t>SI Unit)</a:t>
              </a:r>
              <a:endParaRPr lang="th-TH" sz="4000" dirty="0">
                <a:solidFill>
                  <a:srgbClr val="FFFFFF"/>
                </a:solidFill>
                <a:latin typeface="IBM Plex Sans Thai Bold"/>
                <a:cs typeface="IBM Plex Sans Thai Bold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C8BFAEF-2AF2-3AF7-9747-5708956E8052}"/>
              </a:ext>
            </a:extLst>
          </p:cNvPr>
          <p:cNvGrpSpPr/>
          <p:nvPr/>
        </p:nvGrpSpPr>
        <p:grpSpPr>
          <a:xfrm>
            <a:off x="381000" y="1875597"/>
            <a:ext cx="12115800" cy="3750341"/>
            <a:chOff x="1400694" y="1875597"/>
            <a:chExt cx="11019906" cy="3750341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6C30E921-43D2-FDC0-5318-B8558C524F6F}"/>
                </a:ext>
              </a:extLst>
            </p:cNvPr>
            <p:cNvSpPr/>
            <p:nvPr/>
          </p:nvSpPr>
          <p:spPr>
            <a:xfrm>
              <a:off x="1400694" y="1875597"/>
              <a:ext cx="11019906" cy="3750341"/>
            </a:xfrm>
            <a:prstGeom prst="roundRect">
              <a:avLst>
                <a:gd name="adj" fmla="val 1140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522F11-B9CB-8734-9EAE-852CD767BD6D}"/>
                </a:ext>
              </a:extLst>
            </p:cNvPr>
            <p:cNvSpPr txBox="1"/>
            <p:nvPr/>
          </p:nvSpPr>
          <p:spPr>
            <a:xfrm>
              <a:off x="1883964" y="2125709"/>
              <a:ext cx="10155636" cy="34163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i="0" u="none" strike="noStrike" baseline="0" dirty="0">
                  <a:latin typeface="THSarabunPSK" panose="020B0500040200020003" pitchFamily="34" charset="-34"/>
                  <a:cs typeface="THSarabunPSK" panose="020B0500040200020003" pitchFamily="34" charset="-34"/>
                </a:rPr>
                <a:t>	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ระบบนี้เป็นหน่วยวัดมาตรฐานที่นิยมใช้กันได้รับการยอมรับจากหน่วยงานระดับนานาชาติ ตัวย่อของหน่วยมักใช้ตัวอักษรภาษาอังกฤษพิมพ์เล็กเป็นสัญลักษณ์แทน เช่น 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h (hour; 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ชั่วโมง) 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m (meter;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เมตร) ยกเว้นสัญลักษณ์ของหน่วยที่ตั้งขึ้นเพื่อเป็นเกียรติตามชื่อบุคคลแล้วจึงจะใช้ตัวอักษรพิมพ์ใหญ่เป็นชื่อนำหน้า เช่น 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N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(Newton;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นิวตัน), 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Pa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(Pascal;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ปาสกาล), 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J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en-US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(Joule;</a:t>
              </a:r>
              <a:r>
                <a:rPr lang="th-TH" sz="3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 จูล) ระบบของหน่วยวัดเอสไอประกอบด้วยหน่วยพื้นฐาน 7 หน่วย ดังตาราง</a:t>
              </a:r>
              <a:endPara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F8CB863-8E4A-E004-68F1-FE6083D8D7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1" y="5768789"/>
            <a:ext cx="6855180" cy="43146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4ABC02-6EFC-C1A1-1128-FA56BDBEF1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" t="-1631" r="1977" b="3318"/>
          <a:stretch/>
        </p:blipFill>
        <p:spPr>
          <a:xfrm>
            <a:off x="2501910" y="5625938"/>
            <a:ext cx="9162421" cy="44799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088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H="1">
            <a:off x="10373699" y="-756583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40" y="0"/>
                </a:moveTo>
                <a:lnTo>
                  <a:pt x="0" y="0"/>
                </a:lnTo>
                <a:lnTo>
                  <a:pt x="0" y="8844439"/>
                </a:lnTo>
                <a:lnTo>
                  <a:pt x="8844440" y="8844439"/>
                </a:lnTo>
                <a:lnTo>
                  <a:pt x="88444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9BDDDE07-FB69-707A-C982-DA510C019F0D}"/>
              </a:ext>
            </a:extLst>
          </p:cNvPr>
          <p:cNvSpPr txBox="1"/>
          <p:nvPr/>
        </p:nvSpPr>
        <p:spPr>
          <a:xfrm>
            <a:off x="-945785" y="3325838"/>
            <a:ext cx="7772453" cy="125064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00"/>
              </a:lnSpc>
            </a:pP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C8BFAEF-2AF2-3AF7-9747-5708956E8052}"/>
              </a:ext>
            </a:extLst>
          </p:cNvPr>
          <p:cNvGrpSpPr/>
          <p:nvPr/>
        </p:nvGrpSpPr>
        <p:grpSpPr>
          <a:xfrm>
            <a:off x="381000" y="582924"/>
            <a:ext cx="8991600" cy="3112776"/>
            <a:chOff x="1400694" y="1875597"/>
            <a:chExt cx="11019906" cy="3813098"/>
          </a:xfrm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6C30E921-43D2-FDC0-5318-B8558C524F6F}"/>
                </a:ext>
              </a:extLst>
            </p:cNvPr>
            <p:cNvSpPr/>
            <p:nvPr/>
          </p:nvSpPr>
          <p:spPr>
            <a:xfrm>
              <a:off x="1400694" y="1875597"/>
              <a:ext cx="11019906" cy="3750341"/>
            </a:xfrm>
            <a:prstGeom prst="roundRect">
              <a:avLst>
                <a:gd name="adj" fmla="val 1140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D522F11-B9CB-8734-9EAE-852CD767BD6D}"/>
                </a:ext>
              </a:extLst>
            </p:cNvPr>
            <p:cNvSpPr txBox="1"/>
            <p:nvPr/>
          </p:nvSpPr>
          <p:spPr>
            <a:xfrm>
              <a:off x="1883964" y="2125709"/>
              <a:ext cx="10155636" cy="3562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3600" b="1" i="0" u="none" strike="noStrike" baseline="0" dirty="0">
                  <a:latin typeface="THSarabunPSK" panose="020B0500040200020003" pitchFamily="34" charset="-34"/>
                  <a:cs typeface="THSarabunPSK" panose="020B0500040200020003" pitchFamily="34" charset="-34"/>
                </a:rPr>
                <a:t>กรณีที่จำนวนตัวเลขมีปริมาณมากหรือน้อยเกินกว่าปกติสามารถเปลี่ยนแปลงหน่วยให้เพิ่มหรือลดค่าดัชนีของสิบที่ใช้กับหน่วยพื้นฐานและเขียนเป็นตัวย่อ โดยใช้คำอุปสรรคหรือคำนำหน้าเชื่อมเข้ากับหน่วย </a:t>
              </a:r>
              <a:r>
                <a:rPr lang="en-US" sz="3600" b="1" i="0" u="none" strike="noStrike" baseline="0" dirty="0">
                  <a:latin typeface="THSarabunPSK" panose="020B0500040200020003" pitchFamily="34" charset="-34"/>
                  <a:cs typeface="THSarabunPSK" panose="020B0500040200020003" pitchFamily="34" charset="-34"/>
                </a:rPr>
                <a:t>SI</a:t>
              </a:r>
              <a:r>
                <a:rPr lang="th-TH" sz="3600" b="1" i="0" u="none" strike="noStrike" baseline="0" dirty="0">
                  <a:latin typeface="THSarabunPSK" panose="020B0500040200020003" pitchFamily="34" charset="-34"/>
                  <a:cs typeface="THSarabunPSK" panose="020B0500040200020003" pitchFamily="34" charset="-34"/>
                </a:rPr>
                <a:t> เพื่อเป็นตัวคูณสำหรับเปลี่ยนขนาด</a:t>
              </a:r>
              <a:endPara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pic>
        <p:nvPicPr>
          <p:cNvPr id="7" name="รูปภาพ 6" descr="รูปภาพประกอบด้วย ข้อความ, ภาพหน้าจอ, ตัวอักษร, จำนว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18C0659B-31CF-DC12-C5F2-4E06D5B49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95700"/>
            <a:ext cx="12635880" cy="619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8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flipH="1">
            <a:off x="10373699" y="-756583"/>
            <a:ext cx="8844439" cy="8844439"/>
          </a:xfrm>
          <a:custGeom>
            <a:avLst/>
            <a:gdLst/>
            <a:ahLst/>
            <a:cxnLst/>
            <a:rect l="l" t="t" r="r" b="b"/>
            <a:pathLst>
              <a:path w="8844439" h="8844439">
                <a:moveTo>
                  <a:pt x="8844440" y="0"/>
                </a:moveTo>
                <a:lnTo>
                  <a:pt x="0" y="0"/>
                </a:lnTo>
                <a:lnTo>
                  <a:pt x="0" y="8844439"/>
                </a:lnTo>
                <a:lnTo>
                  <a:pt x="8844440" y="8844439"/>
                </a:lnTo>
                <a:lnTo>
                  <a:pt x="884444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9BDDDE07-FB69-707A-C982-DA510C019F0D}"/>
              </a:ext>
            </a:extLst>
          </p:cNvPr>
          <p:cNvSpPr txBox="1"/>
          <p:nvPr/>
        </p:nvSpPr>
        <p:spPr>
          <a:xfrm>
            <a:off x="-945785" y="3325838"/>
            <a:ext cx="7772453" cy="125064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00"/>
              </a:lnSpc>
            </a:pP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A0371A-89DD-245F-ED3C-D6E92BB9C6D6}"/>
              </a:ext>
            </a:extLst>
          </p:cNvPr>
          <p:cNvGrpSpPr/>
          <p:nvPr/>
        </p:nvGrpSpPr>
        <p:grpSpPr>
          <a:xfrm>
            <a:off x="609701" y="3444557"/>
            <a:ext cx="5894344" cy="5802692"/>
            <a:chOff x="1992434" y="201882"/>
            <a:chExt cx="5894344" cy="6269408"/>
          </a:xfrm>
        </p:grpSpPr>
        <p:sp>
          <p:nvSpPr>
            <p:cNvPr id="4" name="สี่เหลี่ยมผืนผ้า: มุมมน 6">
              <a:extLst>
                <a:ext uri="{FF2B5EF4-FFF2-40B4-BE49-F238E27FC236}">
                  <a16:creationId xmlns:a16="http://schemas.microsoft.com/office/drawing/2014/main" id="{2DA21F3B-4FF8-8815-7A80-521B0C9F7D81}"/>
                </a:ext>
              </a:extLst>
            </p:cNvPr>
            <p:cNvSpPr/>
            <p:nvPr/>
          </p:nvSpPr>
          <p:spPr>
            <a:xfrm>
              <a:off x="1992434" y="201882"/>
              <a:ext cx="5894344" cy="6137824"/>
            </a:xfrm>
            <a:prstGeom prst="roundRect">
              <a:avLst>
                <a:gd name="adj" fmla="val 762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1A29991-B102-F443-4B68-9093057812E7}"/>
                </a:ext>
              </a:extLst>
            </p:cNvPr>
            <p:cNvSpPr txBox="1"/>
            <p:nvPr/>
          </p:nvSpPr>
          <p:spPr>
            <a:xfrm>
              <a:off x="2284412" y="333464"/>
              <a:ext cx="5221366" cy="61378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/>
              <a:r>
                <a:rPr lang="th-TH" sz="4400" b="1" i="0" u="none" strike="noStrike" baseline="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400" b="1" dirty="0">
                  <a:solidFill>
                    <a:srgbClr val="2C596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การปฏิบัติงานบางครั้งมีความจำเป็นต้องแปลงหน่วยให้มีความเหมาะสม เช่น การเปลี่ยนแปลงจากหน่วยใหญ่เป็นหน่วยเล็ก เปลี่ยนหน่วยจากระบบหนึ่งไปเป็นระบบอื่น ซึ่งทำได้โดยใช้ค่าแปลงหน่วย (</a:t>
              </a:r>
              <a:r>
                <a:rPr lang="en-US" sz="4400" b="1" dirty="0">
                  <a:solidFill>
                    <a:srgbClr val="2C596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Conversion Factor) </a:t>
              </a:r>
              <a:r>
                <a:rPr lang="th-TH" sz="4400" b="1" dirty="0">
                  <a:solidFill>
                    <a:srgbClr val="2C5962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ดังตาราง</a:t>
              </a:r>
              <a:endParaRPr lang="en-US" sz="4400" b="1" dirty="0">
                <a:solidFill>
                  <a:srgbClr val="2C5962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4A63E1B-E9BC-A9D7-0546-32B382662D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" r="1527" b="3397"/>
          <a:stretch/>
        </p:blipFill>
        <p:spPr>
          <a:xfrm>
            <a:off x="7034446" y="3444557"/>
            <a:ext cx="10261022" cy="58026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riangle 7">
            <a:extLst>
              <a:ext uri="{FF2B5EF4-FFF2-40B4-BE49-F238E27FC236}">
                <a16:creationId xmlns:a16="http://schemas.microsoft.com/office/drawing/2014/main" id="{3761CB91-42C6-F62D-3DDD-F833B357A19C}"/>
              </a:ext>
            </a:extLst>
          </p:cNvPr>
          <p:cNvSpPr/>
          <p:nvPr/>
        </p:nvSpPr>
        <p:spPr>
          <a:xfrm rot="5400000">
            <a:off x="-298618" y="1521585"/>
            <a:ext cx="1130636" cy="533400"/>
          </a:xfrm>
          <a:prstGeom prst="triangle">
            <a:avLst/>
          </a:prstGeom>
          <a:solidFill>
            <a:srgbClr val="86B4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840FF9-4902-10E5-A926-3BC5E736A03C}"/>
              </a:ext>
            </a:extLst>
          </p:cNvPr>
          <p:cNvGrpSpPr/>
          <p:nvPr/>
        </p:nvGrpSpPr>
        <p:grpSpPr>
          <a:xfrm>
            <a:off x="329058" y="134765"/>
            <a:ext cx="10955336" cy="2373169"/>
            <a:chOff x="329058" y="134765"/>
            <a:chExt cx="10955336" cy="237316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B528529-5075-1BBB-5E6F-BE887574EE06}"/>
                </a:ext>
              </a:extLst>
            </p:cNvPr>
            <p:cNvSpPr txBox="1"/>
            <p:nvPr/>
          </p:nvSpPr>
          <p:spPr>
            <a:xfrm>
              <a:off x="792858" y="1222967"/>
              <a:ext cx="10491536" cy="12849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>
                <a:lnSpc>
                  <a:spcPts val="9267"/>
                </a:lnSpc>
              </a:pPr>
              <a:r>
                <a:rPr lang="th-TH" sz="6619" dirty="0">
                  <a:solidFill>
                    <a:srgbClr val="2B485F"/>
                  </a:solidFill>
                  <a:latin typeface="IBM Plex Sans Thai Bold"/>
                  <a:cs typeface="IBM Plex Sans Thai Bold"/>
                </a:rPr>
                <a:t>4. พื้นฐานในการแปลงหน่วย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B145DB-41F0-0ACF-3857-558F73312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58" y="134765"/>
              <a:ext cx="3981919" cy="15308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422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1138</Words>
  <Application>Microsoft Office PowerPoint</Application>
  <PresentationFormat>กำหนดเอง</PresentationFormat>
  <Paragraphs>115</Paragraphs>
  <Slides>14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14</vt:i4>
      </vt:variant>
    </vt:vector>
  </HeadingPairs>
  <TitlesOfParts>
    <vt:vector size="23" baseType="lpstr">
      <vt:lpstr>IBM Plex Sans Thai Bold</vt:lpstr>
      <vt:lpstr>TH SarabunPSK</vt:lpstr>
      <vt:lpstr>THSarabunPSK</vt:lpstr>
      <vt:lpstr>Montserrat ExtraBold</vt:lpstr>
      <vt:lpstr>Calibri</vt:lpstr>
      <vt:lpstr>IBM Plex Sans Thai Looped Bold</vt:lpstr>
      <vt:lpstr>TH Sarabun New</vt:lpstr>
      <vt:lpstr>Arial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สีน้ำเงิน สีฟ้า เรียบง่าย ทางการ แนะนำบริษัท พรีเซนเทชั่น (16:9)</dc:title>
  <dc:creator>Aimphan</dc:creator>
  <cp:lastModifiedBy>Aimphan</cp:lastModifiedBy>
  <cp:revision>20</cp:revision>
  <dcterms:created xsi:type="dcterms:W3CDTF">2006-08-16T00:00:00Z</dcterms:created>
  <dcterms:modified xsi:type="dcterms:W3CDTF">2024-09-02T08:28:34Z</dcterms:modified>
  <dc:identifier>DAGOX0PCT8k</dc:identifier>
</cp:coreProperties>
</file>