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0" r:id="rId4"/>
    <p:sldId id="269" r:id="rId5"/>
    <p:sldId id="261" r:id="rId6"/>
    <p:sldId id="279" r:id="rId7"/>
    <p:sldId id="271" r:id="rId8"/>
    <p:sldId id="280" r:id="rId9"/>
    <p:sldId id="281" r:id="rId10"/>
    <p:sldId id="282" r:id="rId11"/>
  </p:sldIdLst>
  <p:sldSz cx="18288000" cy="10287000"/>
  <p:notesSz cx="6858000" cy="9144000"/>
  <p:embeddedFontLst>
    <p:embeddedFont>
      <p:font typeface="Browallia New" panose="020B0604020202020204" pitchFamily="34" charset="-34"/>
      <p:regular r:id="rId12"/>
      <p:bold r:id="rId13"/>
      <p:italic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mbria Math" panose="02040503050406030204" pitchFamily="18" charset="0"/>
      <p:regular r:id="rId20"/>
    </p:embeddedFont>
    <p:embeddedFont>
      <p:font typeface="IBM Plex Sans Thai Bold" panose="020B0604020202020204" charset="-34"/>
      <p:regular r:id="rId21"/>
      <p:bold r:id="rId22"/>
    </p:embeddedFont>
    <p:embeddedFont>
      <p:font typeface="IBM Plex Sans Thai Looped Bold" panose="020B0604020202020204" charset="-34"/>
      <p:regular r:id="rId23"/>
      <p:bold r:id="rId24"/>
    </p:embeddedFont>
    <p:embeddedFont>
      <p:font typeface="TH SarabunPSK" panose="020B0500040200020003" pitchFamily="34" charset="-34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50BE"/>
    <a:srgbClr val="86B4C4"/>
    <a:srgbClr val="2B48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71" d="100"/>
          <a:sy n="71" d="100"/>
        </p:scale>
        <p:origin x="7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svg"/><Relationship Id="rId7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65152" y="-142215"/>
            <a:ext cx="15629045" cy="7601667"/>
            <a:chOff x="0" y="0"/>
            <a:chExt cx="812800" cy="3953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95330"/>
            </a:xfrm>
            <a:custGeom>
              <a:avLst/>
              <a:gdLst/>
              <a:ahLst/>
              <a:cxnLst/>
              <a:rect l="l" t="t" r="r" b="b"/>
              <a:pathLst>
                <a:path w="812800" h="395330">
                  <a:moveTo>
                    <a:pt x="406400" y="39533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95330"/>
                  </a:lnTo>
                  <a:close/>
                </a:path>
              </a:pathLst>
            </a:custGeom>
            <a:blipFill>
              <a:blip r:embed="rId2"/>
              <a:stretch>
                <a:fillRect t="-18918" b="-18918"/>
              </a:stretch>
            </a:blipFill>
          </p:spPr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C25FC59-B04E-D89F-AD62-7171D28117DA}"/>
              </a:ext>
            </a:extLst>
          </p:cNvPr>
          <p:cNvGrpSpPr/>
          <p:nvPr/>
        </p:nvGrpSpPr>
        <p:grpSpPr>
          <a:xfrm>
            <a:off x="14629382" y="1178014"/>
            <a:ext cx="2629918" cy="2690336"/>
            <a:chOff x="14629382" y="1178014"/>
            <a:chExt cx="2629918" cy="2690336"/>
          </a:xfrm>
        </p:grpSpPr>
        <p:grpSp>
          <p:nvGrpSpPr>
            <p:cNvPr id="6" name="Group 6"/>
            <p:cNvGrpSpPr/>
            <p:nvPr/>
          </p:nvGrpSpPr>
          <p:grpSpPr>
            <a:xfrm>
              <a:off x="14629382" y="1178014"/>
              <a:ext cx="2629918" cy="2629918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B485F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0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5084998" y="2492973"/>
              <a:ext cx="1662812" cy="1375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94"/>
                </a:lnSpc>
              </a:pPr>
              <a:r>
                <a:rPr lang="en-US" sz="15000" dirty="0">
                  <a:solidFill>
                    <a:srgbClr val="FFF9EF"/>
                  </a:solidFill>
                  <a:latin typeface="IBM Plex Sans Thai Looped Bold"/>
                  <a:ea typeface="IBM Plex Sans Thai Looped Bold"/>
                  <a:cs typeface="IBM Plex Sans Thai Looped Bold"/>
                  <a:sym typeface="IBM Plex Sans Thai Looped Bold"/>
                </a:rPr>
                <a:t>2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flipV="1">
            <a:off x="-274997" y="3346239"/>
            <a:ext cx="7704362" cy="7704362"/>
          </a:xfrm>
          <a:custGeom>
            <a:avLst/>
            <a:gdLst/>
            <a:ahLst/>
            <a:cxnLst/>
            <a:rect l="l" t="t" r="r" b="b"/>
            <a:pathLst>
              <a:path w="7704362" h="7704362">
                <a:moveTo>
                  <a:pt x="0" y="7704362"/>
                </a:moveTo>
                <a:lnTo>
                  <a:pt x="7704362" y="7704362"/>
                </a:lnTo>
                <a:lnTo>
                  <a:pt x="7704362" y="0"/>
                </a:lnTo>
                <a:lnTo>
                  <a:pt x="0" y="0"/>
                </a:lnTo>
                <a:lnTo>
                  <a:pt x="0" y="77043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17064" y="1028700"/>
            <a:ext cx="1850437" cy="1850437"/>
          </a:xfrm>
          <a:custGeom>
            <a:avLst/>
            <a:gdLst/>
            <a:ahLst/>
            <a:cxnLst/>
            <a:rect l="l" t="t" r="r" b="b"/>
            <a:pathLst>
              <a:path w="1850437" h="1850437">
                <a:moveTo>
                  <a:pt x="0" y="0"/>
                </a:moveTo>
                <a:lnTo>
                  <a:pt x="1850437" y="0"/>
                </a:lnTo>
                <a:lnTo>
                  <a:pt x="1850437" y="1850437"/>
                </a:lnTo>
                <a:lnTo>
                  <a:pt x="0" y="18504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V="1">
            <a:off x="8839200" y="-142215"/>
            <a:ext cx="3624693" cy="3488454"/>
          </a:xfrm>
          <a:custGeom>
            <a:avLst/>
            <a:gdLst/>
            <a:ahLst/>
            <a:cxnLst/>
            <a:rect l="l" t="t" r="r" b="b"/>
            <a:pathLst>
              <a:path w="5543091" h="5543091">
                <a:moveTo>
                  <a:pt x="0" y="5543091"/>
                </a:moveTo>
                <a:lnTo>
                  <a:pt x="5543091" y="5543091"/>
                </a:lnTo>
                <a:lnTo>
                  <a:pt x="5543091" y="0"/>
                </a:lnTo>
                <a:lnTo>
                  <a:pt x="0" y="0"/>
                </a:lnTo>
                <a:lnTo>
                  <a:pt x="0" y="554309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747884" y="254838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1A0082-EA6F-2BEA-F99B-6AB0CDC35770}"/>
              </a:ext>
            </a:extLst>
          </p:cNvPr>
          <p:cNvSpPr txBox="1"/>
          <p:nvPr/>
        </p:nvSpPr>
        <p:spPr>
          <a:xfrm>
            <a:off x="14125593" y="448243"/>
            <a:ext cx="3962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2B485F"/>
                </a:solidFill>
                <a:latin typeface="IBM Plex Sans Thai Bold"/>
                <a:cs typeface="IBM Plex Sans Thai Bold"/>
              </a:rPr>
              <a:t>หน่วยการเรียนรู้ที่</a:t>
            </a:r>
            <a:endParaRPr lang="en-US" sz="4000" dirty="0">
              <a:solidFill>
                <a:srgbClr val="2B485F"/>
              </a:solidFill>
              <a:latin typeface="IBM Plex Sans Thai Bold"/>
              <a:cs typeface="IBM Plex Sans Thai Bold"/>
              <a:sym typeface="IBM Plex Sans Thai Bold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6F1402-7AA0-3F06-EC67-5DBD0022E7F1}"/>
              </a:ext>
            </a:extLst>
          </p:cNvPr>
          <p:cNvSpPr txBox="1"/>
          <p:nvPr/>
        </p:nvSpPr>
        <p:spPr>
          <a:xfrm>
            <a:off x="9471706" y="5400876"/>
            <a:ext cx="655500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9600" kern="4000" dirty="0">
                <a:solidFill>
                  <a:srgbClr val="2B485F"/>
                </a:solidFill>
                <a:latin typeface="+mj-lt"/>
                <a:cs typeface="IBM Plex Sans Thai Bold"/>
              </a:rPr>
              <a:t>บรรทัดเหล็ก</a:t>
            </a:r>
          </a:p>
          <a:p>
            <a:pPr algn="r"/>
            <a:r>
              <a:rPr lang="en-US" sz="9600" b="1" kern="100" dirty="0">
                <a:solidFill>
                  <a:srgbClr val="2B485F"/>
                </a:solidFill>
                <a:latin typeface="+mj-lt"/>
                <a:cs typeface="IBM Plex Sans Thai Bold"/>
              </a:rPr>
              <a:t>(Steel Rule)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riangle 17">
            <a:extLst>
              <a:ext uri="{FF2B5EF4-FFF2-40B4-BE49-F238E27FC236}">
                <a16:creationId xmlns:a16="http://schemas.microsoft.com/office/drawing/2014/main" id="{C32F115F-6207-AF1C-65E1-09A369974762}"/>
              </a:ext>
            </a:extLst>
          </p:cNvPr>
          <p:cNvSpPr/>
          <p:nvPr/>
        </p:nvSpPr>
        <p:spPr>
          <a:xfrm rot="5400000">
            <a:off x="-298618" y="1521585"/>
            <a:ext cx="1130636" cy="533400"/>
          </a:xfrm>
          <a:prstGeom prst="triangle">
            <a:avLst/>
          </a:prstGeom>
          <a:solidFill>
            <a:srgbClr val="86B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CEDE739-D350-3E62-BA64-9F7C5E35B4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20" r="61414" b="-20"/>
          <a:stretch/>
        </p:blipFill>
        <p:spPr>
          <a:xfrm>
            <a:off x="12573000" y="2005"/>
            <a:ext cx="5943600" cy="1028499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92929C6-8426-C703-36D6-224755A95431}"/>
              </a:ext>
            </a:extLst>
          </p:cNvPr>
          <p:cNvGrpSpPr/>
          <p:nvPr/>
        </p:nvGrpSpPr>
        <p:grpSpPr>
          <a:xfrm>
            <a:off x="329058" y="134765"/>
            <a:ext cx="12575288" cy="2341735"/>
            <a:chOff x="329058" y="134765"/>
            <a:chExt cx="12575288" cy="234173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4306324-18AF-947C-01B4-50938EBBD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58" y="134765"/>
              <a:ext cx="3981919" cy="153084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BCDE1F0-61DF-F056-6F1F-EE8D06F6B31B}"/>
                </a:ext>
              </a:extLst>
            </p:cNvPr>
            <p:cNvSpPr txBox="1"/>
            <p:nvPr/>
          </p:nvSpPr>
          <p:spPr>
            <a:xfrm>
              <a:off x="1090864" y="1191533"/>
              <a:ext cx="11813482" cy="1284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9267"/>
                </a:lnSpc>
              </a:pPr>
              <a:r>
                <a:rPr lang="th-TH" sz="6619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5. การบำรุงรักษาบรรทัดเหล็ก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B549C44-1A64-EFF7-92A6-F471A7D9FEAD}"/>
              </a:ext>
            </a:extLst>
          </p:cNvPr>
          <p:cNvGrpSpPr/>
          <p:nvPr/>
        </p:nvGrpSpPr>
        <p:grpSpPr>
          <a:xfrm>
            <a:off x="2336866" y="2955959"/>
            <a:ext cx="7484549" cy="661469"/>
            <a:chOff x="2080011" y="8207372"/>
            <a:chExt cx="7484549" cy="661469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BDDFFFE-7E03-302F-393D-72C24DB03917}"/>
                </a:ext>
              </a:extLst>
            </p:cNvPr>
            <p:cNvSpPr/>
            <p:nvPr/>
          </p:nvSpPr>
          <p:spPr>
            <a:xfrm>
              <a:off x="2080011" y="8207372"/>
              <a:ext cx="595421" cy="595421"/>
            </a:xfrm>
            <a:prstGeom prst="ellipse">
              <a:avLst/>
            </a:prstGeom>
            <a:solidFill>
              <a:srgbClr val="2B4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E838929-DFA8-6372-F449-A04B622E4D7B}"/>
                </a:ext>
              </a:extLst>
            </p:cNvPr>
            <p:cNvSpPr txBox="1"/>
            <p:nvPr/>
          </p:nvSpPr>
          <p:spPr>
            <a:xfrm>
              <a:off x="2819400" y="8222510"/>
              <a:ext cx="674516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thaiDist" latinLnBrk="0"/>
              <a:r>
                <a:rPr lang="th-TH" sz="3600" b="1" dirty="0">
                  <a:solidFill>
                    <a:srgbClr val="2C5962"/>
                  </a:solidFill>
                  <a:cs typeface="THSarabunPSK" panose="020B0500040200020003" pitchFamily="34" charset="-34"/>
                </a:rPr>
                <a:t>ห้ามนำบรรทัดเหล็กไปวัดชิ้นงานที่ยังร้อนอยู่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43E39CF-280D-C180-4C6D-FA77973C83D3}"/>
                </a:ext>
              </a:extLst>
            </p:cNvPr>
            <p:cNvSpPr txBox="1"/>
            <p:nvPr/>
          </p:nvSpPr>
          <p:spPr>
            <a:xfrm>
              <a:off x="2096946" y="8222510"/>
              <a:ext cx="5615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  <a:endPara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BDD412C-E5E8-BEA8-F305-9806795E004C}"/>
              </a:ext>
            </a:extLst>
          </p:cNvPr>
          <p:cNvGrpSpPr/>
          <p:nvPr/>
        </p:nvGrpSpPr>
        <p:grpSpPr>
          <a:xfrm>
            <a:off x="2336866" y="3854316"/>
            <a:ext cx="7484549" cy="661469"/>
            <a:chOff x="2080011" y="8207372"/>
            <a:chExt cx="7484549" cy="661469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C213DB7-C9FF-FEED-3204-9DD764014CF5}"/>
                </a:ext>
              </a:extLst>
            </p:cNvPr>
            <p:cNvSpPr/>
            <p:nvPr/>
          </p:nvSpPr>
          <p:spPr>
            <a:xfrm>
              <a:off x="2080011" y="8207372"/>
              <a:ext cx="595421" cy="595421"/>
            </a:xfrm>
            <a:prstGeom prst="ellipse">
              <a:avLst/>
            </a:prstGeom>
            <a:solidFill>
              <a:srgbClr val="2B4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FA11E24-EC92-30CB-BFC1-235BFC12F160}"/>
                </a:ext>
              </a:extLst>
            </p:cNvPr>
            <p:cNvSpPr txBox="1"/>
            <p:nvPr/>
          </p:nvSpPr>
          <p:spPr>
            <a:xfrm>
              <a:off x="2819400" y="8222510"/>
              <a:ext cx="674516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 latinLnBrk="0"/>
              <a:r>
                <a:rPr lang="th-TH" sz="3600" b="1" dirty="0">
                  <a:solidFill>
                    <a:srgbClr val="2C5962"/>
                  </a:solidFill>
                  <a:cs typeface="THSarabunPSK" panose="020B0500040200020003" pitchFamily="34" charset="-34"/>
                </a:rPr>
                <a:t>วางบรรทัดเหล็กในแนวระนาบเสมอ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FE42BA5-38A2-6B21-DDA9-87125B113045}"/>
                </a:ext>
              </a:extLst>
            </p:cNvPr>
            <p:cNvSpPr txBox="1"/>
            <p:nvPr/>
          </p:nvSpPr>
          <p:spPr>
            <a:xfrm>
              <a:off x="2096946" y="8222510"/>
              <a:ext cx="5615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9545ED6-8BBC-458F-BF9F-B19D0E529A1A}"/>
              </a:ext>
            </a:extLst>
          </p:cNvPr>
          <p:cNvGrpSpPr/>
          <p:nvPr/>
        </p:nvGrpSpPr>
        <p:grpSpPr>
          <a:xfrm>
            <a:off x="2336866" y="4768716"/>
            <a:ext cx="8114065" cy="661469"/>
            <a:chOff x="2080011" y="8207372"/>
            <a:chExt cx="8114065" cy="661469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60E7CCD-2D57-5CE0-2979-82799951B925}"/>
                </a:ext>
              </a:extLst>
            </p:cNvPr>
            <p:cNvSpPr/>
            <p:nvPr/>
          </p:nvSpPr>
          <p:spPr>
            <a:xfrm>
              <a:off x="2080011" y="8207372"/>
              <a:ext cx="595421" cy="595421"/>
            </a:xfrm>
            <a:prstGeom prst="ellipse">
              <a:avLst/>
            </a:prstGeom>
            <a:solidFill>
              <a:srgbClr val="2B4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B813949-F10B-D7C8-BA21-C9600B578E4B}"/>
                </a:ext>
              </a:extLst>
            </p:cNvPr>
            <p:cNvSpPr txBox="1"/>
            <p:nvPr/>
          </p:nvSpPr>
          <p:spPr>
            <a:xfrm>
              <a:off x="2819400" y="8222510"/>
              <a:ext cx="73746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thaiDist" latinLnBrk="0"/>
              <a:r>
                <a:rPr lang="th-TH" sz="3600" b="1" dirty="0">
                  <a:solidFill>
                    <a:srgbClr val="2C5962"/>
                  </a:solidFill>
                  <a:cs typeface="THSarabunPSK" panose="020B0500040200020003" pitchFamily="34" charset="-34"/>
                </a:rPr>
                <a:t>ห้ามนำบรรทัดเหล็กเก็บรวมกับเครื่องมือชนิดอื่น ๆ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3D37610-EC54-8DAA-7848-ABE93BC870E9}"/>
                </a:ext>
              </a:extLst>
            </p:cNvPr>
            <p:cNvSpPr txBox="1"/>
            <p:nvPr/>
          </p:nvSpPr>
          <p:spPr>
            <a:xfrm>
              <a:off x="2096946" y="8222510"/>
              <a:ext cx="5615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FA1A4FB-8ACC-0379-AC2C-BBB954E51255}"/>
              </a:ext>
            </a:extLst>
          </p:cNvPr>
          <p:cNvGrpSpPr/>
          <p:nvPr/>
        </p:nvGrpSpPr>
        <p:grpSpPr>
          <a:xfrm>
            <a:off x="2336866" y="5699158"/>
            <a:ext cx="9093133" cy="661469"/>
            <a:chOff x="2080011" y="8207372"/>
            <a:chExt cx="9093133" cy="661469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718299C-2D38-C4E9-1D4D-6E14BF4045EF}"/>
                </a:ext>
              </a:extLst>
            </p:cNvPr>
            <p:cNvSpPr/>
            <p:nvPr/>
          </p:nvSpPr>
          <p:spPr>
            <a:xfrm>
              <a:off x="2080011" y="8207372"/>
              <a:ext cx="595421" cy="595421"/>
            </a:xfrm>
            <a:prstGeom prst="ellipse">
              <a:avLst/>
            </a:prstGeom>
            <a:solidFill>
              <a:srgbClr val="2B4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3610F0E-E47E-834F-8626-BA46F75BF5F5}"/>
                </a:ext>
              </a:extLst>
            </p:cNvPr>
            <p:cNvSpPr txBox="1"/>
            <p:nvPr/>
          </p:nvSpPr>
          <p:spPr>
            <a:xfrm>
              <a:off x="2819399" y="8222510"/>
              <a:ext cx="835374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 latinLnBrk="0"/>
              <a:r>
                <a:rPr lang="th-TH" sz="3600" b="1" dirty="0">
                  <a:solidFill>
                    <a:srgbClr val="2C5962"/>
                  </a:solidFill>
                  <a:cs typeface="THSarabunPSK" panose="020B0500040200020003" pitchFamily="34" charset="-34"/>
                </a:rPr>
                <a:t>ก่อนการวัดชิ้นงานต้องลบคมของชิ้นงานให้เรียบร้อย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1F08DF2-E147-5BC8-F790-9521BF88B81D}"/>
                </a:ext>
              </a:extLst>
            </p:cNvPr>
            <p:cNvSpPr txBox="1"/>
            <p:nvPr/>
          </p:nvSpPr>
          <p:spPr>
            <a:xfrm>
              <a:off x="2096946" y="8222510"/>
              <a:ext cx="5615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D102EB4-65FC-23E9-AC50-ECE9EB36F5F3}"/>
              </a:ext>
            </a:extLst>
          </p:cNvPr>
          <p:cNvGrpSpPr/>
          <p:nvPr/>
        </p:nvGrpSpPr>
        <p:grpSpPr>
          <a:xfrm>
            <a:off x="2336866" y="6693769"/>
            <a:ext cx="10236134" cy="661469"/>
            <a:chOff x="2080011" y="8207372"/>
            <a:chExt cx="10236134" cy="661469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9B38078-C60A-BF21-858A-20061B0DDBB9}"/>
                </a:ext>
              </a:extLst>
            </p:cNvPr>
            <p:cNvSpPr/>
            <p:nvPr/>
          </p:nvSpPr>
          <p:spPr>
            <a:xfrm>
              <a:off x="2080011" y="8207372"/>
              <a:ext cx="595421" cy="595421"/>
            </a:xfrm>
            <a:prstGeom prst="ellipse">
              <a:avLst/>
            </a:prstGeom>
            <a:solidFill>
              <a:srgbClr val="2B4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40D33C8-17F0-2A7C-8139-9764068A515D}"/>
                </a:ext>
              </a:extLst>
            </p:cNvPr>
            <p:cNvSpPr txBox="1"/>
            <p:nvPr/>
          </p:nvSpPr>
          <p:spPr>
            <a:xfrm>
              <a:off x="2819399" y="8222510"/>
              <a:ext cx="9496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thaiDist" latinLnBrk="0"/>
              <a:r>
                <a:rPr lang="th-TH" sz="3600" b="1" dirty="0">
                  <a:solidFill>
                    <a:srgbClr val="2C5962"/>
                  </a:solidFill>
                  <a:cs typeface="THSarabunPSK" panose="020B0500040200020003" pitchFamily="34" charset="-34"/>
                </a:rPr>
                <a:t>ตรวจสอบคมชัดและความสมบูรณ์ของขีดมาตราส่วนก่อนใช้ทุกครั้ง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AF0E360-CBA2-FAE1-6978-327A00DFAB7B}"/>
                </a:ext>
              </a:extLst>
            </p:cNvPr>
            <p:cNvSpPr txBox="1"/>
            <p:nvPr/>
          </p:nvSpPr>
          <p:spPr>
            <a:xfrm>
              <a:off x="2096946" y="8222510"/>
              <a:ext cx="5615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5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81F9895-818B-7D80-2BF6-E72D2922D27D}"/>
              </a:ext>
            </a:extLst>
          </p:cNvPr>
          <p:cNvGrpSpPr/>
          <p:nvPr/>
        </p:nvGrpSpPr>
        <p:grpSpPr>
          <a:xfrm>
            <a:off x="2336866" y="7656295"/>
            <a:ext cx="10236134" cy="661469"/>
            <a:chOff x="2080011" y="8207372"/>
            <a:chExt cx="10236134" cy="661469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DF2F3A1-A0BE-145B-762D-E1AEB5AC75A2}"/>
                </a:ext>
              </a:extLst>
            </p:cNvPr>
            <p:cNvSpPr/>
            <p:nvPr/>
          </p:nvSpPr>
          <p:spPr>
            <a:xfrm>
              <a:off x="2080011" y="8207372"/>
              <a:ext cx="595421" cy="595421"/>
            </a:xfrm>
            <a:prstGeom prst="ellipse">
              <a:avLst/>
            </a:prstGeom>
            <a:solidFill>
              <a:srgbClr val="2B4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9C42929-08B5-BE5D-C6CB-3666201BBD7B}"/>
                </a:ext>
              </a:extLst>
            </p:cNvPr>
            <p:cNvSpPr txBox="1"/>
            <p:nvPr/>
          </p:nvSpPr>
          <p:spPr>
            <a:xfrm>
              <a:off x="2819399" y="8222510"/>
              <a:ext cx="9496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 latinLnBrk="0"/>
              <a:r>
                <a:rPr lang="th-TH" sz="3600" b="1" dirty="0">
                  <a:solidFill>
                    <a:srgbClr val="2C5962"/>
                  </a:solidFill>
                  <a:cs typeface="THSarabunPSK" panose="020B0500040200020003" pitchFamily="34" charset="-34"/>
                </a:rPr>
                <a:t>ทำความสะอาดทุกครั้งก่อนและหลังการใช้งาน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00726AE-448E-98BE-8133-A3550A1436F7}"/>
                </a:ext>
              </a:extLst>
            </p:cNvPr>
            <p:cNvSpPr txBox="1"/>
            <p:nvPr/>
          </p:nvSpPr>
          <p:spPr>
            <a:xfrm>
              <a:off x="2096946" y="8222510"/>
              <a:ext cx="5615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</a:t>
              </a:r>
              <a:endPara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CBA81E24-5A3D-0619-9763-05C2CF0028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4" t="23819" r="33256" b="25730"/>
          <a:stretch/>
        </p:blipFill>
        <p:spPr>
          <a:xfrm flipH="1">
            <a:off x="-102662" y="6128339"/>
            <a:ext cx="2593054" cy="415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1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373699" y="-756583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40" y="0"/>
                </a:moveTo>
                <a:lnTo>
                  <a:pt x="0" y="0"/>
                </a:lnTo>
                <a:lnTo>
                  <a:pt x="0" y="8844439"/>
                </a:lnTo>
                <a:lnTo>
                  <a:pt x="8844440" y="8844439"/>
                </a:lnTo>
                <a:lnTo>
                  <a:pt x="88444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CBAC766-7E4A-1689-2AB5-9D917373E8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2" r="26890" b="7201"/>
          <a:stretch/>
        </p:blipFill>
        <p:spPr>
          <a:xfrm>
            <a:off x="-455404" y="-10485"/>
            <a:ext cx="8391580" cy="10297485"/>
          </a:xfrm>
          <a:prstGeom prst="rect">
            <a:avLst/>
          </a:prstGeom>
        </p:spPr>
      </p:pic>
      <p:sp>
        <p:nvSpPr>
          <p:cNvPr id="32" name="TextBox 6">
            <a:extLst>
              <a:ext uri="{FF2B5EF4-FFF2-40B4-BE49-F238E27FC236}">
                <a16:creationId xmlns:a16="http://schemas.microsoft.com/office/drawing/2014/main" id="{CAF04A0F-0E86-F576-625A-1276D621B8A0}"/>
              </a:ext>
            </a:extLst>
          </p:cNvPr>
          <p:cNvSpPr txBox="1"/>
          <p:nvPr/>
        </p:nvSpPr>
        <p:spPr>
          <a:xfrm>
            <a:off x="8335910" y="2362746"/>
            <a:ext cx="6412991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th-TH" sz="6999" dirty="0">
                <a:solidFill>
                  <a:srgbClr val="2B485F"/>
                </a:solidFill>
                <a:latin typeface="IBM Plex Sans Thai Bold"/>
                <a:ea typeface="IBM Plex Sans Thai Bold"/>
                <a:cs typeface="IBM Plex Sans Thai Bold"/>
                <a:sym typeface="IBM Plex Sans Thai Bold"/>
              </a:rPr>
              <a:t>สาระการเรียนรู้</a:t>
            </a:r>
            <a:endParaRPr lang="en-US" sz="6999" dirty="0">
              <a:solidFill>
                <a:srgbClr val="2B485F"/>
              </a:solidFill>
              <a:latin typeface="IBM Plex Sans Thai Bold"/>
              <a:ea typeface="IBM Plex Sans Thai Bold"/>
              <a:cs typeface="IBM Plex Sans Thai Bold"/>
              <a:sym typeface="IBM Plex Sans Thai Bold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5C555AE-CAEC-CAB3-B93F-D749ED2E9753}"/>
              </a:ext>
            </a:extLst>
          </p:cNvPr>
          <p:cNvGrpSpPr/>
          <p:nvPr/>
        </p:nvGrpSpPr>
        <p:grpSpPr>
          <a:xfrm>
            <a:off x="8441925" y="3904021"/>
            <a:ext cx="4674924" cy="648920"/>
            <a:chOff x="343409" y="198663"/>
            <a:chExt cx="4674924" cy="648920"/>
          </a:xfrm>
        </p:grpSpPr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B8F159E0-82BD-364C-20F8-F67FF56CDD15}"/>
                </a:ext>
              </a:extLst>
            </p:cNvPr>
            <p:cNvSpPr/>
            <p:nvPr/>
          </p:nvSpPr>
          <p:spPr>
            <a:xfrm rot="18900000">
              <a:off x="372033" y="222102"/>
              <a:ext cx="565755" cy="565755"/>
            </a:xfrm>
            <a:prstGeom prst="roundRect">
              <a:avLst/>
            </a:prstGeom>
            <a:solidFill>
              <a:srgbClr val="28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EE32C87-9219-824A-41DE-E1394318E3F5}"/>
                </a:ext>
              </a:extLst>
            </p:cNvPr>
            <p:cNvSpPr txBox="1"/>
            <p:nvPr/>
          </p:nvSpPr>
          <p:spPr>
            <a:xfrm>
              <a:off x="1134985" y="259254"/>
              <a:ext cx="295762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ชนิดของบรรทัดเหล็ก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38281EB-33BD-614B-F7EB-606C9C90E3E3}"/>
                </a:ext>
              </a:extLst>
            </p:cNvPr>
            <p:cNvSpPr txBox="1"/>
            <p:nvPr/>
          </p:nvSpPr>
          <p:spPr>
            <a:xfrm>
              <a:off x="343409" y="198663"/>
              <a:ext cx="6918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</a:t>
              </a:r>
              <a:endPara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5339D32-DB20-9739-CF2F-CDDE7FB3702A}"/>
                </a:ext>
              </a:extLst>
            </p:cNvPr>
            <p:cNvCxnSpPr/>
            <p:nvPr/>
          </p:nvCxnSpPr>
          <p:spPr>
            <a:xfrm>
              <a:off x="1193761" y="847583"/>
              <a:ext cx="3824572" cy="0"/>
            </a:xfrm>
            <a:prstGeom prst="line">
              <a:avLst/>
            </a:prstGeom>
            <a:ln w="9525">
              <a:solidFill>
                <a:srgbClr val="2C59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A056586-EE23-CCAC-8D2C-0248D4DB0CE3}"/>
              </a:ext>
            </a:extLst>
          </p:cNvPr>
          <p:cNvGrpSpPr/>
          <p:nvPr/>
        </p:nvGrpSpPr>
        <p:grpSpPr>
          <a:xfrm>
            <a:off x="8441925" y="4699887"/>
            <a:ext cx="4844268" cy="648920"/>
            <a:chOff x="343409" y="994529"/>
            <a:chExt cx="4844268" cy="64892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D558A4F-2AD1-EA93-DE68-9B00B4D06CD6}"/>
                </a:ext>
              </a:extLst>
            </p:cNvPr>
            <p:cNvGrpSpPr/>
            <p:nvPr/>
          </p:nvGrpSpPr>
          <p:grpSpPr>
            <a:xfrm>
              <a:off x="372033" y="1017968"/>
              <a:ext cx="4815644" cy="625481"/>
              <a:chOff x="372033" y="222102"/>
              <a:chExt cx="4815644" cy="625481"/>
            </a:xfrm>
          </p:grpSpPr>
          <p:sp>
            <p:nvSpPr>
              <p:cNvPr id="41" name="Rounded Rectangle 56">
                <a:extLst>
                  <a:ext uri="{FF2B5EF4-FFF2-40B4-BE49-F238E27FC236}">
                    <a16:creationId xmlns:a16="http://schemas.microsoft.com/office/drawing/2014/main" id="{BEF70D0F-96E7-3E8A-5574-F44C1EC6DB28}"/>
                  </a:ext>
                </a:extLst>
              </p:cNvPr>
              <p:cNvSpPr/>
              <p:nvPr/>
            </p:nvSpPr>
            <p:spPr>
              <a:xfrm rot="18900000">
                <a:off x="372033" y="222102"/>
                <a:ext cx="565755" cy="565755"/>
              </a:xfrm>
              <a:prstGeom prst="roundRect">
                <a:avLst/>
              </a:prstGeom>
              <a:solidFill>
                <a:srgbClr val="2C59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A7605DC-612F-0A52-4BDD-C524D6CF46E5}"/>
                  </a:ext>
                </a:extLst>
              </p:cNvPr>
              <p:cNvSpPr txBox="1"/>
              <p:nvPr/>
            </p:nvSpPr>
            <p:spPr>
              <a:xfrm>
                <a:off x="1134985" y="259254"/>
                <a:ext cx="405269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th-TH" sz="3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ขีดมาตราส่วนบนบรรทัดเหล็ก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7164EE8-FD7D-65B9-070D-943D27D7AEE9}"/>
                  </a:ext>
                </a:extLst>
              </p:cNvPr>
              <p:cNvCxnSpPr/>
              <p:nvPr/>
            </p:nvCxnSpPr>
            <p:spPr>
              <a:xfrm>
                <a:off x="1193761" y="847583"/>
                <a:ext cx="3824572" cy="0"/>
              </a:xfrm>
              <a:prstGeom prst="line">
                <a:avLst/>
              </a:prstGeom>
              <a:ln w="9525">
                <a:solidFill>
                  <a:srgbClr val="2C596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8F9F483-863B-0C68-FBEA-77E467297EC6}"/>
                </a:ext>
              </a:extLst>
            </p:cNvPr>
            <p:cNvSpPr txBox="1"/>
            <p:nvPr/>
          </p:nvSpPr>
          <p:spPr>
            <a:xfrm>
              <a:off x="343409" y="994529"/>
              <a:ext cx="6918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</a:t>
              </a:r>
              <a:endPara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72E554-8802-A54E-AA4C-26A7A39A2605}"/>
              </a:ext>
            </a:extLst>
          </p:cNvPr>
          <p:cNvGrpSpPr/>
          <p:nvPr/>
        </p:nvGrpSpPr>
        <p:grpSpPr>
          <a:xfrm>
            <a:off x="8441925" y="5529621"/>
            <a:ext cx="4674924" cy="648920"/>
            <a:chOff x="343409" y="198663"/>
            <a:chExt cx="4674924" cy="648920"/>
          </a:xfrm>
        </p:grpSpPr>
        <p:sp>
          <p:nvSpPr>
            <p:cNvPr id="45" name="Rounded Rectangle 60">
              <a:extLst>
                <a:ext uri="{FF2B5EF4-FFF2-40B4-BE49-F238E27FC236}">
                  <a16:creationId xmlns:a16="http://schemas.microsoft.com/office/drawing/2014/main" id="{A11D5946-7E46-B27C-084A-79E3385A728F}"/>
                </a:ext>
              </a:extLst>
            </p:cNvPr>
            <p:cNvSpPr/>
            <p:nvPr/>
          </p:nvSpPr>
          <p:spPr>
            <a:xfrm rot="18900000">
              <a:off x="372033" y="222102"/>
              <a:ext cx="565755" cy="565755"/>
            </a:xfrm>
            <a:prstGeom prst="roundRect">
              <a:avLst/>
            </a:prstGeom>
            <a:solidFill>
              <a:srgbClr val="28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2296845-06E7-FAA3-D338-9DDFA6C9CD52}"/>
                </a:ext>
              </a:extLst>
            </p:cNvPr>
            <p:cNvSpPr txBox="1"/>
            <p:nvPr/>
          </p:nvSpPr>
          <p:spPr>
            <a:xfrm>
              <a:off x="1134985" y="259254"/>
              <a:ext cx="362993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วิธีการอ่านค่าบรรทัดเหล็ก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8B356E3-7D06-5688-14A9-DA0D5F155D5D}"/>
                </a:ext>
              </a:extLst>
            </p:cNvPr>
            <p:cNvSpPr txBox="1"/>
            <p:nvPr/>
          </p:nvSpPr>
          <p:spPr>
            <a:xfrm>
              <a:off x="343409" y="198663"/>
              <a:ext cx="6918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</a:t>
              </a:r>
              <a:endPara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ED9276A-82FF-8AB0-5AA5-0CF6443EDC5E}"/>
                </a:ext>
              </a:extLst>
            </p:cNvPr>
            <p:cNvCxnSpPr/>
            <p:nvPr/>
          </p:nvCxnSpPr>
          <p:spPr>
            <a:xfrm>
              <a:off x="1193761" y="847583"/>
              <a:ext cx="3824572" cy="0"/>
            </a:xfrm>
            <a:prstGeom prst="line">
              <a:avLst/>
            </a:prstGeom>
            <a:ln w="9525">
              <a:solidFill>
                <a:srgbClr val="2C59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D071BF4-66D0-955D-3E53-61A2EDF34732}"/>
              </a:ext>
            </a:extLst>
          </p:cNvPr>
          <p:cNvGrpSpPr/>
          <p:nvPr/>
        </p:nvGrpSpPr>
        <p:grpSpPr>
          <a:xfrm>
            <a:off x="8441925" y="6325487"/>
            <a:ext cx="4674924" cy="648920"/>
            <a:chOff x="343409" y="994529"/>
            <a:chExt cx="4674924" cy="6489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CC5A3FC-4D9D-8E7F-0B30-DD74505AF0DB}"/>
                </a:ext>
              </a:extLst>
            </p:cNvPr>
            <p:cNvGrpSpPr/>
            <p:nvPr/>
          </p:nvGrpSpPr>
          <p:grpSpPr>
            <a:xfrm>
              <a:off x="372033" y="1017968"/>
              <a:ext cx="4646300" cy="625481"/>
              <a:chOff x="372033" y="222102"/>
              <a:chExt cx="4646300" cy="625481"/>
            </a:xfrm>
          </p:grpSpPr>
          <p:sp>
            <p:nvSpPr>
              <p:cNvPr id="77" name="Rounded Rectangle 67">
                <a:extLst>
                  <a:ext uri="{FF2B5EF4-FFF2-40B4-BE49-F238E27FC236}">
                    <a16:creationId xmlns:a16="http://schemas.microsoft.com/office/drawing/2014/main" id="{C7D5EA11-2406-92C5-3A95-CC2F6BAD48C4}"/>
                  </a:ext>
                </a:extLst>
              </p:cNvPr>
              <p:cNvSpPr/>
              <p:nvPr/>
            </p:nvSpPr>
            <p:spPr>
              <a:xfrm rot="18900000">
                <a:off x="372033" y="222102"/>
                <a:ext cx="565755" cy="565755"/>
              </a:xfrm>
              <a:prstGeom prst="roundRect">
                <a:avLst/>
              </a:prstGeom>
              <a:solidFill>
                <a:srgbClr val="2C59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CAB4617-B9DA-8572-B3BB-6709F19CB3B6}"/>
                  </a:ext>
                </a:extLst>
              </p:cNvPr>
              <p:cNvSpPr txBox="1"/>
              <p:nvPr/>
            </p:nvSpPr>
            <p:spPr>
              <a:xfrm>
                <a:off x="1134985" y="259254"/>
                <a:ext cx="382457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th-TH" sz="3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การใช้บรรทัด</a:t>
                </a: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F4D003F2-D3C1-73A6-2499-FC4A84186DFB}"/>
                  </a:ext>
                </a:extLst>
              </p:cNvPr>
              <p:cNvCxnSpPr/>
              <p:nvPr/>
            </p:nvCxnSpPr>
            <p:spPr>
              <a:xfrm>
                <a:off x="1193761" y="847583"/>
                <a:ext cx="3824572" cy="0"/>
              </a:xfrm>
              <a:prstGeom prst="line">
                <a:avLst/>
              </a:prstGeom>
              <a:ln w="9525">
                <a:solidFill>
                  <a:srgbClr val="2C596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ACB1287-FFC9-E603-5550-E6E1C8B76957}"/>
                </a:ext>
              </a:extLst>
            </p:cNvPr>
            <p:cNvSpPr txBox="1"/>
            <p:nvPr/>
          </p:nvSpPr>
          <p:spPr>
            <a:xfrm>
              <a:off x="343409" y="994529"/>
              <a:ext cx="6918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</a:t>
              </a:r>
              <a:endPara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7FDEEE0-0798-BE20-BAE7-96E8DDDFEB19}"/>
              </a:ext>
            </a:extLst>
          </p:cNvPr>
          <p:cNvGrpSpPr/>
          <p:nvPr/>
        </p:nvGrpSpPr>
        <p:grpSpPr>
          <a:xfrm>
            <a:off x="8441925" y="7138288"/>
            <a:ext cx="4674924" cy="648920"/>
            <a:chOff x="343409" y="198663"/>
            <a:chExt cx="4674924" cy="648920"/>
          </a:xfrm>
        </p:grpSpPr>
        <p:sp>
          <p:nvSpPr>
            <p:cNvPr id="81" name="Rounded Rectangle 71">
              <a:extLst>
                <a:ext uri="{FF2B5EF4-FFF2-40B4-BE49-F238E27FC236}">
                  <a16:creationId xmlns:a16="http://schemas.microsoft.com/office/drawing/2014/main" id="{D3B204B5-BC6A-FEB2-1672-BFA443F83995}"/>
                </a:ext>
              </a:extLst>
            </p:cNvPr>
            <p:cNvSpPr/>
            <p:nvPr/>
          </p:nvSpPr>
          <p:spPr>
            <a:xfrm rot="18900000">
              <a:off x="372033" y="222102"/>
              <a:ext cx="565755" cy="565755"/>
            </a:xfrm>
            <a:prstGeom prst="roundRect">
              <a:avLst/>
            </a:prstGeom>
            <a:solidFill>
              <a:srgbClr val="28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E776586-56B3-94A0-75B0-807E25ADFC23}"/>
                </a:ext>
              </a:extLst>
            </p:cNvPr>
            <p:cNvSpPr txBox="1"/>
            <p:nvPr/>
          </p:nvSpPr>
          <p:spPr>
            <a:xfrm>
              <a:off x="1134985" y="259254"/>
              <a:ext cx="382457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การบำรุงรักษาบรรทัดเหล็ก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FB76B72-0E9A-ACDE-7753-912D79647252}"/>
                </a:ext>
              </a:extLst>
            </p:cNvPr>
            <p:cNvSpPr txBox="1"/>
            <p:nvPr/>
          </p:nvSpPr>
          <p:spPr>
            <a:xfrm>
              <a:off x="343409" y="198663"/>
              <a:ext cx="6918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5.</a:t>
              </a:r>
              <a:endPara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9242E2B-98C1-E9DB-9D97-FB4CA4B0BE8A}"/>
                </a:ext>
              </a:extLst>
            </p:cNvPr>
            <p:cNvCxnSpPr/>
            <p:nvPr/>
          </p:nvCxnSpPr>
          <p:spPr>
            <a:xfrm>
              <a:off x="1193761" y="847583"/>
              <a:ext cx="3824572" cy="0"/>
            </a:xfrm>
            <a:prstGeom prst="line">
              <a:avLst/>
            </a:prstGeom>
            <a:ln w="9525">
              <a:solidFill>
                <a:srgbClr val="2C59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riangle 17">
            <a:extLst>
              <a:ext uri="{FF2B5EF4-FFF2-40B4-BE49-F238E27FC236}">
                <a16:creationId xmlns:a16="http://schemas.microsoft.com/office/drawing/2014/main" id="{C32F115F-6207-AF1C-65E1-09A369974762}"/>
              </a:ext>
            </a:extLst>
          </p:cNvPr>
          <p:cNvSpPr/>
          <p:nvPr/>
        </p:nvSpPr>
        <p:spPr>
          <a:xfrm rot="5400000">
            <a:off x="-298618" y="1521585"/>
            <a:ext cx="1130636" cy="533400"/>
          </a:xfrm>
          <a:prstGeom prst="triangle">
            <a:avLst/>
          </a:prstGeom>
          <a:solidFill>
            <a:srgbClr val="86B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623C34-4540-6763-F632-6E194749A0BB}"/>
              </a:ext>
            </a:extLst>
          </p:cNvPr>
          <p:cNvGrpSpPr/>
          <p:nvPr/>
        </p:nvGrpSpPr>
        <p:grpSpPr>
          <a:xfrm>
            <a:off x="329058" y="134765"/>
            <a:ext cx="11253342" cy="2341735"/>
            <a:chOff x="329058" y="134765"/>
            <a:chExt cx="11253342" cy="234173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8D9BAD-AA03-4A44-E8D9-9C83FD51CD7C}"/>
                </a:ext>
              </a:extLst>
            </p:cNvPr>
            <p:cNvSpPr txBox="1"/>
            <p:nvPr/>
          </p:nvSpPr>
          <p:spPr>
            <a:xfrm>
              <a:off x="1090864" y="1191533"/>
              <a:ext cx="10491536" cy="1284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9267"/>
                </a:lnSpc>
              </a:pPr>
              <a:r>
                <a:rPr lang="th-TH" sz="6619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1. ชนิดของบรรทัดเหล็ก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4306324-18AF-947C-01B4-50938EBBD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58" y="134765"/>
              <a:ext cx="3981919" cy="153084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580A128-A1A2-4F27-1D81-AB1C9F918800}"/>
              </a:ext>
            </a:extLst>
          </p:cNvPr>
          <p:cNvGrpSpPr/>
          <p:nvPr/>
        </p:nvGrpSpPr>
        <p:grpSpPr>
          <a:xfrm>
            <a:off x="2240935" y="3015716"/>
            <a:ext cx="6238556" cy="771537"/>
            <a:chOff x="4305248" y="2329325"/>
            <a:chExt cx="6238556" cy="77153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161909BA-A8E6-5CB5-7E6C-119A7E487CB8}"/>
                </a:ext>
              </a:extLst>
            </p:cNvPr>
            <p:cNvSpPr/>
            <p:nvPr/>
          </p:nvSpPr>
          <p:spPr>
            <a:xfrm>
              <a:off x="4441824" y="2354476"/>
              <a:ext cx="5999347" cy="746386"/>
            </a:xfrm>
            <a:prstGeom prst="roundRect">
              <a:avLst>
                <a:gd name="adj" fmla="val 16855"/>
              </a:avLst>
            </a:prstGeom>
            <a:solidFill>
              <a:srgbClr val="69A5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0BF06C-0FF8-4C04-72B0-53384633D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5248" y="2350592"/>
              <a:ext cx="765073" cy="67259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F86CF5-5169-8CE7-20C6-8A6ACB8F7B08}"/>
                </a:ext>
              </a:extLst>
            </p:cNvPr>
            <p:cNvSpPr txBox="1"/>
            <p:nvPr/>
          </p:nvSpPr>
          <p:spPr>
            <a:xfrm>
              <a:off x="5070321" y="2428269"/>
              <a:ext cx="547348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บรรทัดเหล็กทั่วไป (</a:t>
              </a:r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Solid Steel Rule)</a:t>
              </a:r>
              <a:endPara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D5E632-14A9-B0D6-5004-90ACBDCA42FF}"/>
                </a:ext>
              </a:extLst>
            </p:cNvPr>
            <p:cNvSpPr txBox="1"/>
            <p:nvPr/>
          </p:nvSpPr>
          <p:spPr>
            <a:xfrm>
              <a:off x="4306339" y="2329325"/>
              <a:ext cx="7639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C97FCA-8097-26D7-7813-F4C2BF5C2E07}"/>
              </a:ext>
            </a:extLst>
          </p:cNvPr>
          <p:cNvGrpSpPr/>
          <p:nvPr/>
        </p:nvGrpSpPr>
        <p:grpSpPr>
          <a:xfrm>
            <a:off x="2194262" y="4562367"/>
            <a:ext cx="6408827" cy="1299273"/>
            <a:chOff x="4305248" y="2329325"/>
            <a:chExt cx="6408827" cy="1299273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8CFA3622-AC44-7459-094D-143DC874105A}"/>
                </a:ext>
              </a:extLst>
            </p:cNvPr>
            <p:cNvSpPr/>
            <p:nvPr/>
          </p:nvSpPr>
          <p:spPr>
            <a:xfrm>
              <a:off x="4441824" y="2354475"/>
              <a:ext cx="6272251" cy="1190780"/>
            </a:xfrm>
            <a:prstGeom prst="roundRect">
              <a:avLst>
                <a:gd name="adj" fmla="val 16855"/>
              </a:avLst>
            </a:prstGeom>
            <a:solidFill>
              <a:srgbClr val="69A5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ECAD4AA-AB91-ECD1-D745-D23F03131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5248" y="2350592"/>
              <a:ext cx="765073" cy="6725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AC3A46-A237-D65B-84F4-DF44C9F6C0EF}"/>
                </a:ext>
              </a:extLst>
            </p:cNvPr>
            <p:cNvSpPr txBox="1"/>
            <p:nvPr/>
          </p:nvSpPr>
          <p:spPr>
            <a:xfrm>
              <a:off x="5070321" y="2428269"/>
              <a:ext cx="547348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บรรทัดเหล็กชนิดหน้าแคบและงอตัวได้ (</a:t>
              </a:r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Narrow Flexible Rule)</a:t>
              </a:r>
              <a:endPara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5ABEBB-E0E0-8BE5-BA8D-F844C05D4470}"/>
                </a:ext>
              </a:extLst>
            </p:cNvPr>
            <p:cNvSpPr txBox="1"/>
            <p:nvPr/>
          </p:nvSpPr>
          <p:spPr>
            <a:xfrm>
              <a:off x="4306339" y="2329325"/>
              <a:ext cx="7639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</a:t>
              </a:r>
              <a:r>
                <a:rPr lang="en-US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  <a:endPara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232486-A953-CF29-7A6F-0423632F8A98}"/>
              </a:ext>
            </a:extLst>
          </p:cNvPr>
          <p:cNvGrpSpPr/>
          <p:nvPr/>
        </p:nvGrpSpPr>
        <p:grpSpPr>
          <a:xfrm>
            <a:off x="2219644" y="6387885"/>
            <a:ext cx="6238556" cy="771537"/>
            <a:chOff x="4305248" y="2329325"/>
            <a:chExt cx="6238556" cy="771537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2A48B3A-4E10-5751-CB5D-CB6D5D226CF6}"/>
                </a:ext>
              </a:extLst>
            </p:cNvPr>
            <p:cNvSpPr/>
            <p:nvPr/>
          </p:nvSpPr>
          <p:spPr>
            <a:xfrm>
              <a:off x="4441824" y="2354476"/>
              <a:ext cx="5999347" cy="746386"/>
            </a:xfrm>
            <a:prstGeom prst="roundRect">
              <a:avLst>
                <a:gd name="adj" fmla="val 16855"/>
              </a:avLst>
            </a:prstGeom>
            <a:solidFill>
              <a:srgbClr val="69A5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08572BF-6894-903D-1E39-572402499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5248" y="2350592"/>
              <a:ext cx="765073" cy="67259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16664E-8381-D0C7-5B35-82002A5B062E}"/>
                </a:ext>
              </a:extLst>
            </p:cNvPr>
            <p:cNvSpPr txBox="1"/>
            <p:nvPr/>
          </p:nvSpPr>
          <p:spPr>
            <a:xfrm>
              <a:off x="5070321" y="2428269"/>
              <a:ext cx="547348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บรรทัดเหล็กแบบขอเกี่ยว (</a:t>
              </a:r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Hook Rule)</a:t>
              </a:r>
              <a:endPara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272E4D5-95CB-6105-7256-88D142634A5A}"/>
                </a:ext>
              </a:extLst>
            </p:cNvPr>
            <p:cNvSpPr txBox="1"/>
            <p:nvPr/>
          </p:nvSpPr>
          <p:spPr>
            <a:xfrm>
              <a:off x="4306339" y="2329325"/>
              <a:ext cx="7639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</a:t>
              </a:r>
              <a:r>
                <a:rPr lang="en-US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</a:t>
              </a:r>
              <a:endPara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7250EBE-AA82-4F3B-C7A0-3C360AA805CD}"/>
              </a:ext>
            </a:extLst>
          </p:cNvPr>
          <p:cNvGrpSpPr/>
          <p:nvPr/>
        </p:nvGrpSpPr>
        <p:grpSpPr>
          <a:xfrm>
            <a:off x="2199595" y="7886700"/>
            <a:ext cx="6238556" cy="771537"/>
            <a:chOff x="4305248" y="2329325"/>
            <a:chExt cx="6238556" cy="771537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39B93C3B-8E74-1524-7A26-2BF411795055}"/>
                </a:ext>
              </a:extLst>
            </p:cNvPr>
            <p:cNvSpPr/>
            <p:nvPr/>
          </p:nvSpPr>
          <p:spPr>
            <a:xfrm>
              <a:off x="4441824" y="2354476"/>
              <a:ext cx="5999347" cy="746386"/>
            </a:xfrm>
            <a:prstGeom prst="roundRect">
              <a:avLst>
                <a:gd name="adj" fmla="val 16855"/>
              </a:avLst>
            </a:prstGeom>
            <a:solidFill>
              <a:srgbClr val="69A5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E09B744-8012-3119-4F63-D330AD613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5248" y="2350592"/>
              <a:ext cx="765073" cy="67259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2642A4-4E67-A935-2275-0E2A7F224EFC}"/>
                </a:ext>
              </a:extLst>
            </p:cNvPr>
            <p:cNvSpPr txBox="1"/>
            <p:nvPr/>
          </p:nvSpPr>
          <p:spPr>
            <a:xfrm>
              <a:off x="5070321" y="2428269"/>
              <a:ext cx="547348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บรรทัดเหล็กขนาดสั้น (</a:t>
              </a:r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Short Rule Set)</a:t>
              </a:r>
              <a:endPara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42DEE0E-5ED0-3951-9E16-3772E93357DA}"/>
                </a:ext>
              </a:extLst>
            </p:cNvPr>
            <p:cNvSpPr txBox="1"/>
            <p:nvPr/>
          </p:nvSpPr>
          <p:spPr>
            <a:xfrm>
              <a:off x="4306339" y="2329325"/>
              <a:ext cx="7639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</a:t>
              </a:r>
              <a:r>
                <a:rPr lang="en-US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</a:t>
              </a:r>
              <a:endPara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CCEDE739-D350-3E62-BA64-9F7C5E35B4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20" r="46102" b="-20"/>
          <a:stretch/>
        </p:blipFill>
        <p:spPr>
          <a:xfrm>
            <a:off x="9980666" y="2005"/>
            <a:ext cx="8303323" cy="10284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AEFFC4A-DD0D-B1B3-99A0-6967F005F299}"/>
              </a:ext>
            </a:extLst>
          </p:cNvPr>
          <p:cNvSpPr txBox="1"/>
          <p:nvPr/>
        </p:nvSpPr>
        <p:spPr>
          <a:xfrm>
            <a:off x="826101" y="4027888"/>
            <a:ext cx="86731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solidFill>
                  <a:srgbClr val="2C5962"/>
                </a:solidFill>
                <a:cs typeface="THSarabunPSK" panose="020B0500040200020003" pitchFamily="34" charset="-34"/>
              </a:rPr>
              <a:t>หน่วยวัดความยาวของระบบหน่วยอังกฤษ คือ นิ้ว ขีดมาตราส่วนหรือขีด</a:t>
            </a:r>
            <a:r>
              <a:rPr lang="th-TH" sz="3600" b="1" dirty="0" err="1">
                <a:solidFill>
                  <a:srgbClr val="2C5962"/>
                </a:solidFill>
                <a:cs typeface="THSarabunPSK" panose="020B0500040200020003" pitchFamily="34" charset="-34"/>
              </a:rPr>
              <a:t>สเกล</a:t>
            </a:r>
            <a:r>
              <a:rPr lang="th-TH" sz="3600" b="1" dirty="0">
                <a:solidFill>
                  <a:srgbClr val="2C5962"/>
                </a:solidFill>
                <a:cs typeface="THSarabunPSK" panose="020B0500040200020003" pitchFamily="34" charset="-34"/>
              </a:rPr>
              <a:t>บรรทัดเหล็กโดยทั่วไปจะแบ่งระยะ 1 นิ้วออกเป็น 8 ส่วน และใน 8 ส่วนจะแบ่งละเอียดเป็น 16 ส่วน, 32 ส่วน และ 64 ส่วน</a:t>
            </a:r>
            <a:endParaRPr lang="th-TH" sz="3600" b="1" dirty="0">
              <a:solidFill>
                <a:srgbClr val="2C596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6AC221-02C6-2BB9-C7D5-D6DAC6E48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28"/>
          <a:stretch/>
        </p:blipFill>
        <p:spPr>
          <a:xfrm>
            <a:off x="9466001" y="2005"/>
            <a:ext cx="8821999" cy="10330261"/>
          </a:xfrm>
          <a:prstGeom prst="flowChartInputOutput">
            <a:avLst/>
          </a:prstGeom>
        </p:spPr>
      </p:pic>
      <p:sp>
        <p:nvSpPr>
          <p:cNvPr id="25" name="Triangle 24">
            <a:extLst>
              <a:ext uri="{FF2B5EF4-FFF2-40B4-BE49-F238E27FC236}">
                <a16:creationId xmlns:a16="http://schemas.microsoft.com/office/drawing/2014/main" id="{40B82531-D788-A50E-D0A1-5E823EA618F8}"/>
              </a:ext>
            </a:extLst>
          </p:cNvPr>
          <p:cNvSpPr/>
          <p:nvPr/>
        </p:nvSpPr>
        <p:spPr>
          <a:xfrm rot="5400000">
            <a:off x="-298618" y="1521585"/>
            <a:ext cx="1130636" cy="533400"/>
          </a:xfrm>
          <a:prstGeom prst="triangle">
            <a:avLst/>
          </a:prstGeom>
          <a:solidFill>
            <a:srgbClr val="86B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7B86BB-4470-1DB3-4CEC-24BF3183FFCD}"/>
              </a:ext>
            </a:extLst>
          </p:cNvPr>
          <p:cNvSpPr txBox="1"/>
          <p:nvPr/>
        </p:nvSpPr>
        <p:spPr>
          <a:xfrm>
            <a:off x="2293483" y="11479178"/>
            <a:ext cx="79616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endParaRPr lang="th-TH" sz="3600" b="1" dirty="0">
              <a:solidFill>
                <a:srgbClr val="2C5962"/>
              </a:solidFill>
              <a:cs typeface="THSarabunPSK" panose="020B05000402000200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3966F1-C312-9C7C-DF70-6E32F19DEC8A}"/>
              </a:ext>
            </a:extLst>
          </p:cNvPr>
          <p:cNvGrpSpPr/>
          <p:nvPr/>
        </p:nvGrpSpPr>
        <p:grpSpPr>
          <a:xfrm>
            <a:off x="329058" y="134765"/>
            <a:ext cx="11177142" cy="2362092"/>
            <a:chOff x="329058" y="134765"/>
            <a:chExt cx="11177142" cy="23620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79A0B18-3D64-D284-F484-654A59871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58" y="134765"/>
              <a:ext cx="3981919" cy="153084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1E696D8-9CB6-7833-B758-BF8CA0B54D8A}"/>
                </a:ext>
              </a:extLst>
            </p:cNvPr>
            <p:cNvSpPr txBox="1"/>
            <p:nvPr/>
          </p:nvSpPr>
          <p:spPr>
            <a:xfrm>
              <a:off x="1014664" y="1211890"/>
              <a:ext cx="10491536" cy="1284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>
                <a:lnSpc>
                  <a:spcPts val="9267"/>
                </a:lnSpc>
              </a:pPr>
              <a:r>
                <a:rPr lang="th-TH" sz="6619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2. มาตราส่วนบนบรรทัดเหล็ก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6253FB7-46EF-414B-904D-FFDD33C1575C}"/>
              </a:ext>
            </a:extLst>
          </p:cNvPr>
          <p:cNvGrpSpPr/>
          <p:nvPr/>
        </p:nvGrpSpPr>
        <p:grpSpPr>
          <a:xfrm>
            <a:off x="0" y="2432027"/>
            <a:ext cx="8305800" cy="1306992"/>
            <a:chOff x="0" y="2432027"/>
            <a:chExt cx="8305800" cy="1306992"/>
          </a:xfrm>
        </p:grpSpPr>
        <p:sp>
          <p:nvSpPr>
            <p:cNvPr id="28" name="Pentagon 27">
              <a:extLst>
                <a:ext uri="{FF2B5EF4-FFF2-40B4-BE49-F238E27FC236}">
                  <a16:creationId xmlns:a16="http://schemas.microsoft.com/office/drawing/2014/main" id="{B42402FD-1D9B-80E9-5CE0-DAC6907AEC14}"/>
                </a:ext>
              </a:extLst>
            </p:cNvPr>
            <p:cNvSpPr/>
            <p:nvPr/>
          </p:nvSpPr>
          <p:spPr>
            <a:xfrm>
              <a:off x="0" y="2608383"/>
              <a:ext cx="8305800" cy="1130636"/>
            </a:xfrm>
            <a:prstGeom prst="homePlate">
              <a:avLst/>
            </a:prstGeom>
            <a:solidFill>
              <a:srgbClr val="2B4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1">
              <a:extLst>
                <a:ext uri="{FF2B5EF4-FFF2-40B4-BE49-F238E27FC236}">
                  <a16:creationId xmlns:a16="http://schemas.microsoft.com/office/drawing/2014/main" id="{BACE15FB-80EC-D35B-738B-886C9E702A50}"/>
                </a:ext>
              </a:extLst>
            </p:cNvPr>
            <p:cNvSpPr txBox="1"/>
            <p:nvPr/>
          </p:nvSpPr>
          <p:spPr>
            <a:xfrm>
              <a:off x="1028700" y="2432027"/>
              <a:ext cx="6690407" cy="10964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IBM Plex Sans Thai Bold"/>
                  <a:ea typeface="IBM Plex Sans Thai Bold"/>
                  <a:cs typeface="IBM Plex Sans Thai Bold"/>
                  <a:sym typeface="IBM Plex Sans Thai Bold"/>
                </a:rPr>
                <a:t>2.1 </a:t>
              </a:r>
              <a:r>
                <a:rPr lang="th-TH" sz="4000" dirty="0">
                  <a:solidFill>
                    <a:srgbClr val="FFFFFF"/>
                  </a:solidFill>
                  <a:latin typeface="IBM Plex Sans Thai Bold"/>
                  <a:cs typeface="IBM Plex Sans Thai Bold"/>
                </a:rPr>
                <a:t>ขีดมาตราส่วนระบบอังกฤษ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DF99E9F-C50B-E282-7EF4-47F83876EC87}"/>
              </a:ext>
            </a:extLst>
          </p:cNvPr>
          <p:cNvGrpSpPr/>
          <p:nvPr/>
        </p:nvGrpSpPr>
        <p:grpSpPr>
          <a:xfrm>
            <a:off x="1028700" y="6336212"/>
            <a:ext cx="7581900" cy="3591989"/>
            <a:chOff x="1028700" y="6336212"/>
            <a:chExt cx="7581900" cy="3591989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E8164F34-4FCA-B9B9-C457-3A32D7784A9B}"/>
                </a:ext>
              </a:extLst>
            </p:cNvPr>
            <p:cNvSpPr/>
            <p:nvPr/>
          </p:nvSpPr>
          <p:spPr>
            <a:xfrm>
              <a:off x="1028700" y="6336212"/>
              <a:ext cx="7581900" cy="3591989"/>
            </a:xfrm>
            <a:prstGeom prst="roundRect">
              <a:avLst>
                <a:gd name="adj" fmla="val 6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0F36F57-67D0-EBAC-E110-595D03796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01"/>
            <a:stretch/>
          </p:blipFill>
          <p:spPr>
            <a:xfrm>
              <a:off x="1133910" y="6498781"/>
              <a:ext cx="7135559" cy="3292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591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H="1">
            <a:off x="10373699" y="-756583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40" y="0"/>
                </a:moveTo>
                <a:lnTo>
                  <a:pt x="0" y="0"/>
                </a:lnTo>
                <a:lnTo>
                  <a:pt x="0" y="8844439"/>
                </a:lnTo>
                <a:lnTo>
                  <a:pt x="8844440" y="8844439"/>
                </a:lnTo>
                <a:lnTo>
                  <a:pt x="88444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9BDDDE07-FB69-707A-C982-DA510C019F0D}"/>
              </a:ext>
            </a:extLst>
          </p:cNvPr>
          <p:cNvSpPr txBox="1"/>
          <p:nvPr/>
        </p:nvSpPr>
        <p:spPr>
          <a:xfrm>
            <a:off x="-945785" y="3325838"/>
            <a:ext cx="7772453" cy="125064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00"/>
              </a:lnSpc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5FD74C1-5238-CD85-D820-958819649236}"/>
              </a:ext>
            </a:extLst>
          </p:cNvPr>
          <p:cNvGrpSpPr/>
          <p:nvPr/>
        </p:nvGrpSpPr>
        <p:grpSpPr>
          <a:xfrm>
            <a:off x="0" y="188999"/>
            <a:ext cx="7914302" cy="1306992"/>
            <a:chOff x="0" y="188999"/>
            <a:chExt cx="7914302" cy="1306992"/>
          </a:xfrm>
        </p:grpSpPr>
        <p:sp>
          <p:nvSpPr>
            <p:cNvPr id="37" name="Pentagon 36">
              <a:extLst>
                <a:ext uri="{FF2B5EF4-FFF2-40B4-BE49-F238E27FC236}">
                  <a16:creationId xmlns:a16="http://schemas.microsoft.com/office/drawing/2014/main" id="{00E94D5D-F5D1-3605-1F30-2A91BCE94E71}"/>
                </a:ext>
              </a:extLst>
            </p:cNvPr>
            <p:cNvSpPr/>
            <p:nvPr/>
          </p:nvSpPr>
          <p:spPr>
            <a:xfrm>
              <a:off x="0" y="365355"/>
              <a:ext cx="7914302" cy="1130636"/>
            </a:xfrm>
            <a:prstGeom prst="homePlate">
              <a:avLst/>
            </a:prstGeom>
            <a:solidFill>
              <a:srgbClr val="2B4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21">
              <a:extLst>
                <a:ext uri="{FF2B5EF4-FFF2-40B4-BE49-F238E27FC236}">
                  <a16:creationId xmlns:a16="http://schemas.microsoft.com/office/drawing/2014/main" id="{5710B27F-E568-D816-E0EA-B5BD14B6BAB8}"/>
                </a:ext>
              </a:extLst>
            </p:cNvPr>
            <p:cNvSpPr txBox="1"/>
            <p:nvPr/>
          </p:nvSpPr>
          <p:spPr>
            <a:xfrm>
              <a:off x="1028700" y="188999"/>
              <a:ext cx="6690407" cy="10964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IBM Plex Sans Thai Bold"/>
                  <a:ea typeface="IBM Plex Sans Thai Bold"/>
                  <a:cs typeface="IBM Plex Sans Thai Bold"/>
                  <a:sym typeface="IBM Plex Sans Thai Bold"/>
                </a:rPr>
                <a:t>2.2 </a:t>
              </a:r>
              <a:r>
                <a:rPr lang="th-TH" sz="4000" dirty="0">
                  <a:solidFill>
                    <a:srgbClr val="FFFFFF"/>
                  </a:solidFill>
                  <a:latin typeface="IBM Plex Sans Thai Bold"/>
                  <a:cs typeface="IBM Plex Sans Thai Bold"/>
                </a:rPr>
                <a:t>ขีดมาตราส่วนระบบเมตริก</a:t>
              </a:r>
            </a:p>
          </p:txBody>
        </p:sp>
      </p:grpSp>
      <p:sp>
        <p:nvSpPr>
          <p:cNvPr id="39" name="Triangle 38">
            <a:extLst>
              <a:ext uri="{FF2B5EF4-FFF2-40B4-BE49-F238E27FC236}">
                <a16:creationId xmlns:a16="http://schemas.microsoft.com/office/drawing/2014/main" id="{33380A56-14CB-CE0F-CA7B-FC0EA90E0E65}"/>
              </a:ext>
            </a:extLst>
          </p:cNvPr>
          <p:cNvSpPr/>
          <p:nvPr/>
        </p:nvSpPr>
        <p:spPr>
          <a:xfrm rot="5400000">
            <a:off x="-422829" y="-1409727"/>
            <a:ext cx="1563408" cy="685800"/>
          </a:xfrm>
          <a:prstGeom prst="triangle">
            <a:avLst/>
          </a:prstGeom>
          <a:solidFill>
            <a:srgbClr val="86B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D02B10-87C7-B362-EA4B-28634AAC8EB2}"/>
              </a:ext>
            </a:extLst>
          </p:cNvPr>
          <p:cNvSpPr txBox="1"/>
          <p:nvPr/>
        </p:nvSpPr>
        <p:spPr>
          <a:xfrm>
            <a:off x="1722141" y="1894677"/>
            <a:ext cx="86731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solidFill>
                  <a:srgbClr val="2C5962"/>
                </a:solidFill>
                <a:cs typeface="THSarabunPSK" panose="020B0500040200020003" pitchFamily="34" charset="-34"/>
              </a:rPr>
              <a:t>หน่วยวัดความยาวของระบบหน่วยเมตริก คือ เมตร เซนติเมตร และมิลลิเมตร จุดที่มีความยาวครบ 1 เซนติเมตร หรือ 10 มิลลิเมตร จะมีตัวเลขกำกับไว้ โดยตัวเลขจะเริ่มจาก 1, 2, 3, ... ต่อไปเรื่อย ๆ ถ้าบรรทัดเหล็กที่มีความยาวถึง 1 เมตร หรือเกินกว่าจะมีตัวเลข 1 เมตร กำกับไว้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AAFA9C-33D1-7E4A-928A-0488A5ABE7D4}"/>
              </a:ext>
            </a:extLst>
          </p:cNvPr>
          <p:cNvGrpSpPr/>
          <p:nvPr/>
        </p:nvGrpSpPr>
        <p:grpSpPr>
          <a:xfrm>
            <a:off x="1746787" y="4935898"/>
            <a:ext cx="8626912" cy="4170002"/>
            <a:chOff x="1746787" y="4935898"/>
            <a:chExt cx="8626912" cy="4170002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5CCA4597-1368-7075-8A58-2DDDA4E7722E}"/>
                </a:ext>
              </a:extLst>
            </p:cNvPr>
            <p:cNvSpPr/>
            <p:nvPr/>
          </p:nvSpPr>
          <p:spPr>
            <a:xfrm>
              <a:off x="1746787" y="4935898"/>
              <a:ext cx="8626912" cy="4170002"/>
            </a:xfrm>
            <a:prstGeom prst="roundRect">
              <a:avLst>
                <a:gd name="adj" fmla="val 94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373EF68-793A-15B5-BBD0-46530CE45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6904" y="5378619"/>
              <a:ext cx="8400700" cy="3284560"/>
            </a:xfrm>
            <a:prstGeom prst="roundRect">
              <a:avLst>
                <a:gd name="adj" fmla="val 11166"/>
              </a:avLst>
            </a:prstGeom>
            <a:noFill/>
            <a:ln w="76200">
              <a:noFill/>
            </a:ln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09E9C9F-5D7D-86E0-E87B-AFD5B149CF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816" y="4302411"/>
            <a:ext cx="5754157" cy="4793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riangle 17">
            <a:extLst>
              <a:ext uri="{FF2B5EF4-FFF2-40B4-BE49-F238E27FC236}">
                <a16:creationId xmlns:a16="http://schemas.microsoft.com/office/drawing/2014/main" id="{C32F115F-6207-AF1C-65E1-09A369974762}"/>
              </a:ext>
            </a:extLst>
          </p:cNvPr>
          <p:cNvSpPr/>
          <p:nvPr/>
        </p:nvSpPr>
        <p:spPr>
          <a:xfrm rot="5400000">
            <a:off x="-298618" y="1521585"/>
            <a:ext cx="1130636" cy="533400"/>
          </a:xfrm>
          <a:prstGeom prst="triangle">
            <a:avLst/>
          </a:prstGeom>
          <a:solidFill>
            <a:srgbClr val="86B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CEDE739-D350-3E62-BA64-9F7C5E35B4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20" r="58569" b="-20"/>
          <a:stretch/>
        </p:blipFill>
        <p:spPr>
          <a:xfrm>
            <a:off x="11829621" y="2005"/>
            <a:ext cx="6382180" cy="102849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C48D02-BADA-8449-4ED3-43CA65C27137}"/>
                  </a:ext>
                </a:extLst>
              </p:cNvPr>
              <p:cNvSpPr txBox="1"/>
              <p:nvPr/>
            </p:nvSpPr>
            <p:spPr>
              <a:xfrm>
                <a:off x="1474940" y="4023878"/>
                <a:ext cx="9878860" cy="25628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28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3600" b="1" dirty="0">
                    <a:solidFill>
                      <a:srgbClr val="2C5962"/>
                    </a:solidFill>
                    <a:cs typeface="THSarabunPSK" panose="020B0500040200020003" pitchFamily="34" charset="-34"/>
                  </a:rPr>
                  <a:t>ความยาว 1 นิ้ว แบ่งออกเป็นส่วน ๆ คือ 8 ส่วน, 16 ส่วน, 32 ส่วน และ 64 ส่วน แต่ละส่วนอ่านเป็น 1/8 นิ้ว, 1/16 นิ้ว, 1/32 นิ้ว และ 1/64 นิ้ว ตามลำดับ ถ้าชิ้นงานมีความยาวมากกว่า 1 นิ้ว ให้อ่านจำนวนเต็มแล้วตามด้วยเศษส่วน เช่น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600" b="1" i="1">
                            <a:solidFill>
                              <a:srgbClr val="2C5962"/>
                            </a:solidFill>
                            <a:latin typeface="Cambria Math" panose="02040503050406030204" pitchFamily="18" charset="0"/>
                            <a:cs typeface="THSarabunPSK" panose="020B0500040200020003" pitchFamily="34" charset="-34"/>
                          </a:rPr>
                        </m:ctrlPr>
                      </m:fPr>
                      <m:num>
                        <m:r>
                          <a:rPr lang="th-TH" sz="3600" b="1">
                            <a:solidFill>
                              <a:srgbClr val="2C5962"/>
                            </a:solidFill>
                            <a:latin typeface="Cambria Math" panose="02040503050406030204" pitchFamily="18" charset="0"/>
                            <a:cs typeface="THSarabunPSK" panose="020B0500040200020003" pitchFamily="34" charset="-34"/>
                          </a:rPr>
                          <m:t>𝟕</m:t>
                        </m:r>
                      </m:num>
                      <m:den>
                        <m:r>
                          <a:rPr lang="th-TH" sz="3600" b="1">
                            <a:solidFill>
                              <a:srgbClr val="2C5962"/>
                            </a:solidFill>
                            <a:latin typeface="Cambria Math" panose="02040503050406030204" pitchFamily="18" charset="0"/>
                            <a:cs typeface="THSarabunPSK" panose="020B0500040200020003" pitchFamily="34" charset="-34"/>
                          </a:rPr>
                          <m:t>𝟖</m:t>
                        </m:r>
                      </m:den>
                    </m:f>
                    <m:r>
                      <a:rPr lang="th-TH" sz="3600" b="1">
                        <a:solidFill>
                          <a:srgbClr val="2C5962"/>
                        </a:solidFill>
                        <a:latin typeface="Cambria Math" panose="02040503050406030204" pitchFamily="18" charset="0"/>
                        <a:cs typeface="THSarabunPSK" panose="020B0500040200020003" pitchFamily="34" charset="-34"/>
                      </a:rPr>
                      <m:t> </m:t>
                    </m:r>
                  </m:oMath>
                </a14:m>
                <a:r>
                  <a:rPr lang="th-TH" sz="3600" b="1" dirty="0">
                    <a:solidFill>
                      <a:srgbClr val="2C5962"/>
                    </a:solidFill>
                    <a:cs typeface="THSarabunPSK" panose="020B0500040200020003" pitchFamily="34" charset="-34"/>
                  </a:rPr>
                  <a:t> นิ้ว , 1</a:t>
                </a:r>
                <a:r>
                  <a:rPr lang="pt-BR" sz="3600" b="1" dirty="0">
                    <a:solidFill>
                      <a:srgbClr val="2C5962"/>
                    </a:solidFill>
                    <a:cs typeface="THSarabunPSK" panose="020B0500040200020003" pitchFamily="34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600" b="1" i="1">
                            <a:solidFill>
                              <a:srgbClr val="2C5962"/>
                            </a:solidFill>
                            <a:latin typeface="Cambria Math" panose="02040503050406030204" pitchFamily="18" charset="0"/>
                            <a:cs typeface="THSarabunPSK" panose="020B0500040200020003" pitchFamily="34" charset="-34"/>
                          </a:rPr>
                        </m:ctrlPr>
                      </m:fPr>
                      <m:num>
                        <m:r>
                          <a:rPr lang="th-TH" sz="3600" b="1">
                            <a:solidFill>
                              <a:srgbClr val="2C5962"/>
                            </a:solidFill>
                            <a:latin typeface="Cambria Math" panose="02040503050406030204" pitchFamily="18" charset="0"/>
                            <a:cs typeface="THSarabunPSK" panose="020B0500040200020003" pitchFamily="34" charset="-34"/>
                          </a:rPr>
                          <m:t>𝟏𝟓</m:t>
                        </m:r>
                      </m:num>
                      <m:den>
                        <m:r>
                          <a:rPr lang="th-TH" sz="3600" b="1">
                            <a:solidFill>
                              <a:srgbClr val="2C5962"/>
                            </a:solidFill>
                            <a:latin typeface="Cambria Math" panose="02040503050406030204" pitchFamily="18" charset="0"/>
                            <a:cs typeface="THSarabunPSK" panose="020B0500040200020003" pitchFamily="34" charset="-34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th-TH" sz="3600" b="1" dirty="0">
                    <a:solidFill>
                      <a:srgbClr val="2C5962"/>
                    </a:solidFill>
                    <a:cs typeface="THSarabunPSK" panose="020B0500040200020003" pitchFamily="34" charset="-34"/>
                  </a:rPr>
                  <a:t> นิ้ว</a:t>
                </a:r>
                <a:endParaRPr lang="en-US" sz="3600" b="1" dirty="0">
                  <a:solidFill>
                    <a:srgbClr val="2C5962"/>
                  </a:solidFill>
                  <a:cs typeface="THSarabunPSK" panose="020B0500040200020003" pitchFamily="34" charset="-34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C48D02-BADA-8449-4ED3-43CA65C27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940" y="4023878"/>
                <a:ext cx="9878860" cy="2562817"/>
              </a:xfrm>
              <a:prstGeom prst="rect">
                <a:avLst/>
              </a:prstGeom>
              <a:blipFill>
                <a:blip r:embed="rId4"/>
                <a:stretch>
                  <a:fillRect l="-1926" t="-3448" r="-2567" b="-5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545BBE78-5640-91FB-B616-E4F288E78459}"/>
              </a:ext>
            </a:extLst>
          </p:cNvPr>
          <p:cNvGrpSpPr/>
          <p:nvPr/>
        </p:nvGrpSpPr>
        <p:grpSpPr>
          <a:xfrm>
            <a:off x="732946" y="6871554"/>
            <a:ext cx="5191175" cy="2253095"/>
            <a:chOff x="5418392" y="2971189"/>
            <a:chExt cx="5191175" cy="225309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2A7D44E-2A95-C218-170C-4B316DF8598C}"/>
                </a:ext>
              </a:extLst>
            </p:cNvPr>
            <p:cNvGrpSpPr/>
            <p:nvPr/>
          </p:nvGrpSpPr>
          <p:grpSpPr>
            <a:xfrm>
              <a:off x="5723471" y="3189654"/>
              <a:ext cx="4886096" cy="2034630"/>
              <a:chOff x="1889189" y="2157168"/>
              <a:chExt cx="4886096" cy="2198276"/>
            </a:xfrm>
          </p:grpSpPr>
          <p:sp>
            <p:nvSpPr>
              <p:cNvPr id="40" name="สี่เหลี่ยมผืนผ้า: มุมมน 6">
                <a:extLst>
                  <a:ext uri="{FF2B5EF4-FFF2-40B4-BE49-F238E27FC236}">
                    <a16:creationId xmlns:a16="http://schemas.microsoft.com/office/drawing/2014/main" id="{8FA0D5EF-9840-890C-F33E-D4FEE4391CAA}"/>
                  </a:ext>
                </a:extLst>
              </p:cNvPr>
              <p:cNvSpPr/>
              <p:nvPr/>
            </p:nvSpPr>
            <p:spPr>
              <a:xfrm>
                <a:off x="1889189" y="2157168"/>
                <a:ext cx="4886096" cy="1468442"/>
              </a:xfrm>
              <a:prstGeom prst="roundRect">
                <a:avLst>
                  <a:gd name="adj" fmla="val 972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C3C58D3-CA02-9C7D-0507-D189BBCA8622}"/>
                  </a:ext>
                </a:extLst>
              </p:cNvPr>
              <p:cNvSpPr txBox="1"/>
              <p:nvPr/>
            </p:nvSpPr>
            <p:spPr>
              <a:xfrm>
                <a:off x="2062058" y="2460017"/>
                <a:ext cx="4315448" cy="18954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3600" b="1" dirty="0">
                    <a:solidFill>
                      <a:srgbClr val="2C5962"/>
                    </a:solidFill>
                    <a:cs typeface="THSarabunPSK" panose="020B0500040200020003" pitchFamily="34" charset="-34"/>
                  </a:rPr>
                  <a:t>ความยาว 1 นิ้ว แบ่งออกเป็น 8 ส่วน หรือเรียกว่า 8 หนุ ดังรูป</a:t>
                </a:r>
                <a:endParaRPr lang="en-US" sz="3600" b="1" dirty="0">
                  <a:solidFill>
                    <a:srgbClr val="2C5962"/>
                  </a:solidFill>
                  <a:cs typeface="THSarabunPSK" panose="020B0500040200020003" pitchFamily="34" charset="-34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C7ED53E-7DDE-6A7F-AE51-C039DFD3EBAC}"/>
                </a:ext>
              </a:extLst>
            </p:cNvPr>
            <p:cNvGrpSpPr/>
            <p:nvPr/>
          </p:nvGrpSpPr>
          <p:grpSpPr>
            <a:xfrm>
              <a:off x="5418392" y="2971189"/>
              <a:ext cx="1744162" cy="680505"/>
              <a:chOff x="6695463" y="403409"/>
              <a:chExt cx="3460335" cy="680505"/>
            </a:xfrm>
          </p:grpSpPr>
          <p:sp>
            <p:nvSpPr>
              <p:cNvPr id="37" name="Hexagon 36">
                <a:extLst>
                  <a:ext uri="{FF2B5EF4-FFF2-40B4-BE49-F238E27FC236}">
                    <a16:creationId xmlns:a16="http://schemas.microsoft.com/office/drawing/2014/main" id="{00F981B9-1D14-AFC5-22E1-DC6E4852600A}"/>
                  </a:ext>
                </a:extLst>
              </p:cNvPr>
              <p:cNvSpPr/>
              <p:nvPr/>
            </p:nvSpPr>
            <p:spPr>
              <a:xfrm>
                <a:off x="7065750" y="407560"/>
                <a:ext cx="3090048" cy="484893"/>
              </a:xfrm>
              <a:prstGeom prst="hexagon">
                <a:avLst/>
              </a:prstGeom>
              <a:solidFill>
                <a:srgbClr val="86B4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สี่เหลี่ยมผืนผ้า 42">
                <a:extLst>
                  <a:ext uri="{FF2B5EF4-FFF2-40B4-BE49-F238E27FC236}">
                    <a16:creationId xmlns:a16="http://schemas.microsoft.com/office/drawing/2014/main" id="{EAFD96C9-DECC-ECBB-A608-3F8638D8A7C3}"/>
                  </a:ext>
                </a:extLst>
              </p:cNvPr>
              <p:cNvSpPr/>
              <p:nvPr/>
            </p:nvSpPr>
            <p:spPr>
              <a:xfrm>
                <a:off x="7498829" y="403409"/>
                <a:ext cx="2206947" cy="604968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l"/>
                <a:r>
                  <a:rPr lang="th-TH" sz="32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ตัวอย่าง</a:t>
                </a:r>
                <a:endParaRPr lang="en-US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9" name="สี่เหลี่ยมผืนผ้า 42">
                <a:extLst>
                  <a:ext uri="{FF2B5EF4-FFF2-40B4-BE49-F238E27FC236}">
                    <a16:creationId xmlns:a16="http://schemas.microsoft.com/office/drawing/2014/main" id="{F2F30200-2EBC-9FC0-7D20-F3E6B93F2FBC}"/>
                  </a:ext>
                </a:extLst>
              </p:cNvPr>
              <p:cNvSpPr/>
              <p:nvPr/>
            </p:nvSpPr>
            <p:spPr>
              <a:xfrm>
                <a:off x="6695463" y="478946"/>
                <a:ext cx="444500" cy="604968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ctr"/>
                <a:endParaRPr lang="th-TH" sz="3600" b="1" dirty="0">
                  <a:solidFill>
                    <a:srgbClr val="FF000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8A8871-F6A5-BF91-1A51-F0F226595466}"/>
              </a:ext>
            </a:extLst>
          </p:cNvPr>
          <p:cNvGrpSpPr/>
          <p:nvPr/>
        </p:nvGrpSpPr>
        <p:grpSpPr>
          <a:xfrm>
            <a:off x="329058" y="134765"/>
            <a:ext cx="11253342" cy="2341735"/>
            <a:chOff x="329058" y="134765"/>
            <a:chExt cx="11253342" cy="234173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4306324-18AF-947C-01B4-50938EBBD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58" y="134765"/>
              <a:ext cx="3981919" cy="153084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BCDE1F0-61DF-F056-6F1F-EE8D06F6B31B}"/>
                </a:ext>
              </a:extLst>
            </p:cNvPr>
            <p:cNvSpPr txBox="1"/>
            <p:nvPr/>
          </p:nvSpPr>
          <p:spPr>
            <a:xfrm>
              <a:off x="1090864" y="1191533"/>
              <a:ext cx="10491536" cy="1284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>
                <a:lnSpc>
                  <a:spcPts val="9267"/>
                </a:lnSpc>
              </a:pPr>
              <a:r>
                <a:rPr lang="th-TH" sz="6619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3. วิธีการอ่านค่าบรรทัดเหล็ก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50105F-E916-5F34-9CF5-1721A0192CAE}"/>
              </a:ext>
            </a:extLst>
          </p:cNvPr>
          <p:cNvGrpSpPr/>
          <p:nvPr/>
        </p:nvGrpSpPr>
        <p:grpSpPr>
          <a:xfrm>
            <a:off x="0" y="2432027"/>
            <a:ext cx="13716000" cy="1306992"/>
            <a:chOff x="0" y="2432027"/>
            <a:chExt cx="13716000" cy="1306992"/>
          </a:xfrm>
        </p:grpSpPr>
        <p:sp>
          <p:nvSpPr>
            <p:cNvPr id="49" name="Pentagon 48">
              <a:extLst>
                <a:ext uri="{FF2B5EF4-FFF2-40B4-BE49-F238E27FC236}">
                  <a16:creationId xmlns:a16="http://schemas.microsoft.com/office/drawing/2014/main" id="{223DAFAF-6DE6-F784-DB87-3DA89CCE0162}"/>
                </a:ext>
              </a:extLst>
            </p:cNvPr>
            <p:cNvSpPr/>
            <p:nvPr/>
          </p:nvSpPr>
          <p:spPr>
            <a:xfrm>
              <a:off x="0" y="2608383"/>
              <a:ext cx="11353800" cy="1130636"/>
            </a:xfrm>
            <a:prstGeom prst="homePlate">
              <a:avLst/>
            </a:prstGeom>
            <a:solidFill>
              <a:srgbClr val="2B4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21">
              <a:extLst>
                <a:ext uri="{FF2B5EF4-FFF2-40B4-BE49-F238E27FC236}">
                  <a16:creationId xmlns:a16="http://schemas.microsoft.com/office/drawing/2014/main" id="{F88FB2C9-CAC8-70A7-FA1C-33F550E6D55F}"/>
                </a:ext>
              </a:extLst>
            </p:cNvPr>
            <p:cNvSpPr txBox="1"/>
            <p:nvPr/>
          </p:nvSpPr>
          <p:spPr>
            <a:xfrm>
              <a:off x="1028700" y="2432027"/>
              <a:ext cx="12687300" cy="1096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IBM Plex Sans Thai Bold"/>
                  <a:ea typeface="IBM Plex Sans Thai Bold"/>
                  <a:cs typeface="IBM Plex Sans Thai Bold"/>
                  <a:sym typeface="IBM Plex Sans Thai Bold"/>
                </a:rPr>
                <a:t>3.1 </a:t>
              </a:r>
              <a:r>
                <a:rPr lang="th-TH" sz="4000" dirty="0">
                  <a:solidFill>
                    <a:srgbClr val="FFFFFF"/>
                  </a:solidFill>
                  <a:latin typeface="IBM Plex Sans Thai Bold"/>
                  <a:cs typeface="IBM Plex Sans Thai Bold"/>
                </a:rPr>
                <a:t>การอ่านค่าบรรทัดเหล็กระบบหน่วยอังกฤษ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FA090E0-28B0-903F-EE99-28F2C32A3D66}"/>
              </a:ext>
            </a:extLst>
          </p:cNvPr>
          <p:cNvGrpSpPr/>
          <p:nvPr/>
        </p:nvGrpSpPr>
        <p:grpSpPr>
          <a:xfrm>
            <a:off x="5924121" y="6586695"/>
            <a:ext cx="5814110" cy="3636228"/>
            <a:chOff x="6635044" y="6853507"/>
            <a:chExt cx="4955819" cy="3369416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F695CB5C-7BF0-7559-CD5F-0F3C6AA6AEDB}"/>
                </a:ext>
              </a:extLst>
            </p:cNvPr>
            <p:cNvSpPr/>
            <p:nvPr/>
          </p:nvSpPr>
          <p:spPr>
            <a:xfrm>
              <a:off x="6635044" y="6853507"/>
              <a:ext cx="4955819" cy="3369416"/>
            </a:xfrm>
            <a:prstGeom prst="roundRect">
              <a:avLst>
                <a:gd name="adj" fmla="val 94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F901F96-A6F6-03DF-EEFA-F36EC17F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7819" y="7131161"/>
              <a:ext cx="4346632" cy="2814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303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H="1">
            <a:off x="10373699" y="-756583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40" y="0"/>
                </a:moveTo>
                <a:lnTo>
                  <a:pt x="0" y="0"/>
                </a:lnTo>
                <a:lnTo>
                  <a:pt x="0" y="8844439"/>
                </a:lnTo>
                <a:lnTo>
                  <a:pt x="8844440" y="8844439"/>
                </a:lnTo>
                <a:lnTo>
                  <a:pt x="88444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9BDDDE07-FB69-707A-C982-DA510C019F0D}"/>
              </a:ext>
            </a:extLst>
          </p:cNvPr>
          <p:cNvSpPr txBox="1"/>
          <p:nvPr/>
        </p:nvSpPr>
        <p:spPr>
          <a:xfrm>
            <a:off x="-945785" y="3325838"/>
            <a:ext cx="7772453" cy="125064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00"/>
              </a:lnSpc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632A2F-64C5-84E5-E9C8-DFEB9F410605}"/>
              </a:ext>
            </a:extLst>
          </p:cNvPr>
          <p:cNvGrpSpPr/>
          <p:nvPr/>
        </p:nvGrpSpPr>
        <p:grpSpPr>
          <a:xfrm>
            <a:off x="0" y="952500"/>
            <a:ext cx="11353800" cy="1306992"/>
            <a:chOff x="0" y="952500"/>
            <a:chExt cx="11353800" cy="1306992"/>
          </a:xfrm>
        </p:grpSpPr>
        <p:sp>
          <p:nvSpPr>
            <p:cNvPr id="37" name="Pentagon 36">
              <a:extLst>
                <a:ext uri="{FF2B5EF4-FFF2-40B4-BE49-F238E27FC236}">
                  <a16:creationId xmlns:a16="http://schemas.microsoft.com/office/drawing/2014/main" id="{00E94D5D-F5D1-3605-1F30-2A91BCE94E71}"/>
                </a:ext>
              </a:extLst>
            </p:cNvPr>
            <p:cNvSpPr/>
            <p:nvPr/>
          </p:nvSpPr>
          <p:spPr>
            <a:xfrm>
              <a:off x="0" y="1128856"/>
              <a:ext cx="11353799" cy="1130636"/>
            </a:xfrm>
            <a:prstGeom prst="homePlate">
              <a:avLst/>
            </a:prstGeom>
            <a:solidFill>
              <a:srgbClr val="2B4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21">
              <a:extLst>
                <a:ext uri="{FF2B5EF4-FFF2-40B4-BE49-F238E27FC236}">
                  <a16:creationId xmlns:a16="http://schemas.microsoft.com/office/drawing/2014/main" id="{5710B27F-E568-D816-E0EA-B5BD14B6BAB8}"/>
                </a:ext>
              </a:extLst>
            </p:cNvPr>
            <p:cNvSpPr txBox="1"/>
            <p:nvPr/>
          </p:nvSpPr>
          <p:spPr>
            <a:xfrm>
              <a:off x="1028700" y="952500"/>
              <a:ext cx="10325100" cy="1096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IBM Plex Sans Thai Bold"/>
                  <a:ea typeface="IBM Plex Sans Thai Bold"/>
                  <a:cs typeface="IBM Plex Sans Thai Bold"/>
                  <a:sym typeface="IBM Plex Sans Thai Bold"/>
                </a:rPr>
                <a:t>3.2 </a:t>
              </a:r>
              <a:r>
                <a:rPr lang="th-TH" sz="4000" dirty="0">
                  <a:solidFill>
                    <a:srgbClr val="FFFFFF"/>
                  </a:solidFill>
                  <a:latin typeface="IBM Plex Sans Thai Bold"/>
                  <a:cs typeface="IBM Plex Sans Thai Bold"/>
                </a:rPr>
                <a:t>การอ่านค่าบรรทัดเหล็กระบบหน่วยเมตริก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1CB1BBB-09D8-BA91-7004-FFF4909AE82C}"/>
              </a:ext>
            </a:extLst>
          </p:cNvPr>
          <p:cNvSpPr txBox="1"/>
          <p:nvPr/>
        </p:nvSpPr>
        <p:spPr>
          <a:xfrm>
            <a:off x="1848954" y="2504422"/>
            <a:ext cx="98193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2C5962"/>
                </a:solidFill>
                <a:cs typeface="THSarabunPSK" panose="020B0500040200020003" pitchFamily="34" charset="-34"/>
              </a:rPr>
              <a:t>ค่าความละเอียดของบรรทัดเหล็กระบบนี้ คือ 0.5 มิลลิเมตร</a:t>
            </a:r>
            <a:endParaRPr lang="en-US" sz="3600" b="1" dirty="0">
              <a:solidFill>
                <a:srgbClr val="2C5962"/>
              </a:solidFill>
              <a:cs typeface="THSarabunPSK" panose="020B0500040200020003" pitchFamily="34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DA06A0-C320-3B76-FC37-5F728F5DA3E9}"/>
              </a:ext>
            </a:extLst>
          </p:cNvPr>
          <p:cNvGrpSpPr/>
          <p:nvPr/>
        </p:nvGrpSpPr>
        <p:grpSpPr>
          <a:xfrm>
            <a:off x="1700396" y="3467100"/>
            <a:ext cx="9358572" cy="6172200"/>
            <a:chOff x="1700396" y="3467100"/>
            <a:chExt cx="9358572" cy="61722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C412BA1-4499-91EB-E7F7-EE14E81CE070}"/>
                </a:ext>
              </a:extLst>
            </p:cNvPr>
            <p:cNvGrpSpPr/>
            <p:nvPr/>
          </p:nvGrpSpPr>
          <p:grpSpPr>
            <a:xfrm>
              <a:off x="1700396" y="3467100"/>
              <a:ext cx="9358572" cy="6172200"/>
              <a:chOff x="5418392" y="2870682"/>
              <a:chExt cx="9358572" cy="6172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42304F9-E79D-8121-28A0-79A77B096F62}"/>
                  </a:ext>
                </a:extLst>
              </p:cNvPr>
              <p:cNvGrpSpPr/>
              <p:nvPr/>
            </p:nvGrpSpPr>
            <p:grpSpPr>
              <a:xfrm>
                <a:off x="5723471" y="3189654"/>
                <a:ext cx="9053493" cy="5853228"/>
                <a:chOff x="1889189" y="2157168"/>
                <a:chExt cx="9053493" cy="6324005"/>
              </a:xfrm>
            </p:grpSpPr>
            <p:sp>
              <p:nvSpPr>
                <p:cNvPr id="27" name="สี่เหลี่ยมผืนผ้า: มุมมน 6">
                  <a:extLst>
                    <a:ext uri="{FF2B5EF4-FFF2-40B4-BE49-F238E27FC236}">
                      <a16:creationId xmlns:a16="http://schemas.microsoft.com/office/drawing/2014/main" id="{1863DE1C-AFE7-B678-5AEA-8D7483190B19}"/>
                    </a:ext>
                  </a:extLst>
                </p:cNvPr>
                <p:cNvSpPr/>
                <p:nvPr/>
              </p:nvSpPr>
              <p:spPr>
                <a:xfrm>
                  <a:off x="1889189" y="2157168"/>
                  <a:ext cx="8966310" cy="6324005"/>
                </a:xfrm>
                <a:prstGeom prst="roundRect">
                  <a:avLst>
                    <a:gd name="adj" fmla="val 467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0F9DD62-578F-19BD-BE79-81D93CCC7E39}"/>
                    </a:ext>
                  </a:extLst>
                </p:cNvPr>
                <p:cNvSpPr txBox="1"/>
                <p:nvPr/>
              </p:nvSpPr>
              <p:spPr>
                <a:xfrm>
                  <a:off x="2098243" y="2508931"/>
                  <a:ext cx="8844439" cy="6983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thaiDist"/>
                  <a:r>
                    <a:rPr lang="th-TH" sz="3600" b="1" dirty="0">
                      <a:solidFill>
                        <a:srgbClr val="2C5962"/>
                      </a:solidFill>
                      <a:cs typeface="THSarabunPSK" panose="020B0500040200020003" pitchFamily="34" charset="-34"/>
                    </a:rPr>
                    <a:t>ระบบหน่วยเมตริก อ่านค่าความละเอียด 0.5 มิลลิเมตร</a:t>
                  </a:r>
                  <a:endParaRPr lang="en-US" sz="3600" b="1" dirty="0">
                    <a:solidFill>
                      <a:srgbClr val="2C5962"/>
                    </a:solidFill>
                    <a:cs typeface="THSarabunPSK" panose="020B0500040200020003" pitchFamily="34" charset="-34"/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C4888C9-71C0-675F-28BA-E25CC0C8E85A}"/>
                  </a:ext>
                </a:extLst>
              </p:cNvPr>
              <p:cNvGrpSpPr/>
              <p:nvPr/>
            </p:nvGrpSpPr>
            <p:grpSpPr>
              <a:xfrm>
                <a:off x="5418392" y="2870682"/>
                <a:ext cx="1744162" cy="781012"/>
                <a:chOff x="6695463" y="302902"/>
                <a:chExt cx="3460335" cy="781012"/>
              </a:xfrm>
            </p:grpSpPr>
            <p:sp>
              <p:nvSpPr>
                <p:cNvPr id="24" name="Hexagon 23">
                  <a:extLst>
                    <a:ext uri="{FF2B5EF4-FFF2-40B4-BE49-F238E27FC236}">
                      <a16:creationId xmlns:a16="http://schemas.microsoft.com/office/drawing/2014/main" id="{271C91EC-1535-2684-CAC8-A7183CAD09A8}"/>
                    </a:ext>
                  </a:extLst>
                </p:cNvPr>
                <p:cNvSpPr/>
                <p:nvPr/>
              </p:nvSpPr>
              <p:spPr>
                <a:xfrm>
                  <a:off x="7065750" y="332982"/>
                  <a:ext cx="3090048" cy="559472"/>
                </a:xfrm>
                <a:prstGeom prst="hexagon">
                  <a:avLst/>
                </a:prstGeom>
                <a:solidFill>
                  <a:srgbClr val="86B4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สี่เหลี่ยมผืนผ้า 42">
                  <a:extLst>
                    <a:ext uri="{FF2B5EF4-FFF2-40B4-BE49-F238E27FC236}">
                      <a16:creationId xmlns:a16="http://schemas.microsoft.com/office/drawing/2014/main" id="{6988497A-4D1C-B6E6-9BD2-D17BD122586C}"/>
                    </a:ext>
                  </a:extLst>
                </p:cNvPr>
                <p:cNvSpPr/>
                <p:nvPr/>
              </p:nvSpPr>
              <p:spPr>
                <a:xfrm>
                  <a:off x="7252565" y="302902"/>
                  <a:ext cx="2622147" cy="604968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/>
                <a:p>
                  <a:pPr algn="l"/>
                  <a:r>
                    <a:rPr lang="th-TH" sz="3600" b="1" dirty="0">
                      <a:solidFill>
                        <a:schemeClr val="bg1"/>
                      </a:solidFill>
                      <a:cs typeface="THSarabunPSK" panose="020B0500040200020003" pitchFamily="34" charset="-34"/>
                    </a:rPr>
                    <a:t>ตัวอย่าง</a:t>
                  </a:r>
                  <a:endParaRPr lang="en-US" sz="3600" b="1" dirty="0">
                    <a:solidFill>
                      <a:schemeClr val="bg1"/>
                    </a:solidFill>
                    <a:cs typeface="THSarabunPSK" panose="020B0500040200020003" pitchFamily="34" charset="-34"/>
                  </a:endParaRPr>
                </a:p>
              </p:txBody>
            </p:sp>
            <p:sp>
              <p:nvSpPr>
                <p:cNvPr id="26" name="สี่เหลี่ยมผืนผ้า 42">
                  <a:extLst>
                    <a:ext uri="{FF2B5EF4-FFF2-40B4-BE49-F238E27FC236}">
                      <a16:creationId xmlns:a16="http://schemas.microsoft.com/office/drawing/2014/main" id="{2627D167-FB35-98E3-5D11-6E52D253A724}"/>
                    </a:ext>
                  </a:extLst>
                </p:cNvPr>
                <p:cNvSpPr/>
                <p:nvPr/>
              </p:nvSpPr>
              <p:spPr>
                <a:xfrm>
                  <a:off x="6695463" y="478946"/>
                  <a:ext cx="444500" cy="604968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/>
                <a:p>
                  <a:pPr algn="ctr"/>
                  <a:endParaRPr lang="th-TH" sz="3600" b="1" dirty="0">
                    <a:solidFill>
                      <a:srgbClr val="FF000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endParaRPr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3B5C8E2-4A15-7616-6396-E175DB904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039" y="4919616"/>
              <a:ext cx="6730561" cy="4294050"/>
            </a:xfrm>
            <a:prstGeom prst="roundRect">
              <a:avLst>
                <a:gd name="adj" fmla="val 7609"/>
              </a:avLst>
            </a:prstGeom>
            <a:ln w="57150">
              <a:noFill/>
            </a:ln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10F98256-0FCA-3903-3CF4-8794E51D2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816" y="5870197"/>
            <a:ext cx="5318177" cy="443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9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5">
            <a:extLst>
              <a:ext uri="{FF2B5EF4-FFF2-40B4-BE49-F238E27FC236}">
                <a16:creationId xmlns:a16="http://schemas.microsoft.com/office/drawing/2014/main" id="{E0D7CE1B-6EC8-AE0E-480E-A18150E6D35A}"/>
              </a:ext>
            </a:extLst>
          </p:cNvPr>
          <p:cNvSpPr/>
          <p:nvPr/>
        </p:nvSpPr>
        <p:spPr>
          <a:xfrm flipH="1">
            <a:off x="10373699" y="-756583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40" y="0"/>
                </a:moveTo>
                <a:lnTo>
                  <a:pt x="0" y="0"/>
                </a:lnTo>
                <a:lnTo>
                  <a:pt x="0" y="8844439"/>
                </a:lnTo>
                <a:lnTo>
                  <a:pt x="8844440" y="8844439"/>
                </a:lnTo>
                <a:lnTo>
                  <a:pt x="88444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EFFC4A-DD0D-B1B3-99A0-6967F005F299}"/>
              </a:ext>
            </a:extLst>
          </p:cNvPr>
          <p:cNvSpPr txBox="1"/>
          <p:nvPr/>
        </p:nvSpPr>
        <p:spPr>
          <a:xfrm>
            <a:off x="1357753" y="2333150"/>
            <a:ext cx="8673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solidFill>
                  <a:srgbClr val="2C5962"/>
                </a:solidFill>
                <a:cs typeface="THSarabunPSK" panose="020B0500040200020003" pitchFamily="34" charset="-34"/>
              </a:rPr>
              <a:t>วิธีการใช้บรรทัดวัดชิ้นงานมีรายละเอียดดังนี้</a:t>
            </a:r>
            <a:endParaRPr lang="en-US" sz="3600" b="1" dirty="0">
              <a:solidFill>
                <a:srgbClr val="2C5962"/>
              </a:solidFill>
              <a:cs typeface="THSarabunPSK" panose="020B0500040200020003" pitchFamily="34" charset="-34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40B82531-D788-A50E-D0A1-5E823EA618F8}"/>
              </a:ext>
            </a:extLst>
          </p:cNvPr>
          <p:cNvSpPr/>
          <p:nvPr/>
        </p:nvSpPr>
        <p:spPr>
          <a:xfrm rot="5400000">
            <a:off x="-298618" y="1521585"/>
            <a:ext cx="1130636" cy="533400"/>
          </a:xfrm>
          <a:prstGeom prst="triangle">
            <a:avLst/>
          </a:prstGeom>
          <a:solidFill>
            <a:srgbClr val="86B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7B86BB-4470-1DB3-4CEC-24BF3183FFCD}"/>
              </a:ext>
            </a:extLst>
          </p:cNvPr>
          <p:cNvSpPr txBox="1"/>
          <p:nvPr/>
        </p:nvSpPr>
        <p:spPr>
          <a:xfrm>
            <a:off x="2293483" y="11479178"/>
            <a:ext cx="79616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endParaRPr lang="th-TH" sz="3600" b="1" dirty="0">
              <a:solidFill>
                <a:srgbClr val="2C5962"/>
              </a:solidFill>
              <a:cs typeface="THSarabunPSK" panose="020B05000402000200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681256-5781-E132-C3DF-56EAABE598AB}"/>
              </a:ext>
            </a:extLst>
          </p:cNvPr>
          <p:cNvGrpSpPr/>
          <p:nvPr/>
        </p:nvGrpSpPr>
        <p:grpSpPr>
          <a:xfrm>
            <a:off x="329058" y="134765"/>
            <a:ext cx="11177142" cy="2362092"/>
            <a:chOff x="329058" y="134765"/>
            <a:chExt cx="11177142" cy="23620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79A0B18-3D64-D284-F484-654A59871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58" y="134765"/>
              <a:ext cx="3981919" cy="153084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1E696D8-9CB6-7833-B758-BF8CA0B54D8A}"/>
                </a:ext>
              </a:extLst>
            </p:cNvPr>
            <p:cNvSpPr txBox="1"/>
            <p:nvPr/>
          </p:nvSpPr>
          <p:spPr>
            <a:xfrm>
              <a:off x="1014664" y="1211890"/>
              <a:ext cx="10491536" cy="1284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9267"/>
                </a:lnSpc>
              </a:pPr>
              <a:r>
                <a:rPr lang="th-TH" sz="6619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4. การใช้บรรทัด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13F728-45FB-683F-5BD4-FBDAC3FC4DC5}"/>
              </a:ext>
            </a:extLst>
          </p:cNvPr>
          <p:cNvGrpSpPr/>
          <p:nvPr/>
        </p:nvGrpSpPr>
        <p:grpSpPr>
          <a:xfrm>
            <a:off x="563660" y="3507203"/>
            <a:ext cx="4860629" cy="1299273"/>
            <a:chOff x="4305248" y="2329325"/>
            <a:chExt cx="4860629" cy="1299273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C039B83-E89B-CCC1-87F0-368176B85C11}"/>
                </a:ext>
              </a:extLst>
            </p:cNvPr>
            <p:cNvSpPr/>
            <p:nvPr/>
          </p:nvSpPr>
          <p:spPr>
            <a:xfrm>
              <a:off x="4441825" y="2354475"/>
              <a:ext cx="4724052" cy="1196265"/>
            </a:xfrm>
            <a:prstGeom prst="roundRect">
              <a:avLst>
                <a:gd name="adj" fmla="val 16855"/>
              </a:avLst>
            </a:prstGeom>
            <a:solidFill>
              <a:srgbClr val="69A5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3BAB7-18EC-1E68-F1E0-A2ACAFEBA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5248" y="2350592"/>
              <a:ext cx="765073" cy="67259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3765F0-0867-2C00-0E53-33CE8470C0E9}"/>
                </a:ext>
              </a:extLst>
            </p:cNvPr>
            <p:cNvSpPr txBox="1"/>
            <p:nvPr/>
          </p:nvSpPr>
          <p:spPr>
            <a:xfrm>
              <a:off x="5070322" y="2428269"/>
              <a:ext cx="409555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thaiDist" rtl="0"/>
              <a:r>
                <a: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วางบรรทัดเหล็กราบกับชิ้นงาน</a:t>
              </a:r>
              <a:endPara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R="0" algn="thaiDist" rtl="0"/>
              <a:r>
                <a: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ดังรูป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F97BAFC-A012-FCDB-0DA8-E6A1C79F2B51}"/>
                </a:ext>
              </a:extLst>
            </p:cNvPr>
            <p:cNvSpPr txBox="1"/>
            <p:nvPr/>
          </p:nvSpPr>
          <p:spPr>
            <a:xfrm>
              <a:off x="4306339" y="2329325"/>
              <a:ext cx="7639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</a:t>
              </a:r>
              <a:r>
                <a:rPr lang="th-TH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</a:t>
              </a:r>
              <a:r>
                <a:rPr lang="en-US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  <a:endPara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ACFBE1-1E29-8C28-BBC0-420953DE1C07}"/>
              </a:ext>
            </a:extLst>
          </p:cNvPr>
          <p:cNvGrpSpPr/>
          <p:nvPr/>
        </p:nvGrpSpPr>
        <p:grpSpPr>
          <a:xfrm>
            <a:off x="11456534" y="3507203"/>
            <a:ext cx="4559581" cy="1299273"/>
            <a:chOff x="4305248" y="2329325"/>
            <a:chExt cx="5671456" cy="1299273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E3A162BB-C9B3-4650-2B0F-66A5C22E9517}"/>
                </a:ext>
              </a:extLst>
            </p:cNvPr>
            <p:cNvSpPr/>
            <p:nvPr/>
          </p:nvSpPr>
          <p:spPr>
            <a:xfrm>
              <a:off x="4441825" y="2354475"/>
              <a:ext cx="5499056" cy="1196265"/>
            </a:xfrm>
            <a:prstGeom prst="roundRect">
              <a:avLst>
                <a:gd name="adj" fmla="val 16855"/>
              </a:avLst>
            </a:prstGeom>
            <a:solidFill>
              <a:srgbClr val="69A5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6463F84-9D5A-9199-406C-3CB13A1D2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5248" y="2350592"/>
              <a:ext cx="765073" cy="67259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F8B662-96EA-5DB9-818F-86AE68DE2B1F}"/>
                </a:ext>
              </a:extLst>
            </p:cNvPr>
            <p:cNvSpPr txBox="1"/>
            <p:nvPr/>
          </p:nvSpPr>
          <p:spPr>
            <a:xfrm>
              <a:off x="5070322" y="2428269"/>
              <a:ext cx="490638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thaiDist" rtl="0"/>
              <a:r>
                <a: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วางไม้บรรทัดเหล็กให้ทำมุมฉากกับชิ้นงาน ดังรูป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BB0CE28-222E-57C8-50FA-7FA80C0FF0CF}"/>
                </a:ext>
              </a:extLst>
            </p:cNvPr>
            <p:cNvSpPr txBox="1"/>
            <p:nvPr/>
          </p:nvSpPr>
          <p:spPr>
            <a:xfrm>
              <a:off x="4306339" y="2329325"/>
              <a:ext cx="7639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</a:t>
              </a:r>
              <a:r>
                <a:rPr lang="th-TH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</a:t>
              </a:r>
              <a:r>
                <a:rPr lang="en-US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</a:t>
              </a:r>
              <a:endPara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6D7A84-261F-75A2-8359-A3FF4AB89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09476" y="5086292"/>
            <a:ext cx="3734697" cy="2721748"/>
          </a:xfrm>
          <a:prstGeom prst="roundRect">
            <a:avLst>
              <a:gd name="adj" fmla="val 12988"/>
            </a:avLst>
          </a:prstGeom>
          <a:ln w="57150">
            <a:solidFill>
              <a:srgbClr val="2C5962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69A8C4C-3799-EF9B-EA22-AC508D2BFF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43" y="5011121"/>
            <a:ext cx="4110240" cy="2714147"/>
          </a:xfrm>
          <a:prstGeom prst="roundRect">
            <a:avLst>
              <a:gd name="adj" fmla="val 11454"/>
            </a:avLst>
          </a:prstGeom>
          <a:ln w="57150">
            <a:solidFill>
              <a:srgbClr val="2C5962"/>
            </a:solidFill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355FA5C7-AD76-2C67-4008-794E3836A669}"/>
              </a:ext>
            </a:extLst>
          </p:cNvPr>
          <p:cNvGrpSpPr/>
          <p:nvPr/>
        </p:nvGrpSpPr>
        <p:grpSpPr>
          <a:xfrm>
            <a:off x="5694324" y="3507203"/>
            <a:ext cx="5671456" cy="1299273"/>
            <a:chOff x="4305248" y="2329325"/>
            <a:chExt cx="5671456" cy="1299273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74666544-E60A-30E8-DCC0-B803DF58817E}"/>
                </a:ext>
              </a:extLst>
            </p:cNvPr>
            <p:cNvSpPr/>
            <p:nvPr/>
          </p:nvSpPr>
          <p:spPr>
            <a:xfrm>
              <a:off x="4441825" y="2354475"/>
              <a:ext cx="5499056" cy="1196265"/>
            </a:xfrm>
            <a:prstGeom prst="roundRect">
              <a:avLst>
                <a:gd name="adj" fmla="val 16855"/>
              </a:avLst>
            </a:prstGeom>
            <a:solidFill>
              <a:srgbClr val="69A5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54806D2-31BE-308F-E290-28CDD6DAE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5248" y="2350592"/>
              <a:ext cx="765073" cy="672592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0C3E599-B101-B814-BA79-99131BF8D0E7}"/>
                </a:ext>
              </a:extLst>
            </p:cNvPr>
            <p:cNvSpPr txBox="1"/>
            <p:nvPr/>
          </p:nvSpPr>
          <p:spPr>
            <a:xfrm>
              <a:off x="5070322" y="2428269"/>
              <a:ext cx="490638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thaiDist" rtl="0"/>
              <a:r>
                <a: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จัดตำแหน่งขีดศูนย์ของบรรทัดเหล็ก</a:t>
              </a:r>
              <a:endPara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R="0" algn="thaiDist" rtl="0"/>
              <a:r>
                <a: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ให้ตรงกับขอบของชิ้นงานเสมอ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0E38889-09E7-ED4E-59CE-3C72078605CC}"/>
                </a:ext>
              </a:extLst>
            </p:cNvPr>
            <p:cNvSpPr txBox="1"/>
            <p:nvPr/>
          </p:nvSpPr>
          <p:spPr>
            <a:xfrm>
              <a:off x="4306339" y="2329325"/>
              <a:ext cx="7639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</a:t>
              </a:r>
              <a:r>
                <a:rPr lang="th-TH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</a:t>
              </a:r>
              <a:r>
                <a:rPr lang="en-US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  <a:endPara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30" name="Picture 48">
            <a:extLst>
              <a:ext uri="{FF2B5EF4-FFF2-40B4-BE49-F238E27FC236}">
                <a16:creationId xmlns:a16="http://schemas.microsoft.com/office/drawing/2014/main" id="{6E552CA0-5731-4D8C-3ED7-6413FDD496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961" y="4834760"/>
            <a:ext cx="5741374" cy="545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4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5">
            <a:extLst>
              <a:ext uri="{FF2B5EF4-FFF2-40B4-BE49-F238E27FC236}">
                <a16:creationId xmlns:a16="http://schemas.microsoft.com/office/drawing/2014/main" id="{E0D7CE1B-6EC8-AE0E-480E-A18150E6D35A}"/>
              </a:ext>
            </a:extLst>
          </p:cNvPr>
          <p:cNvSpPr/>
          <p:nvPr/>
        </p:nvSpPr>
        <p:spPr>
          <a:xfrm flipH="1">
            <a:off x="10320903" y="-266700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40" y="0"/>
                </a:moveTo>
                <a:lnTo>
                  <a:pt x="0" y="0"/>
                </a:lnTo>
                <a:lnTo>
                  <a:pt x="0" y="8844439"/>
                </a:lnTo>
                <a:lnTo>
                  <a:pt x="8844440" y="8844439"/>
                </a:lnTo>
                <a:lnTo>
                  <a:pt x="88444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7B86BB-4470-1DB3-4CEC-24BF3183FFCD}"/>
              </a:ext>
            </a:extLst>
          </p:cNvPr>
          <p:cNvSpPr txBox="1"/>
          <p:nvPr/>
        </p:nvSpPr>
        <p:spPr>
          <a:xfrm>
            <a:off x="2293483" y="11479178"/>
            <a:ext cx="79616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endParaRPr lang="th-TH" sz="3600" b="1" dirty="0">
              <a:solidFill>
                <a:srgbClr val="2C5962"/>
              </a:solidFill>
              <a:cs typeface="THSarabunPSK" panose="020B05000402000200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3FECED-5821-9E4C-C705-2EE8F4D94E7B}"/>
              </a:ext>
            </a:extLst>
          </p:cNvPr>
          <p:cNvGrpSpPr/>
          <p:nvPr/>
        </p:nvGrpSpPr>
        <p:grpSpPr>
          <a:xfrm>
            <a:off x="1413343" y="256126"/>
            <a:ext cx="5062367" cy="771537"/>
            <a:chOff x="4305248" y="2329325"/>
            <a:chExt cx="5062367" cy="77153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8AF004C7-10F7-6542-0EA9-5D5ABF4F0B3E}"/>
                </a:ext>
              </a:extLst>
            </p:cNvPr>
            <p:cNvSpPr/>
            <p:nvPr/>
          </p:nvSpPr>
          <p:spPr>
            <a:xfrm>
              <a:off x="4441825" y="2354476"/>
              <a:ext cx="4925790" cy="746386"/>
            </a:xfrm>
            <a:prstGeom prst="roundRect">
              <a:avLst>
                <a:gd name="adj" fmla="val 16855"/>
              </a:avLst>
            </a:prstGeom>
            <a:solidFill>
              <a:srgbClr val="69A5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4B7C162-0A40-9E73-92B7-9306B9390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5248" y="2350592"/>
              <a:ext cx="765073" cy="6725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87CEF2-C083-25DC-2743-C9777C741691}"/>
                </a:ext>
              </a:extLst>
            </p:cNvPr>
            <p:cNvSpPr txBox="1"/>
            <p:nvPr/>
          </p:nvSpPr>
          <p:spPr>
            <a:xfrm>
              <a:off x="5070321" y="2428269"/>
              <a:ext cx="429729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thaiDist" rtl="0"/>
              <a:r>
                <a: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อ่านค่าบนบรรทัดเหล็กโดยตรง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D98FDF-3A9C-D031-322E-7A5FAEFFD15F}"/>
                </a:ext>
              </a:extLst>
            </p:cNvPr>
            <p:cNvSpPr txBox="1"/>
            <p:nvPr/>
          </p:nvSpPr>
          <p:spPr>
            <a:xfrm>
              <a:off x="4306339" y="2329325"/>
              <a:ext cx="7639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</a:t>
              </a:r>
              <a:r>
                <a:rPr lang="th-TH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</a:t>
              </a:r>
              <a:r>
                <a:rPr lang="en-US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</a:t>
              </a:r>
              <a:endPara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6513A9F-F051-088C-C1DE-897522F31D2C}"/>
              </a:ext>
            </a:extLst>
          </p:cNvPr>
          <p:cNvGrpSpPr/>
          <p:nvPr/>
        </p:nvGrpSpPr>
        <p:grpSpPr>
          <a:xfrm>
            <a:off x="1413343" y="1396449"/>
            <a:ext cx="10016657" cy="1416533"/>
            <a:chOff x="4305248" y="2329325"/>
            <a:chExt cx="10016657" cy="1416533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82A7DF8-DF2F-63AE-CC61-E4A2B76961AD}"/>
                </a:ext>
              </a:extLst>
            </p:cNvPr>
            <p:cNvSpPr/>
            <p:nvPr/>
          </p:nvSpPr>
          <p:spPr>
            <a:xfrm>
              <a:off x="4441825" y="2354476"/>
              <a:ext cx="9880080" cy="1391382"/>
            </a:xfrm>
            <a:prstGeom prst="roundRect">
              <a:avLst>
                <a:gd name="adj" fmla="val 16855"/>
              </a:avLst>
            </a:prstGeom>
            <a:solidFill>
              <a:srgbClr val="69A5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B070C8B-3FF0-7F78-3819-28D88D44A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5248" y="2350592"/>
              <a:ext cx="765073" cy="67259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B9DA12-62A5-0CCD-C05F-60F6108434A0}"/>
                </a:ext>
              </a:extLst>
            </p:cNvPr>
            <p:cNvSpPr txBox="1"/>
            <p:nvPr/>
          </p:nvSpPr>
          <p:spPr>
            <a:xfrm>
              <a:off x="5070321" y="2428269"/>
              <a:ext cx="925158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หากต้องการวัดและทำเครื่องหมายระยะทางเพื่อการทำงานที่แม่นยำ ให้วางบรรทัดเหล็กไว้ที่ขอบเพื่อให้ส่วนที่อยู่ด้านข้างสัมผัสกับพื้น ดังรูป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602751-A61D-D6DA-38F5-00D3E3E7B00C}"/>
                </a:ext>
              </a:extLst>
            </p:cNvPr>
            <p:cNvSpPr txBox="1"/>
            <p:nvPr/>
          </p:nvSpPr>
          <p:spPr>
            <a:xfrm>
              <a:off x="4306339" y="2329325"/>
              <a:ext cx="7639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</a:t>
              </a:r>
              <a:r>
                <a:rPr lang="th-TH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</a:t>
              </a:r>
              <a:r>
                <a:rPr lang="en-US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5</a:t>
              </a:r>
              <a:endPara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8EAAB61-CFFD-1852-ACF1-409B1D41433B}"/>
              </a:ext>
            </a:extLst>
          </p:cNvPr>
          <p:cNvGrpSpPr/>
          <p:nvPr/>
        </p:nvGrpSpPr>
        <p:grpSpPr>
          <a:xfrm>
            <a:off x="1413343" y="7114676"/>
            <a:ext cx="7298321" cy="771537"/>
            <a:chOff x="4305248" y="2329325"/>
            <a:chExt cx="7298321" cy="77153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B2BFE1D-30B5-9862-96D6-3DC082FA623C}"/>
                </a:ext>
              </a:extLst>
            </p:cNvPr>
            <p:cNvSpPr/>
            <p:nvPr/>
          </p:nvSpPr>
          <p:spPr>
            <a:xfrm>
              <a:off x="4441825" y="2354476"/>
              <a:ext cx="7161744" cy="746386"/>
            </a:xfrm>
            <a:prstGeom prst="roundRect">
              <a:avLst>
                <a:gd name="adj" fmla="val 16855"/>
              </a:avLst>
            </a:prstGeom>
            <a:solidFill>
              <a:srgbClr val="69A5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18EC94-14C4-690C-5959-F7852A3BA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5248" y="2350592"/>
              <a:ext cx="765073" cy="67259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476E8C1-937B-DB0E-426F-37B289165B38}"/>
                </a:ext>
              </a:extLst>
            </p:cNvPr>
            <p:cNvSpPr txBox="1"/>
            <p:nvPr/>
          </p:nvSpPr>
          <p:spPr>
            <a:xfrm>
              <a:off x="5070321" y="2428269"/>
              <a:ext cx="65332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thaiDist" rtl="0"/>
              <a:r>
                <a: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หากหัวบรรทัดเหล็กสึก</a:t>
              </a:r>
              <a:r>
                <a:rPr lang="th-TH" sz="3600" b="1" dirty="0" err="1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ให้เริ่มวัดที่ระยะ 1 ซม.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06B9C41-EA25-69EE-9D44-E7844B1388A8}"/>
                </a:ext>
              </a:extLst>
            </p:cNvPr>
            <p:cNvSpPr txBox="1"/>
            <p:nvPr/>
          </p:nvSpPr>
          <p:spPr>
            <a:xfrm>
              <a:off x="4306339" y="2329325"/>
              <a:ext cx="7639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</a:t>
              </a:r>
              <a:r>
                <a:rPr lang="th-TH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</a:t>
              </a:r>
              <a:r>
                <a:rPr lang="en-US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</a:t>
              </a:r>
              <a:endPara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E63C070-BAFE-AC13-112F-46BAF69F5BAB}"/>
              </a:ext>
            </a:extLst>
          </p:cNvPr>
          <p:cNvGrpSpPr/>
          <p:nvPr/>
        </p:nvGrpSpPr>
        <p:grpSpPr>
          <a:xfrm>
            <a:off x="1413343" y="8263289"/>
            <a:ext cx="10645151" cy="1416533"/>
            <a:chOff x="4305248" y="2329325"/>
            <a:chExt cx="10645151" cy="1416533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97A99C23-B43F-FD5C-235F-F0B1F44C8B85}"/>
                </a:ext>
              </a:extLst>
            </p:cNvPr>
            <p:cNvSpPr/>
            <p:nvPr/>
          </p:nvSpPr>
          <p:spPr>
            <a:xfrm>
              <a:off x="4441825" y="2354475"/>
              <a:ext cx="10508574" cy="1391383"/>
            </a:xfrm>
            <a:prstGeom prst="roundRect">
              <a:avLst>
                <a:gd name="adj" fmla="val 16855"/>
              </a:avLst>
            </a:prstGeom>
            <a:solidFill>
              <a:srgbClr val="69A5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F27A3B5-0BE3-4081-757D-C96BD59A5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5248" y="2350592"/>
              <a:ext cx="765073" cy="672592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C23FE05-5505-6178-15D4-3B2954871C86}"/>
                </a:ext>
              </a:extLst>
            </p:cNvPr>
            <p:cNvSpPr txBox="1"/>
            <p:nvPr/>
          </p:nvSpPr>
          <p:spPr>
            <a:xfrm>
              <a:off x="5070320" y="2428269"/>
              <a:ext cx="988007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เมื่อใดก็ตามที่มีการวัดหลายครั้งเป็นเส้นตรง ไม่ควรยกบรรทัดเหล็กขึ้นจนกว่าจะวัดครบทั้งหมดเพราะการวางบรรทัดเหล็กแต่ละครั้งอาจเกิดข้อผิดพลาดได้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3DC20F5-794E-199B-607F-05A7B2FD34B0}"/>
                </a:ext>
              </a:extLst>
            </p:cNvPr>
            <p:cNvSpPr txBox="1"/>
            <p:nvPr/>
          </p:nvSpPr>
          <p:spPr>
            <a:xfrm>
              <a:off x="4306339" y="2329325"/>
              <a:ext cx="7639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</a:t>
              </a:r>
              <a:r>
                <a:rPr lang="th-TH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</a:t>
              </a:r>
              <a:r>
                <a:rPr lang="en-US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</a:t>
              </a:r>
              <a:endPara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26" name="Picture 35">
            <a:extLst>
              <a:ext uri="{FF2B5EF4-FFF2-40B4-BE49-F238E27FC236}">
                <a16:creationId xmlns:a16="http://schemas.microsoft.com/office/drawing/2014/main" id="{8CA01877-701A-64A8-DC51-40DC0F0DA9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29283" y="2090308"/>
            <a:ext cx="4559581" cy="8002507"/>
          </a:xfrm>
          <a:prstGeom prst="rect">
            <a:avLst/>
          </a:prstGeom>
        </p:spPr>
      </p:pic>
      <p:pic>
        <p:nvPicPr>
          <p:cNvPr id="16" name="รูปภาพ 15" descr="รูปภาพประกอบด้วย ไม้วัด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2F566C7-DE74-93C2-F260-CA9BE41B9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346" y="3185388"/>
            <a:ext cx="5147861" cy="34981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820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572</Words>
  <Application>Microsoft Office PowerPoint</Application>
  <PresentationFormat>กำหนดเอง</PresentationFormat>
  <Paragraphs>72</Paragraphs>
  <Slides>10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10</vt:i4>
      </vt:variant>
    </vt:vector>
  </HeadingPairs>
  <TitlesOfParts>
    <vt:vector size="18" baseType="lpstr">
      <vt:lpstr>IBM Plex Sans Thai Bold</vt:lpstr>
      <vt:lpstr>TH SarabunPSK</vt:lpstr>
      <vt:lpstr>Calibri</vt:lpstr>
      <vt:lpstr>IBM Plex Sans Thai Looped Bold</vt:lpstr>
      <vt:lpstr>Cambria Math</vt:lpstr>
      <vt:lpstr>Browallia New</vt:lpstr>
      <vt:lpstr>Arial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สีน้ำเงิน สีฟ้า เรียบง่าย ทางการ แนะนำบริษัท พรีเซนเทชั่น (16:9)</dc:title>
  <dc:creator>Aimphan</dc:creator>
  <cp:lastModifiedBy>Aimphan</cp:lastModifiedBy>
  <cp:revision>17</cp:revision>
  <dcterms:created xsi:type="dcterms:W3CDTF">2006-08-16T00:00:00Z</dcterms:created>
  <dcterms:modified xsi:type="dcterms:W3CDTF">2024-09-02T08:29:24Z</dcterms:modified>
  <dc:identifier>DAGOX0PCT8k</dc:identifier>
</cp:coreProperties>
</file>