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6" r:id="rId5"/>
    <p:sldId id="261" r:id="rId6"/>
    <p:sldId id="271" r:id="rId7"/>
    <p:sldId id="259" r:id="rId8"/>
    <p:sldId id="262" r:id="rId9"/>
    <p:sldId id="273" r:id="rId10"/>
    <p:sldId id="267" r:id="rId11"/>
    <p:sldId id="260" r:id="rId12"/>
    <p:sldId id="272" r:id="rId13"/>
    <p:sldId id="276" r:id="rId14"/>
    <p:sldId id="274" r:id="rId15"/>
    <p:sldId id="275" r:id="rId16"/>
    <p:sldId id="277" r:id="rId17"/>
    <p:sldId id="269" r:id="rId18"/>
    <p:sldId id="278" r:id="rId19"/>
    <p:sldId id="279" r:id="rId20"/>
    <p:sldId id="263" r:id="rId21"/>
    <p:sldId id="280" r:id="rId22"/>
    <p:sldId id="281" r:id="rId23"/>
    <p:sldId id="282" r:id="rId24"/>
  </p:sldIdLst>
  <p:sldSz cx="18288000" cy="10287000"/>
  <p:notesSz cx="6858000" cy="9144000"/>
  <p:embeddedFontLst>
    <p:embeddedFont>
      <p:font typeface="Aptos" panose="020B0604020202020204" charset="0"/>
      <p:regular r:id="rId26"/>
      <p:bold r:id="rId27"/>
      <p:italic r:id="rId28"/>
      <p:boldItalic r:id="rId29"/>
    </p:embeddedFont>
    <p:embeddedFont>
      <p:font typeface="Broadway" panose="04040905080B020205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Impact" panose="020B0806030902050204" pitchFamily="34" charset="0"/>
      <p:regular r:id="rId36"/>
    </p:embeddedFont>
    <p:embeddedFont>
      <p:font typeface="JasmineUPC" panose="02020603050405020304" pitchFamily="18" charset="-34"/>
      <p:regular r:id="rId37"/>
      <p:bold r:id="rId38"/>
      <p:italic r:id="rId39"/>
      <p:boldItalic r:id="rId40"/>
    </p:embeddedFont>
    <p:embeddedFont>
      <p:font typeface="KodchiangUPC" panose="02020603050405020304" pitchFamily="18" charset="-34"/>
      <p:regular r:id="rId41"/>
      <p:bold r:id="rId42"/>
      <p:italic r:id="rId43"/>
      <p:boldItalic r:id="rId44"/>
    </p:embeddedFont>
    <p:embeddedFont>
      <p:font typeface="LilyUPC" panose="020B0604020202020204" pitchFamily="34" charset="-34"/>
      <p:regular r:id="rId45"/>
      <p:bold r:id="rId46"/>
      <p:italic r:id="rId47"/>
      <p:boldItalic r:id="rId48"/>
    </p:embeddedFont>
    <p:embeddedFont>
      <p:font typeface="TH Sarabun New" panose="020B0500040200020003" pitchFamily="34" charset="-34"/>
      <p:regular r:id="rId49"/>
      <p:bold r:id="rId50"/>
      <p:italic r:id="rId51"/>
      <p:boldItalic r:id="rId52"/>
    </p:embeddedFont>
    <p:embeddedFont>
      <p:font typeface="TH SarabunPSK" panose="020B0500040200020003" pitchFamily="34" charset="-34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767"/>
    <a:srgbClr val="FF0000"/>
    <a:srgbClr val="FFCC00"/>
    <a:srgbClr val="FFFFCC"/>
    <a:srgbClr val="FF9900"/>
    <a:srgbClr val="31859C"/>
    <a:srgbClr val="82C5CC"/>
    <a:srgbClr val="41A3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4AC5BF-FD23-4482-A4A9-8597654BB51C}" v="55" dt="2024-11-09T15:08:20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165" autoAdjust="0"/>
  </p:normalViewPr>
  <p:slideViewPr>
    <p:cSldViewPr>
      <p:cViewPr varScale="1">
        <p:scale>
          <a:sx n="54" d="100"/>
          <a:sy n="54" d="100"/>
        </p:scale>
        <p:origin x="8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8D52-AF15-416A-90D0-6C81562922BC}" type="datetimeFigureOut">
              <a:rPr lang="th-TH" smtClean="0"/>
              <a:t>09/12/67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CCA4D-42F0-42DE-AB06-BF932C18E3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4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528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266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23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812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1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3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6.png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9.pn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8.sv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3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chanical device&#10;&#10;Description automatically generated">
            <a:extLst>
              <a:ext uri="{FF2B5EF4-FFF2-40B4-BE49-F238E27FC236}">
                <a16:creationId xmlns:a16="http://schemas.microsoft.com/office/drawing/2014/main" id="{E45032B7-DE6C-F2AE-9B96-24855D6B4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2" t="9251" r="19027"/>
          <a:stretch/>
        </p:blipFill>
        <p:spPr>
          <a:xfrm>
            <a:off x="13153319" y="0"/>
            <a:ext cx="5134681" cy="3367769"/>
          </a:xfrm>
          <a:prstGeom prst="rect">
            <a:avLst/>
          </a:pr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AABD0644-580E-FF9F-5138-7DD58877B235}"/>
              </a:ext>
            </a:extLst>
          </p:cNvPr>
          <p:cNvSpPr/>
          <p:nvPr/>
        </p:nvSpPr>
        <p:spPr>
          <a:xfrm rot="16200000">
            <a:off x="7225366" y="-750994"/>
            <a:ext cx="6885271" cy="15239999"/>
          </a:xfrm>
          <a:prstGeom prst="round2SameRect">
            <a:avLst>
              <a:gd name="adj1" fmla="val 25916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0287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4311088" y="8509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17830800" y="4914900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A8709-EE31-2F13-0CF0-7FEAE824380D}"/>
              </a:ext>
            </a:extLst>
          </p:cNvPr>
          <p:cNvGrpSpPr/>
          <p:nvPr/>
        </p:nvGrpSpPr>
        <p:grpSpPr>
          <a:xfrm>
            <a:off x="-152395" y="-3027485"/>
            <a:ext cx="13792197" cy="11066585"/>
            <a:chOff x="846348" y="-307434"/>
            <a:chExt cx="10615388" cy="8956134"/>
          </a:xfrm>
        </p:grpSpPr>
        <p:sp>
          <p:nvSpPr>
            <p:cNvPr id="27" name="Flowchart: Delay 26">
              <a:extLst>
                <a:ext uri="{FF2B5EF4-FFF2-40B4-BE49-F238E27FC236}">
                  <a16:creationId xmlns:a16="http://schemas.microsoft.com/office/drawing/2014/main" id="{0B87B6C2-59B1-AB09-8318-DD5FCA34B729}"/>
                </a:ext>
              </a:extLst>
            </p:cNvPr>
            <p:cNvSpPr/>
            <p:nvPr/>
          </p:nvSpPr>
          <p:spPr>
            <a:xfrm>
              <a:off x="846348" y="-307434"/>
              <a:ext cx="10615388" cy="8956134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id="{19CDA2C7-4F8C-F1E6-CCA2-A10907876B7B}"/>
                </a:ext>
              </a:extLst>
            </p:cNvPr>
            <p:cNvSpPr/>
            <p:nvPr/>
          </p:nvSpPr>
          <p:spPr>
            <a:xfrm>
              <a:off x="985192" y="0"/>
              <a:ext cx="10063808" cy="8357534"/>
            </a:xfrm>
            <a:prstGeom prst="flowChartDelay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4C0201-1FAC-D7DE-2A50-B6D921BA6A35}"/>
              </a:ext>
            </a:extLst>
          </p:cNvPr>
          <p:cNvGrpSpPr/>
          <p:nvPr/>
        </p:nvGrpSpPr>
        <p:grpSpPr>
          <a:xfrm>
            <a:off x="11887201" y="2450318"/>
            <a:ext cx="6400800" cy="4041650"/>
            <a:chOff x="9576721" y="571501"/>
            <a:chExt cx="4367878" cy="33032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DB0B59-2C4D-9F63-30E1-7F74AFD90B72}"/>
                </a:ext>
              </a:extLst>
            </p:cNvPr>
            <p:cNvGrpSpPr/>
            <p:nvPr/>
          </p:nvGrpSpPr>
          <p:grpSpPr>
            <a:xfrm flipH="1">
              <a:off x="9576721" y="571501"/>
              <a:ext cx="4367878" cy="3303223"/>
              <a:chOff x="3360796" y="499589"/>
              <a:chExt cx="4113615" cy="2364741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6E2F606A-F398-F5D4-3FC3-AB78337228E7}"/>
                  </a:ext>
                </a:extLst>
              </p:cNvPr>
              <p:cNvSpPr/>
              <p:nvPr/>
            </p:nvSpPr>
            <p:spPr>
              <a:xfrm rot="5400000">
                <a:off x="4235234" y="-374847"/>
                <a:ext cx="2364741" cy="41136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58347E79-6D3A-663D-D9FE-CC00D06365F7}"/>
                  </a:ext>
                </a:extLst>
              </p:cNvPr>
              <p:cNvSpPr/>
              <p:nvPr/>
            </p:nvSpPr>
            <p:spPr>
              <a:xfrm rot="5400000">
                <a:off x="4153482" y="258578"/>
                <a:ext cx="1672899" cy="32582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D89A37-52ED-1331-8D49-8130A4F9FFD7}"/>
                </a:ext>
              </a:extLst>
            </p:cNvPr>
            <p:cNvSpPr txBox="1"/>
            <p:nvPr/>
          </p:nvSpPr>
          <p:spPr>
            <a:xfrm>
              <a:off x="11867211" y="1851614"/>
              <a:ext cx="1620189" cy="1282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Impact" panose="020B0806030902050204" pitchFamily="34" charset="0"/>
                </a:rPr>
                <a:t>7</a:t>
              </a:r>
              <a:endParaRPr lang="th-TH" sz="9600" dirty="0">
                <a:latin typeface="Impact" panose="020B080603090205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8C9B36-341E-C0F2-2DA4-0A0ECA630561}"/>
                </a:ext>
              </a:extLst>
            </p:cNvPr>
            <p:cNvSpPr txBox="1"/>
            <p:nvPr/>
          </p:nvSpPr>
          <p:spPr>
            <a:xfrm>
              <a:off x="11370255" y="737701"/>
              <a:ext cx="1664785" cy="62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บทเรียนที่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AF9F11-CF93-DAE6-B217-23BA73811209}"/>
              </a:ext>
            </a:extLst>
          </p:cNvPr>
          <p:cNvSpPr txBox="1"/>
          <p:nvPr/>
        </p:nvSpPr>
        <p:spPr>
          <a:xfrm>
            <a:off x="4267200" y="837822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chemeClr val="bg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ระบบส่งกำลังรถยนต์</a:t>
            </a:r>
          </a:p>
        </p:txBody>
      </p:sp>
      <p:pic>
        <p:nvPicPr>
          <p:cNvPr id="6" name="Picture 5" descr="A close-up of a gear mechanism&#10;&#10;Description automatically generated">
            <a:extLst>
              <a:ext uri="{FF2B5EF4-FFF2-40B4-BE49-F238E27FC236}">
                <a16:creationId xmlns:a16="http://schemas.microsoft.com/office/drawing/2014/main" id="{0FFC2D18-14AA-6010-D465-E4103EB08E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" y="-2155202"/>
            <a:ext cx="12060279" cy="9432302"/>
          </a:xfrm>
          <a:prstGeom prst="flowChartDelay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63800" y="14960"/>
            <a:ext cx="3124200" cy="10272040"/>
            <a:chOff x="0" y="0"/>
            <a:chExt cx="1187609" cy="27053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609" cy="2705393"/>
            </a:xfrm>
            <a:custGeom>
              <a:avLst/>
              <a:gdLst/>
              <a:ahLst/>
              <a:cxnLst/>
              <a:rect l="l" t="t" r="r" b="b"/>
              <a:pathLst>
                <a:path w="1187609" h="2705393">
                  <a:moveTo>
                    <a:pt x="0" y="0"/>
                  </a:moveTo>
                  <a:lnTo>
                    <a:pt x="1187609" y="0"/>
                  </a:lnTo>
                  <a:lnTo>
                    <a:pt x="1187609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87609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2385"/>
            <a:ext cx="1028700" cy="10254615"/>
            <a:chOff x="0" y="0"/>
            <a:chExt cx="270933" cy="2700804"/>
          </a:xfrm>
          <a:solidFill>
            <a:schemeClr val="accent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2700804"/>
            </a:xfrm>
            <a:custGeom>
              <a:avLst/>
              <a:gdLst/>
              <a:ahLst/>
              <a:cxnLst/>
              <a:rect l="l" t="t" r="r" b="b"/>
              <a:pathLst>
                <a:path w="270933" h="2700804">
                  <a:moveTo>
                    <a:pt x="0" y="0"/>
                  </a:moveTo>
                  <a:lnTo>
                    <a:pt x="270933" y="0"/>
                  </a:lnTo>
                  <a:lnTo>
                    <a:pt x="270933" y="2700804"/>
                  </a:lnTo>
                  <a:lnTo>
                    <a:pt x="0" y="27008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933" cy="27389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7211675" y="3326028"/>
            <a:ext cx="0" cy="5914847"/>
          </a:xfrm>
          <a:prstGeom prst="line">
            <a:avLst/>
          </a:prstGeom>
          <a:ln w="9525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17211675" y="1028700"/>
            <a:ext cx="0" cy="1423759"/>
          </a:xfrm>
          <a:prstGeom prst="line">
            <a:avLst/>
          </a:prstGeom>
          <a:ln w="9525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227206" y="17803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14908894" y="9486969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53406A-579D-5F54-0948-B964A26405C9}"/>
              </a:ext>
            </a:extLst>
          </p:cNvPr>
          <p:cNvGrpSpPr/>
          <p:nvPr/>
        </p:nvGrpSpPr>
        <p:grpSpPr>
          <a:xfrm>
            <a:off x="1603618" y="589088"/>
            <a:ext cx="13560182" cy="2565172"/>
            <a:chOff x="112973" y="2683973"/>
            <a:chExt cx="13560182" cy="2565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8EFFC70-EDE1-4C5F-205C-CBADDCCCAE48}"/>
                </a:ext>
              </a:extLst>
            </p:cNvPr>
            <p:cNvGrpSpPr/>
            <p:nvPr/>
          </p:nvGrpSpPr>
          <p:grpSpPr>
            <a:xfrm>
              <a:off x="1002700" y="2683973"/>
              <a:ext cx="7149372" cy="801043"/>
              <a:chOff x="4333420" y="5775612"/>
              <a:chExt cx="7149372" cy="80104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868A541-720D-B6E5-0DED-966662FD561B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F4D7DEF-9EF6-AFCC-2A8F-57C0A6856E35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21" name="Rectangle: Rounded Corners 20">
                    <a:extLst>
                      <a:ext uri="{FF2B5EF4-FFF2-40B4-BE49-F238E27FC236}">
                        <a16:creationId xmlns:a16="http://schemas.microsoft.com/office/drawing/2014/main" id="{66025310-292F-CB2D-9110-0F5CBD0D534E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Rectangle: Rounded Corners 21">
                    <a:extLst>
                      <a:ext uri="{FF2B5EF4-FFF2-40B4-BE49-F238E27FC236}">
                        <a16:creationId xmlns:a16="http://schemas.microsoft.com/office/drawing/2014/main" id="{EE0BD0A9-2843-5882-B02F-206C3C225355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E60ED2C-CE3E-902F-2C5B-676E8C93A66E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1.3</a:t>
                  </a:r>
                  <a:endParaRPr lang="th-TH" sz="3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9F1661-E44B-CBC9-EF9E-AA23C01A7739}"/>
                  </a:ext>
                </a:extLst>
              </p:cNvPr>
              <p:cNvSpPr txBox="1"/>
              <p:nvPr/>
            </p:nvSpPr>
            <p:spPr>
              <a:xfrm>
                <a:off x="5715000" y="5868769"/>
                <a:ext cx="57677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ความดันบนแผนคลัตช์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0ECEBD-F3AE-86B1-BEA0-D4E35A9123F5}"/>
                </a:ext>
              </a:extLst>
            </p:cNvPr>
            <p:cNvSpPr txBox="1"/>
            <p:nvPr/>
          </p:nvSpPr>
          <p:spPr>
            <a:xfrm>
              <a:off x="112973" y="3494819"/>
              <a:ext cx="135601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ความดันบนแผนคลัตช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หมายถึง ความกดดันที่แผนคลัตชถูกกดใหแนนดวยแรงกดของสปริงจนติดแน่นกับลอชวยแรง ซึ่งคาความดันของแผนคลัตชจะตองมีคาที่เหมาะสม ขนาดความดันของแผนคลัตช จึงขึ้นอยูกับแรงกดของสปริงและขนาดผิวหนาสัมผัสของแผนคลัตช โดยสามารถคำนวณหาคาความดันบน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นคลัตชไดจากสมการ</a:t>
              </a:r>
              <a:endPara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767C0DB-8495-D1E8-C079-380FB8C51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5356" y="3718061"/>
            <a:ext cx="5509444" cy="62203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54D876-CF59-53D5-3377-67871EB5A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3661909"/>
            <a:ext cx="5716968" cy="6332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288363" cy="10287000"/>
            <a:chOff x="0" y="0"/>
            <a:chExt cx="2408296" cy="270933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3450" y="3216362"/>
            <a:ext cx="95250" cy="7032538"/>
            <a:chOff x="0" y="0"/>
            <a:chExt cx="127000" cy="9376718"/>
          </a:xfrm>
        </p:grpSpPr>
        <p:sp>
          <p:nvSpPr>
            <p:cNvPr id="10" name="AutoShape 10"/>
            <p:cNvSpPr/>
            <p:nvPr/>
          </p:nvSpPr>
          <p:spPr>
            <a:xfrm flipH="1">
              <a:off x="63500" y="2874121"/>
              <a:ext cx="0" cy="6502597"/>
            </a:xfrm>
            <a:prstGeom prst="line">
              <a:avLst/>
            </a:prstGeom>
            <a:ln w="127000" cap="rnd">
              <a:solidFill>
                <a:schemeClr val="accent2">
                  <a:lumMod val="75000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63500" y="0"/>
              <a:ext cx="0" cy="1898345"/>
            </a:xfrm>
            <a:prstGeom prst="line">
              <a:avLst/>
            </a:prstGeom>
            <a:ln w="12700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644392" y="0"/>
            <a:ext cx="643607" cy="10287000"/>
            <a:chOff x="0" y="0"/>
            <a:chExt cx="270933" cy="270933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0F425-A885-7FDE-6100-900D8F7EB25E}"/>
              </a:ext>
            </a:extLst>
          </p:cNvPr>
          <p:cNvSpPr txBox="1"/>
          <p:nvPr/>
        </p:nvSpPr>
        <p:spPr>
          <a:xfrm>
            <a:off x="1752601" y="2246174"/>
            <a:ext cx="14782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เกียรรถยนต</a:t>
            </a:r>
            <a:r>
              <a:rPr lang="th-TH" sz="4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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ทำหนาที่รับกำลังจากเครื่องยนตในลักษณะการหมุนมาทดรอบ และสงกำลังไปขับเคลื่อนรถยนตใหเคลื่อนที่ </a:t>
            </a:r>
            <a:b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สงผลใหความเร็วรอบของเครื่องยนตเหมาะสมกับความเร็วในการเคลื่อนที่ของลอรถยนต รวมถึงยังทำใหรถยนตสามารถเคลื่อนที่ถอยหลังได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F9827C-517C-E007-1352-8C6BA19E6E50}"/>
              </a:ext>
            </a:extLst>
          </p:cNvPr>
          <p:cNvGrpSpPr/>
          <p:nvPr/>
        </p:nvGrpSpPr>
        <p:grpSpPr>
          <a:xfrm>
            <a:off x="577995" y="156067"/>
            <a:ext cx="8293888" cy="1939433"/>
            <a:chOff x="577995" y="112525"/>
            <a:chExt cx="8032605" cy="193943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CCA10D4-72B8-13FE-5583-12B78C9B9240}"/>
                </a:ext>
              </a:extLst>
            </p:cNvPr>
            <p:cNvGrpSpPr/>
            <p:nvPr/>
          </p:nvGrpSpPr>
          <p:grpSpPr>
            <a:xfrm>
              <a:off x="577995" y="112525"/>
              <a:ext cx="8032605" cy="1939433"/>
              <a:chOff x="577995" y="112525"/>
              <a:chExt cx="8032605" cy="193943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CB566DD-47F7-B40B-1785-56D7A6BE810C}"/>
                  </a:ext>
                </a:extLst>
              </p:cNvPr>
              <p:cNvSpPr/>
              <p:nvPr/>
            </p:nvSpPr>
            <p:spPr>
              <a:xfrm>
                <a:off x="1077353" y="342900"/>
                <a:ext cx="75332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C424AA0B-3EAD-E054-3461-45699E36CFA5}"/>
                  </a:ext>
                </a:extLst>
              </p:cNvPr>
              <p:cNvSpPr txBox="1"/>
              <p:nvPr/>
            </p:nvSpPr>
            <p:spPr>
              <a:xfrm>
                <a:off x="2667001" y="928490"/>
                <a:ext cx="5604792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เกียร์รถยนต์ (</a:t>
                </a:r>
                <a:r>
                  <a:rPr lang="en-US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Gear</a:t>
                </a: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)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A4AD1E5-9A5B-FE77-8442-63F4F5445306}"/>
                  </a:ext>
                </a:extLst>
              </p:cNvPr>
              <p:cNvSpPr/>
              <p:nvPr/>
            </p:nvSpPr>
            <p:spPr>
              <a:xfrm>
                <a:off x="1523999" y="569509"/>
                <a:ext cx="6747794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id="{A7EC3D77-A822-986B-D250-F353CA2C63BA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F575E6-5448-7A2F-1E91-9E04DEDD0F30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>
                      <a:lumMod val="75000"/>
                    </a:schemeClr>
                  </a:solidFill>
                  <a:latin typeface="Broadway" panose="04040905080B02020502" pitchFamily="82" charset="0"/>
                </a:rPr>
                <a:t>2</a:t>
              </a:r>
              <a:endParaRPr lang="th-TH" sz="9600" dirty="0">
                <a:solidFill>
                  <a:schemeClr val="accent2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1F16EDF-159D-13F4-BB3B-3103FE16CEC6}"/>
              </a:ext>
            </a:extLst>
          </p:cNvPr>
          <p:cNvSpPr txBox="1"/>
          <p:nvPr/>
        </p:nvSpPr>
        <p:spPr>
          <a:xfrm>
            <a:off x="1582982" y="4892858"/>
            <a:ext cx="72889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จากรูป (ก) จํานวนฟนของเฟองทั้งสองมีจํานวนเทากัน และใหเฟอง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เป็นตัวขับหมุนไป 1 รอบ สงผลใหเฟอง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หมุนตามไปจำนวน 1 รอบเชนกัน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อัตราทดของเฟองทั้งสองนี้จะเทากับ 1 : 1 และจากรูป (ข) ถาใหจำนวนฟนของเฟอง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นอยกวาเฟอง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โดยใหเฟอง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เปนเฟองขับ หมุนไป 2 รอบ สงผลใหเฟอง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หมุนตามไปจำนวน 1 รอบ ซึ่งแสดงใหเห็นวาอัตราทดของเฟองทั้งสองนี้ จะเทากับ 2 :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FD7EE8-681F-564A-3F32-21C29282627C}"/>
              </a:ext>
            </a:extLst>
          </p:cNvPr>
          <p:cNvGrpSpPr/>
          <p:nvPr/>
        </p:nvGrpSpPr>
        <p:grpSpPr>
          <a:xfrm>
            <a:off x="9323830" y="4062056"/>
            <a:ext cx="8202170" cy="3986308"/>
            <a:chOff x="9323830" y="4062056"/>
            <a:chExt cx="8202170" cy="398630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D48ED4C-AD42-A5A9-BA44-46B43CE91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23830" y="4062056"/>
              <a:ext cx="8202170" cy="330563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DD778EE-3764-FB28-6DAD-7A989D4A28B1}"/>
                </a:ext>
              </a:extLst>
            </p:cNvPr>
            <p:cNvGrpSpPr/>
            <p:nvPr/>
          </p:nvGrpSpPr>
          <p:grpSpPr>
            <a:xfrm>
              <a:off x="11201400" y="7331214"/>
              <a:ext cx="4529955" cy="717150"/>
              <a:chOff x="11201400" y="7331214"/>
              <a:chExt cx="4529955" cy="71715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3067C84-F363-9849-6B5A-07F8DCE60BE9}"/>
                  </a:ext>
                </a:extLst>
              </p:cNvPr>
              <p:cNvSpPr txBox="1"/>
              <p:nvPr/>
            </p:nvSpPr>
            <p:spPr>
              <a:xfrm>
                <a:off x="11201400" y="7340478"/>
                <a:ext cx="76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90251EB-0750-6314-43EE-8A207C3C57A7}"/>
                  </a:ext>
                </a:extLst>
              </p:cNvPr>
              <p:cNvSpPr txBox="1"/>
              <p:nvPr/>
            </p:nvSpPr>
            <p:spPr>
              <a:xfrm>
                <a:off x="14969355" y="7331214"/>
                <a:ext cx="76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8722-70A3-C547-406B-34FA3DAD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974371-576A-35EC-E25C-C65BBAB85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60048" r="9439" b="-11218"/>
          <a:stretch/>
        </p:blipFill>
        <p:spPr>
          <a:xfrm>
            <a:off x="152400" y="-1"/>
            <a:ext cx="18132558" cy="2857501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9D08EAC5-E6A8-EAC3-DE6D-ECD1D135D18A}"/>
              </a:ext>
            </a:extLst>
          </p:cNvPr>
          <p:cNvGrpSpPr/>
          <p:nvPr/>
        </p:nvGrpSpPr>
        <p:grpSpPr>
          <a:xfrm>
            <a:off x="0" y="114300"/>
            <a:ext cx="1028700" cy="101727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9592994-6C6C-E30B-2348-2A9A32DB8AA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402D424-17FB-FA63-134C-70FD122E4CFB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25B0CD0-79B6-C5F9-A737-EAF4189DB429}"/>
              </a:ext>
            </a:extLst>
          </p:cNvPr>
          <p:cNvGrpSpPr/>
          <p:nvPr/>
        </p:nvGrpSpPr>
        <p:grpSpPr>
          <a:xfrm>
            <a:off x="17256258" y="114300"/>
            <a:ext cx="1028700" cy="10172700"/>
            <a:chOff x="0" y="0"/>
            <a:chExt cx="270933" cy="2709333"/>
          </a:xfrm>
          <a:solidFill>
            <a:schemeClr val="accent2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CBC226-EBBB-2675-53D4-EAD1466A979E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73551D2-CC40-8080-BF1D-2CD2A2B26D54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65A48114-A1BC-D449-3853-8FE6D47A57BD}"/>
              </a:ext>
            </a:extLst>
          </p:cNvPr>
          <p:cNvSpPr/>
          <p:nvPr/>
        </p:nvSpPr>
        <p:spPr>
          <a:xfrm>
            <a:off x="304800" y="1714500"/>
            <a:ext cx="17983200" cy="8572500"/>
          </a:xfrm>
          <a:prstGeom prst="round2SameRect">
            <a:avLst>
              <a:gd name="adj1" fmla="val 19316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B2377D-4E36-8216-1024-6016E9927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0" y="2274965"/>
            <a:ext cx="11493139" cy="3124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33855-8C51-9F0F-DAEF-0FDD84B91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9676" y="6055177"/>
            <a:ext cx="12333786" cy="37338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06706-443B-9FE2-16AE-42FF41930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9B2B365-1588-5D81-D8A9-08E0410108B9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1D55CFF-5611-D459-D1F6-991DCC099C57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BBB5194-DC8A-6B09-3564-0F791FB82879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BD08EE8-0542-AA4D-ACCD-7DA030819114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chemeClr val="accent2">
              <a:lumMod val="75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CC38159-9692-7A22-5F46-3A3A92A1E648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193F8FB-578B-545C-C76C-2592A6F588F8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E8A5D31-2DD0-BA01-5916-4BE67EB15172}"/>
              </a:ext>
            </a:extLst>
          </p:cNvPr>
          <p:cNvGrpSpPr/>
          <p:nvPr/>
        </p:nvGrpSpPr>
        <p:grpSpPr>
          <a:xfrm>
            <a:off x="909798" y="21914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09650-F8F9-9724-5FC6-98D39DD25790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68FC1D-EF9F-1379-02A7-CBD98D002C61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9E6F94F-ED4C-83BB-D7BE-4098D1FBFC45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C7C7997F-51FA-51C5-2BCB-38CC54E8D2F6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C085CAE9-27FC-B154-B0F0-66C7B79B08F9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D59574-C065-8991-48FA-95A6A8C133DA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2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FF333E-DA7E-4D0B-FC6B-DF86C1049AB0}"/>
              </a:ext>
            </a:extLst>
          </p:cNvPr>
          <p:cNvSpPr/>
          <p:nvPr/>
        </p:nvSpPr>
        <p:spPr>
          <a:xfrm>
            <a:off x="152400" y="2324100"/>
            <a:ext cx="1514797" cy="8458200"/>
          </a:xfrm>
          <a:prstGeom prst="roundRect">
            <a:avLst>
              <a:gd name="adj" fmla="val 473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37E72C-F6C2-DBA8-FC66-10FF29713D3C}"/>
              </a:ext>
            </a:extLst>
          </p:cNvPr>
          <p:cNvGrpSpPr/>
          <p:nvPr/>
        </p:nvGrpSpPr>
        <p:grpSpPr>
          <a:xfrm>
            <a:off x="2393649" y="190500"/>
            <a:ext cx="14683303" cy="2957393"/>
            <a:chOff x="9489785" y="899035"/>
            <a:chExt cx="14683303" cy="29573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39E7A3C-6FBE-741E-FBF3-51DA91DFA549}"/>
                </a:ext>
              </a:extLst>
            </p:cNvPr>
            <p:cNvSpPr/>
            <p:nvPr/>
          </p:nvSpPr>
          <p:spPr>
            <a:xfrm>
              <a:off x="9489785" y="899035"/>
              <a:ext cx="14683303" cy="2957393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E50966-12B0-34B3-2DCC-6D204D67C359}"/>
                    </a:ext>
                  </a:extLst>
                </p:cNvPr>
                <p:cNvSpPr txBox="1"/>
                <p:nvPr/>
              </p:nvSpPr>
              <p:spPr>
                <a:xfrm>
                  <a:off x="9836520" y="994106"/>
                  <a:ext cx="14171496" cy="2862322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ถาจํานวนฟนเฟองตามมี 32 ฟน และฟนเฟองขับมี 16 ฟน หมุนใหเฟองขับมีความเร็วรอบ 1,500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rpm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จงคํานวณหาอัตราทดของเฟอง และความเร็วรอบของเฟองตาม  </a:t>
                  </a:r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</a:t>
                  </a:r>
                  <a:r>
                    <a:rPr lang="en-US" sz="3600" b="1" dirty="0" err="1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i</a:t>
                  </a:r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C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โจทยกําหนด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</a:t>
                  </a:r>
                  <a:r>
                    <a:rPr lang="en-US" sz="3600" dirty="0">
                      <a:cs typeface="TH SarabunPSK" panose="020B0500040200020003" pitchFamily="34" charset="-34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C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	32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ฟน </a:t>
                  </a:r>
                  <a:endPara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	</a:t>
                  </a:r>
                  <a:r>
                    <a:rPr lang="en-US" sz="3600" dirty="0">
                      <a:cs typeface="TH SarabunPSK" panose="020B0500040200020003" pitchFamily="34" charset="-34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D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	16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ฟน </a:t>
                  </a:r>
                  <a:endPara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	</a:t>
                  </a:r>
                  <a:r>
                    <a:rPr lang="en-US" sz="3600" dirty="0">
                      <a:cs typeface="TH SarabunPSK" panose="020B0500040200020003" pitchFamily="34" charset="-34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D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	1,500 rpm 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E50966-12B0-34B3-2DCC-6D204D67C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520" y="994106"/>
                  <a:ext cx="14171496" cy="2862322"/>
                </a:xfrm>
                <a:prstGeom prst="rect">
                  <a:avLst/>
                </a:prstGeom>
                <a:blipFill>
                  <a:blip r:embed="rId2"/>
                  <a:stretch>
                    <a:fillRect l="-1334" t="-3412" r="-1334" b="-8102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91DDA3-86EC-B826-A2E8-DE05ECB777D5}"/>
              </a:ext>
            </a:extLst>
          </p:cNvPr>
          <p:cNvGrpSpPr/>
          <p:nvPr/>
        </p:nvGrpSpPr>
        <p:grpSpPr>
          <a:xfrm>
            <a:off x="4167018" y="3363009"/>
            <a:ext cx="10632961" cy="3416320"/>
            <a:chOff x="3768839" y="3435340"/>
            <a:chExt cx="10632961" cy="341632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6E4E93C-4FA5-178F-B520-F940870BAE2C}"/>
                </a:ext>
              </a:extLst>
            </p:cNvPr>
            <p:cNvSpPr/>
            <p:nvPr/>
          </p:nvSpPr>
          <p:spPr>
            <a:xfrm>
              <a:off x="3768839" y="3435340"/>
              <a:ext cx="10632961" cy="3416320"/>
            </a:xfrm>
            <a:prstGeom prst="roundRect">
              <a:avLst>
                <a:gd name="adj" fmla="val 87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47BC23F-E806-9221-9C50-AEBA64B7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95800" y="3582228"/>
              <a:ext cx="9134970" cy="3122543"/>
            </a:xfrm>
            <a:prstGeom prst="roundRect">
              <a:avLst>
                <a:gd name="adj" fmla="val 9346"/>
              </a:avLst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21D999-E617-8DFF-D9C5-80ABBFE0B954}"/>
              </a:ext>
            </a:extLst>
          </p:cNvPr>
          <p:cNvGrpSpPr/>
          <p:nvPr/>
        </p:nvGrpSpPr>
        <p:grpSpPr>
          <a:xfrm>
            <a:off x="4167018" y="6867938"/>
            <a:ext cx="10632961" cy="3416320"/>
            <a:chOff x="3451111" y="7305107"/>
            <a:chExt cx="10417289" cy="34163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823FD6B-F4F5-E383-0DBC-22D15C5E2228}"/>
                </a:ext>
              </a:extLst>
            </p:cNvPr>
            <p:cNvSpPr/>
            <p:nvPr/>
          </p:nvSpPr>
          <p:spPr>
            <a:xfrm>
              <a:off x="3451111" y="7305107"/>
              <a:ext cx="10417289" cy="3416320"/>
            </a:xfrm>
            <a:prstGeom prst="roundRect">
              <a:avLst>
                <a:gd name="adj" fmla="val 87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8A527B0-36F8-1C04-E57E-B97A94A62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82807" y="7486908"/>
              <a:ext cx="9111369" cy="3052718"/>
            </a:xfrm>
            <a:prstGeom prst="roundRect">
              <a:avLst>
                <a:gd name="adj" fmla="val 11853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1101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D1B9D-B407-E632-40DD-C54FE1F9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6E2C6D-4211-702A-231F-6B0EA9A30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44356" r="9439" b="-72165"/>
          <a:stretch/>
        </p:blipFill>
        <p:spPr>
          <a:xfrm>
            <a:off x="152400" y="-876300"/>
            <a:ext cx="18132558" cy="7137203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0AAAEDE-927D-5CB8-3F47-0A0634894C9F}"/>
              </a:ext>
            </a:extLst>
          </p:cNvPr>
          <p:cNvGrpSpPr/>
          <p:nvPr/>
        </p:nvGrpSpPr>
        <p:grpSpPr>
          <a:xfrm>
            <a:off x="0" y="-876300"/>
            <a:ext cx="1028700" cy="111633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3BCD84-C7B4-EF5F-E94E-C653D2F57311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BD64601-CC25-0087-6716-BE482F91DD8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7C315ED-3CF1-EF0A-B054-60DE0C6AB6D9}"/>
              </a:ext>
            </a:extLst>
          </p:cNvPr>
          <p:cNvGrpSpPr/>
          <p:nvPr/>
        </p:nvGrpSpPr>
        <p:grpSpPr>
          <a:xfrm>
            <a:off x="17256258" y="-876300"/>
            <a:ext cx="1028700" cy="111633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D7622A5-5238-B516-0A06-EB5A76B382F3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41D2BE6-D6E9-1D21-28B1-FA96C4DA233C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47DB6E06-6911-D41C-DB68-47A0963E3E76}"/>
              </a:ext>
            </a:extLst>
          </p:cNvPr>
          <p:cNvSpPr/>
          <p:nvPr/>
        </p:nvSpPr>
        <p:spPr>
          <a:xfrm>
            <a:off x="609600" y="1066800"/>
            <a:ext cx="17373600" cy="9220200"/>
          </a:xfrm>
          <a:prstGeom prst="round2SameRect">
            <a:avLst>
              <a:gd name="adj1" fmla="val 10621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6A144-FDCF-864F-AAE6-BF5CA0DC8B63}"/>
              </a:ext>
            </a:extLst>
          </p:cNvPr>
          <p:cNvSpPr txBox="1"/>
          <p:nvPr/>
        </p:nvSpPr>
        <p:spPr>
          <a:xfrm>
            <a:off x="2195873" y="1174404"/>
            <a:ext cx="138061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ในกรณีที่มีเฟองหลาย ๆ ตัวประกอบรวมกันเปนขบวนเรียกวา “ขบวนเฟอง” อัตราทดที่ไดจะเปน อัตราทดรวม</a:t>
            </a:r>
          </a:p>
          <a:p>
            <a:pPr algn="thaiDist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เมื่อเฟอง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หมุน จะขับใหเฟอง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และเฟอง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หมุนดวยความเร็วรอบที่เทากัน และเฟอง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จะหมุนไปขับเฟอง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ใหหมุนตามเพื่อถายทอดกำลังออกไปยังเพลา อัตราทดของเฟอง สามารถหาไดโดยนำอัตราทดของเฟองแตละคูที่ขบกันมาคูณกัน ซึ่งเขียนเปนสมการไดดังนี้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139B6A-7DD5-38E3-1BF2-3DCE77035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954" y="4063224"/>
            <a:ext cx="5796107" cy="5595781"/>
          </a:xfrm>
          <a:prstGeom prst="roundRect">
            <a:avLst>
              <a:gd name="adj" fmla="val 870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A65D0E-6060-A438-0599-69BAE5B6B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11" t="3371" r="6381" b="72502"/>
          <a:stretch/>
        </p:blipFill>
        <p:spPr>
          <a:xfrm>
            <a:off x="10134600" y="4040347"/>
            <a:ext cx="4985121" cy="1439558"/>
          </a:xfrm>
          <a:prstGeom prst="roundRect">
            <a:avLst>
              <a:gd name="adj" fmla="val 24292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A9A81-B0F6-7302-52E2-52B6E0925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78" t="73449" r="5539" b="2425"/>
          <a:stretch/>
        </p:blipFill>
        <p:spPr>
          <a:xfrm>
            <a:off x="10041533" y="8199741"/>
            <a:ext cx="5105401" cy="1439559"/>
          </a:xfrm>
          <a:prstGeom prst="roundRect">
            <a:avLst>
              <a:gd name="adj" fmla="val 17863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CB9C7-6F4B-AA3F-8798-9F2970B2C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66" t="38719" r="5488" b="37153"/>
          <a:stretch/>
        </p:blipFill>
        <p:spPr>
          <a:xfrm>
            <a:off x="10107385" y="6021768"/>
            <a:ext cx="5039549" cy="1439558"/>
          </a:xfrm>
          <a:prstGeom prst="roundRect">
            <a:avLst>
              <a:gd name="adj" fmla="val 20264"/>
            </a:avLst>
          </a:prstGeom>
        </p:spPr>
      </p:pic>
    </p:spTree>
    <p:extLst>
      <p:ext uri="{BB962C8B-B14F-4D97-AF65-F5344CB8AC3E}">
        <p14:creationId xmlns:p14="http://schemas.microsoft.com/office/powerpoint/2010/main" val="14265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24F4-87CF-7599-4832-D0DB18AB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car&#10;&#10;Description automatically generated">
            <a:extLst>
              <a:ext uri="{FF2B5EF4-FFF2-40B4-BE49-F238E27FC236}">
                <a16:creationId xmlns:a16="http://schemas.microsoft.com/office/drawing/2014/main" id="{D07C9653-21AB-3566-B1C4-D214C4A0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2" b="22435"/>
          <a:stretch/>
        </p:blipFill>
        <p:spPr>
          <a:xfrm>
            <a:off x="-16329" y="-144661"/>
            <a:ext cx="18304329" cy="4419600"/>
          </a:xfrm>
          <a:prstGeom prst="rect">
            <a:avLst/>
          </a:prstGeom>
        </p:spPr>
      </p:pic>
      <p:grpSp>
        <p:nvGrpSpPr>
          <p:cNvPr id="24" name="Group 12">
            <a:extLst>
              <a:ext uri="{FF2B5EF4-FFF2-40B4-BE49-F238E27FC236}">
                <a16:creationId xmlns:a16="http://schemas.microsoft.com/office/drawing/2014/main" id="{8F21149E-9272-D97B-1035-B2ABBE67B2E8}"/>
              </a:ext>
            </a:extLst>
          </p:cNvPr>
          <p:cNvGrpSpPr/>
          <p:nvPr/>
        </p:nvGrpSpPr>
        <p:grpSpPr>
          <a:xfrm>
            <a:off x="-43543" y="-139218"/>
            <a:ext cx="1028700" cy="10540518"/>
            <a:chOff x="0" y="0"/>
            <a:chExt cx="270933" cy="2709333"/>
          </a:xfrm>
          <a:solidFill>
            <a:srgbClr val="C00000"/>
          </a:solidFill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91CD1AC-2B16-555D-DC56-B0196EC8D4BA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4B81E1ED-5E2D-87D6-E0C9-8FE828A82FC2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E1126951-D656-248D-4005-C7BD4E87EC92}"/>
              </a:ext>
            </a:extLst>
          </p:cNvPr>
          <p:cNvSpPr/>
          <p:nvPr/>
        </p:nvSpPr>
        <p:spPr>
          <a:xfrm>
            <a:off x="261257" y="2160389"/>
            <a:ext cx="18026743" cy="8126611"/>
          </a:xfrm>
          <a:prstGeom prst="round2SameRect">
            <a:avLst>
              <a:gd name="adj1" fmla="val 17131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B822ED-21F9-4938-511D-365F97EFA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299" y="4914900"/>
            <a:ext cx="7911757" cy="51970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6C116B-B532-6EB3-76C8-DCE13C38F679}"/>
              </a:ext>
            </a:extLst>
          </p:cNvPr>
          <p:cNvGrpSpPr/>
          <p:nvPr/>
        </p:nvGrpSpPr>
        <p:grpSpPr>
          <a:xfrm>
            <a:off x="533399" y="2476500"/>
            <a:ext cx="8795657" cy="3119170"/>
            <a:chOff x="112971" y="2683973"/>
            <a:chExt cx="8039101" cy="31191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923BAA-5D39-FB07-7689-C117767DC233}"/>
                </a:ext>
              </a:extLst>
            </p:cNvPr>
            <p:cNvGrpSpPr/>
            <p:nvPr/>
          </p:nvGrpSpPr>
          <p:grpSpPr>
            <a:xfrm>
              <a:off x="1002700" y="2683973"/>
              <a:ext cx="7149372" cy="801043"/>
              <a:chOff x="4333420" y="5775612"/>
              <a:chExt cx="7149372" cy="80104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F3243A4-7B3E-B183-AB4A-42ED8F0BE731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8B597E06-D9B0-D4C6-7F38-4B4A3C0D25B8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9" name="Rectangle: Rounded Corners 8">
                    <a:extLst>
                      <a:ext uri="{FF2B5EF4-FFF2-40B4-BE49-F238E27FC236}">
                        <a16:creationId xmlns:a16="http://schemas.microsoft.com/office/drawing/2014/main" id="{5D191515-F259-0658-BEDA-4918641E0DEC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" name="Rectangle: Rounded Corners 9">
                    <a:extLst>
                      <a:ext uri="{FF2B5EF4-FFF2-40B4-BE49-F238E27FC236}">
                        <a16:creationId xmlns:a16="http://schemas.microsoft.com/office/drawing/2014/main" id="{D00182F2-0857-62EF-48EC-C060F67190A5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DFFEC9-784E-5BAB-0A9C-6DBE70CEA0A9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2.1</a:t>
                  </a:r>
                  <a:endParaRPr lang="th-TH" sz="3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AABB00-058D-1818-5C5F-5C87E9172114}"/>
                  </a:ext>
                </a:extLst>
              </p:cNvPr>
              <p:cNvSpPr txBox="1"/>
              <p:nvPr/>
            </p:nvSpPr>
            <p:spPr>
              <a:xfrm>
                <a:off x="5715000" y="5868769"/>
                <a:ext cx="57677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อัตราทดเกียร (</a:t>
                </a:r>
                <a:r>
                  <a:rPr lang="en-US" sz="40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Gear Ratio)</a:t>
                </a:r>
                <a:endParaRPr lang="th-TH" sz="4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C2C6CE-AAE1-FE11-452F-D64E74B36D2D}"/>
                </a:ext>
              </a:extLst>
            </p:cNvPr>
            <p:cNvSpPr txBox="1"/>
            <p:nvPr/>
          </p:nvSpPr>
          <p:spPr>
            <a:xfrm>
              <a:off x="112971" y="3494819"/>
              <a:ext cx="77008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เกียรรถยนตจะประกอบไปดวยเฟองที่อยูบนเพลาคลัตช และเพลารองสําหรับทดกําลัง โดยสงกําลังผานชุดเฟองแตละคูออกไปยังเพลาหลัก ทําใหอัตราทดของเกียรเหมาะสมกับสภาวะการขับขี่ของรถยนตใน แตละเกียร </a:t>
              </a:r>
              <a:endPara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AutoShape 8">
            <a:extLst>
              <a:ext uri="{FF2B5EF4-FFF2-40B4-BE49-F238E27FC236}">
                <a16:creationId xmlns:a16="http://schemas.microsoft.com/office/drawing/2014/main" id="{0EF3EA71-CF0F-7E4A-F833-E0D10E330CFA}"/>
              </a:ext>
            </a:extLst>
          </p:cNvPr>
          <p:cNvSpPr/>
          <p:nvPr/>
        </p:nvSpPr>
        <p:spPr>
          <a:xfrm>
            <a:off x="9329056" y="4372153"/>
            <a:ext cx="0" cy="5914847"/>
          </a:xfrm>
          <a:prstGeom prst="line">
            <a:avLst/>
          </a:prstGeom>
          <a:ln w="9525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00876-2F0A-CFFC-9C7D-1DAB1B13546E}"/>
              </a:ext>
            </a:extLst>
          </p:cNvPr>
          <p:cNvSpPr txBox="1"/>
          <p:nvPr/>
        </p:nvSpPr>
        <p:spPr>
          <a:xfrm>
            <a:off x="9649632" y="2628900"/>
            <a:ext cx="81811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ตำแหนงเกียร 1 จึงตองมีอัตราทดสูง เพื่อใหรถยนตเคลื่อนที่ได และเมื่ออยูใน ตำแหนงเกียร 2 และ 3 อัตราทดจะลดลง สวนเกียร 4 อัตราทดจะเทากับ 1 : 1 ทำใหความเร็วรอบของ เกียร 4 มีคา</a:t>
            </a:r>
            <a:b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เทากับความเร็วรอบของเครื่องยนต สวนเกียร 5 เฟองขับจะมีขนาดใหญกวาเฟองตาม เพราะ ในตำแหนงเกียร 5 ตองการความเร็วสูง เพื่อใหรถยนตวิ่งไดดวยความเร็วสูงขึ้น</a:t>
            </a:r>
            <a:endParaRPr lang="th-TH" sz="3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829CD4-5E7D-FC87-E906-288CA8C5E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7599" y="5900303"/>
            <a:ext cx="5791197" cy="42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D743F-318A-187F-5748-6881B3FD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702BAC-6AA2-1920-EEE5-4063E37F8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8608" r="22840" b="4842"/>
          <a:stretch/>
        </p:blipFill>
        <p:spPr>
          <a:xfrm>
            <a:off x="152400" y="-38100"/>
            <a:ext cx="18101733" cy="3913264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FD5E2879-2C12-9DF1-1C7B-7B69A30F40F0}"/>
              </a:ext>
            </a:extLst>
          </p:cNvPr>
          <p:cNvGrpSpPr/>
          <p:nvPr/>
        </p:nvGrpSpPr>
        <p:grpSpPr>
          <a:xfrm>
            <a:off x="0" y="114300"/>
            <a:ext cx="1028700" cy="101727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3B1B0E9-C4C0-D041-5E3A-3DC429E8BAE7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A03A01C-425C-EEE3-109F-CB85843012F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813B6D9-A644-8659-26F4-8FCD0E0B4A05}"/>
              </a:ext>
            </a:extLst>
          </p:cNvPr>
          <p:cNvGrpSpPr/>
          <p:nvPr/>
        </p:nvGrpSpPr>
        <p:grpSpPr>
          <a:xfrm>
            <a:off x="17256258" y="114300"/>
            <a:ext cx="1028700" cy="10172700"/>
            <a:chOff x="0" y="0"/>
            <a:chExt cx="270933" cy="2709333"/>
          </a:xfrm>
          <a:solidFill>
            <a:schemeClr val="accent2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9D254F0-51CE-B2C2-DC95-B7EB6EAE19FD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3E901AC-A6B6-3073-9032-A74F2B950D7C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18D97D86-66F5-6D12-6D62-D576440076F3}"/>
              </a:ext>
            </a:extLst>
          </p:cNvPr>
          <p:cNvSpPr/>
          <p:nvPr/>
        </p:nvSpPr>
        <p:spPr>
          <a:xfrm>
            <a:off x="304800" y="2781300"/>
            <a:ext cx="17983200" cy="7505700"/>
          </a:xfrm>
          <a:prstGeom prst="round2SameRect">
            <a:avLst>
              <a:gd name="adj1" fmla="val 19316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DEF6D-1137-1A23-DCDF-C8D3274F7755}"/>
              </a:ext>
            </a:extLst>
          </p:cNvPr>
          <p:cNvSpPr txBox="1"/>
          <p:nvPr/>
        </p:nvSpPr>
        <p:spPr>
          <a:xfrm>
            <a:off x="1333500" y="3332877"/>
            <a:ext cx="1357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การหาคาอัตราทดของแตละเกียร สามารถคํานวณไดจากจํานวนฟนของเฟองในแตละเกียร ดังสมการตอไปนี้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58464F-9F4E-4A5D-8D74-2EA0A53A3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570" y="4083253"/>
            <a:ext cx="7924800" cy="507465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F1C8C-F80A-9031-2ACC-D4E45BBF0E38}"/>
              </a:ext>
            </a:extLst>
          </p:cNvPr>
          <p:cNvGrpSpPr/>
          <p:nvPr/>
        </p:nvGrpSpPr>
        <p:grpSpPr>
          <a:xfrm>
            <a:off x="9296400" y="5563447"/>
            <a:ext cx="8077200" cy="3466253"/>
            <a:chOff x="9296400" y="5563447"/>
            <a:chExt cx="8077200" cy="34662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4BF2EEF-C08F-13BF-E0A1-E47C47ECF9C2}"/>
                </a:ext>
              </a:extLst>
            </p:cNvPr>
            <p:cNvGrpSpPr/>
            <p:nvPr/>
          </p:nvGrpSpPr>
          <p:grpSpPr>
            <a:xfrm>
              <a:off x="9650828" y="6227254"/>
              <a:ext cx="7543800" cy="2495850"/>
              <a:chOff x="9650828" y="6227254"/>
              <a:chExt cx="7543800" cy="249585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C00277-55F1-669E-50D9-BE810C57E2F4}"/>
                  </a:ext>
                </a:extLst>
              </p:cNvPr>
              <p:cNvSpPr txBox="1"/>
              <p:nvPr/>
            </p:nvSpPr>
            <p:spPr>
              <a:xfrm>
                <a:off x="9650828" y="6227254"/>
                <a:ext cx="7543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สวนอัตราทดเกียรถอยหลังโดยทั่วไป จะมีคานอยกวาหรือมาก</a:t>
                </a:r>
              </a:p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กวาอัตราทดเกียร 1 เล็กนอย โดยหาไดจากสมการ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EC50415-BC7B-8F40-7D73-2938080AF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710630" y="7507494"/>
                <a:ext cx="3110913" cy="1215610"/>
              </a:xfrm>
              <a:prstGeom prst="rect">
                <a:avLst/>
              </a:prstGeom>
            </p:spPr>
          </p:pic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F44F6A-3A16-3F66-B1B1-178CD7B38074}"/>
                </a:ext>
              </a:extLst>
            </p:cNvPr>
            <p:cNvSpPr/>
            <p:nvPr/>
          </p:nvSpPr>
          <p:spPr>
            <a:xfrm>
              <a:off x="9296400" y="5563447"/>
              <a:ext cx="8077200" cy="3466253"/>
            </a:xfrm>
            <a:prstGeom prst="roundRect">
              <a:avLst>
                <a:gd name="adj" fmla="val 12898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4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1E4C97B-9204-B1E0-342C-35C5B8A23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9503" r="22346"/>
          <a:stretch/>
        </p:blipFill>
        <p:spPr>
          <a:xfrm>
            <a:off x="14116821" y="33867"/>
            <a:ext cx="4109169" cy="1029123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7325689" y="70215"/>
            <a:ext cx="962311" cy="10270135"/>
            <a:chOff x="0" y="0"/>
            <a:chExt cx="812800" cy="270489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704891"/>
            </a:xfrm>
            <a:custGeom>
              <a:avLst/>
              <a:gdLst/>
              <a:ahLst/>
              <a:cxnLst/>
              <a:rect l="l" t="t" r="r" b="b"/>
              <a:pathLst>
                <a:path w="812800" h="2704891">
                  <a:moveTo>
                    <a:pt x="0" y="0"/>
                  </a:moveTo>
                  <a:lnTo>
                    <a:pt x="812800" y="0"/>
                  </a:lnTo>
                  <a:lnTo>
                    <a:pt x="812800" y="2704891"/>
                  </a:lnTo>
                  <a:lnTo>
                    <a:pt x="0" y="270489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7429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685799" cy="10287000"/>
            <a:chOff x="0" y="0"/>
            <a:chExt cx="270933" cy="2709333"/>
          </a:xfrm>
          <a:solidFill>
            <a:srgbClr val="C0000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12370" y="1530350"/>
            <a:ext cx="118430" cy="8743950"/>
            <a:chOff x="0" y="0"/>
            <a:chExt cx="157906" cy="11658600"/>
          </a:xfrm>
        </p:grpSpPr>
        <p:sp>
          <p:nvSpPr>
            <p:cNvPr id="15" name="AutoShape 15"/>
            <p:cNvSpPr/>
            <p:nvPr/>
          </p:nvSpPr>
          <p:spPr>
            <a:xfrm flipH="1">
              <a:off x="78953" y="3573556"/>
              <a:ext cx="0" cy="8085044"/>
            </a:xfrm>
            <a:prstGeom prst="line">
              <a:avLst/>
            </a:prstGeom>
            <a:ln w="157906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78953" y="0"/>
              <a:ext cx="0" cy="2360319"/>
            </a:xfrm>
            <a:prstGeom prst="line">
              <a:avLst/>
            </a:prstGeom>
            <a:ln w="157906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AF258E-688F-9139-B7D1-728CAE2C31C3}"/>
              </a:ext>
            </a:extLst>
          </p:cNvPr>
          <p:cNvGrpSpPr/>
          <p:nvPr/>
        </p:nvGrpSpPr>
        <p:grpSpPr>
          <a:xfrm>
            <a:off x="1371600" y="361950"/>
            <a:ext cx="12736754" cy="9563100"/>
            <a:chOff x="1371600" y="361950"/>
            <a:chExt cx="12736754" cy="9563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ACF826-E260-52AE-E997-058253CB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0" y="1238250"/>
              <a:ext cx="12584354" cy="8686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187BCB-4611-E065-55A6-235FD58C4E78}"/>
                </a:ext>
              </a:extLst>
            </p:cNvPr>
            <p:cNvSpPr txBox="1"/>
            <p:nvPr/>
          </p:nvSpPr>
          <p:spPr>
            <a:xfrm>
              <a:off x="1371600" y="361950"/>
              <a:ext cx="2590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จะได้สมการ ดังนี้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0610" y="2179919"/>
            <a:ext cx="821802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thaiDist"/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เฟองทาย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เปนสวนประกอบที่สําคัญในระบบสงกําลังของรถยนต ทําหนาที่ถายทอดกําลังจากเกียร ไปขับเคลื่อนลอ มีทั้งแบบขับเคลื่อนลอหนาและขับเคลื่อนลอหลัง เฟองทายจะมีชุดเฟองเปนสวนประกอบ มีการทดรอบเหมือนกับเกียร แตไมสามารถเปลี่ยนอัตราสวนการทดรอบไดหลายระดับเหมือนกับเกียร์</a:t>
            </a:r>
            <a:endParaRPr lang="en-US" sz="4000" b="1" dirty="0">
              <a:solidFill>
                <a:schemeClr val="bg1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2">
              <a:lumMod val="75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9220200" y="4641439"/>
            <a:ext cx="0" cy="5531261"/>
          </a:xfrm>
          <a:prstGeom prst="line">
            <a:avLst/>
          </a:prstGeom>
          <a:ln w="9525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3" name="AutoShape 13"/>
          <p:cNvSpPr/>
          <p:nvPr/>
        </p:nvSpPr>
        <p:spPr>
          <a:xfrm>
            <a:off x="9220200" y="2485850"/>
            <a:ext cx="0" cy="1423759"/>
          </a:xfrm>
          <a:prstGeom prst="line">
            <a:avLst/>
          </a:prstGeom>
          <a:ln w="9525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4" name="Freeform 14"/>
          <p:cNvSpPr/>
          <p:nvPr/>
        </p:nvSpPr>
        <p:spPr>
          <a:xfrm>
            <a:off x="14291552" y="176233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C2D03E-C547-A409-093C-8EA06620B9F0}"/>
              </a:ext>
            </a:extLst>
          </p:cNvPr>
          <p:cNvGrpSpPr/>
          <p:nvPr/>
        </p:nvGrpSpPr>
        <p:grpSpPr>
          <a:xfrm>
            <a:off x="577995" y="156067"/>
            <a:ext cx="13214200" cy="1939433"/>
            <a:chOff x="577995" y="112525"/>
            <a:chExt cx="13214200" cy="1939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03E121-052F-31D7-74DE-0BF655791446}"/>
                </a:ext>
              </a:extLst>
            </p:cNvPr>
            <p:cNvGrpSpPr/>
            <p:nvPr/>
          </p:nvGrpSpPr>
          <p:grpSpPr>
            <a:xfrm>
              <a:off x="577995" y="112525"/>
              <a:ext cx="13214200" cy="1939433"/>
              <a:chOff x="577995" y="112525"/>
              <a:chExt cx="13214200" cy="193943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19EAA73-3A8A-3F97-01D2-72CEAB452A50}"/>
                  </a:ext>
                </a:extLst>
              </p:cNvPr>
              <p:cNvSpPr/>
              <p:nvPr/>
            </p:nvSpPr>
            <p:spPr>
              <a:xfrm>
                <a:off x="1077352" y="342900"/>
                <a:ext cx="12714843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4" name="TextBox 5">
                <a:extLst>
                  <a:ext uri="{FF2B5EF4-FFF2-40B4-BE49-F238E27FC236}">
                    <a16:creationId xmlns:a16="http://schemas.microsoft.com/office/drawing/2014/main" id="{3275C583-17CB-C251-83E5-260EEDFB3A7C}"/>
                  </a:ext>
                </a:extLst>
              </p:cNvPr>
              <p:cNvSpPr txBox="1"/>
              <p:nvPr/>
            </p:nvSpPr>
            <p:spPr>
              <a:xfrm>
                <a:off x="2667001" y="928490"/>
                <a:ext cx="108203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เฟืองท้ายรถยนต์ (</a:t>
                </a:r>
                <a:r>
                  <a:rPr lang="en-US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Differential Gear)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FED6A6A-0B1A-B1CE-BF73-432E0E0A6F6A}"/>
                  </a:ext>
                </a:extLst>
              </p:cNvPr>
              <p:cNvSpPr/>
              <p:nvPr/>
            </p:nvSpPr>
            <p:spPr>
              <a:xfrm>
                <a:off x="1524000" y="569509"/>
                <a:ext cx="115824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Flowchart: Connector 45">
                <a:extLst>
                  <a:ext uri="{FF2B5EF4-FFF2-40B4-BE49-F238E27FC236}">
                    <a16:creationId xmlns:a16="http://schemas.microsoft.com/office/drawing/2014/main" id="{C7D7B654-1FCA-2B07-927A-CA65FBE444E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A89B73-D0E4-537C-4A2F-B39200C64295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>
                      <a:lumMod val="75000"/>
                    </a:schemeClr>
                  </a:solidFill>
                  <a:latin typeface="Broadway" panose="04040905080B02020502" pitchFamily="82" charset="0"/>
                </a:rPr>
                <a:t>3</a:t>
              </a:r>
              <a:endParaRPr lang="th-TH" sz="9600" dirty="0">
                <a:solidFill>
                  <a:schemeClr val="accent2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4D639F4E-F983-F172-F98F-75B5612BF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5779768"/>
            <a:ext cx="5965371" cy="4191882"/>
          </a:xfrm>
          <a:prstGeom prst="roundRect">
            <a:avLst>
              <a:gd name="adj" fmla="val 11214"/>
            </a:avLst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3FD38C5-30E5-9108-3C69-836E90D25963}"/>
                  </a:ext>
                </a:extLst>
              </p:cNvPr>
              <p:cNvSpPr txBox="1"/>
              <p:nvPr/>
            </p:nvSpPr>
            <p:spPr>
              <a:xfrm>
                <a:off x="9677405" y="2209134"/>
                <a:ext cx="7505694" cy="377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สําหรับการคํานวณหาอัตราทดของเฟองทาย สามารถคํานวณหาไดจากสมการตอไปนี้ </a:t>
                </a:r>
              </a:p>
              <a:p>
                <a:endPara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อัตราทดเฟองทาย 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sz="360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จํานวนฟ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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นของเฟ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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องวงแหวน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จํานวนฟ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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นของเฟ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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องเดือยหมู </m:t>
                        </m:r>
                      </m:den>
                    </m:f>
                  </m:oMath>
                </a14:m>
                <a:endPara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  	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sz="360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ความเร็วรอบของเฟ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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องเดือยหมู</m:t>
                        </m:r>
                      </m:num>
                      <m:den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ความเร็วรอบของเฟ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</m:t>
                        </m:r>
                        <m:r>
                          <m:rPr>
                            <m:nor/>
                          </m:rPr>
                          <a:rPr lang="th-TH" sz="3600" dirty="0"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m:t>องวงแหวน</m:t>
                        </m:r>
                      </m:den>
                    </m:f>
                  </m:oMath>
                </a14:m>
                <a:endPara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3FD38C5-30E5-9108-3C69-836E90D25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5" y="2209134"/>
                <a:ext cx="7505694" cy="3770776"/>
              </a:xfrm>
              <a:prstGeom prst="rect">
                <a:avLst/>
              </a:prstGeom>
              <a:blipFill>
                <a:blip r:embed="rId6"/>
                <a:stretch>
                  <a:fillRect l="-2924" t="-2908" b="-4039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extLst>
              <a:ext uri="{FF2B5EF4-FFF2-40B4-BE49-F238E27FC236}">
                <a16:creationId xmlns:a16="http://schemas.microsoft.com/office/drawing/2014/main" id="{E32370ED-22D5-6A1C-B524-A734A9D7A7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6355" y="6125212"/>
            <a:ext cx="7862979" cy="1196769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781A9D-61CD-400A-B3BE-522DFB2AD094}"/>
              </a:ext>
            </a:extLst>
          </p:cNvPr>
          <p:cNvSpPr txBox="1"/>
          <p:nvPr/>
        </p:nvSpPr>
        <p:spPr>
          <a:xfrm>
            <a:off x="9887441" y="8077866"/>
            <a:ext cx="7295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แรงบิดของเฟืองท้าย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=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แรงบิดของเพลาหลัก x อัตราทดเฟืองท้าย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FC08FE-22EE-498A-A086-512ADE1EA021}"/>
              </a:ext>
            </a:extLst>
          </p:cNvPr>
          <p:cNvSpPr txBox="1"/>
          <p:nvPr/>
        </p:nvSpPr>
        <p:spPr>
          <a:xfrm>
            <a:off x="9458571" y="7570592"/>
            <a:ext cx="7295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ส่วนแรงบิดของเฟืองท้าย สามารถคำนวณหาได้จากสมการ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B0CA9F-9497-4D24-9E99-94FEF69BE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294" y="8665569"/>
            <a:ext cx="3429223" cy="116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92187-DE39-913C-7471-50AE39B3F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C97CA139-D067-E9CE-28A9-E6D6774A1765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69F0976-F354-C0F4-67DA-079BAF1AB83A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1DB08A-8EC2-71FE-B1DB-3788B9E83B5B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C60CAF71-EF07-F6CB-BE28-27C7D3E7ED33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chemeClr val="accent2">
              <a:lumMod val="75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6AE53D-89CE-A199-6211-592C9F913510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FD92DB1-2B1F-BDCA-29B1-AEC5170F36ED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FCF54D-B795-AD7D-A356-7CB9E1072751}"/>
              </a:ext>
            </a:extLst>
          </p:cNvPr>
          <p:cNvGrpSpPr/>
          <p:nvPr/>
        </p:nvGrpSpPr>
        <p:grpSpPr>
          <a:xfrm>
            <a:off x="1676400" y="19050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E530B2-8A7F-014A-7B6A-82557D9F2FF4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D26F13-6DC1-90A4-D9FB-6B6F627C7D97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DB8457F-0375-CCFB-DB38-7E09429E4582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975EA5D0-E157-FE0D-5575-4F5998B0744E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D76D59AC-F1A6-E7C9-14AC-73DAA3C4E35A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FB2AD8-8A36-8140-A991-45CF96D88F79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3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74A104-871E-9DC3-CC94-AE7255991C53}"/>
              </a:ext>
            </a:extLst>
          </p:cNvPr>
          <p:cNvSpPr/>
          <p:nvPr/>
        </p:nvSpPr>
        <p:spPr>
          <a:xfrm>
            <a:off x="152400" y="2324100"/>
            <a:ext cx="1514797" cy="8458200"/>
          </a:xfrm>
          <a:prstGeom prst="roundRect">
            <a:avLst>
              <a:gd name="adj" fmla="val 473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1BB2EB-CEDA-5373-3CC7-C83161021B06}"/>
              </a:ext>
            </a:extLst>
          </p:cNvPr>
          <p:cNvGrpSpPr/>
          <p:nvPr/>
        </p:nvGrpSpPr>
        <p:grpSpPr>
          <a:xfrm>
            <a:off x="3145254" y="1349381"/>
            <a:ext cx="13180596" cy="1431919"/>
            <a:chOff x="9382137" y="1559691"/>
            <a:chExt cx="13180596" cy="143191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392155A-6F42-FA14-AF22-CFAD4C3BC2B8}"/>
                </a:ext>
              </a:extLst>
            </p:cNvPr>
            <p:cNvSpPr/>
            <p:nvPr/>
          </p:nvSpPr>
          <p:spPr>
            <a:xfrm>
              <a:off x="9382137" y="1559691"/>
              <a:ext cx="13180596" cy="1431919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9E849F-5243-5DA9-8ADF-8DA2D4B67C5E}"/>
                </a:ext>
              </a:extLst>
            </p:cNvPr>
            <p:cNvSpPr txBox="1"/>
            <p:nvPr/>
          </p:nvSpPr>
          <p:spPr>
            <a:xfrm>
              <a:off x="9822285" y="1654761"/>
              <a:ext cx="12492099" cy="1200329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เฟองทายของรถยนตคันหนึ่งมีอัตราทด 4.067 : 1 ขณะที่เพลากลางหมุนดวย ความเร็วรอบ 3,500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rpm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เฟองวงแหวนจะหมุนดวยความเร็วรอบเทาใด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23DB76-9C6E-D454-BEEF-4AB6D1B9DA2A}"/>
              </a:ext>
            </a:extLst>
          </p:cNvPr>
          <p:cNvGrpSpPr/>
          <p:nvPr/>
        </p:nvGrpSpPr>
        <p:grpSpPr>
          <a:xfrm>
            <a:off x="3790628" y="3543300"/>
            <a:ext cx="11201401" cy="6248400"/>
            <a:chOff x="3276599" y="2781300"/>
            <a:chExt cx="11201401" cy="62484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5089F4F-34BF-1C55-AAC3-52EECC2EA290}"/>
                </a:ext>
              </a:extLst>
            </p:cNvPr>
            <p:cNvSpPr/>
            <p:nvPr/>
          </p:nvSpPr>
          <p:spPr>
            <a:xfrm>
              <a:off x="3276599" y="2781300"/>
              <a:ext cx="11201401" cy="6248400"/>
            </a:xfrm>
            <a:prstGeom prst="roundRect">
              <a:avLst>
                <a:gd name="adj" fmla="val 87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890FF6D-79A1-299A-8E90-41D9C5BB5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56549" y="3390900"/>
              <a:ext cx="10692851" cy="5024682"/>
            </a:xfrm>
            <a:prstGeom prst="roundRect">
              <a:avLst>
                <a:gd name="adj" fmla="val 11468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57464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112574" cy="10287000"/>
            <a:chOff x="0" y="0"/>
            <a:chExt cx="2408296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007231"/>
            <a:ext cx="787036" cy="1251069"/>
          </a:xfrm>
          <a:custGeom>
            <a:avLst/>
            <a:gdLst/>
            <a:ahLst/>
            <a:cxnLst/>
            <a:rect l="l" t="t" r="r" b="b"/>
            <a:pathLst>
              <a:path w="787036" h="1251069">
                <a:moveTo>
                  <a:pt x="0" y="0"/>
                </a:moveTo>
                <a:lnTo>
                  <a:pt x="787036" y="0"/>
                </a:lnTo>
                <a:lnTo>
                  <a:pt x="787036" y="1251069"/>
                </a:lnTo>
                <a:lnTo>
                  <a:pt x="0" y="125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2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6359" y="52343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996359" y="4463415"/>
            <a:ext cx="7151283" cy="154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th-TH" sz="15000" dirty="0">
                <a:latin typeface="LilyUPC" panose="020B0604020202020204" pitchFamily="34" charset="-34"/>
                <a:ea typeface="Corben"/>
                <a:cs typeface="LilyUPC" panose="020B0604020202020204" pitchFamily="34" charset="-34"/>
                <a:sym typeface="Corben"/>
              </a:rPr>
              <a:t>สาระการเรียนรู้</a:t>
            </a:r>
            <a:endParaRPr lang="en-US" sz="15000" dirty="0">
              <a:latin typeface="LilyUPC" panose="020B0604020202020204" pitchFamily="34" charset="-34"/>
              <a:ea typeface="Corben"/>
              <a:cs typeface="LilyUPC" panose="020B0604020202020204" pitchFamily="34" charset="-34"/>
              <a:sym typeface="Corben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163FCB-83D5-EEBD-0D15-B5680C5C8CD2}"/>
              </a:ext>
            </a:extLst>
          </p:cNvPr>
          <p:cNvGrpSpPr/>
          <p:nvPr/>
        </p:nvGrpSpPr>
        <p:grpSpPr>
          <a:xfrm>
            <a:off x="8534400" y="2712953"/>
            <a:ext cx="5105400" cy="917431"/>
            <a:chOff x="8534400" y="2712953"/>
            <a:chExt cx="5105400" cy="917431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B08FA4B-FF0C-B912-04F2-091DB2093387}"/>
                </a:ext>
              </a:extLst>
            </p:cNvPr>
            <p:cNvSpPr txBox="1"/>
            <p:nvPr/>
          </p:nvSpPr>
          <p:spPr>
            <a:xfrm>
              <a:off x="9753600" y="3002023"/>
              <a:ext cx="38862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คลัตซ์รถยนต์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CFA561-E2F9-4F64-34B4-E3463F2467B1}"/>
                </a:ext>
              </a:extLst>
            </p:cNvPr>
            <p:cNvGrpSpPr/>
            <p:nvPr/>
          </p:nvGrpSpPr>
          <p:grpSpPr>
            <a:xfrm>
              <a:off x="8534400" y="2712953"/>
              <a:ext cx="1063581" cy="917431"/>
              <a:chOff x="8641032" y="1191984"/>
              <a:chExt cx="1063581" cy="917431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F998748C-5680-D0A2-821C-269D54650744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4EDDB70B-E646-8236-BB0D-5EB89AF2B319}"/>
                  </a:ext>
                </a:extLst>
              </p:cNvPr>
              <p:cNvSpPr txBox="1"/>
              <p:nvPr/>
            </p:nvSpPr>
            <p:spPr>
              <a:xfrm>
                <a:off x="864103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1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CD20B2-6E16-4880-726A-CC24767493DA}"/>
              </a:ext>
            </a:extLst>
          </p:cNvPr>
          <p:cNvGrpSpPr/>
          <p:nvPr/>
        </p:nvGrpSpPr>
        <p:grpSpPr>
          <a:xfrm>
            <a:off x="8534400" y="3845069"/>
            <a:ext cx="4267200" cy="917431"/>
            <a:chOff x="8534400" y="3845069"/>
            <a:chExt cx="4267200" cy="917431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0EB67A1-B43A-6C84-E245-7CFAE8321266}"/>
                </a:ext>
              </a:extLst>
            </p:cNvPr>
            <p:cNvSpPr txBox="1"/>
            <p:nvPr/>
          </p:nvSpPr>
          <p:spPr>
            <a:xfrm>
              <a:off x="9753600" y="4115054"/>
              <a:ext cx="30480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เกียร์รถยนต์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AA1F42C-6736-DFD3-147C-DBE4E9E1AAE2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04EC5753-2D60-6D77-3719-2077A059345E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FA6EBB7F-7260-4AC5-E327-5A44383F6435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FBB97C-6366-5422-66E0-1816B1C9D32F}"/>
              </a:ext>
            </a:extLst>
          </p:cNvPr>
          <p:cNvGrpSpPr/>
          <p:nvPr/>
        </p:nvGrpSpPr>
        <p:grpSpPr>
          <a:xfrm>
            <a:off x="8534400" y="4950243"/>
            <a:ext cx="4670159" cy="917431"/>
            <a:chOff x="8547322" y="3845069"/>
            <a:chExt cx="4670159" cy="917431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056F032D-6A20-49AC-AACF-9E9CB5D46D25}"/>
                </a:ext>
              </a:extLst>
            </p:cNvPr>
            <p:cNvSpPr txBox="1"/>
            <p:nvPr/>
          </p:nvSpPr>
          <p:spPr>
            <a:xfrm>
              <a:off x="9753600" y="4115054"/>
              <a:ext cx="3463881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เฟืองท้ายรถยนต์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786A11-A47A-39AC-F615-0A85317B6907}"/>
                </a:ext>
              </a:extLst>
            </p:cNvPr>
            <p:cNvGrpSpPr/>
            <p:nvPr/>
          </p:nvGrpSpPr>
          <p:grpSpPr>
            <a:xfrm>
              <a:off x="8547322" y="3845069"/>
              <a:ext cx="1063581" cy="917431"/>
              <a:chOff x="8640844" y="1191984"/>
              <a:chExt cx="1063581" cy="917431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7718BE28-4EB1-12E5-AD0D-BDF47E5DD6F5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74967B-FFE7-A6EC-7D24-70798C48CDF5}"/>
                  </a:ext>
                </a:extLst>
              </p:cNvPr>
              <p:cNvSpPr txBox="1"/>
              <p:nvPr/>
            </p:nvSpPr>
            <p:spPr>
              <a:xfrm>
                <a:off x="8640844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3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52460B-4C22-6635-D133-A9E8F6F6F90A}"/>
              </a:ext>
            </a:extLst>
          </p:cNvPr>
          <p:cNvGrpSpPr/>
          <p:nvPr/>
        </p:nvGrpSpPr>
        <p:grpSpPr>
          <a:xfrm>
            <a:off x="8534400" y="6054869"/>
            <a:ext cx="6781800" cy="917431"/>
            <a:chOff x="8547322" y="3845069"/>
            <a:chExt cx="6781800" cy="917431"/>
          </a:xfrm>
        </p:grpSpPr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0D6FA56-262C-156E-039C-7CCA7CA15F49}"/>
                </a:ext>
              </a:extLst>
            </p:cNvPr>
            <p:cNvSpPr txBox="1"/>
            <p:nvPr/>
          </p:nvSpPr>
          <p:spPr>
            <a:xfrm>
              <a:off x="9753600" y="4115054"/>
              <a:ext cx="5575522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อัตราทดรวมของระบบส่งกำลัง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05A3D41-A302-AB0F-A5B0-4EED0C7E9AAE}"/>
                </a:ext>
              </a:extLst>
            </p:cNvPr>
            <p:cNvGrpSpPr/>
            <p:nvPr/>
          </p:nvGrpSpPr>
          <p:grpSpPr>
            <a:xfrm>
              <a:off x="8547322" y="3845069"/>
              <a:ext cx="1063581" cy="917431"/>
              <a:chOff x="8640844" y="1191984"/>
              <a:chExt cx="1063581" cy="917431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13D8A697-01E0-EA5F-4AD4-D6B8A8353189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3CFEF4-3485-1D86-DC17-63BD24F34D89}"/>
                  </a:ext>
                </a:extLst>
              </p:cNvPr>
              <p:cNvSpPr txBox="1"/>
              <p:nvPr/>
            </p:nvSpPr>
            <p:spPr>
              <a:xfrm>
                <a:off x="8640844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4127849" cy="5143500"/>
            <a:chOff x="0" y="0"/>
            <a:chExt cx="1087170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198141" y="0"/>
            <a:ext cx="1089859" cy="10287000"/>
            <a:chOff x="0" y="0"/>
            <a:chExt cx="287041" cy="270933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287041" cy="2709333"/>
            </a:xfrm>
            <a:custGeom>
              <a:avLst/>
              <a:gdLst/>
              <a:ahLst/>
              <a:cxnLst/>
              <a:rect l="l" t="t" r="r" b="b"/>
              <a:pathLst>
                <a:path w="287041" h="2709333">
                  <a:moveTo>
                    <a:pt x="0" y="0"/>
                  </a:moveTo>
                  <a:lnTo>
                    <a:pt x="287041" y="0"/>
                  </a:lnTo>
                  <a:lnTo>
                    <a:pt x="28704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7041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49879" y="1905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AutoShape 19"/>
          <p:cNvSpPr/>
          <p:nvPr/>
        </p:nvSpPr>
        <p:spPr>
          <a:xfrm flipH="1">
            <a:off x="7720235" y="6196716"/>
            <a:ext cx="0" cy="4559715"/>
          </a:xfrm>
          <a:prstGeom prst="line">
            <a:avLst/>
          </a:prstGeom>
          <a:ln w="11430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0" name="AutoShape 20"/>
          <p:cNvSpPr/>
          <p:nvPr/>
        </p:nvSpPr>
        <p:spPr>
          <a:xfrm>
            <a:off x="7720235" y="4152900"/>
            <a:ext cx="0" cy="1770240"/>
          </a:xfrm>
          <a:prstGeom prst="line">
            <a:avLst/>
          </a:prstGeom>
          <a:ln w="11430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C948DC-7008-BD8E-CB29-7C94DF6CD1A1}"/>
              </a:ext>
            </a:extLst>
          </p:cNvPr>
          <p:cNvGrpSpPr/>
          <p:nvPr/>
        </p:nvGrpSpPr>
        <p:grpSpPr>
          <a:xfrm>
            <a:off x="577995" y="156067"/>
            <a:ext cx="12147403" cy="1939433"/>
            <a:chOff x="577995" y="112525"/>
            <a:chExt cx="12277460" cy="193943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A495B28-E80E-1828-0B6E-1338446F9B19}"/>
                </a:ext>
              </a:extLst>
            </p:cNvPr>
            <p:cNvGrpSpPr/>
            <p:nvPr/>
          </p:nvGrpSpPr>
          <p:grpSpPr>
            <a:xfrm>
              <a:off x="577995" y="112525"/>
              <a:ext cx="12277460" cy="1939433"/>
              <a:chOff x="577995" y="112525"/>
              <a:chExt cx="12277460" cy="193943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2005249-CB1B-6E68-38B6-AC6CE8477D11}"/>
                  </a:ext>
                </a:extLst>
              </p:cNvPr>
              <p:cNvSpPr/>
              <p:nvPr/>
            </p:nvSpPr>
            <p:spPr>
              <a:xfrm>
                <a:off x="1077353" y="342900"/>
                <a:ext cx="11778102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67D50A25-BC85-AF93-3E70-69692DA80389}"/>
                  </a:ext>
                </a:extLst>
              </p:cNvPr>
              <p:cNvSpPr txBox="1"/>
              <p:nvPr/>
            </p:nvSpPr>
            <p:spPr>
              <a:xfrm>
                <a:off x="2667002" y="928490"/>
                <a:ext cx="9325504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อัตราทดรวมของระบบส่งกำลัง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E076D16-2CF2-6CE6-C232-6F02FAF019BD}"/>
                  </a:ext>
                </a:extLst>
              </p:cNvPr>
              <p:cNvSpPr/>
              <p:nvPr/>
            </p:nvSpPr>
            <p:spPr>
              <a:xfrm>
                <a:off x="1524000" y="569509"/>
                <a:ext cx="10468505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0406A674-2F21-4C75-F4B2-F67CC60D866E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5C5705-A42A-4A64-EDC6-7EEEBEC7A291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>
                      <a:lumMod val="75000"/>
                    </a:schemeClr>
                  </a:solidFill>
                  <a:latin typeface="Broadway" panose="04040905080B02020502" pitchFamily="82" charset="0"/>
                </a:rPr>
                <a:t>4</a:t>
              </a:r>
              <a:endParaRPr lang="th-TH" sz="9600" dirty="0">
                <a:solidFill>
                  <a:schemeClr val="accent2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A9540FB-268F-2B52-2321-0CD66D00C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39" y="4527470"/>
            <a:ext cx="5861958" cy="513015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609AA3B-922A-B524-BDF6-BFC2E10A4F0A}"/>
              </a:ext>
            </a:extLst>
          </p:cNvPr>
          <p:cNvSpPr txBox="1"/>
          <p:nvPr/>
        </p:nvSpPr>
        <p:spPr>
          <a:xfrm>
            <a:off x="1854160" y="2290108"/>
            <a:ext cx="15062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อัตราทดรวม (</a:t>
            </a:r>
            <a:r>
              <a:rPr 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Total Ratio)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ของระบบสงกำลัง คือ อัตราทดที่ไดจากการสงกำลังจากเครื่องยนต ไปขับเคลื่อนลอ โดยผานชุดคลัตช กระปุกเกียร เพลากลาง เฟองทาย เพลาขาง และลอ ทำใหแรงบิด ของเครื่องยนตที่ผานอุปกรณของระบบสงกำลังนี้ เกิดการเปลี่ยนแปลงดวยอัตราทดจากเกียรและเฟองทาย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C12B541-0274-4B3F-6651-AD6277950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549" y="4730720"/>
            <a:ext cx="8580851" cy="4667038"/>
          </a:xfrm>
          <a:prstGeom prst="roundRect">
            <a:avLst>
              <a:gd name="adj" fmla="val 10369"/>
            </a:avLst>
          </a:prstGeom>
          <a:ln w="127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ACEBE-1316-6BCA-4F6C-1F36F55BA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car&#10;&#10;Description automatically generated">
            <a:extLst>
              <a:ext uri="{FF2B5EF4-FFF2-40B4-BE49-F238E27FC236}">
                <a16:creationId xmlns:a16="http://schemas.microsoft.com/office/drawing/2014/main" id="{0ABB5523-6A21-7310-9CDF-C27E9EF4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2" b="22435"/>
          <a:stretch/>
        </p:blipFill>
        <p:spPr>
          <a:xfrm>
            <a:off x="-16329" y="-144661"/>
            <a:ext cx="18304329" cy="4419600"/>
          </a:xfrm>
          <a:prstGeom prst="rect">
            <a:avLst/>
          </a:prstGeom>
        </p:spPr>
      </p:pic>
      <p:grpSp>
        <p:nvGrpSpPr>
          <p:cNvPr id="24" name="Group 12">
            <a:extLst>
              <a:ext uri="{FF2B5EF4-FFF2-40B4-BE49-F238E27FC236}">
                <a16:creationId xmlns:a16="http://schemas.microsoft.com/office/drawing/2014/main" id="{7F25357C-B438-75C0-6E0B-452E4DF81908}"/>
              </a:ext>
            </a:extLst>
          </p:cNvPr>
          <p:cNvGrpSpPr/>
          <p:nvPr/>
        </p:nvGrpSpPr>
        <p:grpSpPr>
          <a:xfrm>
            <a:off x="-43543" y="-139218"/>
            <a:ext cx="1028700" cy="10540518"/>
            <a:chOff x="0" y="0"/>
            <a:chExt cx="270933" cy="2709333"/>
          </a:xfrm>
          <a:solidFill>
            <a:srgbClr val="C00000"/>
          </a:solidFill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1FAA225-6475-D0F0-71C8-87BB9B66751E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ABB9D80A-AC49-D403-80E9-5481611C3224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2E2F9D9B-7BD7-46F3-9432-0380AEADD7D3}"/>
              </a:ext>
            </a:extLst>
          </p:cNvPr>
          <p:cNvSpPr/>
          <p:nvPr/>
        </p:nvSpPr>
        <p:spPr>
          <a:xfrm>
            <a:off x="261257" y="2160389"/>
            <a:ext cx="18026743" cy="8126611"/>
          </a:xfrm>
          <a:prstGeom prst="round2SameRect">
            <a:avLst>
              <a:gd name="adj1" fmla="val 17131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AF18A37E-D66F-BDEA-5607-EE3CC8D15A14}"/>
              </a:ext>
            </a:extLst>
          </p:cNvPr>
          <p:cNvSpPr/>
          <p:nvPr/>
        </p:nvSpPr>
        <p:spPr>
          <a:xfrm>
            <a:off x="17449800" y="3467100"/>
            <a:ext cx="0" cy="5914847"/>
          </a:xfrm>
          <a:prstGeom prst="line">
            <a:avLst/>
          </a:prstGeom>
          <a:ln w="95250" cap="rnd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5E28D9-D9E2-9304-99FF-22B363B59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040" y="2400300"/>
            <a:ext cx="11808277" cy="782460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56D34D-05EB-FC9D-39DE-D139582AED08}"/>
              </a:ext>
            </a:extLst>
          </p:cNvPr>
          <p:cNvCxnSpPr/>
          <p:nvPr/>
        </p:nvCxnSpPr>
        <p:spPr>
          <a:xfrm>
            <a:off x="17449800" y="3009900"/>
            <a:ext cx="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5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CEE52-5028-6FC8-9738-AA4D06BCB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B7E20CC-BAD3-365B-7DB6-B023CF86D335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1F96F01-C571-F9C5-D266-5D8FC8F8D36D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C3EE99F-CB93-0239-5756-3B865A30678C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30542765-C6C0-CFEE-18D0-59E7E840308E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chemeClr val="accent2">
              <a:lumMod val="75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B9D774F-7334-04A6-7F2E-17376FB82AFB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2D4632C-39A9-CF74-C69F-D00A0727C9F3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3272EF-4F2E-A2D2-D8D4-497F006ADA64}"/>
              </a:ext>
            </a:extLst>
          </p:cNvPr>
          <p:cNvGrpSpPr/>
          <p:nvPr/>
        </p:nvGrpSpPr>
        <p:grpSpPr>
          <a:xfrm>
            <a:off x="1676400" y="19050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D24B4C-EB87-ED5D-7BC2-36F620CABDDC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040F4F-06F7-31BF-70BA-DA91ABE7F36B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CA36310-35EF-34E7-9356-5ECB20F467DC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AF943984-4FDD-E937-1875-FDD2BD49DEBA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812B80D8-E4B1-3112-218D-4A3D6150ACDC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9618A8-86E8-D4F1-D4F9-FCEFE0FA4687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4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765F4B-5CEB-6776-33D2-D3CF5C54EA8D}"/>
              </a:ext>
            </a:extLst>
          </p:cNvPr>
          <p:cNvSpPr/>
          <p:nvPr/>
        </p:nvSpPr>
        <p:spPr>
          <a:xfrm>
            <a:off x="152400" y="2324100"/>
            <a:ext cx="1514797" cy="8458200"/>
          </a:xfrm>
          <a:prstGeom prst="roundRect">
            <a:avLst>
              <a:gd name="adj" fmla="val 473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FE8715-526D-CAAF-2068-38A5467B2472}"/>
              </a:ext>
            </a:extLst>
          </p:cNvPr>
          <p:cNvGrpSpPr/>
          <p:nvPr/>
        </p:nvGrpSpPr>
        <p:grpSpPr>
          <a:xfrm>
            <a:off x="3145254" y="571500"/>
            <a:ext cx="13180596" cy="3511390"/>
            <a:chOff x="9382137" y="1559691"/>
            <a:chExt cx="13180596" cy="351139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B6262A-C76D-965F-6650-551B56F5F947}"/>
                </a:ext>
              </a:extLst>
            </p:cNvPr>
            <p:cNvSpPr/>
            <p:nvPr/>
          </p:nvSpPr>
          <p:spPr>
            <a:xfrm>
              <a:off x="9382137" y="1559691"/>
              <a:ext cx="13180596" cy="3511390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3AB88A-5375-C997-2406-F82808BF0DC4}"/>
                </a:ext>
              </a:extLst>
            </p:cNvPr>
            <p:cNvSpPr txBox="1"/>
            <p:nvPr/>
          </p:nvSpPr>
          <p:spPr>
            <a:xfrm>
              <a:off x="9822285" y="1654761"/>
              <a:ext cx="12492099" cy="3416320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รถยนตใชเครื่องยนต 1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KD-FTV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หมุนดวยความเร็วรอบ 3,000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rpm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มีอัตราทดเฟองทาย 3.727 : 1 ใชเกียรธรรมดา 5 สปด โดยมีอัตราทดเกียรแตละเกียรดังนี้ 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อัตราทดเกียร 1 = 4.313 : 1 		อัตราทดเกียร 2 	= 2.330 : 1 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อัตราทดเกียร 3 = 1.436 : 1 		อัตราทดเกียร 4 	= 1.000 : 1 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อัตราทดเกียร 5 = 0.838 : 1 		อัตราทดเกียรถอยหลัง = 4.220 : 1 </a:t>
              </a:r>
            </a:p>
            <a:p>
              <a:pPr algn="ju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จงหา ก) อัตราทดรวมของระบบสงกําลังแตละเกียร ข) ความเร็วรอบของลอในตําแหนงเกียร 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5F2EB4-7B21-0DD5-4032-310FCC1068F8}"/>
              </a:ext>
            </a:extLst>
          </p:cNvPr>
          <p:cNvGrpSpPr/>
          <p:nvPr/>
        </p:nvGrpSpPr>
        <p:grpSpPr>
          <a:xfrm>
            <a:off x="3145254" y="4463890"/>
            <a:ext cx="13180596" cy="5480210"/>
            <a:chOff x="3145254" y="4463890"/>
            <a:chExt cx="13180596" cy="548021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44F5845-79D1-D7D1-DF92-AA021B43E705}"/>
                </a:ext>
              </a:extLst>
            </p:cNvPr>
            <p:cNvSpPr/>
            <p:nvPr/>
          </p:nvSpPr>
          <p:spPr>
            <a:xfrm>
              <a:off x="3145254" y="4463890"/>
              <a:ext cx="13180596" cy="5480210"/>
            </a:xfrm>
            <a:prstGeom prst="roundRect">
              <a:avLst>
                <a:gd name="adj" fmla="val 87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1DD6B9-638F-3743-BC98-249A3AECC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557" y="4545338"/>
              <a:ext cx="10210801" cy="5286064"/>
            </a:xfrm>
            <a:prstGeom prst="roundRect">
              <a:avLst>
                <a:gd name="adj" fmla="val 74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1390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40602-B740-8B84-0A2E-AB6B8D3E0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car&#10;&#10;Description automatically generated">
            <a:extLst>
              <a:ext uri="{FF2B5EF4-FFF2-40B4-BE49-F238E27FC236}">
                <a16:creationId xmlns:a16="http://schemas.microsoft.com/office/drawing/2014/main" id="{38F7A4DA-EF8B-32B4-ABEA-2E2F78AD3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2" b="22435"/>
          <a:stretch/>
        </p:blipFill>
        <p:spPr>
          <a:xfrm>
            <a:off x="-16329" y="-144661"/>
            <a:ext cx="18304329" cy="4419600"/>
          </a:xfrm>
          <a:prstGeom prst="rect">
            <a:avLst/>
          </a:prstGeom>
        </p:spPr>
      </p:pic>
      <p:grpSp>
        <p:nvGrpSpPr>
          <p:cNvPr id="24" name="Group 12">
            <a:extLst>
              <a:ext uri="{FF2B5EF4-FFF2-40B4-BE49-F238E27FC236}">
                <a16:creationId xmlns:a16="http://schemas.microsoft.com/office/drawing/2014/main" id="{A1AA76F1-5896-17EE-DAEC-7271EDD8BC50}"/>
              </a:ext>
            </a:extLst>
          </p:cNvPr>
          <p:cNvGrpSpPr/>
          <p:nvPr/>
        </p:nvGrpSpPr>
        <p:grpSpPr>
          <a:xfrm>
            <a:off x="-43543" y="-139218"/>
            <a:ext cx="1028700" cy="10540518"/>
            <a:chOff x="0" y="0"/>
            <a:chExt cx="270933" cy="2709333"/>
          </a:xfrm>
          <a:solidFill>
            <a:srgbClr val="C00000"/>
          </a:solidFill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00C93E8-C9F0-EDC3-C490-511C4B213F81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3350C7D1-5FCD-0551-586E-B9E5333DD8B3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66CF47C9-4042-B8DA-6F2B-0647FD6B8719}"/>
              </a:ext>
            </a:extLst>
          </p:cNvPr>
          <p:cNvSpPr/>
          <p:nvPr/>
        </p:nvSpPr>
        <p:spPr>
          <a:xfrm>
            <a:off x="261257" y="3467100"/>
            <a:ext cx="18026743" cy="6819900"/>
          </a:xfrm>
          <a:prstGeom prst="round2SameRect">
            <a:avLst>
              <a:gd name="adj1" fmla="val 17131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5BC7E2-7C9A-D091-0ACB-9590A7315696}"/>
              </a:ext>
            </a:extLst>
          </p:cNvPr>
          <p:cNvCxnSpPr/>
          <p:nvPr/>
        </p:nvCxnSpPr>
        <p:spPr>
          <a:xfrm>
            <a:off x="17449800" y="3009900"/>
            <a:ext cx="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908AA79-7B00-4FC8-0903-E77C9822C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0286" y="4417722"/>
            <a:ext cx="11261699" cy="4638887"/>
          </a:xfrm>
          <a:prstGeom prst="roundRect">
            <a:avLst>
              <a:gd name="adj" fmla="val 8571"/>
            </a:avLst>
          </a:prstGeom>
        </p:spPr>
      </p:pic>
    </p:spTree>
    <p:extLst>
      <p:ext uri="{BB962C8B-B14F-4D97-AF65-F5344CB8AC3E}">
        <p14:creationId xmlns:p14="http://schemas.microsoft.com/office/powerpoint/2010/main" val="17189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41" y="0"/>
            <a:ext cx="1011259" cy="10287000"/>
            <a:chOff x="0" y="0"/>
            <a:chExt cx="266340" cy="270933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6340" cy="2709333"/>
            </a:xfrm>
            <a:custGeom>
              <a:avLst/>
              <a:gdLst/>
              <a:ahLst/>
              <a:cxnLst/>
              <a:rect l="l" t="t" r="r" b="b"/>
              <a:pathLst>
                <a:path w="266340" h="2709333">
                  <a:moveTo>
                    <a:pt x="0" y="0"/>
                  </a:moveTo>
                  <a:lnTo>
                    <a:pt x="266340" y="0"/>
                  </a:lnTo>
                  <a:lnTo>
                    <a:pt x="266340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340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14600" y="2736313"/>
            <a:ext cx="14706600" cy="1740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480"/>
              </a:lnSpc>
            </a:pPr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คลัตช (</a:t>
            </a:r>
            <a:r>
              <a:rPr lang="en-US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Clutch)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ทําหนาที่ตัด-ตอกําลังจากเครื่องยนตที่สงไปยังกระปุกเกียร โดยติดตั้งอยูระหวาง เครื่องยนตกับชุดเกียร ในการสงกําลังของคลัตชไปยังกระปุกเกียร จะอาศัยหลักการของความเสียดทานระหวางลอชวยแรงกับแผนคลัตช์</a:t>
            </a:r>
            <a:endParaRPr lang="en-US" sz="4000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72191" y="975675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5289894" y="1778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25330A-ED74-A427-5E26-7779FDC9BE0F}"/>
              </a:ext>
            </a:extLst>
          </p:cNvPr>
          <p:cNvGrpSpPr/>
          <p:nvPr/>
        </p:nvGrpSpPr>
        <p:grpSpPr>
          <a:xfrm>
            <a:off x="577995" y="156067"/>
            <a:ext cx="7346805" cy="1939433"/>
            <a:chOff x="577995" y="112525"/>
            <a:chExt cx="7346805" cy="19394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BA333E-225E-F383-CA64-EDDF9611ACF5}"/>
                </a:ext>
              </a:extLst>
            </p:cNvPr>
            <p:cNvGrpSpPr/>
            <p:nvPr/>
          </p:nvGrpSpPr>
          <p:grpSpPr>
            <a:xfrm>
              <a:off x="577995" y="112525"/>
              <a:ext cx="7346805" cy="1939433"/>
              <a:chOff x="577995" y="112525"/>
              <a:chExt cx="7346805" cy="193943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242B745-7150-0A6A-97B0-CC6196AA0148}"/>
                  </a:ext>
                </a:extLst>
              </p:cNvPr>
              <p:cNvSpPr/>
              <p:nvPr/>
            </p:nvSpPr>
            <p:spPr>
              <a:xfrm>
                <a:off x="1077353" y="342900"/>
                <a:ext cx="68474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2667001" y="928490"/>
                <a:ext cx="42671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คลัตซ์รถยนต์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21262A5-7C4F-ADF8-D246-50551C45FE28}"/>
                  </a:ext>
                </a:extLst>
              </p:cNvPr>
              <p:cNvSpPr/>
              <p:nvPr/>
            </p:nvSpPr>
            <p:spPr>
              <a:xfrm>
                <a:off x="1524000" y="569509"/>
                <a:ext cx="56388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74F04D55-2760-4C2D-CD5A-56F708CB181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A2B34F-4C90-8CC7-BD88-BF798ED213F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>
                      <a:lumMod val="75000"/>
                    </a:schemeClr>
                  </a:solidFill>
                  <a:latin typeface="Broadway" panose="04040905080B02020502" pitchFamily="82" charset="0"/>
                </a:rPr>
                <a:t>1</a:t>
              </a:r>
              <a:endParaRPr lang="th-TH" sz="9600" dirty="0">
                <a:solidFill>
                  <a:schemeClr val="accent2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4316BDD-EA4E-A561-94E5-03376E028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9262" y="4229101"/>
            <a:ext cx="10685938" cy="5467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7230403" y="14960"/>
            <a:ext cx="1057597" cy="10272040"/>
            <a:chOff x="0" y="0"/>
            <a:chExt cx="278544" cy="2705393"/>
          </a:xfrm>
          <a:solidFill>
            <a:schemeClr val="accent2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8544" cy="2705393"/>
            </a:xfrm>
            <a:custGeom>
              <a:avLst/>
              <a:gdLst/>
              <a:ahLst/>
              <a:cxnLst/>
              <a:rect l="l" t="t" r="r" b="b"/>
              <a:pathLst>
                <a:path w="278544" h="2705393">
                  <a:moveTo>
                    <a:pt x="0" y="0"/>
                  </a:moveTo>
                  <a:lnTo>
                    <a:pt x="278544" y="0"/>
                  </a:lnTo>
                  <a:lnTo>
                    <a:pt x="278544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8544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9" name="Freeform 18">
            <a:extLst>
              <a:ext uri="{FF2B5EF4-FFF2-40B4-BE49-F238E27FC236}">
                <a16:creationId xmlns:a16="http://schemas.microsoft.com/office/drawing/2014/main" id="{96C78BEA-84B2-7507-5C40-26BFA940258A}"/>
              </a:ext>
            </a:extLst>
          </p:cNvPr>
          <p:cNvSpPr/>
          <p:nvPr/>
        </p:nvSpPr>
        <p:spPr>
          <a:xfrm rot="5400000">
            <a:off x="-626329" y="1595223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190A4F4C-1CEB-35B9-F29E-17EF87B058B3}"/>
              </a:ext>
            </a:extLst>
          </p:cNvPr>
          <p:cNvGrpSpPr/>
          <p:nvPr/>
        </p:nvGrpSpPr>
        <p:grpSpPr>
          <a:xfrm>
            <a:off x="0" y="-38100"/>
            <a:ext cx="1600200" cy="10325100"/>
            <a:chOff x="0" y="0"/>
            <a:chExt cx="1087170" cy="135466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E4DDCC40-2C6C-FA2A-DC04-34E95E1312D0}"/>
                </a:ext>
              </a:extLst>
            </p:cNvPr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1F18F557-383D-E2F7-F96F-86196897B938}"/>
                </a:ext>
              </a:extLst>
            </p:cNvPr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56D9FF-61C1-CDAA-F552-494A16C477BA}"/>
              </a:ext>
            </a:extLst>
          </p:cNvPr>
          <p:cNvGrpSpPr/>
          <p:nvPr/>
        </p:nvGrpSpPr>
        <p:grpSpPr>
          <a:xfrm>
            <a:off x="2425263" y="495300"/>
            <a:ext cx="14024735" cy="2011175"/>
            <a:chOff x="532072" y="2683973"/>
            <a:chExt cx="14024735" cy="20111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C2EDB49-101C-1D79-A540-D159DB7BEFEB}"/>
                </a:ext>
              </a:extLst>
            </p:cNvPr>
            <p:cNvGrpSpPr/>
            <p:nvPr/>
          </p:nvGrpSpPr>
          <p:grpSpPr>
            <a:xfrm>
              <a:off x="1002700" y="2683973"/>
              <a:ext cx="7149372" cy="801043"/>
              <a:chOff x="4333420" y="5775612"/>
              <a:chExt cx="7149372" cy="80104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C8F47D8-CDFD-4D73-A0D4-6167AD4E2BC5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1E466A1-C745-1EE5-A39D-F8CCA2138E93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B30B8789-DF03-D565-F45B-8863FEABB4D7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6" name="Rectangle: Rounded Corners 35">
                    <a:extLst>
                      <a:ext uri="{FF2B5EF4-FFF2-40B4-BE49-F238E27FC236}">
                        <a16:creationId xmlns:a16="http://schemas.microsoft.com/office/drawing/2014/main" id="{0905FF20-DA7B-B12D-A988-9B289684CC24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BC18D29-0A9F-A3A4-A47C-200A4890135E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1.1</a:t>
                  </a:r>
                  <a:endParaRPr lang="th-TH" sz="3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2391D0-3889-4162-A940-C91FFE76AF36}"/>
                  </a:ext>
                </a:extLst>
              </p:cNvPr>
              <p:cNvSpPr txBox="1"/>
              <p:nvPr/>
            </p:nvSpPr>
            <p:spPr>
              <a:xfrm>
                <a:off x="5715000" y="5868769"/>
                <a:ext cx="57677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solidFill>
                      <a:schemeClr val="accent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แรงเสียดทานของแผนคลัตช์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D28F2B-2695-91F9-73B2-BE477387E3AD}"/>
                </a:ext>
              </a:extLst>
            </p:cNvPr>
            <p:cNvSpPr txBox="1"/>
            <p:nvPr/>
          </p:nvSpPr>
          <p:spPr>
            <a:xfrm>
              <a:off x="532072" y="3494819"/>
              <a:ext cx="140247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ในขณะที่ผิวของวัตถุสองสิ่งสัมผัสกันและมีการเคลื่อนที่ จะมีแรงตานการเคลื่อนที่ของวัตถุนั้นเกิดขึ้น เรียกแรงนี้วา “แรงเสียดทาน (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Friction)”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ซึ่งมีทิศทางตรงกันขามกับการเคลื่อนที่ของวัตถุ</a:t>
              </a:r>
              <a:endPara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B0FE34B8-1BC1-C012-9C19-60B163254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563" y="3043194"/>
            <a:ext cx="7143389" cy="3872118"/>
          </a:xfrm>
          <a:prstGeom prst="rect">
            <a:avLst/>
          </a:prstGeom>
        </p:spPr>
      </p:pic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DA42D2DF-2B75-0D48-EF20-2337E795914A}"/>
              </a:ext>
            </a:extLst>
          </p:cNvPr>
          <p:cNvSpPr/>
          <p:nvPr/>
        </p:nvSpPr>
        <p:spPr>
          <a:xfrm>
            <a:off x="16840199" y="1138186"/>
            <a:ext cx="1300003" cy="9155625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916BC-4FBB-AC66-E328-BFE7023B3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0979" y="5829300"/>
            <a:ext cx="6289222" cy="3971504"/>
          </a:xfrm>
          <a:prstGeom prst="round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039593" y="-87499"/>
            <a:ext cx="7413477" cy="54595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F246CE-9E64-64E1-DDA2-77389306D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-16933" y="-1575071"/>
            <a:ext cx="18288000" cy="9614171"/>
          </a:xfrm>
          <a:prstGeom prst="rect">
            <a:avLst/>
          </a:prstGeom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650D51A6-0A30-CCBA-98CE-7DA724A09EA7}"/>
              </a:ext>
            </a:extLst>
          </p:cNvPr>
          <p:cNvSpPr/>
          <p:nvPr/>
        </p:nvSpPr>
        <p:spPr>
          <a:xfrm>
            <a:off x="-16933" y="2696729"/>
            <a:ext cx="18381133" cy="72390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DA069-A45D-43D4-4989-B8FE76398C00}"/>
              </a:ext>
            </a:extLst>
          </p:cNvPr>
          <p:cNvSpPr txBox="1"/>
          <p:nvPr/>
        </p:nvSpPr>
        <p:spPr>
          <a:xfrm>
            <a:off x="1828801" y="3037552"/>
            <a:ext cx="1485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ในการสงกําลังจากคลัตชไปยังกระปุก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เกีย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ร จะทํางานโดยอาศัยหลักการของแรงเสียดทานระหวาง แผนคลัตชกับลอชวยแรง โดยนํ้าหนักที่กดลงบนแผนคลัตชไดจากแรงกดของสปริง ดังนั้นแรงเสียดทานของ แผนคลัตชจะมีมากหรือนอย จึงขึ้นอยูกับแรงกดของสปริงและคาสัมประสิทธิ์แรงเสียดทานของแผนคลัตช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B5DF0-5302-4AA5-4B10-19AD04F2E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145" y="5567767"/>
            <a:ext cx="11963400" cy="4351633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3BC09-C085-599D-4A0C-057EFA1A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52B9435-1974-49C7-B4CE-B8B1C8755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33" y="3150005"/>
            <a:ext cx="6356795" cy="3212695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46D4B64-74BC-2D0D-3B7A-4E44BFA8A280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AF4028-512B-E9C5-EC48-D29D47FD4080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3465B7-3A6C-06F2-1022-7E47809E4C6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A772C0A-4C50-1FB1-38FD-C095DE64ADC5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chemeClr val="accent2">
              <a:lumMod val="75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C922CF-C906-FD5D-5947-1F3683680B1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A691420-7761-1A3E-CA76-39181DFD9001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ABA27-6232-0643-49BE-8031371A4C57}"/>
              </a:ext>
            </a:extLst>
          </p:cNvPr>
          <p:cNvGrpSpPr/>
          <p:nvPr/>
        </p:nvGrpSpPr>
        <p:grpSpPr>
          <a:xfrm>
            <a:off x="1962151" y="19050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7EB34A-6CEC-A100-80DB-92C24EF71441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0FF75-6EB2-551E-1EAA-B9733ACAF856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42DA680-5246-7F6A-2DC7-52431DDC2C9B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3C4E042B-89E3-879D-E84B-C8122160C61E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33CAD4B4-43B4-0A11-7ADA-60ED6A2602AB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8FF6F7-7248-28C2-AB79-61E24E581B6C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1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D35DD0D-E4B0-8D31-E60D-F64D6DD2D7F6}"/>
              </a:ext>
            </a:extLst>
          </p:cNvPr>
          <p:cNvSpPr/>
          <p:nvPr/>
        </p:nvSpPr>
        <p:spPr>
          <a:xfrm>
            <a:off x="152400" y="2324100"/>
            <a:ext cx="1514797" cy="8458200"/>
          </a:xfrm>
          <a:prstGeom prst="roundRect">
            <a:avLst>
              <a:gd name="adj" fmla="val 473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1064D7-F192-F4C9-2315-013A4A058644}"/>
              </a:ext>
            </a:extLst>
          </p:cNvPr>
          <p:cNvGrpSpPr/>
          <p:nvPr/>
        </p:nvGrpSpPr>
        <p:grpSpPr>
          <a:xfrm>
            <a:off x="1447800" y="1730381"/>
            <a:ext cx="15169961" cy="1431919"/>
            <a:chOff x="9382136" y="1559691"/>
            <a:chExt cx="15169961" cy="143191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DE78867-1875-E822-6CE0-CF70A71F69C6}"/>
                </a:ext>
              </a:extLst>
            </p:cNvPr>
            <p:cNvSpPr/>
            <p:nvPr/>
          </p:nvSpPr>
          <p:spPr>
            <a:xfrm>
              <a:off x="9382136" y="1559691"/>
              <a:ext cx="15169961" cy="1431919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5127EA-E3E8-6617-1D1C-05E0B6C77079}"/>
                </a:ext>
              </a:extLst>
            </p:cNvPr>
            <p:cNvSpPr txBox="1"/>
            <p:nvPr/>
          </p:nvSpPr>
          <p:spPr>
            <a:xfrm>
              <a:off x="9822286" y="1654761"/>
              <a:ext cx="14266450" cy="1200329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ชุดกดแผนคลัตชแบบไดอะเฟรมของรถยนตมีคาแรงกดรวมบนแผนคลัตชเทากับ 1,920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คาสัมประสิทธิ์แรงเสียดทานของแผนคลัตชเทากับ 0.3 จงคํานวณหาแรงเสียดทานของ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นคลัตช์	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C00C6D-873A-B7F1-8B87-554947BA88A2}"/>
              </a:ext>
            </a:extLst>
          </p:cNvPr>
          <p:cNvGrpSpPr/>
          <p:nvPr/>
        </p:nvGrpSpPr>
        <p:grpSpPr>
          <a:xfrm>
            <a:off x="3336830" y="6362700"/>
            <a:ext cx="11385777" cy="3924300"/>
            <a:chOff x="3336830" y="5181600"/>
            <a:chExt cx="11385777" cy="3924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E551850-C0E6-BC3D-9CEA-32AD982E0517}"/>
                </a:ext>
              </a:extLst>
            </p:cNvPr>
            <p:cNvSpPr/>
            <p:nvPr/>
          </p:nvSpPr>
          <p:spPr>
            <a:xfrm>
              <a:off x="3336830" y="5181600"/>
              <a:ext cx="11385777" cy="3924300"/>
            </a:xfrm>
            <a:prstGeom prst="roundRect">
              <a:avLst>
                <a:gd name="adj" fmla="val 879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C37067-60C5-0945-CFEA-901EF4524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666" y="5699218"/>
              <a:ext cx="11185018" cy="291972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216018" y="-322295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9694DDCF-8D57-0A67-C3AA-2C2E62A9F3FA}"/>
              </a:ext>
            </a:extLst>
          </p:cNvPr>
          <p:cNvSpPr/>
          <p:nvPr/>
        </p:nvSpPr>
        <p:spPr>
          <a:xfrm>
            <a:off x="9180759" y="570732"/>
            <a:ext cx="8987724" cy="974348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5D1FC-E890-9958-8C5C-36AF4B7EA5F3}"/>
              </a:ext>
            </a:extLst>
          </p:cNvPr>
          <p:cNvGrpSpPr/>
          <p:nvPr/>
        </p:nvGrpSpPr>
        <p:grpSpPr>
          <a:xfrm>
            <a:off x="9180759" y="219257"/>
            <a:ext cx="0" cy="7686850"/>
            <a:chOff x="9525000" y="2638250"/>
            <a:chExt cx="0" cy="7686850"/>
          </a:xfrm>
        </p:grpSpPr>
        <p:sp>
          <p:nvSpPr>
            <p:cNvPr id="12" name="AutoShape 12"/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955A1E5-BCC9-AFEE-183B-CEBD0B39492F}"/>
                  </a:ext>
                </a:extLst>
              </p:cNvPr>
              <p:cNvSpPr txBox="1"/>
              <p:nvPr/>
            </p:nvSpPr>
            <p:spPr>
              <a:xfrm>
                <a:off x="9647504" y="4305300"/>
                <a:ext cx="8462822" cy="992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.·. </a:t>
                </a:r>
                <a:r>
                  <a:rPr lang="th-TH" sz="40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หมายเหตุ </a:t>
                </a:r>
                <a:r>
                  <a:rPr lang="en-US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𝑟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𝑚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r</m:t>
                            </m:r>
                          </m:e>
                          <m:sub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0</m:t>
                            </m:r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 </m:t>
                            </m:r>
                          </m:sub>
                        </m:sSub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r</m:t>
                            </m:r>
                          </m:e>
                          <m:sub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1</m:t>
                            </m:r>
                          </m:sub>
                        </m:sSub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 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𝑟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d</m:t>
                            </m:r>
                          </m:e>
                          <m:sub>
                            <m:r>
                              <a:rPr lang="en-US" sz="4000" i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0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 </m:t>
                            </m:r>
                          </m:sub>
                        </m:sSub>
                        <m:r>
                          <a:rPr lang="en-US" sz="4000" i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+</m:t>
                        </m:r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d</m:t>
                            </m:r>
                          </m:e>
                          <m:sub>
                            <m:r>
                              <a:rPr lang="en-US" sz="4000" i="0">
                                <a:latin typeface="Cambria Math" panose="02040503050406030204" pitchFamily="18" charset="0"/>
                                <a:cs typeface="TH SarabunPSK" panose="020B0500040200020003" pitchFamily="34" charset="-34"/>
                              </a:rPr>
                              <m:t>1</m:t>
                            </m:r>
                          </m:sub>
                        </m:sSub>
                        <m:r>
                          <a:rPr lang="en-US" sz="4000" i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 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4</m:t>
                        </m:r>
                      </m:den>
                    </m:f>
                  </m:oMath>
                </a14:m>
                <a:r>
                  <a:rPr lang="th-TH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955A1E5-BCC9-AFEE-183B-CEBD0B394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504" y="4305300"/>
                <a:ext cx="8462822" cy="992066"/>
              </a:xfrm>
              <a:prstGeom prst="rect">
                <a:avLst/>
              </a:prstGeom>
              <a:blipFill>
                <a:blip r:embed="rId4"/>
                <a:stretch>
                  <a:fillRect l="-2594" b="-20859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3F50F960-A722-B374-DF30-776BC455F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549"/>
          <a:stretch/>
        </p:blipFill>
        <p:spPr>
          <a:xfrm>
            <a:off x="9275830" y="960068"/>
            <a:ext cx="8770523" cy="3318017"/>
          </a:xfrm>
          <a:prstGeom prst="round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83067B-88FC-6B08-B136-7CB387E15E5B}"/>
              </a:ext>
            </a:extLst>
          </p:cNvPr>
          <p:cNvGrpSpPr/>
          <p:nvPr/>
        </p:nvGrpSpPr>
        <p:grpSpPr>
          <a:xfrm>
            <a:off x="228600" y="202979"/>
            <a:ext cx="8686800" cy="3673168"/>
            <a:chOff x="112973" y="2683973"/>
            <a:chExt cx="8686800" cy="36731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67AEB4-618A-176E-3FBE-D776F4E5E7E4}"/>
                </a:ext>
              </a:extLst>
            </p:cNvPr>
            <p:cNvGrpSpPr/>
            <p:nvPr/>
          </p:nvGrpSpPr>
          <p:grpSpPr>
            <a:xfrm>
              <a:off x="1002700" y="2683973"/>
              <a:ext cx="7149372" cy="801043"/>
              <a:chOff x="4333420" y="5775612"/>
              <a:chExt cx="7149372" cy="80104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25B2B50-F624-A8D1-F966-282D9C3A3B77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143000" cy="707886"/>
                <a:chOff x="3352800" y="5905500"/>
                <a:chExt cx="1143000" cy="707886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A17E48EA-78DD-ADE2-82EB-AD07B474E20E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21" name="Rectangle: Rounded Corners 20">
                    <a:extLst>
                      <a:ext uri="{FF2B5EF4-FFF2-40B4-BE49-F238E27FC236}">
                        <a16:creationId xmlns:a16="http://schemas.microsoft.com/office/drawing/2014/main" id="{DFFAB768-4214-3AAC-6584-BCDC31E4CB94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Rectangle: Rounded Corners 21">
                    <a:extLst>
                      <a:ext uri="{FF2B5EF4-FFF2-40B4-BE49-F238E27FC236}">
                        <a16:creationId xmlns:a16="http://schemas.microsoft.com/office/drawing/2014/main" id="{E0E6E567-F4BD-68C5-0A17-1DC4A7B5EA9E}"/>
                      </a:ext>
                    </a:extLst>
                  </p:cNvPr>
                  <p:cNvSpPr/>
                  <p:nvPr/>
                </p:nvSpPr>
                <p:spPr>
                  <a:xfrm>
                    <a:off x="3418670" y="5997445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ED5D324-59D0-97AE-9090-DBCC02CCF055}"/>
                    </a:ext>
                  </a:extLst>
                </p:cNvPr>
                <p:cNvSpPr txBox="1"/>
                <p:nvPr/>
              </p:nvSpPr>
              <p:spPr>
                <a:xfrm>
                  <a:off x="3581400" y="5981700"/>
                  <a:ext cx="6758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1.2</a:t>
                  </a:r>
                  <a:endParaRPr lang="th-TH" sz="3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3D6A0E-97AD-7F08-FB42-5AF74180EA76}"/>
                  </a:ext>
                </a:extLst>
              </p:cNvPr>
              <p:cNvSpPr txBox="1"/>
              <p:nvPr/>
            </p:nvSpPr>
            <p:spPr>
              <a:xfrm>
                <a:off x="5715000" y="5868769"/>
                <a:ext cx="57677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แรงบิดของคลัตช (</a:t>
                </a:r>
                <a:r>
                  <a:rPr lang="en-US" sz="40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Torque)</a:t>
                </a:r>
                <a:endParaRPr lang="th-TH" sz="4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AFDCBE-0FEF-9536-1555-503D15C1C234}"/>
                </a:ext>
              </a:extLst>
            </p:cNvPr>
            <p:cNvSpPr txBox="1"/>
            <p:nvPr/>
          </p:nvSpPr>
          <p:spPr>
            <a:xfrm>
              <a:off x="112973" y="3494819"/>
              <a:ext cx="86868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ขณะที่เครื่องยนตทำงานจะสงกำลังใหกับชุดคลัตช เพื่อถายทอดกำลังไปยังกระปุก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เกีย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ร โดยรับการหมุนจากลอชวยแรงสงผลใหเกิดแรงบิดขึ้นกับชุดคลัตช ซึ่งแรงบิดนี้เปนผลมาจากแรงเสียดทานของ 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น คล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ัตช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กับแผนกดคลัตช กระทำในแนวเสนรอบวง โดยเขียนเปนสมการไดดังนี้ แรงบิดของคลัตช = แรงเสียดทาน × รัศมีเฉลี่ยของแผนคลัตช </a:t>
              </a:r>
              <a:endPara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34339393-CACF-C223-1601-EC09AAC39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04" y="5371276"/>
            <a:ext cx="7535595" cy="3830310"/>
          </a:xfrm>
          <a:prstGeom prst="roundRect">
            <a:avLst>
              <a:gd name="adj" fmla="val 12089"/>
            </a:avLst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01D01BE-AC4E-404B-AAA9-7021D253A069}"/>
              </a:ext>
            </a:extLst>
          </p:cNvPr>
          <p:cNvGrpSpPr/>
          <p:nvPr/>
        </p:nvGrpSpPr>
        <p:grpSpPr>
          <a:xfrm>
            <a:off x="9647504" y="5908495"/>
            <a:ext cx="8398849" cy="4000972"/>
            <a:chOff x="9647504" y="5908495"/>
            <a:chExt cx="8398849" cy="400097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111E5C4-3C20-0BFA-F6C2-B1F2FD994E59}"/>
                </a:ext>
              </a:extLst>
            </p:cNvPr>
            <p:cNvGrpSpPr/>
            <p:nvPr/>
          </p:nvGrpSpPr>
          <p:grpSpPr>
            <a:xfrm>
              <a:off x="9647504" y="5908495"/>
              <a:ext cx="8398849" cy="3254991"/>
              <a:chOff x="9647504" y="5908495"/>
              <a:chExt cx="8398849" cy="325499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075821E-CC73-4183-89C7-0B307E238E93}"/>
                  </a:ext>
                </a:extLst>
              </p:cNvPr>
              <p:cNvSpPr txBox="1"/>
              <p:nvPr/>
            </p:nvSpPr>
            <p:spPr>
              <a:xfrm>
                <a:off x="9647504" y="5908495"/>
                <a:ext cx="839884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ชุดคลัตชบางแบบใชแผนคลัตชหลายแผน และแตละแผนจะมีผิวหน้าสัมผัส 2 ดาน ดังนั้นในการหาคาแรงบิดจึงตองนำจำนวนหน้าสัมผัสของแผนคลัตชมาคิดคำนวณดวย ดังสมการ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EDED03C-A426-9080-C22A-040CE78BD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729669" y="7755500"/>
                <a:ext cx="4616570" cy="1407986"/>
              </a:xfrm>
              <a:prstGeom prst="round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AC4F68-5874-40C6-A738-6B6C42AFC087}"/>
                </a:ext>
              </a:extLst>
            </p:cNvPr>
            <p:cNvSpPr txBox="1"/>
            <p:nvPr/>
          </p:nvSpPr>
          <p:spPr>
            <a:xfrm>
              <a:off x="11409056" y="9263136"/>
              <a:ext cx="5257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   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n =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จำนวนผิวหน้าสัมผัสแผ่นคลัตช์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2A50D0A-8965-8429-79FC-452455AEB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6" b="15487"/>
          <a:stretch/>
        </p:blipFill>
        <p:spPr>
          <a:xfrm>
            <a:off x="1028700" y="7048500"/>
            <a:ext cx="17259300" cy="3269570"/>
          </a:xfrm>
          <a:prstGeom prst="round2Same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8100"/>
            <a:ext cx="1028700" cy="10325100"/>
            <a:chOff x="0" y="0"/>
            <a:chExt cx="270933" cy="2704892"/>
          </a:xfrm>
          <a:solidFill>
            <a:schemeClr val="accent2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704891"/>
            </a:xfrm>
            <a:custGeom>
              <a:avLst/>
              <a:gdLst/>
              <a:ahLst/>
              <a:cxnLst/>
              <a:rect l="l" t="t" r="r" b="b"/>
              <a:pathLst>
                <a:path w="270933" h="2704891">
                  <a:moveTo>
                    <a:pt x="0" y="0"/>
                  </a:moveTo>
                  <a:lnTo>
                    <a:pt x="270933" y="0"/>
                  </a:lnTo>
                  <a:lnTo>
                    <a:pt x="270933" y="2704891"/>
                  </a:lnTo>
                  <a:lnTo>
                    <a:pt x="0" y="270489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" cy="27429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62F8D8-22CE-7ABF-A308-5EF013DAF77A}"/>
              </a:ext>
            </a:extLst>
          </p:cNvPr>
          <p:cNvGrpSpPr/>
          <p:nvPr/>
        </p:nvGrpSpPr>
        <p:grpSpPr>
          <a:xfrm>
            <a:off x="1447800" y="190500"/>
            <a:ext cx="1600200" cy="1309452"/>
            <a:chOff x="9949542" y="647484"/>
            <a:chExt cx="1600200" cy="13094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647A22-D44A-5B8D-6A82-13BDCC4ABB77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8EE5EF6-A58E-C031-AC8C-BD7FFD583AB4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0041E7C-C7A3-B0D3-A1F7-BB02B16C9894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0" name="Flowchart: Connector 9">
                  <a:extLst>
                    <a:ext uri="{FF2B5EF4-FFF2-40B4-BE49-F238E27FC236}">
                      <a16:creationId xmlns:a16="http://schemas.microsoft.com/office/drawing/2014/main" id="{63E348CD-DC86-F4DE-CDEC-51704FC1AA3E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1" name="Flowchart: Connector 10">
                  <a:extLst>
                    <a:ext uri="{FF2B5EF4-FFF2-40B4-BE49-F238E27FC236}">
                      <a16:creationId xmlns:a16="http://schemas.microsoft.com/office/drawing/2014/main" id="{680C524C-F4F6-4AC7-70B0-F5043B7FE05B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CCEF64-2219-ED3F-F882-0671BAF5EAA0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2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4893B-7C39-801A-8681-0F1A1BD4AB3E}"/>
              </a:ext>
            </a:extLst>
          </p:cNvPr>
          <p:cNvGrpSpPr/>
          <p:nvPr/>
        </p:nvGrpSpPr>
        <p:grpSpPr>
          <a:xfrm>
            <a:off x="2362200" y="1485899"/>
            <a:ext cx="14801474" cy="5185588"/>
            <a:chOff x="10405073" y="27029"/>
            <a:chExt cx="14801474" cy="518558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7B0DBE-EFDB-B18C-A3C6-D85B0C53B46E}"/>
                </a:ext>
              </a:extLst>
            </p:cNvPr>
            <p:cNvSpPr/>
            <p:nvPr/>
          </p:nvSpPr>
          <p:spPr>
            <a:xfrm>
              <a:off x="10405073" y="27029"/>
              <a:ext cx="14801474" cy="5185587"/>
            </a:xfrm>
            <a:prstGeom prst="roundRect">
              <a:avLst>
                <a:gd name="adj" fmla="val 7350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1B15E-B894-8770-D166-8FC8F16618E0}"/>
                    </a:ext>
                  </a:extLst>
                </p:cNvPr>
                <p:cNvSpPr txBox="1"/>
                <p:nvPr/>
              </p:nvSpPr>
              <p:spPr>
                <a:xfrm>
                  <a:off x="10956429" y="134304"/>
                  <a:ext cx="13665708" cy="5078313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คลัตชแหงแผนเดียวของรถบรรทุกคันหนึ่ง ใชชุดกดแผนคลัตชแบบสปริงขด โดยในชุดกด แผนคลัตชมีจำนวนสปริง 9 ตัว วัดคาแรงกดของสปริงแตละตัวได 550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N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วัดขนาด เสนผานศูนยกลางภายนอกของคลัตชได 200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ขนาดเสนผานศูนยกลางภายใน 130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มีคาสัมประสิทธิ์ความเสียดทานของแผนคลัตช 0.4 จงคำนวณหาแรงบิดของคลัตชนี้ </a:t>
                  </a: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โจทยกําหนด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o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	200 mm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	</a:t>
                  </a:r>
                  <a:r>
                    <a:rPr lang="en-US" sz="3600" dirty="0">
                      <a:cs typeface="TH SarabunPSK" panose="020B0500040200020003" pitchFamily="34" charset="-34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i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	130 mm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	</a:t>
                  </a:r>
                  <a:r>
                    <a:rPr lang="en-US" sz="3600" dirty="0">
                      <a:cs typeface="TH SarabunPSK" panose="020B0500040200020003" pitchFamily="34" charset="-34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N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     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550 × 9 	= 	4,950 N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	 µ 	=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     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0.4 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</a:t>
                  </a:r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T</a:t>
                  </a:r>
                  <a:endPara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1B15E-B894-8770-D166-8FC8F16618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6429" y="134304"/>
                  <a:ext cx="13665708" cy="5078313"/>
                </a:xfrm>
                <a:prstGeom prst="rect">
                  <a:avLst/>
                </a:prstGeom>
                <a:blipFill>
                  <a:blip r:embed="rId4"/>
                  <a:stretch>
                    <a:fillRect l="-1383" t="-1801" r="-2096" b="-3601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BBFF9D2-BD57-AB78-DAD6-7E82BA8D1597}"/>
              </a:ext>
            </a:extLst>
          </p:cNvPr>
          <p:cNvSpPr/>
          <p:nvPr/>
        </p:nvSpPr>
        <p:spPr>
          <a:xfrm>
            <a:off x="1347108" y="539884"/>
            <a:ext cx="15264491" cy="962025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" name="Group 12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347108" y="95767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5134076" y="12686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EFDF59-CCE6-4573-D838-0A0CC76924B1}"/>
              </a:ext>
            </a:extLst>
          </p:cNvPr>
          <p:cNvGrpSpPr/>
          <p:nvPr/>
        </p:nvGrpSpPr>
        <p:grpSpPr>
          <a:xfrm>
            <a:off x="533400" y="2333450"/>
            <a:ext cx="0" cy="7686850"/>
            <a:chOff x="9525000" y="2638250"/>
            <a:chExt cx="0" cy="7686850"/>
          </a:xfrm>
        </p:grpSpPr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F718F5FC-7BDF-9999-9A52-E2DDC1DEAE72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AutoShape 13">
              <a:extLst>
                <a:ext uri="{FF2B5EF4-FFF2-40B4-BE49-F238E27FC236}">
                  <a16:creationId xmlns:a16="http://schemas.microsoft.com/office/drawing/2014/main" id="{A0D2E9DD-904B-DE9F-0DAC-56586AFA1998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741A95-56AE-622E-EDEA-8C3D2F22F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292" y="875227"/>
            <a:ext cx="10722555" cy="8871890"/>
          </a:xfrm>
          <a:prstGeom prst="roundRect">
            <a:avLst>
              <a:gd name="adj" fmla="val 459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1889</Words>
  <Application>Microsoft Office PowerPoint</Application>
  <PresentationFormat>Custom</PresentationFormat>
  <Paragraphs>87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Aptos</vt:lpstr>
      <vt:lpstr>Impact</vt:lpstr>
      <vt:lpstr>Cambria Math</vt:lpstr>
      <vt:lpstr>KodchiangUPC</vt:lpstr>
      <vt:lpstr>TH Sarabun New</vt:lpstr>
      <vt:lpstr>TH SarabunPSK</vt:lpstr>
      <vt:lpstr>Broadway</vt:lpstr>
      <vt:lpstr>Arial</vt:lpstr>
      <vt:lpstr>Calibri</vt:lpstr>
      <vt:lpstr>JasmineUPC</vt:lpstr>
      <vt:lpstr>LilyUPC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RICOH (Thailand) Limited</dc:title>
  <dc:creator>waraporn</dc:creator>
  <cp:lastModifiedBy>AimphanEditor</cp:lastModifiedBy>
  <cp:revision>11</cp:revision>
  <dcterms:created xsi:type="dcterms:W3CDTF">2006-08-16T00:00:00Z</dcterms:created>
  <dcterms:modified xsi:type="dcterms:W3CDTF">2024-12-09T03:05:48Z</dcterms:modified>
  <dc:identifier>DAF_0oNPRbg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2024-11-07T00:17:25Z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74396f8a-ac9c-47df-bb0d-ed6a68e8e9ea</vt:lpwstr>
  </property>
  <property fmtid="{D5CDD505-2E9C-101B-9397-08002B2CF9AE}" pid="8" name="MSIP_Label_4589c566-619b-4bc0-a01f-28a2c00ee260_ContentBits">
    <vt:lpwstr>0</vt:lpwstr>
  </property>
</Properties>
</file>