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6" r:id="rId5"/>
    <p:sldId id="271" r:id="rId6"/>
    <p:sldId id="260" r:id="rId7"/>
    <p:sldId id="261" r:id="rId8"/>
    <p:sldId id="262" r:id="rId9"/>
    <p:sldId id="272" r:id="rId10"/>
    <p:sldId id="259" r:id="rId11"/>
    <p:sldId id="267" r:id="rId12"/>
    <p:sldId id="274" r:id="rId13"/>
    <p:sldId id="273" r:id="rId14"/>
    <p:sldId id="275" r:id="rId15"/>
  </p:sldIdLst>
  <p:sldSz cx="18288000" cy="10287000"/>
  <p:notesSz cx="6858000" cy="9144000"/>
  <p:embeddedFontLst>
    <p:embeddedFont>
      <p:font typeface="Aptos" panose="020B0604020202020204" charset="0"/>
      <p:regular r:id="rId17"/>
      <p:bold r:id="rId18"/>
      <p:italic r:id="rId19"/>
      <p:boldItalic r:id="rId20"/>
    </p:embeddedFont>
    <p:embeddedFont>
      <p:font typeface="Broadway" panose="04040905080B02020502" pitchFamily="8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Impact" panose="020B0806030902050204" pitchFamily="34" charset="0"/>
      <p:regular r:id="rId27"/>
    </p:embeddedFont>
    <p:embeddedFont>
      <p:font typeface="JasmineUPC" panose="02020603050405020304" pitchFamily="18" charset="-34"/>
      <p:regular r:id="rId28"/>
      <p:bold r:id="rId29"/>
      <p:italic r:id="rId30"/>
      <p:boldItalic r:id="rId31"/>
    </p:embeddedFont>
    <p:embeddedFont>
      <p:font typeface="KodchiangUPC" panose="02020603050405020304" pitchFamily="18" charset="-34"/>
      <p:regular r:id="rId32"/>
      <p:bold r:id="rId33"/>
      <p:italic r:id="rId34"/>
      <p:boldItalic r:id="rId35"/>
    </p:embeddedFont>
    <p:embeddedFont>
      <p:font typeface="LilyUPC" panose="020B0604020202020204" pitchFamily="34" charset="-34"/>
      <p:regular r:id="rId36"/>
      <p:bold r:id="rId37"/>
      <p:italic r:id="rId38"/>
      <p:boldItalic r:id="rId39"/>
    </p:embeddedFont>
    <p:embeddedFont>
      <p:font typeface="TH Sarabun New" panose="020B0500040200020003" pitchFamily="34" charset="-34"/>
      <p:regular r:id="rId40"/>
      <p:bold r:id="rId41"/>
      <p:italic r:id="rId42"/>
      <p:boldItalic r:id="rId43"/>
    </p:embeddedFont>
    <p:embeddedFont>
      <p:font typeface="TH SarabunPSK" panose="020B0500040200020003" pitchFamily="34" charset="-34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CC"/>
    <a:srgbClr val="FF9900"/>
    <a:srgbClr val="31859C"/>
    <a:srgbClr val="82C5CC"/>
    <a:srgbClr val="41A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2F1CD2-F904-4D6E-98BD-BBD789531E7E}" v="194" dt="2024-11-09T14:46:54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30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03/12/67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cil and math equations on a piece of paper&#10;&#10;Description automatically generated">
            <a:extLst>
              <a:ext uri="{FF2B5EF4-FFF2-40B4-BE49-F238E27FC236}">
                <a16:creationId xmlns:a16="http://schemas.microsoft.com/office/drawing/2014/main" id="{85B7F1DB-BF83-0B6B-FF08-58A43EF35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839" y="-1500449"/>
            <a:ext cx="6233162" cy="4981890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A8709-EE31-2F13-0CF0-7FEAE824380D}"/>
              </a:ext>
            </a:extLst>
          </p:cNvPr>
          <p:cNvGrpSpPr/>
          <p:nvPr/>
        </p:nvGrpSpPr>
        <p:grpSpPr>
          <a:xfrm>
            <a:off x="-152395" y="-3027485"/>
            <a:ext cx="13792197" cy="11066585"/>
            <a:chOff x="846348" y="-307434"/>
            <a:chExt cx="10615388" cy="8956134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0B87B6C2-59B1-AB09-8318-DD5FCA34B729}"/>
                </a:ext>
              </a:extLst>
            </p:cNvPr>
            <p:cNvSpPr/>
            <p:nvPr/>
          </p:nvSpPr>
          <p:spPr>
            <a:xfrm>
              <a:off x="846348" y="-307434"/>
              <a:ext cx="10615388" cy="8956134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19CDA2C7-4F8C-F1E6-CCA2-A10907876B7B}"/>
                </a:ext>
              </a:extLst>
            </p:cNvPr>
            <p:cNvSpPr/>
            <p:nvPr/>
          </p:nvSpPr>
          <p:spPr>
            <a:xfrm>
              <a:off x="985192" y="0"/>
              <a:ext cx="10063808" cy="8357534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2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6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199" y="8069640"/>
            <a:ext cx="10043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ความเร็วและความเร่งรถยนต์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F9974-2B12-DCBD-3B98-ACE68C607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8316"/>
          <a:stretch/>
        </p:blipFill>
        <p:spPr>
          <a:xfrm>
            <a:off x="-114298" y="-2359060"/>
            <a:ext cx="12125060" cy="9696105"/>
          </a:xfrm>
          <a:prstGeom prst="flowChartDelay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rgbClr val="FF99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9600" y="2475274"/>
            <a:ext cx="8259766" cy="7383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thaiDist">
              <a:lnSpc>
                <a:spcPts val="4079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ความเรง (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Acceleration)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 อัตราการเปลี่ยนแปลงของความเร็ว เปนปริมาณเวกเตอรที่มีหนวยเปน ความยาว/เวลา</a:t>
            </a:r>
            <a:r>
              <a:rPr lang="th-TH" sz="4000" baseline="30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m/s</a:t>
            </a:r>
            <a:r>
              <a:rPr lang="en-US" sz="4000" baseline="30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เชน เมื่อรถเคลื่อนที่จากจุดหยุดนิ่ง (ความเร็วเปนศูนย) เคลื่อนที่ไปตามแนวเสนตรง ดวยความเร็วที่เพิ่มขึ้น ความเรงจะมีทิศทางเดียวกันกับการเคลื่อนที่ และหากรถเปลี่ยนทิศทาง ความเรง ก็จะเปลี่ยนทิศทางตามไปดวย เราเรียกความเรงที่ไปตามทิศทางของรถนี้วา “ความเรงที่เปนเสน ตรง”</a:t>
            </a:r>
          </a:p>
          <a:p>
            <a:pPr lvl="0" algn="thaiDist">
              <a:lnSpc>
                <a:spcPts val="4079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ความเรง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อาจมีคาเปนบวกหรือลบก็ได ซึ่งเรามักเรียกวา ความเรง (+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a)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กับความหนวง (-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a)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ตามลำดับ อัตรา การเปลี่ยนแปลงความเร็วของวัตถุในชวงเวลาหนึ่ง ที่จุดใด ๆ บนกราฟ 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v-t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ความเรงจะเทากับความชัน ของเสนสัมผัสจุดนั้น ถาความเร็วของรถลดลง ทิศทางของความเรงจะตรงกันขามกับการเคลื่อนที่ (ความเรงมีคาติดลบ) หรือความหนวง (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Deceleration)</a:t>
            </a:r>
            <a:endParaRPr lang="en-US" sz="4000" dirty="0">
              <a:solidFill>
                <a:schemeClr val="bg1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rgbClr val="FFCC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930085" y="2134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1A6F0B-B7B4-83E2-B891-374BC475A3EE}"/>
              </a:ext>
            </a:extLst>
          </p:cNvPr>
          <p:cNvGrpSpPr/>
          <p:nvPr/>
        </p:nvGrpSpPr>
        <p:grpSpPr>
          <a:xfrm>
            <a:off x="577995" y="156067"/>
            <a:ext cx="8185005" cy="1939433"/>
            <a:chOff x="577995" y="112525"/>
            <a:chExt cx="8185005" cy="19394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D743E84-6848-C5E4-07CB-03B799EB7710}"/>
                </a:ext>
              </a:extLst>
            </p:cNvPr>
            <p:cNvGrpSpPr/>
            <p:nvPr/>
          </p:nvGrpSpPr>
          <p:grpSpPr>
            <a:xfrm>
              <a:off x="577995" y="112525"/>
              <a:ext cx="8185005" cy="1939433"/>
              <a:chOff x="577995" y="112525"/>
              <a:chExt cx="8185005" cy="1939433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D5C6291-141B-AF91-3445-A2F79C85DC24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685647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D3D171D9-8294-0E95-9C49-3FB5DC14AEB3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52577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ความเร่งรถยนต์</a:t>
                </a:r>
                <a:endParaRPr lang="en-US" sz="7200" b="1" dirty="0"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1DA8EEF-B6D6-563F-1A9E-F227A7AAA0EC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6294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7F0D11F9-DD0D-9267-AC12-82395442D703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B39069-C06B-74E5-C297-EE9980D4265C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roadway" panose="04040905080B02020502" pitchFamily="82" charset="0"/>
                </a:rPr>
                <a:t>3</a:t>
              </a:r>
              <a:endParaRPr lang="th-TH" sz="9600" dirty="0">
                <a:latin typeface="Broadway" panose="04040905080B02020502" pitchFamily="82" charset="0"/>
              </a:endParaRPr>
            </a:p>
          </p:txBody>
        </p:sp>
      </p:grp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9694DDCF-8D57-0A67-C3AA-2C2E62A9F3FA}"/>
              </a:ext>
            </a:extLst>
          </p:cNvPr>
          <p:cNvSpPr/>
          <p:nvPr/>
        </p:nvSpPr>
        <p:spPr>
          <a:xfrm>
            <a:off x="9217516" y="1162637"/>
            <a:ext cx="8987724" cy="9220200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3A8D9-58A4-350B-538F-70F73BF8909D}"/>
              </a:ext>
            </a:extLst>
          </p:cNvPr>
          <p:cNvSpPr txBox="1"/>
          <p:nvPr/>
        </p:nvSpPr>
        <p:spPr>
          <a:xfrm>
            <a:off x="9906001" y="1783107"/>
            <a:ext cx="773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ความเรงของรถยนต สามารถคํานวณหาไดจากสมการ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5D1FC-E890-9958-8C5C-36AF4B7EA5F3}"/>
              </a:ext>
            </a:extLst>
          </p:cNvPr>
          <p:cNvGrpSpPr/>
          <p:nvPr/>
        </p:nvGrpSpPr>
        <p:grpSpPr>
          <a:xfrm>
            <a:off x="9525000" y="2638250"/>
            <a:ext cx="0" cy="7686850"/>
            <a:chOff x="9525000" y="2638250"/>
            <a:chExt cx="0" cy="7686850"/>
          </a:xfrm>
        </p:grpSpPr>
        <p:sp>
          <p:nvSpPr>
            <p:cNvPr id="12" name="AutoShape 12"/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A242839-8164-4457-5328-BA58CFDD9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4050" y="3151898"/>
            <a:ext cx="8229600" cy="3838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955A1E5-BCC9-AFEE-183B-CEBD0B39492F}"/>
                  </a:ext>
                </a:extLst>
              </p:cNvPr>
              <p:cNvSpPr txBox="1"/>
              <p:nvPr/>
            </p:nvSpPr>
            <p:spPr>
              <a:xfrm>
                <a:off x="11121921" y="7928184"/>
                <a:ext cx="5486399" cy="912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.·. จะได </a:t>
                </a:r>
                <a:r>
                  <a:rPr lang="en-US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v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u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t</m:t>
                        </m:r>
                      </m:den>
                    </m:f>
                  </m:oMath>
                </a14:m>
                <a:endPara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955A1E5-BCC9-AFEE-183B-CEBD0B394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921" y="7928184"/>
                <a:ext cx="5486399" cy="912686"/>
              </a:xfrm>
              <a:prstGeom prst="rect">
                <a:avLst/>
              </a:prstGeom>
              <a:blipFill>
                <a:blip r:embed="rId6"/>
                <a:stretch>
                  <a:fillRect l="-3889" b="-2349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63800" y="14960"/>
            <a:ext cx="3124200" cy="10272040"/>
            <a:chOff x="0" y="0"/>
            <a:chExt cx="1187609" cy="2705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  <a:solidFill>
            <a:srgbClr val="FFFF0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7211675" y="3326028"/>
            <a:ext cx="0" cy="5914847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7211675" y="1028700"/>
            <a:ext cx="0" cy="1423759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227206" y="17803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9A1909-306A-A15C-4BB2-CFAD0A268A28}"/>
              </a:ext>
            </a:extLst>
          </p:cNvPr>
          <p:cNvGrpSpPr/>
          <p:nvPr/>
        </p:nvGrpSpPr>
        <p:grpSpPr>
          <a:xfrm>
            <a:off x="1857122" y="320814"/>
            <a:ext cx="12783788" cy="4091119"/>
            <a:chOff x="1857122" y="320814"/>
            <a:chExt cx="12783788" cy="40911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706338-75E3-1F99-C6A8-55A66269B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7122" y="1485900"/>
              <a:ext cx="12783788" cy="29260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0753C-E8D7-79FF-91F2-0D9297A468C6}"/>
                </a:ext>
              </a:extLst>
            </p:cNvPr>
            <p:cNvSpPr txBox="1"/>
            <p:nvPr/>
          </p:nvSpPr>
          <p:spPr>
            <a:xfrm>
              <a:off x="1857122" y="320814"/>
              <a:ext cx="1926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กำหนดให้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215D5F-657F-7BA9-7064-C1C2D7F59F53}"/>
              </a:ext>
            </a:extLst>
          </p:cNvPr>
          <p:cNvGrpSpPr/>
          <p:nvPr/>
        </p:nvGrpSpPr>
        <p:grpSpPr>
          <a:xfrm>
            <a:off x="1630832" y="4874091"/>
            <a:ext cx="1600200" cy="1309452"/>
            <a:chOff x="9949542" y="647484"/>
            <a:chExt cx="1600200" cy="130945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039AF5-BC1E-AC02-32FE-C99FD25B242F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E725598-0F62-1049-30E9-93123D21AF2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74D39BB-36C4-D00C-3FE8-88F6759498F0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44" name="Flowchart: Connector 43">
                  <a:extLst>
                    <a:ext uri="{FF2B5EF4-FFF2-40B4-BE49-F238E27FC236}">
                      <a16:creationId xmlns:a16="http://schemas.microsoft.com/office/drawing/2014/main" id="{EED204BC-8BF5-9898-3381-526F05340956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5" name="Flowchart: Connector 44">
                  <a:extLst>
                    <a:ext uri="{FF2B5EF4-FFF2-40B4-BE49-F238E27FC236}">
                      <a16:creationId xmlns:a16="http://schemas.microsoft.com/office/drawing/2014/main" id="{A14FAE2A-05F5-867D-99D0-6DEB78062A0D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BDF08B-A809-E9AF-B05A-37B889E2CC0E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3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FD84AC7-8DB6-FD59-EF67-50B12E6CA8C7}"/>
              </a:ext>
            </a:extLst>
          </p:cNvPr>
          <p:cNvGrpSpPr/>
          <p:nvPr/>
        </p:nvGrpSpPr>
        <p:grpSpPr>
          <a:xfrm>
            <a:off x="2800726" y="6115706"/>
            <a:ext cx="11982074" cy="3523594"/>
            <a:chOff x="10405073" y="27030"/>
            <a:chExt cx="11982074" cy="352359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D5BDA85-D008-F06F-4C61-202577CDC88E}"/>
                </a:ext>
              </a:extLst>
            </p:cNvPr>
            <p:cNvSpPr/>
            <p:nvPr/>
          </p:nvSpPr>
          <p:spPr>
            <a:xfrm>
              <a:off x="10405073" y="27030"/>
              <a:ext cx="11982074" cy="3523594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31600E-789F-668C-3CB4-BF8DAAAF3D00}"/>
                </a:ext>
              </a:extLst>
            </p:cNvPr>
            <p:cNvSpPr txBox="1"/>
            <p:nvPr/>
          </p:nvSpPr>
          <p:spPr>
            <a:xfrm>
              <a:off x="10956429" y="134304"/>
              <a:ext cx="10973518" cy="3416320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ชายคนหนึ่งขับรถบรรทุกโดยเริ่มเคลื่อนที่จากตําแหนงหยุดนิ่ง และเพิ่มความเร็วขึ้นอยาง สมํ่าเสมอจนไดความเร็วที่ 90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km/h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ภายในชวงเวลา 5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จงหาความเรงของรถคันนี้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โจทยกําหนด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u 	= 	0 km/h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v 	= 	90 km/h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t 	= 	5 s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ใหหา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D1B9D-B407-E632-40DD-C54FE1F9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6E2C6D-4211-702A-231F-6B0EA9A30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44356" r="9439" b="-72165"/>
          <a:stretch/>
        </p:blipFill>
        <p:spPr>
          <a:xfrm>
            <a:off x="152400" y="-876300"/>
            <a:ext cx="18132558" cy="7137203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0AAAEDE-927D-5CB8-3F47-0A0634894C9F}"/>
              </a:ext>
            </a:extLst>
          </p:cNvPr>
          <p:cNvGrpSpPr/>
          <p:nvPr/>
        </p:nvGrpSpPr>
        <p:grpSpPr>
          <a:xfrm>
            <a:off x="0" y="-876300"/>
            <a:ext cx="1028700" cy="11163300"/>
            <a:chOff x="0" y="0"/>
            <a:chExt cx="270933" cy="2709333"/>
          </a:xfrm>
          <a:solidFill>
            <a:srgbClr val="FFCC0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3BCD84-C7B4-EF5F-E94E-C653D2F57311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BD64601-CC25-0087-6716-BE482F91DD8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7C315ED-3CF1-EF0A-B054-60DE0C6AB6D9}"/>
              </a:ext>
            </a:extLst>
          </p:cNvPr>
          <p:cNvGrpSpPr/>
          <p:nvPr/>
        </p:nvGrpSpPr>
        <p:grpSpPr>
          <a:xfrm>
            <a:off x="17256258" y="-876300"/>
            <a:ext cx="1028700" cy="11163300"/>
            <a:chOff x="0" y="0"/>
            <a:chExt cx="270933" cy="2709333"/>
          </a:xfrm>
          <a:solidFill>
            <a:srgbClr val="FFCC00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7622A5-5238-B516-0A06-EB5A76B382F3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41D2BE6-D6E9-1D21-28B1-FA96C4DA233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47DB6E06-6911-D41C-DB68-47A0963E3E76}"/>
              </a:ext>
            </a:extLst>
          </p:cNvPr>
          <p:cNvSpPr/>
          <p:nvPr/>
        </p:nvSpPr>
        <p:spPr>
          <a:xfrm>
            <a:off x="609600" y="1066800"/>
            <a:ext cx="17373600" cy="9220200"/>
          </a:xfrm>
          <a:prstGeom prst="round2SameRect">
            <a:avLst>
              <a:gd name="adj1" fmla="val 10621"/>
              <a:gd name="adj2" fmla="val 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3A436-C2E0-D87C-A70B-045251118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300" y="1453818"/>
            <a:ext cx="10439400" cy="8446163"/>
          </a:xfrm>
          <a:prstGeom prst="roundRect">
            <a:avLst>
              <a:gd name="adj" fmla="val 5647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265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347108" y="9271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5134076" y="12686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FDF59-CCE6-4573-D838-0A0CC76924B1}"/>
              </a:ext>
            </a:extLst>
          </p:cNvPr>
          <p:cNvGrpSpPr/>
          <p:nvPr/>
        </p:nvGrpSpPr>
        <p:grpSpPr>
          <a:xfrm>
            <a:off x="533400" y="2333450"/>
            <a:ext cx="0" cy="7686850"/>
            <a:chOff x="9525000" y="2638250"/>
            <a:chExt cx="0" cy="7686850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F718F5FC-7BDF-9999-9A52-E2DDC1DEAE72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A0D2E9DD-904B-DE9F-0DAC-56586AFA1998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669D4E-903D-1F9C-5331-8C9D0EF742E3}"/>
              </a:ext>
            </a:extLst>
          </p:cNvPr>
          <p:cNvGrpSpPr/>
          <p:nvPr/>
        </p:nvGrpSpPr>
        <p:grpSpPr>
          <a:xfrm>
            <a:off x="1600200" y="5583633"/>
            <a:ext cx="13258800" cy="2912667"/>
            <a:chOff x="1600200" y="2420011"/>
            <a:chExt cx="13258800" cy="2912667"/>
          </a:xfrm>
        </p:grpSpPr>
        <p:pic>
          <p:nvPicPr>
            <p:cNvPr id="3" name="Picture 2" descr="A red car with black wheels&#10;&#10;Description automatically generated">
              <a:extLst>
                <a:ext uri="{FF2B5EF4-FFF2-40B4-BE49-F238E27FC236}">
                  <a16:creationId xmlns:a16="http://schemas.microsoft.com/office/drawing/2014/main" id="{EFBCF9B6-A548-43C6-B2DD-2131E4C2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25" b="34809"/>
            <a:stretch/>
          </p:blipFill>
          <p:spPr>
            <a:xfrm>
              <a:off x="10287000" y="3390900"/>
              <a:ext cx="4076700" cy="1233892"/>
            </a:xfrm>
            <a:prstGeom prst="rect">
              <a:avLst/>
            </a:prstGeom>
          </p:spPr>
        </p:pic>
        <p:pic>
          <p:nvPicPr>
            <p:cNvPr id="4" name="Picture 3" descr="A red car with black wheels&#10;&#10;Description automatically generated">
              <a:extLst>
                <a:ext uri="{FF2B5EF4-FFF2-40B4-BE49-F238E27FC236}">
                  <a16:creationId xmlns:a16="http://schemas.microsoft.com/office/drawing/2014/main" id="{CD5CB3CC-8962-4B3E-6324-C3023D905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25" b="34809"/>
            <a:stretch/>
          </p:blipFill>
          <p:spPr>
            <a:xfrm>
              <a:off x="2256970" y="3390900"/>
              <a:ext cx="4076700" cy="123389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43C964-5EE8-1D43-70EA-FB5136B44328}"/>
                </a:ext>
              </a:extLst>
            </p:cNvPr>
            <p:cNvCxnSpPr/>
            <p:nvPr/>
          </p:nvCxnSpPr>
          <p:spPr>
            <a:xfrm>
              <a:off x="1600200" y="4624792"/>
              <a:ext cx="13258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6A87FB-119A-563C-50BA-BBD28E5C5898}"/>
                </a:ext>
              </a:extLst>
            </p:cNvPr>
            <p:cNvSpPr txBox="1"/>
            <p:nvPr/>
          </p:nvSpPr>
          <p:spPr>
            <a:xfrm>
              <a:off x="11954332" y="4624792"/>
              <a:ext cx="1028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Start</a:t>
              </a:r>
              <a:endParaRPr lang="th-TH" sz="4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59DF81-9486-715E-AC01-A8EDCC4D184C}"/>
                </a:ext>
              </a:extLst>
            </p:cNvPr>
            <p:cNvSpPr txBox="1"/>
            <p:nvPr/>
          </p:nvSpPr>
          <p:spPr>
            <a:xfrm>
              <a:off x="3867150" y="4624792"/>
              <a:ext cx="1028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Stop</a:t>
              </a:r>
              <a:endParaRPr lang="th-TH" sz="4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9C650-1050-AB0B-0A9C-94B3E27B044A}"/>
                </a:ext>
              </a:extLst>
            </p:cNvPr>
            <p:cNvSpPr txBox="1"/>
            <p:nvPr/>
          </p:nvSpPr>
          <p:spPr>
            <a:xfrm>
              <a:off x="3893454" y="2420011"/>
              <a:ext cx="1288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 km/h</a:t>
              </a:r>
              <a:endParaRPr lang="th-TH" sz="4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F03177-A21E-3F94-9A01-0D56304E8444}"/>
                </a:ext>
              </a:extLst>
            </p:cNvPr>
            <p:cNvSpPr txBox="1"/>
            <p:nvPr/>
          </p:nvSpPr>
          <p:spPr>
            <a:xfrm>
              <a:off x="11894459" y="2454414"/>
              <a:ext cx="1745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100 km/h</a:t>
              </a:r>
              <a:endParaRPr lang="th-TH" sz="4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53CC11-1AFB-5ED8-4684-9CE81814FD8D}"/>
              </a:ext>
            </a:extLst>
          </p:cNvPr>
          <p:cNvGrpSpPr/>
          <p:nvPr/>
        </p:nvGrpSpPr>
        <p:grpSpPr>
          <a:xfrm>
            <a:off x="1627414" y="246985"/>
            <a:ext cx="1600200" cy="1309452"/>
            <a:chOff x="9949542" y="647484"/>
            <a:chExt cx="1600200" cy="13094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701D88-FCCC-2ADD-277B-F0EF7C0B636B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9F38F99-167B-D656-2041-CC44CF968CCB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CF05C97-FBE1-419A-15FA-7DA2A0248015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24" name="Flowchart: Connector 23">
                  <a:extLst>
                    <a:ext uri="{FF2B5EF4-FFF2-40B4-BE49-F238E27FC236}">
                      <a16:creationId xmlns:a16="http://schemas.microsoft.com/office/drawing/2014/main" id="{434BB60E-8F6D-279D-109A-D3BBB0D38951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" name="Flowchart: Connector 24">
                  <a:extLst>
                    <a:ext uri="{FF2B5EF4-FFF2-40B4-BE49-F238E27FC236}">
                      <a16:creationId xmlns:a16="http://schemas.microsoft.com/office/drawing/2014/main" id="{BEFE74C7-A472-616E-9AFB-3EDD479A00BC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A0104B-071D-BA79-0F56-EBABE4D2A564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4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6A2917-8ACF-AFB5-1123-C5F72A57D0D5}"/>
              </a:ext>
            </a:extLst>
          </p:cNvPr>
          <p:cNvGrpSpPr/>
          <p:nvPr/>
        </p:nvGrpSpPr>
        <p:grpSpPr>
          <a:xfrm>
            <a:off x="2976943" y="875227"/>
            <a:ext cx="11982074" cy="3523594"/>
            <a:chOff x="10405073" y="27030"/>
            <a:chExt cx="11982074" cy="352359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57FB18B-BBB3-971B-0ED6-A176951C3934}"/>
                </a:ext>
              </a:extLst>
            </p:cNvPr>
            <p:cNvSpPr/>
            <p:nvPr/>
          </p:nvSpPr>
          <p:spPr>
            <a:xfrm>
              <a:off x="10405073" y="27030"/>
              <a:ext cx="11982074" cy="3523594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7825C9-8146-8AAC-3278-C94BB7F1EF78}"/>
                </a:ext>
              </a:extLst>
            </p:cNvPr>
            <p:cNvSpPr txBox="1"/>
            <p:nvPr/>
          </p:nvSpPr>
          <p:spPr>
            <a:xfrm>
              <a:off x="10956429" y="134304"/>
              <a:ext cx="10973518" cy="3416320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รถยนตคันหนึ่ง วิ่งดวยความเร็ว 108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km/h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แลวเบรกกะทันหันทําใหรถหยุดนิ่งภายใน เวลา 10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จงคํานวณหาความเรงของรถคันนี้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โจทยกําหนด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u 	= 	108 km/h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v 	= 	   0 km/h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t 	= 	 10 s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ใหหา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24F4-87CF-7599-4832-D0DB18AB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car&#10;&#10;Description automatically generated">
            <a:extLst>
              <a:ext uri="{FF2B5EF4-FFF2-40B4-BE49-F238E27FC236}">
                <a16:creationId xmlns:a16="http://schemas.microsoft.com/office/drawing/2014/main" id="{D07C9653-21AB-3566-B1C4-D214C4A0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b="22435"/>
          <a:stretch/>
        </p:blipFill>
        <p:spPr>
          <a:xfrm>
            <a:off x="-16329" y="-144661"/>
            <a:ext cx="18304329" cy="4419600"/>
          </a:xfrm>
          <a:prstGeom prst="rect">
            <a:avLst/>
          </a:prstGeom>
        </p:spPr>
      </p:pic>
      <p:grpSp>
        <p:nvGrpSpPr>
          <p:cNvPr id="24" name="Group 12">
            <a:extLst>
              <a:ext uri="{FF2B5EF4-FFF2-40B4-BE49-F238E27FC236}">
                <a16:creationId xmlns:a16="http://schemas.microsoft.com/office/drawing/2014/main" id="{8F21149E-9272-D97B-1035-B2ABBE67B2E8}"/>
              </a:ext>
            </a:extLst>
          </p:cNvPr>
          <p:cNvGrpSpPr/>
          <p:nvPr/>
        </p:nvGrpSpPr>
        <p:grpSpPr>
          <a:xfrm>
            <a:off x="-43543" y="-139218"/>
            <a:ext cx="1028700" cy="10540518"/>
            <a:chOff x="0" y="0"/>
            <a:chExt cx="270933" cy="2709333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91CD1AC-2B16-555D-DC56-B0196EC8D4BA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4B81E1ED-5E2D-87D6-E0C9-8FE828A82FC2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E1126951-D656-248D-4005-C7BD4E87EC92}"/>
              </a:ext>
            </a:extLst>
          </p:cNvPr>
          <p:cNvSpPr/>
          <p:nvPr/>
        </p:nvSpPr>
        <p:spPr>
          <a:xfrm>
            <a:off x="261257" y="2160389"/>
            <a:ext cx="18026743" cy="8648700"/>
          </a:xfrm>
          <a:prstGeom prst="round2SameRect">
            <a:avLst>
              <a:gd name="adj1" fmla="val 17131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2A8F9E-601A-D754-1827-1DE8B85E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899" y="2280525"/>
            <a:ext cx="10649458" cy="8001032"/>
          </a:xfrm>
          <a:prstGeom prst="roundRect">
            <a:avLst>
              <a:gd name="adj" fmla="val 5853"/>
            </a:avLst>
          </a:prstGeom>
        </p:spPr>
      </p:pic>
    </p:spTree>
    <p:extLst>
      <p:ext uri="{BB962C8B-B14F-4D97-AF65-F5344CB8AC3E}">
        <p14:creationId xmlns:p14="http://schemas.microsoft.com/office/powerpoint/2010/main" val="12219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  <a:solidFill>
            <a:srgbClr val="FF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rgbClr val="FFC00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21290" y="2712953"/>
            <a:ext cx="5118510" cy="917431"/>
            <a:chOff x="8521290" y="2712953"/>
            <a:chExt cx="5118510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753600" y="3002023"/>
              <a:ext cx="38862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ความเร็วรถยนต์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21290" y="2712953"/>
              <a:ext cx="1063581" cy="917431"/>
              <a:chOff x="8627922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8001000" cy="917431"/>
            <a:chOff x="8534400" y="3845069"/>
            <a:chExt cx="8001000" cy="917431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753600" y="4115054"/>
              <a:ext cx="6781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ความเร็วของรถยนต์จากการหมุนของล้อ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BB97C-6366-5422-66E0-1816B1C9D32F}"/>
              </a:ext>
            </a:extLst>
          </p:cNvPr>
          <p:cNvGrpSpPr/>
          <p:nvPr/>
        </p:nvGrpSpPr>
        <p:grpSpPr>
          <a:xfrm>
            <a:off x="8521478" y="4950243"/>
            <a:ext cx="4683081" cy="917431"/>
            <a:chOff x="8534400" y="3845069"/>
            <a:chExt cx="4683081" cy="917431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056F032D-6A20-49AC-AACF-9E9CB5D46D25}"/>
                </a:ext>
              </a:extLst>
            </p:cNvPr>
            <p:cNvSpPr txBox="1"/>
            <p:nvPr/>
          </p:nvSpPr>
          <p:spPr>
            <a:xfrm>
              <a:off x="9753600" y="4115054"/>
              <a:ext cx="3463881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ความเร่งรถยนต์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786A11-A47A-39AC-F615-0A85317B6907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7718BE28-4EB1-12E5-AD0D-BDF47E5DD6F5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74967B-FFE7-A6EC-7D24-70798C48CDF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1" y="0"/>
            <a:ext cx="1011259" cy="10287000"/>
            <a:chOff x="0" y="0"/>
            <a:chExt cx="266340" cy="2709333"/>
          </a:xfrm>
          <a:solidFill>
            <a:srgbClr val="FF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4600" y="2736313"/>
            <a:ext cx="147066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ความเร็วรถยนต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Velocity)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ระยะทางในการเคลื่อนที่ของรถยนตจากจุดหนึ่งไปยังอีกจุดหนึ่ง ภายในหนึ่งหนวยเวลา โดยความเร็วของรถยนตนิยมบอกเปน กิโลเมตรตอชั่วโมง (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km/h)</a:t>
            </a:r>
            <a:endParaRPr lang="en-US" sz="36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2191" y="975675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8185005" cy="1939433"/>
            <a:chOff x="577995" y="112525"/>
            <a:chExt cx="81850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8185005" cy="1939433"/>
              <a:chOff x="577995" y="112525"/>
              <a:chExt cx="81850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685647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590801" y="928490"/>
                <a:ext cx="52577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ความเร็วรถยนต์</a:t>
                </a:r>
                <a:endParaRPr lang="en-US" sz="7200" b="1" dirty="0"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6294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roadway" panose="04040905080B02020502" pitchFamily="82" charset="0"/>
                </a:rPr>
                <a:t>1</a:t>
              </a:r>
              <a:endParaRPr lang="th-TH" sz="9600" dirty="0">
                <a:latin typeface="Broadway" panose="04040905080B02020502" pitchFamily="8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D8DD44A-AF8D-503E-9920-6514A49A0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8664" y="4719504"/>
            <a:ext cx="13078472" cy="3167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7230403" y="14960"/>
            <a:ext cx="1057597" cy="10272040"/>
            <a:chOff x="0" y="0"/>
            <a:chExt cx="278544" cy="2705393"/>
          </a:xfrm>
          <a:solidFill>
            <a:srgbClr val="FFFF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1595223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D2267652-6ED7-7AC5-54BE-596920910626}"/>
              </a:ext>
            </a:extLst>
          </p:cNvPr>
          <p:cNvSpPr txBox="1"/>
          <p:nvPr/>
        </p:nvSpPr>
        <p:spPr>
          <a:xfrm>
            <a:off x="2590800" y="480473"/>
            <a:ext cx="746760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ความเร็วของรถยนต สามารถคํานวณหาไดจากสมการ</a:t>
            </a:r>
            <a:endParaRPr lang="en-US" sz="3600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3F1FF-36B3-326C-5F2A-8B97444B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441" y="1257300"/>
            <a:ext cx="11878959" cy="4267200"/>
          </a:xfrm>
          <a:prstGeom prst="roundRect">
            <a:avLst>
              <a:gd name="adj" fmla="val 10259"/>
            </a:avLst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ECC3DB-89CD-F19C-D6B5-C08AC9D603A1}"/>
              </a:ext>
            </a:extLst>
          </p:cNvPr>
          <p:cNvSpPr/>
          <p:nvPr/>
        </p:nvSpPr>
        <p:spPr>
          <a:xfrm>
            <a:off x="16449998" y="1485899"/>
            <a:ext cx="1600200" cy="9299953"/>
          </a:xfrm>
          <a:prstGeom prst="roundRect">
            <a:avLst>
              <a:gd name="adj" fmla="val 484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F8556A-CF82-F9D7-95B8-3D9D252CA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05"/>
          <a:stretch/>
        </p:blipFill>
        <p:spPr>
          <a:xfrm>
            <a:off x="1600200" y="6743700"/>
            <a:ext cx="16449996" cy="3528340"/>
          </a:xfrm>
          <a:prstGeom prst="round2SameRect">
            <a:avLst>
              <a:gd name="adj1" fmla="val 32717"/>
              <a:gd name="adj2" fmla="val 0"/>
            </a:avLst>
          </a:prstGeom>
        </p:spPr>
      </p:pic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  <a:solidFill>
            <a:srgbClr val="FFC000"/>
          </a:solidFill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rgbClr val="FFFF0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rgbClr val="FFFF00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ABA27-6232-0643-49BE-8031371A4C57}"/>
              </a:ext>
            </a:extLst>
          </p:cNvPr>
          <p:cNvGrpSpPr/>
          <p:nvPr/>
        </p:nvGrpSpPr>
        <p:grpSpPr>
          <a:xfrm>
            <a:off x="1962151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EB34A-6CEC-A100-80DB-92C24EF71441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0FF75-6EB2-551E-1EAA-B9733ACAF856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2DA680-5246-7F6A-2DC7-52431DDC2C9B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3C4E042B-89E3-879D-E84B-C8122160C61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33CAD4B4-43B4-0A11-7ADA-60ED6A2602A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8FF6F7-7248-28C2-AB79-61E24E581B6C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1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35DD0D-E4B0-8D31-E60D-F64D6DD2D7F6}"/>
              </a:ext>
            </a:extLst>
          </p:cNvPr>
          <p:cNvSpPr/>
          <p:nvPr/>
        </p:nvSpPr>
        <p:spPr>
          <a:xfrm>
            <a:off x="152400" y="2324100"/>
            <a:ext cx="1514797" cy="8458200"/>
          </a:xfrm>
          <a:prstGeom prst="roundRect">
            <a:avLst>
              <a:gd name="adj" fmla="val 473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064D7-F192-F4C9-2315-013A4A058644}"/>
              </a:ext>
            </a:extLst>
          </p:cNvPr>
          <p:cNvGrpSpPr/>
          <p:nvPr/>
        </p:nvGrpSpPr>
        <p:grpSpPr>
          <a:xfrm>
            <a:off x="1447800" y="1562100"/>
            <a:ext cx="15169961" cy="2862323"/>
            <a:chOff x="9382136" y="1559690"/>
            <a:chExt cx="15169961" cy="286232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E78867-1875-E822-6CE0-CF70A71F69C6}"/>
                </a:ext>
              </a:extLst>
            </p:cNvPr>
            <p:cNvSpPr/>
            <p:nvPr/>
          </p:nvSpPr>
          <p:spPr>
            <a:xfrm>
              <a:off x="9382136" y="1559691"/>
              <a:ext cx="15169961" cy="2862322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5127EA-E3E8-6617-1D1C-05E0B6C77079}"/>
                </a:ext>
              </a:extLst>
            </p:cNvPr>
            <p:cNvSpPr txBox="1"/>
            <p:nvPr/>
          </p:nvSpPr>
          <p:spPr>
            <a:xfrm>
              <a:off x="9822286" y="1559690"/>
              <a:ext cx="14266450" cy="2862322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รถยนตคันหนึ่งทําการทดสอบความเร็ว โดยวิ่งในระยะทาง 1,500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ใชเวลาในการวิ่ง 50 นาที จงคํานวณหาคาความเร็วของรถยนตคันนี้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โจทยกําหนด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S 	= 1,500 m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t 	= 50 s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ใหหา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069EE5-EA0C-2857-8C6B-5DFBAC996259}"/>
              </a:ext>
            </a:extLst>
          </p:cNvPr>
          <p:cNvGrpSpPr/>
          <p:nvPr/>
        </p:nvGrpSpPr>
        <p:grpSpPr>
          <a:xfrm>
            <a:off x="3991297" y="4618430"/>
            <a:ext cx="10334303" cy="5600700"/>
            <a:chOff x="3991297" y="4618430"/>
            <a:chExt cx="10334303" cy="56007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E551850-C0E6-BC3D-9CEA-32AD982E0517}"/>
                </a:ext>
              </a:extLst>
            </p:cNvPr>
            <p:cNvSpPr/>
            <p:nvPr/>
          </p:nvSpPr>
          <p:spPr>
            <a:xfrm>
              <a:off x="3991297" y="4618430"/>
              <a:ext cx="10334303" cy="5600700"/>
            </a:xfrm>
            <a:prstGeom prst="roundRect">
              <a:avLst>
                <a:gd name="adj" fmla="val 879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B1EBE61-A4B1-9983-7244-3FC54A79E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57682" y="4686300"/>
              <a:ext cx="9772636" cy="5464961"/>
            </a:xfrm>
            <a:prstGeom prst="roundRect">
              <a:avLst>
                <a:gd name="adj" fmla="val 1079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288363" cy="10287000"/>
            <a:chOff x="0" y="0"/>
            <a:chExt cx="2408296" cy="2709333"/>
          </a:xfrm>
          <a:solidFill>
            <a:srgbClr val="FFFFCC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3450" y="3216362"/>
            <a:ext cx="95250" cy="7032538"/>
            <a:chOff x="0" y="0"/>
            <a:chExt cx="127000" cy="9376718"/>
          </a:xfrm>
        </p:grpSpPr>
        <p:sp>
          <p:nvSpPr>
            <p:cNvPr id="10" name="AutoShape 10"/>
            <p:cNvSpPr/>
            <p:nvPr/>
          </p:nvSpPr>
          <p:spPr>
            <a:xfrm flipH="1">
              <a:off x="63500" y="2874121"/>
              <a:ext cx="0" cy="6502597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3500" y="0"/>
              <a:ext cx="0" cy="1898345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  <a:solidFill>
            <a:srgbClr val="FFCC0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96EA48-DCD1-30E6-A976-CD65B9DEAA4B}"/>
              </a:ext>
            </a:extLst>
          </p:cNvPr>
          <p:cNvGrpSpPr/>
          <p:nvPr/>
        </p:nvGrpSpPr>
        <p:grpSpPr>
          <a:xfrm>
            <a:off x="577995" y="156067"/>
            <a:ext cx="14738205" cy="1939433"/>
            <a:chOff x="577995" y="112525"/>
            <a:chExt cx="14738205" cy="1939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2EC174-B1D5-FAB3-69F7-F64DCE283E8F}"/>
                </a:ext>
              </a:extLst>
            </p:cNvPr>
            <p:cNvGrpSpPr/>
            <p:nvPr/>
          </p:nvGrpSpPr>
          <p:grpSpPr>
            <a:xfrm>
              <a:off x="577995" y="112525"/>
              <a:ext cx="14738205" cy="1939433"/>
              <a:chOff x="577995" y="112525"/>
              <a:chExt cx="14738205" cy="193943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22F9192-DBD5-8E28-F855-775F2F033D46}"/>
                  </a:ext>
                </a:extLst>
              </p:cNvPr>
              <p:cNvSpPr/>
              <p:nvPr/>
            </p:nvSpPr>
            <p:spPr>
              <a:xfrm>
                <a:off x="1077353" y="370559"/>
                <a:ext cx="14238847" cy="1528999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" name="TextBox 5">
                <a:extLst>
                  <a:ext uri="{FF2B5EF4-FFF2-40B4-BE49-F238E27FC236}">
                    <a16:creationId xmlns:a16="http://schemas.microsoft.com/office/drawing/2014/main" id="{C3C23FC8-3640-A5BB-CCAC-6B1A5B1889BC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119633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ความเร็วของรถยนต์จากการหมุนของล้อ</a:t>
                </a:r>
                <a:endParaRPr lang="en-US" sz="7200" b="1" dirty="0"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F431AF5-0514-D7D7-4E76-4C070D4E1EFA}"/>
                  </a:ext>
                </a:extLst>
              </p:cNvPr>
              <p:cNvSpPr/>
              <p:nvPr/>
            </p:nvSpPr>
            <p:spPr>
              <a:xfrm>
                <a:off x="1524000" y="569509"/>
                <a:ext cx="131826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FEE1D1C9-5420-0417-D50D-CC618083056E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447A40-EF80-CD9E-15D9-A6B817AA451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roadway" panose="04040905080B02020502" pitchFamily="82" charset="0"/>
                </a:rPr>
                <a:t>2</a:t>
              </a:r>
              <a:endParaRPr lang="th-TH" sz="9600" dirty="0">
                <a:latin typeface="Broadway" panose="04040905080B02020502" pitchFamily="8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90F425-A885-7FDE-6100-900D8F7EB25E}"/>
              </a:ext>
            </a:extLst>
          </p:cNvPr>
          <p:cNvSpPr txBox="1"/>
          <p:nvPr/>
        </p:nvSpPr>
        <p:spPr>
          <a:xfrm>
            <a:off x="1752601" y="2246174"/>
            <a:ext cx="1455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ความเร็วของรถยนตนอกจากหาไดจากระยะทางที่รถยนตเคลื่อนที่ในหนึ่งหนวยเวลาแลว ยังสามารถ คํานวณหาไดจากการหมุนของลอรถยนต โดยใชความยาวของเสนรอบวงจากลอรถยนตนั้น ที่มีคาเทากับ </a:t>
            </a:r>
            <a:r>
              <a:rPr lang="el-GR" sz="3600" dirty="0">
                <a:cs typeface="TH SarabunPSK" panose="020B0500040200020003" pitchFamily="34" charset="-34"/>
              </a:rPr>
              <a:t>π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มาเปนระยะทางที่รถยนตเคลื่อนที่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FB55E8-B96A-FCAF-96CD-58429DC15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557" y="4157997"/>
            <a:ext cx="7360443" cy="2715503"/>
          </a:xfrm>
          <a:prstGeom prst="round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B59E5A4-4C11-2DE7-2275-4E272EFC122E}"/>
              </a:ext>
            </a:extLst>
          </p:cNvPr>
          <p:cNvGrpSpPr/>
          <p:nvPr/>
        </p:nvGrpSpPr>
        <p:grpSpPr>
          <a:xfrm>
            <a:off x="10453620" y="4891603"/>
            <a:ext cx="6521976" cy="4220434"/>
            <a:chOff x="10453620" y="4891603"/>
            <a:chExt cx="6521976" cy="422043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B9EC6-8CD0-1F3C-A90D-FA3BCDEC710D}"/>
                </a:ext>
              </a:extLst>
            </p:cNvPr>
            <p:cNvSpPr txBox="1"/>
            <p:nvPr/>
          </p:nvSpPr>
          <p:spPr>
            <a:xfrm>
              <a:off x="10453620" y="4891603"/>
              <a:ext cx="652197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 ลอรถยนตหมุน 1 รอบ รถยนตจะเคลื่อนที่ไดระยะทาง = </a:t>
              </a:r>
              <a:r>
                <a:rPr lang="el-GR" sz="3600" dirty="0">
                  <a:cs typeface="TH SarabunPSK" panose="020B0500040200020003" pitchFamily="34" charset="-34"/>
                </a:rPr>
                <a:t>π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และถาลอรถยนตหมุน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รอบ รถยนตจะเคลื่อนที่ไดระยะทาง = </a:t>
              </a:r>
              <a:r>
                <a:rPr lang="el-GR" sz="3600" dirty="0">
                  <a:cs typeface="TH SarabunPSK" panose="020B0500040200020003" pitchFamily="34" charset="-34"/>
                </a:rPr>
                <a:t>π</a:t>
              </a:r>
              <a:r>
                <a:rPr lang="en-US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dN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ดังนั้น ระยะทางที่รถยนตเคลื่อนที่ไปไดจึงมีคาเทากับ </a:t>
              </a:r>
              <a:r>
                <a:rPr lang="el-GR" sz="3600" dirty="0">
                  <a:cs typeface="TH SarabunPSK" panose="020B0500040200020003" pitchFamily="34" charset="-34"/>
                </a:rPr>
                <a:t>π</a:t>
              </a:r>
              <a:r>
                <a:rPr lang="en-US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dN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0F50B4-08A4-D6D7-DE1E-DC565838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30343" y="7810426"/>
              <a:ext cx="3548730" cy="1301611"/>
            </a:xfrm>
            <a:prstGeom prst="round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F246CE-9E64-64E1-DDA2-77389306D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650D51A6-0A30-CCBA-98CE-7DA724A09EA7}"/>
              </a:ext>
            </a:extLst>
          </p:cNvPr>
          <p:cNvSpPr/>
          <p:nvPr/>
        </p:nvSpPr>
        <p:spPr>
          <a:xfrm>
            <a:off x="-76200" y="2781300"/>
            <a:ext cx="18381133" cy="72390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DA069-A45D-43D4-4989-B8FE76398C00}"/>
              </a:ext>
            </a:extLst>
          </p:cNvPr>
          <p:cNvSpPr txBox="1"/>
          <p:nvPr/>
        </p:nvSpPr>
        <p:spPr>
          <a:xfrm>
            <a:off x="3093905" y="3509273"/>
            <a:ext cx="1280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ในการคํานวณหาความเร็วของรถยนตหาไดจากการหมุนของลอ โดยเขียนเปนสมการไดดังนี้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C27B4-87D0-53B0-D7D1-9DEDDBE80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6562" y="4960945"/>
            <a:ext cx="11975608" cy="4845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-38100"/>
            <a:ext cx="1028700" cy="10325100"/>
            <a:chOff x="0" y="0"/>
            <a:chExt cx="270933" cy="2704892"/>
          </a:xfrm>
          <a:solidFill>
            <a:srgbClr val="FFCC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1CB90E-8E1E-6891-E75B-4E525C257D9C}"/>
              </a:ext>
            </a:extLst>
          </p:cNvPr>
          <p:cNvGrpSpPr/>
          <p:nvPr/>
        </p:nvGrpSpPr>
        <p:grpSpPr>
          <a:xfrm>
            <a:off x="1562100" y="176447"/>
            <a:ext cx="1600200" cy="1309452"/>
            <a:chOff x="9949542" y="647484"/>
            <a:chExt cx="1600200" cy="130945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E52CB-34E3-5022-79E1-C7FD77B4A64C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C100CA6-0DCE-A657-6772-0C88EC17C043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76908DF-2A18-99CB-68EE-B9EEAC248F4C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7" name="Flowchart: Connector 16">
                  <a:extLst>
                    <a:ext uri="{FF2B5EF4-FFF2-40B4-BE49-F238E27FC236}">
                      <a16:creationId xmlns:a16="http://schemas.microsoft.com/office/drawing/2014/main" id="{47FD6518-FB5B-E1B8-7766-089EBB773AA2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8" name="Flowchart: Connector 17">
                  <a:extLst>
                    <a:ext uri="{FF2B5EF4-FFF2-40B4-BE49-F238E27FC236}">
                      <a16:creationId xmlns:a16="http://schemas.microsoft.com/office/drawing/2014/main" id="{5EBB0477-BE4E-36BE-A6B7-04D3FE6794C7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437E61-717E-7DA0-3990-761AB186A8CE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4893B-7C39-801A-8681-0F1A1BD4AB3E}"/>
              </a:ext>
            </a:extLst>
          </p:cNvPr>
          <p:cNvGrpSpPr/>
          <p:nvPr/>
        </p:nvGrpSpPr>
        <p:grpSpPr>
          <a:xfrm>
            <a:off x="2362200" y="1485900"/>
            <a:ext cx="14801474" cy="3657600"/>
            <a:chOff x="10405073" y="27030"/>
            <a:chExt cx="14801474" cy="36576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7B0DBE-EFDB-B18C-A3C6-D85B0C53B46E}"/>
                </a:ext>
              </a:extLst>
            </p:cNvPr>
            <p:cNvSpPr/>
            <p:nvPr/>
          </p:nvSpPr>
          <p:spPr>
            <a:xfrm>
              <a:off x="10405073" y="27030"/>
              <a:ext cx="14801474" cy="3657600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1B15E-B894-8770-D166-8FC8F16618E0}"/>
                    </a:ext>
                  </a:extLst>
                </p:cNvPr>
                <p:cNvSpPr txBox="1"/>
                <p:nvPr/>
              </p:nvSpPr>
              <p:spPr>
                <a:xfrm>
                  <a:off x="10956429" y="134304"/>
                  <a:ext cx="13665708" cy="3416320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รถยนตมีอัตราทดรวมของระบบสงกําลัง 4.10 : 1 ถาเครื่องยนตมีความเร็วรอบ 2,500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rpm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โดยที่ลอของรถยนตมีขนาดเสนผานศูนยกลาง 660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จงคํานวณหา ความเร็วของรถยนต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โจทยกําหนด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t</m:t>
                          </m:r>
                        </m:sub>
                      </m:sSub>
                    </m:oMath>
                  </a14:m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	= 	4.10 : 1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</a:t>
                  </a:r>
                  <a:r>
                    <a:rPr lang="en-US" sz="3600" dirty="0"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E</m:t>
                          </m:r>
                        </m:sub>
                      </m:sSub>
                    </m:oMath>
                  </a14:m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	= 	2,500 rpm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 d 	= 	660 mm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v</a:t>
                  </a:r>
                  <a:endPara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1B15E-B894-8770-D166-8FC8F16618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6429" y="134304"/>
                  <a:ext cx="13665708" cy="3416320"/>
                </a:xfrm>
                <a:prstGeom prst="rect">
                  <a:avLst/>
                </a:prstGeom>
                <a:blipFill>
                  <a:blip r:embed="rId3"/>
                  <a:stretch>
                    <a:fillRect l="-1383" t="-2674" r="-1338" b="-5704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11A20E9-19E7-E0E7-32F6-D9BE08AB8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2"/>
          <a:stretch/>
        </p:blipFill>
        <p:spPr>
          <a:xfrm>
            <a:off x="381000" y="5829300"/>
            <a:ext cx="17907000" cy="4457696"/>
          </a:xfrm>
          <a:prstGeom prst="round2SameRect">
            <a:avLst>
              <a:gd name="adj1" fmla="val 15923"/>
              <a:gd name="adj2" fmla="val 0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8722-70A3-C547-406B-34FA3DAD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974371-576A-35EC-E25C-C65BBAB85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44356" r="9439" b="-72165"/>
          <a:stretch/>
        </p:blipFill>
        <p:spPr>
          <a:xfrm>
            <a:off x="152400" y="-876300"/>
            <a:ext cx="18132558" cy="7137203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9D08EAC5-E6A8-EAC3-DE6D-ECD1D135D18A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rgbClr val="FFFF0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9592994-6C6C-E30B-2348-2A9A32DB8AA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02D424-17FB-FA63-134C-70FD122E4CF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25B0CD0-79B6-C5F9-A737-EAF4189DB42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rgbClr val="FFCC00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CBC226-EBBB-2675-53D4-EAD1466A979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73551D2-CC40-8080-BF1D-2CD2A2B26D5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65A48114-A1BC-D449-3853-8FE6D47A57BD}"/>
              </a:ext>
            </a:extLst>
          </p:cNvPr>
          <p:cNvSpPr/>
          <p:nvPr/>
        </p:nvSpPr>
        <p:spPr>
          <a:xfrm>
            <a:off x="304800" y="1714500"/>
            <a:ext cx="17983200" cy="8572500"/>
          </a:xfrm>
          <a:prstGeom prst="round2SameRect">
            <a:avLst>
              <a:gd name="adj1" fmla="val 19316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5E781-E915-5AD4-FB6A-4CBB38FE6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2428723"/>
            <a:ext cx="11622329" cy="7664360"/>
          </a:xfrm>
          <a:prstGeom prst="roundRect">
            <a:avLst>
              <a:gd name="adj" fmla="val 7407"/>
            </a:avLst>
          </a:prstGeom>
        </p:spPr>
      </p:pic>
    </p:spTree>
    <p:extLst>
      <p:ext uri="{BB962C8B-B14F-4D97-AF65-F5344CB8AC3E}">
        <p14:creationId xmlns:p14="http://schemas.microsoft.com/office/powerpoint/2010/main" val="1149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843</Words>
  <Application>Microsoft Office PowerPoint</Application>
  <PresentationFormat>Custom</PresentationFormat>
  <Paragraphs>58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Impact</vt:lpstr>
      <vt:lpstr>Cambria Math</vt:lpstr>
      <vt:lpstr>KodchiangUPC</vt:lpstr>
      <vt:lpstr>TH Sarabun New</vt:lpstr>
      <vt:lpstr>Broadway</vt:lpstr>
      <vt:lpstr>Arial</vt:lpstr>
      <vt:lpstr>TH SarabunPSK</vt:lpstr>
      <vt:lpstr>Calibri</vt:lpstr>
      <vt:lpstr>JasmineUPC</vt:lpstr>
      <vt:lpstr>LilyUPC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10</cp:revision>
  <dcterms:created xsi:type="dcterms:W3CDTF">2006-08-16T00:00:00Z</dcterms:created>
  <dcterms:modified xsi:type="dcterms:W3CDTF">2024-12-03T07:40:31Z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