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2" r:id="rId5"/>
    <p:sldId id="266" r:id="rId6"/>
    <p:sldId id="259" r:id="rId7"/>
    <p:sldId id="260" r:id="rId8"/>
    <p:sldId id="271" r:id="rId9"/>
    <p:sldId id="267" r:id="rId10"/>
    <p:sldId id="273" r:id="rId11"/>
    <p:sldId id="278" r:id="rId12"/>
  </p:sldIdLst>
  <p:sldSz cx="18288000" cy="10287000"/>
  <p:notesSz cx="6858000" cy="9144000"/>
  <p:embeddedFontLst>
    <p:embeddedFont>
      <p:font typeface="Aptos" panose="020B0604020202020204" charset="0"/>
      <p:regular r:id="rId14"/>
      <p:bold r:id="rId15"/>
      <p:italic r:id="rId16"/>
      <p:boldItalic r:id="rId17"/>
    </p:embeddedFont>
    <p:embeddedFont>
      <p:font typeface="Broadway" panose="04040905080B02020502" pitchFamily="82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Impact" panose="020B0806030902050204" pitchFamily="34" charset="0"/>
      <p:regular r:id="rId23"/>
    </p:embeddedFont>
    <p:embeddedFont>
      <p:font typeface="JasmineUPC" panose="02020603050405020304" pitchFamily="18" charset="-34"/>
      <p:regular r:id="rId24"/>
      <p:bold r:id="rId25"/>
      <p:italic r:id="rId26"/>
      <p:boldItalic r:id="rId27"/>
    </p:embeddedFont>
    <p:embeddedFont>
      <p:font typeface="KodchiangUPC" panose="02020603050405020304" pitchFamily="18" charset="-34"/>
      <p:regular r:id="rId28"/>
      <p:bold r:id="rId29"/>
      <p:italic r:id="rId30"/>
      <p:boldItalic r:id="rId31"/>
    </p:embeddedFont>
    <p:embeddedFont>
      <p:font typeface="LilyUPC" panose="020B0604020202020204" pitchFamily="34" charset="-34"/>
      <p:regular r:id="rId32"/>
      <p:bold r:id="rId33"/>
      <p:italic r:id="rId34"/>
      <p:boldItalic r:id="rId35"/>
    </p:embeddedFont>
    <p:embeddedFont>
      <p:font typeface="TH Sarabun New" panose="020B0500040200020003" pitchFamily="34" charset="-34"/>
      <p:regular r:id="rId36"/>
      <p:bold r:id="rId37"/>
      <p:italic r:id="rId38"/>
      <p:boldItalic r:id="rId39"/>
    </p:embeddedFont>
    <p:embeddedFont>
      <p:font typeface="TH SarabunPSK" panose="020B0500040200020003" pitchFamily="34" charset="-34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859C"/>
    <a:srgbClr val="82C5CC"/>
    <a:srgbClr val="41A3A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E2F682-B683-4CA8-9D4D-4D9E1A8085B1}" v="128" dt="2024-11-09T10:32:28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786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font" Target="fonts/font26.fntdata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42" Type="http://schemas.openxmlformats.org/officeDocument/2006/relationships/font" Target="fonts/font2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font" Target="fonts/font24.fntdata"/><Relationship Id="rId40" Type="http://schemas.openxmlformats.org/officeDocument/2006/relationships/font" Target="fonts/font2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Relationship Id="rId43" Type="http://schemas.openxmlformats.org/officeDocument/2006/relationships/font" Target="fonts/font30.fntdata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font" Target="fonts/font25.fntdata"/><Relationship Id="rId46" Type="http://schemas.openxmlformats.org/officeDocument/2006/relationships/theme" Target="theme/theme1.xml"/><Relationship Id="rId20" Type="http://schemas.openxmlformats.org/officeDocument/2006/relationships/font" Target="fonts/font7.fntdata"/><Relationship Id="rId41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78D52-AF15-416A-90D0-6C81562922BC}" type="datetimeFigureOut">
              <a:rPr lang="th-TH" smtClean="0"/>
              <a:t>09/12/67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CCA4D-42F0-42DE-AB06-BF932C18E3B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34458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CCA4D-42F0-42DE-AB06-BF932C18E3B5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8266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9CCA4D-42F0-42DE-AB06-BF932C18E3B5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82749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0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3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10" Type="http://schemas.microsoft.com/office/2007/relationships/hdphoto" Target="../media/hdphoto6.wdp"/><Relationship Id="rId4" Type="http://schemas.openxmlformats.org/officeDocument/2006/relationships/image" Target="../media/image3.sv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2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microsoft.com/office/2007/relationships/hdphoto" Target="../media/hdphoto9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ouring a car oil into a hole&#10;&#10;Description automatically generated">
            <a:extLst>
              <a:ext uri="{FF2B5EF4-FFF2-40B4-BE49-F238E27FC236}">
                <a16:creationId xmlns:a16="http://schemas.microsoft.com/office/drawing/2014/main" id="{0E6AD637-2550-EA4F-8274-ACCD30B77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1" y="-45382"/>
            <a:ext cx="5791200" cy="4236904"/>
          </a:xfrm>
          <a:prstGeom prst="rect">
            <a:avLst/>
          </a:prstGeom>
        </p:spPr>
      </p:pic>
      <p:sp>
        <p:nvSpPr>
          <p:cNvPr id="26" name="Rectangle: Top Corners Rounded 25">
            <a:extLst>
              <a:ext uri="{FF2B5EF4-FFF2-40B4-BE49-F238E27FC236}">
                <a16:creationId xmlns:a16="http://schemas.microsoft.com/office/drawing/2014/main" id="{AABD0644-580E-FF9F-5138-7DD58877B235}"/>
              </a:ext>
            </a:extLst>
          </p:cNvPr>
          <p:cNvSpPr/>
          <p:nvPr/>
        </p:nvSpPr>
        <p:spPr>
          <a:xfrm rot="16200000">
            <a:off x="7225366" y="-750994"/>
            <a:ext cx="6885271" cy="15239999"/>
          </a:xfrm>
          <a:prstGeom prst="round2SameRect">
            <a:avLst>
              <a:gd name="adj1" fmla="val 25916"/>
              <a:gd name="adj2" fmla="val 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2" name="TextBox 12"/>
          <p:cNvSpPr txBox="1"/>
          <p:nvPr/>
        </p:nvSpPr>
        <p:spPr>
          <a:xfrm>
            <a:off x="0" y="-144661"/>
            <a:ext cx="1028700" cy="104316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3" name="Freeform 13"/>
          <p:cNvSpPr/>
          <p:nvPr/>
        </p:nvSpPr>
        <p:spPr>
          <a:xfrm>
            <a:off x="14311088" y="8509934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8" name="AutoShape 18"/>
          <p:cNvSpPr/>
          <p:nvPr/>
        </p:nvSpPr>
        <p:spPr>
          <a:xfrm>
            <a:off x="17830800" y="4914900"/>
            <a:ext cx="0" cy="4876948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CBA8709-EE31-2F13-0CF0-7FEAE824380D}"/>
              </a:ext>
            </a:extLst>
          </p:cNvPr>
          <p:cNvGrpSpPr/>
          <p:nvPr/>
        </p:nvGrpSpPr>
        <p:grpSpPr>
          <a:xfrm>
            <a:off x="-152395" y="-3027485"/>
            <a:ext cx="13639792" cy="11142785"/>
            <a:chOff x="846348" y="-307434"/>
            <a:chExt cx="10498087" cy="9017802"/>
          </a:xfrm>
        </p:grpSpPr>
        <p:sp>
          <p:nvSpPr>
            <p:cNvPr id="27" name="Flowchart: Delay 26">
              <a:extLst>
                <a:ext uri="{FF2B5EF4-FFF2-40B4-BE49-F238E27FC236}">
                  <a16:creationId xmlns:a16="http://schemas.microsoft.com/office/drawing/2014/main" id="{0B87B6C2-59B1-AB09-8318-DD5FCA34B729}"/>
                </a:ext>
              </a:extLst>
            </p:cNvPr>
            <p:cNvSpPr/>
            <p:nvPr/>
          </p:nvSpPr>
          <p:spPr>
            <a:xfrm>
              <a:off x="846348" y="-307434"/>
              <a:ext cx="10498087" cy="9017802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5" name="Flowchart: Delay 24">
              <a:extLst>
                <a:ext uri="{FF2B5EF4-FFF2-40B4-BE49-F238E27FC236}">
                  <a16:creationId xmlns:a16="http://schemas.microsoft.com/office/drawing/2014/main" id="{19CDA2C7-4F8C-F1E6-CCA2-A10907876B7B}"/>
                </a:ext>
              </a:extLst>
            </p:cNvPr>
            <p:cNvSpPr/>
            <p:nvPr/>
          </p:nvSpPr>
          <p:spPr>
            <a:xfrm>
              <a:off x="985193" y="0"/>
              <a:ext cx="9800097" cy="8357534"/>
            </a:xfrm>
            <a:prstGeom prst="flowChartDelay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BAF9F11-CF93-DAE6-B217-23BA73811209}"/>
              </a:ext>
            </a:extLst>
          </p:cNvPr>
          <p:cNvSpPr txBox="1"/>
          <p:nvPr/>
        </p:nvSpPr>
        <p:spPr>
          <a:xfrm>
            <a:off x="4267200" y="837822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b="1" dirty="0">
                <a:solidFill>
                  <a:schemeClr val="bg1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สมรรถนะของเครื่องยนต์</a:t>
            </a:r>
          </a:p>
        </p:txBody>
      </p:sp>
      <p:pic>
        <p:nvPicPr>
          <p:cNvPr id="9" name="Picture 8" descr="A car with nozzle pumping gas into the tank&#10;&#10;Description automatically generated">
            <a:extLst>
              <a:ext uri="{FF2B5EF4-FFF2-40B4-BE49-F238E27FC236}">
                <a16:creationId xmlns:a16="http://schemas.microsoft.com/office/drawing/2014/main" id="{CDC554A2-FCB6-D275-DCD1-A188FE04AE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2" y="-2266532"/>
            <a:ext cx="11808367" cy="9619906"/>
          </a:xfrm>
          <a:prstGeom prst="flowChartDelay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54C0201-1FAC-D7DE-2A50-B6D921BA6A35}"/>
              </a:ext>
            </a:extLst>
          </p:cNvPr>
          <p:cNvGrpSpPr/>
          <p:nvPr/>
        </p:nvGrpSpPr>
        <p:grpSpPr>
          <a:xfrm>
            <a:off x="11887201" y="2450318"/>
            <a:ext cx="6400800" cy="4041650"/>
            <a:chOff x="9576721" y="571501"/>
            <a:chExt cx="4367878" cy="330322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7DB0B59-2C4D-9F63-30E1-7F74AFD90B72}"/>
                </a:ext>
              </a:extLst>
            </p:cNvPr>
            <p:cNvGrpSpPr/>
            <p:nvPr/>
          </p:nvGrpSpPr>
          <p:grpSpPr>
            <a:xfrm flipH="1">
              <a:off x="9576721" y="571501"/>
              <a:ext cx="4367878" cy="3303223"/>
              <a:chOff x="3360796" y="499589"/>
              <a:chExt cx="4113615" cy="2364741"/>
            </a:xfrm>
          </p:grpSpPr>
          <p:sp>
            <p:nvSpPr>
              <p:cNvPr id="20" name="Rectangle: Top Corners Rounded 19">
                <a:extLst>
                  <a:ext uri="{FF2B5EF4-FFF2-40B4-BE49-F238E27FC236}">
                    <a16:creationId xmlns:a16="http://schemas.microsoft.com/office/drawing/2014/main" id="{6E2F606A-F398-F5D4-3FC3-AB78337228E7}"/>
                  </a:ext>
                </a:extLst>
              </p:cNvPr>
              <p:cNvSpPr/>
              <p:nvPr/>
            </p:nvSpPr>
            <p:spPr>
              <a:xfrm rot="5400000">
                <a:off x="4235234" y="-374847"/>
                <a:ext cx="2364741" cy="41136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21" name="Rectangle: Top Corners Rounded 20">
                <a:extLst>
                  <a:ext uri="{FF2B5EF4-FFF2-40B4-BE49-F238E27FC236}">
                    <a16:creationId xmlns:a16="http://schemas.microsoft.com/office/drawing/2014/main" id="{58347E79-6D3A-663D-D9FE-CC00D06365F7}"/>
                  </a:ext>
                </a:extLst>
              </p:cNvPr>
              <p:cNvSpPr/>
              <p:nvPr/>
            </p:nvSpPr>
            <p:spPr>
              <a:xfrm rot="5400000">
                <a:off x="4153482" y="258578"/>
                <a:ext cx="1672899" cy="325827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FD89A37-52ED-1331-8D49-8130A4F9FFD7}"/>
                </a:ext>
              </a:extLst>
            </p:cNvPr>
            <p:cNvSpPr txBox="1"/>
            <p:nvPr/>
          </p:nvSpPr>
          <p:spPr>
            <a:xfrm>
              <a:off x="11867211" y="1851614"/>
              <a:ext cx="1620189" cy="1282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Impact" panose="020B0806030902050204" pitchFamily="34" charset="0"/>
                </a:rPr>
                <a:t>5</a:t>
              </a:r>
              <a:endParaRPr lang="th-TH" sz="9600" dirty="0">
                <a:latin typeface="Impact" panose="020B080603090205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78C9B36-341E-C0F2-2DA4-0A0ECA630561}"/>
                </a:ext>
              </a:extLst>
            </p:cNvPr>
            <p:cNvSpPr txBox="1"/>
            <p:nvPr/>
          </p:nvSpPr>
          <p:spPr>
            <a:xfrm>
              <a:off x="11370255" y="737701"/>
              <a:ext cx="1664785" cy="628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บทเรียนที่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17259300" y="0"/>
            <a:ext cx="1028700" cy="10287000"/>
            <a:chOff x="0" y="0"/>
            <a:chExt cx="270933" cy="2709333"/>
          </a:xfrm>
          <a:solidFill>
            <a:schemeClr val="accent6">
              <a:lumMod val="75000"/>
            </a:schemeClr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>
            <a:off x="17836053" y="4892858"/>
            <a:ext cx="0" cy="4876948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6" name="Freeform 16"/>
          <p:cNvSpPr/>
          <p:nvPr/>
        </p:nvSpPr>
        <p:spPr>
          <a:xfrm>
            <a:off x="1347108" y="9271934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7" name="Freeform 17"/>
          <p:cNvSpPr/>
          <p:nvPr/>
        </p:nvSpPr>
        <p:spPr>
          <a:xfrm>
            <a:off x="1347108" y="266700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EFDF59-CCE6-4573-D838-0A0CC76924B1}"/>
              </a:ext>
            </a:extLst>
          </p:cNvPr>
          <p:cNvGrpSpPr/>
          <p:nvPr/>
        </p:nvGrpSpPr>
        <p:grpSpPr>
          <a:xfrm>
            <a:off x="5791200" y="2334517"/>
            <a:ext cx="0" cy="7686850"/>
            <a:chOff x="9525000" y="2638250"/>
            <a:chExt cx="0" cy="7686850"/>
          </a:xfrm>
        </p:grpSpPr>
        <p:sp>
          <p:nvSpPr>
            <p:cNvPr id="33" name="AutoShape 12">
              <a:extLst>
                <a:ext uri="{FF2B5EF4-FFF2-40B4-BE49-F238E27FC236}">
                  <a16:creationId xmlns:a16="http://schemas.microsoft.com/office/drawing/2014/main" id="{F718F5FC-7BDF-9999-9A52-E2DDC1DEAE72}"/>
                </a:ext>
              </a:extLst>
            </p:cNvPr>
            <p:cNvSpPr/>
            <p:nvPr/>
          </p:nvSpPr>
          <p:spPr>
            <a:xfrm>
              <a:off x="9525000" y="4793839"/>
              <a:ext cx="0" cy="5531261"/>
            </a:xfrm>
            <a:prstGeom prst="line">
              <a:avLst/>
            </a:prstGeom>
            <a:ln w="9525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AutoShape 13">
              <a:extLst>
                <a:ext uri="{FF2B5EF4-FFF2-40B4-BE49-F238E27FC236}">
                  <a16:creationId xmlns:a16="http://schemas.microsoft.com/office/drawing/2014/main" id="{A0D2E9DD-904B-DE9F-0DAC-56586AFA1998}"/>
                </a:ext>
              </a:extLst>
            </p:cNvPr>
            <p:cNvSpPr/>
            <p:nvPr/>
          </p:nvSpPr>
          <p:spPr>
            <a:xfrm>
              <a:off x="9525000" y="2638250"/>
              <a:ext cx="0" cy="1423759"/>
            </a:xfrm>
            <a:prstGeom prst="line">
              <a:avLst/>
            </a:prstGeom>
            <a:ln w="9525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323C794C-7E81-C78B-5ECF-40902F37C3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6" y="2476500"/>
            <a:ext cx="4976317" cy="579689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AC91815-D45C-B769-D208-EDA88A0BE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7184" y="2476500"/>
            <a:ext cx="10721835" cy="5414661"/>
          </a:xfrm>
          <a:prstGeom prst="roundRect">
            <a:avLst>
              <a:gd name="adj" fmla="val 8802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7D49E-92FC-E3B2-7834-D17934D23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B15D3EB-A291-DEFB-E5F5-A85AACCE8E34}"/>
              </a:ext>
            </a:extLst>
          </p:cNvPr>
          <p:cNvGrpSpPr/>
          <p:nvPr/>
        </p:nvGrpSpPr>
        <p:grpSpPr>
          <a:xfrm>
            <a:off x="15339788" y="14960"/>
            <a:ext cx="2948212" cy="10272040"/>
            <a:chOff x="0" y="0"/>
            <a:chExt cx="1187609" cy="2705393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D17ED6A-A956-98B2-94A0-FC387AA98A3A}"/>
                </a:ext>
              </a:extLst>
            </p:cNvPr>
            <p:cNvSpPr/>
            <p:nvPr/>
          </p:nvSpPr>
          <p:spPr>
            <a:xfrm>
              <a:off x="0" y="0"/>
              <a:ext cx="1187609" cy="2705393"/>
            </a:xfrm>
            <a:custGeom>
              <a:avLst/>
              <a:gdLst/>
              <a:ahLst/>
              <a:cxnLst/>
              <a:rect l="l" t="t" r="r" b="b"/>
              <a:pathLst>
                <a:path w="1187609" h="2705393">
                  <a:moveTo>
                    <a:pt x="0" y="0"/>
                  </a:moveTo>
                  <a:lnTo>
                    <a:pt x="1187609" y="0"/>
                  </a:lnTo>
                  <a:lnTo>
                    <a:pt x="1187609" y="2705393"/>
                  </a:lnTo>
                  <a:lnTo>
                    <a:pt x="0" y="270539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23BE33D-EC03-D0F6-0F52-08F5C3A2BFDB}"/>
                </a:ext>
              </a:extLst>
            </p:cNvPr>
            <p:cNvSpPr txBox="1"/>
            <p:nvPr/>
          </p:nvSpPr>
          <p:spPr>
            <a:xfrm>
              <a:off x="0" y="-38100"/>
              <a:ext cx="1187609" cy="274349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E42FD22E-8C72-32A4-1F34-8C98190188B1}"/>
              </a:ext>
            </a:extLst>
          </p:cNvPr>
          <p:cNvGrpSpPr/>
          <p:nvPr/>
        </p:nvGrpSpPr>
        <p:grpSpPr>
          <a:xfrm>
            <a:off x="0" y="32385"/>
            <a:ext cx="1028700" cy="10254615"/>
            <a:chOff x="0" y="0"/>
            <a:chExt cx="270933" cy="2700804"/>
          </a:xfrm>
          <a:solidFill>
            <a:schemeClr val="accent6">
              <a:lumMod val="75000"/>
            </a:schemeClr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D9D8745-E42A-CFA8-31A5-6E9067BFA65C}"/>
                </a:ext>
              </a:extLst>
            </p:cNvPr>
            <p:cNvSpPr/>
            <p:nvPr/>
          </p:nvSpPr>
          <p:spPr>
            <a:xfrm>
              <a:off x="0" y="0"/>
              <a:ext cx="270933" cy="2700804"/>
            </a:xfrm>
            <a:custGeom>
              <a:avLst/>
              <a:gdLst/>
              <a:ahLst/>
              <a:cxnLst/>
              <a:rect l="l" t="t" r="r" b="b"/>
              <a:pathLst>
                <a:path w="270933" h="2700804">
                  <a:moveTo>
                    <a:pt x="0" y="0"/>
                  </a:moveTo>
                  <a:lnTo>
                    <a:pt x="270933" y="0"/>
                  </a:lnTo>
                  <a:lnTo>
                    <a:pt x="270933" y="2700804"/>
                  </a:lnTo>
                  <a:lnTo>
                    <a:pt x="0" y="2700804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25269163-0319-B4AA-974B-26564AA53894}"/>
                </a:ext>
              </a:extLst>
            </p:cNvPr>
            <p:cNvSpPr txBox="1"/>
            <p:nvPr/>
          </p:nvSpPr>
          <p:spPr>
            <a:xfrm>
              <a:off x="0" y="-38100"/>
              <a:ext cx="270933" cy="273890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AutoShape 8">
            <a:extLst>
              <a:ext uri="{FF2B5EF4-FFF2-40B4-BE49-F238E27FC236}">
                <a16:creationId xmlns:a16="http://schemas.microsoft.com/office/drawing/2014/main" id="{DE85E648-F458-4F4B-8B11-8BE599495A40}"/>
              </a:ext>
            </a:extLst>
          </p:cNvPr>
          <p:cNvSpPr/>
          <p:nvPr/>
        </p:nvSpPr>
        <p:spPr>
          <a:xfrm>
            <a:off x="17830800" y="2183028"/>
            <a:ext cx="0" cy="5914847"/>
          </a:xfrm>
          <a:prstGeom prst="line">
            <a:avLst/>
          </a:prstGeom>
          <a:ln w="952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9E9F5D91-3E30-7639-F329-5969DF85CE6F}"/>
              </a:ext>
            </a:extLst>
          </p:cNvPr>
          <p:cNvSpPr/>
          <p:nvPr/>
        </p:nvSpPr>
        <p:spPr>
          <a:xfrm>
            <a:off x="17830800" y="-114300"/>
            <a:ext cx="0" cy="1423759"/>
          </a:xfrm>
          <a:prstGeom prst="line">
            <a:avLst/>
          </a:prstGeom>
          <a:ln w="952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D51BA268-A3E9-C476-49A5-28F970626D06}"/>
              </a:ext>
            </a:extLst>
          </p:cNvPr>
          <p:cNvSpPr/>
          <p:nvPr/>
        </p:nvSpPr>
        <p:spPr>
          <a:xfrm>
            <a:off x="14741384" y="154464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7BC75154-EFDD-A58D-5F08-7D3B609F51D0}"/>
              </a:ext>
            </a:extLst>
          </p:cNvPr>
          <p:cNvSpPr/>
          <p:nvPr/>
        </p:nvSpPr>
        <p:spPr>
          <a:xfrm>
            <a:off x="14908894" y="9486969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07C546F2-30AD-7E39-1829-0ABBC6C077F1}"/>
              </a:ext>
            </a:extLst>
          </p:cNvPr>
          <p:cNvSpPr txBox="1"/>
          <p:nvPr/>
        </p:nvSpPr>
        <p:spPr>
          <a:xfrm>
            <a:off x="12546889" y="1790700"/>
            <a:ext cx="4388990" cy="741690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4F2E3C4A-00F0-FCA8-DB98-03C00D152F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81"/>
          <a:stretch/>
        </p:blipFill>
        <p:spPr>
          <a:xfrm>
            <a:off x="157847" y="7838467"/>
            <a:ext cx="18135596" cy="3429000"/>
          </a:xfrm>
          <a:prstGeom prst="round2SameRect">
            <a:avLst>
              <a:gd name="adj1" fmla="val 47047"/>
              <a:gd name="adj2" fmla="val 0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1D6BA8-225E-0958-ACB5-92651B6EDE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4312"/>
          <a:stretch/>
        </p:blipFill>
        <p:spPr>
          <a:xfrm>
            <a:off x="3151020" y="571500"/>
            <a:ext cx="11142903" cy="7039134"/>
          </a:xfrm>
          <a:prstGeom prst="roundRect">
            <a:avLst>
              <a:gd name="adj" fmla="val 7093"/>
            </a:avLst>
          </a:prstGeom>
        </p:spPr>
      </p:pic>
    </p:spTree>
    <p:extLst>
      <p:ext uri="{BB962C8B-B14F-4D97-AF65-F5344CB8AC3E}">
        <p14:creationId xmlns:p14="http://schemas.microsoft.com/office/powerpoint/2010/main" val="329903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112574" cy="10287000"/>
            <a:chOff x="0" y="0"/>
            <a:chExt cx="2408296" cy="2709333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8007231"/>
            <a:ext cx="787036" cy="1251069"/>
          </a:xfrm>
          <a:custGeom>
            <a:avLst/>
            <a:gdLst/>
            <a:ahLst/>
            <a:cxnLst/>
            <a:rect l="l" t="t" r="r" b="b"/>
            <a:pathLst>
              <a:path w="787036" h="1251069">
                <a:moveTo>
                  <a:pt x="0" y="0"/>
                </a:moveTo>
                <a:lnTo>
                  <a:pt x="787036" y="0"/>
                </a:lnTo>
                <a:lnTo>
                  <a:pt x="787036" y="1251069"/>
                </a:lnTo>
                <a:lnTo>
                  <a:pt x="0" y="1251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6" name="Group 6"/>
          <p:cNvGrpSpPr/>
          <p:nvPr/>
        </p:nvGrpSpPr>
        <p:grpSpPr>
          <a:xfrm>
            <a:off x="17259300" y="0"/>
            <a:ext cx="1028700" cy="10287000"/>
            <a:chOff x="0" y="0"/>
            <a:chExt cx="270933" cy="2709333"/>
          </a:xfrm>
          <a:solidFill>
            <a:schemeClr val="accent6">
              <a:lumMod val="50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96359" y="523430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TextBox 10"/>
          <p:cNvSpPr txBox="1"/>
          <p:nvPr/>
        </p:nvSpPr>
        <p:spPr>
          <a:xfrm>
            <a:off x="996359" y="4463415"/>
            <a:ext cx="7151283" cy="1548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080"/>
              </a:lnSpc>
              <a:spcBef>
                <a:spcPct val="0"/>
              </a:spcBef>
            </a:pPr>
            <a:r>
              <a:rPr lang="th-TH" sz="15000" dirty="0">
                <a:latin typeface="LilyUPC" panose="020B0604020202020204" pitchFamily="34" charset="-34"/>
                <a:ea typeface="Corben"/>
                <a:cs typeface="LilyUPC" panose="020B0604020202020204" pitchFamily="34" charset="-34"/>
                <a:sym typeface="Corben"/>
              </a:rPr>
              <a:t>สาระการเรียนรู้</a:t>
            </a:r>
            <a:endParaRPr lang="en-US" sz="15000" dirty="0">
              <a:latin typeface="LilyUPC" panose="020B0604020202020204" pitchFamily="34" charset="-34"/>
              <a:ea typeface="Corben"/>
              <a:cs typeface="LilyUPC" panose="020B0604020202020204" pitchFamily="34" charset="-34"/>
              <a:sym typeface="Corben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3163FCB-83D5-EEBD-0D15-B5680C5C8CD2}"/>
              </a:ext>
            </a:extLst>
          </p:cNvPr>
          <p:cNvGrpSpPr/>
          <p:nvPr/>
        </p:nvGrpSpPr>
        <p:grpSpPr>
          <a:xfrm>
            <a:off x="8507187" y="2712953"/>
            <a:ext cx="9323613" cy="917431"/>
            <a:chOff x="8507187" y="2712953"/>
            <a:chExt cx="9323613" cy="917431"/>
          </a:xfrm>
        </p:grpSpPr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8B08FA4B-FF0C-B912-04F2-091DB2093387}"/>
                </a:ext>
              </a:extLst>
            </p:cNvPr>
            <p:cNvSpPr txBox="1"/>
            <p:nvPr/>
          </p:nvSpPr>
          <p:spPr>
            <a:xfrm>
              <a:off x="9906000" y="3002023"/>
              <a:ext cx="7924800" cy="6174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th-TH" sz="4800" b="1" dirty="0">
                  <a:latin typeface="LilyUPC" panose="020B0604020202020204" pitchFamily="34" charset="-34"/>
                  <a:cs typeface="LilyUPC" panose="020B0604020202020204" pitchFamily="34" charset="-34"/>
                </a:rPr>
                <a:t>ความสิ้นเปลืองน้ำมันเชื้อเพลิง</a:t>
              </a:r>
              <a:endParaRPr lang="en-US" sz="4800" b="1" dirty="0">
                <a:solidFill>
                  <a:srgbClr val="4B4545"/>
                </a:solidFill>
                <a:latin typeface="LilyUPC" panose="020B0604020202020204" pitchFamily="34" charset="-34"/>
                <a:ea typeface="Open Sans"/>
                <a:cs typeface="LilyUPC" panose="020B0604020202020204" pitchFamily="34" charset="-34"/>
                <a:sym typeface="Open Sans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CCFA561-E2F9-4F64-34B4-E3463F2467B1}"/>
                </a:ext>
              </a:extLst>
            </p:cNvPr>
            <p:cNvGrpSpPr/>
            <p:nvPr/>
          </p:nvGrpSpPr>
          <p:grpSpPr>
            <a:xfrm>
              <a:off x="8507187" y="2712953"/>
              <a:ext cx="1063581" cy="917431"/>
              <a:chOff x="8613819" y="1191984"/>
              <a:chExt cx="1063581" cy="917431"/>
            </a:xfrm>
          </p:grpSpPr>
          <p:sp>
            <p:nvSpPr>
              <p:cNvPr id="23" name="Flowchart: Connector 22">
                <a:extLst>
                  <a:ext uri="{FF2B5EF4-FFF2-40B4-BE49-F238E27FC236}">
                    <a16:creationId xmlns:a16="http://schemas.microsoft.com/office/drawing/2014/main" id="{F998748C-5680-D0A2-821C-269D54650744}"/>
                  </a:ext>
                </a:extLst>
              </p:cNvPr>
              <p:cNvSpPr/>
              <p:nvPr/>
            </p:nvSpPr>
            <p:spPr>
              <a:xfrm>
                <a:off x="8763000" y="1271796"/>
                <a:ext cx="801281" cy="823704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8" name="TextBox 16">
                <a:extLst>
                  <a:ext uri="{FF2B5EF4-FFF2-40B4-BE49-F238E27FC236}">
                    <a16:creationId xmlns:a16="http://schemas.microsoft.com/office/drawing/2014/main" id="{4EDDB70B-E646-8236-BB0D-5EB89AF2B319}"/>
                  </a:ext>
                </a:extLst>
              </p:cNvPr>
              <p:cNvSpPr txBox="1"/>
              <p:nvPr/>
            </p:nvSpPr>
            <p:spPr>
              <a:xfrm>
                <a:off x="8613819" y="1191984"/>
                <a:ext cx="1063581" cy="9174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7840"/>
                  </a:lnSpc>
                </a:pPr>
                <a:r>
                  <a:rPr lang="en-US" sz="5600" dirty="0">
                    <a:solidFill>
                      <a:schemeClr val="bg1"/>
                    </a:solidFill>
                    <a:latin typeface="Broadway" panose="04040905080B02020502" pitchFamily="82" charset="0"/>
                    <a:ea typeface="Open Sans"/>
                    <a:cs typeface="Open Sans"/>
                    <a:sym typeface="Open Sans"/>
                  </a:rPr>
                  <a:t>1</a:t>
                </a: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9CD20B2-6E16-4880-726A-CC24767493DA}"/>
              </a:ext>
            </a:extLst>
          </p:cNvPr>
          <p:cNvGrpSpPr/>
          <p:nvPr/>
        </p:nvGrpSpPr>
        <p:grpSpPr>
          <a:xfrm>
            <a:off x="8534400" y="3845069"/>
            <a:ext cx="8153400" cy="936468"/>
            <a:chOff x="8534400" y="3845069"/>
            <a:chExt cx="8153400" cy="936468"/>
          </a:xfrm>
        </p:grpSpPr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90EB67A1-B43A-6C84-E245-7CFAE8321266}"/>
                </a:ext>
              </a:extLst>
            </p:cNvPr>
            <p:cNvSpPr txBox="1"/>
            <p:nvPr/>
          </p:nvSpPr>
          <p:spPr>
            <a:xfrm>
              <a:off x="9906000" y="4164060"/>
              <a:ext cx="6781800" cy="6174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th-TH" sz="4800" b="1" dirty="0">
                  <a:latin typeface="LilyUPC" panose="020B0604020202020204" pitchFamily="34" charset="-34"/>
                  <a:cs typeface="LilyUPC" panose="020B0604020202020204" pitchFamily="34" charset="-34"/>
                </a:rPr>
                <a:t>ความสิ้นเปลืองน้ำมันเชื้อเพลิงจำเพาะ</a:t>
              </a:r>
              <a:endParaRPr lang="en-US" sz="4800" b="1" dirty="0">
                <a:latin typeface="LilyUPC" panose="020B0604020202020204" pitchFamily="34" charset="-34"/>
                <a:ea typeface="Open Sans"/>
                <a:cs typeface="LilyUPC" panose="020B0604020202020204" pitchFamily="34" charset="-34"/>
                <a:sym typeface="Open Sans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AA1F42C-6736-DFD3-147C-DBE4E9E1AAE2}"/>
                </a:ext>
              </a:extLst>
            </p:cNvPr>
            <p:cNvGrpSpPr/>
            <p:nvPr/>
          </p:nvGrpSpPr>
          <p:grpSpPr>
            <a:xfrm>
              <a:off x="8534400" y="3845069"/>
              <a:ext cx="1063581" cy="917431"/>
              <a:chOff x="8627922" y="1191984"/>
              <a:chExt cx="1063581" cy="917431"/>
            </a:xfrm>
          </p:grpSpPr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id="{04EC5753-2D60-6D77-3719-2077A059345E}"/>
                  </a:ext>
                </a:extLst>
              </p:cNvPr>
              <p:cNvSpPr/>
              <p:nvPr/>
            </p:nvSpPr>
            <p:spPr>
              <a:xfrm>
                <a:off x="8763000" y="1271796"/>
                <a:ext cx="801281" cy="823704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7" name="TextBox 16">
                <a:extLst>
                  <a:ext uri="{FF2B5EF4-FFF2-40B4-BE49-F238E27FC236}">
                    <a16:creationId xmlns:a16="http://schemas.microsoft.com/office/drawing/2014/main" id="{FA6EBB7F-7260-4AC5-E327-5A44383F6435}"/>
                  </a:ext>
                </a:extLst>
              </p:cNvPr>
              <p:cNvSpPr txBox="1"/>
              <p:nvPr/>
            </p:nvSpPr>
            <p:spPr>
              <a:xfrm>
                <a:off x="8627922" y="1191984"/>
                <a:ext cx="1063581" cy="9174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7840"/>
                  </a:lnSpc>
                </a:pPr>
                <a:r>
                  <a:rPr lang="en-US" sz="5600" dirty="0">
                    <a:solidFill>
                      <a:schemeClr val="bg1"/>
                    </a:solidFill>
                    <a:latin typeface="Broadway" panose="04040905080B02020502" pitchFamily="82" charset="0"/>
                    <a:ea typeface="Open Sans"/>
                    <a:cs typeface="Open Sans"/>
                    <a:sym typeface="Open Sans"/>
                  </a:rPr>
                  <a:t>2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41" y="0"/>
            <a:ext cx="1011259" cy="10287000"/>
            <a:chOff x="0" y="0"/>
            <a:chExt cx="266340" cy="270933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6340" cy="2709333"/>
            </a:xfrm>
            <a:custGeom>
              <a:avLst/>
              <a:gdLst/>
              <a:ahLst/>
              <a:cxnLst/>
              <a:rect l="l" t="t" r="r" b="b"/>
              <a:pathLst>
                <a:path w="266340" h="2709333">
                  <a:moveTo>
                    <a:pt x="0" y="0"/>
                  </a:moveTo>
                  <a:lnTo>
                    <a:pt x="266340" y="0"/>
                  </a:lnTo>
                  <a:lnTo>
                    <a:pt x="266340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66340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514600" y="2560433"/>
            <a:ext cx="14173200" cy="2317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thaiDist">
              <a:lnSpc>
                <a:spcPts val="4480"/>
              </a:lnSpc>
            </a:pP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ความสิ้นเปลืองนํ้ามันเชื้อเพลิง (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Fuel</a:t>
            </a: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Consumption)</a:t>
            </a: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หมายถึง ปริมาณนํ้ามันเชื้อเพลิงที่เครื่องยนต </a:t>
            </a:r>
            <a:b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ใชในการเผาไหมเชื้อเพลิงภายในกระบอกสูบตอหนึ่งหนวยเวลา และเกิดการผลิตพลังงานออกมาทางเพลา ของเครื่องยนตสําหรับนําไปใชงาน โดยสามารถคํานวณหาปริมาณความสิ้นเปลืองของนํ้ามันเชื้อเพลิงไดจาก สมการดังตอไปนี้</a:t>
            </a:r>
            <a:endParaRPr lang="en-US" sz="3600" dirty="0">
              <a:solidFill>
                <a:srgbClr val="4B4545"/>
              </a:solidFill>
              <a:latin typeface="TH SarabunPSK" panose="020B0500040200020003" pitchFamily="34" charset="-34"/>
              <a:ea typeface="Open Sans"/>
              <a:cs typeface="TH SarabunPSK" panose="020B0500040200020003" pitchFamily="34" charset="-34"/>
              <a:sym typeface="Open Sans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72191" y="9756750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27" name="Freeform 27"/>
          <p:cNvSpPr/>
          <p:nvPr/>
        </p:nvSpPr>
        <p:spPr>
          <a:xfrm>
            <a:off x="15289894" y="177838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425330A-ED74-A427-5E26-7779FDC9BE0F}"/>
              </a:ext>
            </a:extLst>
          </p:cNvPr>
          <p:cNvGrpSpPr/>
          <p:nvPr/>
        </p:nvGrpSpPr>
        <p:grpSpPr>
          <a:xfrm>
            <a:off x="577995" y="156067"/>
            <a:ext cx="11995005" cy="1939433"/>
            <a:chOff x="577995" y="112525"/>
            <a:chExt cx="11995005" cy="193943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ABA333E-225E-F383-CA64-EDDF9611ACF5}"/>
                </a:ext>
              </a:extLst>
            </p:cNvPr>
            <p:cNvGrpSpPr/>
            <p:nvPr/>
          </p:nvGrpSpPr>
          <p:grpSpPr>
            <a:xfrm>
              <a:off x="577995" y="112525"/>
              <a:ext cx="11995005" cy="1939433"/>
              <a:chOff x="577995" y="112525"/>
              <a:chExt cx="11995005" cy="1939433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242B745-7150-0A6A-97B0-CC6196AA0148}"/>
                  </a:ext>
                </a:extLst>
              </p:cNvPr>
              <p:cNvSpPr/>
              <p:nvPr/>
            </p:nvSpPr>
            <p:spPr>
              <a:xfrm>
                <a:off x="1077353" y="342900"/>
                <a:ext cx="11495647" cy="155239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2590802" y="928490"/>
                <a:ext cx="9116452" cy="7098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480"/>
                  </a:lnSpc>
                </a:pPr>
                <a:r>
                  <a:rPr lang="th-TH" sz="7200" b="1" dirty="0">
                    <a:solidFill>
                      <a:schemeClr val="bg1"/>
                    </a:solidFill>
                    <a:latin typeface="JasmineUPC" panose="02020603050405020304" pitchFamily="18" charset="-34"/>
                    <a:cs typeface="JasmineUPC" panose="02020603050405020304" pitchFamily="18" charset="-34"/>
                  </a:rPr>
                  <a:t>ความสิ้นเปลืองน้ำมันเชื้อเพลิง</a:t>
                </a:r>
                <a:endParaRPr lang="en-US" sz="7200" b="1" dirty="0">
                  <a:solidFill>
                    <a:schemeClr val="bg1"/>
                  </a:solidFill>
                  <a:latin typeface="JasmineUPC" panose="02020603050405020304" pitchFamily="18" charset="-34"/>
                  <a:ea typeface="Open Sans"/>
                  <a:cs typeface="JasmineUPC" panose="02020603050405020304" pitchFamily="18" charset="-34"/>
                  <a:sym typeface="Open Sans"/>
                </a:endParaRP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021262A5-7C4F-ADF8-D246-50551C45FE28}"/>
                  </a:ext>
                </a:extLst>
              </p:cNvPr>
              <p:cNvSpPr/>
              <p:nvPr/>
            </p:nvSpPr>
            <p:spPr>
              <a:xfrm>
                <a:off x="1524000" y="527959"/>
                <a:ext cx="10134600" cy="1186542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1" name="Flowchart: Connector 30">
                <a:extLst>
                  <a:ext uri="{FF2B5EF4-FFF2-40B4-BE49-F238E27FC236}">
                    <a16:creationId xmlns:a16="http://schemas.microsoft.com/office/drawing/2014/main" id="{74F04D55-2760-4C2D-CD5A-56F708CB1810}"/>
                  </a:ext>
                </a:extLst>
              </p:cNvPr>
              <p:cNvSpPr/>
              <p:nvPr/>
            </p:nvSpPr>
            <p:spPr>
              <a:xfrm>
                <a:off x="577995" y="112525"/>
                <a:ext cx="1936605" cy="1939433"/>
              </a:xfrm>
              <a:prstGeom prst="flowChartConnector">
                <a:avLst/>
              </a:prstGeom>
              <a:solidFill>
                <a:schemeClr val="bg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A2B34F-4C90-8CC7-BD88-BF798ED213FD}"/>
                </a:ext>
              </a:extLst>
            </p:cNvPr>
            <p:cNvSpPr txBox="1"/>
            <p:nvPr/>
          </p:nvSpPr>
          <p:spPr>
            <a:xfrm>
              <a:off x="1077353" y="419100"/>
              <a:ext cx="10112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accent6">
                      <a:lumMod val="75000"/>
                    </a:schemeClr>
                  </a:solidFill>
                  <a:latin typeface="Broadway" panose="04040905080B02020502" pitchFamily="82" charset="0"/>
                </a:rPr>
                <a:t>1</a:t>
              </a:r>
              <a:endParaRPr lang="th-TH" sz="9600" dirty="0">
                <a:solidFill>
                  <a:schemeClr val="accent6">
                    <a:lumMod val="75000"/>
                  </a:schemeClr>
                </a:solidFill>
                <a:latin typeface="Broadway" panose="04040905080B02020502" pitchFamily="82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2386533-7A26-B5FC-C91B-93C602EF1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7928" y="4783605"/>
            <a:ext cx="10097409" cy="1432741"/>
          </a:xfrm>
          <a:prstGeom prst="round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2587B3-0A0C-0F75-FCF7-B09868A325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4948" y="6667500"/>
            <a:ext cx="10904946" cy="3233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-38100"/>
            <a:ext cx="1028700" cy="10325100"/>
            <a:chOff x="0" y="0"/>
            <a:chExt cx="270933" cy="2704892"/>
          </a:xfrm>
          <a:solidFill>
            <a:schemeClr val="accent6">
              <a:lumMod val="75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3" cy="2704891"/>
            </a:xfrm>
            <a:custGeom>
              <a:avLst/>
              <a:gdLst/>
              <a:ahLst/>
              <a:cxnLst/>
              <a:rect l="l" t="t" r="r" b="b"/>
              <a:pathLst>
                <a:path w="270933" h="2704891">
                  <a:moveTo>
                    <a:pt x="0" y="0"/>
                  </a:moveTo>
                  <a:lnTo>
                    <a:pt x="270933" y="0"/>
                  </a:lnTo>
                  <a:lnTo>
                    <a:pt x="270933" y="2704891"/>
                  </a:lnTo>
                  <a:lnTo>
                    <a:pt x="0" y="2704891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70933" cy="274299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pic>
        <p:nvPicPr>
          <p:cNvPr id="36" name="Picture 35" descr="A close-up of a machine&#10;&#10;Description automatically generated">
            <a:extLst>
              <a:ext uri="{FF2B5EF4-FFF2-40B4-BE49-F238E27FC236}">
                <a16:creationId xmlns:a16="http://schemas.microsoft.com/office/drawing/2014/main" id="{D9088998-A696-109C-E77D-EB77F8347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0"/>
          <a:stretch/>
        </p:blipFill>
        <p:spPr>
          <a:xfrm>
            <a:off x="1034452" y="-183540"/>
            <a:ext cx="17389774" cy="4613010"/>
          </a:xfrm>
          <a:prstGeom prst="rect">
            <a:avLst/>
          </a:prstGeom>
        </p:spPr>
      </p:pic>
      <p:sp>
        <p:nvSpPr>
          <p:cNvPr id="34" name="Rectangle: Top Corners Rounded 33">
            <a:extLst>
              <a:ext uri="{FF2B5EF4-FFF2-40B4-BE49-F238E27FC236}">
                <a16:creationId xmlns:a16="http://schemas.microsoft.com/office/drawing/2014/main" id="{2F3E4841-10E2-4BCD-1BF4-90CCC67141D8}"/>
              </a:ext>
            </a:extLst>
          </p:cNvPr>
          <p:cNvSpPr/>
          <p:nvPr/>
        </p:nvSpPr>
        <p:spPr>
          <a:xfrm>
            <a:off x="152400" y="3086100"/>
            <a:ext cx="18271826" cy="7200900"/>
          </a:xfrm>
          <a:prstGeom prst="round2SameRect">
            <a:avLst>
              <a:gd name="adj1" fmla="val 21882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C40BBB-8696-4CEE-3CA3-F281B7D2CBED}"/>
              </a:ext>
            </a:extLst>
          </p:cNvPr>
          <p:cNvSpPr txBox="1"/>
          <p:nvPr/>
        </p:nvSpPr>
        <p:spPr>
          <a:xfrm>
            <a:off x="2133600" y="3918539"/>
            <a:ext cx="1470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ปริมาณนํ้ามันเชื้อเพลิงที่รถยนตใชในการวิ่ง คือ 16 กิโลเมตร/ลิตร หมายความวา ภายในระยะทาง </a:t>
            </a:r>
            <a:b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16 กิโลเมตร จะใชปริมาณนํ้ามันเชื้อเพลิงสําหรับ การเผาไหม 1 ลิตร และถาทราบความเร็วของรถยนตก็สามารถนํามาหาคาความสิ้นเปลืองนํ้ามันเชื้อเพลิง</a:t>
            </a:r>
            <a:r>
              <a:rPr lang="th-TH" sz="4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ได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 จากสมการ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106C24F-CA87-1A87-283C-E957F1D96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1000" y="6228309"/>
            <a:ext cx="12420600" cy="1832301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-up of a machine&#10;&#10;Description automatically generated">
            <a:extLst>
              <a:ext uri="{FF2B5EF4-FFF2-40B4-BE49-F238E27FC236}">
                <a16:creationId xmlns:a16="http://schemas.microsoft.com/office/drawing/2014/main" id="{D3009800-9522-5D96-6098-29E7A5186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0"/>
          <a:stretch/>
        </p:blipFill>
        <p:spPr>
          <a:xfrm>
            <a:off x="1034452" y="-183540"/>
            <a:ext cx="17389774" cy="3839135"/>
          </a:xfrm>
          <a:prstGeom prst="rect">
            <a:avLst/>
          </a:prstGeom>
        </p:spPr>
      </p:pic>
      <p:grpSp>
        <p:nvGrpSpPr>
          <p:cNvPr id="26" name="Group 2">
            <a:extLst>
              <a:ext uri="{FF2B5EF4-FFF2-40B4-BE49-F238E27FC236}">
                <a16:creationId xmlns:a16="http://schemas.microsoft.com/office/drawing/2014/main" id="{190A4F4C-1CEB-35B9-F29E-17EF87B058B3}"/>
              </a:ext>
            </a:extLst>
          </p:cNvPr>
          <p:cNvGrpSpPr/>
          <p:nvPr/>
        </p:nvGrpSpPr>
        <p:grpSpPr>
          <a:xfrm>
            <a:off x="0" y="-38100"/>
            <a:ext cx="1600200" cy="10325100"/>
            <a:chOff x="0" y="0"/>
            <a:chExt cx="1087170" cy="1354667"/>
          </a:xfrm>
          <a:solidFill>
            <a:schemeClr val="accent6">
              <a:lumMod val="50000"/>
            </a:schemeClr>
          </a:solidFill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E4DDCC40-2C6C-FA2A-DC04-34E95E1312D0}"/>
                </a:ext>
              </a:extLst>
            </p:cNvPr>
            <p:cNvSpPr/>
            <p:nvPr/>
          </p:nvSpPr>
          <p:spPr>
            <a:xfrm>
              <a:off x="0" y="0"/>
              <a:ext cx="1087170" cy="1354667"/>
            </a:xfrm>
            <a:custGeom>
              <a:avLst/>
              <a:gdLst/>
              <a:ahLst/>
              <a:cxnLst/>
              <a:rect l="l" t="t" r="r" b="b"/>
              <a:pathLst>
                <a:path w="1087170" h="1354667">
                  <a:moveTo>
                    <a:pt x="0" y="0"/>
                  </a:moveTo>
                  <a:lnTo>
                    <a:pt x="1087170" y="0"/>
                  </a:lnTo>
                  <a:lnTo>
                    <a:pt x="1087170" y="1354667"/>
                  </a:lnTo>
                  <a:lnTo>
                    <a:pt x="0" y="135466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28" name="TextBox 4">
              <a:extLst>
                <a:ext uri="{FF2B5EF4-FFF2-40B4-BE49-F238E27FC236}">
                  <a16:creationId xmlns:a16="http://schemas.microsoft.com/office/drawing/2014/main" id="{1F18F557-383D-E2F7-F96F-86196897B938}"/>
                </a:ext>
              </a:extLst>
            </p:cNvPr>
            <p:cNvSpPr txBox="1"/>
            <p:nvPr/>
          </p:nvSpPr>
          <p:spPr>
            <a:xfrm>
              <a:off x="0" y="-38100"/>
              <a:ext cx="1087170" cy="139276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9" name="Freeform 18">
            <a:extLst>
              <a:ext uri="{FF2B5EF4-FFF2-40B4-BE49-F238E27FC236}">
                <a16:creationId xmlns:a16="http://schemas.microsoft.com/office/drawing/2014/main" id="{96C78BEA-84B2-7507-5C40-26BFA940258A}"/>
              </a:ext>
            </a:extLst>
          </p:cNvPr>
          <p:cNvSpPr/>
          <p:nvPr/>
        </p:nvSpPr>
        <p:spPr>
          <a:xfrm rot="5400000">
            <a:off x="-626329" y="7410011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F15A6EB-32A4-7848-15AC-B8F44B696611}"/>
              </a:ext>
            </a:extLst>
          </p:cNvPr>
          <p:cNvGrpSpPr/>
          <p:nvPr/>
        </p:nvGrpSpPr>
        <p:grpSpPr>
          <a:xfrm>
            <a:off x="3029155" y="5669933"/>
            <a:ext cx="12799507" cy="3588367"/>
            <a:chOff x="3029155" y="5669933"/>
            <a:chExt cx="12799507" cy="35883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F78B72-2E8B-8A94-BAA1-B090D15A797E}"/>
                </a:ext>
              </a:extLst>
            </p:cNvPr>
            <p:cNvSpPr txBox="1"/>
            <p:nvPr/>
          </p:nvSpPr>
          <p:spPr>
            <a:xfrm>
              <a:off x="3029155" y="5669933"/>
              <a:ext cx="4114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ระบบเมตริก (</a:t>
              </a:r>
              <a:r>
                <a:rPr lang="en-US" sz="40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Metric Unit)</a:t>
              </a:r>
              <a:endParaRPr lang="th-TH" sz="4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7556EA-E398-1687-EB3D-559283F02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51062" y="6576517"/>
              <a:ext cx="11277600" cy="2681783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7382803" y="14960"/>
            <a:ext cx="1057597" cy="10272040"/>
            <a:chOff x="0" y="0"/>
            <a:chExt cx="278544" cy="2705393"/>
          </a:xfrm>
          <a:solidFill>
            <a:schemeClr val="accent6">
              <a:lumMod val="75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278544" cy="2705393"/>
            </a:xfrm>
            <a:custGeom>
              <a:avLst/>
              <a:gdLst/>
              <a:ahLst/>
              <a:cxnLst/>
              <a:rect l="l" t="t" r="r" b="b"/>
              <a:pathLst>
                <a:path w="278544" h="2705393">
                  <a:moveTo>
                    <a:pt x="0" y="0"/>
                  </a:moveTo>
                  <a:lnTo>
                    <a:pt x="278544" y="0"/>
                  </a:lnTo>
                  <a:lnTo>
                    <a:pt x="278544" y="2705393"/>
                  </a:lnTo>
                  <a:lnTo>
                    <a:pt x="0" y="270539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78544" cy="274349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291B850E-A973-9F86-B011-1B26B83D8B26}"/>
              </a:ext>
            </a:extLst>
          </p:cNvPr>
          <p:cNvSpPr/>
          <p:nvPr/>
        </p:nvSpPr>
        <p:spPr>
          <a:xfrm>
            <a:off x="898226" y="1943100"/>
            <a:ext cx="17389774" cy="8343900"/>
          </a:xfrm>
          <a:prstGeom prst="round2SameRect">
            <a:avLst>
              <a:gd name="adj1" fmla="val 21168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7A50067-28AF-0E83-34FC-5D8EA1CC09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1062" y="2233611"/>
            <a:ext cx="9162845" cy="3443289"/>
          </a:xfrm>
          <a:prstGeom prst="round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378C0C1-7F92-125D-0DEB-A25D75EBCF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7391" y="5905500"/>
            <a:ext cx="9162845" cy="415290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18288000" cy="5905500"/>
            <a:chOff x="0" y="0"/>
            <a:chExt cx="2408296" cy="2709333"/>
          </a:xfrm>
          <a:solidFill>
            <a:schemeClr val="accent4">
              <a:lumMod val="75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09600" y="2475274"/>
            <a:ext cx="16078200" cy="1599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4079"/>
              </a:lnSpc>
            </a:pP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ความสิ้นเปลืองน้ำมันเชื้อเพลิงจำเพาะ (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Specific Fuel Consumption) 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หมายถึง ความสิ้นเปลือง น้ำมันเชื้อเพลิงที่เครื่องยนตใชในการเผาไหมตอกำลังมาที่เครื่องยนตผลิตได ซึ่งกำลังมาที่เครื่องยนตผลิตได มีอยู 2 ลักษณะ คือ กำลัง       มาอินดิเดต และกำลังมาเบรก</a:t>
            </a:r>
            <a:endParaRPr lang="en-US" sz="3600" dirty="0">
              <a:latin typeface="TH SarabunPSK" panose="020B0500040200020003" pitchFamily="34" charset="-34"/>
              <a:ea typeface="Open Sans"/>
              <a:cs typeface="TH SarabunPSK" panose="020B0500040200020003" pitchFamily="34" charset="-34"/>
              <a:sym typeface="Open San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7259300" y="0"/>
            <a:ext cx="1028700" cy="10287000"/>
            <a:chOff x="0" y="0"/>
            <a:chExt cx="270933" cy="2709333"/>
          </a:xfrm>
          <a:solidFill>
            <a:schemeClr val="accent6">
              <a:lumMod val="50000"/>
            </a:schemeClr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3930085" y="213438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5"/>
                </a:lnTo>
                <a:lnTo>
                  <a:pt x="0" y="748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6DFDC2F-CD2E-C70F-C0D8-1416CFCC5488}"/>
              </a:ext>
            </a:extLst>
          </p:cNvPr>
          <p:cNvGrpSpPr/>
          <p:nvPr/>
        </p:nvGrpSpPr>
        <p:grpSpPr>
          <a:xfrm>
            <a:off x="577995" y="156067"/>
            <a:ext cx="13747605" cy="1939433"/>
            <a:chOff x="577995" y="112525"/>
            <a:chExt cx="13747605" cy="193943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B9DCA5F-6907-7FF1-F5B0-E17E3796B951}"/>
                </a:ext>
              </a:extLst>
            </p:cNvPr>
            <p:cNvGrpSpPr/>
            <p:nvPr/>
          </p:nvGrpSpPr>
          <p:grpSpPr>
            <a:xfrm>
              <a:off x="577995" y="112525"/>
              <a:ext cx="13747605" cy="1939433"/>
              <a:chOff x="577995" y="112525"/>
              <a:chExt cx="13747605" cy="1939433"/>
            </a:xfrm>
          </p:grpSpPr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49FE60C3-5603-4AF4-1510-10E7C93E79E3}"/>
                  </a:ext>
                </a:extLst>
              </p:cNvPr>
              <p:cNvSpPr/>
              <p:nvPr/>
            </p:nvSpPr>
            <p:spPr>
              <a:xfrm>
                <a:off x="1077353" y="342900"/>
                <a:ext cx="13248247" cy="155239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52" name="TextBox 5">
                <a:extLst>
                  <a:ext uri="{FF2B5EF4-FFF2-40B4-BE49-F238E27FC236}">
                    <a16:creationId xmlns:a16="http://schemas.microsoft.com/office/drawing/2014/main" id="{4CE4D4E4-5354-BC71-D928-836106208C23}"/>
                  </a:ext>
                </a:extLst>
              </p:cNvPr>
              <p:cNvSpPr txBox="1"/>
              <p:nvPr/>
            </p:nvSpPr>
            <p:spPr>
              <a:xfrm>
                <a:off x="2590801" y="928490"/>
                <a:ext cx="11480553" cy="7098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480"/>
                  </a:lnSpc>
                </a:pPr>
                <a:r>
                  <a:rPr lang="th-TH" sz="7200" b="1" dirty="0">
                    <a:solidFill>
                      <a:schemeClr val="bg1"/>
                    </a:solidFill>
                    <a:latin typeface="JasmineUPC" panose="02020603050405020304" pitchFamily="18" charset="-34"/>
                    <a:cs typeface="JasmineUPC" panose="02020603050405020304" pitchFamily="18" charset="-34"/>
                  </a:rPr>
                  <a:t>ความสิ้นเปลืองน้ำมันเชื้อเพลิงจำเพาะ</a:t>
                </a:r>
                <a:endParaRPr lang="en-US" sz="7200" b="1" dirty="0">
                  <a:solidFill>
                    <a:schemeClr val="bg1"/>
                  </a:solidFill>
                  <a:latin typeface="JasmineUPC" panose="02020603050405020304" pitchFamily="18" charset="-34"/>
                  <a:ea typeface="Open Sans"/>
                  <a:cs typeface="JasmineUPC" panose="02020603050405020304" pitchFamily="18" charset="-34"/>
                  <a:sym typeface="Open Sans"/>
                </a:endParaRP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9D71667-9EB1-1686-6B04-32246555744D}"/>
                  </a:ext>
                </a:extLst>
              </p:cNvPr>
              <p:cNvSpPr/>
              <p:nvPr/>
            </p:nvSpPr>
            <p:spPr>
              <a:xfrm>
                <a:off x="1524000" y="527959"/>
                <a:ext cx="12306300" cy="1186542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4" name="Flowchart: Connector 53">
                <a:extLst>
                  <a:ext uri="{FF2B5EF4-FFF2-40B4-BE49-F238E27FC236}">
                    <a16:creationId xmlns:a16="http://schemas.microsoft.com/office/drawing/2014/main" id="{4E73C686-91C2-5BD8-C9E2-B59EEB312410}"/>
                  </a:ext>
                </a:extLst>
              </p:cNvPr>
              <p:cNvSpPr/>
              <p:nvPr/>
            </p:nvSpPr>
            <p:spPr>
              <a:xfrm>
                <a:off x="577995" y="112525"/>
                <a:ext cx="1936605" cy="1939433"/>
              </a:xfrm>
              <a:prstGeom prst="flowChartConnector">
                <a:avLst/>
              </a:prstGeom>
              <a:solidFill>
                <a:schemeClr val="bg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D166006-1327-4334-E0F2-3B90E4B020B8}"/>
                </a:ext>
              </a:extLst>
            </p:cNvPr>
            <p:cNvSpPr txBox="1"/>
            <p:nvPr/>
          </p:nvSpPr>
          <p:spPr>
            <a:xfrm>
              <a:off x="1077353" y="419100"/>
              <a:ext cx="10112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accent6">
                      <a:lumMod val="75000"/>
                    </a:schemeClr>
                  </a:solidFill>
                  <a:latin typeface="Broadway" panose="04040905080B02020502" pitchFamily="82" charset="0"/>
                </a:rPr>
                <a:t>2</a:t>
              </a:r>
              <a:endParaRPr lang="th-TH" sz="9600" dirty="0">
                <a:solidFill>
                  <a:schemeClr val="accent6">
                    <a:lumMod val="75000"/>
                  </a:schemeClr>
                </a:solidFill>
                <a:latin typeface="Broadway" panose="04040905080B02020502" pitchFamily="82" charset="0"/>
              </a:endParaRPr>
            </a:p>
          </p:txBody>
        </p:sp>
      </p:grpSp>
      <p:sp>
        <p:nvSpPr>
          <p:cNvPr id="49" name="Rectangle: Top Corners Rounded 48">
            <a:extLst>
              <a:ext uri="{FF2B5EF4-FFF2-40B4-BE49-F238E27FC236}">
                <a16:creationId xmlns:a16="http://schemas.microsoft.com/office/drawing/2014/main" id="{9694DDCF-8D57-0A67-C3AA-2C2E62A9F3FA}"/>
              </a:ext>
            </a:extLst>
          </p:cNvPr>
          <p:cNvSpPr/>
          <p:nvPr/>
        </p:nvSpPr>
        <p:spPr>
          <a:xfrm>
            <a:off x="0" y="4075071"/>
            <a:ext cx="18135600" cy="6211929"/>
          </a:xfrm>
          <a:prstGeom prst="round2SameRect">
            <a:avLst>
              <a:gd name="adj1" fmla="val 16244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A9FDA3E8-91ED-E3D8-AC9F-039C8B58E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2400" y="5674868"/>
            <a:ext cx="10373293" cy="4401652"/>
          </a:xfrm>
          <a:prstGeom prst="round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622AFB42-9CFD-B07D-23E5-5A5A1B4005C4}"/>
              </a:ext>
            </a:extLst>
          </p:cNvPr>
          <p:cNvGrpSpPr/>
          <p:nvPr/>
        </p:nvGrpSpPr>
        <p:grpSpPr>
          <a:xfrm>
            <a:off x="659863" y="4590565"/>
            <a:ext cx="9495137" cy="3343825"/>
            <a:chOff x="7443343" y="2740315"/>
            <a:chExt cx="9495137" cy="3343825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AA9813E-522D-5CC3-C866-D244911BF032}"/>
                </a:ext>
              </a:extLst>
            </p:cNvPr>
            <p:cNvGrpSpPr/>
            <p:nvPr/>
          </p:nvGrpSpPr>
          <p:grpSpPr>
            <a:xfrm>
              <a:off x="8023080" y="2740315"/>
              <a:ext cx="8915400" cy="1386064"/>
              <a:chOff x="4333420" y="5775612"/>
              <a:chExt cx="8915400" cy="1386064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78D93830-2FA3-391B-6689-9F06D1AFFDC8}"/>
                  </a:ext>
                </a:extLst>
              </p:cNvPr>
              <p:cNvGrpSpPr/>
              <p:nvPr/>
            </p:nvGrpSpPr>
            <p:grpSpPr>
              <a:xfrm>
                <a:off x="4333420" y="5775612"/>
                <a:ext cx="1394742" cy="707886"/>
                <a:chOff x="3352800" y="5905500"/>
                <a:chExt cx="1394742" cy="707886"/>
              </a:xfrm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0BD9D02F-7B82-D296-70A3-742E1723CE14}"/>
                    </a:ext>
                  </a:extLst>
                </p:cNvPr>
                <p:cNvGrpSpPr/>
                <p:nvPr/>
              </p:nvGrpSpPr>
              <p:grpSpPr>
                <a:xfrm>
                  <a:off x="3352800" y="5905500"/>
                  <a:ext cx="1143000" cy="707886"/>
                  <a:chOff x="3352800" y="5905500"/>
                  <a:chExt cx="1143000" cy="707886"/>
                </a:xfrm>
              </p:grpSpPr>
              <p:sp>
                <p:nvSpPr>
                  <p:cNvPr id="62" name="Rectangle: Rounded Corners 61">
                    <a:extLst>
                      <a:ext uri="{FF2B5EF4-FFF2-40B4-BE49-F238E27FC236}">
                        <a16:creationId xmlns:a16="http://schemas.microsoft.com/office/drawing/2014/main" id="{313249C9-F04F-F8F3-1C77-52ACEC4B8B79}"/>
                      </a:ext>
                    </a:extLst>
                  </p:cNvPr>
                  <p:cNvSpPr/>
                  <p:nvPr/>
                </p:nvSpPr>
                <p:spPr>
                  <a:xfrm>
                    <a:off x="3352800" y="5905500"/>
                    <a:ext cx="1143000" cy="707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3" name="Rectangle: Rounded Corners 62">
                    <a:extLst>
                      <a:ext uri="{FF2B5EF4-FFF2-40B4-BE49-F238E27FC236}">
                        <a16:creationId xmlns:a16="http://schemas.microsoft.com/office/drawing/2014/main" id="{13DD8301-59D2-BB79-9CC8-C0B5394A66E7}"/>
                      </a:ext>
                    </a:extLst>
                  </p:cNvPr>
                  <p:cNvSpPr/>
                  <p:nvPr/>
                </p:nvSpPr>
                <p:spPr>
                  <a:xfrm>
                    <a:off x="3423401" y="5989896"/>
                    <a:ext cx="1011259" cy="55094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AF7FE633-147D-52AF-AD94-A350962864FF}"/>
                    </a:ext>
                  </a:extLst>
                </p:cNvPr>
                <p:cNvSpPr txBox="1"/>
                <p:nvPr/>
              </p:nvSpPr>
              <p:spPr>
                <a:xfrm>
                  <a:off x="3594564" y="5949042"/>
                  <a:ext cx="115297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2.1</a:t>
                  </a:r>
                  <a:endParaRPr lang="th-TH" sz="3600" b="1" dirty="0">
                    <a:solidFill>
                      <a:schemeClr val="bg1"/>
                    </a:solidFill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FEEB0FA-E180-AFDA-BB3E-935BF1A82DAC}"/>
                  </a:ext>
                </a:extLst>
              </p:cNvPr>
              <p:cNvSpPr txBox="1"/>
              <p:nvPr/>
            </p:nvSpPr>
            <p:spPr>
              <a:xfrm>
                <a:off x="5615897" y="5838237"/>
                <a:ext cx="763292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ความสิ้นเปลืองน้ำมันเชื้อเพลิงจำเพาะบนฐานอินดิเคต (</a:t>
                </a:r>
                <a:r>
                  <a:rPr lang="en-US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Indicated Specific Fuel Consumption: </a:t>
                </a:r>
                <a:r>
                  <a:rPr lang="en-US" sz="4000" b="1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I</a:t>
                </a:r>
                <a:r>
                  <a:rPr lang="en-US" sz="4000" b="1" baseline="-25000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sfc</a:t>
                </a:r>
                <a:r>
                  <a:rPr lang="en-US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)</a:t>
                </a:r>
                <a:endParaRPr lang="th-TH" sz="4000" b="1" dirty="0">
                  <a:solidFill>
                    <a:schemeClr val="accent6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A9C9E7F-E85C-CA00-117D-02726D884604}"/>
                </a:ext>
              </a:extLst>
            </p:cNvPr>
            <p:cNvSpPr txBox="1"/>
            <p:nvPr/>
          </p:nvSpPr>
          <p:spPr>
            <a:xfrm>
              <a:off x="7443343" y="4329814"/>
              <a:ext cx="741733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หมายถึง  ปริมาณของน้ำมันเชื้อเพลิงที่ใชในการเผาไหมในกระบอกสูบตอหนวยเวลา ตอกำลังมาอินดิเคต ซึ่งสามารถคำนวณหาคาความสิ้นเปลืองน้ำมันเชื้อเพลิงจำเพาะนี้ได้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6483216" y="38100"/>
            <a:ext cx="1166618" cy="10287000"/>
            <a:chOff x="0" y="0"/>
            <a:chExt cx="2408296" cy="270933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644392" y="0"/>
            <a:ext cx="643607" cy="10287000"/>
            <a:chOff x="0" y="0"/>
            <a:chExt cx="270933" cy="2709333"/>
          </a:xfrm>
          <a:solidFill>
            <a:schemeClr val="accent6">
              <a:lumMod val="75000"/>
            </a:schemeClr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>
            <a:off x="17836053" y="4892858"/>
            <a:ext cx="0" cy="4876948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209F7E-50AB-99D0-0178-C64B16A78109}"/>
              </a:ext>
            </a:extLst>
          </p:cNvPr>
          <p:cNvGrpSpPr/>
          <p:nvPr/>
        </p:nvGrpSpPr>
        <p:grpSpPr>
          <a:xfrm>
            <a:off x="838200" y="2600150"/>
            <a:ext cx="0" cy="7686850"/>
            <a:chOff x="9525000" y="2638250"/>
            <a:chExt cx="0" cy="7686850"/>
          </a:xfrm>
        </p:grpSpPr>
        <p:sp>
          <p:nvSpPr>
            <p:cNvPr id="17" name="AutoShape 12">
              <a:extLst>
                <a:ext uri="{FF2B5EF4-FFF2-40B4-BE49-F238E27FC236}">
                  <a16:creationId xmlns:a16="http://schemas.microsoft.com/office/drawing/2014/main" id="{B80BF82D-6132-EA3F-9D20-7877EDC06ED4}"/>
                </a:ext>
              </a:extLst>
            </p:cNvPr>
            <p:cNvSpPr/>
            <p:nvPr/>
          </p:nvSpPr>
          <p:spPr>
            <a:xfrm>
              <a:off x="9525000" y="4793839"/>
              <a:ext cx="0" cy="5531261"/>
            </a:xfrm>
            <a:prstGeom prst="line">
              <a:avLst/>
            </a:prstGeom>
            <a:ln w="9525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AutoShape 13">
              <a:extLst>
                <a:ext uri="{FF2B5EF4-FFF2-40B4-BE49-F238E27FC236}">
                  <a16:creationId xmlns:a16="http://schemas.microsoft.com/office/drawing/2014/main" id="{8C7E0C5E-D5C4-9050-3976-BF6D7F620711}"/>
                </a:ext>
              </a:extLst>
            </p:cNvPr>
            <p:cNvSpPr/>
            <p:nvPr/>
          </p:nvSpPr>
          <p:spPr>
            <a:xfrm>
              <a:off x="9525000" y="2638250"/>
              <a:ext cx="0" cy="1423759"/>
            </a:xfrm>
            <a:prstGeom prst="line">
              <a:avLst/>
            </a:prstGeom>
            <a:ln w="95250" cap="rnd">
              <a:solidFill>
                <a:srgbClr val="F2542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DA95C6C-4B75-39DC-F5AE-DCCE1E132B37}"/>
              </a:ext>
            </a:extLst>
          </p:cNvPr>
          <p:cNvGrpSpPr/>
          <p:nvPr/>
        </p:nvGrpSpPr>
        <p:grpSpPr>
          <a:xfrm>
            <a:off x="1371601" y="680084"/>
            <a:ext cx="15111616" cy="2789828"/>
            <a:chOff x="7714634" y="2740315"/>
            <a:chExt cx="10760171" cy="278982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1B9B02B-67DC-C099-6AC2-161A88F7906D}"/>
                </a:ext>
              </a:extLst>
            </p:cNvPr>
            <p:cNvGrpSpPr/>
            <p:nvPr/>
          </p:nvGrpSpPr>
          <p:grpSpPr>
            <a:xfrm>
              <a:off x="8023080" y="2740315"/>
              <a:ext cx="7229408" cy="1369605"/>
              <a:chOff x="4333420" y="5775612"/>
              <a:chExt cx="7229408" cy="1369605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179DA5BE-DB85-3E20-F262-F41EBAC7CDD0}"/>
                  </a:ext>
                </a:extLst>
              </p:cNvPr>
              <p:cNvGrpSpPr/>
              <p:nvPr/>
            </p:nvGrpSpPr>
            <p:grpSpPr>
              <a:xfrm>
                <a:off x="4333420" y="5775612"/>
                <a:ext cx="869071" cy="707886"/>
                <a:chOff x="3352800" y="5905500"/>
                <a:chExt cx="869071" cy="707886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43D8E687-C65E-5EFB-58A9-08E74AF88B7F}"/>
                    </a:ext>
                  </a:extLst>
                </p:cNvPr>
                <p:cNvGrpSpPr/>
                <p:nvPr/>
              </p:nvGrpSpPr>
              <p:grpSpPr>
                <a:xfrm>
                  <a:off x="3352800" y="5905500"/>
                  <a:ext cx="869070" cy="707886"/>
                  <a:chOff x="3352800" y="5905500"/>
                  <a:chExt cx="869070" cy="707886"/>
                </a:xfrm>
              </p:grpSpPr>
              <p:sp>
                <p:nvSpPr>
                  <p:cNvPr id="35" name="Rectangle: Rounded Corners 34">
                    <a:extLst>
                      <a:ext uri="{FF2B5EF4-FFF2-40B4-BE49-F238E27FC236}">
                        <a16:creationId xmlns:a16="http://schemas.microsoft.com/office/drawing/2014/main" id="{3C48356D-7F97-365F-FBB6-84ACF1D35922}"/>
                      </a:ext>
                    </a:extLst>
                  </p:cNvPr>
                  <p:cNvSpPr/>
                  <p:nvPr/>
                </p:nvSpPr>
                <p:spPr>
                  <a:xfrm>
                    <a:off x="3352800" y="5905500"/>
                    <a:ext cx="869070" cy="707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6" name="Rectangle: Rounded Corners 35">
                    <a:extLst>
                      <a:ext uri="{FF2B5EF4-FFF2-40B4-BE49-F238E27FC236}">
                        <a16:creationId xmlns:a16="http://schemas.microsoft.com/office/drawing/2014/main" id="{8223D068-5D72-42EC-6231-769AB93F60A7}"/>
                      </a:ext>
                    </a:extLst>
                  </p:cNvPr>
                  <p:cNvSpPr/>
                  <p:nvPr/>
                </p:nvSpPr>
                <p:spPr>
                  <a:xfrm>
                    <a:off x="3423401" y="5989896"/>
                    <a:ext cx="757473" cy="56902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b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A7A2A1A-B517-BD42-23B0-DBEEABF7BC8F}"/>
                    </a:ext>
                  </a:extLst>
                </p:cNvPr>
                <p:cNvSpPr txBox="1"/>
                <p:nvPr/>
              </p:nvSpPr>
              <p:spPr>
                <a:xfrm>
                  <a:off x="3497815" y="5936277"/>
                  <a:ext cx="72405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2.2</a:t>
                  </a:r>
                  <a:endParaRPr lang="th-TH" sz="3600" b="1" dirty="0">
                    <a:solidFill>
                      <a:schemeClr val="bg1"/>
                    </a:solidFill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C7540E8-367A-2970-CFAB-02C70E062903}"/>
                  </a:ext>
                </a:extLst>
              </p:cNvPr>
              <p:cNvSpPr txBox="1"/>
              <p:nvPr/>
            </p:nvSpPr>
            <p:spPr>
              <a:xfrm>
                <a:off x="5232095" y="5821778"/>
                <a:ext cx="633073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ความสิ้นเปลืองน้ำมันเชื้อเพลิงจำเพาะบนฐานเบรก</a:t>
                </a:r>
              </a:p>
              <a:p>
                <a:r>
                  <a:rPr lang="th-TH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(</a:t>
                </a:r>
                <a:r>
                  <a:rPr lang="en-US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Brake Specific Fuel Consumption: </a:t>
                </a:r>
                <a:r>
                  <a:rPr lang="en-US" sz="4000" b="1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B</a:t>
                </a:r>
                <a:r>
                  <a:rPr lang="en-US" sz="4000" b="1" baseline="-25000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sfc</a:t>
                </a:r>
                <a:r>
                  <a:rPr lang="en-US" sz="4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)</a:t>
                </a:r>
                <a:endParaRPr lang="th-TH" sz="4000" b="1" dirty="0">
                  <a:solidFill>
                    <a:schemeClr val="accent6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B7DA78-F4F3-7E90-2782-A3D3ED0E7246}"/>
                </a:ext>
              </a:extLst>
            </p:cNvPr>
            <p:cNvSpPr txBox="1"/>
            <p:nvPr/>
          </p:nvSpPr>
          <p:spPr>
            <a:xfrm>
              <a:off x="7714634" y="4329814"/>
              <a:ext cx="107601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หมายถึง ปริมาณของน้ำมันเชื้อเพลิงที่ใชในการเผาไหมในกระบอกสูบตอหน</a:t>
              </a:r>
              <a:r>
                <a:rPr lang="th-TH" sz="36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วยเว</a:t>
              </a:r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ลาตอกำลังมาเบรก ซึ่งสามารถคำนวณหาคา</a:t>
              </a:r>
            </a:p>
            <a:p>
              <a:pPr algn="just"/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ความสิ้นเปลืองน้ำมันเชื้อเพลิงจำเพาะนี้ไดจากสมการ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1BC583E2-F749-1F87-DEE2-A054B0968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3718" y="4023909"/>
            <a:ext cx="12747381" cy="4929591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3BC09-C085-599D-4A0C-057EFA1A5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FF2B5EF4-FFF2-40B4-BE49-F238E27FC236}">
                <a16:creationId xmlns:a16="http://schemas.microsoft.com/office/drawing/2014/main" id="{4A772C0A-4C50-1FB1-38FD-C095DE64ADC5}"/>
              </a:ext>
            </a:extLst>
          </p:cNvPr>
          <p:cNvGrpSpPr/>
          <p:nvPr/>
        </p:nvGrpSpPr>
        <p:grpSpPr>
          <a:xfrm>
            <a:off x="17256258" y="0"/>
            <a:ext cx="1028700" cy="10287000"/>
            <a:chOff x="0" y="0"/>
            <a:chExt cx="270933" cy="2709333"/>
          </a:xfrm>
          <a:solidFill>
            <a:schemeClr val="accent6">
              <a:lumMod val="75000"/>
            </a:schemeClr>
          </a:solidFill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CC922CF-C906-FD5D-5947-1F3683680B1F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8A691420-7761-1A3E-CA76-39181DFD9001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17" name="Rectangle: Top Corners Rounded 16">
            <a:extLst>
              <a:ext uri="{FF2B5EF4-FFF2-40B4-BE49-F238E27FC236}">
                <a16:creationId xmlns:a16="http://schemas.microsoft.com/office/drawing/2014/main" id="{C138E4F7-FA8E-A260-F060-651A3E30C3F6}"/>
              </a:ext>
            </a:extLst>
          </p:cNvPr>
          <p:cNvSpPr/>
          <p:nvPr/>
        </p:nvSpPr>
        <p:spPr>
          <a:xfrm>
            <a:off x="762000" y="190500"/>
            <a:ext cx="17373599" cy="10096500"/>
          </a:xfrm>
          <a:prstGeom prst="round2SameRect">
            <a:avLst>
              <a:gd name="adj1" fmla="val 13729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E945FCB-35EF-CCE8-0847-3CB8D9311ADD}"/>
              </a:ext>
            </a:extLst>
          </p:cNvPr>
          <p:cNvGrpSpPr/>
          <p:nvPr/>
        </p:nvGrpSpPr>
        <p:grpSpPr>
          <a:xfrm>
            <a:off x="1962151" y="1181100"/>
            <a:ext cx="14622606" cy="8077200"/>
            <a:chOff x="1962151" y="190500"/>
            <a:chExt cx="14622606" cy="80772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B3ABA27-6232-0643-49BE-8031371A4C57}"/>
                </a:ext>
              </a:extLst>
            </p:cNvPr>
            <p:cNvGrpSpPr/>
            <p:nvPr/>
          </p:nvGrpSpPr>
          <p:grpSpPr>
            <a:xfrm>
              <a:off x="1962151" y="190500"/>
              <a:ext cx="1600200" cy="1309452"/>
              <a:chOff x="9949542" y="647484"/>
              <a:chExt cx="1600200" cy="1309452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7EB34A-6CEC-A100-80DB-92C24EF71441}"/>
                  </a:ext>
                </a:extLst>
              </p:cNvPr>
              <p:cNvSpPr txBox="1"/>
              <p:nvPr/>
            </p:nvSpPr>
            <p:spPr>
              <a:xfrm>
                <a:off x="9949542" y="647484"/>
                <a:ext cx="1600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600" b="1" dirty="0">
                    <a:solidFill>
                      <a:srgbClr val="31859C"/>
                    </a:solidFill>
                    <a:latin typeface="KodchiangUPC" panose="02020603050405020304" pitchFamily="18" charset="-34"/>
                    <a:cs typeface="KodchiangUPC" panose="02020603050405020304" pitchFamily="18" charset="-34"/>
                  </a:rPr>
                  <a:t>ตัวอย่างที่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A410FF75-6EB2-551E-1EAA-B9733ACAF856}"/>
                  </a:ext>
                </a:extLst>
              </p:cNvPr>
              <p:cNvGrpSpPr/>
              <p:nvPr/>
            </p:nvGrpSpPr>
            <p:grpSpPr>
              <a:xfrm>
                <a:off x="10197889" y="1158205"/>
                <a:ext cx="796007" cy="798731"/>
                <a:chOff x="10706100" y="2066735"/>
                <a:chExt cx="796007" cy="798731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642DA680-5246-7F6A-2DC7-52431DDC2C9B}"/>
                    </a:ext>
                  </a:extLst>
                </p:cNvPr>
                <p:cNvGrpSpPr/>
                <p:nvPr/>
              </p:nvGrpSpPr>
              <p:grpSpPr>
                <a:xfrm>
                  <a:off x="10706100" y="2066735"/>
                  <a:ext cx="796007" cy="798731"/>
                  <a:chOff x="10706100" y="2066735"/>
                  <a:chExt cx="796007" cy="798731"/>
                </a:xfrm>
              </p:grpSpPr>
              <p:sp>
                <p:nvSpPr>
                  <p:cNvPr id="13" name="Flowchart: Connector 12">
                    <a:extLst>
                      <a:ext uri="{FF2B5EF4-FFF2-40B4-BE49-F238E27FC236}">
                        <a16:creationId xmlns:a16="http://schemas.microsoft.com/office/drawing/2014/main" id="{3C4E042B-89E3-879D-E84B-C8122160C61E}"/>
                      </a:ext>
                    </a:extLst>
                  </p:cNvPr>
                  <p:cNvSpPr/>
                  <p:nvPr/>
                </p:nvSpPr>
                <p:spPr>
                  <a:xfrm>
                    <a:off x="10706100" y="2066735"/>
                    <a:ext cx="796007" cy="798731"/>
                  </a:xfrm>
                  <a:prstGeom prst="flowChartConnector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sp>
                <p:nvSpPr>
                  <p:cNvPr id="15" name="Flowchart: Connector 14">
                    <a:extLst>
                      <a:ext uri="{FF2B5EF4-FFF2-40B4-BE49-F238E27FC236}">
                        <a16:creationId xmlns:a16="http://schemas.microsoft.com/office/drawing/2014/main" id="{33CAD4B4-43B4-0A11-7ADA-60ED6A2602AB}"/>
                      </a:ext>
                    </a:extLst>
                  </p:cNvPr>
                  <p:cNvSpPr/>
                  <p:nvPr/>
                </p:nvSpPr>
                <p:spPr>
                  <a:xfrm>
                    <a:off x="10782299" y="2142934"/>
                    <a:ext cx="643607" cy="646331"/>
                  </a:xfrm>
                  <a:prstGeom prst="flowChartConnector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</p:grp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C8FF6F7-7248-28C2-AB79-61E24E581B6C}"/>
                    </a:ext>
                  </a:extLst>
                </p:cNvPr>
                <p:cNvSpPr txBox="1"/>
                <p:nvPr/>
              </p:nvSpPr>
              <p:spPr>
                <a:xfrm>
                  <a:off x="10873475" y="2188029"/>
                  <a:ext cx="52930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chemeClr val="bg1"/>
                      </a:solidFill>
                      <a:latin typeface="Broadway" panose="04040905080B02020502" pitchFamily="82" charset="0"/>
                    </a:rPr>
                    <a:t>1</a:t>
                  </a:r>
                  <a:endParaRPr lang="th-TH" sz="3200" dirty="0">
                    <a:solidFill>
                      <a:schemeClr val="bg1"/>
                    </a:solidFill>
                    <a:latin typeface="Broadway" panose="04040905080B02020502" pitchFamily="82" charset="0"/>
                  </a:endParaRP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41064D7-F192-F4C9-2315-013A4A058644}"/>
                </a:ext>
              </a:extLst>
            </p:cNvPr>
            <p:cNvGrpSpPr/>
            <p:nvPr/>
          </p:nvGrpSpPr>
          <p:grpSpPr>
            <a:xfrm>
              <a:off x="3097681" y="698944"/>
              <a:ext cx="13487076" cy="7568756"/>
              <a:chOff x="9001460" y="1483490"/>
              <a:chExt cx="13487076" cy="7568756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3DE78867-1875-E822-6CE0-CF70A71F69C6}"/>
                  </a:ext>
                </a:extLst>
              </p:cNvPr>
              <p:cNvSpPr/>
              <p:nvPr/>
            </p:nvSpPr>
            <p:spPr>
              <a:xfrm>
                <a:off x="9001460" y="1483490"/>
                <a:ext cx="13487076" cy="7568756"/>
              </a:xfrm>
              <a:prstGeom prst="roundRect">
                <a:avLst>
                  <a:gd name="adj" fmla="val 5402"/>
                </a:avLst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A5127EA-E3E8-6617-1D1C-05E0B6C77079}"/>
                  </a:ext>
                </a:extLst>
              </p:cNvPr>
              <p:cNvSpPr txBox="1"/>
              <p:nvPr/>
            </p:nvSpPr>
            <p:spPr>
              <a:xfrm>
                <a:off x="9282810" y="1559690"/>
                <a:ext cx="12946818" cy="7294305"/>
              </a:xfrm>
              <a:prstGeom prst="rect">
                <a:avLst/>
              </a:prstGeom>
              <a:noFill/>
              <a:ln w="28575">
                <a:noFill/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รถยนตใชเครื่องยนต 1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NZ-FE 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ขนาด 4 สูบ 4 จังหวะ ที่มีขนาดเสนผานศูนยกลางกระบอก สูบ 75 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mm 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ระยะชัก 84.7 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mm 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วิ่งดวยความเร็ว 120 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km/h 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ภายในเวลา 50 นาที และ ในขณะที่เครื่องยนตหมุนดวยความเร็วรอบ 3,500 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rpm 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วัดความดันในกระบอกสูบได 14 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bar 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ถานํ้ามันเชื้อเพลิงมีมวล 10 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kg </a:t>
                </a:r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จงหา </a:t>
                </a:r>
              </a:p>
              <a:p>
                <a:pPr algn="just"/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ก) ความสิ้นเปลืองนํ้ามันเชื้อเพลิงจําเพาะบนฐานอินดิเคต </a:t>
                </a:r>
              </a:p>
              <a:p>
                <a:pPr algn="just"/>
                <a:r>
                  <a:rPr lang="th-TH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ข) ความสิ้นเปลืองนํ้ามันเชื้อเพลิงจําเพาะบนฐานเบรก ถาเครื่องยนตมี ประสิทธิภาพทางกล 89.7% โจทยกําหนด 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D 		= 75 mm 	= 0.075 m </a:t>
                </a:r>
              </a:p>
              <a:p>
                <a:pPr algn="just"/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	L 		= 84.7 mm 	= 0.0847 m </a:t>
                </a:r>
              </a:p>
              <a:p>
                <a:pPr algn="just"/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	N 		= 3,500 rpm </a:t>
                </a:r>
              </a:p>
              <a:p>
                <a:pPr algn="just"/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	Pi 		= 14 × 102 </a:t>
                </a:r>
                <a:r>
                  <a:rPr lang="en-US" sz="3600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kN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/m2 </a:t>
                </a:r>
              </a:p>
              <a:p>
                <a:pPr algn="just"/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	m 		= 10 kg </a:t>
                </a:r>
              </a:p>
              <a:p>
                <a:pPr algn="just"/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	t 		= 50 min </a:t>
                </a:r>
              </a:p>
              <a:p>
                <a:pPr algn="just"/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	</a:t>
                </a:r>
                <a:r>
                  <a:rPr lang="el-GR" sz="3600" dirty="0">
                    <a:cs typeface="TH SarabunPSK" panose="020B0500040200020003" pitchFamily="34" charset="-34"/>
                  </a:rPr>
                  <a:t>η</a:t>
                </a:r>
                <a:r>
                  <a:rPr lang="en-US" sz="36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mech 	= 89.7% </a:t>
                </a:r>
                <a:endPara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algn="just"/>
                <a:r>
                  <a:rPr lang="th-TH" sz="36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ใหหา ก) </a:t>
                </a:r>
                <a:r>
                  <a:rPr lang="en-US" sz="3600" b="1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I</a:t>
                </a:r>
                <a:r>
                  <a:rPr lang="en-US" sz="3600" b="1" baseline="-25000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sfc</a:t>
                </a:r>
                <a:r>
                  <a:rPr lang="en-US" sz="36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th-TH" sz="36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ข) </a:t>
                </a:r>
                <a:r>
                  <a:rPr lang="en-US" sz="3600" b="1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B</a:t>
                </a:r>
                <a:r>
                  <a:rPr lang="en-US" sz="3600" b="1" baseline="-25000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sfc</a:t>
                </a:r>
                <a:endParaRPr lang="th-TH" sz="3600" b="1" baseline="-2500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pSp>
        <p:nvGrpSpPr>
          <p:cNvPr id="3" name="Group 3">
            <a:extLst>
              <a:ext uri="{FF2B5EF4-FFF2-40B4-BE49-F238E27FC236}">
                <a16:creationId xmlns:a16="http://schemas.microsoft.com/office/drawing/2014/main" id="{246D4B64-74BC-2D0D-3B7A-4E44BFA8A280}"/>
              </a:ext>
            </a:extLst>
          </p:cNvPr>
          <p:cNvGrpSpPr/>
          <p:nvPr/>
        </p:nvGrpSpPr>
        <p:grpSpPr>
          <a:xfrm>
            <a:off x="0" y="0"/>
            <a:ext cx="1028700" cy="10287000"/>
            <a:chOff x="0" y="0"/>
            <a:chExt cx="270933" cy="2709333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CAF4028-512B-E9C5-EC48-D29D47FD4080}"/>
                </a:ext>
              </a:extLst>
            </p:cNvPr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E3465B7-3A6C-06F2-1022-7E47809E4C67}"/>
                </a:ext>
              </a:extLst>
            </p:cNvPr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5190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78799" y="14960"/>
            <a:ext cx="4509201" cy="10272040"/>
            <a:chOff x="0" y="0"/>
            <a:chExt cx="1187609" cy="2705393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609" cy="2705393"/>
            </a:xfrm>
            <a:custGeom>
              <a:avLst/>
              <a:gdLst/>
              <a:ahLst/>
              <a:cxnLst/>
              <a:rect l="l" t="t" r="r" b="b"/>
              <a:pathLst>
                <a:path w="1187609" h="2705393">
                  <a:moveTo>
                    <a:pt x="0" y="0"/>
                  </a:moveTo>
                  <a:lnTo>
                    <a:pt x="1187609" y="0"/>
                  </a:lnTo>
                  <a:lnTo>
                    <a:pt x="1187609" y="2705393"/>
                  </a:lnTo>
                  <a:lnTo>
                    <a:pt x="0" y="270539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87609" cy="274349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32385"/>
            <a:ext cx="1028700" cy="10254615"/>
            <a:chOff x="0" y="0"/>
            <a:chExt cx="270933" cy="2700804"/>
          </a:xfrm>
          <a:solidFill>
            <a:schemeClr val="accent6">
              <a:lumMod val="75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270933" cy="2700804"/>
            </a:xfrm>
            <a:custGeom>
              <a:avLst/>
              <a:gdLst/>
              <a:ahLst/>
              <a:cxnLst/>
              <a:rect l="l" t="t" r="r" b="b"/>
              <a:pathLst>
                <a:path w="270933" h="2700804">
                  <a:moveTo>
                    <a:pt x="0" y="0"/>
                  </a:moveTo>
                  <a:lnTo>
                    <a:pt x="270933" y="0"/>
                  </a:lnTo>
                  <a:lnTo>
                    <a:pt x="270933" y="2700804"/>
                  </a:lnTo>
                  <a:lnTo>
                    <a:pt x="0" y="2700804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0933" cy="273890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17830800" y="2183028"/>
            <a:ext cx="0" cy="5914847"/>
          </a:xfrm>
          <a:prstGeom prst="line">
            <a:avLst/>
          </a:prstGeom>
          <a:ln w="952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9" name="AutoShape 9"/>
          <p:cNvSpPr/>
          <p:nvPr/>
        </p:nvSpPr>
        <p:spPr>
          <a:xfrm>
            <a:off x="17830800" y="-114300"/>
            <a:ext cx="0" cy="1423759"/>
          </a:xfrm>
          <a:prstGeom prst="line">
            <a:avLst/>
          </a:prstGeom>
          <a:ln w="952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7" name="Freeform 17"/>
          <p:cNvSpPr/>
          <p:nvPr/>
        </p:nvSpPr>
        <p:spPr>
          <a:xfrm>
            <a:off x="13227206" y="178036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8" name="Freeform 18"/>
          <p:cNvSpPr/>
          <p:nvPr/>
        </p:nvSpPr>
        <p:spPr>
          <a:xfrm>
            <a:off x="14908894" y="9486969"/>
            <a:ext cx="2948212" cy="748366"/>
          </a:xfrm>
          <a:custGeom>
            <a:avLst/>
            <a:gdLst/>
            <a:ahLst/>
            <a:cxnLst/>
            <a:rect l="l" t="t" r="r" b="b"/>
            <a:pathLst>
              <a:path w="2948212" h="748366">
                <a:moveTo>
                  <a:pt x="0" y="0"/>
                </a:moveTo>
                <a:lnTo>
                  <a:pt x="2948212" y="0"/>
                </a:lnTo>
                <a:lnTo>
                  <a:pt x="2948212" y="748366"/>
                </a:lnTo>
                <a:lnTo>
                  <a:pt x="0" y="74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" name="TextBox 12"/>
          <p:cNvSpPr txBox="1"/>
          <p:nvPr/>
        </p:nvSpPr>
        <p:spPr>
          <a:xfrm>
            <a:off x="12546889" y="1790700"/>
            <a:ext cx="4388990" cy="741690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F273D0F-511D-9484-F345-AEEE62048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8198" y="908121"/>
            <a:ext cx="9857027" cy="4844979"/>
          </a:xfrm>
          <a:prstGeom prst="roundRect">
            <a:avLst>
              <a:gd name="adj" fmla="val 12425"/>
            </a:avLst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12E39E6-28C8-4369-872B-2340C5AB774B}"/>
              </a:ext>
            </a:extLst>
          </p:cNvPr>
          <p:cNvSpPr/>
          <p:nvPr/>
        </p:nvSpPr>
        <p:spPr>
          <a:xfrm>
            <a:off x="12837908" y="1079397"/>
            <a:ext cx="4863418" cy="5277247"/>
          </a:xfrm>
          <a:prstGeom prst="roundRect">
            <a:avLst>
              <a:gd name="adj" fmla="val 8238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09789AED-C753-FEE3-9CE8-69EDA455E2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117" y="1652012"/>
            <a:ext cx="4286083" cy="4177288"/>
          </a:xfrm>
          <a:prstGeom prst="roundRect">
            <a:avLst>
              <a:gd name="adj" fmla="val 8773"/>
            </a:avLst>
          </a:prstGeom>
          <a:solidFill>
            <a:schemeClr val="bg1"/>
          </a:solidFill>
          <a:ln w="38100">
            <a:solidFill>
              <a:schemeClr val="bg1"/>
            </a:solidFill>
          </a:ln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535AE1E-5BF9-C419-C714-5489D3B21F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81"/>
          <a:stretch/>
        </p:blipFill>
        <p:spPr>
          <a:xfrm>
            <a:off x="152404" y="6739701"/>
            <a:ext cx="18135596" cy="3547299"/>
          </a:xfrm>
          <a:prstGeom prst="round2SameRect">
            <a:avLst>
              <a:gd name="adj1" fmla="val 47047"/>
              <a:gd name="adj2" fmla="val 0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551</Words>
  <Application>Microsoft Office PowerPoint</Application>
  <PresentationFormat>Custom</PresentationFormat>
  <Paragraphs>38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JasmineUPC</vt:lpstr>
      <vt:lpstr>LilyUPC</vt:lpstr>
      <vt:lpstr>KodchiangUPC</vt:lpstr>
      <vt:lpstr>TH Sarabun New</vt:lpstr>
      <vt:lpstr>TH SarabunPSK</vt:lpstr>
      <vt:lpstr>Impact</vt:lpstr>
      <vt:lpstr>Calibri</vt:lpstr>
      <vt:lpstr>Broadway</vt:lpstr>
      <vt:lpstr>Aptos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RICOH (Thailand) Limited</dc:title>
  <dc:creator>waraporn</dc:creator>
  <cp:lastModifiedBy>AimphanEditor</cp:lastModifiedBy>
  <cp:revision>10</cp:revision>
  <dcterms:created xsi:type="dcterms:W3CDTF">2006-08-16T00:00:00Z</dcterms:created>
  <dcterms:modified xsi:type="dcterms:W3CDTF">2024-12-09T03:01:22Z</dcterms:modified>
  <dc:identifier>DAF_0oNPRbg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589c566-619b-4bc0-a01f-28a2c00ee260_Enabled">
    <vt:lpwstr>true</vt:lpwstr>
  </property>
  <property fmtid="{D5CDD505-2E9C-101B-9397-08002B2CF9AE}" pid="3" name="MSIP_Label_4589c566-619b-4bc0-a01f-28a2c00ee260_SetDate">
    <vt:lpwstr>2024-11-07T00:17:25Z</vt:lpwstr>
  </property>
  <property fmtid="{D5CDD505-2E9C-101B-9397-08002B2CF9AE}" pid="4" name="MSIP_Label_4589c566-619b-4bc0-a01f-28a2c00ee260_Method">
    <vt:lpwstr>Standard</vt:lpwstr>
  </property>
  <property fmtid="{D5CDD505-2E9C-101B-9397-08002B2CF9AE}" pid="5" name="MSIP_Label_4589c566-619b-4bc0-a01f-28a2c00ee260_Name">
    <vt:lpwstr>Restricted</vt:lpwstr>
  </property>
  <property fmtid="{D5CDD505-2E9C-101B-9397-08002B2CF9AE}" pid="6" name="MSIP_Label_4589c566-619b-4bc0-a01f-28a2c00ee260_SiteId">
    <vt:lpwstr>d1ea071a-5efb-4192-af54-d8e460956bd3</vt:lpwstr>
  </property>
  <property fmtid="{D5CDD505-2E9C-101B-9397-08002B2CF9AE}" pid="7" name="MSIP_Label_4589c566-619b-4bc0-a01f-28a2c00ee260_ActionId">
    <vt:lpwstr>74396f8a-ac9c-47df-bb0d-ed6a68e8e9ea</vt:lpwstr>
  </property>
  <property fmtid="{D5CDD505-2E9C-101B-9397-08002B2CF9AE}" pid="8" name="MSIP_Label_4589c566-619b-4bc0-a01f-28a2c00ee260_ContentBits">
    <vt:lpwstr>0</vt:lpwstr>
  </property>
</Properties>
</file>