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2" r:id="rId5"/>
    <p:sldId id="266" r:id="rId6"/>
    <p:sldId id="260" r:id="rId7"/>
    <p:sldId id="271" r:id="rId8"/>
    <p:sldId id="259" r:id="rId9"/>
    <p:sldId id="272" r:id="rId10"/>
    <p:sldId id="273" r:id="rId11"/>
    <p:sldId id="267" r:id="rId12"/>
    <p:sldId id="264" r:id="rId13"/>
    <p:sldId id="263" r:id="rId14"/>
    <p:sldId id="274" r:id="rId15"/>
    <p:sldId id="275" r:id="rId16"/>
    <p:sldId id="261" r:id="rId17"/>
    <p:sldId id="276" r:id="rId18"/>
    <p:sldId id="277" r:id="rId19"/>
  </p:sldIdLst>
  <p:sldSz cx="18288000" cy="10287000"/>
  <p:notesSz cx="6858000" cy="9144000"/>
  <p:embeddedFontLst>
    <p:embeddedFont>
      <p:font typeface="Aptos" panose="020B0604020202020204" charset="0"/>
      <p:regular r:id="rId21"/>
      <p:bold r:id="rId22"/>
      <p:italic r:id="rId23"/>
      <p:boldItalic r:id="rId24"/>
    </p:embeddedFont>
    <p:embeddedFont>
      <p:font typeface="Broadway" panose="04040905080B02020502" pitchFamily="8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Impact" panose="020B0806030902050204" pitchFamily="34" charset="0"/>
      <p:regular r:id="rId31"/>
    </p:embeddedFont>
    <p:embeddedFont>
      <p:font typeface="JasmineUPC" panose="02020603050405020304" pitchFamily="18" charset="-34"/>
      <p:regular r:id="rId32"/>
      <p:bold r:id="rId33"/>
      <p:italic r:id="rId34"/>
      <p:boldItalic r:id="rId35"/>
    </p:embeddedFont>
    <p:embeddedFont>
      <p:font typeface="KodchiangUPC" panose="02020603050405020304" pitchFamily="18" charset="-34"/>
      <p:regular r:id="rId36"/>
      <p:bold r:id="rId37"/>
      <p:italic r:id="rId38"/>
      <p:boldItalic r:id="rId39"/>
    </p:embeddedFont>
    <p:embeddedFont>
      <p:font typeface="LilyUPC" panose="020B0604020202020204" pitchFamily="34" charset="-34"/>
      <p:regular r:id="rId40"/>
      <p:bold r:id="rId41"/>
      <p:italic r:id="rId42"/>
      <p:boldItalic r:id="rId43"/>
    </p:embeddedFont>
    <p:embeddedFont>
      <p:font typeface="TH Sarabun New" panose="020B0500040200020003" pitchFamily="34" charset="-34"/>
      <p:regular r:id="rId44"/>
      <p:bold r:id="rId45"/>
      <p:italic r:id="rId46"/>
      <p:boldItalic r:id="rId47"/>
    </p:embeddedFont>
    <p:embeddedFont>
      <p:font typeface="TH SarabunPSK" panose="020B0500040200020003" pitchFamily="34" charset="-34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82C5C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3" autoAdjust="0"/>
    <p:restoredTop sz="91976" autoAdjust="0"/>
  </p:normalViewPr>
  <p:slideViewPr>
    <p:cSldViewPr>
      <p:cViewPr>
        <p:scale>
          <a:sx n="50" d="100"/>
          <a:sy n="50" d="100"/>
        </p:scale>
        <p:origin x="-12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3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03/12/67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svg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8.sv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.sv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ncil and math equations on a piece of paper&#10;&#10;Description automatically generated">
            <a:extLst>
              <a:ext uri="{FF2B5EF4-FFF2-40B4-BE49-F238E27FC236}">
                <a16:creationId xmlns:a16="http://schemas.microsoft.com/office/drawing/2014/main" id="{85B7F1DB-BF83-0B6B-FF08-58A43EF35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839" y="-1500449"/>
            <a:ext cx="6233162" cy="4981890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792197" cy="11066585"/>
            <a:chOff x="846348" y="-307434"/>
            <a:chExt cx="10615388" cy="8956134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615388" cy="8956134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2" y="0"/>
              <a:ext cx="10063808" cy="8357534"/>
            </a:xfrm>
            <a:prstGeom prst="flowChartDelay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4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กำลังเครื่องยนต์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46307-BE7B-E1AC-08BC-71539F01F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5100"/>
            <a:ext cx="12192000" cy="9906000"/>
          </a:xfrm>
          <a:prstGeom prst="flowChartDelay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4">
              <a:lumMod val="7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271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47108" y="2667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5791200" y="2334517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015270-49D4-3244-9103-739DB502B221}"/>
              </a:ext>
            </a:extLst>
          </p:cNvPr>
          <p:cNvGrpSpPr/>
          <p:nvPr/>
        </p:nvGrpSpPr>
        <p:grpSpPr>
          <a:xfrm>
            <a:off x="5105400" y="67253"/>
            <a:ext cx="1600200" cy="1309452"/>
            <a:chOff x="9949542" y="647484"/>
            <a:chExt cx="1600200" cy="13094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00399A-842C-C379-9217-33DF025D89CD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7030A0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C0E380-CAC9-EB36-D32D-309BC2BF673B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FC85F91-6DC3-A0B6-F3D6-D92CE6573F86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8" name="Flowchart: Connector 17">
                  <a:extLst>
                    <a:ext uri="{FF2B5EF4-FFF2-40B4-BE49-F238E27FC236}">
                      <a16:creationId xmlns:a16="http://schemas.microsoft.com/office/drawing/2014/main" id="{B88CEFF1-EAE7-71A7-C3D1-EC9F5C2C38D8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9" name="Flowchart: Connector 18">
                  <a:extLst>
                    <a:ext uri="{FF2B5EF4-FFF2-40B4-BE49-F238E27FC236}">
                      <a16:creationId xmlns:a16="http://schemas.microsoft.com/office/drawing/2014/main" id="{5B352227-063E-12A0-8017-DBD0440206CC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DC7A0E-C039-60F8-C85C-59471EA1AE80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3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13ED6C-3F0A-60A1-760E-0EAE1F59A66D}"/>
              </a:ext>
            </a:extLst>
          </p:cNvPr>
          <p:cNvGrpSpPr/>
          <p:nvPr/>
        </p:nvGrpSpPr>
        <p:grpSpPr>
          <a:xfrm>
            <a:off x="6472547" y="992355"/>
            <a:ext cx="10468346" cy="5185587"/>
            <a:chOff x="9611725" y="27030"/>
            <a:chExt cx="10468346" cy="51855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2663E87-3823-1867-EDB4-03691A18FDB0}"/>
                </a:ext>
              </a:extLst>
            </p:cNvPr>
            <p:cNvSpPr/>
            <p:nvPr/>
          </p:nvSpPr>
          <p:spPr>
            <a:xfrm>
              <a:off x="9611725" y="27030"/>
              <a:ext cx="10468346" cy="4684545"/>
            </a:xfrm>
            <a:prstGeom prst="roundRect">
              <a:avLst>
                <a:gd name="adj" fmla="val 8975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450947-02DF-FCF6-FC58-036E2CF676BB}"/>
                </a:ext>
              </a:extLst>
            </p:cNvPr>
            <p:cNvSpPr txBox="1"/>
            <p:nvPr/>
          </p:nvSpPr>
          <p:spPr>
            <a:xfrm>
              <a:off x="9894078" y="134304"/>
              <a:ext cx="9823056" cy="5078313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เครื่องยนต 1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TR–FE 4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สูบ 4 จังหวะ มีขนาดเสนผานศูนยกลางกระบอกสูบ </a:t>
              </a:r>
              <a:b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86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ระยะชัก 86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mm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ใหแรงบิด 207 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N·m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จงคํานวณหากําลังมาเบรกขณะที่เครื่องยนตมี ความเร็วรอบ 5,600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rpm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โจทยกำหนด 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D 	= 86 mm 	= 0.086 m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L 	= 86 mm 	= 0.086 m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T 	= 207 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N·m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	= 0.207 </a:t>
              </a:r>
              <a:r>
                <a:rPr lang="en-US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kN·m</a:t>
              </a:r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just"/>
              <a:r>
                <a:rPr lang="en-US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N 	= 5,600 rpm </a:t>
              </a:r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ใหหา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BHP</a:t>
              </a:r>
              <a:endPara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just"/>
              <a:endParaRPr lang="th-TH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62C77A1-5FBD-3406-8003-6576D485E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203" y="6369129"/>
            <a:ext cx="10231223" cy="3586884"/>
          </a:xfrm>
          <a:prstGeom prst="roundRect">
            <a:avLst>
              <a:gd name="adj" fmla="val 14693"/>
            </a:avLst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3C794C-7E81-C78B-5ECF-40902F37C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6" y="2476500"/>
            <a:ext cx="4976317" cy="5796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78799" y="14960"/>
            <a:ext cx="4509201" cy="10272040"/>
            <a:chOff x="0" y="0"/>
            <a:chExt cx="1187609" cy="2705393"/>
          </a:xfrm>
          <a:solidFill>
            <a:srgbClr val="7030A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211675" y="3326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211675" y="10287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0" name="Group 10"/>
          <p:cNvGrpSpPr/>
          <p:nvPr/>
        </p:nvGrpSpPr>
        <p:grpSpPr>
          <a:xfrm>
            <a:off x="11794014" y="1874639"/>
            <a:ext cx="5198586" cy="6475778"/>
            <a:chOff x="0" y="-38100"/>
            <a:chExt cx="1877292" cy="1705555"/>
          </a:xfrm>
        </p:grpSpPr>
        <p:sp>
          <p:nvSpPr>
            <p:cNvPr id="11" name="Freeform 11"/>
            <p:cNvSpPr/>
            <p:nvPr/>
          </p:nvSpPr>
          <p:spPr>
            <a:xfrm>
              <a:off x="0" y="114083"/>
              <a:ext cx="1877292" cy="1391102"/>
            </a:xfrm>
            <a:custGeom>
              <a:avLst/>
              <a:gdLst/>
              <a:ahLst/>
              <a:cxnLst/>
              <a:rect l="l" t="t" r="r" b="b"/>
              <a:pathLst>
                <a:path w="1877292" h="1667455">
                  <a:moveTo>
                    <a:pt x="55394" y="0"/>
                  </a:moveTo>
                  <a:lnTo>
                    <a:pt x="1821898" y="0"/>
                  </a:lnTo>
                  <a:cubicBezTo>
                    <a:pt x="1852491" y="0"/>
                    <a:pt x="1877292" y="24801"/>
                    <a:pt x="1877292" y="55394"/>
                  </a:cubicBezTo>
                  <a:lnTo>
                    <a:pt x="1877292" y="1612061"/>
                  </a:lnTo>
                  <a:cubicBezTo>
                    <a:pt x="1877292" y="1626752"/>
                    <a:pt x="1871456" y="1640842"/>
                    <a:pt x="1861068" y="1651230"/>
                  </a:cubicBezTo>
                  <a:cubicBezTo>
                    <a:pt x="1850679" y="1661619"/>
                    <a:pt x="1836590" y="1667455"/>
                    <a:pt x="1821898" y="1667455"/>
                  </a:cubicBezTo>
                  <a:lnTo>
                    <a:pt x="55394" y="1667455"/>
                  </a:lnTo>
                  <a:cubicBezTo>
                    <a:pt x="24801" y="1667455"/>
                    <a:pt x="0" y="1642654"/>
                    <a:pt x="0" y="1612061"/>
                  </a:cubicBezTo>
                  <a:lnTo>
                    <a:pt x="0" y="55394"/>
                  </a:lnTo>
                  <a:cubicBezTo>
                    <a:pt x="0" y="40702"/>
                    <a:pt x="5836" y="26613"/>
                    <a:pt x="16224" y="16224"/>
                  </a:cubicBezTo>
                  <a:cubicBezTo>
                    <a:pt x="26613" y="5836"/>
                    <a:pt x="40702" y="0"/>
                    <a:pt x="5539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7292" cy="1705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95E6F2-35BF-5AF5-8991-96BA48749676}"/>
              </a:ext>
            </a:extLst>
          </p:cNvPr>
          <p:cNvGrpSpPr/>
          <p:nvPr/>
        </p:nvGrpSpPr>
        <p:grpSpPr>
          <a:xfrm>
            <a:off x="577995" y="156067"/>
            <a:ext cx="8261205" cy="1939433"/>
            <a:chOff x="577995" y="112525"/>
            <a:chExt cx="8261205" cy="193943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B39106E-88ED-1CF0-E9F3-89BB6FB84513}"/>
                </a:ext>
              </a:extLst>
            </p:cNvPr>
            <p:cNvGrpSpPr/>
            <p:nvPr/>
          </p:nvGrpSpPr>
          <p:grpSpPr>
            <a:xfrm>
              <a:off x="577995" y="112525"/>
              <a:ext cx="8261205" cy="1939433"/>
              <a:chOff x="577995" y="112525"/>
              <a:chExt cx="8261205" cy="193943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16BFA05A-9156-57DA-BA4C-70427CE62D60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7618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DAAC923B-2970-8844-3503-791B73A64FEE}"/>
                  </a:ext>
                </a:extLst>
              </p:cNvPr>
              <p:cNvSpPr txBox="1"/>
              <p:nvPr/>
            </p:nvSpPr>
            <p:spPr>
              <a:xfrm>
                <a:off x="2590802" y="928490"/>
                <a:ext cx="5629274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กำลังม้าเสียดทาน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8D09765-2FA5-3650-E98A-20E90D6E53B4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696076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Flowchart: Connector 41">
                <a:extLst>
                  <a:ext uri="{FF2B5EF4-FFF2-40B4-BE49-F238E27FC236}">
                    <a16:creationId xmlns:a16="http://schemas.microsoft.com/office/drawing/2014/main" id="{65016920-49D7-C057-3FA1-9F35B8EE23EA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D695B9-0990-41EF-DF8A-501624725E5C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4">
                      <a:lumMod val="75000"/>
                    </a:schemeClr>
                  </a:solidFill>
                  <a:latin typeface="Broadway" panose="04040905080B02020502" pitchFamily="82" charset="0"/>
                </a:rPr>
                <a:t>3</a:t>
              </a:r>
              <a:endParaRPr lang="th-TH" sz="9600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43" name="TextBox 8">
            <a:extLst>
              <a:ext uri="{FF2B5EF4-FFF2-40B4-BE49-F238E27FC236}">
                <a16:creationId xmlns:a16="http://schemas.microsoft.com/office/drawing/2014/main" id="{07B39519-E088-301C-C70B-57BB306603BE}"/>
              </a:ext>
            </a:extLst>
          </p:cNvPr>
          <p:cNvSpPr txBox="1"/>
          <p:nvPr/>
        </p:nvSpPr>
        <p:spPr>
          <a:xfrm>
            <a:off x="1685566" y="2461161"/>
            <a:ext cx="903212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/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กําลังมาเสียดทาน (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Friction Horse Power: FHP)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กําลัง           มาเครื่องยนตที่ตองสูญเสียใหกับ ความฝดของชิ้นสวนตาง ๆ ที่มีการเคลื่อนที่ในขณะเครื่องยนตทำงาน กำลังมา เสียดทานจะเปลี่ยนแปลงไปตามความเร็วรอบของเครื่องยนต ถาเครื่องยนตมีความเร็วรอบสูงจะทําให กําลังมาเสียดทานเพิ่มสูงขึ้นตามไปดวย</a:t>
            </a:r>
            <a:endParaRPr lang="en-US" sz="40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D3C797C-0C86-D8F3-DADD-23DD9DB66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09" y="5643937"/>
            <a:ext cx="9458884" cy="4233860"/>
          </a:xfrm>
          <a:prstGeom prst="roundRect">
            <a:avLst>
              <a:gd name="adj" fmla="val 15510"/>
            </a:avLst>
          </a:prstGeom>
        </p:spPr>
      </p:pic>
      <p:pic>
        <p:nvPicPr>
          <p:cNvPr id="47" name="Picture 46" descr="Close-up of a car engine&#10;&#10;Description automatically generated">
            <a:extLst>
              <a:ext uri="{FF2B5EF4-FFF2-40B4-BE49-F238E27FC236}">
                <a16:creationId xmlns:a16="http://schemas.microsoft.com/office/drawing/2014/main" id="{8202BBBB-B9AE-F42C-D1A9-E0FB9B0EF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189" y="3158789"/>
            <a:ext cx="4764411" cy="4052137"/>
          </a:xfrm>
          <a:prstGeom prst="roundRect">
            <a:avLst>
              <a:gd name="adj" fmla="val 981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190501"/>
            <a:ext cx="3086100" cy="4800600"/>
            <a:chOff x="0" y="0"/>
            <a:chExt cx="812800" cy="993209"/>
          </a:xfrm>
          <a:solidFill>
            <a:schemeClr val="accent4">
              <a:lumMod val="5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01900" y="5143500"/>
            <a:ext cx="3086100" cy="5118595"/>
            <a:chOff x="0" y="0"/>
            <a:chExt cx="812800" cy="9932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93209"/>
            </a:xfrm>
            <a:custGeom>
              <a:avLst/>
              <a:gdLst/>
              <a:ahLst/>
              <a:cxnLst/>
              <a:rect l="l" t="t" r="r" b="b"/>
              <a:pathLst>
                <a:path w="812800" h="993209">
                  <a:moveTo>
                    <a:pt x="0" y="0"/>
                  </a:moveTo>
                  <a:lnTo>
                    <a:pt x="812800" y="0"/>
                  </a:lnTo>
                  <a:lnTo>
                    <a:pt x="812800" y="993209"/>
                  </a:lnTo>
                  <a:lnTo>
                    <a:pt x="0" y="99320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103130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190500"/>
            <a:ext cx="1028700" cy="10096499"/>
            <a:chOff x="0" y="0"/>
            <a:chExt cx="270933" cy="270539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4623754" y="4580534"/>
            <a:ext cx="3694222" cy="937730"/>
          </a:xfrm>
          <a:custGeom>
            <a:avLst/>
            <a:gdLst/>
            <a:ahLst/>
            <a:cxnLst/>
            <a:rect l="l" t="t" r="r" b="b"/>
            <a:pathLst>
              <a:path w="3694222" h="937730">
                <a:moveTo>
                  <a:pt x="0" y="0"/>
                </a:moveTo>
                <a:lnTo>
                  <a:pt x="3694222" y="0"/>
                </a:lnTo>
                <a:lnTo>
                  <a:pt x="3694222" y="937730"/>
                </a:lnTo>
                <a:lnTo>
                  <a:pt x="0" y="937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8"/>
          <p:cNvGrpSpPr/>
          <p:nvPr/>
        </p:nvGrpSpPr>
        <p:grpSpPr>
          <a:xfrm>
            <a:off x="0" y="-9945"/>
            <a:ext cx="1028700" cy="10272040"/>
            <a:chOff x="0" y="0"/>
            <a:chExt cx="270933" cy="2705393"/>
          </a:xfrm>
          <a:solidFill>
            <a:schemeClr val="accent4">
              <a:lumMod val="75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933" cy="2705393"/>
            </a:xfrm>
            <a:custGeom>
              <a:avLst/>
              <a:gdLst/>
              <a:ahLst/>
              <a:cxnLst/>
              <a:rect l="l" t="t" r="r" b="b"/>
              <a:pathLst>
                <a:path w="270933" h="2705393">
                  <a:moveTo>
                    <a:pt x="0" y="0"/>
                  </a:moveTo>
                  <a:lnTo>
                    <a:pt x="270933" y="0"/>
                  </a:lnTo>
                  <a:lnTo>
                    <a:pt x="270933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0933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F61686-8226-8E20-7399-DE4E2C5F7D23}"/>
              </a:ext>
            </a:extLst>
          </p:cNvPr>
          <p:cNvGrpSpPr/>
          <p:nvPr/>
        </p:nvGrpSpPr>
        <p:grpSpPr>
          <a:xfrm>
            <a:off x="2183766" y="395507"/>
            <a:ext cx="8920063" cy="2212972"/>
            <a:chOff x="1454679" y="400626"/>
            <a:chExt cx="8920063" cy="22129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97AE30-F1FB-9314-AAB2-F72187041CA9}"/>
                </a:ext>
              </a:extLst>
            </p:cNvPr>
            <p:cNvSpPr txBox="1"/>
            <p:nvPr/>
          </p:nvSpPr>
          <p:spPr>
            <a:xfrm>
              <a:off x="1454679" y="400626"/>
              <a:ext cx="72321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สามารถคํานวณหากําลังมาเสียดทานไดจากสมการ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3AEB11-DCEE-34AB-ED96-7A197DDB4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86400" y="1184913"/>
              <a:ext cx="4888342" cy="1428685"/>
            </a:xfrm>
            <a:prstGeom prst="round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758374-B795-FA5E-BA8B-8C0347068032}"/>
              </a:ext>
            </a:extLst>
          </p:cNvPr>
          <p:cNvGrpSpPr/>
          <p:nvPr/>
        </p:nvGrpSpPr>
        <p:grpSpPr>
          <a:xfrm>
            <a:off x="1820531" y="2831207"/>
            <a:ext cx="12562219" cy="3859917"/>
            <a:chOff x="1465565" y="6026457"/>
            <a:chExt cx="12562219" cy="385991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4C5C71-DAE2-D8F9-D708-785D79B3A70D}"/>
                </a:ext>
              </a:extLst>
            </p:cNvPr>
            <p:cNvSpPr txBox="1"/>
            <p:nvPr/>
          </p:nvSpPr>
          <p:spPr>
            <a:xfrm>
              <a:off x="2438400" y="6026457"/>
              <a:ext cx="2355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กำหนดให้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5F7DC9-4226-295E-2508-BA2161FEB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5565" y="6734343"/>
              <a:ext cx="12562219" cy="3152031"/>
            </a:xfrm>
            <a:prstGeom prst="roundRect">
              <a:avLst/>
            </a:prstGeom>
          </p:spPr>
        </p:pic>
      </p:grpSp>
      <p:pic>
        <p:nvPicPr>
          <p:cNvPr id="36" name="Picture 35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2E049442-A389-8FCC-1E72-48A4786A5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 b="12971"/>
          <a:stretch/>
        </p:blipFill>
        <p:spPr>
          <a:xfrm>
            <a:off x="6753225" y="6658467"/>
            <a:ext cx="8039100" cy="3603628"/>
          </a:xfrm>
          <a:prstGeom prst="roundRect">
            <a:avLst>
              <a:gd name="adj" fmla="val 25734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4127849" cy="5143500"/>
            <a:chOff x="0" y="0"/>
            <a:chExt cx="1087170" cy="135466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98141" y="0"/>
            <a:ext cx="1089859" cy="10287000"/>
            <a:chOff x="0" y="0"/>
            <a:chExt cx="287041" cy="2709333"/>
          </a:xfrm>
          <a:solidFill>
            <a:schemeClr val="accent4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287041" cy="2709333"/>
            </a:xfrm>
            <a:custGeom>
              <a:avLst/>
              <a:gdLst/>
              <a:ahLst/>
              <a:cxnLst/>
              <a:rect l="l" t="t" r="r" b="b"/>
              <a:pathLst>
                <a:path w="287041" h="2709333">
                  <a:moveTo>
                    <a:pt x="0" y="0"/>
                  </a:moveTo>
                  <a:lnTo>
                    <a:pt x="287041" y="0"/>
                  </a:lnTo>
                  <a:lnTo>
                    <a:pt x="28704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7041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49879" y="1905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 flipH="1">
            <a:off x="7696200" y="6978442"/>
            <a:ext cx="0" cy="4559715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7696200" y="4383603"/>
            <a:ext cx="0" cy="1770240"/>
          </a:xfrm>
          <a:prstGeom prst="line">
            <a:avLst/>
          </a:prstGeom>
          <a:ln w="114300" cap="rnd">
            <a:solidFill>
              <a:srgbClr val="F254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CB36A-8703-9CE6-CA27-D5A263064A59}"/>
              </a:ext>
            </a:extLst>
          </p:cNvPr>
          <p:cNvGrpSpPr/>
          <p:nvPr/>
        </p:nvGrpSpPr>
        <p:grpSpPr>
          <a:xfrm>
            <a:off x="577995" y="156067"/>
            <a:ext cx="8718405" cy="1939433"/>
            <a:chOff x="577995" y="112525"/>
            <a:chExt cx="8718405" cy="19394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5C10CF-BD55-5830-BBC5-E52AF87DE55D}"/>
                </a:ext>
              </a:extLst>
            </p:cNvPr>
            <p:cNvGrpSpPr/>
            <p:nvPr/>
          </p:nvGrpSpPr>
          <p:grpSpPr>
            <a:xfrm>
              <a:off x="577995" y="112525"/>
              <a:ext cx="8718405" cy="1939433"/>
              <a:chOff x="577995" y="112525"/>
              <a:chExt cx="8718405" cy="193943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6D7197F-9CC3-5A24-4B55-F0C6CEF794CD}"/>
                  </a:ext>
                </a:extLst>
              </p:cNvPr>
              <p:cNvSpPr/>
              <p:nvPr/>
            </p:nvSpPr>
            <p:spPr>
              <a:xfrm>
                <a:off x="1077353" y="342900"/>
                <a:ext cx="82190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E0D729A9-1376-B9C6-C090-36946C456CD7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6029321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ประสิทธิภาพทางกล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D0A5F0F-73F8-4A35-E4DB-01ACAC706D0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72390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2AF6F90B-4B81-78ED-8FC1-40050828676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3A2648-C40C-BC79-38F9-EB3080DBA4D3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4">
                      <a:lumMod val="75000"/>
                    </a:schemeClr>
                  </a:solidFill>
                  <a:latin typeface="Broadway" panose="04040905080B02020502" pitchFamily="82" charset="0"/>
                </a:rPr>
                <a:t>4</a:t>
              </a:r>
              <a:endParaRPr lang="th-TH" sz="9600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1ABE6D9B-7AB2-9C3E-0ABF-07AFC96B1A13}"/>
                  </a:ext>
                </a:extLst>
              </p:cNvPr>
              <p:cNvSpPr txBox="1"/>
              <p:nvPr/>
            </p:nvSpPr>
            <p:spPr>
              <a:xfrm>
                <a:off x="2147704" y="2251868"/>
                <a:ext cx="14311495" cy="12311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/>
                <a:r>
                  <a:rPr lang="th-TH" sz="4000" b="1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ประสิทธิภาพทางกล (</a:t>
                </a:r>
                <a:r>
                  <a:rPr lang="en-US" sz="4000" b="1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Mechanical</a:t>
                </a:r>
                <a:r>
                  <a:rPr lang="th-TH" sz="4000" b="1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Efficiancy</a:t>
                </a:r>
                <a:r>
                  <a:rPr lang="en-US" sz="4000" b="1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4000" dirty="0">
                            <a:solidFill>
                              <a:srgbClr val="7030A0"/>
                            </a:solidFill>
                            <a:cs typeface="TH SarabunPSK" panose="020B0500040200020003" pitchFamily="34" charset="-34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H SarabunPSK" panose="020B0500040200020003" pitchFamily="34" charset="-34"/>
                          </a:rPr>
                          <m:t>mech</m:t>
                        </m:r>
                      </m:sub>
                    </m:sSub>
                  </m:oMath>
                </a14:m>
                <a:r>
                  <a:rPr lang="en-US" sz="4000" b="1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 </a:t>
                </a:r>
                <a:r>
                  <a:rPr lang="th-TH" sz="40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คือ อัตราสวนของกําลังมาเบรกกับกําลังมา อินดิเคตที่ความเร็วรอบเดียวกัน ซึ่งกำลังของเครื่องยนตที่สงออกจะมีคานอยกวากำลังที่ปอนใหกับเครื่องยนต์</a:t>
                </a:r>
                <a:endParaRPr lang="en-US" sz="4000" dirty="0">
                  <a:latin typeface="TH SarabunPSK" panose="020B0500040200020003" pitchFamily="34" charset="-34"/>
                  <a:ea typeface="Open Sans"/>
                  <a:cs typeface="TH SarabunPSK" panose="020B0500040200020003" pitchFamily="34" charset="-34"/>
                  <a:sym typeface="Open Sans"/>
                </a:endParaRPr>
              </a:p>
            </p:txBody>
          </p:sp>
        </mc:Choice>
        <mc:Fallback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1ABE6D9B-7AB2-9C3E-0ABF-07AFC96B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704" y="2251868"/>
                <a:ext cx="14311495" cy="1231106"/>
              </a:xfrm>
              <a:prstGeom prst="rect">
                <a:avLst/>
              </a:prstGeom>
              <a:blipFill>
                <a:blip r:embed="rId6"/>
                <a:stretch>
                  <a:fillRect l="-2129" t="-10396" r="-2981" b="-2425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B563BE83-47D2-E433-0D83-268DD1476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722" y="4533900"/>
            <a:ext cx="7453251" cy="5345684"/>
          </a:xfrm>
          <a:prstGeom prst="rect">
            <a:avLst/>
          </a:prstGeom>
        </p:spPr>
      </p:pic>
      <p:pic>
        <p:nvPicPr>
          <p:cNvPr id="35" name="Picture 34" descr="A hand holding a screwdriver to a car engine&#10;&#10;Description automatically generated">
            <a:extLst>
              <a:ext uri="{FF2B5EF4-FFF2-40B4-BE49-F238E27FC236}">
                <a16:creationId xmlns:a16="http://schemas.microsoft.com/office/drawing/2014/main" id="{A4667D51-F9FE-CE2B-4CC1-D9096311D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39" y="4026806"/>
            <a:ext cx="5721494" cy="5288161"/>
          </a:xfrm>
          <a:prstGeom prst="roundRect">
            <a:avLst>
              <a:gd name="adj" fmla="val 648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D1B9D-B407-E632-40DD-C54FE1F9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0AAAEDE-927D-5CB8-3F47-0A0634894C9F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4">
              <a:lumMod val="75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3BCD84-C7B4-EF5F-E94E-C653D2F57311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D64601-CC25-0087-6716-BE482F91DD8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7C315ED-3CF1-EF0A-B054-60DE0C6AB6D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D7622A5-5238-B516-0A06-EB5A76B382F3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41D2BE6-D6E9-1D21-28B1-FA96C4DA233C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FDB490-2842-59BD-636E-9C441B09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8984" y="1036399"/>
            <a:ext cx="14450031" cy="82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24F4-87CF-7599-4832-D0DB18AB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67917D8-ED25-A525-AA63-3EFF487D4A8D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7167835-E885-B4C4-2689-048CF0FFAC98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A903A5-FC11-5627-3076-8B03DD45A0E9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8046AFE-D05A-EA9C-593E-888CE95EB20C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0900307-60A7-9C2D-7AA1-354419F5F3DB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4AEB6CE-219D-CFF2-ABD6-0ADDD5A3FA9F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F54D6-8C59-E954-0CA3-EFA079E7DBC4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1EDC1C-54DB-2F94-19A0-0865863CD52A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331FBD-1635-AD13-1DD5-03283CBDD8BE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4E86E97-6966-6FF4-52D7-F54B02EB107A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8E142859-A2FA-244B-B4C6-A67A1532BD48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A5681B8B-9B4A-E37C-4B0E-118C2D61D572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EDBE0-0229-22E8-ADCD-6800C241D6DB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4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00FB3E-F624-D685-35B3-574ECDDA4DDD}"/>
              </a:ext>
            </a:extLst>
          </p:cNvPr>
          <p:cNvGrpSpPr/>
          <p:nvPr/>
        </p:nvGrpSpPr>
        <p:grpSpPr>
          <a:xfrm>
            <a:off x="2133600" y="1943101"/>
            <a:ext cx="14097000" cy="7566479"/>
            <a:chOff x="9382136" y="1559690"/>
            <a:chExt cx="14097000" cy="756647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58DAAF-27DC-1833-D4D6-F6AAE74BBF5B}"/>
                </a:ext>
              </a:extLst>
            </p:cNvPr>
            <p:cNvSpPr/>
            <p:nvPr/>
          </p:nvSpPr>
          <p:spPr>
            <a:xfrm>
              <a:off x="9382136" y="1559690"/>
              <a:ext cx="14097000" cy="7566479"/>
            </a:xfrm>
            <a:prstGeom prst="roundRect">
              <a:avLst>
                <a:gd name="adj" fmla="val 7207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752FA0-F2DD-9D52-E0B4-DBAFB9DDF0EB}"/>
                    </a:ext>
                  </a:extLst>
                </p:cNvPr>
                <p:cNvSpPr txBox="1"/>
                <p:nvPr/>
              </p:nvSpPr>
              <p:spPr>
                <a:xfrm>
                  <a:off x="9822286" y="1710364"/>
                  <a:ext cx="13275850" cy="7294305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thaiDi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เครื่องยนต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HR12DE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สูบ 4 จังหวะ มีขนาดเสนผานศูนยกลางกระบอกสูบ 78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ระยะชัก 83.6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mm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หมุนดวยความเร็วรอบ 4,400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จงคํานวณหา</a:t>
                  </a:r>
                </a:p>
                <a:p>
                  <a:pPr algn="thaiDi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ก) กำลังมาอินดิเคต ถาในขณะจุดระเบิดวัดความดันเฉลี่ยได 15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bar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thaiDi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ข) กำลังมาเบรก ถาวัดแรงบิดสูงสุดได 106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N · 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ที่ความเร็วรอบ 4,400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thaiDi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ค) กำลังมาเสียดทาน </a:t>
                  </a:r>
                </a:p>
                <a:p>
                  <a:pPr algn="thaiDi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ง) ประสิทธิภาพทางกล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                   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D 	= 78 mm 	= 0.078 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L 	= 83.6 mm 	= 0.0836 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N 	= 4,400 rpm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K 	= 3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สูบ </a:t>
                  </a:r>
                  <a:endPara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T 	= 106 </a:t>
                  </a:r>
                  <a:r>
                    <a:rPr lang="en-US" sz="3600" dirty="0" err="1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N·m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	= 0.106 </a:t>
                  </a:r>
                  <a:r>
                    <a:rPr lang="en-US" sz="3600" dirty="0" err="1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kN·m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i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15 × 10² </a:t>
                  </a:r>
                  <a:r>
                    <a:rPr lang="en-US" sz="3600" dirty="0" err="1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kN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/m²</a:t>
                  </a:r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just"/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ก)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IHP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ข)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BHP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ค)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FHP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ง)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36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600" dirty="0">
                              <a:cs typeface="TH SarabunPSK" panose="020B0500040200020003" pitchFamily="34" charset="-34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mech</m:t>
                          </m:r>
                        </m:sub>
                      </m:sSub>
                    </m:oMath>
                  </a14:m>
                  <a:endPara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752FA0-F2DD-9D52-E0B4-DBAFB9DDF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710364"/>
                  <a:ext cx="13275850" cy="7294305"/>
                </a:xfrm>
                <a:prstGeom prst="rect">
                  <a:avLst/>
                </a:prstGeom>
                <a:blipFill>
                  <a:blip r:embed="rId2"/>
                  <a:stretch>
                    <a:fillRect l="-1377" t="-1253" r="-2158" b="-2506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219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>
            <a:extLst>
              <a:ext uri="{FF2B5EF4-FFF2-40B4-BE49-F238E27FC236}">
                <a16:creationId xmlns:a16="http://schemas.microsoft.com/office/drawing/2014/main" id="{21412920-82CF-22C1-B4DC-25984A9D8C60}"/>
              </a:ext>
            </a:extLst>
          </p:cNvPr>
          <p:cNvGrpSpPr/>
          <p:nvPr/>
        </p:nvGrpSpPr>
        <p:grpSpPr>
          <a:xfrm>
            <a:off x="-1" y="-144661"/>
            <a:ext cx="1904999" cy="10431661"/>
            <a:chOff x="0" y="-38100"/>
            <a:chExt cx="381313" cy="274743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9E142F2-029A-4967-ADE3-A0EADE8A78E2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B307C7ED-6D64-2BE1-9AA5-C35D9087AA4C}"/>
                </a:ext>
              </a:extLst>
            </p:cNvPr>
            <p:cNvSpPr txBox="1"/>
            <p:nvPr/>
          </p:nvSpPr>
          <p:spPr>
            <a:xfrm>
              <a:off x="0" y="-38100"/>
              <a:ext cx="38131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F246CE-9E64-64E1-DDA2-77389306D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650D51A6-0A30-CCBA-98CE-7DA724A09EA7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84BF6-8385-49AA-843D-5A8EF78CA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2135806"/>
            <a:ext cx="11353577" cy="7612386"/>
          </a:xfrm>
          <a:prstGeom prst="roundRect">
            <a:avLst>
              <a:gd name="adj" fmla="val 765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6EDAE1-6E79-15B6-8C6D-1B863111A15B}"/>
              </a:ext>
            </a:extLst>
          </p:cNvPr>
          <p:cNvSpPr/>
          <p:nvPr/>
        </p:nvSpPr>
        <p:spPr>
          <a:xfrm>
            <a:off x="16933" y="10020300"/>
            <a:ext cx="18288000" cy="38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732D-083E-71C3-96E6-0ACFED51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>
            <a:extLst>
              <a:ext uri="{FF2B5EF4-FFF2-40B4-BE49-F238E27FC236}">
                <a16:creationId xmlns:a16="http://schemas.microsoft.com/office/drawing/2014/main" id="{978EA9C0-F31E-3D1F-289B-9513BC9CF40A}"/>
              </a:ext>
            </a:extLst>
          </p:cNvPr>
          <p:cNvGrpSpPr/>
          <p:nvPr/>
        </p:nvGrpSpPr>
        <p:grpSpPr>
          <a:xfrm>
            <a:off x="-1" y="0"/>
            <a:ext cx="1904999" cy="10287000"/>
            <a:chOff x="0" y="0"/>
            <a:chExt cx="270933" cy="2709333"/>
          </a:xfrm>
          <a:solidFill>
            <a:srgbClr val="7030A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ED396142-B936-CC25-ACF2-7D5273323C29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28C7CC9A-1251-DA03-22FD-C4046178FBE5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5688BE57-E212-9B53-5963-3FDDA83ECDB5}"/>
              </a:ext>
            </a:extLst>
          </p:cNvPr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15F1084-85CB-1BCA-7CCC-02578A5FCA3C}"/>
              </a:ext>
            </a:extLst>
          </p:cNvPr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79857D-2E09-4549-6F20-5AA3ADF59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CE56CC94-837C-F176-6322-D365F611A64E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5EFAD-0573-525B-CF51-A1264BA27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914435"/>
            <a:ext cx="11399849" cy="3607611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4DEED6-9F96-C435-E38E-5F7A3B2DD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362700"/>
            <a:ext cx="11399849" cy="3385492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F8EB4E-2B7E-92C5-D029-83EB986DB119}"/>
              </a:ext>
            </a:extLst>
          </p:cNvPr>
          <p:cNvSpPr/>
          <p:nvPr/>
        </p:nvSpPr>
        <p:spPr>
          <a:xfrm>
            <a:off x="16933" y="10020300"/>
            <a:ext cx="18288000" cy="381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54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A3EE-6D78-A1A8-E0DC-97B7B2DD4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C9DEDE08-B232-ED19-DD76-810C06BE62D8}"/>
              </a:ext>
            </a:extLst>
          </p:cNvPr>
          <p:cNvGrpSpPr/>
          <p:nvPr/>
        </p:nvGrpSpPr>
        <p:grpSpPr>
          <a:xfrm>
            <a:off x="-1" y="-144661"/>
            <a:ext cx="1904999" cy="10431661"/>
            <a:chOff x="0" y="-38100"/>
            <a:chExt cx="381313" cy="274743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A3D773D-A2CD-66C3-7748-BA6B6C6B923D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D05F2082-A151-1969-4094-4B2FC6F2F7EC}"/>
                </a:ext>
              </a:extLst>
            </p:cNvPr>
            <p:cNvSpPr txBox="1"/>
            <p:nvPr/>
          </p:nvSpPr>
          <p:spPr>
            <a:xfrm>
              <a:off x="0" y="-38100"/>
              <a:ext cx="38131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805A9A5-92BC-B715-C5ED-5A33F9D4C69F}"/>
              </a:ext>
            </a:extLst>
          </p:cNvPr>
          <p:cNvSpPr txBox="1"/>
          <p:nvPr/>
        </p:nvSpPr>
        <p:spPr>
          <a:xfrm>
            <a:off x="-1039593" y="-87499"/>
            <a:ext cx="7413477" cy="54595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71BCE20-A6F2-D54D-92CA-33AA8C2729F5}"/>
              </a:ext>
            </a:extLst>
          </p:cNvPr>
          <p:cNvSpPr/>
          <p:nvPr/>
        </p:nvSpPr>
        <p:spPr>
          <a:xfrm>
            <a:off x="532072" y="899982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1E99C9-B249-4FA2-3864-56C9AF678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 b="-72164"/>
          <a:stretch/>
        </p:blipFill>
        <p:spPr>
          <a:xfrm>
            <a:off x="-16933" y="-1575071"/>
            <a:ext cx="18288000" cy="9614171"/>
          </a:xfrm>
          <a:prstGeom prst="rect">
            <a:avLst/>
          </a:prstGeom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457EA87C-EEF6-8CB2-3D9C-B74933711679}"/>
              </a:ext>
            </a:extLst>
          </p:cNvPr>
          <p:cNvSpPr/>
          <p:nvPr/>
        </p:nvSpPr>
        <p:spPr>
          <a:xfrm>
            <a:off x="1905000" y="1333500"/>
            <a:ext cx="16366066" cy="8686800"/>
          </a:xfrm>
          <a:prstGeom prst="round2SameRect">
            <a:avLst>
              <a:gd name="adj1" fmla="val 2407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0B74A-A69F-9AF1-D1C2-82AEFFC2E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2666856"/>
            <a:ext cx="10972800" cy="6859816"/>
          </a:xfrm>
          <a:prstGeom prst="roundRect">
            <a:avLst>
              <a:gd name="adj" fmla="val 7878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3F4133-8039-97EC-1394-9A82F5E8135E}"/>
              </a:ext>
            </a:extLst>
          </p:cNvPr>
          <p:cNvSpPr/>
          <p:nvPr/>
        </p:nvSpPr>
        <p:spPr>
          <a:xfrm>
            <a:off x="16933" y="10020300"/>
            <a:ext cx="18288000" cy="38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82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rgbClr val="7030A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solidFill>
                  <a:srgbClr val="002060"/>
                </a:solidFill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solidFill>
                <a:srgbClr val="002060"/>
              </a:solidFill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34400" y="2712953"/>
            <a:ext cx="9296400" cy="917431"/>
            <a:chOff x="8534400" y="2712953"/>
            <a:chExt cx="9296400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906000" y="3002023"/>
              <a:ext cx="7924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กำลังม้าอินดิเคต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34400" y="2712953"/>
              <a:ext cx="1063581" cy="917431"/>
              <a:chOff x="8641032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4103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7273193" cy="936468"/>
            <a:chOff x="8534400" y="3845069"/>
            <a:chExt cx="7273193" cy="936468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906000" y="416406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กำลังม้าเบรก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EF959-635E-367B-2EAC-6EC04306A2A1}"/>
              </a:ext>
            </a:extLst>
          </p:cNvPr>
          <p:cNvGrpSpPr/>
          <p:nvPr/>
        </p:nvGrpSpPr>
        <p:grpSpPr>
          <a:xfrm>
            <a:off x="8534400" y="5026171"/>
            <a:ext cx="7273193" cy="936468"/>
            <a:chOff x="8534400" y="3845069"/>
            <a:chExt cx="7273193" cy="936468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0307F154-12CD-2AF2-FF6D-FE7E201F51C3}"/>
                </a:ext>
              </a:extLst>
            </p:cNvPr>
            <p:cNvSpPr txBox="1"/>
            <p:nvPr/>
          </p:nvSpPr>
          <p:spPr>
            <a:xfrm>
              <a:off x="9906000" y="416406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กำลังม้าเสียดทาน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5E4AAF-6FF6-14C4-B401-57D72DADEE14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469B7B5C-EE54-0AFF-5DB9-B30F696D20C3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16C328-7609-689C-DE1B-0D44FC1F9C41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D1B648-A093-2C32-0A11-FED5D6E6AF1D}"/>
              </a:ext>
            </a:extLst>
          </p:cNvPr>
          <p:cNvGrpSpPr/>
          <p:nvPr/>
        </p:nvGrpSpPr>
        <p:grpSpPr>
          <a:xfrm>
            <a:off x="8551046" y="6207273"/>
            <a:ext cx="7273193" cy="936468"/>
            <a:chOff x="8534400" y="3845069"/>
            <a:chExt cx="7273193" cy="936468"/>
          </a:xfrm>
        </p:grpSpPr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8D672469-8441-AE9C-AC0A-EE8AEA5AB11F}"/>
                </a:ext>
              </a:extLst>
            </p:cNvPr>
            <p:cNvSpPr txBox="1"/>
            <p:nvPr/>
          </p:nvSpPr>
          <p:spPr>
            <a:xfrm>
              <a:off x="9906000" y="4164060"/>
              <a:ext cx="5901593" cy="61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solidFill>
                    <a:srgbClr val="4B4545"/>
                  </a:solidFill>
                  <a:latin typeface="LilyUPC" panose="020B0604020202020204" pitchFamily="34" charset="-34"/>
                  <a:ea typeface="Open Sans"/>
                  <a:cs typeface="LilyUPC" panose="020B0604020202020204" pitchFamily="34" charset="-34"/>
                  <a:sym typeface="Open Sans"/>
                </a:rPr>
                <a:t>ประสิทธิภาพทางกล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DAF00A-4E97-7F38-9155-CB8AD75C3323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7BFF138-D840-C58D-CC06-33A8B69836E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EAA02C-80B2-8C00-CB46-B8CAE2DC05FF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90800" y="7602231"/>
            <a:ext cx="14173200" cy="1740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480"/>
              </a:lnSpc>
            </a:pP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กำลังมาอินดิเคต (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Indicated Horse Power: IHP)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กำลังที่เกิดจากการเผาไหมเชื้อเพลิงภายใน กระบอกสูบ และเปลี่ยนพลังงานความรอนเปนพลังงานกลกระทำตอลูกสูบ ทำใหลูกสูบเกิดการเคลื่อนที่ จากศูนยตายบนลงสูศูนยตายลาง ในบางครั้งเรียกกำลังมาอินดิเคตวา “กำลังในกระบอกสูบเครื่องยนต”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10623405" cy="1939433"/>
            <a:chOff x="577995" y="112525"/>
            <a:chExt cx="106234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10623405" cy="1939433"/>
              <a:chOff x="577995" y="112525"/>
              <a:chExt cx="106234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7618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1" y="928490"/>
                <a:ext cx="86105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กำลังม้าอินดิเคต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69509"/>
                <a:ext cx="6477000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4">
                      <a:lumMod val="75000"/>
                    </a:schemeClr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EB80CF-8A05-5F8E-1AF2-30747F0D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2582148"/>
            <a:ext cx="8732328" cy="461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E2B685-A97C-FFC7-DB21-4254F537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6203"/>
            <a:ext cx="12143572" cy="320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2ADC93-2754-D6D9-06B6-94CB521D4F01}"/>
              </a:ext>
            </a:extLst>
          </p:cNvPr>
          <p:cNvGrpSpPr/>
          <p:nvPr/>
        </p:nvGrpSpPr>
        <p:grpSpPr>
          <a:xfrm>
            <a:off x="1752600" y="3551089"/>
            <a:ext cx="15621000" cy="2349443"/>
            <a:chOff x="1752600" y="3551089"/>
            <a:chExt cx="15621000" cy="23494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C40BBB-8696-4CEE-3CA3-F281B7D2CBED}"/>
                </a:ext>
              </a:extLst>
            </p:cNvPr>
            <p:cNvSpPr txBox="1"/>
            <p:nvPr/>
          </p:nvSpPr>
          <p:spPr>
            <a:xfrm>
              <a:off x="1752600" y="3551089"/>
              <a:ext cx="15621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และในการทํางานของเครื่องยนตครบ 1 กลวัตร ในเวลา 1 นาที หรือ 1 วินาที สามารถหางานที่เกิดขึ้น </a:t>
              </a:r>
              <a:b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ในเครื่องยนตทุกสูบไดจากสมการ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CCBF36-F5D1-AB4A-BC57-4BF139B45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3200" y="4796764"/>
              <a:ext cx="4343400" cy="1103768"/>
            </a:xfrm>
            <a:prstGeom prst="round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34B78E-DF20-7FEA-3504-AC33C201578C}"/>
              </a:ext>
            </a:extLst>
          </p:cNvPr>
          <p:cNvGrpSpPr/>
          <p:nvPr/>
        </p:nvGrpSpPr>
        <p:grpSpPr>
          <a:xfrm>
            <a:off x="2743200" y="7036752"/>
            <a:ext cx="9144001" cy="2248819"/>
            <a:chOff x="2743200" y="7036752"/>
            <a:chExt cx="9144001" cy="22488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84076D-49E5-E8AF-A863-49835FB27419}"/>
                </a:ext>
              </a:extLst>
            </p:cNvPr>
            <p:cNvSpPr txBox="1"/>
            <p:nvPr/>
          </p:nvSpPr>
          <p:spPr>
            <a:xfrm>
              <a:off x="2743200" y="7036752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ระบบเอสไอ (</a:t>
              </a:r>
              <a:r>
                <a:rPr lang="en-US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SI Unit) </a:t>
              </a:r>
              <a:endPara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5548D8-CAA9-18BF-2767-692E14B29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3201" y="7744638"/>
              <a:ext cx="5334000" cy="1540933"/>
            </a:xfrm>
            <a:prstGeom prst="round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  <a:solidFill>
            <a:schemeClr val="accent4">
              <a:lumMod val="75000"/>
            </a:schemeClr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30403" y="14960"/>
            <a:ext cx="1057597" cy="10272040"/>
            <a:chOff x="0" y="0"/>
            <a:chExt cx="278544" cy="270539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AB933-4442-5635-7CAA-8BAB12B05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421516"/>
            <a:ext cx="12140389" cy="461158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F15A6EB-32A4-7848-15AC-B8F44B696611}"/>
              </a:ext>
            </a:extLst>
          </p:cNvPr>
          <p:cNvGrpSpPr/>
          <p:nvPr/>
        </p:nvGrpSpPr>
        <p:grpSpPr>
          <a:xfrm>
            <a:off x="3029155" y="5669933"/>
            <a:ext cx="12799507" cy="3588367"/>
            <a:chOff x="3029155" y="5669933"/>
            <a:chExt cx="12799507" cy="35883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78B72-2E8B-8A94-BAA1-B090D15A797E}"/>
                </a:ext>
              </a:extLst>
            </p:cNvPr>
            <p:cNvSpPr txBox="1"/>
            <p:nvPr/>
          </p:nvSpPr>
          <p:spPr>
            <a:xfrm>
              <a:off x="3029155" y="5669933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ระบบเมตริก (</a:t>
              </a:r>
              <a:r>
                <a:rPr lang="en-US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Metric Unit)</a:t>
              </a:r>
              <a:endPara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7556EA-E398-1687-EB3D-559283F0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1062" y="6576517"/>
              <a:ext cx="11277600" cy="26817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DE3A56-8156-7FC5-A688-230413F02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980" y="4151174"/>
            <a:ext cx="12511578" cy="6173926"/>
          </a:xfrm>
          <a:prstGeom prst="roundRect">
            <a:avLst>
              <a:gd name="adj" fmla="val 9525"/>
            </a:avLst>
          </a:prstGeom>
        </p:spPr>
      </p:pic>
      <p:grpSp>
        <p:nvGrpSpPr>
          <p:cNvPr id="4" name="Group 4"/>
          <p:cNvGrpSpPr/>
          <p:nvPr/>
        </p:nvGrpSpPr>
        <p:grpSpPr>
          <a:xfrm>
            <a:off x="15325723" y="38100"/>
            <a:ext cx="2324111" cy="10287000"/>
            <a:chOff x="0" y="0"/>
            <a:chExt cx="2408296" cy="270933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  <a:solidFill>
            <a:srgbClr val="7030A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2167-A090-D46B-B5F0-AC7152502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65314"/>
            <a:ext cx="10978126" cy="4316186"/>
          </a:xfrm>
          <a:prstGeom prst="round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209F7E-50AB-99D0-0178-C64B16A78109}"/>
              </a:ext>
            </a:extLst>
          </p:cNvPr>
          <p:cNvGrpSpPr/>
          <p:nvPr/>
        </p:nvGrpSpPr>
        <p:grpSpPr>
          <a:xfrm>
            <a:off x="838200" y="2600150"/>
            <a:ext cx="0" cy="7686850"/>
            <a:chOff x="9525000" y="2638250"/>
            <a:chExt cx="0" cy="7686850"/>
          </a:xfrm>
        </p:grpSpPr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B80BF82D-6132-EA3F-9D20-7877EDC06ED4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AutoShape 13">
              <a:extLst>
                <a:ext uri="{FF2B5EF4-FFF2-40B4-BE49-F238E27FC236}">
                  <a16:creationId xmlns:a16="http://schemas.microsoft.com/office/drawing/2014/main" id="{8C7E0C5E-D5C4-9050-3976-BF6D7F620711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rgbClr val="7030A0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ABA27-6232-0643-49BE-8031371A4C57}"/>
              </a:ext>
            </a:extLst>
          </p:cNvPr>
          <p:cNvGrpSpPr/>
          <p:nvPr/>
        </p:nvGrpSpPr>
        <p:grpSpPr>
          <a:xfrm>
            <a:off x="1962151" y="190500"/>
            <a:ext cx="1600200" cy="1309452"/>
            <a:chOff x="9949542" y="647484"/>
            <a:chExt cx="1600200" cy="1309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EB34A-6CEC-A100-80DB-92C24EF71441}"/>
                </a:ext>
              </a:extLst>
            </p:cNvPr>
            <p:cNvSpPr txBox="1"/>
            <p:nvPr/>
          </p:nvSpPr>
          <p:spPr>
            <a:xfrm>
              <a:off x="9949542" y="64748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31859C"/>
                  </a:solidFill>
                  <a:latin typeface="KodchiangUPC" panose="02020603050405020304" pitchFamily="18" charset="-34"/>
                  <a:cs typeface="KodchiangUPC" panose="02020603050405020304" pitchFamily="18" charset="-34"/>
                </a:rPr>
                <a:t>ตัวอย่างที่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0FF75-6EB2-551E-1EAA-B9733ACAF856}"/>
                </a:ext>
              </a:extLst>
            </p:cNvPr>
            <p:cNvGrpSpPr/>
            <p:nvPr/>
          </p:nvGrpSpPr>
          <p:grpSpPr>
            <a:xfrm>
              <a:off x="10197889" y="1158205"/>
              <a:ext cx="796007" cy="798731"/>
              <a:chOff x="10706100" y="2066735"/>
              <a:chExt cx="796007" cy="7987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42DA680-5246-7F6A-2DC7-52431DDC2C9B}"/>
                  </a:ext>
                </a:extLst>
              </p:cNvPr>
              <p:cNvGrpSpPr/>
              <p:nvPr/>
            </p:nvGrpSpPr>
            <p:grpSpPr>
              <a:xfrm>
                <a:off x="10706100" y="2066735"/>
                <a:ext cx="796007" cy="798731"/>
                <a:chOff x="10706100" y="2066735"/>
                <a:chExt cx="796007" cy="798731"/>
              </a:xfrm>
            </p:grpSpPr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3C4E042B-89E3-879D-E84B-C8122160C61E}"/>
                    </a:ext>
                  </a:extLst>
                </p:cNvPr>
                <p:cNvSpPr/>
                <p:nvPr/>
              </p:nvSpPr>
              <p:spPr>
                <a:xfrm>
                  <a:off x="10706100" y="2066735"/>
                  <a:ext cx="796007" cy="7987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33CAD4B4-43B4-0A11-7ADA-60ED6A2602AB}"/>
                    </a:ext>
                  </a:extLst>
                </p:cNvPr>
                <p:cNvSpPr/>
                <p:nvPr/>
              </p:nvSpPr>
              <p:spPr>
                <a:xfrm>
                  <a:off x="10782299" y="2142934"/>
                  <a:ext cx="643607" cy="646331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8FF6F7-7248-28C2-AB79-61E24E581B6C}"/>
                  </a:ext>
                </a:extLst>
              </p:cNvPr>
              <p:cNvSpPr txBox="1"/>
              <p:nvPr/>
            </p:nvSpPr>
            <p:spPr>
              <a:xfrm>
                <a:off x="10873475" y="2188029"/>
                <a:ext cx="5293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1</a:t>
                </a:r>
                <a:endParaRPr lang="th-TH" sz="3200" dirty="0">
                  <a:solidFill>
                    <a:schemeClr val="bg1"/>
                  </a:solidFill>
                  <a:latin typeface="Broadway" panose="04040905080B02020502" pitchFamily="8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064D7-F192-F4C9-2315-013A4A058644}"/>
              </a:ext>
            </a:extLst>
          </p:cNvPr>
          <p:cNvGrpSpPr/>
          <p:nvPr/>
        </p:nvGrpSpPr>
        <p:grpSpPr>
          <a:xfrm>
            <a:off x="3478357" y="698944"/>
            <a:ext cx="13106400" cy="3492520"/>
            <a:chOff x="9382136" y="1483490"/>
            <a:chExt cx="13106400" cy="34925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E78867-1875-E822-6CE0-CF70A71F69C6}"/>
                </a:ext>
              </a:extLst>
            </p:cNvPr>
            <p:cNvSpPr/>
            <p:nvPr/>
          </p:nvSpPr>
          <p:spPr>
            <a:xfrm>
              <a:off x="9382136" y="1483490"/>
              <a:ext cx="13106400" cy="3416320"/>
            </a:xfrm>
            <a:prstGeom prst="roundRect">
              <a:avLst>
                <a:gd name="adj" fmla="val 11443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/>
                <p:nvPr/>
              </p:nvSpPr>
              <p:spPr>
                <a:xfrm>
                  <a:off x="9822286" y="1559690"/>
                  <a:ext cx="12209050" cy="3416320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เครื่องยนต 4 สูบ 4 จังหวะ มีขนาดความจุกระบอกสูบ 2,499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cc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และมีความดัน เฉลี่ยอินดิเคตเทากับ 14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bar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โดยใหกําลังงานสูงสุดที่ความเร็วรอบ 3,600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rpm 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จงคํานวณ หากําลังมาอินดิเคต </a:t>
                  </a:r>
                </a:p>
                <a:p>
                  <a:pPr algn="just"/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โจทยกำหนด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</a:t>
                  </a:r>
                  <a:r>
                    <a:rPr lang="th-TH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s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2,499 cc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N 	= 	3,600 rpm </a:t>
                  </a:r>
                </a:p>
                <a:p>
                  <a:pPr algn="just"/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			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cs typeface="TH SarabunPSK" panose="020B0500040200020003" pitchFamily="34" charset="-34"/>
                            </a:rPr>
                            <m:t>i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	= 	14 bar 	= 	14 × 10² </a:t>
                  </a:r>
                  <a:r>
                    <a:rPr lang="en-US" sz="3600" dirty="0" err="1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kN</a:t>
                  </a:r>
                  <a:r>
                    <a:rPr lang="en-US" sz="36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/m²</a:t>
                  </a:r>
                </a:p>
                <a:p>
                  <a:pPr algn="just"/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ใหหา </a:t>
                  </a:r>
                  <a:r>
                    <a:rPr lang="en-US" sz="36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IHP</a:t>
                  </a:r>
                  <a:endPara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5127EA-E3E8-6617-1D1C-05E0B6C77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2286" y="1559690"/>
                  <a:ext cx="12209050" cy="3416320"/>
                </a:xfrm>
                <a:prstGeom prst="rect">
                  <a:avLst/>
                </a:prstGeom>
                <a:blipFill>
                  <a:blip r:embed="rId2"/>
                  <a:stretch>
                    <a:fillRect l="-1548" t="-2674" r="-2346" b="-5704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310814-D26E-1AE8-64E8-3DF238E9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832" y="4591051"/>
            <a:ext cx="10058400" cy="5613691"/>
          </a:xfrm>
          <a:prstGeom prst="roundRect">
            <a:avLst>
              <a:gd name="adj" fmla="val 9716"/>
            </a:avLst>
          </a:prstGeom>
        </p:spPr>
      </p:pic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9071676" y="2131933"/>
            <a:ext cx="8259766" cy="8269367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accent4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9600" y="2475274"/>
            <a:ext cx="7908406" cy="2651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thaiDist">
              <a:lnSpc>
                <a:spcPts val="4079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กําลังมาเบรก (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Brake Horse Power: BHP) </a:t>
            </a: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กําลังงานเครื่องยนตที่สงออกมาทาง เพลาขอเหวี่ยงเปน</a:t>
            </a:r>
            <a:b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กําลังที่พรอมจะนําไปใชประโยชนได โดยวัดกําลังมาเบรกไดจากเพลาขอเหวี่ยง ซึ่งในบางครั้งเรียกกําลังมานี้วา </a:t>
            </a:r>
            <a:b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“กําลังเพลาเครื่องยนต” 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5D1FC-E890-9958-8C5C-36AF4B7EA5F3}"/>
              </a:ext>
            </a:extLst>
          </p:cNvPr>
          <p:cNvGrpSpPr/>
          <p:nvPr/>
        </p:nvGrpSpPr>
        <p:grpSpPr>
          <a:xfrm>
            <a:off x="9214757" y="800100"/>
            <a:ext cx="0" cy="7686850"/>
            <a:chOff x="9525000" y="2638250"/>
            <a:chExt cx="0" cy="7686850"/>
          </a:xfrm>
        </p:grpSpPr>
        <p:sp>
          <p:nvSpPr>
            <p:cNvPr id="12" name="AutoShape 12"/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30085" y="2134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187348-B5AE-B99D-ABFB-0812E884F93A}"/>
              </a:ext>
            </a:extLst>
          </p:cNvPr>
          <p:cNvGrpSpPr/>
          <p:nvPr/>
        </p:nvGrpSpPr>
        <p:grpSpPr>
          <a:xfrm>
            <a:off x="577995" y="156067"/>
            <a:ext cx="7575405" cy="1939433"/>
            <a:chOff x="577995" y="112525"/>
            <a:chExt cx="7575405" cy="19394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09D583-491D-97F1-E73F-1CAC10DAC6E8}"/>
                </a:ext>
              </a:extLst>
            </p:cNvPr>
            <p:cNvGrpSpPr/>
            <p:nvPr/>
          </p:nvGrpSpPr>
          <p:grpSpPr>
            <a:xfrm>
              <a:off x="577995" y="112525"/>
              <a:ext cx="7575405" cy="1939433"/>
              <a:chOff x="577995" y="112525"/>
              <a:chExt cx="7575405" cy="1939433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1663ABC-3C0C-33D0-52BA-1826A7E8A136}"/>
                  </a:ext>
                </a:extLst>
              </p:cNvPr>
              <p:cNvSpPr/>
              <p:nvPr/>
            </p:nvSpPr>
            <p:spPr>
              <a:xfrm>
                <a:off x="1077353" y="342900"/>
                <a:ext cx="70760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BD1194E3-EECE-5F0E-B51F-79DD236F9B58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4495799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accent4">
                        <a:lumMod val="75000"/>
                      </a:schemeClr>
                    </a:solidFill>
                    <a:latin typeface="JasmineUPC" panose="02020603050405020304" pitchFamily="18" charset="-34"/>
                    <a:ea typeface="Open Sans"/>
                    <a:cs typeface="JasmineUPC" panose="02020603050405020304" pitchFamily="18" charset="-34"/>
                    <a:sym typeface="Open Sans"/>
                  </a:rPr>
                  <a:t>กำลังม้าเบรก</a:t>
                </a:r>
                <a:endParaRPr lang="en-US" sz="7200" b="1" dirty="0">
                  <a:solidFill>
                    <a:schemeClr val="accent4">
                      <a:lumMod val="75000"/>
                    </a:schemeClr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3A2572-D5FC-BF72-1C4A-C037DB99CC6B}"/>
                  </a:ext>
                </a:extLst>
              </p:cNvPr>
              <p:cNvSpPr/>
              <p:nvPr/>
            </p:nvSpPr>
            <p:spPr>
              <a:xfrm>
                <a:off x="1524000" y="569509"/>
                <a:ext cx="5776685" cy="1144991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780A1D3A-7D67-2C25-DB15-95C828F64FB3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FB9282-1C06-9EC9-BAD8-4AF33078243E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4">
                      <a:lumMod val="75000"/>
                    </a:schemeClr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39B189-99CF-F0C7-4FEB-A855DE25C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48" y="5564140"/>
            <a:ext cx="8294128" cy="4478298"/>
          </a:xfrm>
          <a:prstGeom prst="roundRect">
            <a:avLst>
              <a:gd name="adj" fmla="val 13117"/>
            </a:avLst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B542A6E-356E-01D4-68B9-2B78CA6C3374}"/>
              </a:ext>
            </a:extLst>
          </p:cNvPr>
          <p:cNvGrpSpPr/>
          <p:nvPr/>
        </p:nvGrpSpPr>
        <p:grpSpPr>
          <a:xfrm>
            <a:off x="9956554" y="2601291"/>
            <a:ext cx="5559159" cy="2399332"/>
            <a:chOff x="9951111" y="4039568"/>
            <a:chExt cx="5559159" cy="23993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7836018-2841-DF6F-31EA-C744997B7EB7}"/>
                </a:ext>
              </a:extLst>
            </p:cNvPr>
            <p:cNvSpPr txBox="1"/>
            <p:nvPr/>
          </p:nvSpPr>
          <p:spPr>
            <a:xfrm>
              <a:off x="9951111" y="4039568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ระบบเอสไอ (</a:t>
              </a:r>
              <a:r>
                <a:rPr lang="en-US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SI Unit) </a:t>
              </a:r>
              <a:endPara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500D228-4C5F-20FE-31CE-FB263E882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31984" y="5126641"/>
              <a:ext cx="4378286" cy="131225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3133D17-636A-08BE-D53F-C254947E7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1343" y="6557054"/>
            <a:ext cx="8874165" cy="299720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8722-70A3-C547-406B-34FA3DAD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D08EAC5-E6A8-EAC3-DE6D-ECD1D135D18A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4">
              <a:lumMod val="75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9592994-6C6C-E30B-2348-2A9A32DB8AA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402D424-17FB-FA63-134C-70FD122E4CFB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25B0CD0-79B6-C5F9-A737-EAF4189DB429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CBC226-EBBB-2675-53D4-EAD1466A979E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73551D2-CC40-8080-BF1D-2CD2A2B26D54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ED0519-217C-B755-866F-1A82B8D730D8}"/>
              </a:ext>
            </a:extLst>
          </p:cNvPr>
          <p:cNvGrpSpPr/>
          <p:nvPr/>
        </p:nvGrpSpPr>
        <p:grpSpPr>
          <a:xfrm>
            <a:off x="2726396" y="723900"/>
            <a:ext cx="12970804" cy="2591396"/>
            <a:chOff x="2726396" y="723900"/>
            <a:chExt cx="12970804" cy="25913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182BB4-BBAE-A8B4-92E0-A09ADF64F29F}"/>
                </a:ext>
              </a:extLst>
            </p:cNvPr>
            <p:cNvSpPr txBox="1"/>
            <p:nvPr/>
          </p:nvSpPr>
          <p:spPr>
            <a:xfrm>
              <a:off x="2726396" y="723900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ระบบเมตริก (</a:t>
              </a:r>
              <a:r>
                <a:rPr lang="en-US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Metric Unit)</a:t>
              </a:r>
              <a:endPara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D19221-0930-9E1E-6212-CE4C4962E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38600" y="1595916"/>
              <a:ext cx="11658600" cy="171938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6C3778D-930A-4E64-B440-C8C98AAEC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0225" y="4261757"/>
            <a:ext cx="11947550" cy="44619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787</Words>
  <Application>Microsoft Office PowerPoint</Application>
  <PresentationFormat>Custom</PresentationFormat>
  <Paragraphs>61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Impact</vt:lpstr>
      <vt:lpstr>Cambria Math</vt:lpstr>
      <vt:lpstr>KodchiangUPC</vt:lpstr>
      <vt:lpstr>TH SarabunPSK</vt:lpstr>
      <vt:lpstr>Aptos</vt:lpstr>
      <vt:lpstr>Broadway</vt:lpstr>
      <vt:lpstr>Arial</vt:lpstr>
      <vt:lpstr>Calibri</vt:lpstr>
      <vt:lpstr>JasmineUPC</vt:lpstr>
      <vt:lpstr>LilyUPC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9</cp:revision>
  <dcterms:created xsi:type="dcterms:W3CDTF">2006-08-16T00:00:00Z</dcterms:created>
  <dcterms:modified xsi:type="dcterms:W3CDTF">2024-12-03T07:15:39Z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