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6" r:id="rId6"/>
    <p:sldId id="273" r:id="rId7"/>
    <p:sldId id="259" r:id="rId8"/>
    <p:sldId id="271" r:id="rId9"/>
    <p:sldId id="263" r:id="rId10"/>
    <p:sldId id="262" r:id="rId11"/>
    <p:sldId id="267" r:id="rId12"/>
    <p:sldId id="264" r:id="rId13"/>
    <p:sldId id="272" r:id="rId14"/>
    <p:sldId id="274" r:id="rId15"/>
    <p:sldId id="261" r:id="rId16"/>
    <p:sldId id="276" r:id="rId17"/>
  </p:sldIdLst>
  <p:sldSz cx="18288000" cy="10287000"/>
  <p:notesSz cx="6858000" cy="9144000"/>
  <p:embeddedFontLst>
    <p:embeddedFont>
      <p:font typeface="Aptos" panose="020B0604020202020204" charset="0"/>
      <p:regular r:id="rId19"/>
      <p:bold r:id="rId20"/>
      <p:italic r:id="rId21"/>
      <p:boldItalic r:id="rId22"/>
    </p:embeddedFont>
    <p:embeddedFont>
      <p:font typeface="Broadway" panose="04040905080B02020502" pitchFamily="8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Impact" panose="020B0806030902050204" pitchFamily="34" charset="0"/>
      <p:regular r:id="rId29"/>
    </p:embeddedFont>
    <p:embeddedFont>
      <p:font typeface="JasmineUPC" panose="02020603050405020304" pitchFamily="18" charset="-34"/>
      <p:regular r:id="rId30"/>
      <p:bold r:id="rId31"/>
      <p:italic r:id="rId32"/>
      <p:boldItalic r:id="rId33"/>
    </p:embeddedFont>
    <p:embeddedFont>
      <p:font typeface="KodchiangUPC" panose="02020603050405020304" pitchFamily="18" charset="-34"/>
      <p:regular r:id="rId34"/>
      <p:bold r:id="rId35"/>
      <p:italic r:id="rId36"/>
      <p:boldItalic r:id="rId37"/>
    </p:embeddedFont>
    <p:embeddedFont>
      <p:font typeface="LilyUPC" panose="020B0604020202020204" pitchFamily="34" charset="-34"/>
      <p:regular r:id="rId38"/>
      <p:bold r:id="rId39"/>
      <p:italic r:id="rId40"/>
      <p:boldItalic r:id="rId41"/>
    </p:embeddedFont>
    <p:embeddedFont>
      <p:font typeface="TH Sarabun New" panose="020B0500040200020003" pitchFamily="34" charset="-34"/>
      <p:regular r:id="rId42"/>
      <p:bold r:id="rId43"/>
      <p:italic r:id="rId44"/>
      <p:boldItalic r:id="rId45"/>
    </p:embeddedFont>
    <p:embeddedFont>
      <p:font typeface="TH SarabunPSK" panose="020B0500040200020003" pitchFamily="34" charset="-34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3A6"/>
    <a:srgbClr val="31859C"/>
    <a:srgbClr val="82C5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3" autoAdjust="0"/>
    <p:restoredTop sz="95394" autoAdjust="0"/>
  </p:normalViewPr>
  <p:slideViewPr>
    <p:cSldViewPr>
      <p:cViewPr varScale="1">
        <p:scale>
          <a:sx n="55" d="100"/>
          <a:sy n="55" d="100"/>
        </p:scale>
        <p:origin x="972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78D52-AF15-416A-90D0-6C81562922BC}" type="datetimeFigureOut">
              <a:rPr lang="th-TH" smtClean="0"/>
              <a:t>09/12/67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CCA4D-42F0-42DE-AB06-BF932C18E3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445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CCA4D-42F0-42DE-AB06-BF932C18E3B5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826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6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microsoft.com/office/2007/relationships/hdphoto" Target="../media/hdphoto1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microsoft.com/office/2007/relationships/hdphoto" Target="../media/hdphoto1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6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microsoft.com/office/2007/relationships/hdphoto" Target="../media/hdphoto18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8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sv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microsoft.com/office/2007/relationships/hdphoto" Target="../media/hdphoto1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cil and math equations on a piece of paper&#10;&#10;Description automatically generated">
            <a:extLst>
              <a:ext uri="{FF2B5EF4-FFF2-40B4-BE49-F238E27FC236}">
                <a16:creationId xmlns:a16="http://schemas.microsoft.com/office/drawing/2014/main" id="{85B7F1DB-BF83-0B6B-FF08-58A43EF35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839" y="-1500449"/>
            <a:ext cx="6233162" cy="4981890"/>
          </a:xfrm>
          <a:prstGeom prst="rect">
            <a:avLst/>
          </a:prstGeom>
        </p:spPr>
      </p:pic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AABD0644-580E-FF9F-5138-7DD58877B235}"/>
              </a:ext>
            </a:extLst>
          </p:cNvPr>
          <p:cNvSpPr/>
          <p:nvPr/>
        </p:nvSpPr>
        <p:spPr>
          <a:xfrm rot="16200000">
            <a:off x="7225366" y="-750994"/>
            <a:ext cx="6885271" cy="15239999"/>
          </a:xfrm>
          <a:prstGeom prst="round2SameRect">
            <a:avLst>
              <a:gd name="adj1" fmla="val 25916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TextBox 12"/>
          <p:cNvSpPr txBox="1"/>
          <p:nvPr/>
        </p:nvSpPr>
        <p:spPr>
          <a:xfrm>
            <a:off x="0" y="-144661"/>
            <a:ext cx="1028700" cy="10431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>
            <a:off x="14311088" y="85099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AutoShape 18"/>
          <p:cNvSpPr/>
          <p:nvPr/>
        </p:nvSpPr>
        <p:spPr>
          <a:xfrm>
            <a:off x="17830800" y="4914900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AF9F11-CF93-DAE6-B217-23BA73811209}"/>
              </a:ext>
            </a:extLst>
          </p:cNvPr>
          <p:cNvSpPr txBox="1"/>
          <p:nvPr/>
        </p:nvSpPr>
        <p:spPr>
          <a:xfrm>
            <a:off x="4267200" y="837822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>
                <a:solidFill>
                  <a:schemeClr val="bg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อัตราส่วนการอัด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DFDC35-DACE-C2B4-8C56-4100B1AB1297}"/>
              </a:ext>
            </a:extLst>
          </p:cNvPr>
          <p:cNvGrpSpPr/>
          <p:nvPr/>
        </p:nvGrpSpPr>
        <p:grpSpPr>
          <a:xfrm>
            <a:off x="-152395" y="-3027485"/>
            <a:ext cx="13792197" cy="11066585"/>
            <a:chOff x="-152395" y="-3027485"/>
            <a:chExt cx="13792197" cy="1106658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CBA8709-EE31-2F13-0CF0-7FEAE824380D}"/>
                </a:ext>
              </a:extLst>
            </p:cNvPr>
            <p:cNvGrpSpPr/>
            <p:nvPr/>
          </p:nvGrpSpPr>
          <p:grpSpPr>
            <a:xfrm>
              <a:off x="-152395" y="-3027485"/>
              <a:ext cx="13792197" cy="11066585"/>
              <a:chOff x="846348" y="-307434"/>
              <a:chExt cx="10615388" cy="8956134"/>
            </a:xfrm>
          </p:grpSpPr>
          <p:sp>
            <p:nvSpPr>
              <p:cNvPr id="27" name="Flowchart: Delay 26">
                <a:extLst>
                  <a:ext uri="{FF2B5EF4-FFF2-40B4-BE49-F238E27FC236}">
                    <a16:creationId xmlns:a16="http://schemas.microsoft.com/office/drawing/2014/main" id="{0B87B6C2-59B1-AB09-8318-DD5FCA34B729}"/>
                  </a:ext>
                </a:extLst>
              </p:cNvPr>
              <p:cNvSpPr/>
              <p:nvPr/>
            </p:nvSpPr>
            <p:spPr>
              <a:xfrm>
                <a:off x="846348" y="-307434"/>
                <a:ext cx="10615388" cy="8956134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5" name="Flowchart: Delay 24">
                <a:extLst>
                  <a:ext uri="{FF2B5EF4-FFF2-40B4-BE49-F238E27FC236}">
                    <a16:creationId xmlns:a16="http://schemas.microsoft.com/office/drawing/2014/main" id="{19CDA2C7-4F8C-F1E6-CCA2-A10907876B7B}"/>
                  </a:ext>
                </a:extLst>
              </p:cNvPr>
              <p:cNvSpPr/>
              <p:nvPr/>
            </p:nvSpPr>
            <p:spPr>
              <a:xfrm>
                <a:off x="985192" y="0"/>
                <a:ext cx="10063808" cy="8357534"/>
              </a:xfrm>
              <a:prstGeom prst="flowChartDelay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1B041B-6818-D730-3FF2-2FDC13AB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96" y="-1943100"/>
              <a:ext cx="11814053" cy="9203241"/>
            </a:xfrm>
            <a:prstGeom prst="flowChartDelay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54C0201-1FAC-D7DE-2A50-B6D921BA6A35}"/>
              </a:ext>
            </a:extLst>
          </p:cNvPr>
          <p:cNvGrpSpPr/>
          <p:nvPr/>
        </p:nvGrpSpPr>
        <p:grpSpPr>
          <a:xfrm>
            <a:off x="11887201" y="2450318"/>
            <a:ext cx="6400800" cy="4041650"/>
            <a:chOff x="9576721" y="571501"/>
            <a:chExt cx="4367878" cy="330322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7DB0B59-2C4D-9F63-30E1-7F74AFD90B72}"/>
                </a:ext>
              </a:extLst>
            </p:cNvPr>
            <p:cNvGrpSpPr/>
            <p:nvPr/>
          </p:nvGrpSpPr>
          <p:grpSpPr>
            <a:xfrm flipH="1">
              <a:off x="9576721" y="571501"/>
              <a:ext cx="4367878" cy="3303223"/>
              <a:chOff x="3360796" y="499589"/>
              <a:chExt cx="4113615" cy="2364741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6E2F606A-F398-F5D4-3FC3-AB78337228E7}"/>
                  </a:ext>
                </a:extLst>
              </p:cNvPr>
              <p:cNvSpPr/>
              <p:nvPr/>
            </p:nvSpPr>
            <p:spPr>
              <a:xfrm rot="5400000">
                <a:off x="4235234" y="-374847"/>
                <a:ext cx="2364741" cy="41136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58347E79-6D3A-663D-D9FE-CC00D06365F7}"/>
                  </a:ext>
                </a:extLst>
              </p:cNvPr>
              <p:cNvSpPr/>
              <p:nvPr/>
            </p:nvSpPr>
            <p:spPr>
              <a:xfrm rot="5400000">
                <a:off x="4153482" y="258578"/>
                <a:ext cx="1672899" cy="32582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D89A37-52ED-1331-8D49-8130A4F9FFD7}"/>
                </a:ext>
              </a:extLst>
            </p:cNvPr>
            <p:cNvSpPr txBox="1"/>
            <p:nvPr/>
          </p:nvSpPr>
          <p:spPr>
            <a:xfrm>
              <a:off x="11867211" y="1851614"/>
              <a:ext cx="1620189" cy="1282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Impact" panose="020B0806030902050204" pitchFamily="34" charset="0"/>
                </a:rPr>
                <a:t>3</a:t>
              </a:r>
              <a:endParaRPr lang="th-TH" sz="9600" dirty="0">
                <a:latin typeface="Impact" panose="020B080603090205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78C9B36-341E-C0F2-2DA4-0A0ECA630561}"/>
                </a:ext>
              </a:extLst>
            </p:cNvPr>
            <p:cNvSpPr txBox="1"/>
            <p:nvPr/>
          </p:nvSpPr>
          <p:spPr>
            <a:xfrm>
              <a:off x="11370255" y="737701"/>
              <a:ext cx="1664785" cy="62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บทเรียนที่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3E2521-5107-3005-46B3-1D4FB056F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24347"/>
            <a:ext cx="10894534" cy="793855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8100"/>
            <a:ext cx="1028700" cy="10325100"/>
            <a:chOff x="0" y="0"/>
            <a:chExt cx="270933" cy="2704892"/>
          </a:xfrm>
          <a:solidFill>
            <a:srgbClr val="92D05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" cy="2704891"/>
            </a:xfrm>
            <a:custGeom>
              <a:avLst/>
              <a:gdLst/>
              <a:ahLst/>
              <a:cxnLst/>
              <a:rect l="l" t="t" r="r" b="b"/>
              <a:pathLst>
                <a:path w="270933" h="2704891">
                  <a:moveTo>
                    <a:pt x="0" y="0"/>
                  </a:moveTo>
                  <a:lnTo>
                    <a:pt x="270933" y="0"/>
                  </a:lnTo>
                  <a:lnTo>
                    <a:pt x="270933" y="2704891"/>
                  </a:lnTo>
                  <a:lnTo>
                    <a:pt x="0" y="270489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0933" cy="27429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C7D6178-D4ED-3D1D-4917-E2F21E27F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2200" y="2465854"/>
            <a:ext cx="4194904" cy="1389309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A806F81E-A549-C240-BE85-D76177B474C2}"/>
              </a:ext>
            </a:extLst>
          </p:cNvPr>
          <p:cNvSpPr txBox="1"/>
          <p:nvPr/>
        </p:nvSpPr>
        <p:spPr>
          <a:xfrm>
            <a:off x="14020802" y="1748199"/>
            <a:ext cx="2494546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4079"/>
              </a:lnSpc>
            </a:pP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ดังนั้น จะได้</a:t>
            </a:r>
            <a:endParaRPr lang="en-US" sz="3600" b="1" dirty="0"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F50C0D-E0D0-9EF5-F300-649D63140E21}"/>
              </a:ext>
            </a:extLst>
          </p:cNvPr>
          <p:cNvGrpSpPr/>
          <p:nvPr/>
        </p:nvGrpSpPr>
        <p:grpSpPr>
          <a:xfrm>
            <a:off x="13182600" y="1748199"/>
            <a:ext cx="0" cy="7686850"/>
            <a:chOff x="9525000" y="2638250"/>
            <a:chExt cx="0" cy="7686850"/>
          </a:xfrm>
        </p:grpSpPr>
        <p:sp>
          <p:nvSpPr>
            <p:cNvPr id="14" name="AutoShape 12">
              <a:extLst>
                <a:ext uri="{FF2B5EF4-FFF2-40B4-BE49-F238E27FC236}">
                  <a16:creationId xmlns:a16="http://schemas.microsoft.com/office/drawing/2014/main" id="{22B00762-56EC-84DC-435F-3FD4068589EC}"/>
                </a:ext>
              </a:extLst>
            </p:cNvPr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AutoShape 13">
              <a:extLst>
                <a:ext uri="{FF2B5EF4-FFF2-40B4-BE49-F238E27FC236}">
                  <a16:creationId xmlns:a16="http://schemas.microsoft.com/office/drawing/2014/main" id="{9713BA7A-A43F-C0D6-EDE2-5077170266CA}"/>
                </a:ext>
              </a:extLst>
            </p:cNvPr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81D47E6-8622-8945-347F-5E0B8BA7FB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6201" y="6799171"/>
            <a:ext cx="10591799" cy="2743221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78799" y="14960"/>
            <a:ext cx="4509201" cy="10272040"/>
            <a:chOff x="0" y="0"/>
            <a:chExt cx="1187609" cy="2705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609" cy="2705393"/>
            </a:xfrm>
            <a:custGeom>
              <a:avLst/>
              <a:gdLst/>
              <a:ahLst/>
              <a:cxnLst/>
              <a:rect l="l" t="t" r="r" b="b"/>
              <a:pathLst>
                <a:path w="1187609" h="2705393">
                  <a:moveTo>
                    <a:pt x="0" y="0"/>
                  </a:moveTo>
                  <a:lnTo>
                    <a:pt x="1187609" y="0"/>
                  </a:lnTo>
                  <a:lnTo>
                    <a:pt x="1187609" y="2705393"/>
                  </a:lnTo>
                  <a:lnTo>
                    <a:pt x="0" y="2705393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87609" cy="2743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2385"/>
            <a:ext cx="1028700" cy="10254615"/>
            <a:chOff x="0" y="0"/>
            <a:chExt cx="270933" cy="2700804"/>
          </a:xfrm>
          <a:solidFill>
            <a:srgbClr val="92D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" cy="2700804"/>
            </a:xfrm>
            <a:custGeom>
              <a:avLst/>
              <a:gdLst/>
              <a:ahLst/>
              <a:cxnLst/>
              <a:rect l="l" t="t" r="r" b="b"/>
              <a:pathLst>
                <a:path w="270933" h="2700804">
                  <a:moveTo>
                    <a:pt x="0" y="0"/>
                  </a:moveTo>
                  <a:lnTo>
                    <a:pt x="270933" y="0"/>
                  </a:lnTo>
                  <a:lnTo>
                    <a:pt x="270933" y="2700804"/>
                  </a:lnTo>
                  <a:lnTo>
                    <a:pt x="0" y="270080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0933" cy="273890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7983200" y="3326028"/>
            <a:ext cx="0" cy="5914847"/>
          </a:xfrm>
          <a:prstGeom prst="line">
            <a:avLst/>
          </a:prstGeom>
          <a:ln w="952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AutoShape 9"/>
          <p:cNvSpPr/>
          <p:nvPr/>
        </p:nvSpPr>
        <p:spPr>
          <a:xfrm>
            <a:off x="17983200" y="1028700"/>
            <a:ext cx="0" cy="1423759"/>
          </a:xfrm>
          <a:prstGeom prst="line">
            <a:avLst/>
          </a:prstGeom>
          <a:ln w="952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3227206" y="17803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>
            <a:off x="14908894" y="9486969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0" name="Group 10"/>
          <p:cNvGrpSpPr/>
          <p:nvPr/>
        </p:nvGrpSpPr>
        <p:grpSpPr>
          <a:xfrm>
            <a:off x="12565539" y="2317583"/>
            <a:ext cx="5198586" cy="6331117"/>
            <a:chOff x="0" y="0"/>
            <a:chExt cx="1877292" cy="16674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7292" cy="1667455"/>
            </a:xfrm>
            <a:custGeom>
              <a:avLst/>
              <a:gdLst/>
              <a:ahLst/>
              <a:cxnLst/>
              <a:rect l="l" t="t" r="r" b="b"/>
              <a:pathLst>
                <a:path w="1877292" h="1667455">
                  <a:moveTo>
                    <a:pt x="55394" y="0"/>
                  </a:moveTo>
                  <a:lnTo>
                    <a:pt x="1821898" y="0"/>
                  </a:lnTo>
                  <a:cubicBezTo>
                    <a:pt x="1852491" y="0"/>
                    <a:pt x="1877292" y="24801"/>
                    <a:pt x="1877292" y="55394"/>
                  </a:cubicBezTo>
                  <a:lnTo>
                    <a:pt x="1877292" y="1612061"/>
                  </a:lnTo>
                  <a:cubicBezTo>
                    <a:pt x="1877292" y="1626752"/>
                    <a:pt x="1871456" y="1640842"/>
                    <a:pt x="1861068" y="1651230"/>
                  </a:cubicBezTo>
                  <a:cubicBezTo>
                    <a:pt x="1850679" y="1661619"/>
                    <a:pt x="1836590" y="1667455"/>
                    <a:pt x="1821898" y="1667455"/>
                  </a:cubicBezTo>
                  <a:lnTo>
                    <a:pt x="55394" y="1667455"/>
                  </a:lnTo>
                  <a:cubicBezTo>
                    <a:pt x="24801" y="1667455"/>
                    <a:pt x="0" y="1642654"/>
                    <a:pt x="0" y="1612061"/>
                  </a:cubicBezTo>
                  <a:lnTo>
                    <a:pt x="0" y="55394"/>
                  </a:lnTo>
                  <a:cubicBezTo>
                    <a:pt x="0" y="40702"/>
                    <a:pt x="5836" y="26613"/>
                    <a:pt x="16224" y="16224"/>
                  </a:cubicBezTo>
                  <a:cubicBezTo>
                    <a:pt x="26613" y="5836"/>
                    <a:pt x="40702" y="0"/>
                    <a:pt x="55394" y="0"/>
                  </a:cubicBezTo>
                  <a:close/>
                </a:path>
              </a:pathLst>
            </a:custGeom>
            <a:solidFill>
              <a:srgbClr val="92D050"/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7292" cy="1705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E50F13-3473-AE08-9DD5-4913B677CDE7}"/>
              </a:ext>
            </a:extLst>
          </p:cNvPr>
          <p:cNvGrpSpPr/>
          <p:nvPr/>
        </p:nvGrpSpPr>
        <p:grpSpPr>
          <a:xfrm>
            <a:off x="996043" y="159425"/>
            <a:ext cx="1600200" cy="1309452"/>
            <a:chOff x="9949542" y="647484"/>
            <a:chExt cx="1600200" cy="130945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32D0D0-15DC-DF28-DCEF-05A28234FBDD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92D050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DF46B1-6778-D26F-2615-C8F23810DE17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22EEE2D-0E43-DDBF-0A37-2F1E9BDA1610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22" name="Flowchart: Connector 21">
                  <a:extLst>
                    <a:ext uri="{FF2B5EF4-FFF2-40B4-BE49-F238E27FC236}">
                      <a16:creationId xmlns:a16="http://schemas.microsoft.com/office/drawing/2014/main" id="{B97A8D36-664B-EFBF-B5D3-748AC4852DCE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30" name="Flowchart: Connector 29">
                  <a:extLst>
                    <a:ext uri="{FF2B5EF4-FFF2-40B4-BE49-F238E27FC236}">
                      <a16:creationId xmlns:a16="http://schemas.microsoft.com/office/drawing/2014/main" id="{2C991209-C33B-92AE-8080-FBC84D6B352F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0D3068B-1B1F-4AC7-52C6-96BF144D4A53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3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6E5332-513D-D14C-5F78-2BC9A371EA6E}"/>
              </a:ext>
            </a:extLst>
          </p:cNvPr>
          <p:cNvGrpSpPr/>
          <p:nvPr/>
        </p:nvGrpSpPr>
        <p:grpSpPr>
          <a:xfrm>
            <a:off x="2165937" y="791440"/>
            <a:ext cx="9296939" cy="4077592"/>
            <a:chOff x="10405073" y="27030"/>
            <a:chExt cx="14801474" cy="407759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A8F674C-DC96-82A7-60C0-44026E32F504}"/>
                </a:ext>
              </a:extLst>
            </p:cNvPr>
            <p:cNvSpPr/>
            <p:nvPr/>
          </p:nvSpPr>
          <p:spPr>
            <a:xfrm>
              <a:off x="10405073" y="27030"/>
              <a:ext cx="14801474" cy="4077592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EF17A24-0076-EE37-C192-043F71D1A630}"/>
                </a:ext>
              </a:extLst>
            </p:cNvPr>
            <p:cNvSpPr txBox="1"/>
            <p:nvPr/>
          </p:nvSpPr>
          <p:spPr>
            <a:xfrm>
              <a:off x="10956430" y="134304"/>
              <a:ext cx="13665708" cy="3970318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รถจักรยานยนตมีขนาดเสนผานศูนยกลางกระบอกสูบ 50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mm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ระยะชัก 57.9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mm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และอัตราสวนการอัด 9.30 : 1 จงคำนวณหาระยะ</a:t>
              </a:r>
              <a:b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ความสูงของหองเผาไหม </a:t>
              </a: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โจทยกำหนด           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 	= 50 mm </a:t>
              </a:r>
            </a:p>
            <a:p>
              <a:pPr algn="just"/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L 	= 57.9 mm </a:t>
              </a:r>
            </a:p>
            <a:p>
              <a:pPr algn="just"/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C.R. 	= 9.30 : 1 </a:t>
              </a:r>
            </a:p>
            <a:p>
              <a:pPr algn="ju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ใหหา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</a:t>
              </a:r>
              <a:endPara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1AEAE3D-1CC6-A46E-E5A2-80221A02E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5728" y="2679105"/>
            <a:ext cx="4251672" cy="5580090"/>
          </a:xfrm>
          <a:prstGeom prst="roundRect">
            <a:avLst>
              <a:gd name="adj" fmla="val 8830"/>
            </a:avLst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AAF9FFE-7B56-7574-9B63-245D4ADEF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397" y="6330041"/>
            <a:ext cx="10860603" cy="3297699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01900" y="-9946"/>
            <a:ext cx="3086100" cy="4696245"/>
            <a:chOff x="0" y="0"/>
            <a:chExt cx="812800" cy="993209"/>
          </a:xfrm>
          <a:solidFill>
            <a:srgbClr val="92D05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993209"/>
            </a:xfrm>
            <a:custGeom>
              <a:avLst/>
              <a:gdLst/>
              <a:ahLst/>
              <a:cxnLst/>
              <a:rect l="l" t="t" r="r" b="b"/>
              <a:pathLst>
                <a:path w="812800" h="993209">
                  <a:moveTo>
                    <a:pt x="0" y="0"/>
                  </a:moveTo>
                  <a:lnTo>
                    <a:pt x="812800" y="0"/>
                  </a:lnTo>
                  <a:lnTo>
                    <a:pt x="812800" y="993209"/>
                  </a:lnTo>
                  <a:lnTo>
                    <a:pt x="0" y="99320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103130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201900" y="5143500"/>
            <a:ext cx="3086100" cy="5118595"/>
            <a:chOff x="0" y="0"/>
            <a:chExt cx="812800" cy="993209"/>
          </a:xfrm>
          <a:solidFill>
            <a:schemeClr val="accent3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93209"/>
            </a:xfrm>
            <a:custGeom>
              <a:avLst/>
              <a:gdLst/>
              <a:ahLst/>
              <a:cxnLst/>
              <a:rect l="l" t="t" r="r" b="b"/>
              <a:pathLst>
                <a:path w="812800" h="993209">
                  <a:moveTo>
                    <a:pt x="0" y="0"/>
                  </a:moveTo>
                  <a:lnTo>
                    <a:pt x="812800" y="0"/>
                  </a:lnTo>
                  <a:lnTo>
                    <a:pt x="812800" y="993209"/>
                  </a:lnTo>
                  <a:lnTo>
                    <a:pt x="0" y="99320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103130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59300" y="14960"/>
            <a:ext cx="1028700" cy="10272040"/>
            <a:chOff x="0" y="0"/>
            <a:chExt cx="270933" cy="2705393"/>
          </a:xfrm>
          <a:solidFill>
            <a:srgbClr val="00B05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2705393"/>
            </a:xfrm>
            <a:custGeom>
              <a:avLst/>
              <a:gdLst/>
              <a:ahLst/>
              <a:cxnLst/>
              <a:rect l="l" t="t" r="r" b="b"/>
              <a:pathLst>
                <a:path w="270933" h="2705393">
                  <a:moveTo>
                    <a:pt x="0" y="0"/>
                  </a:moveTo>
                  <a:lnTo>
                    <a:pt x="270933" y="0"/>
                  </a:lnTo>
                  <a:lnTo>
                    <a:pt x="270933" y="2705393"/>
                  </a:lnTo>
                  <a:lnTo>
                    <a:pt x="0" y="2705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0933" cy="27434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14623754" y="4580534"/>
            <a:ext cx="3694222" cy="937730"/>
          </a:xfrm>
          <a:custGeom>
            <a:avLst/>
            <a:gdLst/>
            <a:ahLst/>
            <a:cxnLst/>
            <a:rect l="l" t="t" r="r" b="b"/>
            <a:pathLst>
              <a:path w="3694222" h="937730">
                <a:moveTo>
                  <a:pt x="0" y="0"/>
                </a:moveTo>
                <a:lnTo>
                  <a:pt x="3694222" y="0"/>
                </a:lnTo>
                <a:lnTo>
                  <a:pt x="3694222" y="937730"/>
                </a:lnTo>
                <a:lnTo>
                  <a:pt x="0" y="937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8" name="Group 18"/>
          <p:cNvGrpSpPr/>
          <p:nvPr/>
        </p:nvGrpSpPr>
        <p:grpSpPr>
          <a:xfrm>
            <a:off x="0" y="-9945"/>
            <a:ext cx="1028700" cy="10272040"/>
            <a:chOff x="0" y="0"/>
            <a:chExt cx="270933" cy="2705393"/>
          </a:xfrm>
          <a:solidFill>
            <a:srgbClr val="92D050"/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0933" cy="2705393"/>
            </a:xfrm>
            <a:custGeom>
              <a:avLst/>
              <a:gdLst/>
              <a:ahLst/>
              <a:cxnLst/>
              <a:rect l="l" t="t" r="r" b="b"/>
              <a:pathLst>
                <a:path w="270933" h="2705393">
                  <a:moveTo>
                    <a:pt x="0" y="0"/>
                  </a:moveTo>
                  <a:lnTo>
                    <a:pt x="270933" y="0"/>
                  </a:lnTo>
                  <a:lnTo>
                    <a:pt x="270933" y="2705393"/>
                  </a:lnTo>
                  <a:lnTo>
                    <a:pt x="0" y="2705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70933" cy="27434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E7B8FAA-12CF-AB86-767E-DA380E7A2F69}"/>
              </a:ext>
            </a:extLst>
          </p:cNvPr>
          <p:cNvGrpSpPr/>
          <p:nvPr/>
        </p:nvGrpSpPr>
        <p:grpSpPr>
          <a:xfrm>
            <a:off x="1405138" y="342900"/>
            <a:ext cx="13477192" cy="3176051"/>
            <a:chOff x="1405138" y="342900"/>
            <a:chExt cx="13477192" cy="317605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5911E0A-EC82-3937-52D9-CADB2838A0BE}"/>
                </a:ext>
              </a:extLst>
            </p:cNvPr>
            <p:cNvGrpSpPr/>
            <p:nvPr/>
          </p:nvGrpSpPr>
          <p:grpSpPr>
            <a:xfrm>
              <a:off x="1405138" y="342900"/>
              <a:ext cx="12615663" cy="1399639"/>
              <a:chOff x="4333420" y="5775612"/>
              <a:chExt cx="12615663" cy="139963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8E55741-DE4F-B68C-F087-82FD95BCDD93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85662" cy="722531"/>
                <a:chOff x="3352800" y="5905500"/>
                <a:chExt cx="1185662" cy="722531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A51040C6-B350-C7DD-740B-133514393B07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30" name="Rectangle: Rounded Corners 29">
                    <a:extLst>
                      <a:ext uri="{FF2B5EF4-FFF2-40B4-BE49-F238E27FC236}">
                        <a16:creationId xmlns:a16="http://schemas.microsoft.com/office/drawing/2014/main" id="{1948C768-50AB-02D1-8875-FB97CBA535A1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86556333-EA9A-65B8-B6FB-AE9EEB145F1B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899DDD2-4731-EFBF-4941-656DDE3FD734}"/>
                    </a:ext>
                  </a:extLst>
                </p:cNvPr>
                <p:cNvSpPr txBox="1"/>
                <p:nvPr/>
              </p:nvSpPr>
              <p:spPr>
                <a:xfrm>
                  <a:off x="3624063" y="5981700"/>
                  <a:ext cx="91439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3.2</a:t>
                  </a:r>
                  <a:endParaRPr lang="th-TH" sz="3600" b="1" dirty="0"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4F4ED6F-9E5F-EC0B-D5DD-AA337E04D1BD}"/>
                  </a:ext>
                </a:extLst>
              </p:cNvPr>
              <p:cNvSpPr txBox="1"/>
              <p:nvPr/>
            </p:nvSpPr>
            <p:spPr>
              <a:xfrm>
                <a:off x="5714999" y="5851812"/>
                <a:ext cx="1123408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การหาคาความแตกตางระยะความสูงของหองเผาไหม เมื่อตองการเปลี่ยนแปลง อัตราสวนการอัด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97AE30-F1FB-9314-AAB2-F72187041CA9}"/>
                </a:ext>
              </a:extLst>
            </p:cNvPr>
            <p:cNvSpPr txBox="1"/>
            <p:nvPr/>
          </p:nvSpPr>
          <p:spPr>
            <a:xfrm>
              <a:off x="1405138" y="1764625"/>
              <a:ext cx="134771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กรณีที่เครื่องยนตไดทำการเจียระไนฝาสูบออก ทำใหระยะความสูงของหองเผาไหมลดลง สงผลให</a:t>
              </a:r>
              <a:b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อัตราสวนการอัดเกิดการเปลี่ยนแปลงจากเดิม (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C.R.</a:t>
              </a:r>
              <a:r>
                <a:rPr lang="en-US" sz="36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นอัตราสวนการอัดใหม (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C.R.</a:t>
              </a:r>
              <a:r>
                <a:rPr lang="en-US" sz="36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ซึ่งระยะที่ฝาสูบถูก เจียระไนออกนี้ คือ คาความแตกตางระยะความสูงของหองเผาไหม โดยใหแทนดวยสัญลักษณ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X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ดังแสดงในรูป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FFDA3FD-E378-1078-1A7B-E31849353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2840" y="3475982"/>
            <a:ext cx="10239606" cy="320533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465ED4-D41E-98D0-C775-270B520FF7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2199" y="6875871"/>
            <a:ext cx="11859974" cy="329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B8722-70A3-C547-406B-34FA3DAD0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9D08EAC5-E6A8-EAC3-DE6D-ECD1D135D18A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rgbClr val="92D050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9592994-6C6C-E30B-2348-2A9A32DB8AAF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402D424-17FB-FA63-134C-70FD122E4CFB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25B0CD0-79B6-C5F9-A737-EAF4189DB429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  <a:solidFill>
            <a:srgbClr val="00B050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CBC226-EBBB-2675-53D4-EAD1466A979E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73551D2-CC40-8080-BF1D-2CD2A2B26D54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3753622-6BA5-ED42-BF84-33CC6CD0D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046" y="57329"/>
            <a:ext cx="9683023" cy="2819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FD821AC-682B-B5EB-B83D-F51D2395CDFC}"/>
                  </a:ext>
                </a:extLst>
              </p:cNvPr>
              <p:cNvSpPr txBox="1"/>
              <p:nvPr/>
            </p:nvSpPr>
            <p:spPr>
              <a:xfrm>
                <a:off x="1752600" y="3086100"/>
                <a:ext cx="15316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ในกรณีที่ตองการลดอัตราสวนการอัด สามารถกระทําไดโดยการเพิ่มความสูงของหองเผาไหมใหมากขึ้น โดยใชวิธีการเสริมปะเก็นฝาสูบใหหนาขึ้น ซึ่งจะทำใหอัตราสวนการอัดเกิดการเปลี่ยนแปลงลดลง จากเดิม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C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R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 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เปนอัตราสวนการอัดใหม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C</m:t>
                        </m:r>
                        <m:r>
                          <a:rPr lang="en-US" sz="240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R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  <a:endPara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FD821AC-682B-B5EB-B83D-F51D2395C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086100"/>
                <a:ext cx="15316200" cy="1200329"/>
              </a:xfrm>
              <a:prstGeom prst="rect">
                <a:avLst/>
              </a:prstGeom>
              <a:blipFill>
                <a:blip r:embed="rId4"/>
                <a:stretch>
                  <a:fillRect l="-1234" t="-7614" r="-1194" b="-18274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FB2B69A5-5C33-FBA1-EEA6-B8A5C2369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944" y="4286429"/>
            <a:ext cx="10070267" cy="5754438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9667457B-BB48-1398-3658-7D45E20E4A46}"/>
              </a:ext>
            </a:extLst>
          </p:cNvPr>
          <p:cNvSpPr txBox="1"/>
          <p:nvPr/>
        </p:nvSpPr>
        <p:spPr>
          <a:xfrm>
            <a:off x="11523788" y="4931607"/>
            <a:ext cx="2494546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4079"/>
              </a:lnSpc>
            </a:pP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ดังนั้น</a:t>
            </a:r>
            <a:endParaRPr lang="en-US" sz="3600" dirty="0"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24D021E-5F67-1EA7-D9FE-92C0129A70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01002" y="5733313"/>
            <a:ext cx="5113885" cy="16309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D1B9D-B407-E632-40DD-C54FE1F9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0AAAEDE-927D-5CB8-3F47-0A0634894C9F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rgbClr val="00B050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73BCD84-C7B4-EF5F-E94E-C653D2F57311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BD64601-CC25-0087-6716-BE482F91DD87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7C315ED-3CF1-EF0A-B054-60DE0C6AB6D9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  <a:solidFill>
            <a:srgbClr val="92D050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D7622A5-5238-B516-0A06-EB5A76B382F3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41D2BE6-D6E9-1D21-28B1-FA96C4DA233C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215D5F-657F-7BA9-7064-C1C2D7F59F53}"/>
              </a:ext>
            </a:extLst>
          </p:cNvPr>
          <p:cNvGrpSpPr/>
          <p:nvPr/>
        </p:nvGrpSpPr>
        <p:grpSpPr>
          <a:xfrm>
            <a:off x="996043" y="159425"/>
            <a:ext cx="1600200" cy="1309452"/>
            <a:chOff x="9949542" y="647484"/>
            <a:chExt cx="1600200" cy="130945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039AF5-BC1E-AC02-32FE-C99FD25B242F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92D050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E725598-0F62-1049-30E9-93123D21AF20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174D39BB-36C4-D00C-3FE8-88F6759498F0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24" name="Flowchart: Connector 23">
                  <a:extLst>
                    <a:ext uri="{FF2B5EF4-FFF2-40B4-BE49-F238E27FC236}">
                      <a16:creationId xmlns:a16="http://schemas.microsoft.com/office/drawing/2014/main" id="{EED204BC-8BF5-9898-3381-526F05340956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5" name="Flowchart: Connector 24">
                  <a:extLst>
                    <a:ext uri="{FF2B5EF4-FFF2-40B4-BE49-F238E27FC236}">
                      <a16:creationId xmlns:a16="http://schemas.microsoft.com/office/drawing/2014/main" id="{A14FAE2A-05F5-867D-99D0-6DEB78062A0D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BBDF08B-A809-E9AF-B05A-37B889E2CC0E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4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D84AC7-8DB6-FD59-EF67-50B12E6CA8C7}"/>
              </a:ext>
            </a:extLst>
          </p:cNvPr>
          <p:cNvGrpSpPr/>
          <p:nvPr/>
        </p:nvGrpSpPr>
        <p:grpSpPr>
          <a:xfrm>
            <a:off x="2165937" y="791440"/>
            <a:ext cx="14801474" cy="5292862"/>
            <a:chOff x="10405073" y="27030"/>
            <a:chExt cx="14801474" cy="529286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D5BDA85-D008-F06F-4C61-202577CDC88E}"/>
                </a:ext>
              </a:extLst>
            </p:cNvPr>
            <p:cNvSpPr/>
            <p:nvPr/>
          </p:nvSpPr>
          <p:spPr>
            <a:xfrm>
              <a:off x="10405073" y="27030"/>
              <a:ext cx="14801474" cy="5292862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D31600E-789F-668C-3CB4-BF8DAAAF3D00}"/>
                    </a:ext>
                  </a:extLst>
                </p:cNvPr>
                <p:cNvSpPr txBox="1"/>
                <p:nvPr/>
              </p:nvSpPr>
              <p:spPr>
                <a:xfrm>
                  <a:off x="10956429" y="134304"/>
                  <a:ext cx="13665708" cy="5078313"/>
                </a:xfrm>
                <a:prstGeom prst="rect">
                  <a:avLst/>
                </a:prstGeom>
                <a:noFill/>
                <a:ln w="28575">
                  <a:noFill/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เครื่องยนตแกสโซลีนจำนวน 6 สูบ มีขนาดเสนผานศูนยกลางกระบอกสูบ 78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ระยะชัก 69.7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ถาเพิ่มความหนาของปะเก็นอีก 2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เพื่อใหอัตราสวน การอัดลดลง ซึ่งเดิมมีอัตราสวนการอัด 9.5 : 1 จงคำนวณหาระยะความสูงของหองเผาไหม และอัตราสวนการอัดหลังเสริมปะเก็นฝาสูบ </a:t>
                  </a:r>
                </a:p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โจทยกำหนด </a:t>
                  </a:r>
                  <a:r>
                    <a:rPr lang="en-US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D 	= 	78 mm 	= 7.8 cm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L 	= 	69.7 mm 	= 6.97 cm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C.R. 	= 	9.5 : 1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K 	= 	6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สูบ </a:t>
                  </a:r>
                  <a:endPara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X 	= 	2 mm</a:t>
                  </a:r>
                  <a:endPara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just"/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ใหหา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  <a:cs typeface="TH SarabunPSK" panose="020B0500040200020003" pitchFamily="34" charset="-34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C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R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.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และ</a:t>
                  </a:r>
                  <a:r>
                    <a:rPr lang="th-TH" sz="24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C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R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.</m:t>
                          </m:r>
                        </m:e>
                        <m:sub>
                          <m:r>
                            <a:rPr lang="en-US" sz="24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endParaRPr lang="th-TH" sz="24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D31600E-789F-668C-3CB4-BF8DAAAF3D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6429" y="134304"/>
                  <a:ext cx="13665708" cy="5078313"/>
                </a:xfrm>
                <a:prstGeom prst="rect">
                  <a:avLst/>
                </a:prstGeom>
                <a:blipFill>
                  <a:blip r:embed="rId2"/>
                  <a:stretch>
                    <a:fillRect l="-1383" t="-1801" r="-1338" b="-3601"/>
                  </a:stretch>
                </a:blipFill>
                <a:ln w="28575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3B737E7-544D-E0BF-935B-DF1833660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4265" y="6362700"/>
            <a:ext cx="8458200" cy="36726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5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039593" y="-87499"/>
            <a:ext cx="7413477" cy="54595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8" name="Freeform 8"/>
          <p:cNvSpPr/>
          <p:nvPr/>
        </p:nvSpPr>
        <p:spPr>
          <a:xfrm>
            <a:off x="532072" y="899982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F246CE-9E64-64E1-DDA2-77389306D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r="9439" b="-72164"/>
          <a:stretch/>
        </p:blipFill>
        <p:spPr>
          <a:xfrm>
            <a:off x="-16933" y="-1575071"/>
            <a:ext cx="18288000" cy="9614171"/>
          </a:xfrm>
          <a:prstGeom prst="rect">
            <a:avLst/>
          </a:prstGeom>
        </p:spPr>
      </p:pic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650D51A6-0A30-CCBA-98CE-7DA724A09EA7}"/>
              </a:ext>
            </a:extLst>
          </p:cNvPr>
          <p:cNvSpPr/>
          <p:nvPr/>
        </p:nvSpPr>
        <p:spPr>
          <a:xfrm>
            <a:off x="1905000" y="1333500"/>
            <a:ext cx="16366066" cy="8686800"/>
          </a:xfrm>
          <a:prstGeom prst="round2SameRect">
            <a:avLst>
              <a:gd name="adj1" fmla="val 2407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F1B1EF-A717-1741-1A11-0E8BC4FAA8F2}"/>
              </a:ext>
            </a:extLst>
          </p:cNvPr>
          <p:cNvSpPr txBox="1"/>
          <p:nvPr/>
        </p:nvSpPr>
        <p:spPr>
          <a:xfrm>
            <a:off x="3200400" y="2326910"/>
            <a:ext cx="1409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หาคาอัตราสวนการอัดหลังเสริมปะเก็น (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C.R.2)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เนื่องจากมีการเสริมปะเก็นทําใหระยะความสูงของหองเผาไหมเพิ่มขึ้น คาปริมาตรอัดยอมมีการเปลี่ยนแปลง สามารถหาไดจากสมการ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D0C2A-84B9-36F8-132A-6F69ABEA2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4237739"/>
            <a:ext cx="10668000" cy="4924837"/>
          </a:xfrm>
          <a:prstGeom prst="roundRect">
            <a:avLst>
              <a:gd name="adj" fmla="val 12694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F7DAE-5D2C-9D53-6D59-6C57AFBAE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631A2D2-F2B7-2871-34D2-7AC97F485F59}"/>
              </a:ext>
            </a:extLst>
          </p:cNvPr>
          <p:cNvSpPr txBox="1"/>
          <p:nvPr/>
        </p:nvSpPr>
        <p:spPr>
          <a:xfrm>
            <a:off x="-1039593" y="-87499"/>
            <a:ext cx="7413477" cy="54595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FFB8559-2C42-ED6B-ED32-EAB8C25A7265}"/>
              </a:ext>
            </a:extLst>
          </p:cNvPr>
          <p:cNvSpPr/>
          <p:nvPr/>
        </p:nvSpPr>
        <p:spPr>
          <a:xfrm>
            <a:off x="532072" y="899982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57AB1C4-5271-9CC7-2D6E-4188941400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r="9439" b="-72164"/>
          <a:stretch/>
        </p:blipFill>
        <p:spPr>
          <a:xfrm>
            <a:off x="-16933" y="-1575071"/>
            <a:ext cx="18288000" cy="9614171"/>
          </a:xfrm>
          <a:prstGeom prst="rect">
            <a:avLst/>
          </a:prstGeom>
        </p:spPr>
      </p:pic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853EB2AF-07B7-8154-9629-FCCBEA68B713}"/>
              </a:ext>
            </a:extLst>
          </p:cNvPr>
          <p:cNvSpPr/>
          <p:nvPr/>
        </p:nvSpPr>
        <p:spPr>
          <a:xfrm>
            <a:off x="1219200" y="3009900"/>
            <a:ext cx="16366066" cy="7277100"/>
          </a:xfrm>
          <a:prstGeom prst="round2SameRect">
            <a:avLst>
              <a:gd name="adj1" fmla="val 2407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1519C2-1B67-DA25-AA26-6AD88BF16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3267070"/>
            <a:ext cx="11170828" cy="6725441"/>
          </a:xfrm>
          <a:prstGeom prst="roundRect">
            <a:avLst>
              <a:gd name="adj" fmla="val 8356"/>
            </a:avLst>
          </a:prstGeom>
        </p:spPr>
      </p:pic>
    </p:spTree>
    <p:extLst>
      <p:ext uri="{BB962C8B-B14F-4D97-AF65-F5344CB8AC3E}">
        <p14:creationId xmlns:p14="http://schemas.microsoft.com/office/powerpoint/2010/main" val="42029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112574" cy="10287000"/>
            <a:chOff x="0" y="0"/>
            <a:chExt cx="2408296" cy="2709333"/>
          </a:xfrm>
          <a:solidFill>
            <a:srgbClr val="92D05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007231"/>
            <a:ext cx="787036" cy="1251069"/>
          </a:xfrm>
          <a:custGeom>
            <a:avLst/>
            <a:gdLst/>
            <a:ahLst/>
            <a:cxnLst/>
            <a:rect l="l" t="t" r="r" b="b"/>
            <a:pathLst>
              <a:path w="787036" h="1251069">
                <a:moveTo>
                  <a:pt x="0" y="0"/>
                </a:moveTo>
                <a:lnTo>
                  <a:pt x="787036" y="0"/>
                </a:lnTo>
                <a:lnTo>
                  <a:pt x="787036" y="1251069"/>
                </a:lnTo>
                <a:lnTo>
                  <a:pt x="0" y="1251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rgbClr val="00B050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96359" y="52343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996359" y="4463415"/>
            <a:ext cx="7151283" cy="1548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80"/>
              </a:lnSpc>
              <a:spcBef>
                <a:spcPct val="0"/>
              </a:spcBef>
            </a:pPr>
            <a:r>
              <a:rPr lang="th-TH" sz="15000" dirty="0">
                <a:solidFill>
                  <a:schemeClr val="bg1"/>
                </a:solidFill>
                <a:latin typeface="LilyUPC" panose="020B0604020202020204" pitchFamily="34" charset="-34"/>
                <a:ea typeface="Corben"/>
                <a:cs typeface="LilyUPC" panose="020B0604020202020204" pitchFamily="34" charset="-34"/>
                <a:sym typeface="Corben"/>
              </a:rPr>
              <a:t>สาระการเรียนรู้</a:t>
            </a:r>
            <a:endParaRPr lang="en-US" sz="15000" dirty="0">
              <a:solidFill>
                <a:schemeClr val="bg1"/>
              </a:solidFill>
              <a:latin typeface="LilyUPC" panose="020B0604020202020204" pitchFamily="34" charset="-34"/>
              <a:ea typeface="Corben"/>
              <a:cs typeface="LilyUPC" panose="020B0604020202020204" pitchFamily="34" charset="-34"/>
              <a:sym typeface="Corben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163FCB-83D5-EEBD-0D15-B5680C5C8CD2}"/>
              </a:ext>
            </a:extLst>
          </p:cNvPr>
          <p:cNvGrpSpPr/>
          <p:nvPr/>
        </p:nvGrpSpPr>
        <p:grpSpPr>
          <a:xfrm>
            <a:off x="8534400" y="2712953"/>
            <a:ext cx="9296400" cy="917431"/>
            <a:chOff x="8534400" y="2712953"/>
            <a:chExt cx="9296400" cy="917431"/>
          </a:xfrm>
        </p:grpSpPr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8B08FA4B-FF0C-B912-04F2-091DB2093387}"/>
                </a:ext>
              </a:extLst>
            </p:cNvPr>
            <p:cNvSpPr txBox="1"/>
            <p:nvPr/>
          </p:nvSpPr>
          <p:spPr>
            <a:xfrm>
              <a:off x="9906000" y="2933700"/>
              <a:ext cx="7924800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ea typeface="Open Sans"/>
                  <a:cs typeface="LilyUPC" panose="020B0604020202020204" pitchFamily="34" charset="-34"/>
                  <a:sym typeface="Open Sans"/>
                </a:rPr>
                <a:t>อัตราส่วนการอัด</a:t>
              </a:r>
              <a:endParaRPr lang="en-US" sz="4800" b="1" dirty="0"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CCFA561-E2F9-4F64-34B4-E3463F2467B1}"/>
                </a:ext>
              </a:extLst>
            </p:cNvPr>
            <p:cNvGrpSpPr/>
            <p:nvPr/>
          </p:nvGrpSpPr>
          <p:grpSpPr>
            <a:xfrm>
              <a:off x="8534400" y="2712953"/>
              <a:ext cx="1063581" cy="917431"/>
              <a:chOff x="8641032" y="1191984"/>
              <a:chExt cx="1063581" cy="917431"/>
            </a:xfrm>
          </p:grpSpPr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F998748C-5680-D0A2-821C-269D54650744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4EDDB70B-E646-8236-BB0D-5EB89AF2B319}"/>
                  </a:ext>
                </a:extLst>
              </p:cNvPr>
              <p:cNvSpPr txBox="1"/>
              <p:nvPr/>
            </p:nvSpPr>
            <p:spPr>
              <a:xfrm>
                <a:off x="864103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1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CD20B2-6E16-4880-726A-CC24767493DA}"/>
              </a:ext>
            </a:extLst>
          </p:cNvPr>
          <p:cNvGrpSpPr/>
          <p:nvPr/>
        </p:nvGrpSpPr>
        <p:grpSpPr>
          <a:xfrm>
            <a:off x="8534400" y="3845069"/>
            <a:ext cx="8757241" cy="1513549"/>
            <a:chOff x="8534400" y="3845069"/>
            <a:chExt cx="8757241" cy="1513549"/>
          </a:xfrm>
        </p:grpSpPr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90EB67A1-B43A-6C84-E245-7CFAE8321266}"/>
                </a:ext>
              </a:extLst>
            </p:cNvPr>
            <p:cNvSpPr txBox="1"/>
            <p:nvPr/>
          </p:nvSpPr>
          <p:spPr>
            <a:xfrm>
              <a:off x="9906000" y="4164060"/>
              <a:ext cx="7385641" cy="11945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ความสัมพันธ์ระหว่างปริมาตรดูด </a:t>
              </a:r>
              <a:br>
                <a:rPr lang="en-US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</a:b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ปริมาตรอัด และอัตราส่วนการอัด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AA1F42C-6736-DFD3-147C-DBE4E9E1AAE2}"/>
                </a:ext>
              </a:extLst>
            </p:cNvPr>
            <p:cNvGrpSpPr/>
            <p:nvPr/>
          </p:nvGrpSpPr>
          <p:grpSpPr>
            <a:xfrm>
              <a:off x="8534400" y="3845069"/>
              <a:ext cx="1063581" cy="917431"/>
              <a:chOff x="8627922" y="1191984"/>
              <a:chExt cx="1063581" cy="917431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04EC5753-2D60-6D77-3719-2077A059345E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7" name="TextBox 16">
                <a:extLst>
                  <a:ext uri="{FF2B5EF4-FFF2-40B4-BE49-F238E27FC236}">
                    <a16:creationId xmlns:a16="http://schemas.microsoft.com/office/drawing/2014/main" id="{FA6EBB7F-7260-4AC5-E327-5A44383F6435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2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2F8079-B688-0236-A341-1B322896E347}"/>
              </a:ext>
            </a:extLst>
          </p:cNvPr>
          <p:cNvGrpSpPr/>
          <p:nvPr/>
        </p:nvGrpSpPr>
        <p:grpSpPr>
          <a:xfrm>
            <a:off x="8534400" y="5382551"/>
            <a:ext cx="8433210" cy="936468"/>
            <a:chOff x="8518071" y="3845069"/>
            <a:chExt cx="8433210" cy="936468"/>
          </a:xfrm>
        </p:grpSpPr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84E7743A-14A0-186F-289A-6F5A12651983}"/>
                </a:ext>
              </a:extLst>
            </p:cNvPr>
            <p:cNvSpPr txBox="1"/>
            <p:nvPr/>
          </p:nvSpPr>
          <p:spPr>
            <a:xfrm>
              <a:off x="9906000" y="4164060"/>
              <a:ext cx="7045281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การเปลี่ยนแปลงอัตราส่วนการอัด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EFF263E-9821-8874-E49E-7C4900D30103}"/>
                </a:ext>
              </a:extLst>
            </p:cNvPr>
            <p:cNvGrpSpPr/>
            <p:nvPr/>
          </p:nvGrpSpPr>
          <p:grpSpPr>
            <a:xfrm>
              <a:off x="8518071" y="3845069"/>
              <a:ext cx="1063581" cy="917431"/>
              <a:chOff x="8611593" y="1191984"/>
              <a:chExt cx="1063581" cy="917431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2F12EB06-8B4E-D236-EEAB-04EDA5DAA5AD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E9FC38-DFEC-84AF-C32A-51BF5CDC6E79}"/>
                  </a:ext>
                </a:extLst>
              </p:cNvPr>
              <p:cNvSpPr txBox="1"/>
              <p:nvPr/>
            </p:nvSpPr>
            <p:spPr>
              <a:xfrm>
                <a:off x="8611593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41" y="0"/>
            <a:ext cx="1011259" cy="10287000"/>
            <a:chOff x="0" y="0"/>
            <a:chExt cx="266340" cy="2709333"/>
          </a:xfrm>
          <a:solidFill>
            <a:srgbClr val="00B05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6340" cy="2709333"/>
            </a:xfrm>
            <a:custGeom>
              <a:avLst/>
              <a:gdLst/>
              <a:ahLst/>
              <a:cxnLst/>
              <a:rect l="l" t="t" r="r" b="b"/>
              <a:pathLst>
                <a:path w="266340" h="2709333">
                  <a:moveTo>
                    <a:pt x="0" y="0"/>
                  </a:moveTo>
                  <a:lnTo>
                    <a:pt x="266340" y="0"/>
                  </a:lnTo>
                  <a:lnTo>
                    <a:pt x="266340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6340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01687" y="7365039"/>
            <a:ext cx="14173200" cy="1740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อัตราสวนการอัด (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Compression Ratio: C.R.)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กระบวนการอัดปริมาตรของสวนผสม ทั้งหมดภายในกระบอกสูบใหมีปริมาตรที่เล็กลง เปนอัตราสวนระหวางปริมาตรกอนการอัดตัวกับปริมาตร หลังการอัดตัว ดังแสดงในรูป</a:t>
            </a:r>
            <a:endParaRPr lang="en-US" sz="3600" dirty="0">
              <a:solidFill>
                <a:srgbClr val="4B4545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72191" y="975675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7" name="Freeform 27"/>
          <p:cNvSpPr/>
          <p:nvPr/>
        </p:nvSpPr>
        <p:spPr>
          <a:xfrm>
            <a:off x="15289894" y="177838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25330A-ED74-A427-5E26-7779FDC9BE0F}"/>
              </a:ext>
            </a:extLst>
          </p:cNvPr>
          <p:cNvGrpSpPr/>
          <p:nvPr/>
        </p:nvGrpSpPr>
        <p:grpSpPr>
          <a:xfrm>
            <a:off x="577995" y="156067"/>
            <a:ext cx="10623405" cy="1939433"/>
            <a:chOff x="577995" y="112525"/>
            <a:chExt cx="10623405" cy="19394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BA333E-225E-F383-CA64-EDDF9611ACF5}"/>
                </a:ext>
              </a:extLst>
            </p:cNvPr>
            <p:cNvGrpSpPr/>
            <p:nvPr/>
          </p:nvGrpSpPr>
          <p:grpSpPr>
            <a:xfrm>
              <a:off x="577995" y="112525"/>
              <a:ext cx="10623405" cy="1939433"/>
              <a:chOff x="577995" y="112525"/>
              <a:chExt cx="10623405" cy="1939433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242B745-7150-0A6A-97B0-CC6196AA0148}"/>
                  </a:ext>
                </a:extLst>
              </p:cNvPr>
              <p:cNvSpPr/>
              <p:nvPr/>
            </p:nvSpPr>
            <p:spPr>
              <a:xfrm>
                <a:off x="1077354" y="342900"/>
                <a:ext cx="7685646" cy="1552390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2590801" y="928490"/>
                <a:ext cx="8610599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อัตราส่วนการอัด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21262A5-7C4F-ADF8-D246-50551C45FE28}"/>
                  </a:ext>
                </a:extLst>
              </p:cNvPr>
              <p:cNvSpPr/>
              <p:nvPr/>
            </p:nvSpPr>
            <p:spPr>
              <a:xfrm>
                <a:off x="1524000" y="569509"/>
                <a:ext cx="6705600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74F04D55-2760-4C2D-CD5A-56F708CB1810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A2B34F-4C90-8CC7-BD88-BF798ED213FD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B050"/>
                  </a:solidFill>
                  <a:latin typeface="Broadway" panose="04040905080B02020502" pitchFamily="82" charset="0"/>
                </a:rPr>
                <a:t>1</a:t>
              </a:r>
              <a:endParaRPr lang="th-TH" sz="9600" dirty="0">
                <a:solidFill>
                  <a:srgbClr val="00B050"/>
                </a:solidFill>
                <a:latin typeface="Broadway" panose="04040905080B02020502" pitchFamily="82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F78EC1-537F-25D4-D9D9-CC5B0BC08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4014" y="2613370"/>
            <a:ext cx="4977985" cy="4359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CF3CA8-A8E4-180F-322B-8600E2C93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7000" y="2611501"/>
            <a:ext cx="4077120" cy="4360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464C7F4-771E-33A2-268A-AC76D0D88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r="9439" b="-72164"/>
          <a:stretch/>
        </p:blipFill>
        <p:spPr>
          <a:xfrm>
            <a:off x="0" y="-1714500"/>
            <a:ext cx="18288000" cy="8244080"/>
          </a:xfrm>
          <a:prstGeom prst="rect">
            <a:avLst/>
          </a:prstGeom>
        </p:spPr>
      </p:pic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E669B8A1-8C6D-0FED-1DBC-F61C42D3E8D4}"/>
              </a:ext>
            </a:extLst>
          </p:cNvPr>
          <p:cNvSpPr/>
          <p:nvPr/>
        </p:nvSpPr>
        <p:spPr>
          <a:xfrm>
            <a:off x="1905000" y="1333500"/>
            <a:ext cx="16366066" cy="8686800"/>
          </a:xfrm>
          <a:prstGeom prst="round2SameRect">
            <a:avLst>
              <a:gd name="adj1" fmla="val 2407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9" name="Group 9"/>
          <p:cNvGrpSpPr/>
          <p:nvPr/>
        </p:nvGrpSpPr>
        <p:grpSpPr>
          <a:xfrm>
            <a:off x="933450" y="3216362"/>
            <a:ext cx="95250" cy="7032538"/>
            <a:chOff x="0" y="0"/>
            <a:chExt cx="127000" cy="9376718"/>
          </a:xfrm>
        </p:grpSpPr>
        <p:sp>
          <p:nvSpPr>
            <p:cNvPr id="10" name="AutoShape 10"/>
            <p:cNvSpPr/>
            <p:nvPr/>
          </p:nvSpPr>
          <p:spPr>
            <a:xfrm flipH="1">
              <a:off x="63500" y="2874121"/>
              <a:ext cx="0" cy="6502597"/>
            </a:xfrm>
            <a:prstGeom prst="line">
              <a:avLst/>
            </a:prstGeom>
            <a:ln w="12700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63500" y="0"/>
              <a:ext cx="0" cy="1898345"/>
            </a:xfrm>
            <a:prstGeom prst="line">
              <a:avLst/>
            </a:prstGeom>
            <a:ln w="12700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7836053" y="4892858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4B29E4-2845-988C-B863-97E52ABDB266}"/>
              </a:ext>
            </a:extLst>
          </p:cNvPr>
          <p:cNvGrpSpPr/>
          <p:nvPr/>
        </p:nvGrpSpPr>
        <p:grpSpPr>
          <a:xfrm>
            <a:off x="4953000" y="2117981"/>
            <a:ext cx="9601200" cy="4656403"/>
            <a:chOff x="4724400" y="2117981"/>
            <a:chExt cx="9601200" cy="46564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E41A476-4142-E51B-0C4E-F3410D75E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2118" t="48538" r="17367" b="27803"/>
            <a:stretch/>
          </p:blipFill>
          <p:spPr>
            <a:xfrm>
              <a:off x="6493968" y="5289315"/>
              <a:ext cx="4952723" cy="148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2D10C08-C126-B0BE-664E-DB83AC3E5619}"/>
                    </a:ext>
                  </a:extLst>
                </p:cNvPr>
                <p:cNvSpPr txBox="1"/>
                <p:nvPr/>
              </p:nvSpPr>
              <p:spPr>
                <a:xfrm>
                  <a:off x="4724400" y="2117981"/>
                  <a:ext cx="9601200" cy="3970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อัตราสวนการอัด 		= 	</a:t>
                  </a:r>
                  <a:r>
                    <a:rPr lang="th-TH" sz="3600" u="sng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ปริมาตรกอนการอัดตัว </a:t>
                  </a:r>
                </a:p>
                <a:p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		ปริมาตรหลังการอัดตัว </a:t>
                  </a:r>
                </a:p>
                <a:p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เมื่อ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	อัตราสวนการอัด 		=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C.R. </a:t>
                  </a:r>
                  <a:endPara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ปริมาตรกอนการอัดตัว 	=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v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+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c</m:t>
                          </m:r>
                        </m:sub>
                      </m:sSub>
                    </m:oMath>
                  </a14:m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endPara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ปริมาตรหลังการอัดตัว 	=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c</m:t>
                          </m:r>
                        </m:sub>
                      </m:sSub>
                    </m:oMath>
                  </a14:m>
                  <a:endPara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endPara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จะได้</a:t>
                  </a:r>
                  <a:endPara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2D10C08-C126-B0BE-664E-DB83AC3E56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400" y="2117981"/>
                  <a:ext cx="9601200" cy="3970318"/>
                </a:xfrm>
                <a:prstGeom prst="rect">
                  <a:avLst/>
                </a:prstGeom>
                <a:blipFill>
                  <a:blip r:embed="rId5"/>
                  <a:stretch>
                    <a:fillRect l="-1968" t="-2301" b="-4755"/>
                  </a:stretch>
                </a:blipFill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A73A6F-CE0D-240F-DB9D-60C39E51F440}"/>
                  </a:ext>
                </a:extLst>
              </p:cNvPr>
              <p:cNvSpPr txBox="1"/>
              <p:nvPr/>
            </p:nvSpPr>
            <p:spPr>
              <a:xfrm>
                <a:off x="2133600" y="7618274"/>
                <a:ext cx="96012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เมื่อกําหนดให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C.R. 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คือ 	อัตราสวนการอัด </a:t>
                </a:r>
                <a:endPara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</a:t>
                </a:r>
                <a:r>
                  <a:rPr lang="en-US" sz="3600" dirty="0">
                    <a:cs typeface="TH SarabunPSK" panose="020B0500040200020003" pitchFamily="34" charset="-3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v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คือ 	ปริมาตรดูด (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mm³ , cm³) </a:t>
                </a:r>
              </a:p>
              <a:p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</a:t>
                </a:r>
                <a:r>
                  <a:rPr lang="en-US" sz="3600" dirty="0">
                    <a:cs typeface="TH SarabunPSK" panose="020B0500040200020003" pitchFamily="34" charset="-3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c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cs typeface="TH SarabunPSK" panose="020B0500040200020003" pitchFamily="34" charset="-34"/>
                      </a:rPr>
                      <m:t> </m:t>
                    </m:r>
                  </m:oMath>
                </a14:m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คือ 	ปริมาตรอัด (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mm³ , cm³)</a:t>
                </a:r>
                <a:endPara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A73A6F-CE0D-240F-DB9D-60C39E51F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7618274"/>
                <a:ext cx="9601200" cy="1754326"/>
              </a:xfrm>
              <a:prstGeom prst="rect">
                <a:avLst/>
              </a:prstGeom>
              <a:blipFill>
                <a:blip r:embed="rId6"/>
                <a:stretch>
                  <a:fillRect t="-5556" b="-13542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2"/>
          <p:cNvGrpSpPr/>
          <p:nvPr/>
        </p:nvGrpSpPr>
        <p:grpSpPr>
          <a:xfrm>
            <a:off x="17644392" y="0"/>
            <a:ext cx="643607" cy="10287000"/>
            <a:chOff x="0" y="0"/>
            <a:chExt cx="270933" cy="2709333"/>
          </a:xfrm>
          <a:solidFill>
            <a:srgbClr val="92D050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">
            <a:extLst>
              <a:ext uri="{FF2B5EF4-FFF2-40B4-BE49-F238E27FC236}">
                <a16:creationId xmlns:a16="http://schemas.microsoft.com/office/drawing/2014/main" id="{190A4F4C-1CEB-35B9-F29E-17EF87B058B3}"/>
              </a:ext>
            </a:extLst>
          </p:cNvPr>
          <p:cNvGrpSpPr/>
          <p:nvPr/>
        </p:nvGrpSpPr>
        <p:grpSpPr>
          <a:xfrm>
            <a:off x="0" y="-38100"/>
            <a:ext cx="1600200" cy="10325100"/>
            <a:chOff x="0" y="0"/>
            <a:chExt cx="1087170" cy="1354667"/>
          </a:xfrm>
          <a:solidFill>
            <a:srgbClr val="92D050"/>
          </a:solidFill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E4DDCC40-2C6C-FA2A-DC04-34E95E1312D0}"/>
                </a:ext>
              </a:extLst>
            </p:cNvPr>
            <p:cNvSpPr/>
            <p:nvPr/>
          </p:nvSpPr>
          <p:spPr>
            <a:xfrm>
              <a:off x="0" y="0"/>
              <a:ext cx="1087170" cy="1354667"/>
            </a:xfrm>
            <a:custGeom>
              <a:avLst/>
              <a:gdLst/>
              <a:ahLst/>
              <a:cxnLst/>
              <a:rect l="l" t="t" r="r" b="b"/>
              <a:pathLst>
                <a:path w="1087170" h="1354667">
                  <a:moveTo>
                    <a:pt x="0" y="0"/>
                  </a:moveTo>
                  <a:lnTo>
                    <a:pt x="1087170" y="0"/>
                  </a:lnTo>
                  <a:lnTo>
                    <a:pt x="1087170" y="1354667"/>
                  </a:lnTo>
                  <a:lnTo>
                    <a:pt x="0" y="135466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1F18F557-383D-E2F7-F96F-86196897B938}"/>
                </a:ext>
              </a:extLst>
            </p:cNvPr>
            <p:cNvSpPr txBox="1"/>
            <p:nvPr/>
          </p:nvSpPr>
          <p:spPr>
            <a:xfrm>
              <a:off x="0" y="-38100"/>
              <a:ext cx="1087170" cy="139276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230403" y="14960"/>
            <a:ext cx="1057597" cy="10272040"/>
            <a:chOff x="0" y="0"/>
            <a:chExt cx="278544" cy="2705393"/>
          </a:xfrm>
          <a:solidFill>
            <a:srgbClr val="00B05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78544" cy="2705393"/>
            </a:xfrm>
            <a:custGeom>
              <a:avLst/>
              <a:gdLst/>
              <a:ahLst/>
              <a:cxnLst/>
              <a:rect l="l" t="t" r="r" b="b"/>
              <a:pathLst>
                <a:path w="278544" h="2705393">
                  <a:moveTo>
                    <a:pt x="0" y="0"/>
                  </a:moveTo>
                  <a:lnTo>
                    <a:pt x="278544" y="0"/>
                  </a:lnTo>
                  <a:lnTo>
                    <a:pt x="278544" y="2705393"/>
                  </a:lnTo>
                  <a:lnTo>
                    <a:pt x="0" y="2705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8544" cy="27434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004A2D-1F08-16F5-E50D-F3FCFFF04FC6}"/>
              </a:ext>
            </a:extLst>
          </p:cNvPr>
          <p:cNvGrpSpPr/>
          <p:nvPr/>
        </p:nvGrpSpPr>
        <p:grpSpPr>
          <a:xfrm>
            <a:off x="2210860" y="338681"/>
            <a:ext cx="1600200" cy="1309452"/>
            <a:chOff x="9949542" y="647484"/>
            <a:chExt cx="1600200" cy="130945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104969-31DF-CFF7-3586-013F94171087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92D050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31DA3-53B7-0690-CBBD-BE11B28A1C10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6C0BDB0-71A8-3CFD-BA44-E746398E27B2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B5E167EE-3AE6-B13D-40DE-1B7FE2E23D71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6" name="Flowchart: Connector 15">
                  <a:extLst>
                    <a:ext uri="{FF2B5EF4-FFF2-40B4-BE49-F238E27FC236}">
                      <a16:creationId xmlns:a16="http://schemas.microsoft.com/office/drawing/2014/main" id="{AF355836-E914-1CCD-E19C-C663B37211BE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47B324-42E8-2F06-C02C-738C520E6E54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1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FE2F60-1555-FE16-0EFC-AA893909021A}"/>
              </a:ext>
            </a:extLst>
          </p:cNvPr>
          <p:cNvGrpSpPr/>
          <p:nvPr/>
        </p:nvGrpSpPr>
        <p:grpSpPr>
          <a:xfrm>
            <a:off x="2159558" y="1693227"/>
            <a:ext cx="11099242" cy="4806146"/>
            <a:chOff x="8722294" y="1566643"/>
            <a:chExt cx="11099242" cy="480614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926A211-D408-6546-3F2C-9120477F3206}"/>
                </a:ext>
              </a:extLst>
            </p:cNvPr>
            <p:cNvSpPr/>
            <p:nvPr/>
          </p:nvSpPr>
          <p:spPr>
            <a:xfrm>
              <a:off x="8722294" y="1566643"/>
              <a:ext cx="11099242" cy="4790853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6FE07F-B44F-A8C0-BB9E-7B61654F9B0D}"/>
                </a:ext>
              </a:extLst>
            </p:cNvPr>
            <p:cNvSpPr txBox="1"/>
            <p:nvPr/>
          </p:nvSpPr>
          <p:spPr>
            <a:xfrm>
              <a:off x="9098142" y="1848474"/>
              <a:ext cx="9961394" cy="4524315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เครื่องยนต 2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GR-FE 6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สูบ 4 จังหวะ มีขนาดเสนผานศูนยกลางกระบอกสูบ </a:t>
              </a:r>
              <a:b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94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mm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ระยะชัก 83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mm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และวัดระยะความสูงของหองเผาไหมได 8.46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mm </a:t>
              </a:r>
              <a:b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จงคํานวณหา อัตราสวนการอัด </a:t>
              </a:r>
              <a:endParaRPr lang="en-US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โจทยกำหนด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D = 94 mm = 9.4 cm </a:t>
              </a: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      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 = 83 mm = 8.3 cm </a:t>
              </a: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      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K = 6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สูบ </a:t>
              </a: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      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 = 8.46 mm = 0.846 cm 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ju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ใหหา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C.R.</a:t>
              </a:r>
              <a:endPara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9" name="Freeform 18">
            <a:extLst>
              <a:ext uri="{FF2B5EF4-FFF2-40B4-BE49-F238E27FC236}">
                <a16:creationId xmlns:a16="http://schemas.microsoft.com/office/drawing/2014/main" id="{96C78BEA-84B2-7507-5C40-26BFA940258A}"/>
              </a:ext>
            </a:extLst>
          </p:cNvPr>
          <p:cNvSpPr/>
          <p:nvPr/>
        </p:nvSpPr>
        <p:spPr>
          <a:xfrm rot="5400000">
            <a:off x="-626329" y="7410011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35" name="Picture 34" descr="A pair of compasses on a graph paper&#10;&#10;Description automatically generated">
            <a:extLst>
              <a:ext uri="{FF2B5EF4-FFF2-40B4-BE49-F238E27FC236}">
                <a16:creationId xmlns:a16="http://schemas.microsoft.com/office/drawing/2014/main" id="{4E834925-EBE8-F417-FE25-A3C93B495A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6757">
            <a:off x="12094238" y="-6520655"/>
            <a:ext cx="9551368" cy="10171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C1FAEA-BF09-4DAA-960E-96DF00996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0619" y="6781204"/>
            <a:ext cx="10466761" cy="2688272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rgbClr val="00B050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7836053" y="4892858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1347108" y="92719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347108" y="26670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E43391-9FAD-3B1C-87D3-16CC3AFC23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034268"/>
            <a:ext cx="5486400" cy="6229350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2EFDF59-CCE6-4573-D838-0A0CC76924B1}"/>
              </a:ext>
            </a:extLst>
          </p:cNvPr>
          <p:cNvGrpSpPr/>
          <p:nvPr/>
        </p:nvGrpSpPr>
        <p:grpSpPr>
          <a:xfrm>
            <a:off x="6781800" y="2333450"/>
            <a:ext cx="0" cy="7686850"/>
            <a:chOff x="9525000" y="2638250"/>
            <a:chExt cx="0" cy="7686850"/>
          </a:xfrm>
        </p:grpSpPr>
        <p:sp>
          <p:nvSpPr>
            <p:cNvPr id="33" name="AutoShape 12">
              <a:extLst>
                <a:ext uri="{FF2B5EF4-FFF2-40B4-BE49-F238E27FC236}">
                  <a16:creationId xmlns:a16="http://schemas.microsoft.com/office/drawing/2014/main" id="{F718F5FC-7BDF-9999-9A52-E2DDC1DEAE72}"/>
                </a:ext>
              </a:extLst>
            </p:cNvPr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AutoShape 13">
              <a:extLst>
                <a:ext uri="{FF2B5EF4-FFF2-40B4-BE49-F238E27FC236}">
                  <a16:creationId xmlns:a16="http://schemas.microsoft.com/office/drawing/2014/main" id="{A0D2E9DD-904B-DE9F-0DAC-56586AFA1998}"/>
                </a:ext>
              </a:extLst>
            </p:cNvPr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A5AD49-1D4C-806A-DA24-BA11E6128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3278" y="1615233"/>
            <a:ext cx="9799315" cy="2609743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E7E514-D073-5E05-BB5C-9FE99BB460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3278" y="5602706"/>
            <a:ext cx="9799317" cy="3503193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" y="0"/>
            <a:ext cx="17331442" cy="5178461"/>
            <a:chOff x="0" y="0"/>
            <a:chExt cx="240829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rgbClr val="00B05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930085" y="213438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9" name="Rectangle: Top Corners Rounded 48">
            <a:extLst>
              <a:ext uri="{FF2B5EF4-FFF2-40B4-BE49-F238E27FC236}">
                <a16:creationId xmlns:a16="http://schemas.microsoft.com/office/drawing/2014/main" id="{9694DDCF-8D57-0A67-C3AA-2C2E62A9F3FA}"/>
              </a:ext>
            </a:extLst>
          </p:cNvPr>
          <p:cNvSpPr/>
          <p:nvPr/>
        </p:nvSpPr>
        <p:spPr>
          <a:xfrm>
            <a:off x="-36072" y="1700289"/>
            <a:ext cx="17331443" cy="9276077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612056" y="2856991"/>
            <a:ext cx="9284535" cy="2125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thaiDist">
              <a:lnSpc>
                <a:spcPts val="4079"/>
              </a:lnSpc>
            </a:pP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ในการหาปริมาตรอัดของเครื่องยนต บางครั้งขอมูลที่จะนำไปใชในการคำนวณมีไมครบ ทราบเพียง ปริมาตรดูด และอัตราสวนการอัด ปญหาดังกลาวนี้สามารถแกไขได โดยนำสมการของอัตราสวนการอัด มาใชในการแกไขปญหา </a:t>
            </a:r>
            <a:endParaRPr lang="en-US" sz="3600" dirty="0"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36081D-7A1E-EE3A-A7E6-3E87D0EA2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918" y="5500256"/>
            <a:ext cx="10100084" cy="4481844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1F6565-B0F7-7576-A89F-9F4D7B3C6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6310" y="5292761"/>
            <a:ext cx="4156731" cy="1440452"/>
          </a:xfrm>
          <a:prstGeom prst="rect">
            <a:avLst/>
          </a:prstGeom>
        </p:spPr>
      </p:pic>
      <p:sp>
        <p:nvSpPr>
          <p:cNvPr id="27" name="TextBox 8">
            <a:extLst>
              <a:ext uri="{FF2B5EF4-FFF2-40B4-BE49-F238E27FC236}">
                <a16:creationId xmlns:a16="http://schemas.microsoft.com/office/drawing/2014/main" id="{D84EA943-02C4-BB27-30FF-EAA2727BD249}"/>
              </a:ext>
            </a:extLst>
          </p:cNvPr>
          <p:cNvSpPr txBox="1"/>
          <p:nvPr/>
        </p:nvSpPr>
        <p:spPr>
          <a:xfrm>
            <a:off x="12203851" y="4500349"/>
            <a:ext cx="2494546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4079"/>
              </a:lnSpc>
            </a:pP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ดังนั้น จะได้</a:t>
            </a:r>
            <a:endParaRPr lang="en-US" sz="3600" dirty="0"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95D1FC-E890-9958-8C5C-36AF4B7EA5F3}"/>
              </a:ext>
            </a:extLst>
          </p:cNvPr>
          <p:cNvGrpSpPr/>
          <p:nvPr/>
        </p:nvGrpSpPr>
        <p:grpSpPr>
          <a:xfrm>
            <a:off x="11125200" y="2520892"/>
            <a:ext cx="0" cy="7686850"/>
            <a:chOff x="9525000" y="2638250"/>
            <a:chExt cx="0" cy="7686850"/>
          </a:xfrm>
        </p:grpSpPr>
        <p:sp>
          <p:nvSpPr>
            <p:cNvPr id="12" name="AutoShape 12"/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B58340-93B7-198C-672A-1B2D02002E2E}"/>
              </a:ext>
            </a:extLst>
          </p:cNvPr>
          <p:cNvGrpSpPr/>
          <p:nvPr/>
        </p:nvGrpSpPr>
        <p:grpSpPr>
          <a:xfrm>
            <a:off x="576943" y="141482"/>
            <a:ext cx="14249400" cy="2424437"/>
            <a:chOff x="577995" y="342899"/>
            <a:chExt cx="14249400" cy="242443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5CABC0-DA72-25EE-E5EA-37F71CBA20BE}"/>
                </a:ext>
              </a:extLst>
            </p:cNvPr>
            <p:cNvGrpSpPr/>
            <p:nvPr/>
          </p:nvGrpSpPr>
          <p:grpSpPr>
            <a:xfrm>
              <a:off x="577995" y="342899"/>
              <a:ext cx="14249400" cy="2424437"/>
              <a:chOff x="577995" y="342899"/>
              <a:chExt cx="14249400" cy="2424437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02E3349-47F7-24D0-CE0A-0EC30D47826A}"/>
                  </a:ext>
                </a:extLst>
              </p:cNvPr>
              <p:cNvSpPr/>
              <p:nvPr/>
            </p:nvSpPr>
            <p:spPr>
              <a:xfrm>
                <a:off x="1077352" y="342899"/>
                <a:ext cx="12973525" cy="2424437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71CBDC59-6845-E3BC-6081-78C77E85A8D5}"/>
                  </a:ext>
                </a:extLst>
              </p:cNvPr>
              <p:cNvSpPr/>
              <p:nvPr/>
            </p:nvSpPr>
            <p:spPr>
              <a:xfrm>
                <a:off x="1523999" y="569509"/>
                <a:ext cx="11509448" cy="200032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19BC145C-1B5F-81EA-C801-53C82331FA98}"/>
                  </a:ext>
                </a:extLst>
              </p:cNvPr>
              <p:cNvSpPr/>
              <p:nvPr/>
            </p:nvSpPr>
            <p:spPr>
              <a:xfrm>
                <a:off x="577995" y="612943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" name="TextBox 5">
                <a:extLst>
                  <a:ext uri="{FF2B5EF4-FFF2-40B4-BE49-F238E27FC236}">
                    <a16:creationId xmlns:a16="http://schemas.microsoft.com/office/drawing/2014/main" id="{CDDBDD38-3E63-4114-CE98-BE76DC26A9DD}"/>
                  </a:ext>
                </a:extLst>
              </p:cNvPr>
              <p:cNvSpPr txBox="1"/>
              <p:nvPr/>
            </p:nvSpPr>
            <p:spPr>
              <a:xfrm>
                <a:off x="2703882" y="506318"/>
                <a:ext cx="12123513" cy="221599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/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rPr>
                  <a:t>ความสัมพันธ์ระหว่างปริมาตรดูด ปริมาตรอัด และอัตราส่วนการอัด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77BA60-853F-5E17-064D-4C3135336B7E}"/>
                </a:ext>
              </a:extLst>
            </p:cNvPr>
            <p:cNvSpPr txBox="1"/>
            <p:nvPr/>
          </p:nvSpPr>
          <p:spPr>
            <a:xfrm>
              <a:off x="1077353" y="800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B050"/>
                  </a:solidFill>
                  <a:latin typeface="Broadway" panose="04040905080B02020502" pitchFamily="82" charset="0"/>
                </a:rPr>
                <a:t>2</a:t>
              </a:r>
              <a:endParaRPr lang="th-TH" sz="9600" dirty="0">
                <a:solidFill>
                  <a:srgbClr val="00B050"/>
                </a:solidFill>
                <a:latin typeface="Broadway" panose="04040905080B02020502" pitchFamily="8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3BC09-C085-599D-4A0C-057EFA1A5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46D4B64-74BC-2D0D-3B7A-4E44BFA8A280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rgbClr val="92D050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CAF4028-512B-E9C5-EC48-D29D47FD4080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E3465B7-3A6C-06F2-1022-7E47809E4C67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A772C0A-4C50-1FB1-38FD-C095DE64ADC5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  <a:solidFill>
            <a:srgbClr val="00B050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C922CF-C906-FD5D-5947-1F3683680B1F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A691420-7761-1A3E-CA76-39181DFD9001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B3ABA27-6232-0643-49BE-8031371A4C57}"/>
              </a:ext>
            </a:extLst>
          </p:cNvPr>
          <p:cNvGrpSpPr/>
          <p:nvPr/>
        </p:nvGrpSpPr>
        <p:grpSpPr>
          <a:xfrm>
            <a:off x="1066800" y="246112"/>
            <a:ext cx="1600200" cy="1309452"/>
            <a:chOff x="9949542" y="647484"/>
            <a:chExt cx="1600200" cy="1309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7EB34A-6CEC-A100-80DB-92C24EF71441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92D050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0FF75-6EB2-551E-1EAA-B9733ACAF856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42DA680-5246-7F6A-2DC7-52431DDC2C9B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3" name="Flowchart: Connector 12">
                  <a:extLst>
                    <a:ext uri="{FF2B5EF4-FFF2-40B4-BE49-F238E27FC236}">
                      <a16:creationId xmlns:a16="http://schemas.microsoft.com/office/drawing/2014/main" id="{3C4E042B-89E3-879D-E84B-C8122160C61E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33CAD4B4-43B4-0A11-7ADA-60ED6A2602AB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8FF6F7-7248-28C2-AB79-61E24E581B6C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2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1064D7-F192-F4C9-2315-013A4A058644}"/>
              </a:ext>
            </a:extLst>
          </p:cNvPr>
          <p:cNvGrpSpPr/>
          <p:nvPr/>
        </p:nvGrpSpPr>
        <p:grpSpPr>
          <a:xfrm>
            <a:off x="2558830" y="190499"/>
            <a:ext cx="13671770" cy="4005826"/>
            <a:chOff x="9382136" y="1559689"/>
            <a:chExt cx="14837913" cy="469757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DE78867-1875-E822-6CE0-CF70A71F69C6}"/>
                </a:ext>
              </a:extLst>
            </p:cNvPr>
            <p:cNvSpPr/>
            <p:nvPr/>
          </p:nvSpPr>
          <p:spPr>
            <a:xfrm>
              <a:off x="9382136" y="1559689"/>
              <a:ext cx="14837913" cy="4697569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A5127EA-E3E8-6617-1D1C-05E0B6C77079}"/>
                    </a:ext>
                  </a:extLst>
                </p:cNvPr>
                <p:cNvSpPr txBox="1"/>
                <p:nvPr/>
              </p:nvSpPr>
              <p:spPr>
                <a:xfrm>
                  <a:off x="9896487" y="1817883"/>
                  <a:ext cx="13955867" cy="4439376"/>
                </a:xfrm>
                <a:prstGeom prst="rect">
                  <a:avLst/>
                </a:prstGeom>
                <a:noFill/>
                <a:ln w="28575">
                  <a:noFill/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th-TH" sz="40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รถจักรยานยนต 4 จังหวะ มีขนาดเสนผานศูนยกลางกระบอกสูบ 50 </a:t>
                  </a:r>
                  <a:r>
                    <a:rPr lang="en-US" sz="40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40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ระยะชัก 55 </a:t>
                  </a:r>
                  <a:r>
                    <a:rPr lang="en-US" sz="40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40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และมีอัตรา   สวนการอัด 9.5 : 1 จงคํานวณหาปริมาตรอัด 	</a:t>
                  </a:r>
                </a:p>
                <a:p>
                  <a:pPr algn="just"/>
                  <a:r>
                    <a:rPr lang="th-TH" sz="40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โจทยกำหนด        </a:t>
                  </a:r>
                  <a:r>
                    <a:rPr lang="en-US" sz="40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D 	= 	50 mm = 5 cm </a:t>
                  </a:r>
                </a:p>
                <a:p>
                  <a:pPr algn="just"/>
                  <a:r>
                    <a:rPr lang="en-US" sz="40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L 	= 	55 mm = 5.5 cm </a:t>
                  </a:r>
                </a:p>
                <a:p>
                  <a:pPr algn="just"/>
                  <a:r>
                    <a:rPr lang="en-US" sz="40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C.R. 	= 	9.5 : 1</a:t>
                  </a:r>
                  <a:endPara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just"/>
                  <a:r>
                    <a:rPr lang="th-TH" sz="40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ใหหา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sSubPr>
                        <m:e>
                          <m:r>
                            <a:rPr lang="en-US" sz="4000" b="1" i="0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𝐯</m:t>
                          </m:r>
                        </m:e>
                        <m:sub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𝒄</m:t>
                          </m:r>
                        </m:sub>
                      </m:sSub>
                    </m:oMath>
                  </a14:m>
                  <a:endPara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A5127EA-E3E8-6617-1D1C-05E0B6C770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6487" y="1817883"/>
                  <a:ext cx="13955867" cy="4439376"/>
                </a:xfrm>
                <a:prstGeom prst="rect">
                  <a:avLst/>
                </a:prstGeom>
                <a:blipFill>
                  <a:blip r:embed="rId2"/>
                  <a:stretch>
                    <a:fillRect l="-1659" t="-2899" r="-1659" b="-6602"/>
                  </a:stretch>
                </a:blipFill>
                <a:ln w="28575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F0AC119-3AB2-17CE-5FAF-A63B50B01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8830" y="4296604"/>
            <a:ext cx="9220200" cy="2871865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B1A436-F005-6168-3717-76B5932CE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7224635"/>
            <a:ext cx="9223242" cy="287186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3581400" cy="10287000"/>
            <a:chOff x="0" y="0"/>
            <a:chExt cx="1087170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170" cy="1354667"/>
            </a:xfrm>
            <a:custGeom>
              <a:avLst/>
              <a:gdLst/>
              <a:ahLst/>
              <a:cxnLst/>
              <a:rect l="l" t="t" r="r" b="b"/>
              <a:pathLst>
                <a:path w="1087170" h="1354667">
                  <a:moveTo>
                    <a:pt x="0" y="0"/>
                  </a:moveTo>
                  <a:lnTo>
                    <a:pt x="1087170" y="0"/>
                  </a:lnTo>
                  <a:lnTo>
                    <a:pt x="1087170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7170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198141" y="0"/>
            <a:ext cx="1089859" cy="10287000"/>
            <a:chOff x="0" y="0"/>
            <a:chExt cx="287041" cy="2709333"/>
          </a:xfrm>
          <a:solidFill>
            <a:srgbClr val="00B050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287041" cy="2709333"/>
            </a:xfrm>
            <a:custGeom>
              <a:avLst/>
              <a:gdLst/>
              <a:ahLst/>
              <a:cxnLst/>
              <a:rect l="l" t="t" r="r" b="b"/>
              <a:pathLst>
                <a:path w="287041" h="2709333">
                  <a:moveTo>
                    <a:pt x="0" y="0"/>
                  </a:moveTo>
                  <a:lnTo>
                    <a:pt x="287041" y="0"/>
                  </a:lnTo>
                  <a:lnTo>
                    <a:pt x="287041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87041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849879" y="19050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 rot="5400000">
            <a:off x="-626329" y="7410011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DD0DA9-474F-03EF-3FD7-9FD0AD840018}"/>
              </a:ext>
            </a:extLst>
          </p:cNvPr>
          <p:cNvGrpSpPr/>
          <p:nvPr/>
        </p:nvGrpSpPr>
        <p:grpSpPr>
          <a:xfrm>
            <a:off x="685800" y="190500"/>
            <a:ext cx="13164079" cy="1939433"/>
            <a:chOff x="577995" y="112525"/>
            <a:chExt cx="13164079" cy="193943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04D167E-8F3D-7FCC-3AA0-9356476A058E}"/>
                </a:ext>
              </a:extLst>
            </p:cNvPr>
            <p:cNvGrpSpPr/>
            <p:nvPr/>
          </p:nvGrpSpPr>
          <p:grpSpPr>
            <a:xfrm>
              <a:off x="577995" y="112525"/>
              <a:ext cx="13164079" cy="1939433"/>
              <a:chOff x="577995" y="112525"/>
              <a:chExt cx="13164079" cy="193943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F8FC62CE-976E-667D-67AB-350DD0704D71}"/>
                  </a:ext>
                </a:extLst>
              </p:cNvPr>
              <p:cNvSpPr/>
              <p:nvPr/>
            </p:nvSpPr>
            <p:spPr>
              <a:xfrm>
                <a:off x="1077354" y="342900"/>
                <a:ext cx="12664720" cy="1552390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" name="TextBox 5">
                <a:extLst>
                  <a:ext uri="{FF2B5EF4-FFF2-40B4-BE49-F238E27FC236}">
                    <a16:creationId xmlns:a16="http://schemas.microsoft.com/office/drawing/2014/main" id="{99C1C1EE-F14C-32EC-F805-A08BA37B2AE3}"/>
                  </a:ext>
                </a:extLst>
              </p:cNvPr>
              <p:cNvSpPr txBox="1"/>
              <p:nvPr/>
            </p:nvSpPr>
            <p:spPr>
              <a:xfrm>
                <a:off x="2590801" y="928490"/>
                <a:ext cx="10026794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latin typeface="JasmineUPC" panose="02020603050405020304" pitchFamily="18" charset="-34"/>
                    <a:cs typeface="JasmineUPC" panose="02020603050405020304" pitchFamily="18" charset="-34"/>
                  </a:rPr>
                  <a:t>การเปลี่ยนแปลงอัตราส่วนการอัด</a:t>
                </a:r>
                <a:endParaRPr lang="en-US" sz="7200" b="1" dirty="0">
                  <a:solidFill>
                    <a:srgbClr val="4B4545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8FC3D6A-DD41-2E2C-B33F-4673BA821CB8}"/>
                  </a:ext>
                </a:extLst>
              </p:cNvPr>
              <p:cNvSpPr/>
              <p:nvPr/>
            </p:nvSpPr>
            <p:spPr>
              <a:xfrm>
                <a:off x="1523999" y="569509"/>
                <a:ext cx="11245995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0" name="Flowchart: Connector 29">
                <a:extLst>
                  <a:ext uri="{FF2B5EF4-FFF2-40B4-BE49-F238E27FC236}">
                    <a16:creationId xmlns:a16="http://schemas.microsoft.com/office/drawing/2014/main" id="{856B39C9-FE7A-4CEA-ABBC-C3D7E51926ED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527125-8F2A-AA10-083C-3024799502F4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B050"/>
                  </a:solidFill>
                  <a:latin typeface="Broadway" panose="04040905080B02020502" pitchFamily="82" charset="0"/>
                </a:rPr>
                <a:t>3</a:t>
              </a:r>
              <a:endParaRPr lang="th-TH" sz="9600" dirty="0">
                <a:solidFill>
                  <a:srgbClr val="00B050"/>
                </a:solidFill>
                <a:latin typeface="Broadway" panose="04040905080B02020502" pitchFamily="82" charset="0"/>
              </a:endParaRPr>
            </a:p>
          </p:txBody>
        </p:sp>
      </p:grpSp>
      <p:sp>
        <p:nvSpPr>
          <p:cNvPr id="31" name="TextBox 6">
            <a:extLst>
              <a:ext uri="{FF2B5EF4-FFF2-40B4-BE49-F238E27FC236}">
                <a16:creationId xmlns:a16="http://schemas.microsoft.com/office/drawing/2014/main" id="{A04B4C1F-F1AA-C613-12B8-360B97F881F7}"/>
              </a:ext>
            </a:extLst>
          </p:cNvPr>
          <p:cNvSpPr txBox="1"/>
          <p:nvPr/>
        </p:nvSpPr>
        <p:spPr>
          <a:xfrm>
            <a:off x="3981451" y="2394140"/>
            <a:ext cx="12664720" cy="2895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4480"/>
              </a:lnSpc>
            </a:pP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อัตราสวนการอัดของเครื่องยนตจะคงที่เสมอ ยกเวนมีการแกไขและเปลี่ยนแปลงให</a:t>
            </a:r>
            <a:b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อัตราสวนการอัดเพิ่มขึ้นหรือลดลง ซึ่งอาจ</a:t>
            </a:r>
            <a:r>
              <a:rPr lang="th-TH" sz="4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เป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นไป</a:t>
            </a:r>
            <a:r>
              <a:rPr lang="th-TH" sz="4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ได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หลายกรณี บางครั้งเครื่อง</a:t>
            </a:r>
            <a:r>
              <a:rPr lang="th-TH" sz="4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ยนต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มีเขมาจับที่</a:t>
            </a:r>
            <a:b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ฝาสูบและ หัวลูกสูบ อาจจะทำใหเกิดการเปลี่ยนแปลงอัตราสวนการอัด</a:t>
            </a:r>
            <a:r>
              <a:rPr lang="th-TH" sz="4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ได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เชนก</a:t>
            </a:r>
            <a:r>
              <a:rPr lang="th-TH" sz="4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ัน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สาเหตุของการเปลี่ยนแปลงอัตราสวน การอัดที่กล</a:t>
            </a:r>
            <a:r>
              <a:rPr lang="th-TH" sz="4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าว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มาข</a:t>
            </a:r>
            <a:r>
              <a:rPr lang="th-TH" sz="4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างต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นเกิดขึ้นจากการเปลี่ยนแปลงระยะความสูงของ</a:t>
            </a:r>
            <a:b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หองเผาไหม</a:t>
            </a:r>
            <a:endParaRPr lang="en-US" sz="4000" dirty="0">
              <a:solidFill>
                <a:srgbClr val="4B4545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B8D226-31E4-CB29-E0B9-DBC431D56B51}"/>
              </a:ext>
            </a:extLst>
          </p:cNvPr>
          <p:cNvGrpSpPr/>
          <p:nvPr/>
        </p:nvGrpSpPr>
        <p:grpSpPr>
          <a:xfrm>
            <a:off x="4717569" y="5238478"/>
            <a:ext cx="6871662" cy="784086"/>
            <a:chOff x="4333420" y="5775612"/>
            <a:chExt cx="6871662" cy="78408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E543818-AF4A-4E8C-266A-F633065BBA32}"/>
                </a:ext>
              </a:extLst>
            </p:cNvPr>
            <p:cNvGrpSpPr/>
            <p:nvPr/>
          </p:nvGrpSpPr>
          <p:grpSpPr>
            <a:xfrm>
              <a:off x="4333420" y="5775612"/>
              <a:ext cx="1185662" cy="722531"/>
              <a:chOff x="3352800" y="5905500"/>
              <a:chExt cx="1185662" cy="72253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16A1E88-E1D7-8A17-86F0-19D85D417734}"/>
                  </a:ext>
                </a:extLst>
              </p:cNvPr>
              <p:cNvGrpSpPr/>
              <p:nvPr/>
            </p:nvGrpSpPr>
            <p:grpSpPr>
              <a:xfrm>
                <a:off x="3352800" y="5905500"/>
                <a:ext cx="1143000" cy="707886"/>
                <a:chOff x="3352800" y="5905500"/>
                <a:chExt cx="1143000" cy="707886"/>
              </a:xfrm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A94DE6CF-FE94-1163-F981-F6F588D67653}"/>
                    </a:ext>
                  </a:extLst>
                </p:cNvPr>
                <p:cNvSpPr/>
                <p:nvPr/>
              </p:nvSpPr>
              <p:spPr>
                <a:xfrm>
                  <a:off x="3352800" y="5905500"/>
                  <a:ext cx="1143000" cy="7078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A3A6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4A8BE04E-04FC-392D-BE82-C0514BC2342B}"/>
                    </a:ext>
                  </a:extLst>
                </p:cNvPr>
                <p:cNvSpPr/>
                <p:nvPr/>
              </p:nvSpPr>
              <p:spPr>
                <a:xfrm>
                  <a:off x="3418670" y="5997445"/>
                  <a:ext cx="1011259" cy="5509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b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F5F5E3A-62F5-4B17-88E2-B2F3EAE28D21}"/>
                  </a:ext>
                </a:extLst>
              </p:cNvPr>
              <p:cNvSpPr txBox="1"/>
              <p:nvPr/>
            </p:nvSpPr>
            <p:spPr>
              <a:xfrm>
                <a:off x="3624063" y="5981700"/>
                <a:ext cx="9143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JasmineUPC" panose="02020603050405020304" pitchFamily="18" charset="-34"/>
                    <a:cs typeface="JasmineUPC" panose="02020603050405020304" pitchFamily="18" charset="-34"/>
                  </a:rPr>
                  <a:t>3.1</a:t>
                </a:r>
                <a:endParaRPr lang="th-TH" sz="3600" b="1" dirty="0"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714B6EA-2840-92BC-F0CC-C087205EF823}"/>
                </a:ext>
              </a:extLst>
            </p:cNvPr>
            <p:cNvSpPr txBox="1"/>
            <p:nvPr/>
          </p:nvSpPr>
          <p:spPr>
            <a:xfrm>
              <a:off x="5714999" y="5851812"/>
              <a:ext cx="54900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การหาระยะความสูงของหองเผาไหม 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6D44D25D-6406-AB01-9ECA-64EACE2E1E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8317" y="5891722"/>
            <a:ext cx="3802908" cy="4384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1072</Words>
  <Application>Microsoft Office PowerPoint</Application>
  <PresentationFormat>Custom</PresentationFormat>
  <Paragraphs>71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TH Sarabun New</vt:lpstr>
      <vt:lpstr>Impact</vt:lpstr>
      <vt:lpstr>KodchiangUPC</vt:lpstr>
      <vt:lpstr>Cambria Math</vt:lpstr>
      <vt:lpstr>Aptos</vt:lpstr>
      <vt:lpstr>Broadway</vt:lpstr>
      <vt:lpstr>Arial</vt:lpstr>
      <vt:lpstr>Calibri</vt:lpstr>
      <vt:lpstr>JasmineUPC</vt:lpstr>
      <vt:lpstr>TH SarabunPSK</vt:lpstr>
      <vt:lpstr>LilyUPC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RICOH (Thailand) Limited</dc:title>
  <dc:creator>waraporn</dc:creator>
  <cp:lastModifiedBy>AimphanEditor</cp:lastModifiedBy>
  <cp:revision>10</cp:revision>
  <dcterms:created xsi:type="dcterms:W3CDTF">2006-08-16T00:00:00Z</dcterms:created>
  <dcterms:modified xsi:type="dcterms:W3CDTF">2024-12-09T02:59:27Z</dcterms:modified>
  <dc:identifier>DAF_0oNPRbg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2024-11-07T00:17:25Z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74396f8a-ac9c-47df-bb0d-ed6a68e8e9ea</vt:lpwstr>
  </property>
  <property fmtid="{D5CDD505-2E9C-101B-9397-08002B2CF9AE}" pid="8" name="MSIP_Label_4589c566-619b-4bc0-a01f-28a2c00ee260_ContentBits">
    <vt:lpwstr>0</vt:lpwstr>
  </property>
</Properties>
</file>