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62" r:id="rId10"/>
    <p:sldId id="263" r:id="rId11"/>
    <p:sldId id="264" r:id="rId12"/>
    <p:sldId id="269" r:id="rId13"/>
    <p:sldId id="265" r:id="rId14"/>
    <p:sldId id="266" r:id="rId15"/>
  </p:sldIdLst>
  <p:sldSz cx="18288000" cy="10287000"/>
  <p:notesSz cx="6858000" cy="9144000"/>
  <p:embeddedFontLst>
    <p:embeddedFont>
      <p:font typeface="Aptos" panose="020B0604020202020204" charset="0"/>
      <p:regular r:id="rId17"/>
      <p:bold r:id="rId18"/>
      <p:italic r:id="rId19"/>
      <p:boldItalic r:id="rId20"/>
    </p:embeddedFont>
    <p:embeddedFont>
      <p:font typeface="Broadway" panose="04040905080B02020502" pitchFamily="8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Impact" panose="020B0806030902050204" pitchFamily="34" charset="0"/>
      <p:regular r:id="rId27"/>
    </p:embeddedFont>
    <p:embeddedFont>
      <p:font typeface="JasmineUPC" panose="02020603050405020304" pitchFamily="18" charset="-34"/>
      <p:regular r:id="rId28"/>
      <p:bold r:id="rId29"/>
      <p:italic r:id="rId30"/>
      <p:boldItalic r:id="rId31"/>
    </p:embeddedFont>
    <p:embeddedFont>
      <p:font typeface="KodchiangUPC" panose="02020603050405020304" pitchFamily="18" charset="-34"/>
      <p:regular r:id="rId32"/>
      <p:bold r:id="rId33"/>
      <p:italic r:id="rId34"/>
      <p:boldItalic r:id="rId35"/>
    </p:embeddedFont>
    <p:embeddedFont>
      <p:font typeface="LilyUPC" panose="020B0604020202020204" pitchFamily="34" charset="-34"/>
      <p:regular r:id="rId36"/>
      <p:bold r:id="rId37"/>
      <p:italic r:id="rId38"/>
      <p:boldItalic r:id="rId39"/>
    </p:embeddedFont>
    <p:embeddedFont>
      <p:font typeface="TH Sarabun New" panose="020B0500040200020003" pitchFamily="34" charset="-34"/>
      <p:regular r:id="rId40"/>
      <p:bold r:id="rId41"/>
      <p:italic r:id="rId42"/>
      <p:boldItalic r:id="rId43"/>
    </p:embeddedFont>
    <p:embeddedFont>
      <p:font typeface="TH SarabunPSK" panose="020B0500040200020003" pitchFamily="34" charset="-34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5CC"/>
    <a:srgbClr val="31859C"/>
    <a:srgbClr val="41A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110E63-1E42-46D0-8465-E2D5B09DFDFC}" v="543" dt="2024-11-08T12:30:30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08" autoAdjust="0"/>
  </p:normalViewPr>
  <p:slideViewPr>
    <p:cSldViewPr>
      <p:cViewPr varScale="1">
        <p:scale>
          <a:sx n="54" d="100"/>
          <a:sy n="54" d="100"/>
        </p:scale>
        <p:origin x="13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09/12/67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834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10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cil and math equations on a piece of paper&#10;&#10;Description automatically generated">
            <a:extLst>
              <a:ext uri="{FF2B5EF4-FFF2-40B4-BE49-F238E27FC236}">
                <a16:creationId xmlns:a16="http://schemas.microsoft.com/office/drawing/2014/main" id="{85B7F1DB-BF83-0B6B-FF08-58A43EF35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839" y="-1500449"/>
            <a:ext cx="6233162" cy="4981890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A8709-EE31-2F13-0CF0-7FEAE824380D}"/>
              </a:ext>
            </a:extLst>
          </p:cNvPr>
          <p:cNvGrpSpPr/>
          <p:nvPr/>
        </p:nvGrpSpPr>
        <p:grpSpPr>
          <a:xfrm>
            <a:off x="-152395" y="-3027485"/>
            <a:ext cx="13792197" cy="11066585"/>
            <a:chOff x="846348" y="-307434"/>
            <a:chExt cx="10615388" cy="8956134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0B87B6C2-59B1-AB09-8318-DD5FCA34B729}"/>
                </a:ext>
              </a:extLst>
            </p:cNvPr>
            <p:cNvSpPr/>
            <p:nvPr/>
          </p:nvSpPr>
          <p:spPr>
            <a:xfrm>
              <a:off x="846348" y="-307434"/>
              <a:ext cx="10615388" cy="8956134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19CDA2C7-4F8C-F1E6-CCA2-A10907876B7B}"/>
                </a:ext>
              </a:extLst>
            </p:cNvPr>
            <p:cNvSpPr/>
            <p:nvPr/>
          </p:nvSpPr>
          <p:spPr>
            <a:xfrm>
              <a:off x="985192" y="0"/>
              <a:ext cx="10063808" cy="8357534"/>
            </a:xfrm>
            <a:prstGeom prst="flowChartDelay">
              <a:avLst/>
            </a:prstGeom>
            <a:solidFill>
              <a:srgbClr val="41A3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B43B49-17F8-DF22-37C0-C029133C8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7013" y="10887"/>
              <a:ext cx="9313789" cy="7875814"/>
            </a:xfrm>
            <a:prstGeom prst="flowChartDelay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41A3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1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200" y="8378220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ระบบหน่วย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4127849" cy="5143500"/>
            <a:chOff x="0" y="0"/>
            <a:chExt cx="1087170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2281" y="3848100"/>
            <a:ext cx="4956347" cy="6148940"/>
            <a:chOff x="0" y="0"/>
            <a:chExt cx="6608463" cy="819858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34673" r="11623"/>
            <a:stretch>
              <a:fillRect/>
            </a:stretch>
          </p:blipFill>
          <p:spPr>
            <a:xfrm>
              <a:off x="0" y="0"/>
              <a:ext cx="6608463" cy="819858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7198141" y="0"/>
            <a:ext cx="1089859" cy="10287000"/>
            <a:chOff x="0" y="0"/>
            <a:chExt cx="287041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7041" cy="2709333"/>
            </a:xfrm>
            <a:custGeom>
              <a:avLst/>
              <a:gdLst/>
              <a:ahLst/>
              <a:cxnLst/>
              <a:rect l="l" t="t" r="r" b="b"/>
              <a:pathLst>
                <a:path w="287041" h="2709333">
                  <a:moveTo>
                    <a:pt x="0" y="0"/>
                  </a:moveTo>
                  <a:lnTo>
                    <a:pt x="287041" y="0"/>
                  </a:lnTo>
                  <a:lnTo>
                    <a:pt x="2870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70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49879" y="1905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 flipH="1">
            <a:off x="7720235" y="5188476"/>
            <a:ext cx="0" cy="4559715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7720235" y="2593637"/>
            <a:ext cx="0" cy="1770240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A0FEFC-9BCD-C131-AFCF-6ACF97D17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0915" y="1734851"/>
            <a:ext cx="7612801" cy="2469494"/>
          </a:xfrm>
          <a:prstGeom prst="round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8768594-A2D2-4F95-B637-FCACEF4AB02A}"/>
              </a:ext>
            </a:extLst>
          </p:cNvPr>
          <p:cNvGrpSpPr/>
          <p:nvPr/>
        </p:nvGrpSpPr>
        <p:grpSpPr>
          <a:xfrm>
            <a:off x="8218486" y="4610100"/>
            <a:ext cx="8416091" cy="5786199"/>
            <a:chOff x="8218486" y="4610100"/>
            <a:chExt cx="8416091" cy="57861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B03BE54-62D7-ABD9-D907-0CD622046DD2}"/>
                </a:ext>
              </a:extLst>
            </p:cNvPr>
            <p:cNvSpPr/>
            <p:nvPr/>
          </p:nvSpPr>
          <p:spPr>
            <a:xfrm>
              <a:off x="10601727" y="7505700"/>
              <a:ext cx="1980695" cy="646331"/>
            </a:xfrm>
            <a:prstGeom prst="roundRect">
              <a:avLst/>
            </a:prstGeom>
            <a:solidFill>
              <a:srgbClr val="82C5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A209C2-97C7-E6E8-3A2A-BCB85E131F2A}"/>
                </a:ext>
              </a:extLst>
            </p:cNvPr>
            <p:cNvGrpSpPr/>
            <p:nvPr/>
          </p:nvGrpSpPr>
          <p:grpSpPr>
            <a:xfrm>
              <a:off x="8218486" y="4610100"/>
              <a:ext cx="8416091" cy="5786199"/>
              <a:chOff x="630271" y="2683973"/>
              <a:chExt cx="8416091" cy="578619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20402F2-0A96-8A9B-DD1F-DF3CDFA6217A}"/>
                  </a:ext>
                </a:extLst>
              </p:cNvPr>
              <p:cNvGrpSpPr/>
              <p:nvPr/>
            </p:nvGrpSpPr>
            <p:grpSpPr>
              <a:xfrm>
                <a:off x="1002700" y="2683973"/>
                <a:ext cx="6953885" cy="801043"/>
                <a:chOff x="4333420" y="5775612"/>
                <a:chExt cx="6953885" cy="801043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79CD9D20-FA49-0668-87BC-FD7F516D8D82}"/>
                    </a:ext>
                  </a:extLst>
                </p:cNvPr>
                <p:cNvGrpSpPr/>
                <p:nvPr/>
              </p:nvGrpSpPr>
              <p:grpSpPr>
                <a:xfrm>
                  <a:off x="4333420" y="5775612"/>
                  <a:ext cx="1143000" cy="707886"/>
                  <a:chOff x="3352800" y="5905500"/>
                  <a:chExt cx="1143000" cy="707886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2BECE07-7574-FBE7-51BB-E1600CE79500}"/>
                      </a:ext>
                    </a:extLst>
                  </p:cNvPr>
                  <p:cNvGrpSpPr/>
                  <p:nvPr/>
                </p:nvGrpSpPr>
                <p:grpSpPr>
                  <a:xfrm>
                    <a:off x="3352800" y="5905500"/>
                    <a:ext cx="1143000" cy="707886"/>
                    <a:chOff x="3352800" y="5905500"/>
                    <a:chExt cx="1143000" cy="707886"/>
                  </a:xfrm>
                </p:grpSpPr>
                <p:sp>
                  <p:nvSpPr>
                    <p:cNvPr id="39" name="Rectangle: Rounded Corners 38">
                      <a:extLst>
                        <a:ext uri="{FF2B5EF4-FFF2-40B4-BE49-F238E27FC236}">
                          <a16:creationId xmlns:a16="http://schemas.microsoft.com/office/drawing/2014/main" id="{196BB7F5-F7BA-A5D6-BB29-09DCA8999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2800" y="5905500"/>
                      <a:ext cx="1143000" cy="707886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41A3A6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b="1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0" name="Rectangle: Rounded Corners 39">
                      <a:extLst>
                        <a:ext uri="{FF2B5EF4-FFF2-40B4-BE49-F238E27FC236}">
                          <a16:creationId xmlns:a16="http://schemas.microsoft.com/office/drawing/2014/main" id="{CD7C02F1-5367-D07B-5BC3-908C85D111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8670" y="5997445"/>
                      <a:ext cx="1011259" cy="55094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41A3A6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 b="1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BF952DC5-8A59-6946-0C38-54D867D7B04C}"/>
                      </a:ext>
                    </a:extLst>
                  </p:cNvPr>
                  <p:cNvSpPr txBox="1"/>
                  <p:nvPr/>
                </p:nvSpPr>
                <p:spPr>
                  <a:xfrm>
                    <a:off x="3581400" y="5981700"/>
                    <a:ext cx="67582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>
                        <a:latin typeface="JasmineUPC" panose="02020603050405020304" pitchFamily="18" charset="-34"/>
                        <a:cs typeface="JasmineUPC" panose="02020603050405020304" pitchFamily="18" charset="-34"/>
                      </a:rPr>
                      <a:t>4.4</a:t>
                    </a:r>
                    <a:endParaRPr lang="th-TH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endParaRP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14DEF82-C455-78EF-568D-78DF394A6E46}"/>
                    </a:ext>
                  </a:extLst>
                </p:cNvPr>
                <p:cNvSpPr txBox="1"/>
                <p:nvPr/>
              </p:nvSpPr>
              <p:spPr>
                <a:xfrm>
                  <a:off x="5714999" y="5868769"/>
                  <a:ext cx="557230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4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แรงและน้ำหนัก (</a:t>
                  </a:r>
                  <a:r>
                    <a:rPr lang="en-US" sz="4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Force and Weight)</a:t>
                  </a:r>
                  <a:endPara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C04155D-27AD-EF5A-738E-2BEC58D7EC92}"/>
                      </a:ext>
                    </a:extLst>
                  </p:cNvPr>
                  <p:cNvSpPr txBox="1"/>
                  <p:nvPr/>
                </p:nvSpPr>
                <p:spPr>
                  <a:xfrm>
                    <a:off x="630271" y="3391859"/>
                    <a:ext cx="8416091" cy="5078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th-TH" sz="3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แรง เปนปริมาณเวกเตอรที่ใชแทนการกระทำ มีหนวยเปน</a:t>
                    </a:r>
                    <a:b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</a:b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นิวตัน ขนาดของแรงจะหาไดจาก กฎการเคลื่อนที่ขอที่ 2 ของนิวตัน</a:t>
                    </a:r>
                    <a:endPara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F</a:t>
                    </a:r>
                    <a14:m>
                      <m:oMath xmlns:m="http://schemas.openxmlformats.org/officeDocument/2006/math">
                        <m:r>
                          <a:rPr lang="en-US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 New" panose="020B0500040200020003" pitchFamily="34" charset="-34"/>
                          </a:rPr>
                          <m:t> </m:t>
                        </m:r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 New" panose="020B0500040200020003" pitchFamily="34" charset="-34"/>
                          </a:rPr>
                          <m:t>𝛼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 New" panose="020B0500040200020003" pitchFamily="34" charset="-34"/>
                          </a:rPr>
                          <m:t> </m:t>
                        </m:r>
                      </m:oMath>
                    </a14:m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m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F </a:t>
                    </a:r>
                    <a14:m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 New" panose="020B0500040200020003" pitchFamily="34" charset="-34"/>
                          </a:rPr>
                          <m:t>𝛼</m:t>
                        </m:r>
                      </m:oMath>
                    </a14:m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a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		F = </a:t>
                    </a:r>
                    <a:r>
                      <a:rPr lang="en-US" sz="3600" dirty="0" err="1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m·a</a:t>
                    </a:r>
                    <a:endPara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  <a:p>
                    <a:pPr algn="just"/>
                    <a:endPara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  <a:p>
                    <a:pPr algn="just"/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เมื่อ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F 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คือ แรง (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N) 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m 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คือ มวล (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kg) 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a 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คือ ความเรง (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m/s² )</a:t>
                    </a:r>
                    <a:endPara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C04155D-27AD-EF5A-738E-2BEC58D7EC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271" y="3391859"/>
                    <a:ext cx="8416091" cy="507831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172" t="-1801" r="-2245" b="-3601"/>
                    </a:stretch>
                  </a:blipFill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949825-F94C-7AE5-8DFE-0B8C2022FC05}"/>
              </a:ext>
            </a:extLst>
          </p:cNvPr>
          <p:cNvGrpSpPr/>
          <p:nvPr/>
        </p:nvGrpSpPr>
        <p:grpSpPr>
          <a:xfrm>
            <a:off x="764910" y="517038"/>
            <a:ext cx="8416091" cy="2011175"/>
            <a:chOff x="532071" y="2683973"/>
            <a:chExt cx="8416091" cy="201117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F8F9D6-CAA0-EA17-1F7C-867B8FF43122}"/>
                </a:ext>
              </a:extLst>
            </p:cNvPr>
            <p:cNvGrpSpPr/>
            <p:nvPr/>
          </p:nvGrpSpPr>
          <p:grpSpPr>
            <a:xfrm>
              <a:off x="1002700" y="2683973"/>
              <a:ext cx="4636100" cy="801043"/>
              <a:chOff x="4333420" y="5775612"/>
              <a:chExt cx="4636100" cy="80104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2088E5A-EEDF-DB30-763B-8AAC7B44F71C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22702D9-B601-9EFB-DCBF-AA0445FE06E8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9CC3705F-B8CB-C92A-1441-46EA33DA7117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D4A58537-2AF9-8FC5-4F34-02AD771C57A4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861F61-A292-520B-8A09-FC027F02AA92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4.3</a:t>
                  </a:r>
                  <a:endParaRPr lang="th-TH" sz="32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07B576-BBF7-2CEE-694F-AA5750E21EA9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32545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ปริมาตร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Volume)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F97067-7B6D-8B23-E462-A12364AC8800}"/>
                </a:ext>
              </a:extLst>
            </p:cNvPr>
            <p:cNvSpPr txBox="1"/>
            <p:nvPr/>
          </p:nvSpPr>
          <p:spPr>
            <a:xfrm>
              <a:off x="532071" y="3494819"/>
              <a:ext cx="84160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ปริมาตร มีหนวยวัดเปนลูกบาศก เชน ลูกบาศกเมตร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m²) </a:t>
              </a:r>
              <a:b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ลูกบาศกฟุต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ft³)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โดยเปรียบเทียบ คาปริมาตรไดดังนี้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73200" y="14960"/>
            <a:ext cx="3086100" cy="3771090"/>
            <a:chOff x="0" y="0"/>
            <a:chExt cx="812800" cy="993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00951" y="6515910"/>
            <a:ext cx="3086100" cy="3771090"/>
            <a:chOff x="0" y="0"/>
            <a:chExt cx="812800" cy="9932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solidFill>
              <a:srgbClr val="0C4E5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14960"/>
            <a:ext cx="1028700" cy="10272040"/>
            <a:chOff x="0" y="0"/>
            <a:chExt cx="270933" cy="27053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7922705" y="3869909"/>
            <a:ext cx="3694222" cy="937730"/>
          </a:xfrm>
          <a:custGeom>
            <a:avLst/>
            <a:gdLst/>
            <a:ahLst/>
            <a:cxnLst/>
            <a:rect l="l" t="t" r="r" b="b"/>
            <a:pathLst>
              <a:path w="3694222" h="937730">
                <a:moveTo>
                  <a:pt x="0" y="0"/>
                </a:moveTo>
                <a:lnTo>
                  <a:pt x="3694222" y="0"/>
                </a:lnTo>
                <a:lnTo>
                  <a:pt x="3694222" y="937730"/>
                </a:lnTo>
                <a:lnTo>
                  <a:pt x="0" y="937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8"/>
          <p:cNvGrpSpPr/>
          <p:nvPr/>
        </p:nvGrpSpPr>
        <p:grpSpPr>
          <a:xfrm>
            <a:off x="0" y="-9945"/>
            <a:ext cx="1028700" cy="10272040"/>
            <a:chOff x="0" y="0"/>
            <a:chExt cx="270933" cy="27053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7B8FAA-12CF-AB86-767E-DA380E7A2F69}"/>
              </a:ext>
            </a:extLst>
          </p:cNvPr>
          <p:cNvGrpSpPr/>
          <p:nvPr/>
        </p:nvGrpSpPr>
        <p:grpSpPr>
          <a:xfrm>
            <a:off x="1170436" y="363061"/>
            <a:ext cx="8187220" cy="2477957"/>
            <a:chOff x="956781" y="342900"/>
            <a:chExt cx="8187220" cy="247795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911E0A-EC82-3937-52D9-CADB2838A0BE}"/>
                </a:ext>
              </a:extLst>
            </p:cNvPr>
            <p:cNvGrpSpPr/>
            <p:nvPr/>
          </p:nvGrpSpPr>
          <p:grpSpPr>
            <a:xfrm>
              <a:off x="1405138" y="342900"/>
              <a:ext cx="6953885" cy="801043"/>
              <a:chOff x="4333420" y="5775612"/>
              <a:chExt cx="6953885" cy="80104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8E55741-DE4F-B68C-F087-82FD95BCDD93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51040C6-B350-C7DD-740B-133514393B07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1948C768-50AB-02D1-8875-FB97CBA535A1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86556333-EA9A-65B8-B6FB-AE9EEB145F1B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99DDD2-4731-EFBF-4941-656DDE3FD734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4.5</a:t>
                  </a:r>
                  <a:endParaRPr lang="th-TH" sz="32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4F4ED6F-9E5F-EC0B-D5DD-AA337E04D1BD}"/>
                  </a:ext>
                </a:extLst>
              </p:cNvPr>
              <p:cNvSpPr txBox="1"/>
              <p:nvPr/>
            </p:nvSpPr>
            <p:spPr>
              <a:xfrm>
                <a:off x="5714999" y="5868769"/>
                <a:ext cx="55723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งานและกําลัง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Work and Power)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97AE30-F1FB-9314-AAB2-F72187041CA9}"/>
                </a:ext>
              </a:extLst>
            </p:cNvPr>
            <p:cNvSpPr txBox="1"/>
            <p:nvPr/>
          </p:nvSpPr>
          <p:spPr>
            <a:xfrm>
              <a:off x="956781" y="1066531"/>
              <a:ext cx="818722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หมายถึง ผลคูณของแรงกับระยะทางที่วัตถุเคลื่อนที่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ไปตามแนวแรง หนวยของงานในระบบเอสไอมีหนวยเปน นิวตัน-เมตร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 · m)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จูล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J )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36A03F-0FDB-3BE2-041B-6D41D25093D9}"/>
              </a:ext>
            </a:extLst>
          </p:cNvPr>
          <p:cNvGrpSpPr/>
          <p:nvPr/>
        </p:nvGrpSpPr>
        <p:grpSpPr>
          <a:xfrm>
            <a:off x="3415950" y="2933700"/>
            <a:ext cx="3426926" cy="990600"/>
            <a:chOff x="3415950" y="3238500"/>
            <a:chExt cx="3426926" cy="9906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E7E0A2-DD9A-2133-51D2-2B85FC71CA35}"/>
                </a:ext>
              </a:extLst>
            </p:cNvPr>
            <p:cNvSpPr/>
            <p:nvPr/>
          </p:nvSpPr>
          <p:spPr>
            <a:xfrm>
              <a:off x="3415950" y="3238500"/>
              <a:ext cx="3426926" cy="990600"/>
            </a:xfrm>
            <a:prstGeom prst="roundRect">
              <a:avLst/>
            </a:prstGeom>
            <a:solidFill>
              <a:srgbClr val="82C5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E833B6-5E97-A7E9-1AD9-E12E731CC488}"/>
                </a:ext>
              </a:extLst>
            </p:cNvPr>
            <p:cNvSpPr txBox="1"/>
            <p:nvPr/>
          </p:nvSpPr>
          <p:spPr>
            <a:xfrm>
              <a:off x="3657599" y="3451331"/>
              <a:ext cx="3185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 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= </a:t>
              </a:r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แรง 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x </a:t>
              </a:r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ระยะทาง</a:t>
              </a:r>
            </a:p>
          </p:txBody>
        </p:sp>
      </p:grpSp>
      <p:pic>
        <p:nvPicPr>
          <p:cNvPr id="35" name="Picture 34" descr="A person pointing at a math board&#10;&#10;Description automatically generated">
            <a:extLst>
              <a:ext uri="{FF2B5EF4-FFF2-40B4-BE49-F238E27FC236}">
                <a16:creationId xmlns:a16="http://schemas.microsoft.com/office/drawing/2014/main" id="{5B99D0EE-1F3F-993E-87D4-2074EA791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37" y="786436"/>
            <a:ext cx="5572306" cy="81281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4D3064-8EE3-58EA-943C-D0A0241B9CB7}"/>
              </a:ext>
            </a:extLst>
          </p:cNvPr>
          <p:cNvSpPr txBox="1"/>
          <p:nvPr/>
        </p:nvSpPr>
        <p:spPr>
          <a:xfrm>
            <a:off x="1471008" y="4338774"/>
            <a:ext cx="7516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 1 จูล หมายถึง การใชแรง 1 นิวตัน แลวทําใหวัตถุเคลื่อนที่ไปในทิศทางเดียวกันกับแรง เปนระยะทาง 1 เมตร นั่นคือ </a:t>
            </a:r>
          </a:p>
          <a:p>
            <a:pPr algn="ju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งาน 1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J 	= 1 N · m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		งาน 1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kJ 	= 1 </a:t>
            </a:r>
            <a:r>
              <a:rPr lang="en-US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kN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· m</a:t>
            </a:r>
          </a:p>
          <a:p>
            <a:pPr algn="just"/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กําลัง คือ งานที่ทําไดตอหนึ่งหนวยเวลา มีหนวยเปนวัตตหรือกิโลวัตต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kW)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9BB521-4E85-7AB8-4EB1-AEF5B59D407D}"/>
              </a:ext>
            </a:extLst>
          </p:cNvPr>
          <p:cNvGrpSpPr/>
          <p:nvPr/>
        </p:nvGrpSpPr>
        <p:grpSpPr>
          <a:xfrm>
            <a:off x="3415950" y="8904088"/>
            <a:ext cx="3426926" cy="1268612"/>
            <a:chOff x="3415950" y="3238500"/>
            <a:chExt cx="3426926" cy="99060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DF9FF3B-BD72-D8BC-F955-E9924AAA436D}"/>
                </a:ext>
              </a:extLst>
            </p:cNvPr>
            <p:cNvSpPr/>
            <p:nvPr/>
          </p:nvSpPr>
          <p:spPr>
            <a:xfrm>
              <a:off x="3415950" y="3238500"/>
              <a:ext cx="3426926" cy="990600"/>
            </a:xfrm>
            <a:prstGeom prst="roundRect">
              <a:avLst/>
            </a:prstGeom>
            <a:solidFill>
              <a:srgbClr val="82C5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EF34E1C-4D49-6D69-7D6B-009EE1D8853D}"/>
                    </a:ext>
                  </a:extLst>
                </p:cNvPr>
                <p:cNvSpPr txBox="1"/>
                <p:nvPr/>
              </p:nvSpPr>
              <p:spPr>
                <a:xfrm>
                  <a:off x="4114800" y="3401520"/>
                  <a:ext cx="2590801" cy="664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36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กำลัง </a:t>
                  </a:r>
                  <a:r>
                    <a:rPr lang="en-US" sz="36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=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fPr>
                        <m:num>
                          <m:r>
                            <a:rPr lang="th-TH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งาน</m:t>
                          </m:r>
                        </m:num>
                        <m:den>
                          <m:r>
                            <a:rPr lang="th-TH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แรง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endParaRPr lang="th-TH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EF34E1C-4D49-6D69-7D6B-009EE1D885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00" y="3401520"/>
                  <a:ext cx="2590801" cy="664559"/>
                </a:xfrm>
                <a:prstGeom prst="rect">
                  <a:avLst/>
                </a:prstGeom>
                <a:blipFill>
                  <a:blip r:embed="rId5"/>
                  <a:stretch>
                    <a:fillRect l="-7059" b="-21429"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16865"/>
            <a:ext cx="3086100" cy="10270135"/>
            <a:chOff x="0" y="0"/>
            <a:chExt cx="812800" cy="27048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4891"/>
            </a:xfrm>
            <a:custGeom>
              <a:avLst/>
              <a:gdLst/>
              <a:ahLst/>
              <a:cxnLst/>
              <a:rect l="l" t="t" r="r" b="b"/>
              <a:pathLst>
                <a:path w="812800" h="2704891">
                  <a:moveTo>
                    <a:pt x="0" y="0"/>
                  </a:moveTo>
                  <a:lnTo>
                    <a:pt x="812800" y="0"/>
                  </a:lnTo>
                  <a:lnTo>
                    <a:pt x="812800" y="2704891"/>
                  </a:lnTo>
                  <a:lnTo>
                    <a:pt x="0" y="2704891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742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585" r="1585"/>
          <a:stretch>
            <a:fillRect/>
          </a:stretch>
        </p:blipFill>
        <p:spPr>
          <a:xfrm>
            <a:off x="11486785" y="1028700"/>
            <a:ext cx="5772515" cy="397192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53548" y="1028700"/>
            <a:ext cx="118430" cy="8743950"/>
            <a:chOff x="0" y="0"/>
            <a:chExt cx="157906" cy="11658600"/>
          </a:xfrm>
        </p:grpSpPr>
        <p:sp>
          <p:nvSpPr>
            <p:cNvPr id="15" name="AutoShape 15"/>
            <p:cNvSpPr/>
            <p:nvPr/>
          </p:nvSpPr>
          <p:spPr>
            <a:xfrm flipH="1">
              <a:off x="78953" y="3573556"/>
              <a:ext cx="0" cy="8085044"/>
            </a:xfrm>
            <a:prstGeom prst="line">
              <a:avLst/>
            </a:prstGeom>
            <a:ln w="157906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78953" y="0"/>
              <a:ext cx="0" cy="2360319"/>
            </a:xfrm>
            <a:prstGeom prst="line">
              <a:avLst/>
            </a:prstGeom>
            <a:ln w="157906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293A86-D97F-8F18-BD11-8E6B97583DE1}"/>
              </a:ext>
            </a:extLst>
          </p:cNvPr>
          <p:cNvGrpSpPr/>
          <p:nvPr/>
        </p:nvGrpSpPr>
        <p:grpSpPr>
          <a:xfrm>
            <a:off x="1109180" y="342900"/>
            <a:ext cx="9348904" cy="9125931"/>
            <a:chOff x="956781" y="342900"/>
            <a:chExt cx="9348904" cy="91259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218256-416C-3D6A-C641-8C811F954713}"/>
                </a:ext>
              </a:extLst>
            </p:cNvPr>
            <p:cNvGrpSpPr/>
            <p:nvPr/>
          </p:nvGrpSpPr>
          <p:grpSpPr>
            <a:xfrm>
              <a:off x="1405138" y="342900"/>
              <a:ext cx="6953885" cy="801043"/>
              <a:chOff x="4333420" y="5775612"/>
              <a:chExt cx="6953885" cy="8010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F873221-8AB2-5D5B-CFCB-7854E80512C2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1D9BEC3B-1341-4E84-EF9C-8ECCEB0B54CE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98508F81-84AF-3BD9-77AF-EB0345931A16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0538A128-A21D-BC89-01A4-E117568F4C25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F0E73AC-ED74-AC3E-72E2-20D5E671B2A4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4.6</a:t>
                  </a:r>
                  <a:endParaRPr lang="th-TH" sz="32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582169-0241-7842-EB01-32B765A91829}"/>
                  </a:ext>
                </a:extLst>
              </p:cNvPr>
              <p:cNvSpPr txBox="1"/>
              <p:nvPr/>
            </p:nvSpPr>
            <p:spPr>
              <a:xfrm>
                <a:off x="5714999" y="5868769"/>
                <a:ext cx="55723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ความดัน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Pressure)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81E2AF4-7D7C-D43A-5EC0-5653A06391AE}"/>
                    </a:ext>
                  </a:extLst>
                </p:cNvPr>
                <p:cNvSpPr txBox="1"/>
                <p:nvPr/>
              </p:nvSpPr>
              <p:spPr>
                <a:xfrm>
                  <a:off x="956781" y="1066531"/>
                  <a:ext cx="9348904" cy="840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36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ความดัน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คือ แรงที่กระทำกับพื้นที่หนึ่งตารางหนวย ในระบบเอสไอ  หนวยวัดความดัน คือ นิวตัน ตอตารางเมตร (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N/m²)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หรือเรียกวา ปาสคาล (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Pascal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หรือ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Pa)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และกิโลนิวตันต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อตา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รางเมตร (</a:t>
                  </a:r>
                  <a:r>
                    <a:rPr lang="en-US" sz="3600" dirty="0" err="1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kN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/m²)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หรือกิโลปาสคาล (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Kilopascal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หรือ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kPa)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โดยมีคาเปรียบเทียบดังนี้</a:t>
                  </a:r>
                </a:p>
                <a:p>
                  <a:pPr algn="just"/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endParaRPr lang="en-US" sz="36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algn="just"/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 Pa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=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 N/m²</a:t>
                  </a:r>
                  <a:endParaRPr lang="th-TH" sz="36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algn="just"/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 kPa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=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 kN/m² </a:t>
                  </a:r>
                  <a:endParaRPr lang="th-TH" sz="36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algn="just"/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 bar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=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th-TH" sz="2400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pt-BR" sz="24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N/m² (Pa) </a:t>
                  </a:r>
                  <a:endParaRPr lang="th-TH" sz="36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algn="just"/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	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=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pt-BR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10² kN/m² (kPa)</a:t>
                  </a:r>
                </a:p>
                <a:p>
                  <a:pPr algn="just"/>
                  <a:endParaRPr lang="pt-BR" sz="36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algn="just"/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        นอกจากนั้นความดันในระบบเมตริกมีหนวยวัดเปนกิโลกรัม ตอตารางเซนติเมตร (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kg/cm2 )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และระบบอังกฤษมีหนวยวัดเปนปอนด ตอตารางนิ้ว (</a:t>
                  </a:r>
                  <a:r>
                    <a:rPr lang="en-US" sz="3600" dirty="0" err="1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lb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/in²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หรือ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psi)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โดยมีคาเปรียบเทียบดังนี้ </a:t>
                  </a:r>
                </a:p>
                <a:p>
                  <a:pPr algn="just"/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1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bar 		= 	1.019 kg/cm² </a:t>
                  </a:r>
                </a:p>
                <a:p>
                  <a:pPr algn="just"/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		= 	14.5038 </a:t>
                  </a:r>
                  <a:r>
                    <a:rPr lang="en-US" sz="3600" dirty="0" err="1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lb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/in² (psi)</a:t>
                  </a:r>
                  <a:endParaRPr lang="th-TH" sz="36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81E2AF4-7D7C-D43A-5EC0-5653A0639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781" y="1066531"/>
                  <a:ext cx="9348904" cy="8402300"/>
                </a:xfrm>
                <a:prstGeom prst="rect">
                  <a:avLst/>
                </a:prstGeom>
                <a:blipFill>
                  <a:blip r:embed="rId3"/>
                  <a:stretch>
                    <a:fillRect l="-2021" t="-1161" r="-3977" b="-1814"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 descr="A person using a calculator&#10;&#10;Description automatically generated">
            <a:extLst>
              <a:ext uri="{FF2B5EF4-FFF2-40B4-BE49-F238E27FC236}">
                <a16:creationId xmlns:a16="http://schemas.microsoft.com/office/drawing/2014/main" id="{9CCB9C0D-E871-D5EA-C877-6928D1C9D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785" y="5529260"/>
            <a:ext cx="5772515" cy="397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0664" y="2400300"/>
            <a:ext cx="3662611" cy="7289396"/>
            <a:chOff x="0" y="-38100"/>
            <a:chExt cx="964638" cy="1919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4638" cy="1881741"/>
            </a:xfrm>
            <a:custGeom>
              <a:avLst/>
              <a:gdLst/>
              <a:ahLst/>
              <a:cxnLst/>
              <a:rect l="l" t="t" r="r" b="b"/>
              <a:pathLst>
                <a:path w="964638" h="1881741">
                  <a:moveTo>
                    <a:pt x="0" y="0"/>
                  </a:moveTo>
                  <a:lnTo>
                    <a:pt x="964638" y="0"/>
                  </a:lnTo>
                  <a:lnTo>
                    <a:pt x="964638" y="1881741"/>
                  </a:lnTo>
                  <a:lnTo>
                    <a:pt x="0" y="1881741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64638" cy="1919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3275" y="2544961"/>
            <a:ext cx="3662611" cy="7144735"/>
            <a:chOff x="0" y="0"/>
            <a:chExt cx="964638" cy="1881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4638" cy="1881741"/>
            </a:xfrm>
            <a:custGeom>
              <a:avLst/>
              <a:gdLst/>
              <a:ahLst/>
              <a:cxnLst/>
              <a:rect l="l" t="t" r="r" b="b"/>
              <a:pathLst>
                <a:path w="964638" h="1881741">
                  <a:moveTo>
                    <a:pt x="0" y="0"/>
                  </a:moveTo>
                  <a:lnTo>
                    <a:pt x="964638" y="0"/>
                  </a:lnTo>
                  <a:lnTo>
                    <a:pt x="964638" y="1881741"/>
                  </a:lnTo>
                  <a:lnTo>
                    <a:pt x="0" y="1881741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64638" cy="1919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2114" y="2544961"/>
            <a:ext cx="3662611" cy="7144735"/>
            <a:chOff x="0" y="0"/>
            <a:chExt cx="964638" cy="18817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4638" cy="1881741"/>
            </a:xfrm>
            <a:custGeom>
              <a:avLst/>
              <a:gdLst/>
              <a:ahLst/>
              <a:cxnLst/>
              <a:rect l="l" t="t" r="r" b="b"/>
              <a:pathLst>
                <a:path w="964638" h="1881741">
                  <a:moveTo>
                    <a:pt x="0" y="0"/>
                  </a:moveTo>
                  <a:lnTo>
                    <a:pt x="964638" y="0"/>
                  </a:lnTo>
                  <a:lnTo>
                    <a:pt x="964638" y="1881741"/>
                  </a:lnTo>
                  <a:lnTo>
                    <a:pt x="0" y="1881741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64638" cy="1919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04725" y="2544961"/>
            <a:ext cx="3662611" cy="7144735"/>
            <a:chOff x="0" y="0"/>
            <a:chExt cx="964638" cy="18817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4638" cy="1881741"/>
            </a:xfrm>
            <a:custGeom>
              <a:avLst/>
              <a:gdLst/>
              <a:ahLst/>
              <a:cxnLst/>
              <a:rect l="l" t="t" r="r" b="b"/>
              <a:pathLst>
                <a:path w="964638" h="1881741">
                  <a:moveTo>
                    <a:pt x="0" y="0"/>
                  </a:moveTo>
                  <a:lnTo>
                    <a:pt x="964638" y="0"/>
                  </a:lnTo>
                  <a:lnTo>
                    <a:pt x="964638" y="1881741"/>
                  </a:lnTo>
                  <a:lnTo>
                    <a:pt x="0" y="1881741"/>
                  </a:lnTo>
                  <a:close/>
                </a:path>
              </a:pathLst>
            </a:custGeom>
            <a:solidFill>
              <a:srgbClr val="EBE6E1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64638" cy="1919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7911" y="0"/>
            <a:ext cx="1028700" cy="10287000"/>
            <a:chOff x="0" y="0"/>
            <a:chExt cx="270933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250B5F-3F7D-DA4A-CB73-E5F2505863A9}"/>
              </a:ext>
            </a:extLst>
          </p:cNvPr>
          <p:cNvGrpSpPr/>
          <p:nvPr/>
        </p:nvGrpSpPr>
        <p:grpSpPr>
          <a:xfrm>
            <a:off x="457200" y="190500"/>
            <a:ext cx="8305801" cy="1939433"/>
            <a:chOff x="577995" y="112525"/>
            <a:chExt cx="8305801" cy="193943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415E1DD-FB15-C061-C77A-89A556D55313}"/>
                </a:ext>
              </a:extLst>
            </p:cNvPr>
            <p:cNvGrpSpPr/>
            <p:nvPr/>
          </p:nvGrpSpPr>
          <p:grpSpPr>
            <a:xfrm>
              <a:off x="577995" y="112525"/>
              <a:ext cx="8305801" cy="1939433"/>
              <a:chOff x="577995" y="112525"/>
              <a:chExt cx="8305801" cy="1939433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BC701E3-A13C-DB2B-A94D-2A21FDAD13B6}"/>
                  </a:ext>
                </a:extLst>
              </p:cNvPr>
              <p:cNvSpPr/>
              <p:nvPr/>
            </p:nvSpPr>
            <p:spPr>
              <a:xfrm>
                <a:off x="1077354" y="342900"/>
                <a:ext cx="7806442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41A3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7" name="TextBox 5">
                <a:extLst>
                  <a:ext uri="{FF2B5EF4-FFF2-40B4-BE49-F238E27FC236}">
                    <a16:creationId xmlns:a16="http://schemas.microsoft.com/office/drawing/2014/main" id="{2106E46B-D9E1-EB80-9FBC-6D1A4B375914}"/>
                  </a:ext>
                </a:extLst>
              </p:cNvPr>
              <p:cNvSpPr txBox="1"/>
              <p:nvPr/>
            </p:nvSpPr>
            <p:spPr>
              <a:xfrm>
                <a:off x="2590802" y="928490"/>
                <a:ext cx="5454794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 การเปลี่ยนหน่วย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30CFFC7C-6579-DF53-48E5-9553EE7018D1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521596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B8C11962-553B-4FA6-BB74-9BDDBEAED85B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5626FD-7717-C934-DE00-00DA76ACA69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5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54DBA8-A256-A48E-EA1A-5E0463BAECB9}"/>
              </a:ext>
            </a:extLst>
          </p:cNvPr>
          <p:cNvSpPr/>
          <p:nvPr/>
        </p:nvSpPr>
        <p:spPr>
          <a:xfrm>
            <a:off x="1819275" y="2705100"/>
            <a:ext cx="14648061" cy="3568720"/>
          </a:xfrm>
          <a:prstGeom prst="roundRect">
            <a:avLst>
              <a:gd name="adj" fmla="val 124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9275B8-8364-F97E-E070-249C586A1604}"/>
              </a:ext>
            </a:extLst>
          </p:cNvPr>
          <p:cNvSpPr txBox="1"/>
          <p:nvPr/>
        </p:nvSpPr>
        <p:spPr>
          <a:xfrm>
            <a:off x="2514600" y="2857500"/>
            <a:ext cx="13487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ระบบหนวยวัดมี 3 ระบบ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ระบบอังกฤษ ระบบเมตริก และระบบเอสไอ ถึงแมวา งานสวนใหญจะใชระบบเอสไอก็ตาม แตระบบอังกฤษกับระบบเมตริกก็ยังคงมีใชกันอยู เนื่องจากยังคงมีความจำเปนสำหรับงาน </a:t>
            </a:r>
          </a:p>
          <a:p>
            <a:pPr algn="thaiDi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บางประเภท สิ่งสำคัญในการเปลี่ยนหนวย คือ การใชตัวแปลงหนวยหรือตัวคูณเปลี่ยนหนวย เมื่อเราทราบ ตัวคูณเปลี่ยนหนวยแลว ก็สามารถนำไปคูณ-หาร เพื่อเปลี่ยนหนวยตอไป เชน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r>
              <a:rPr lang="th-TH" sz="36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 1.7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mile </a:t>
            </a:r>
            <a:r>
              <a:rPr lang="th-TH" sz="36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ใหมีหนวยเปน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 </a:t>
            </a:r>
            <a:endParaRPr lang="th-TH" sz="3600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เนื่องจาก 1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mile = 1.60935 km</a:t>
            </a:r>
            <a:endParaRPr lang="th-TH" sz="3600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10208D2-1D76-0AD5-BF39-0ACF8B2DCBBD}"/>
              </a:ext>
            </a:extLst>
          </p:cNvPr>
          <p:cNvSpPr/>
          <p:nvPr/>
        </p:nvSpPr>
        <p:spPr>
          <a:xfrm>
            <a:off x="1766207" y="6578620"/>
            <a:ext cx="14648061" cy="2908280"/>
          </a:xfrm>
          <a:prstGeom prst="roundRect">
            <a:avLst>
              <a:gd name="adj" fmla="val 124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D7E73D1-63E5-F3C7-D8A4-8BFF2B84B54D}"/>
                  </a:ext>
                </a:extLst>
              </p:cNvPr>
              <p:cNvSpPr txBox="1"/>
              <p:nvPr/>
            </p:nvSpPr>
            <p:spPr>
              <a:xfrm>
                <a:off x="2498271" y="6700913"/>
                <a:ext cx="13487400" cy="2825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ดังนั้น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60935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mile</m:t>
                        </m:r>
                      </m:den>
                    </m:f>
                  </m:oMath>
                </a14:m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= 1.60935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 i="0"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0">
                            <a:latin typeface="Cambria Math" panose="02040503050406030204" pitchFamily="18" charset="0"/>
                          </a:rPr>
                          <m:t>mile</m:t>
                        </m:r>
                      </m:den>
                    </m:f>
                  </m:oMath>
                </a14:m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ซึ่งเรียกวา ตัวคูณเปลี่ยนหนวย </a:t>
                </a:r>
              </a:p>
              <a:p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จะได 		1.7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mile 		= 1.7 × 1.60935 mile </a:t>
                </a:r>
                <a:r>
                  <a:rPr lang="en-US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·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 i="0"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0">
                            <a:latin typeface="Cambria Math" panose="02040503050406030204" pitchFamily="18" charset="0"/>
                          </a:rPr>
                          <m:t>mile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	</a:t>
                </a:r>
              </a:p>
              <a:p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= 2.735895 km</a:t>
                </a:r>
                <a:endParaRPr lang="th-TH" sz="36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D7E73D1-63E5-F3C7-D8A4-8BFF2B84B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271" y="6700913"/>
                <a:ext cx="13487400" cy="2825774"/>
              </a:xfrm>
              <a:prstGeom prst="rect">
                <a:avLst/>
              </a:prstGeom>
              <a:blipFill>
                <a:blip r:embed="rId2"/>
                <a:stretch>
                  <a:fillRect b="-711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30403" y="14960"/>
            <a:ext cx="1057597" cy="10272040"/>
            <a:chOff x="0" y="0"/>
            <a:chExt cx="278544" cy="27053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04A2D-1F08-16F5-E50D-F3FCFFF04FC6}"/>
              </a:ext>
            </a:extLst>
          </p:cNvPr>
          <p:cNvGrpSpPr/>
          <p:nvPr/>
        </p:nvGrpSpPr>
        <p:grpSpPr>
          <a:xfrm>
            <a:off x="2210860" y="338681"/>
            <a:ext cx="1600200" cy="1309452"/>
            <a:chOff x="9949542" y="647484"/>
            <a:chExt cx="1600200" cy="13094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104969-31DF-CFF7-3586-013F94171087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31DA3-53B7-0690-CBBD-BE11B28A1C1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6C0BDB0-71A8-3CFD-BA44-E746398E27B2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B5E167EE-3AE6-B13D-40DE-1B7FE2E23D71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id="{AF355836-E914-1CCD-E19C-C663B37211BE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47B324-42E8-2F06-C02C-738C520E6E54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FE2F60-1555-FE16-0EFC-AA893909021A}"/>
              </a:ext>
            </a:extLst>
          </p:cNvPr>
          <p:cNvGrpSpPr/>
          <p:nvPr/>
        </p:nvGrpSpPr>
        <p:grpSpPr>
          <a:xfrm>
            <a:off x="3276600" y="1686274"/>
            <a:ext cx="5777789" cy="2500548"/>
            <a:chOff x="9686936" y="1559690"/>
            <a:chExt cx="5777789" cy="250054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926A211-D408-6546-3F2C-9120477F3206}"/>
                </a:ext>
              </a:extLst>
            </p:cNvPr>
            <p:cNvSpPr/>
            <p:nvPr/>
          </p:nvSpPr>
          <p:spPr>
            <a:xfrm>
              <a:off x="9686936" y="1559690"/>
              <a:ext cx="5777789" cy="2500548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6FE07F-B44F-A8C0-BB9E-7B61654F9B0D}"/>
                </a:ext>
              </a:extLst>
            </p:cNvPr>
            <p:cNvSpPr txBox="1"/>
            <p:nvPr/>
          </p:nvSpPr>
          <p:spPr>
            <a:xfrm>
              <a:off x="10221396" y="1724700"/>
              <a:ext cx="4833547" cy="2308324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จงเปลี่ยนหนวยตอไปนี้ </a:t>
              </a:r>
            </a:p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ก) 1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ใหมีหนวยเปน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ft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ข) 10 </a:t>
              </a:r>
              <a:r>
                <a:rPr lang="en-US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lbs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ใหมีหนวยเปน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ค) 50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cm²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ใหมีหนวยเปน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in²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CB61CB-2711-9B02-2E63-B02358CD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4992653"/>
            <a:ext cx="10304832" cy="1371208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3ACBFD-33A6-75B4-40E9-A1562F5C1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6567012"/>
            <a:ext cx="10304832" cy="143396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DF2000-164D-A315-C466-DF2E87380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8286587"/>
            <a:ext cx="10304831" cy="1472119"/>
          </a:xfrm>
          <a:prstGeom prst="roundRect">
            <a:avLst/>
          </a:prstGeom>
        </p:spPr>
      </p:pic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5" name="Picture 34" descr="A pair of compasses on a graph paper&#10;&#10;Description automatically generated">
            <a:extLst>
              <a:ext uri="{FF2B5EF4-FFF2-40B4-BE49-F238E27FC236}">
                <a16:creationId xmlns:a16="http://schemas.microsoft.com/office/drawing/2014/main" id="{4E834925-EBE8-F417-FE25-A3C93B495A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6757">
            <a:off x="11141026" y="-6789632"/>
            <a:ext cx="9551368" cy="10171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solidFill>
                  <a:srgbClr val="0C4E50"/>
                </a:solidFill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solidFill>
                <a:srgbClr val="0C4E50"/>
              </a:solidFill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21290" y="2712953"/>
            <a:ext cx="9309510" cy="917431"/>
            <a:chOff x="8521290" y="2712953"/>
            <a:chExt cx="9309510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906000" y="2933700"/>
              <a:ext cx="7924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ระบบหน่วยที่ใช้ในการวัดทางวิทยาศาสตร์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21290" y="2712953"/>
              <a:ext cx="1063581" cy="917431"/>
              <a:chOff x="8627922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7273193" cy="936468"/>
            <a:chOff x="8534400" y="3845069"/>
            <a:chExt cx="7273193" cy="936468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906000" y="4164060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หน่วยวัดระบบ </a:t>
              </a:r>
              <a:r>
                <a:rPr lang="en-US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SI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5BCCE-B33D-4B0A-219B-ACD63BD432E6}"/>
              </a:ext>
            </a:extLst>
          </p:cNvPr>
          <p:cNvGrpSpPr/>
          <p:nvPr/>
        </p:nvGrpSpPr>
        <p:grpSpPr>
          <a:xfrm>
            <a:off x="8534400" y="4977185"/>
            <a:ext cx="7273193" cy="936192"/>
            <a:chOff x="8534400" y="4977185"/>
            <a:chExt cx="7273193" cy="936192"/>
          </a:xfrm>
        </p:grpSpPr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94A32248-79FE-C15B-6417-5BD1135D0FEB}"/>
                </a:ext>
              </a:extLst>
            </p:cNvPr>
            <p:cNvSpPr txBox="1"/>
            <p:nvPr/>
          </p:nvSpPr>
          <p:spPr>
            <a:xfrm>
              <a:off x="9906000" y="5295900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คำนำหน้าหน่วย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0AF799F-07E5-778B-4B44-F0978D6C6989}"/>
                </a:ext>
              </a:extLst>
            </p:cNvPr>
            <p:cNvGrpSpPr/>
            <p:nvPr/>
          </p:nvGrpSpPr>
          <p:grpSpPr>
            <a:xfrm>
              <a:off x="8534400" y="4977185"/>
              <a:ext cx="1063581" cy="917431"/>
              <a:chOff x="8627922" y="1191984"/>
              <a:chExt cx="1063581" cy="917431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4ACE9CDE-EEAD-9F58-C5BD-C6FC4A9AD667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D25B1717-481A-CD19-DE0C-BF88638A18CD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1F7CF8-FB51-20AA-6016-52305F894E44}"/>
              </a:ext>
            </a:extLst>
          </p:cNvPr>
          <p:cNvGrpSpPr/>
          <p:nvPr/>
        </p:nvGrpSpPr>
        <p:grpSpPr>
          <a:xfrm>
            <a:off x="8534400" y="6109301"/>
            <a:ext cx="8229600" cy="917431"/>
            <a:chOff x="8534400" y="6109301"/>
            <a:chExt cx="8229600" cy="917431"/>
          </a:xfrm>
        </p:grpSpPr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60C78306-FFBB-A68D-9088-022D5526DCDB}"/>
                </a:ext>
              </a:extLst>
            </p:cNvPr>
            <p:cNvSpPr txBox="1"/>
            <p:nvPr/>
          </p:nvSpPr>
          <p:spPr>
            <a:xfrm>
              <a:off x="9906000" y="6379029"/>
              <a:ext cx="68580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การเปรียบเทียบหน่วยวัดปริมาณต่าง ๆ 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0E9BD16-B9C9-174C-4166-0CABB6FF2149}"/>
                </a:ext>
              </a:extLst>
            </p:cNvPr>
            <p:cNvGrpSpPr/>
            <p:nvPr/>
          </p:nvGrpSpPr>
          <p:grpSpPr>
            <a:xfrm>
              <a:off x="8534400" y="6109301"/>
              <a:ext cx="1063581" cy="917431"/>
              <a:chOff x="8627922" y="1191984"/>
              <a:chExt cx="1063581" cy="917431"/>
            </a:xfrm>
          </p:grpSpPr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16548248-6D8C-CB58-A1F0-652BC1BEB428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6B199651-5142-E9B5-2BAD-EBABAEC7F468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4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96888D-AC7F-E01E-7E4B-122F0B51BA0E}"/>
              </a:ext>
            </a:extLst>
          </p:cNvPr>
          <p:cNvGrpSpPr/>
          <p:nvPr/>
        </p:nvGrpSpPr>
        <p:grpSpPr>
          <a:xfrm>
            <a:off x="8534400" y="7241417"/>
            <a:ext cx="7273193" cy="917431"/>
            <a:chOff x="8534400" y="7241417"/>
            <a:chExt cx="7273193" cy="917431"/>
          </a:xfrm>
        </p:grpSpPr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F9A1E063-C611-8212-CB63-0334C3B8CAB5}"/>
                </a:ext>
              </a:extLst>
            </p:cNvPr>
            <p:cNvSpPr txBox="1"/>
            <p:nvPr/>
          </p:nvSpPr>
          <p:spPr>
            <a:xfrm>
              <a:off x="9906000" y="7497823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การเปลี่ยนหน่วย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2ABE665-0B98-6D0C-67B1-8832BE90DA2F}"/>
                </a:ext>
              </a:extLst>
            </p:cNvPr>
            <p:cNvGrpSpPr/>
            <p:nvPr/>
          </p:nvGrpSpPr>
          <p:grpSpPr>
            <a:xfrm>
              <a:off x="8534400" y="7241417"/>
              <a:ext cx="1063581" cy="917431"/>
              <a:chOff x="8627922" y="1191984"/>
              <a:chExt cx="1063581" cy="917431"/>
            </a:xfrm>
          </p:grpSpPr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9F1DACCB-ACC3-5E0B-BB76-60FD2943CF16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AF7EC2FE-16E1-5318-770C-C2C9D1FD0953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5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880" y="-37045"/>
            <a:ext cx="1011259" cy="10287000"/>
            <a:chOff x="0" y="0"/>
            <a:chExt cx="26634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37543" y="2662258"/>
            <a:ext cx="13621657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ระบบการวัดทางวิทยาศาสตรและวิศวกรรมศาสตร์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ที่ไดรับการยอมรับและใหตกลงใชรวมกันทั่วโลก </a:t>
            </a:r>
            <a:r>
              <a:rPr lang="th-TH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ระบบหนวยเอสไอ (</a:t>
            </a:r>
            <a:r>
              <a:rPr lang="en-US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International System of Units </a:t>
            </a:r>
            <a:r>
              <a:rPr lang="th-TH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 units)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ซึ่งหนวยเอสไอ เปนหนวยวัด รูปแบบใหมของระบบเมตริก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Metric system)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ที่ถูกพัฒนาใหเปนหนวยวัดสากลในวงการอุตสาหกรรม </a:t>
            </a:r>
            <a:endParaRPr lang="en-US" sz="36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396094" y="91195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14585805" cy="1939433"/>
            <a:chOff x="577995" y="112525"/>
            <a:chExt cx="145858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14585805" cy="1939433"/>
              <a:chOff x="577995" y="112525"/>
              <a:chExt cx="145858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3" y="342900"/>
                <a:ext cx="14086447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41A3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590801" y="928490"/>
                <a:ext cx="123443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ระบบหน่วยที่ใช้ในการวัดทางวิทยาศาสตร์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134112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1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EC0034-A4B2-ACCA-F061-0B359ACD42E6}"/>
              </a:ext>
            </a:extLst>
          </p:cNvPr>
          <p:cNvSpPr txBox="1"/>
          <p:nvPr/>
        </p:nvSpPr>
        <p:spPr>
          <a:xfrm>
            <a:off x="2837543" y="4836586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หนวยทางวิทยาศาสตรที่ใชอยูในปจจุบันมี 3 ระบบ คือ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8A0C04-A35A-A321-9E02-6D792063C240}"/>
              </a:ext>
            </a:extLst>
          </p:cNvPr>
          <p:cNvGrpSpPr/>
          <p:nvPr/>
        </p:nvGrpSpPr>
        <p:grpSpPr>
          <a:xfrm>
            <a:off x="4333420" y="5775612"/>
            <a:ext cx="8925380" cy="784086"/>
            <a:chOff x="4333420" y="5775612"/>
            <a:chExt cx="8925380" cy="7840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6F0123-A9B6-23A2-3E87-DD01B26A36C6}"/>
                </a:ext>
              </a:extLst>
            </p:cNvPr>
            <p:cNvGrpSpPr/>
            <p:nvPr/>
          </p:nvGrpSpPr>
          <p:grpSpPr>
            <a:xfrm>
              <a:off x="4333420" y="5775612"/>
              <a:ext cx="1143000" cy="784086"/>
              <a:chOff x="3352800" y="5905500"/>
              <a:chExt cx="1143000" cy="78408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5256AC0-4AE7-26F9-4286-0F3BE6DACC8E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33ED49BD-0C0A-FE1D-8765-F213C2C423BB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143DF51E-3256-55F0-293B-A9619C37FB62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327F899-3067-61CB-DEB9-6D908B6EBB59}"/>
                  </a:ext>
                </a:extLst>
              </p:cNvPr>
              <p:cNvSpPr txBox="1"/>
              <p:nvPr/>
            </p:nvSpPr>
            <p:spPr>
              <a:xfrm>
                <a:off x="3581400" y="5981700"/>
                <a:ext cx="6758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1.1</a:t>
                </a:r>
                <a:endPara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629397-FEAA-B354-5E1D-B936D8B651A5}"/>
                </a:ext>
              </a:extLst>
            </p:cNvPr>
            <p:cNvSpPr txBox="1"/>
            <p:nvPr/>
          </p:nvSpPr>
          <p:spPr>
            <a:xfrm>
              <a:off x="5715000" y="5868769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ระบบอังกฤษ (ฺ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British Imperial System of Unit)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066C5-A457-0BCF-AE6C-F2CF16011A8D}"/>
              </a:ext>
            </a:extLst>
          </p:cNvPr>
          <p:cNvGrpSpPr/>
          <p:nvPr/>
        </p:nvGrpSpPr>
        <p:grpSpPr>
          <a:xfrm>
            <a:off x="4344306" y="6740521"/>
            <a:ext cx="8925380" cy="784086"/>
            <a:chOff x="4333420" y="5775612"/>
            <a:chExt cx="8925380" cy="78408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A416E0-6862-F956-EDC9-1448BE020D4C}"/>
                </a:ext>
              </a:extLst>
            </p:cNvPr>
            <p:cNvGrpSpPr/>
            <p:nvPr/>
          </p:nvGrpSpPr>
          <p:grpSpPr>
            <a:xfrm>
              <a:off x="4333420" y="5775612"/>
              <a:ext cx="1143000" cy="784086"/>
              <a:chOff x="3352800" y="5905500"/>
              <a:chExt cx="1143000" cy="78408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6D4DE88-DA86-129A-8AAB-D44368791B40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17F42E9E-9280-7F95-1625-E231CFAD7942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73DA4F2F-400E-18B8-3A6B-74A3C67F3A00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B56AE12-BFD4-8C0E-904C-4D720942ECE8}"/>
                  </a:ext>
                </a:extLst>
              </p:cNvPr>
              <p:cNvSpPr txBox="1"/>
              <p:nvPr/>
            </p:nvSpPr>
            <p:spPr>
              <a:xfrm>
                <a:off x="3581400" y="5981700"/>
                <a:ext cx="6758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1.2</a:t>
                </a:r>
                <a:endPara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B864106-2F49-93C6-7627-DB30C0B49E5B}"/>
                </a:ext>
              </a:extLst>
            </p:cNvPr>
            <p:cNvSpPr txBox="1"/>
            <p:nvPr/>
          </p:nvSpPr>
          <p:spPr>
            <a:xfrm>
              <a:off x="5715000" y="5868769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ระบบเมตริก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Metric System of Unit)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3D894B-683C-42ED-35E8-9E94A6B5F2B5}"/>
              </a:ext>
            </a:extLst>
          </p:cNvPr>
          <p:cNvGrpSpPr/>
          <p:nvPr/>
        </p:nvGrpSpPr>
        <p:grpSpPr>
          <a:xfrm>
            <a:off x="4333420" y="7658100"/>
            <a:ext cx="8925380" cy="784086"/>
            <a:chOff x="4333420" y="5775612"/>
            <a:chExt cx="8925380" cy="78408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8577E0E-49FB-0FDB-A157-32470F553A37}"/>
                </a:ext>
              </a:extLst>
            </p:cNvPr>
            <p:cNvGrpSpPr/>
            <p:nvPr/>
          </p:nvGrpSpPr>
          <p:grpSpPr>
            <a:xfrm>
              <a:off x="4333420" y="5775612"/>
              <a:ext cx="1143000" cy="784086"/>
              <a:chOff x="3352800" y="5905500"/>
              <a:chExt cx="1143000" cy="7840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3BB1812-8AD4-7D53-85CB-AFE146959239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DEF3309-38B2-FD6C-21A9-7D61B7A73CA2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0A407230-B7FC-31E0-F017-2484567A2A95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F82A635-2759-845A-A9EA-6D553D2298FE}"/>
                  </a:ext>
                </a:extLst>
              </p:cNvPr>
              <p:cNvSpPr txBox="1"/>
              <p:nvPr/>
            </p:nvSpPr>
            <p:spPr>
              <a:xfrm>
                <a:off x="3581400" y="5981700"/>
                <a:ext cx="6758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1.3</a:t>
                </a:r>
                <a:endPara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55C7EE-7AE4-FB56-23F0-2F02B012155A}"/>
                </a:ext>
              </a:extLst>
            </p:cNvPr>
            <p:cNvSpPr txBox="1"/>
            <p:nvPr/>
          </p:nvSpPr>
          <p:spPr>
            <a:xfrm>
              <a:off x="5715000" y="5868769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ระบบเอสไอ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International System of Unit) 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7797" y="3162300"/>
            <a:ext cx="7908406" cy="158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079"/>
              </a:lnSpc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หนวยวัดระบบ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 หนวยที่ไดรับการพัฒนาปรับปรุงและ</a:t>
            </a:r>
            <a:b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เป็นที่ยอมรับของประเทศที่พัฒนาดานอุตสาหกรรมและนิยมใชกันทั่วโลก โดยประกอบดวยหนวยใหญ ๆ 3 ประเภท คือ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9525000" y="3075389"/>
            <a:ext cx="0" cy="5531261"/>
          </a:xfrm>
          <a:prstGeom prst="line">
            <a:avLst/>
          </a:prstGeom>
          <a:ln w="9525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3" name="AutoShape 13"/>
          <p:cNvSpPr/>
          <p:nvPr/>
        </p:nvSpPr>
        <p:spPr>
          <a:xfrm>
            <a:off x="9525000" y="919800"/>
            <a:ext cx="0" cy="1423759"/>
          </a:xfrm>
          <a:prstGeom prst="line">
            <a:avLst/>
          </a:prstGeom>
          <a:ln w="9525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14272988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58340-93B7-198C-672A-1B2D02002E2E}"/>
              </a:ext>
            </a:extLst>
          </p:cNvPr>
          <p:cNvGrpSpPr/>
          <p:nvPr/>
        </p:nvGrpSpPr>
        <p:grpSpPr>
          <a:xfrm>
            <a:off x="457200" y="189049"/>
            <a:ext cx="8261205" cy="1939433"/>
            <a:chOff x="577995" y="112525"/>
            <a:chExt cx="8261205" cy="19394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5CABC0-DA72-25EE-E5EA-37F71CBA20BE}"/>
                </a:ext>
              </a:extLst>
            </p:cNvPr>
            <p:cNvGrpSpPr/>
            <p:nvPr/>
          </p:nvGrpSpPr>
          <p:grpSpPr>
            <a:xfrm>
              <a:off x="577995" y="112525"/>
              <a:ext cx="8261205" cy="1939433"/>
              <a:chOff x="577995" y="112525"/>
              <a:chExt cx="8261205" cy="193943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02E3349-47F7-24D0-CE0A-0EC30D47826A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7618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TextBox 5">
                <a:extLst>
                  <a:ext uri="{FF2B5EF4-FFF2-40B4-BE49-F238E27FC236}">
                    <a16:creationId xmlns:a16="http://schemas.microsoft.com/office/drawing/2014/main" id="{CDDBDD38-3E63-4114-CE98-BE76DC26A9DD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57149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rgbClr val="41A3A6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 หน่วยวัดระบบ </a:t>
                </a:r>
                <a:r>
                  <a:rPr lang="en-US" sz="7200" b="1" dirty="0">
                    <a:solidFill>
                      <a:srgbClr val="41A3A6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SI</a:t>
                </a:r>
                <a:endParaRPr lang="en-US" sz="7200" b="1" dirty="0">
                  <a:solidFill>
                    <a:srgbClr val="41A3A6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1CBDC59-6845-E3BC-6081-78C77E85A8D5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7818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1A3A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9BC145C-1B5F-81EA-C801-53C82331FA98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77BA60-853F-5E17-064D-4C3135336B7E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2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9E1970-F790-0A6B-D21E-F9CBEDF55BDA}"/>
              </a:ext>
            </a:extLst>
          </p:cNvPr>
          <p:cNvGrpSpPr/>
          <p:nvPr/>
        </p:nvGrpSpPr>
        <p:grpSpPr>
          <a:xfrm>
            <a:off x="969734" y="5493324"/>
            <a:ext cx="8925380" cy="739488"/>
            <a:chOff x="4333420" y="5775612"/>
            <a:chExt cx="8925380" cy="73948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6AFF7B-70AA-222E-7F02-D139D1DB94FE}"/>
                </a:ext>
              </a:extLst>
            </p:cNvPr>
            <p:cNvGrpSpPr/>
            <p:nvPr/>
          </p:nvGrpSpPr>
          <p:grpSpPr>
            <a:xfrm>
              <a:off x="4333420" y="5775612"/>
              <a:ext cx="1143000" cy="722531"/>
              <a:chOff x="3352800" y="5905500"/>
              <a:chExt cx="1143000" cy="72253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C0745E6-26F9-18B6-E3F2-6A53EC3C5A70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26DF03C4-9EF3-E53F-A998-4F230B31ACB0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318B4868-000A-7612-AA71-26AC0C541688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9F6BE1-EE6A-5273-B3FD-93FD26AE5187}"/>
                  </a:ext>
                </a:extLst>
              </p:cNvPr>
              <p:cNvSpPr txBox="1"/>
              <p:nvPr/>
            </p:nvSpPr>
            <p:spPr>
              <a:xfrm>
                <a:off x="3581400" y="5981700"/>
                <a:ext cx="675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1.1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66EBCF-F3BB-9570-EEC8-8CCEACA9E660}"/>
                </a:ext>
              </a:extLst>
            </p:cNvPr>
            <p:cNvSpPr txBox="1"/>
            <p:nvPr/>
          </p:nvSpPr>
          <p:spPr>
            <a:xfrm>
              <a:off x="5715000" y="5868769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หนวยฐาน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Base Units)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1E3234-235F-449F-7EA9-C8B67B4E09D9}"/>
              </a:ext>
            </a:extLst>
          </p:cNvPr>
          <p:cNvGrpSpPr/>
          <p:nvPr/>
        </p:nvGrpSpPr>
        <p:grpSpPr>
          <a:xfrm>
            <a:off x="980620" y="6458233"/>
            <a:ext cx="6791780" cy="739488"/>
            <a:chOff x="4333420" y="5775612"/>
            <a:chExt cx="6791780" cy="73948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856CA7-0090-5718-4C9C-726F5D1C27F1}"/>
                </a:ext>
              </a:extLst>
            </p:cNvPr>
            <p:cNvGrpSpPr/>
            <p:nvPr/>
          </p:nvGrpSpPr>
          <p:grpSpPr>
            <a:xfrm>
              <a:off x="4333420" y="5775612"/>
              <a:ext cx="1143000" cy="722531"/>
              <a:chOff x="3352800" y="5905500"/>
              <a:chExt cx="1143000" cy="72253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65CE366-2C69-EC7F-2E22-304C80EBDF63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A7BEDA37-AA11-B713-015F-90054C4D0EC5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82AC102E-0C87-D2FE-CC6C-0F59D5F4BC59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638363C-E158-C006-71E5-FE95B0A1F3C0}"/>
                  </a:ext>
                </a:extLst>
              </p:cNvPr>
              <p:cNvSpPr txBox="1"/>
              <p:nvPr/>
            </p:nvSpPr>
            <p:spPr>
              <a:xfrm>
                <a:off x="3581400" y="5981700"/>
                <a:ext cx="675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1.2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F8642E-97C6-26B7-FA36-4E62AA4ACAD5}"/>
                </a:ext>
              </a:extLst>
            </p:cNvPr>
            <p:cNvSpPr txBox="1"/>
            <p:nvPr/>
          </p:nvSpPr>
          <p:spPr>
            <a:xfrm>
              <a:off x="5715000" y="5868769"/>
              <a:ext cx="541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หนวยเสริม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Supplementary Units)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4A5F48-6529-3CDE-FE70-60E38ED3A740}"/>
              </a:ext>
            </a:extLst>
          </p:cNvPr>
          <p:cNvGrpSpPr/>
          <p:nvPr/>
        </p:nvGrpSpPr>
        <p:grpSpPr>
          <a:xfrm>
            <a:off x="969734" y="7375812"/>
            <a:ext cx="6421666" cy="739488"/>
            <a:chOff x="4333420" y="5775612"/>
            <a:chExt cx="6421666" cy="7394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C343A6C-B4B1-2D6D-EE2B-6E4CD759C474}"/>
                </a:ext>
              </a:extLst>
            </p:cNvPr>
            <p:cNvGrpSpPr/>
            <p:nvPr/>
          </p:nvGrpSpPr>
          <p:grpSpPr>
            <a:xfrm>
              <a:off x="4333420" y="5775612"/>
              <a:ext cx="1143000" cy="722531"/>
              <a:chOff x="3352800" y="5905500"/>
              <a:chExt cx="1143000" cy="72253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00DD8BB-D514-5853-3895-C3C0BA256DFB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8AA20B64-6C7C-939D-754A-7BD80AE70EA6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4B80D0C2-5195-B767-8A6D-306217FA0E07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CEAA1B-C58E-6182-FA2E-2219CA4E0B71}"/>
                  </a:ext>
                </a:extLst>
              </p:cNvPr>
              <p:cNvSpPr txBox="1"/>
              <p:nvPr/>
            </p:nvSpPr>
            <p:spPr>
              <a:xfrm>
                <a:off x="3581400" y="5981700"/>
                <a:ext cx="675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1.3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F4D6A9-BD16-103E-5484-54252CE270CA}"/>
                </a:ext>
              </a:extLst>
            </p:cNvPr>
            <p:cNvSpPr txBox="1"/>
            <p:nvPr/>
          </p:nvSpPr>
          <p:spPr>
            <a:xfrm>
              <a:off x="5715000" y="5868769"/>
              <a:ext cx="5040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หนวยอนุพัทธ (</a:t>
              </a:r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Derived Units)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68" name="Picture 67" descr="A pattern of geometric shapes&#10;&#10;Description automatically generated">
            <a:extLst>
              <a:ext uri="{FF2B5EF4-FFF2-40B4-BE49-F238E27FC236}">
                <a16:creationId xmlns:a16="http://schemas.microsoft.com/office/drawing/2014/main" id="{28091371-BF8E-7338-C831-4499959EC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866" y="886765"/>
            <a:ext cx="6569018" cy="7719886"/>
          </a:xfrm>
          <a:prstGeom prst="roundRect">
            <a:avLst>
              <a:gd name="adj" fmla="val 722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erson using a calculator&#10;&#10;Description automatically generated">
            <a:extLst>
              <a:ext uri="{FF2B5EF4-FFF2-40B4-BE49-F238E27FC236}">
                <a16:creationId xmlns:a16="http://schemas.microsoft.com/office/drawing/2014/main" id="{D5834DDD-B4E4-EFA8-2196-76BAF7F53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79"/>
          <a:stretch/>
        </p:blipFill>
        <p:spPr>
          <a:xfrm>
            <a:off x="228600" y="6547217"/>
            <a:ext cx="17410535" cy="3739783"/>
          </a:xfrm>
          <a:prstGeom prst="flowChartManualInpu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DBDCCCF4-90A7-0514-3441-59F435F9C489}"/>
              </a:ext>
            </a:extLst>
          </p:cNvPr>
          <p:cNvSpPr txBox="1"/>
          <p:nvPr/>
        </p:nvSpPr>
        <p:spPr>
          <a:xfrm>
            <a:off x="1828578" y="418561"/>
            <a:ext cx="571500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ตารางที่ 1.1 หนวยฐาน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Base Units)</a:t>
            </a:r>
            <a:endParaRPr lang="en-US" sz="4000" b="1" dirty="0">
              <a:solidFill>
                <a:srgbClr val="31859C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A7EA8A-54DA-AA7F-7C45-F60B73C92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577" y="999444"/>
            <a:ext cx="11232413" cy="3839255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43C1A0A6-591C-9B19-CA69-D4C9D248D81E}"/>
              </a:ext>
            </a:extLst>
          </p:cNvPr>
          <p:cNvSpPr txBox="1"/>
          <p:nvPr/>
        </p:nvSpPr>
        <p:spPr>
          <a:xfrm>
            <a:off x="1850348" y="5174186"/>
            <a:ext cx="7298165" cy="5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ตารางที่ 1.2 หนวยเสริม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Supplementary Units)</a:t>
            </a:r>
            <a:endParaRPr lang="en-US" sz="4000" b="1" dirty="0">
              <a:solidFill>
                <a:srgbClr val="31859C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61FD9-C2F9-9E8F-8597-7786DE2EF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5600700"/>
            <a:ext cx="11210642" cy="155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8722-70A3-C547-406B-34FA3DAD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compasses on a graph paper&#10;&#10;Description automatically generated">
            <a:extLst>
              <a:ext uri="{FF2B5EF4-FFF2-40B4-BE49-F238E27FC236}">
                <a16:creationId xmlns:a16="http://schemas.microsoft.com/office/drawing/2014/main" id="{6FA080BD-2058-E770-B9C1-E15E8E4D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1539"/>
            <a:ext cx="17526000" cy="4689761"/>
          </a:xfrm>
          <a:prstGeom prst="round2SameRect">
            <a:avLst>
              <a:gd name="adj1" fmla="val 45217"/>
              <a:gd name="adj2" fmla="val 0"/>
            </a:avLst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9D08EAC5-E6A8-EAC3-DE6D-ECD1D135D18A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9592994-6C6C-E30B-2348-2A9A32DB8AA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02D424-17FB-FA63-134C-70FD122E4CF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25B0CD0-79B6-C5F9-A737-EAF4189DB42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CBC226-EBBB-2675-53D4-EAD1466A979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73551D2-CC40-8080-BF1D-2CD2A2B26D5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8">
            <a:extLst>
              <a:ext uri="{FF2B5EF4-FFF2-40B4-BE49-F238E27FC236}">
                <a16:creationId xmlns:a16="http://schemas.microsoft.com/office/drawing/2014/main" id="{E444C197-31F4-5344-4196-72DC8D802D29}"/>
              </a:ext>
            </a:extLst>
          </p:cNvPr>
          <p:cNvSpPr txBox="1"/>
          <p:nvPr/>
        </p:nvSpPr>
        <p:spPr>
          <a:xfrm>
            <a:off x="5943600" y="419100"/>
            <a:ext cx="7293651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ตารางที่ 1.3 หนวยอนุพัทธ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Derived Units)</a:t>
            </a:r>
            <a:endParaRPr lang="en-US" sz="4000" b="1" dirty="0">
              <a:solidFill>
                <a:srgbClr val="31859C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4CC909-7CEF-948D-622C-0F0A1207F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0" y="967327"/>
            <a:ext cx="12003042" cy="41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3450" y="3216362"/>
            <a:ext cx="95250" cy="7032538"/>
            <a:chOff x="0" y="0"/>
            <a:chExt cx="127000" cy="9376718"/>
          </a:xfrm>
        </p:grpSpPr>
        <p:sp>
          <p:nvSpPr>
            <p:cNvPr id="10" name="AutoShape 10"/>
            <p:cNvSpPr/>
            <p:nvPr/>
          </p:nvSpPr>
          <p:spPr>
            <a:xfrm flipH="1">
              <a:off x="63500" y="2874121"/>
              <a:ext cx="0" cy="6502597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3500" y="0"/>
              <a:ext cx="0" cy="1898345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080DB6-1F33-51C6-2CD3-7EDDF8C52858}"/>
              </a:ext>
            </a:extLst>
          </p:cNvPr>
          <p:cNvGrpSpPr/>
          <p:nvPr/>
        </p:nvGrpSpPr>
        <p:grpSpPr>
          <a:xfrm>
            <a:off x="457200" y="190500"/>
            <a:ext cx="8305801" cy="1939433"/>
            <a:chOff x="577995" y="112525"/>
            <a:chExt cx="8305801" cy="19394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7FEDB1-AE30-CDAE-C35E-EDFAB4303CB4}"/>
                </a:ext>
              </a:extLst>
            </p:cNvPr>
            <p:cNvGrpSpPr/>
            <p:nvPr/>
          </p:nvGrpSpPr>
          <p:grpSpPr>
            <a:xfrm>
              <a:off x="577995" y="112525"/>
              <a:ext cx="8305801" cy="1939433"/>
              <a:chOff x="577995" y="112525"/>
              <a:chExt cx="8305801" cy="193943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3380005-15FC-DCE1-0D2C-3B87F56C7211}"/>
                  </a:ext>
                </a:extLst>
              </p:cNvPr>
              <p:cNvSpPr/>
              <p:nvPr/>
            </p:nvSpPr>
            <p:spPr>
              <a:xfrm>
                <a:off x="1077354" y="342900"/>
                <a:ext cx="7806442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41A3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:a16="http://schemas.microsoft.com/office/drawing/2014/main" id="{46FEA2CD-E508-2A61-2E91-4CD4E52D3838}"/>
                  </a:ext>
                </a:extLst>
              </p:cNvPr>
              <p:cNvSpPr txBox="1"/>
              <p:nvPr/>
            </p:nvSpPr>
            <p:spPr>
              <a:xfrm>
                <a:off x="2590802" y="928490"/>
                <a:ext cx="5454794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 คำนำหน้าหน่วย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6574FAD-4E40-5C14-298F-8E5962625472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521596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886E0DCD-4115-4E83-E26E-B731C122D192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DEE572-C552-22CC-503A-5119E43523E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3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682560" y="2606096"/>
            <a:ext cx="6759956" cy="3820863"/>
            <a:chOff x="0" y="0"/>
            <a:chExt cx="9013275" cy="50944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25" b="12058"/>
            <a:stretch>
              <a:fillRect/>
            </a:stretch>
          </p:blipFill>
          <p:spPr>
            <a:xfrm>
              <a:off x="0" y="0"/>
              <a:ext cx="9013275" cy="5094484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682560" y="6616121"/>
            <a:ext cx="6759956" cy="3161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079"/>
              </a:lnSpc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คำนำหนาหนวย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Prefixes)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คำที่ใชแทนเลข 10 ยกกำลังแลวนำไปใสนำหนาหนวย เพื่อทำให หนวยมีขนาดใหญขึ้น เมื่อแทนเลข 10 ยกกำลังเปนบวก และทำให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หนวยมีขนาดเล็กลง เมื่อแทนเลข 10 ยกกําลังเปนลบ 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เชน วัดกําลังไฟฟาได 1,000,000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สามารถเขียนใหมในรูปสัญกรณวิทยาศาสตร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× 10</a:t>
            </a:r>
            <a:r>
              <a:rPr lang="en-US" sz="3600" baseline="30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  <a:endParaRPr lang="en-US" sz="36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1B55CF-CF75-36A7-2F41-2B9358BB0FB6}"/>
              </a:ext>
            </a:extLst>
          </p:cNvPr>
          <p:cNvGrpSpPr/>
          <p:nvPr/>
        </p:nvGrpSpPr>
        <p:grpSpPr>
          <a:xfrm>
            <a:off x="9906000" y="342900"/>
            <a:ext cx="1600200" cy="1309452"/>
            <a:chOff x="9949542" y="647484"/>
            <a:chExt cx="1600200" cy="130945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A4E282-BBB4-3759-2529-DFEA5FB798B7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9D50E2D-EB68-789D-FA89-80F8744D9E8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911DD1E-A94C-2B74-35B1-8EB17C125363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29" name="Flowchart: Connector 28">
                  <a:extLst>
                    <a:ext uri="{FF2B5EF4-FFF2-40B4-BE49-F238E27FC236}">
                      <a16:creationId xmlns:a16="http://schemas.microsoft.com/office/drawing/2014/main" id="{C313C8D0-51A2-EBC0-B62B-4A43496F1B26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8" name="Flowchart: Connector 27">
                  <a:extLst>
                    <a:ext uri="{FF2B5EF4-FFF2-40B4-BE49-F238E27FC236}">
                      <a16:creationId xmlns:a16="http://schemas.microsoft.com/office/drawing/2014/main" id="{5548631A-E847-6FBB-11B9-48E51BC173F6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36B785-EECB-07AC-79B2-B45D1A9B2F15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1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3CCC39-4293-23F1-E96E-AD643B3616EA}"/>
              </a:ext>
            </a:extLst>
          </p:cNvPr>
          <p:cNvGrpSpPr/>
          <p:nvPr/>
        </p:nvGrpSpPr>
        <p:grpSpPr>
          <a:xfrm>
            <a:off x="9525000" y="1804752"/>
            <a:ext cx="7848600" cy="2500548"/>
            <a:chOff x="9686936" y="1559690"/>
            <a:chExt cx="7848600" cy="250054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9AFC630-4B49-E214-D536-8632E51F2515}"/>
                </a:ext>
              </a:extLst>
            </p:cNvPr>
            <p:cNvSpPr/>
            <p:nvPr/>
          </p:nvSpPr>
          <p:spPr>
            <a:xfrm>
              <a:off x="9686936" y="1559690"/>
              <a:ext cx="7848600" cy="2500548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875219-C837-A72A-DA79-412EEBEF8385}"/>
                </a:ext>
              </a:extLst>
            </p:cNvPr>
            <p:cNvSpPr txBox="1"/>
            <p:nvPr/>
          </p:nvSpPr>
          <p:spPr>
            <a:xfrm>
              <a:off x="9763136" y="1716275"/>
              <a:ext cx="7762864" cy="2308324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จงเขียนหนวยตอไปนี้ใหอยูในรูปของหนวยที่มีคํานําหนาหนวยที่กําหนดให </a:t>
              </a:r>
            </a:p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ก) 0.0035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ใหมีหนวยเปน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ข) 45,000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ใหมีหนวยเปน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kg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1BBFED-59F9-E24B-A4F8-E1A22BC48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5661" y="7467257"/>
            <a:ext cx="8138463" cy="1714843"/>
          </a:xfrm>
          <a:prstGeom prst="round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EC30D33-E256-B51A-E3E3-292400418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9825" y="4969431"/>
            <a:ext cx="8061250" cy="171484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9593" y="-87499"/>
            <a:ext cx="19327595" cy="5459599"/>
            <a:chOff x="0" y="-38100"/>
            <a:chExt cx="5090396" cy="1437919"/>
          </a:xfrm>
        </p:grpSpPr>
        <p:sp>
          <p:nvSpPr>
            <p:cNvPr id="3" name="Freeform 3"/>
            <p:cNvSpPr/>
            <p:nvPr/>
          </p:nvSpPr>
          <p:spPr>
            <a:xfrm>
              <a:off x="273802" y="-27595"/>
              <a:ext cx="4816594" cy="578486"/>
            </a:xfrm>
            <a:custGeom>
              <a:avLst/>
              <a:gdLst/>
              <a:ahLst/>
              <a:cxnLst/>
              <a:rect l="l" t="t" r="r" b="b"/>
              <a:pathLst>
                <a:path w="1952521" h="1399819">
                  <a:moveTo>
                    <a:pt x="0" y="0"/>
                  </a:moveTo>
                  <a:lnTo>
                    <a:pt x="1952521" y="0"/>
                  </a:lnTo>
                  <a:lnTo>
                    <a:pt x="1952521" y="1399819"/>
                  </a:lnTo>
                  <a:lnTo>
                    <a:pt x="0" y="1399819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2521" cy="1437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10FDAC-44E8-683F-53C7-CAA5906E8CB4}"/>
              </a:ext>
            </a:extLst>
          </p:cNvPr>
          <p:cNvGrpSpPr/>
          <p:nvPr/>
        </p:nvGrpSpPr>
        <p:grpSpPr>
          <a:xfrm>
            <a:off x="457200" y="38100"/>
            <a:ext cx="14457579" cy="1939433"/>
            <a:chOff x="577995" y="112525"/>
            <a:chExt cx="14457579" cy="193943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EFAB22-8CDE-53A1-A55B-03FD2D9A96C6}"/>
                </a:ext>
              </a:extLst>
            </p:cNvPr>
            <p:cNvGrpSpPr/>
            <p:nvPr/>
          </p:nvGrpSpPr>
          <p:grpSpPr>
            <a:xfrm>
              <a:off x="577995" y="112525"/>
              <a:ext cx="14457579" cy="1939433"/>
              <a:chOff x="577995" y="112525"/>
              <a:chExt cx="14457579" cy="1939433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73C4C75B-4681-810E-C67E-A344A5DDDEDB}"/>
                  </a:ext>
                </a:extLst>
              </p:cNvPr>
              <p:cNvSpPr/>
              <p:nvPr/>
            </p:nvSpPr>
            <p:spPr>
              <a:xfrm>
                <a:off x="1077354" y="342900"/>
                <a:ext cx="13673842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7" name="TextBox 5">
                <a:extLst>
                  <a:ext uri="{FF2B5EF4-FFF2-40B4-BE49-F238E27FC236}">
                    <a16:creationId xmlns:a16="http://schemas.microsoft.com/office/drawing/2014/main" id="{E4745A55-F0AF-1990-C785-8C053EB932E6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12444773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rgbClr val="41A3A6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 การเปรียบเทียบหน่วยวัดปริมาณต่างๆ</a:t>
                </a:r>
                <a:endParaRPr lang="en-US" sz="7200" b="1" dirty="0">
                  <a:solidFill>
                    <a:srgbClr val="41A3A6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1CB485C-796C-DE61-D00C-2908B0D3AB31}"/>
                  </a:ext>
                </a:extLst>
              </p:cNvPr>
              <p:cNvSpPr/>
              <p:nvPr/>
            </p:nvSpPr>
            <p:spPr>
              <a:xfrm>
                <a:off x="1523999" y="569509"/>
                <a:ext cx="12846195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1A3A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2CF4E3AE-CE85-4536-F8F3-E051D7D70817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ABE9C4-B280-651E-E690-4FA897BE8D51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4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4AD2924-1445-2F8B-F1DE-EE922300B91C}"/>
              </a:ext>
            </a:extLst>
          </p:cNvPr>
          <p:cNvGrpSpPr/>
          <p:nvPr/>
        </p:nvGrpSpPr>
        <p:grpSpPr>
          <a:xfrm>
            <a:off x="1600200" y="2399633"/>
            <a:ext cx="15284692" cy="1341810"/>
            <a:chOff x="448211" y="2683973"/>
            <a:chExt cx="15284692" cy="13418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4C625E1-CCBA-6DE8-091A-D83B14C9A759}"/>
                </a:ext>
              </a:extLst>
            </p:cNvPr>
            <p:cNvGrpSpPr/>
            <p:nvPr/>
          </p:nvGrpSpPr>
          <p:grpSpPr>
            <a:xfrm>
              <a:off x="1002700" y="2683973"/>
              <a:ext cx="4636100" cy="754351"/>
              <a:chOff x="4333420" y="5775612"/>
              <a:chExt cx="4636100" cy="75435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0F3F70B-3223-0C70-BC89-8A577D54A42C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BBD4143-1A69-8239-10A8-73FCE33080C3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76662F64-3E23-AF84-54E4-20B0802269A9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0FBC0064-CCA1-F61C-C7F5-3C0DD2941CD7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EA73D0-3147-6818-A8F6-307B00CC0A13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4.1</a:t>
                  </a:r>
                  <a:endParaRPr lang="th-TH" sz="32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C0E8BC2-0FA2-D948-5742-BDD062B0A087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3254520" cy="661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ความยาว (</a:t>
                </a:r>
                <a:r>
                  <a:rPr lang="en-US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Length)</a:t>
                </a:r>
                <a:endPara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63ABCD-BEC1-4A3F-E9E3-720C0AA3C871}"/>
                </a:ext>
              </a:extLst>
            </p:cNvPr>
            <p:cNvSpPr txBox="1"/>
            <p:nvPr/>
          </p:nvSpPr>
          <p:spPr>
            <a:xfrm>
              <a:off x="448211" y="3379452"/>
              <a:ext cx="15284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หนวยวัดความยาวในระบบเมตริกวัดเป็น เมตร กิโลเมตร หรือถาวัดความยาวที่สั้นมากอาจวัดเปน มิลลิเมตร เซนติเมตร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86C3019-4F57-E44C-20F9-2BB71A6CF55F}"/>
              </a:ext>
            </a:extLst>
          </p:cNvPr>
          <p:cNvGrpSpPr/>
          <p:nvPr/>
        </p:nvGrpSpPr>
        <p:grpSpPr>
          <a:xfrm>
            <a:off x="4179979" y="3863517"/>
            <a:ext cx="8164421" cy="2893544"/>
            <a:chOff x="8023080" y="2740315"/>
            <a:chExt cx="8164421" cy="289354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74E6732-3F76-844F-B45D-31E6A9FE7F54}"/>
                </a:ext>
              </a:extLst>
            </p:cNvPr>
            <p:cNvGrpSpPr/>
            <p:nvPr/>
          </p:nvGrpSpPr>
          <p:grpSpPr>
            <a:xfrm>
              <a:off x="8023080" y="2740315"/>
              <a:ext cx="8023070" cy="719780"/>
              <a:chOff x="4333420" y="5775612"/>
              <a:chExt cx="8023070" cy="71978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A377CDC-62A0-AAFE-86C3-7B4D63641180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273325" cy="707886"/>
                <a:chOff x="3352800" y="5905500"/>
                <a:chExt cx="1273325" cy="707886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FCC2EF6C-91BF-351B-344F-18F671E39D35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0FC9E866-D540-D825-0D45-16237272737C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7A2CB7E2-76FE-0F77-3F8B-AA44E20C153E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6FA3BEF-3213-D253-2965-716BC8504147}"/>
                    </a:ext>
                  </a:extLst>
                </p:cNvPr>
                <p:cNvSpPr txBox="1"/>
                <p:nvPr/>
              </p:nvSpPr>
              <p:spPr>
                <a:xfrm>
                  <a:off x="3473147" y="5981700"/>
                  <a:ext cx="115297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4.1.1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EDB98EB-E01F-663F-7720-076C4BE36F54}"/>
                  </a:ext>
                </a:extLst>
              </p:cNvPr>
              <p:cNvSpPr txBox="1"/>
              <p:nvPr/>
            </p:nvSpPr>
            <p:spPr>
              <a:xfrm>
                <a:off x="5530545" y="5849061"/>
                <a:ext cx="68259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solidFill>
                      <a:schemeClr val="accent6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หนวยวัดความยาวระบบเมตริกวามยาว (</a:t>
                </a:r>
                <a:r>
                  <a:rPr lang="en-US" sz="3600" b="1" dirty="0">
                    <a:solidFill>
                      <a:schemeClr val="accent6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Length)</a:t>
                </a:r>
                <a:endParaRPr lang="th-TH" sz="3600" b="1" dirty="0">
                  <a:solidFill>
                    <a:schemeClr val="accent6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6F8238B-C01B-3AFC-C6E1-3F5B01444CC4}"/>
                </a:ext>
              </a:extLst>
            </p:cNvPr>
            <p:cNvGrpSpPr/>
            <p:nvPr/>
          </p:nvGrpSpPr>
          <p:grpSpPr>
            <a:xfrm>
              <a:off x="8774024" y="3437420"/>
              <a:ext cx="7413477" cy="2196439"/>
              <a:chOff x="8774024" y="3437420"/>
              <a:chExt cx="7413477" cy="2196439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D36A3240-3848-6D8A-B556-2A07DA88C436}"/>
                  </a:ext>
                </a:extLst>
              </p:cNvPr>
              <p:cNvSpPr/>
              <p:nvPr/>
            </p:nvSpPr>
            <p:spPr>
              <a:xfrm>
                <a:off x="8774024" y="3437420"/>
                <a:ext cx="7413477" cy="2196439"/>
              </a:xfrm>
              <a:prstGeom prst="roundRect">
                <a:avLst>
                  <a:gd name="adj" fmla="val 11463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D29EC3B-D7F4-0C50-3D8B-29F0B270FD71}"/>
                  </a:ext>
                </a:extLst>
              </p:cNvPr>
              <p:cNvSpPr txBox="1"/>
              <p:nvPr/>
            </p:nvSpPr>
            <p:spPr>
              <a:xfrm>
                <a:off x="9429271" y="3576459"/>
                <a:ext cx="63441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km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กิโลเมตร) 	=  1,000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เมตร) </a:t>
                </a: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เมตร) 		=  100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เซนติเมตร) </a:t>
                </a: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เซนติเมตร) 	=   10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มิลลิเมตร)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2E2A229-3455-577E-7957-4230DFA8FBA8}"/>
              </a:ext>
            </a:extLst>
          </p:cNvPr>
          <p:cNvGrpSpPr/>
          <p:nvPr/>
        </p:nvGrpSpPr>
        <p:grpSpPr>
          <a:xfrm>
            <a:off x="4179979" y="7142423"/>
            <a:ext cx="8164421" cy="2877877"/>
            <a:chOff x="8023080" y="2740315"/>
            <a:chExt cx="8164421" cy="28778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914EA11-A2F5-B9B3-13EA-35ABD0CBE14F}"/>
                </a:ext>
              </a:extLst>
            </p:cNvPr>
            <p:cNvGrpSpPr/>
            <p:nvPr/>
          </p:nvGrpSpPr>
          <p:grpSpPr>
            <a:xfrm>
              <a:off x="8023080" y="2740315"/>
              <a:ext cx="8023070" cy="719780"/>
              <a:chOff x="4333420" y="5775612"/>
              <a:chExt cx="8023070" cy="71978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EE4D38D2-B9AB-425A-E6F5-7F16F402D2CD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273325" cy="707886"/>
                <a:chOff x="3352800" y="5905500"/>
                <a:chExt cx="1273325" cy="707886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8857613A-5CE2-4AF4-BAAC-067D06242A9D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9CF71133-1E5B-83D5-8F31-FD7BF45B631C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2A5CA856-061B-34A7-DFB5-DCDE9183DAB4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E51AB6D-A0CC-78BB-0697-32F40DE45333}"/>
                    </a:ext>
                  </a:extLst>
                </p:cNvPr>
                <p:cNvSpPr txBox="1"/>
                <p:nvPr/>
              </p:nvSpPr>
              <p:spPr>
                <a:xfrm>
                  <a:off x="3473147" y="5981700"/>
                  <a:ext cx="115297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4.1.2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820B482-BD16-1780-1FF3-F890E90A4D2E}"/>
                  </a:ext>
                </a:extLst>
              </p:cNvPr>
              <p:cNvSpPr txBox="1"/>
              <p:nvPr/>
            </p:nvSpPr>
            <p:spPr>
              <a:xfrm>
                <a:off x="5530545" y="5849061"/>
                <a:ext cx="68259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solidFill>
                      <a:schemeClr val="accent6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หนวยวัดความยาวระบบอังกฤษ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057716-7643-8636-35FC-CDFCED140AF5}"/>
                </a:ext>
              </a:extLst>
            </p:cNvPr>
            <p:cNvGrpSpPr/>
            <p:nvPr/>
          </p:nvGrpSpPr>
          <p:grpSpPr>
            <a:xfrm>
              <a:off x="8774024" y="3421753"/>
              <a:ext cx="7413477" cy="2196439"/>
              <a:chOff x="8774024" y="3421753"/>
              <a:chExt cx="7413477" cy="2196439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4B4745D7-B333-500B-5DD5-44A7AAC50C24}"/>
                  </a:ext>
                </a:extLst>
              </p:cNvPr>
              <p:cNvSpPr/>
              <p:nvPr/>
            </p:nvSpPr>
            <p:spPr>
              <a:xfrm>
                <a:off x="8774024" y="3421753"/>
                <a:ext cx="7413477" cy="2196439"/>
              </a:xfrm>
              <a:prstGeom prst="roundRect">
                <a:avLst>
                  <a:gd name="adj" fmla="val 11463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95BCE3-B69C-60B7-005C-1CB352B8E0EA}"/>
                  </a:ext>
                </a:extLst>
              </p:cNvPr>
              <p:cNvSpPr txBox="1"/>
              <p:nvPr/>
            </p:nvSpPr>
            <p:spPr>
              <a:xfrm>
                <a:off x="9429271" y="3574153"/>
                <a:ext cx="63441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mile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ไมล) 		=     1,760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yd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หลา) </a:t>
                </a: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yd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หลา) 		= 	3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 ft 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ฟุต) </a:t>
                </a: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ft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ฟุต) 		= 	12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in 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นิ้ว)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16865"/>
            <a:ext cx="1028700" cy="10270135"/>
            <a:chOff x="0" y="0"/>
            <a:chExt cx="270933" cy="27048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DD78A3-E269-EC89-CC99-2706C284E041}"/>
              </a:ext>
            </a:extLst>
          </p:cNvPr>
          <p:cNvGrpSpPr/>
          <p:nvPr/>
        </p:nvGrpSpPr>
        <p:grpSpPr>
          <a:xfrm>
            <a:off x="4686300" y="579054"/>
            <a:ext cx="8953500" cy="3057850"/>
            <a:chOff x="8023080" y="2740315"/>
            <a:chExt cx="8953500" cy="30578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164D6F5-4179-784C-2A32-729EDF7B3F06}"/>
                </a:ext>
              </a:extLst>
            </p:cNvPr>
            <p:cNvGrpSpPr/>
            <p:nvPr/>
          </p:nvGrpSpPr>
          <p:grpSpPr>
            <a:xfrm>
              <a:off x="8023080" y="2740315"/>
              <a:ext cx="8953500" cy="719780"/>
              <a:chOff x="4333420" y="5775612"/>
              <a:chExt cx="8953500" cy="71978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F720CDC-F84F-78B9-9853-E0F0E17F4490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273325" cy="707886"/>
                <a:chOff x="3352800" y="5905500"/>
                <a:chExt cx="1273325" cy="70788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4DE914F-2652-3E52-5C92-B37C3DC2ADAB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30458ABA-3D7B-4169-1DCB-C1462EF28D9F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EB2F6666-EB7C-7396-35FF-7A9DD144CDDB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D3F903F-1BA3-526A-686A-D701E7167B79}"/>
                    </a:ext>
                  </a:extLst>
                </p:cNvPr>
                <p:cNvSpPr txBox="1"/>
                <p:nvPr/>
              </p:nvSpPr>
              <p:spPr>
                <a:xfrm>
                  <a:off x="3473147" y="5981700"/>
                  <a:ext cx="115297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4.1.3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A0D705-CECF-3E3E-B92B-E13FE497F91F}"/>
                  </a:ext>
                </a:extLst>
              </p:cNvPr>
              <p:cNvSpPr txBox="1"/>
              <p:nvPr/>
            </p:nvSpPr>
            <p:spPr>
              <a:xfrm>
                <a:off x="5530545" y="5849061"/>
                <a:ext cx="77563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solidFill>
                      <a:schemeClr val="accent6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การเปรียบเทียบคาความยาวระบบเมตริกกับระบบอังกฤษ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9461A6-81F6-D3F2-E5BC-E23541102FC0}"/>
                </a:ext>
              </a:extLst>
            </p:cNvPr>
            <p:cNvGrpSpPr/>
            <p:nvPr/>
          </p:nvGrpSpPr>
          <p:grpSpPr>
            <a:xfrm>
              <a:off x="8774024" y="3601726"/>
              <a:ext cx="7413477" cy="2196439"/>
              <a:chOff x="8774024" y="3601726"/>
              <a:chExt cx="7413477" cy="2196439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9DFE3EC-A180-C9D5-5EC8-A80A8ED3C52F}"/>
                  </a:ext>
                </a:extLst>
              </p:cNvPr>
              <p:cNvSpPr/>
              <p:nvPr/>
            </p:nvSpPr>
            <p:spPr>
              <a:xfrm>
                <a:off x="8774024" y="3601726"/>
                <a:ext cx="7413477" cy="2196439"/>
              </a:xfrm>
              <a:prstGeom prst="roundRect">
                <a:avLst>
                  <a:gd name="adj" fmla="val 11463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8AFB76-30BE-48EA-C68C-EB211BE2CDBB}"/>
                  </a:ext>
                </a:extLst>
              </p:cNvPr>
              <p:cNvSpPr txBox="1"/>
              <p:nvPr/>
            </p:nvSpPr>
            <p:spPr>
              <a:xfrm>
                <a:off x="9429271" y="3822782"/>
                <a:ext cx="63441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mile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ไมล) 		= 1.60935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กิโลเมตร) 1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ft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ฟุต) 		= 30.48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เซนติเมตร) </a:t>
                </a: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นิ้ว) 		= 2.54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cm (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เซนติเมตร) 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40D6AF-42DD-84C8-69AD-7339E3E9598C}"/>
              </a:ext>
            </a:extLst>
          </p:cNvPr>
          <p:cNvGrpSpPr/>
          <p:nvPr/>
        </p:nvGrpSpPr>
        <p:grpSpPr>
          <a:xfrm>
            <a:off x="2039662" y="4457700"/>
            <a:ext cx="15410138" cy="2011175"/>
            <a:chOff x="532072" y="2683973"/>
            <a:chExt cx="15410138" cy="20111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6F3E2-B54D-CADE-D9FD-9F863E096445}"/>
                </a:ext>
              </a:extLst>
            </p:cNvPr>
            <p:cNvGrpSpPr/>
            <p:nvPr/>
          </p:nvGrpSpPr>
          <p:grpSpPr>
            <a:xfrm>
              <a:off x="1002700" y="2683973"/>
              <a:ext cx="4636100" cy="801043"/>
              <a:chOff x="4333420" y="5775612"/>
              <a:chExt cx="4636100" cy="8010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936D827-B2B3-C4EF-5DCD-B87C9BDF8844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F2C1A7E4-53D5-A785-AD40-025D0A978259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C302AEC4-28F9-9FD9-D4B3-F1282E055E9F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3C901E42-26ED-B436-C872-E35574DB75A7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D4EB8FD-C596-E234-E3C1-49953F757731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4.2</a:t>
                  </a:r>
                  <a:endParaRPr lang="th-TH" sz="32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5F6CCE8-48F8-31FF-68C2-70EA2E18284B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32545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พื้นที่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Area)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3D9DE14-0CB8-2CD1-3DEE-FE3B8810221F}"/>
                    </a:ext>
                  </a:extLst>
                </p:cNvPr>
                <p:cNvSpPr txBox="1"/>
                <p:nvPr/>
              </p:nvSpPr>
              <p:spPr>
                <a:xfrm>
                  <a:off x="532072" y="3494819"/>
                  <a:ext cx="1541013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พื้นที่ในระบบเมตริกมีหนวยวัดเปน ตารางมิลลิเมตร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mm</m:t>
                          </m:r>
                        </m:e>
                        <m:sup>
                          <m:r>
                            <a:rPr lang="en-US" sz="36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 </a:t>
                  </a:r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ตารางเซนติเมตร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th-TH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cm</m:t>
                          </m:r>
                        </m:e>
                        <m:sup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 </a:t>
                  </a:r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ตารางเมตร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m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 </a:t>
                  </a:r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และตารางกิโลเมตร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m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 </a:t>
                  </a:r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สวนหนวยของพื้นที่ในระบบอังกฤษนิยมวัดเปน ตารางนิ้ว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in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 </a:t>
                  </a:r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ตารางฟุต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ft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 </a:t>
                  </a:r>
                  <a:r>
                    <a:rPr lang="th-TH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และตารางไมล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ile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)</a:t>
                  </a:r>
                  <a:endParaRPr lang="th-TH" sz="3600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3D9DE14-0CB8-2CD1-3DEE-FE3B88102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072" y="3494819"/>
                  <a:ext cx="15410138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1226" t="-5076" r="-1187" b="-20812"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F0DB67D-342D-8D54-AD1A-530C24367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065" y="6743700"/>
            <a:ext cx="11307957" cy="243897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1462</Words>
  <Application>Microsoft Office PowerPoint</Application>
  <PresentationFormat>Custom</PresentationFormat>
  <Paragraphs>119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TH Sarabun New</vt:lpstr>
      <vt:lpstr>TH SarabunPSK</vt:lpstr>
      <vt:lpstr>Impact</vt:lpstr>
      <vt:lpstr>Cambria Math</vt:lpstr>
      <vt:lpstr>KodchiangUPC</vt:lpstr>
      <vt:lpstr>Broadway</vt:lpstr>
      <vt:lpstr>Arial</vt:lpstr>
      <vt:lpstr>Calibri</vt:lpstr>
      <vt:lpstr>JasmineUPC</vt:lpstr>
      <vt:lpstr>Aptos</vt:lpstr>
      <vt:lpstr>LilyUPC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7</cp:revision>
  <dcterms:created xsi:type="dcterms:W3CDTF">2006-08-16T00:00:00Z</dcterms:created>
  <dcterms:modified xsi:type="dcterms:W3CDTF">2024-12-09T02:54:34Z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