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59" r:id="rId6"/>
    <p:sldId id="262" r:id="rId7"/>
    <p:sldId id="266" r:id="rId8"/>
    <p:sldId id="267" r:id="rId9"/>
    <p:sldId id="271" r:id="rId10"/>
    <p:sldId id="272" r:id="rId11"/>
    <p:sldId id="274" r:id="rId12"/>
    <p:sldId id="273" r:id="rId13"/>
    <p:sldId id="264" r:id="rId14"/>
    <p:sldId id="275" r:id="rId15"/>
    <p:sldId id="263" r:id="rId16"/>
    <p:sldId id="269" r:id="rId17"/>
    <p:sldId id="261" r:id="rId18"/>
  </p:sldIdLst>
  <p:sldSz cx="18288000" cy="10287000"/>
  <p:notesSz cx="6858000" cy="9144000"/>
  <p:embeddedFontLst>
    <p:embeddedFont>
      <p:font typeface="Aptos" panose="020B0604020202020204" charset="0"/>
      <p:regular r:id="rId20"/>
      <p:bold r:id="rId21"/>
      <p:italic r:id="rId22"/>
      <p:boldItalic r:id="rId23"/>
    </p:embeddedFont>
    <p:embeddedFont>
      <p:font typeface="Broadway" panose="04040905080B02020502" pitchFamily="8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Impact" panose="020B0806030902050204" pitchFamily="34" charset="0"/>
      <p:regular r:id="rId30"/>
    </p:embeddedFont>
    <p:embeddedFont>
      <p:font typeface="JasmineUPC" panose="02020603050405020304" pitchFamily="18" charset="-34"/>
      <p:regular r:id="rId31"/>
      <p:bold r:id="rId32"/>
      <p:italic r:id="rId33"/>
      <p:boldItalic r:id="rId34"/>
    </p:embeddedFont>
    <p:embeddedFont>
      <p:font typeface="KodchiangUPC" panose="02020603050405020304" pitchFamily="18" charset="-34"/>
      <p:regular r:id="rId35"/>
      <p:bold r:id="rId36"/>
      <p:italic r:id="rId37"/>
      <p:boldItalic r:id="rId38"/>
    </p:embeddedFont>
    <p:embeddedFont>
      <p:font typeface="LilyUPC" panose="020B0604020202020204" pitchFamily="34" charset="-34"/>
      <p:regular r:id="rId39"/>
      <p:bold r:id="rId40"/>
      <p:italic r:id="rId41"/>
      <p:boldItalic r:id="rId42"/>
    </p:embeddedFont>
    <p:embeddedFont>
      <p:font typeface="TH Sarabun New" panose="020B0500040200020003" pitchFamily="34" charset="-34"/>
      <p:regular r:id="rId43"/>
      <p:bold r:id="rId44"/>
      <p:italic r:id="rId45"/>
      <p:boldItalic r:id="rId46"/>
    </p:embeddedFont>
    <p:embeddedFont>
      <p:font typeface="TH SarabunPSK" panose="020B0500040200020003" pitchFamily="34" charset="-34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82C5CC"/>
    <a:srgbClr val="41A3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75930-2D75-4367-A14D-69BB4DDA37E0}" v="171" dt="2024-11-08T12:31:37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348" autoAdjust="0"/>
  </p:normalViewPr>
  <p:slideViewPr>
    <p:cSldViewPr>
      <p:cViewPr varScale="1">
        <p:scale>
          <a:sx n="53" d="100"/>
          <a:sy n="53" d="100"/>
        </p:scale>
        <p:origin x="906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78D52-AF15-416A-90D0-6C81562922BC}" type="datetimeFigureOut">
              <a:rPr lang="th-TH" smtClean="0"/>
              <a:t>09/12/67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CCA4D-42F0-42DE-AB06-BF932C18E3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4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26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svg"/><Relationship Id="rId7" Type="http://schemas.microsoft.com/office/2007/relationships/hdphoto" Target="../media/hdphoto1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svg"/><Relationship Id="rId7" Type="http://schemas.microsoft.com/office/2007/relationships/hdphoto" Target="../media/hdphoto1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5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8.svg"/><Relationship Id="rId7" Type="http://schemas.openxmlformats.org/officeDocument/2006/relationships/image" Target="../media/image38.png"/><Relationship Id="rId12" Type="http://schemas.microsoft.com/office/2007/relationships/hdphoto" Target="../media/hdphoto2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.svg"/><Relationship Id="rId10" Type="http://schemas.microsoft.com/office/2007/relationships/hdphoto" Target="../media/hdphoto20.wdp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.sv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43.png"/><Relationship Id="rId10" Type="http://schemas.microsoft.com/office/2007/relationships/hdphoto" Target="../media/hdphoto25.wdp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cil and math equations on a piece of paper&#10;&#10;Description automatically generated">
            <a:extLst>
              <a:ext uri="{FF2B5EF4-FFF2-40B4-BE49-F238E27FC236}">
                <a16:creationId xmlns:a16="http://schemas.microsoft.com/office/drawing/2014/main" id="{85B7F1DB-BF83-0B6B-FF08-58A43EF35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839" y="-1500449"/>
            <a:ext cx="6233162" cy="4981890"/>
          </a:xfrm>
          <a:prstGeom prst="rect">
            <a:avLst/>
          </a:prstGeom>
        </p:spPr>
      </p:pic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AABD0644-580E-FF9F-5138-7DD58877B235}"/>
              </a:ext>
            </a:extLst>
          </p:cNvPr>
          <p:cNvSpPr/>
          <p:nvPr/>
        </p:nvSpPr>
        <p:spPr>
          <a:xfrm rot="16200000">
            <a:off x="7225366" y="-750994"/>
            <a:ext cx="6885271" cy="15239999"/>
          </a:xfrm>
          <a:prstGeom prst="round2SameRect">
            <a:avLst>
              <a:gd name="adj1" fmla="val 25916"/>
              <a:gd name="adj2" fmla="val 0"/>
            </a:avLst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0287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4311088" y="8509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AutoShape 18"/>
          <p:cNvSpPr/>
          <p:nvPr/>
        </p:nvSpPr>
        <p:spPr>
          <a:xfrm>
            <a:off x="17830800" y="4914900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BA8709-EE31-2F13-0CF0-7FEAE824380D}"/>
              </a:ext>
            </a:extLst>
          </p:cNvPr>
          <p:cNvGrpSpPr/>
          <p:nvPr/>
        </p:nvGrpSpPr>
        <p:grpSpPr>
          <a:xfrm>
            <a:off x="-152395" y="-3027485"/>
            <a:ext cx="13792197" cy="11066585"/>
            <a:chOff x="846348" y="-307434"/>
            <a:chExt cx="10615388" cy="8956134"/>
          </a:xfrm>
        </p:grpSpPr>
        <p:sp>
          <p:nvSpPr>
            <p:cNvPr id="27" name="Flowchart: Delay 26">
              <a:extLst>
                <a:ext uri="{FF2B5EF4-FFF2-40B4-BE49-F238E27FC236}">
                  <a16:creationId xmlns:a16="http://schemas.microsoft.com/office/drawing/2014/main" id="{0B87B6C2-59B1-AB09-8318-DD5FCA34B729}"/>
                </a:ext>
              </a:extLst>
            </p:cNvPr>
            <p:cNvSpPr/>
            <p:nvPr/>
          </p:nvSpPr>
          <p:spPr>
            <a:xfrm>
              <a:off x="846348" y="-307434"/>
              <a:ext cx="10615388" cy="8956134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:a16="http://schemas.microsoft.com/office/drawing/2014/main" id="{19CDA2C7-4F8C-F1E6-CCA2-A10907876B7B}"/>
                </a:ext>
              </a:extLst>
            </p:cNvPr>
            <p:cNvSpPr/>
            <p:nvPr/>
          </p:nvSpPr>
          <p:spPr>
            <a:xfrm>
              <a:off x="985192" y="0"/>
              <a:ext cx="10063808" cy="8357534"/>
            </a:xfrm>
            <a:prstGeom prst="flowChartDelay">
              <a:avLst/>
            </a:prstGeom>
            <a:solidFill>
              <a:srgbClr val="41A3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4C0201-1FAC-D7DE-2A50-B6D921BA6A35}"/>
              </a:ext>
            </a:extLst>
          </p:cNvPr>
          <p:cNvGrpSpPr/>
          <p:nvPr/>
        </p:nvGrpSpPr>
        <p:grpSpPr>
          <a:xfrm>
            <a:off x="11887201" y="2450318"/>
            <a:ext cx="6400800" cy="4041650"/>
            <a:chOff x="9576721" y="571501"/>
            <a:chExt cx="4367878" cy="330322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DB0B59-2C4D-9F63-30E1-7F74AFD90B72}"/>
                </a:ext>
              </a:extLst>
            </p:cNvPr>
            <p:cNvGrpSpPr/>
            <p:nvPr/>
          </p:nvGrpSpPr>
          <p:grpSpPr>
            <a:xfrm flipH="1">
              <a:off x="9576721" y="571501"/>
              <a:ext cx="4367878" cy="3303223"/>
              <a:chOff x="3360796" y="499589"/>
              <a:chExt cx="4113615" cy="2364741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6E2F606A-F398-F5D4-3FC3-AB78337228E7}"/>
                  </a:ext>
                </a:extLst>
              </p:cNvPr>
              <p:cNvSpPr/>
              <p:nvPr/>
            </p:nvSpPr>
            <p:spPr>
              <a:xfrm rot="5400000">
                <a:off x="4235234" y="-374847"/>
                <a:ext cx="2364741" cy="41136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41A3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58347E79-6D3A-663D-D9FE-CC00D06365F7}"/>
                  </a:ext>
                </a:extLst>
              </p:cNvPr>
              <p:cNvSpPr/>
              <p:nvPr/>
            </p:nvSpPr>
            <p:spPr>
              <a:xfrm rot="5400000">
                <a:off x="4153482" y="258578"/>
                <a:ext cx="1672899" cy="32582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D89A37-52ED-1331-8D49-8130A4F9FFD7}"/>
                </a:ext>
              </a:extLst>
            </p:cNvPr>
            <p:cNvSpPr txBox="1"/>
            <p:nvPr/>
          </p:nvSpPr>
          <p:spPr>
            <a:xfrm>
              <a:off x="11867211" y="1851614"/>
              <a:ext cx="1620189" cy="1282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Impact" panose="020B0806030902050204" pitchFamily="34" charset="0"/>
                </a:rPr>
                <a:t>2</a:t>
              </a:r>
              <a:endParaRPr lang="th-TH" sz="9600" dirty="0">
                <a:latin typeface="Impact" panose="020B080603090205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8C9B36-341E-C0F2-2DA4-0A0ECA630561}"/>
                </a:ext>
              </a:extLst>
            </p:cNvPr>
            <p:cNvSpPr txBox="1"/>
            <p:nvPr/>
          </p:nvSpPr>
          <p:spPr>
            <a:xfrm>
              <a:off x="11370255" y="737701"/>
              <a:ext cx="1664785" cy="62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บทเรียนที่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AF9F11-CF93-DAE6-B217-23BA73811209}"/>
              </a:ext>
            </a:extLst>
          </p:cNvPr>
          <p:cNvSpPr txBox="1"/>
          <p:nvPr/>
        </p:nvSpPr>
        <p:spPr>
          <a:xfrm>
            <a:off x="4267200" y="837822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solidFill>
                  <a:schemeClr val="bg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ปริมาตรของเครื่องยนต์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F9974-2B12-DCBD-3B98-ACE68C607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298" y="-2359060"/>
            <a:ext cx="12125060" cy="9696105"/>
          </a:xfrm>
          <a:prstGeom prst="flowChartDelay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B8722-70A3-C547-406B-34FA3DAD0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9D08EAC5-E6A8-EAC3-DE6D-ECD1D135D18A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9592994-6C6C-E30B-2348-2A9A32DB8AA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402D424-17FB-FA63-134C-70FD122E4CFB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25B0CD0-79B6-C5F9-A737-EAF4189DB429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CBC226-EBBB-2675-53D4-EAD1466A979E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73551D2-CC40-8080-BF1D-2CD2A2B26D54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94F13A-43BB-CFAB-204F-9905D41D1038}"/>
              </a:ext>
            </a:extLst>
          </p:cNvPr>
          <p:cNvGrpSpPr/>
          <p:nvPr/>
        </p:nvGrpSpPr>
        <p:grpSpPr>
          <a:xfrm>
            <a:off x="1571626" y="432484"/>
            <a:ext cx="14582774" cy="3698466"/>
            <a:chOff x="7995793" y="2740315"/>
            <a:chExt cx="14582774" cy="36984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3D565B-0A2F-E964-6584-964F77E3D3E5}"/>
                </a:ext>
              </a:extLst>
            </p:cNvPr>
            <p:cNvGrpSpPr/>
            <p:nvPr/>
          </p:nvGrpSpPr>
          <p:grpSpPr>
            <a:xfrm>
              <a:off x="8023080" y="2740315"/>
              <a:ext cx="9450087" cy="781335"/>
              <a:chOff x="4333420" y="5775612"/>
              <a:chExt cx="9450087" cy="78133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CC8903C-04E1-710B-D19E-3411EBC194F0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86923" cy="707886"/>
                <a:chOff x="3352800" y="5905500"/>
                <a:chExt cx="1186923" cy="707886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47D09420-1C58-7CE7-2B8A-7B98F6089FA1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16" name="Rectangle: Rounded Corners 15">
                    <a:extLst>
                      <a:ext uri="{FF2B5EF4-FFF2-40B4-BE49-F238E27FC236}">
                        <a16:creationId xmlns:a16="http://schemas.microsoft.com/office/drawing/2014/main" id="{54614D4E-7ADE-EAB4-D079-C672ADD8C6D4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Rectangle: Rounded Corners 16">
                    <a:extLst>
                      <a:ext uri="{FF2B5EF4-FFF2-40B4-BE49-F238E27FC236}">
                        <a16:creationId xmlns:a16="http://schemas.microsoft.com/office/drawing/2014/main" id="{D9442E38-1BCB-FD29-82D3-37964F376853}"/>
                      </a:ext>
                    </a:extLst>
                  </p:cNvPr>
                  <p:cNvSpPr/>
                  <p:nvPr/>
                </p:nvSpPr>
                <p:spPr>
                  <a:xfrm>
                    <a:off x="3423401" y="5989896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D08B636-85CF-FF39-44CF-849185EBDDF8}"/>
                    </a:ext>
                  </a:extLst>
                </p:cNvPr>
                <p:cNvSpPr txBox="1"/>
                <p:nvPr/>
              </p:nvSpPr>
              <p:spPr>
                <a:xfrm>
                  <a:off x="3386745" y="5924774"/>
                  <a:ext cx="11529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2.1.2</a:t>
                  </a:r>
                  <a:endParaRPr lang="th-TH" sz="36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8D6089-8FEC-10A9-C46D-F91F0C5211F7}"/>
                  </a:ext>
                </a:extLst>
              </p:cNvPr>
              <p:cNvSpPr txBox="1"/>
              <p:nvPr/>
            </p:nvSpPr>
            <p:spPr>
              <a:xfrm>
                <a:off x="5530545" y="5849061"/>
                <a:ext cx="82529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ประสิทธิภาพเชิงปริมาตร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Volumetric Efficiency)</a:t>
                </a:r>
                <a:endPara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06EC82-4452-EFDB-A00F-A60EF4FDFD29}"/>
                </a:ext>
              </a:extLst>
            </p:cNvPr>
            <p:cNvSpPr txBox="1"/>
            <p:nvPr/>
          </p:nvSpPr>
          <p:spPr>
            <a:xfrm>
              <a:off x="7995793" y="3576459"/>
              <a:ext cx="1458277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จากวัฏจักรการทํางานของเครื่องยนตในขณะที่เครื่องยนตทํางาน สวนผสมของเชื้อเพลิง จะถูกดูดเขามาบรรจุภายในกระบอกสูบ ซึ่งปริมาณของสวนผสมนี้จะมีปริมาณเทากับปริมาตรดูดของเครื่องยนตที่คำนวณไดตามทฤษฎี </a:t>
              </a:r>
              <a:b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แต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ในทางปฏิบัติจริงสวนผสมของเชื้อเพลิงที่ไหลเขากระบอกสูบยอมไมเทากับปริมาตรดูดตามทฤษฎี เนื่องจากมีป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จจัยห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ลาย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างที่เปนอุปสรรค สิ่งที่เปนตัวบอกใหเราทราบ วาเครื่องยนตนั้นมีความสามารถในการดูดสวนผสมเขากระบอกสูบ</a:t>
              </a:r>
              <a:b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มีคาใกลเคียงกับปริมาตรทางทฤษฎี มากนอยเพียงใด คือ “ประสิทธิภาพเชิงปริมาตร” ซึ่งสามารถคํานวณหาไดจากสมการ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FE73D03-1453-C707-C09D-37E35422E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9820" y="4152900"/>
            <a:ext cx="4048360" cy="1326581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4DC30C-5F67-9955-04FD-62712A06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5779968"/>
            <a:ext cx="11498306" cy="42224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D1B9D-B407-E632-40DD-C54FE1F9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0AAAEDE-927D-5CB8-3F47-0A0634894C9F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3BCD84-C7B4-EF5F-E94E-C653D2F57311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BD64601-CC25-0087-6716-BE482F91DD8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7C315ED-3CF1-EF0A-B054-60DE0C6AB6D9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D7622A5-5238-B516-0A06-EB5A76B382F3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41D2BE6-D6E9-1D21-28B1-FA96C4DA233C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15D5F-657F-7BA9-7064-C1C2D7F59F53}"/>
              </a:ext>
            </a:extLst>
          </p:cNvPr>
          <p:cNvGrpSpPr/>
          <p:nvPr/>
        </p:nvGrpSpPr>
        <p:grpSpPr>
          <a:xfrm>
            <a:off x="996043" y="159425"/>
            <a:ext cx="1600200" cy="1309452"/>
            <a:chOff x="9949542" y="647484"/>
            <a:chExt cx="1600200" cy="13094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039AF5-BC1E-AC02-32FE-C99FD25B242F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E725598-0F62-1049-30E9-93123D21AF20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74D39BB-36C4-D00C-3FE8-88F6759498F0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24" name="Flowchart: Connector 23">
                  <a:extLst>
                    <a:ext uri="{FF2B5EF4-FFF2-40B4-BE49-F238E27FC236}">
                      <a16:creationId xmlns:a16="http://schemas.microsoft.com/office/drawing/2014/main" id="{EED204BC-8BF5-9898-3381-526F05340956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" name="Flowchart: Connector 24">
                  <a:extLst>
                    <a:ext uri="{FF2B5EF4-FFF2-40B4-BE49-F238E27FC236}">
                      <a16:creationId xmlns:a16="http://schemas.microsoft.com/office/drawing/2014/main" id="{A14FAE2A-05F5-867D-99D0-6DEB78062A0D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BDF08B-A809-E9AF-B05A-37B889E2CC0E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3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F3BB535-C0EB-DA3B-1C9C-5DDB55AD7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8700" y="6286500"/>
            <a:ext cx="8610600" cy="3834972"/>
          </a:xfrm>
          <a:prstGeom prst="roundRect">
            <a:avLst>
              <a:gd name="adj" fmla="val 13563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2255DB-3161-480F-992E-84348DC67A8E}"/>
              </a:ext>
            </a:extLst>
          </p:cNvPr>
          <p:cNvGrpSpPr/>
          <p:nvPr/>
        </p:nvGrpSpPr>
        <p:grpSpPr>
          <a:xfrm>
            <a:off x="2165937" y="791440"/>
            <a:ext cx="14801474" cy="5292862"/>
            <a:chOff x="2165937" y="791440"/>
            <a:chExt cx="14801474" cy="52928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FD84AC7-8DB6-FD59-EF67-50B12E6CA8C7}"/>
                </a:ext>
              </a:extLst>
            </p:cNvPr>
            <p:cNvGrpSpPr/>
            <p:nvPr/>
          </p:nvGrpSpPr>
          <p:grpSpPr>
            <a:xfrm>
              <a:off x="2165937" y="791440"/>
              <a:ext cx="14801474" cy="5292862"/>
              <a:chOff x="10405073" y="27030"/>
              <a:chExt cx="14801474" cy="5292862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D5BDA85-D008-F06F-4C61-202577CDC88E}"/>
                  </a:ext>
                </a:extLst>
              </p:cNvPr>
              <p:cNvSpPr/>
              <p:nvPr/>
            </p:nvSpPr>
            <p:spPr>
              <a:xfrm>
                <a:off x="10405073" y="27030"/>
                <a:ext cx="14801474" cy="5292862"/>
              </a:xfrm>
              <a:prstGeom prst="roundRect">
                <a:avLst>
                  <a:gd name="adj" fmla="val 11443"/>
                </a:avLst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3D31600E-789F-668C-3CB4-BF8DAAAF3D00}"/>
                      </a:ext>
                    </a:extLst>
                  </p:cNvPr>
                  <p:cNvSpPr txBox="1"/>
                  <p:nvPr/>
                </p:nvSpPr>
                <p:spPr>
                  <a:xfrm>
                    <a:off x="10956429" y="134304"/>
                    <a:ext cx="13665708" cy="5078313"/>
                  </a:xfrm>
                  <a:prstGeom prst="rect">
                    <a:avLst/>
                  </a:prstGeom>
                  <a:noFill/>
                  <a:ln w="28575">
                    <a:noFill/>
                    <a:prstDash val="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thaiDist"/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เครื่องยนต 4 สูบ 4 จังหวะ ของรถยนต มีขนาดเสนผานศูนยกลางกระบอกสูบ 92 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mm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และระยะชัก 94 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mm 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หมุนดวยความเร็วรอบ 2,500 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rpm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จงคำนวณหาประสิทธิภาพเชิงปริมาตรของเครื่องยนตนี้ ถาปริมาตรอากาศ</a:t>
                    </a:r>
                    <a:b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</a:b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ที่ดูดเขากระบอกสูบจริงเทากับ 2,800 </a:t>
                    </a:r>
                    <a:r>
                      <a:rPr lang="en-US" sz="3600" dirty="0" err="1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litre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/min </a:t>
                    </a:r>
                    <a:endPara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  <a:p>
                    <a:pPr algn="just"/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โจทยกำหนด  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D  = 92 mm 		= 9.2 cm </a:t>
                    </a:r>
                  </a:p>
                  <a:p>
                    <a:pPr algn="just"/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       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L  = 94 mm 		= 9.4 cm </a:t>
                    </a:r>
                  </a:p>
                  <a:p>
                    <a:pPr algn="just"/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       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N  = 2,500 rpm </a:t>
                    </a:r>
                  </a:p>
                  <a:p>
                    <a:pPr algn="just"/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	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        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K = 4 </a:t>
                    </a:r>
                    <a:r>
                      <a: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สูบ </a:t>
                    </a:r>
                    <a:endPara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  <a:p>
                    <a:pPr algn="just"/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                 V</a:t>
                    </a:r>
                    <a:r>
                      <a:rPr lang="en-US" sz="3600" baseline="-25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s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  <a:cs typeface="TH Sarabun New" panose="020B0500040200020003" pitchFamily="34" charset="-34"/>
                          </a:rPr>
                          <m:t>́</m:t>
                        </m:r>
                      </m:oMath>
                    </a14:m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= 2,800 </a:t>
                    </a:r>
                    <a:r>
                      <a:rPr lang="en-US" sz="3600" dirty="0" err="1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litre</a:t>
                    </a:r>
                    <a:r>
                      <a:rPr lang="en-US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/min</a:t>
                    </a:r>
                    <a:endPara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  <a:p>
                    <a:pPr algn="just"/>
                    <a:r>
                      <a:rPr lang="th-TH" sz="36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ใหหา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cs typeface="TH Sarabun New" panose="020B0500040200020003" pitchFamily="34" charset="-34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latin typeface="Cambria Math" panose="02040503050406030204" pitchFamily="18" charset="0"/>
                                <a:cs typeface="TH Sarabun New" panose="020B0500040200020003" pitchFamily="34" charset="-34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latin typeface="Cambria Math" panose="02040503050406030204" pitchFamily="18" charset="0"/>
                                <a:cs typeface="TH Sarabun New" panose="020B0500040200020003" pitchFamily="34" charset="-34"/>
                              </a:rPr>
                              <m:t>v</m:t>
                            </m:r>
                          </m:sub>
                        </m:sSub>
                      </m:oMath>
                    </a14:m>
                    <a:endPara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3D31600E-789F-668C-3CB4-BF8DAAAF3D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56429" y="134304"/>
                    <a:ext cx="13665708" cy="507831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383" t="-1801" r="-2052" b="-4082"/>
                    </a:stretch>
                  </a:blipFill>
                  <a:ln w="28575">
                    <a:noFill/>
                    <a:prstDash val="dash"/>
                  </a:ln>
                </p:spPr>
                <p:txBody>
                  <a:bodyPr/>
                  <a:lstStyle/>
                  <a:p>
                    <a:r>
                      <a:rPr lang="th-T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AE6B2D5-FE6B-4566-BE43-BA0BD1CEEB00}"/>
                </a:ext>
              </a:extLst>
            </p:cNvPr>
            <p:cNvSpPr txBox="1"/>
            <p:nvPr/>
          </p:nvSpPr>
          <p:spPr>
            <a:xfrm>
              <a:off x="4572000" y="4671059"/>
              <a:ext cx="232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latin typeface="TH Sarabun PSK"/>
                  <a:cs typeface="TH Sarabun New" panose="020B0500040200020003" pitchFamily="34" charset="-34"/>
                </a:rPr>
                <a:t>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5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1347108" y="9271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47108" y="26670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CD70C-DA72-AD98-6A23-BB318F6C8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9053"/>
          <a:stretch/>
        </p:blipFill>
        <p:spPr>
          <a:xfrm>
            <a:off x="7162800" y="5295901"/>
            <a:ext cx="9753600" cy="3976034"/>
          </a:xfrm>
          <a:prstGeom prst="roundRect">
            <a:avLst>
              <a:gd name="adj" fmla="val 9571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AEC025-7DCF-99A8-046B-1883F7D29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024831"/>
            <a:ext cx="9753600" cy="3813869"/>
          </a:xfrm>
          <a:prstGeom prst="roundRect">
            <a:avLst>
              <a:gd name="adj" fmla="val 11529"/>
            </a:avLst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E43391-9FAD-3B1C-87D3-16CC3AFC23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034268"/>
            <a:ext cx="5486400" cy="6229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2EFDF59-CCE6-4573-D838-0A0CC76924B1}"/>
              </a:ext>
            </a:extLst>
          </p:cNvPr>
          <p:cNvGrpSpPr/>
          <p:nvPr/>
        </p:nvGrpSpPr>
        <p:grpSpPr>
          <a:xfrm>
            <a:off x="6781800" y="2333450"/>
            <a:ext cx="0" cy="7686850"/>
            <a:chOff x="9525000" y="2638250"/>
            <a:chExt cx="0" cy="7686850"/>
          </a:xfrm>
        </p:grpSpPr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F718F5FC-7BDF-9999-9A52-E2DDC1DEAE72}"/>
                </a:ext>
              </a:extLst>
            </p:cNvPr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AutoShape 13">
              <a:extLst>
                <a:ext uri="{FF2B5EF4-FFF2-40B4-BE49-F238E27FC236}">
                  <a16:creationId xmlns:a16="http://schemas.microsoft.com/office/drawing/2014/main" id="{A0D2E9DD-904B-DE9F-0DAC-56586AFA1998}"/>
                </a:ext>
              </a:extLst>
            </p:cNvPr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-9946"/>
            <a:ext cx="3086100" cy="4696245"/>
            <a:chOff x="0" y="0"/>
            <a:chExt cx="812800" cy="993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93209"/>
            </a:xfrm>
            <a:custGeom>
              <a:avLst/>
              <a:gdLst/>
              <a:ahLst/>
              <a:cxnLst/>
              <a:rect l="l" t="t" r="r" b="b"/>
              <a:pathLst>
                <a:path w="812800" h="993209">
                  <a:moveTo>
                    <a:pt x="0" y="0"/>
                  </a:moveTo>
                  <a:lnTo>
                    <a:pt x="812800" y="0"/>
                  </a:lnTo>
                  <a:lnTo>
                    <a:pt x="812800" y="993209"/>
                  </a:lnTo>
                  <a:lnTo>
                    <a:pt x="0" y="993209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1031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01900" y="5143500"/>
            <a:ext cx="3086100" cy="5118595"/>
            <a:chOff x="0" y="0"/>
            <a:chExt cx="812800" cy="9932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93209"/>
            </a:xfrm>
            <a:custGeom>
              <a:avLst/>
              <a:gdLst/>
              <a:ahLst/>
              <a:cxnLst/>
              <a:rect l="l" t="t" r="r" b="b"/>
              <a:pathLst>
                <a:path w="812800" h="993209">
                  <a:moveTo>
                    <a:pt x="0" y="0"/>
                  </a:moveTo>
                  <a:lnTo>
                    <a:pt x="812800" y="0"/>
                  </a:lnTo>
                  <a:lnTo>
                    <a:pt x="812800" y="993209"/>
                  </a:lnTo>
                  <a:lnTo>
                    <a:pt x="0" y="993209"/>
                  </a:lnTo>
                  <a:close/>
                </a:path>
              </a:pathLst>
            </a:custGeom>
            <a:solidFill>
              <a:srgbClr val="0C4E5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1031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14960"/>
            <a:ext cx="1028700" cy="10272040"/>
            <a:chOff x="0" y="0"/>
            <a:chExt cx="270933" cy="27053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5393"/>
            </a:xfrm>
            <a:custGeom>
              <a:avLst/>
              <a:gdLst/>
              <a:ahLst/>
              <a:cxnLst/>
              <a:rect l="l" t="t" r="r" b="b"/>
              <a:pathLst>
                <a:path w="270933" h="2705393">
                  <a:moveTo>
                    <a:pt x="0" y="0"/>
                  </a:moveTo>
                  <a:lnTo>
                    <a:pt x="270933" y="0"/>
                  </a:lnTo>
                  <a:lnTo>
                    <a:pt x="270933" y="2705393"/>
                  </a:lnTo>
                  <a:lnTo>
                    <a:pt x="0" y="270539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3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14623754" y="4580534"/>
            <a:ext cx="3694222" cy="937730"/>
          </a:xfrm>
          <a:custGeom>
            <a:avLst/>
            <a:gdLst/>
            <a:ahLst/>
            <a:cxnLst/>
            <a:rect l="l" t="t" r="r" b="b"/>
            <a:pathLst>
              <a:path w="3694222" h="937730">
                <a:moveTo>
                  <a:pt x="0" y="0"/>
                </a:moveTo>
                <a:lnTo>
                  <a:pt x="3694222" y="0"/>
                </a:lnTo>
                <a:lnTo>
                  <a:pt x="3694222" y="937730"/>
                </a:lnTo>
                <a:lnTo>
                  <a:pt x="0" y="937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8" name="Group 18"/>
          <p:cNvGrpSpPr/>
          <p:nvPr/>
        </p:nvGrpSpPr>
        <p:grpSpPr>
          <a:xfrm>
            <a:off x="0" y="-9945"/>
            <a:ext cx="1028700" cy="10272040"/>
            <a:chOff x="0" y="0"/>
            <a:chExt cx="270933" cy="27053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0933" cy="2705393"/>
            </a:xfrm>
            <a:custGeom>
              <a:avLst/>
              <a:gdLst/>
              <a:ahLst/>
              <a:cxnLst/>
              <a:rect l="l" t="t" r="r" b="b"/>
              <a:pathLst>
                <a:path w="270933" h="2705393">
                  <a:moveTo>
                    <a:pt x="0" y="0"/>
                  </a:moveTo>
                  <a:lnTo>
                    <a:pt x="270933" y="0"/>
                  </a:lnTo>
                  <a:lnTo>
                    <a:pt x="270933" y="2705393"/>
                  </a:lnTo>
                  <a:lnTo>
                    <a:pt x="0" y="270539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70933" cy="2743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7B8FAA-12CF-AB86-767E-DA380E7A2F69}"/>
              </a:ext>
            </a:extLst>
          </p:cNvPr>
          <p:cNvGrpSpPr/>
          <p:nvPr/>
        </p:nvGrpSpPr>
        <p:grpSpPr>
          <a:xfrm>
            <a:off x="1342600" y="342900"/>
            <a:ext cx="13592600" cy="2477957"/>
            <a:chOff x="1342600" y="342900"/>
            <a:chExt cx="13592600" cy="247795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911E0A-EC82-3937-52D9-CADB2838A0BE}"/>
                </a:ext>
              </a:extLst>
            </p:cNvPr>
            <p:cNvGrpSpPr/>
            <p:nvPr/>
          </p:nvGrpSpPr>
          <p:grpSpPr>
            <a:xfrm>
              <a:off x="1405138" y="342900"/>
              <a:ext cx="8115301" cy="784086"/>
              <a:chOff x="4333420" y="5775612"/>
              <a:chExt cx="8115301" cy="78408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8E55741-DE4F-B68C-F087-82FD95BCDD93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85662" cy="722531"/>
                <a:chOff x="3352800" y="5905500"/>
                <a:chExt cx="1185662" cy="722531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A51040C6-B350-C7DD-740B-133514393B07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30" name="Rectangle: Rounded Corners 29">
                    <a:extLst>
                      <a:ext uri="{FF2B5EF4-FFF2-40B4-BE49-F238E27FC236}">
                        <a16:creationId xmlns:a16="http://schemas.microsoft.com/office/drawing/2014/main" id="{1948C768-50AB-02D1-8875-FB97CBA535A1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86556333-EA9A-65B8-B6FB-AE9EEB145F1B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899DDD2-4731-EFBF-4941-656DDE3FD734}"/>
                    </a:ext>
                  </a:extLst>
                </p:cNvPr>
                <p:cNvSpPr txBox="1"/>
                <p:nvPr/>
              </p:nvSpPr>
              <p:spPr>
                <a:xfrm>
                  <a:off x="3624063" y="5981700"/>
                  <a:ext cx="91439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2.2</a:t>
                  </a:r>
                  <a:endParaRPr lang="th-TH" sz="3600" b="1" dirty="0"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4F4ED6F-9E5F-EC0B-D5DD-AA337E04D1BD}"/>
                  </a:ext>
                </a:extLst>
              </p:cNvPr>
              <p:cNvSpPr txBox="1"/>
              <p:nvPr/>
            </p:nvSpPr>
            <p:spPr>
              <a:xfrm>
                <a:off x="5714999" y="5851812"/>
                <a:ext cx="67337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ปริมาตรอัด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Clearance Volume: V</a:t>
                </a:r>
                <a:r>
                  <a:rPr lang="en-US" sz="4000" b="1" baseline="-25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97AE30-F1FB-9314-AAB2-F72187041CA9}"/>
                </a:ext>
              </a:extLst>
            </p:cNvPr>
            <p:cNvSpPr txBox="1"/>
            <p:nvPr/>
          </p:nvSpPr>
          <p:spPr>
            <a:xfrm>
              <a:off x="1342600" y="1066531"/>
              <a:ext cx="13592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ปริมาตรอัด หมายถึง ปริมาณสวนผสมไอดีที่อยูภายในกระบอกสูบ และถูกลูกสูบดันขึ้นมาอยูระหว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าง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b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ศูนย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ตายบนของกระบอกสูบ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TDC)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กับผนังดานบนของหองเผาไหมใหมีปริมาตรเล็กลงกอนที่จะจุดระเบิด และ</a:t>
              </a:r>
              <a:b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เกิดการเผาไหม ซึ่งเรียกอีกอยางหนึ่งวา ปริมาตรหองเผาไหม้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FE6373E-AA85-0A01-0863-8C1772840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767"/>
          <a:stretch/>
        </p:blipFill>
        <p:spPr>
          <a:xfrm>
            <a:off x="1471008" y="7095353"/>
            <a:ext cx="10199914" cy="3108562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CBB362-711A-CFF0-35B6-9DF967E6E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7266" y="2345796"/>
            <a:ext cx="6194351" cy="469624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45E921D-1D31-58CD-DC0C-7090C1290A6C}"/>
              </a:ext>
            </a:extLst>
          </p:cNvPr>
          <p:cNvGrpSpPr/>
          <p:nvPr/>
        </p:nvGrpSpPr>
        <p:grpSpPr>
          <a:xfrm>
            <a:off x="2786717" y="3091805"/>
            <a:ext cx="4172532" cy="3582424"/>
            <a:chOff x="2786717" y="3091805"/>
            <a:chExt cx="4172532" cy="35824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369302-C042-3DE8-0A42-090E7C05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59703"/>
            <a:stretch/>
          </p:blipFill>
          <p:spPr>
            <a:xfrm>
              <a:off x="2786717" y="3091805"/>
              <a:ext cx="4172532" cy="1328860"/>
            </a:xfrm>
            <a:prstGeom prst="round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15F34C9-8423-7766-F406-067101581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86717" y="5345370"/>
              <a:ext cx="4172532" cy="1328859"/>
            </a:xfrm>
            <a:prstGeom prst="round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6A52A30-ADCA-7681-D46F-1A2E1C30E0D9}"/>
                </a:ext>
              </a:extLst>
            </p:cNvPr>
            <p:cNvSpPr txBox="1"/>
            <p:nvPr/>
          </p:nvSpPr>
          <p:spPr>
            <a:xfrm>
              <a:off x="4400978" y="468629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224F4-87CF-7599-4832-D0DB18AB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467917D8-ED25-A525-AA63-3EFF487D4A8D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7167835-E885-B4C4-2689-048CF0FFAC98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8A903A5-FC11-5627-3076-8B03DD45A0E9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28046AFE-D05A-EA9C-593E-888CE95EB20C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0900307-60A7-9C2D-7AA1-354419F5F3DB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4AEB6CE-219D-CFF2-ABD6-0ADDD5A3FA9F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4F54D6-8C59-E954-0CA3-EFA079E7DBC4}"/>
              </a:ext>
            </a:extLst>
          </p:cNvPr>
          <p:cNvGrpSpPr/>
          <p:nvPr/>
        </p:nvGrpSpPr>
        <p:grpSpPr>
          <a:xfrm>
            <a:off x="1962151" y="190500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1EDC1C-54DB-2F94-19A0-0865863CD52A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331FBD-1635-AD13-1DD5-03283CBDD8BE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4E86E97-6966-6FF4-52D7-F54B02EB107A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8E142859-A2FA-244B-B4C6-A67A1532BD48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A5681B8B-9B4A-E37C-4B0E-118C2D61D572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FEDBE0-0229-22E8-ADCD-6800C241D6DB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4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00FB3E-F624-D685-35B3-574ECDDA4DDD}"/>
              </a:ext>
            </a:extLst>
          </p:cNvPr>
          <p:cNvGrpSpPr/>
          <p:nvPr/>
        </p:nvGrpSpPr>
        <p:grpSpPr>
          <a:xfrm>
            <a:off x="2133600" y="1562101"/>
            <a:ext cx="14097000" cy="3581400"/>
            <a:chOff x="9382136" y="1559691"/>
            <a:chExt cx="14097000" cy="35814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A58DAAF-27DC-1833-D4D6-F6AAE74BBF5B}"/>
                </a:ext>
              </a:extLst>
            </p:cNvPr>
            <p:cNvSpPr/>
            <p:nvPr/>
          </p:nvSpPr>
          <p:spPr>
            <a:xfrm>
              <a:off x="9382136" y="1559691"/>
              <a:ext cx="14097000" cy="3581400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7752FA0-F2DD-9D52-E0B4-DBAFB9DDF0EB}"/>
                    </a:ext>
                  </a:extLst>
                </p:cNvPr>
                <p:cNvSpPr txBox="1"/>
                <p:nvPr/>
              </p:nvSpPr>
              <p:spPr>
                <a:xfrm>
                  <a:off x="9822286" y="1710364"/>
                  <a:ext cx="13275850" cy="3416320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เครื่องยนต 1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KD-FTV 4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สูบ ขนาด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Bore × Stroke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เทากับ 96 × 103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มีขนาด ความสูงของหองเผาไหม 6.09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จงคํานวณหาปริมาตรอัด </a:t>
                  </a:r>
                  <a:endPara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โจทยกำหนด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                 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D = 96 mm 		= 9.6 cm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C = 6.09 mm 	= 0.609 cm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K = 4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สูบ</a:t>
                  </a:r>
                  <a:endParaRPr lang="en-US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𝐯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𝒄</m:t>
                          </m:r>
                        </m:sub>
                      </m:sSub>
                    </m:oMath>
                  </a14:m>
                  <a:endPara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7752FA0-F2DD-9D52-E0B4-DBAFB9DDF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2286" y="1710364"/>
                  <a:ext cx="13275850" cy="3416320"/>
                </a:xfrm>
                <a:prstGeom prst="rect">
                  <a:avLst/>
                </a:prstGeom>
                <a:blipFill>
                  <a:blip r:embed="rId2"/>
                  <a:stretch>
                    <a:fillRect l="-1377" t="-2857" r="-2158" b="-6607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B7B205A-0218-2148-055F-13CA05F46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1850" y="5890542"/>
            <a:ext cx="11544300" cy="33180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4127849" cy="5143500"/>
            <a:chOff x="0" y="0"/>
            <a:chExt cx="1087170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198141" y="0"/>
            <a:ext cx="1089859" cy="10287000"/>
            <a:chOff x="0" y="0"/>
            <a:chExt cx="287041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7041" cy="2709333"/>
            </a:xfrm>
            <a:custGeom>
              <a:avLst/>
              <a:gdLst/>
              <a:ahLst/>
              <a:cxnLst/>
              <a:rect l="l" t="t" r="r" b="b"/>
              <a:pathLst>
                <a:path w="287041" h="2709333">
                  <a:moveTo>
                    <a:pt x="0" y="0"/>
                  </a:moveTo>
                  <a:lnTo>
                    <a:pt x="287041" y="0"/>
                  </a:lnTo>
                  <a:lnTo>
                    <a:pt x="2870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704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49879" y="19050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AutoShape 19"/>
          <p:cNvSpPr/>
          <p:nvPr/>
        </p:nvSpPr>
        <p:spPr>
          <a:xfrm flipH="1">
            <a:off x="7720235" y="5188476"/>
            <a:ext cx="0" cy="4559715"/>
          </a:xfrm>
          <a:prstGeom prst="line">
            <a:avLst/>
          </a:prstGeom>
          <a:ln w="11430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0" name="AutoShape 20"/>
          <p:cNvSpPr/>
          <p:nvPr/>
        </p:nvSpPr>
        <p:spPr>
          <a:xfrm>
            <a:off x="7720235" y="2593637"/>
            <a:ext cx="0" cy="1770240"/>
          </a:xfrm>
          <a:prstGeom prst="line">
            <a:avLst/>
          </a:prstGeom>
          <a:ln w="11430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949825-F94C-7AE5-8DFE-0B8C2022FC05}"/>
              </a:ext>
            </a:extLst>
          </p:cNvPr>
          <p:cNvGrpSpPr/>
          <p:nvPr/>
        </p:nvGrpSpPr>
        <p:grpSpPr>
          <a:xfrm>
            <a:off x="1069710" y="517038"/>
            <a:ext cx="14932290" cy="2565172"/>
            <a:chOff x="836871" y="2683973"/>
            <a:chExt cx="14932290" cy="256517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F8F9D6-CAA0-EA17-1F7C-867B8FF43122}"/>
                </a:ext>
              </a:extLst>
            </p:cNvPr>
            <p:cNvGrpSpPr/>
            <p:nvPr/>
          </p:nvGrpSpPr>
          <p:grpSpPr>
            <a:xfrm>
              <a:off x="1002700" y="2683973"/>
              <a:ext cx="10346861" cy="801043"/>
              <a:chOff x="4333420" y="5775612"/>
              <a:chExt cx="10346861" cy="80104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2088E5A-EEDF-DB30-763B-8AAC7B44F71C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22531"/>
                <a:chOff x="3352800" y="5905500"/>
                <a:chExt cx="1143000" cy="722531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622702D9-B601-9EFB-DCBF-AA0445FE06E8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9CC3705F-B8CB-C92A-1441-46EA33DA7117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D4A58537-2AF9-8FC5-4F34-02AD771C57A4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E861F61-A292-520B-8A09-FC027F02AA92}"/>
                    </a:ext>
                  </a:extLst>
                </p:cNvPr>
                <p:cNvSpPr txBox="1"/>
                <p:nvPr/>
              </p:nvSpPr>
              <p:spPr>
                <a:xfrm>
                  <a:off x="3581399" y="5981700"/>
                  <a:ext cx="84852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2.3</a:t>
                  </a:r>
                  <a:endParaRPr lang="th-TH" sz="3600" b="1" dirty="0"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807B576-BBF7-2CEE-694F-AA5750E21EA9}"/>
                      </a:ext>
                    </a:extLst>
                  </p:cNvPr>
                  <p:cNvSpPr txBox="1"/>
                  <p:nvPr/>
                </p:nvSpPr>
                <p:spPr>
                  <a:xfrm>
                    <a:off x="5714999" y="5868769"/>
                    <a:ext cx="8965282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ปริมาตรกระบอกสูบหรือปริมาตรรวม (</a:t>
                    </a:r>
                    <a:r>
                      <a: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Total Volume: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r>
                              <a:rPr lang="en-US" sz="4000" b="1" i="0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𝐯</m:t>
                            </m:r>
                          </m:e>
                          <m:sub>
                            <m:r>
                              <a:rPr lang="en-US" sz="4000" b="1" i="0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𝐭</m:t>
                            </m:r>
                          </m:sub>
                        </m:sSub>
                      </m:oMath>
                    </a14:m>
                    <a:r>
                      <a: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)</a:t>
                    </a:r>
                    <a:endParaRPr lang="th-TH" sz="40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807B576-BBF7-2CEE-694F-AA5750E21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4999" y="5868769"/>
                    <a:ext cx="8965282" cy="70788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379" t="-12069" b="-39655"/>
                    </a:stretch>
                  </a:blipFill>
                </p:spPr>
                <p:txBody>
                  <a:bodyPr/>
                  <a:lstStyle/>
                  <a:p>
                    <a:r>
                      <a:rPr lang="th-T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F97067-7B6D-8B23-E462-A12364AC8800}"/>
                </a:ext>
              </a:extLst>
            </p:cNvPr>
            <p:cNvSpPr txBox="1"/>
            <p:nvPr/>
          </p:nvSpPr>
          <p:spPr>
            <a:xfrm>
              <a:off x="836871" y="3494819"/>
              <a:ext cx="149322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ปริมาตรกระบอกสูบหรือปริมาตรรวม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ปริมาตรรวมของสวนผสมไอดีทั้งหมดที่อยูภายในกระบอกสูบทุกสูบ เปนปริมาตรที่รวมทั้งปริมาตรดูด และปริมาตรอัดเขาดวยกัน โดยปริมาตรนี้จะอยูระหว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าง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ศูนย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ตายลางถึงผนังดานบนของ</a:t>
              </a:r>
              <a:b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หองเผาไหม สามารถคํานวณไดจากสมการ</a:t>
              </a:r>
              <a:endPara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B7234BF-A0B7-2E00-9E29-424E46831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125" y="3285232"/>
            <a:ext cx="4171696" cy="1365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775473-C534-D2C6-B7C1-B9B957B062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6524" y="4881072"/>
            <a:ext cx="4747675" cy="4647437"/>
          </a:xfrm>
          <a:prstGeom prst="roundRect">
            <a:avLst>
              <a:gd name="adj" fmla="val 8586"/>
            </a:avLst>
          </a:prstGeom>
          <a:ln>
            <a:solidFill>
              <a:srgbClr val="31859C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33C137-DCF7-2798-1FCF-BED7F6A047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8801" y="2933700"/>
            <a:ext cx="5905998" cy="7232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45000" y="16865"/>
            <a:ext cx="1143000" cy="10270135"/>
            <a:chOff x="0" y="0"/>
            <a:chExt cx="812800" cy="27048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704891"/>
            </a:xfrm>
            <a:custGeom>
              <a:avLst/>
              <a:gdLst/>
              <a:ahLst/>
              <a:cxnLst/>
              <a:rect l="l" t="t" r="r" b="b"/>
              <a:pathLst>
                <a:path w="812800" h="2704891">
                  <a:moveTo>
                    <a:pt x="0" y="0"/>
                  </a:moveTo>
                  <a:lnTo>
                    <a:pt x="812800" y="0"/>
                  </a:lnTo>
                  <a:lnTo>
                    <a:pt x="812800" y="2704891"/>
                  </a:lnTo>
                  <a:lnTo>
                    <a:pt x="0" y="2704891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742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H="1">
            <a:off x="17145000" y="96878"/>
            <a:ext cx="0" cy="6063783"/>
          </a:xfrm>
          <a:prstGeom prst="line">
            <a:avLst/>
          </a:prstGeom>
          <a:ln w="157906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2EDD5-D46D-EBE6-6371-4433505B7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3232" y="419100"/>
            <a:ext cx="12398510" cy="3057792"/>
          </a:xfrm>
          <a:prstGeom prst="round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B8CFB6-BEF5-1FEC-B557-E79CDA8D9B81}"/>
              </a:ext>
            </a:extLst>
          </p:cNvPr>
          <p:cNvGrpSpPr/>
          <p:nvPr/>
        </p:nvGrpSpPr>
        <p:grpSpPr>
          <a:xfrm>
            <a:off x="1925411" y="3695700"/>
            <a:ext cx="1600200" cy="1309452"/>
            <a:chOff x="9949542" y="647484"/>
            <a:chExt cx="1600200" cy="13094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2F6DF2-15B9-63C5-363B-8BE3F5964043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6CDC32E-71B5-0315-020A-B266F60D937E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B507354-8C8D-9911-109A-C9FCB5451566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29" name="Flowchart: Connector 28">
                  <a:extLst>
                    <a:ext uri="{FF2B5EF4-FFF2-40B4-BE49-F238E27FC236}">
                      <a16:creationId xmlns:a16="http://schemas.microsoft.com/office/drawing/2014/main" id="{00E4EEEE-D8F0-67A4-7096-3AA96BC321F1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30" name="Flowchart: Connector 29">
                  <a:extLst>
                    <a:ext uri="{FF2B5EF4-FFF2-40B4-BE49-F238E27FC236}">
                      <a16:creationId xmlns:a16="http://schemas.microsoft.com/office/drawing/2014/main" id="{0D8B6C92-1B8B-A247-EF9B-2891600F77AB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0CF38E-02B5-1A36-6C5F-51D83533CC0E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5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526BB4E-9196-7EDF-D3DA-9C3B8DD92EFC}"/>
              </a:ext>
            </a:extLst>
          </p:cNvPr>
          <p:cNvGrpSpPr/>
          <p:nvPr/>
        </p:nvGrpSpPr>
        <p:grpSpPr>
          <a:xfrm>
            <a:off x="2096860" y="5067300"/>
            <a:ext cx="14097000" cy="4267199"/>
            <a:chOff x="9382136" y="1559690"/>
            <a:chExt cx="14097000" cy="426719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7B9B78A-0C09-FEC4-944C-7C2AE9DCE814}"/>
                </a:ext>
              </a:extLst>
            </p:cNvPr>
            <p:cNvSpPr/>
            <p:nvPr/>
          </p:nvSpPr>
          <p:spPr>
            <a:xfrm>
              <a:off x="9382136" y="1559690"/>
              <a:ext cx="14097000" cy="4267199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61707A-6249-4454-AA14-E905109E60D1}"/>
                    </a:ext>
                  </a:extLst>
                </p:cNvPr>
                <p:cNvSpPr txBox="1"/>
                <p:nvPr/>
              </p:nvSpPr>
              <p:spPr>
                <a:xfrm>
                  <a:off x="9822286" y="1710364"/>
                  <a:ext cx="13275850" cy="3970318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ครื่องยนต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K128 4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สูบ 4 จังหวะ มีขนาดเสนผานศูนยกลางกระบอกสูบ 73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ระยะชัก 74.2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และวัดระยะความสูงของหองเผาไหมได 7.42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จงคำนวณหา ปริมาตรกระบอกสูบ </a:t>
                  </a:r>
                </a:p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โจทยกำหนด                    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D = 73 mm 		= 7.3 cm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L = 74.2 mm 	= 7.42 cm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C = 7.42 mm 	= 0.742 cm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K = 4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สูบ</a:t>
                  </a:r>
                </a:p>
                <a:p>
                  <a:pPr algn="just"/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𝐯</m:t>
                          </m:r>
                        </m:e>
                        <m:sub>
                          <m:r>
                            <a:rPr lang="en-US" sz="3600" b="1" i="0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𝐭</m:t>
                          </m:r>
                        </m:sub>
                      </m:sSub>
                    </m:oMath>
                  </a14:m>
                  <a:endPara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61707A-6249-4454-AA14-E905109E60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2286" y="1710364"/>
                  <a:ext cx="13275850" cy="3970318"/>
                </a:xfrm>
                <a:prstGeom prst="rect">
                  <a:avLst/>
                </a:prstGeom>
                <a:blipFill>
                  <a:blip r:embed="rId4"/>
                  <a:stretch>
                    <a:fillRect l="-1377" t="-2458" r="-1423" b="-5530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039593" y="-87499"/>
            <a:ext cx="7413477" cy="54595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532072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F246CE-9E64-64E1-DDA2-77389306D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 b="-72164"/>
          <a:stretch/>
        </p:blipFill>
        <p:spPr>
          <a:xfrm>
            <a:off x="-16933" y="-1575071"/>
            <a:ext cx="18288000" cy="9614171"/>
          </a:xfrm>
          <a:prstGeom prst="rect">
            <a:avLst/>
          </a:prstGeom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650D51A6-0A30-CCBA-98CE-7DA724A09EA7}"/>
              </a:ext>
            </a:extLst>
          </p:cNvPr>
          <p:cNvSpPr/>
          <p:nvPr/>
        </p:nvSpPr>
        <p:spPr>
          <a:xfrm>
            <a:off x="1905000" y="1333500"/>
            <a:ext cx="16366066" cy="8686800"/>
          </a:xfrm>
          <a:prstGeom prst="round2SameRect">
            <a:avLst>
              <a:gd name="adj1" fmla="val 2407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6AD4AB-2372-ED27-12C1-E57384F34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1664857"/>
            <a:ext cx="10285431" cy="2983343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AD0399-AF44-5FB5-8ACF-00DEC06DC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4745069"/>
            <a:ext cx="10280524" cy="2570131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5E6EF3-E365-FA5D-BB52-6394635F0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7456518"/>
            <a:ext cx="10280524" cy="2830482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112574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007231"/>
            <a:ext cx="787036" cy="1251069"/>
          </a:xfrm>
          <a:custGeom>
            <a:avLst/>
            <a:gdLst/>
            <a:ahLst/>
            <a:cxnLst/>
            <a:rect l="l" t="t" r="r" b="b"/>
            <a:pathLst>
              <a:path w="787036" h="1251069">
                <a:moveTo>
                  <a:pt x="0" y="0"/>
                </a:moveTo>
                <a:lnTo>
                  <a:pt x="787036" y="0"/>
                </a:lnTo>
                <a:lnTo>
                  <a:pt x="787036" y="1251069"/>
                </a:lnTo>
                <a:lnTo>
                  <a:pt x="0" y="1251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6359" y="52343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996359" y="4463415"/>
            <a:ext cx="7151283" cy="154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th-TH" sz="15000" dirty="0">
                <a:solidFill>
                  <a:srgbClr val="0C4E50"/>
                </a:solidFill>
                <a:latin typeface="LilyUPC" panose="020B0604020202020204" pitchFamily="34" charset="-34"/>
                <a:ea typeface="Corben"/>
                <a:cs typeface="LilyUPC" panose="020B0604020202020204" pitchFamily="34" charset="-34"/>
                <a:sym typeface="Corben"/>
              </a:rPr>
              <a:t>สาระการเรียนรู้</a:t>
            </a:r>
            <a:endParaRPr lang="en-US" sz="15000" dirty="0">
              <a:solidFill>
                <a:srgbClr val="0C4E50"/>
              </a:solidFill>
              <a:latin typeface="LilyUPC" panose="020B0604020202020204" pitchFamily="34" charset="-34"/>
              <a:ea typeface="Corben"/>
              <a:cs typeface="LilyUPC" panose="020B0604020202020204" pitchFamily="34" charset="-34"/>
              <a:sym typeface="Corben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163FCB-83D5-EEBD-0D15-B5680C5C8CD2}"/>
              </a:ext>
            </a:extLst>
          </p:cNvPr>
          <p:cNvGrpSpPr/>
          <p:nvPr/>
        </p:nvGrpSpPr>
        <p:grpSpPr>
          <a:xfrm>
            <a:off x="8521290" y="2712953"/>
            <a:ext cx="9309510" cy="917431"/>
            <a:chOff x="8521290" y="2712953"/>
            <a:chExt cx="9309510" cy="917431"/>
          </a:xfrm>
        </p:grpSpPr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B08FA4B-FF0C-B912-04F2-091DB2093387}"/>
                </a:ext>
              </a:extLst>
            </p:cNvPr>
            <p:cNvSpPr txBox="1"/>
            <p:nvPr/>
          </p:nvSpPr>
          <p:spPr>
            <a:xfrm>
              <a:off x="9906000" y="2933700"/>
              <a:ext cx="79248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ส่วนประกอบของกระบอกสูบ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CFA561-E2F9-4F64-34B4-E3463F2467B1}"/>
                </a:ext>
              </a:extLst>
            </p:cNvPr>
            <p:cNvGrpSpPr/>
            <p:nvPr/>
          </p:nvGrpSpPr>
          <p:grpSpPr>
            <a:xfrm>
              <a:off x="8521290" y="2712953"/>
              <a:ext cx="1063581" cy="917431"/>
              <a:chOff x="8627922" y="1191984"/>
              <a:chExt cx="1063581" cy="917431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F998748C-5680-D0A2-821C-269D54650744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41A3A6">
                      <a:shade val="30000"/>
                      <a:satMod val="115000"/>
                    </a:srgbClr>
                  </a:gs>
                  <a:gs pos="50000">
                    <a:srgbClr val="41A3A6">
                      <a:shade val="67500"/>
                      <a:satMod val="115000"/>
                    </a:srgbClr>
                  </a:gs>
                  <a:gs pos="100000">
                    <a:srgbClr val="41A3A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4EDDB70B-E646-8236-BB0D-5EB89AF2B319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1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CD20B2-6E16-4880-726A-CC24767493DA}"/>
              </a:ext>
            </a:extLst>
          </p:cNvPr>
          <p:cNvGrpSpPr/>
          <p:nvPr/>
        </p:nvGrpSpPr>
        <p:grpSpPr>
          <a:xfrm>
            <a:off x="8534400" y="3845069"/>
            <a:ext cx="7273193" cy="936468"/>
            <a:chOff x="8534400" y="3845069"/>
            <a:chExt cx="7273193" cy="936468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0EB67A1-B43A-6C84-E245-7CFAE8321266}"/>
                </a:ext>
              </a:extLst>
            </p:cNvPr>
            <p:cNvSpPr txBox="1"/>
            <p:nvPr/>
          </p:nvSpPr>
          <p:spPr>
            <a:xfrm>
              <a:off x="9906000" y="4164060"/>
              <a:ext cx="5901593" cy="617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solidFill>
                    <a:srgbClr val="4B4545"/>
                  </a:solidFill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ปริมาตรของเครื่องยนต์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AA1F42C-6736-DFD3-147C-DBE4E9E1AAE2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04EC5753-2D60-6D77-3719-2077A059345E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41A3A6">
                      <a:shade val="30000"/>
                      <a:satMod val="115000"/>
                    </a:srgbClr>
                  </a:gs>
                  <a:gs pos="50000">
                    <a:srgbClr val="41A3A6">
                      <a:shade val="67500"/>
                      <a:satMod val="115000"/>
                    </a:srgbClr>
                  </a:gs>
                  <a:gs pos="100000">
                    <a:srgbClr val="41A3A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TextBox 16">
                <a:extLst>
                  <a:ext uri="{FF2B5EF4-FFF2-40B4-BE49-F238E27FC236}">
                    <a16:creationId xmlns:a16="http://schemas.microsoft.com/office/drawing/2014/main" id="{FA6EBB7F-7260-4AC5-E327-5A44383F6435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41" y="0"/>
            <a:ext cx="1011259" cy="10287000"/>
            <a:chOff x="0" y="0"/>
            <a:chExt cx="26634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340" cy="2709333"/>
            </a:xfrm>
            <a:custGeom>
              <a:avLst/>
              <a:gdLst/>
              <a:ahLst/>
              <a:cxnLst/>
              <a:rect l="l" t="t" r="r" b="b"/>
              <a:pathLst>
                <a:path w="266340" h="2709333">
                  <a:moveTo>
                    <a:pt x="0" y="0"/>
                  </a:moveTo>
                  <a:lnTo>
                    <a:pt x="266340" y="0"/>
                  </a:lnTo>
                  <a:lnTo>
                    <a:pt x="2663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634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01687" y="5829300"/>
            <a:ext cx="141732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เครื่องยนต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อุปกรณที่เปลี่ยนพลังงานความรอนใหเปนพลังงานกล เพื่อใชในการขับเคลื่อน เครื่องยนตของรถรุนใหม ยังคงมีรูปแบบคลายกับเครื่องยนตรุนเกาเปนสวนใหญ โดยมีการออกแบบเสื้อสูบในลักษณะจัดวางกระบอกสูบในแนวตั้งเปนแถวเรียงตอกัน และตอดวยจํานวนกระบอกสูบ จํานวนกระบอกสูบยิ่งมากจะชวยใหเครื่องยนตทำงานไดราบเรียบมากขึ้น การเรียนรูเกี่ยวกับปริมาตรตาง ๆ ของเครื่องยนตตองมีความรูความเขาใจเกี่ยวกับ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สวนประกอบของ กระบอกสูบ ความหมาย และสัญลักษณ ที่ใชแทนสวนประกอบของกระบอกสูบ เพื่อนํามาใช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นสัญลักษณ ในการคํานวณหาปริมาตรของเครื่องยนต์</a:t>
            </a:r>
            <a:endParaRPr lang="en-US" sz="3600" b="1" dirty="0">
              <a:solidFill>
                <a:srgbClr val="4B4545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72191" y="975675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15289894" y="1778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25330A-ED74-A427-5E26-7779FDC9BE0F}"/>
              </a:ext>
            </a:extLst>
          </p:cNvPr>
          <p:cNvGrpSpPr/>
          <p:nvPr/>
        </p:nvGrpSpPr>
        <p:grpSpPr>
          <a:xfrm>
            <a:off x="577995" y="156067"/>
            <a:ext cx="11233005" cy="1939433"/>
            <a:chOff x="577995" y="112525"/>
            <a:chExt cx="11233005" cy="19394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BA333E-225E-F383-CA64-EDDF9611ACF5}"/>
                </a:ext>
              </a:extLst>
            </p:cNvPr>
            <p:cNvGrpSpPr/>
            <p:nvPr/>
          </p:nvGrpSpPr>
          <p:grpSpPr>
            <a:xfrm>
              <a:off x="577995" y="112525"/>
              <a:ext cx="11233005" cy="1939433"/>
              <a:chOff x="577995" y="112525"/>
              <a:chExt cx="11233005" cy="193943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242B745-7150-0A6A-97B0-CC6196AA0148}"/>
                  </a:ext>
                </a:extLst>
              </p:cNvPr>
              <p:cNvSpPr/>
              <p:nvPr/>
            </p:nvSpPr>
            <p:spPr>
              <a:xfrm>
                <a:off x="1077353" y="342900"/>
                <a:ext cx="10733647" cy="1552390"/>
              </a:xfrm>
              <a:prstGeom prst="roundRect">
                <a:avLst>
                  <a:gd name="adj" fmla="val 50000"/>
                </a:avLst>
              </a:prstGeom>
              <a:solidFill>
                <a:srgbClr val="41A3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2590801" y="928490"/>
                <a:ext cx="86105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ส่วนประกอบของกระบอกสูบ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21262A5-7C4F-ADF8-D246-50551C45FE28}"/>
                  </a:ext>
                </a:extLst>
              </p:cNvPr>
              <p:cNvSpPr/>
              <p:nvPr/>
            </p:nvSpPr>
            <p:spPr>
              <a:xfrm>
                <a:off x="1524000" y="569509"/>
                <a:ext cx="96774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74F04D55-2760-4C2D-CD5A-56F708CB181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A2B34F-4C90-8CC7-BD88-BF798ED213F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31859C"/>
                  </a:solidFill>
                  <a:latin typeface="Broadway" panose="04040905080B02020502" pitchFamily="82" charset="0"/>
                </a:rPr>
                <a:t>1</a:t>
              </a:r>
              <a:endParaRPr lang="th-TH" sz="9600" dirty="0">
                <a:solidFill>
                  <a:srgbClr val="31859C"/>
                </a:solidFill>
                <a:latin typeface="Broadway" panose="04040905080B02020502" pitchFamily="82" charset="0"/>
              </a:endParaRPr>
            </a:p>
          </p:txBody>
        </p:sp>
      </p:grpSp>
      <p:pic>
        <p:nvPicPr>
          <p:cNvPr id="10" name="Picture 9" descr="A close-up of a car engine&#10;&#10;Description automatically generated">
            <a:extLst>
              <a:ext uri="{FF2B5EF4-FFF2-40B4-BE49-F238E27FC236}">
                <a16:creationId xmlns:a16="http://schemas.microsoft.com/office/drawing/2014/main" id="{EF2E02B8-9FA0-CF9E-3D40-A6233AFF6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316666"/>
            <a:ext cx="6705599" cy="3302691"/>
          </a:xfrm>
          <a:prstGeom prst="rect">
            <a:avLst/>
          </a:prstGeom>
        </p:spPr>
      </p:pic>
      <p:pic>
        <p:nvPicPr>
          <p:cNvPr id="12" name="Picture 11" descr="A close up of a car engine&#10;&#10;Description automatically generated">
            <a:extLst>
              <a:ext uri="{FF2B5EF4-FFF2-40B4-BE49-F238E27FC236}">
                <a16:creationId xmlns:a16="http://schemas.microsoft.com/office/drawing/2014/main" id="{B96B4909-D2AB-3FC2-C416-900E08E22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1" y="2316666"/>
            <a:ext cx="6466114" cy="3302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6774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3450" y="3216362"/>
            <a:ext cx="95250" cy="7032538"/>
            <a:chOff x="0" y="0"/>
            <a:chExt cx="127000" cy="9376718"/>
          </a:xfrm>
        </p:grpSpPr>
        <p:sp>
          <p:nvSpPr>
            <p:cNvPr id="10" name="AutoShape 10"/>
            <p:cNvSpPr/>
            <p:nvPr/>
          </p:nvSpPr>
          <p:spPr>
            <a:xfrm flipH="1">
              <a:off x="63500" y="2874121"/>
              <a:ext cx="0" cy="6502597"/>
            </a:xfrm>
            <a:prstGeom prst="line">
              <a:avLst/>
            </a:prstGeom>
            <a:ln w="12700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63500" y="0"/>
              <a:ext cx="0" cy="1898345"/>
            </a:xfrm>
            <a:prstGeom prst="line">
              <a:avLst/>
            </a:prstGeom>
            <a:ln w="12700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644392" y="0"/>
            <a:ext cx="643607" cy="10287000"/>
            <a:chOff x="0" y="0"/>
            <a:chExt cx="270933" cy="2709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B8083BD-E867-76F7-DD57-E437E8781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325"/>
          <a:stretch/>
        </p:blipFill>
        <p:spPr>
          <a:xfrm>
            <a:off x="10192629" y="2303324"/>
            <a:ext cx="7409571" cy="5811976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C6ED38E0-4D63-18F1-D752-1944E9A9B0CC}"/>
              </a:ext>
            </a:extLst>
          </p:cNvPr>
          <p:cNvGrpSpPr/>
          <p:nvPr/>
        </p:nvGrpSpPr>
        <p:grpSpPr>
          <a:xfrm>
            <a:off x="1061345" y="647700"/>
            <a:ext cx="8187220" cy="1923960"/>
            <a:chOff x="956781" y="342900"/>
            <a:chExt cx="8187220" cy="1923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4874F02-71BF-D8F9-7CE5-88D19781DE17}"/>
                </a:ext>
              </a:extLst>
            </p:cNvPr>
            <p:cNvGrpSpPr/>
            <p:nvPr/>
          </p:nvGrpSpPr>
          <p:grpSpPr>
            <a:xfrm>
              <a:off x="1405138" y="342900"/>
              <a:ext cx="6953885" cy="801043"/>
              <a:chOff x="4333420" y="5775612"/>
              <a:chExt cx="6953885" cy="801043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095088B-6539-CF99-FA42-C8545BBAD988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C2F0EBB1-AD72-8059-D013-0AB8843120A3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79" name="Rectangle: Rounded Corners 78">
                    <a:extLst>
                      <a:ext uri="{FF2B5EF4-FFF2-40B4-BE49-F238E27FC236}">
                        <a16:creationId xmlns:a16="http://schemas.microsoft.com/office/drawing/2014/main" id="{5C5D9A3D-2E15-9B72-38C9-19E8087F5360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80" name="Rectangle: Rounded Corners 79">
                    <a:extLst>
                      <a:ext uri="{FF2B5EF4-FFF2-40B4-BE49-F238E27FC236}">
                        <a16:creationId xmlns:a16="http://schemas.microsoft.com/office/drawing/2014/main" id="{3EB3344F-67AD-5190-0C92-5EDF02058E81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FEE7004D-D2E8-624B-72C4-19FF7297CFDE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1.1</a:t>
                  </a:r>
                  <a:endPara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EFF0836-10A1-91DF-034F-37CDE405C17A}"/>
                  </a:ext>
                </a:extLst>
              </p:cNvPr>
              <p:cNvSpPr txBox="1"/>
              <p:nvPr/>
            </p:nvSpPr>
            <p:spPr>
              <a:xfrm>
                <a:off x="5714999" y="5868769"/>
                <a:ext cx="55723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เสนผานศูนยกลางกระบอกสูบ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Bore)</a:t>
                </a:r>
                <a:endPara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A1EAB9D-7557-289F-A3A7-6ED4B3C22271}"/>
                </a:ext>
              </a:extLst>
            </p:cNvPr>
            <p:cNvSpPr txBox="1"/>
            <p:nvPr/>
          </p:nvSpPr>
          <p:spPr>
            <a:xfrm>
              <a:off x="956781" y="1066531"/>
              <a:ext cx="81872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ขนาดความกวางของกระบอกสูบ ใชสัญลักษณ	แทนดวย “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D”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มีหนวยวัดเปน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cm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6CF7C49-FE9C-6941-88C8-C45EA4683615}"/>
              </a:ext>
            </a:extLst>
          </p:cNvPr>
          <p:cNvGrpSpPr/>
          <p:nvPr/>
        </p:nvGrpSpPr>
        <p:grpSpPr>
          <a:xfrm>
            <a:off x="1061344" y="2833397"/>
            <a:ext cx="8311247" cy="1923960"/>
            <a:chOff x="956780" y="342900"/>
            <a:chExt cx="8311247" cy="192396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6AF2F56-DB17-D625-D349-05E4879FBF9A}"/>
                </a:ext>
              </a:extLst>
            </p:cNvPr>
            <p:cNvGrpSpPr/>
            <p:nvPr/>
          </p:nvGrpSpPr>
          <p:grpSpPr>
            <a:xfrm>
              <a:off x="1405138" y="342900"/>
              <a:ext cx="6953885" cy="801043"/>
              <a:chOff x="4333420" y="5775612"/>
              <a:chExt cx="6953885" cy="801043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54D55EB3-F4BC-DD9D-30A0-52B773685E47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E7C4124C-3E1D-7EC0-540A-29C207FB6469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6588957B-B2C1-3528-9259-299C90FF190E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89" name="Rectangle: Rounded Corners 88">
                    <a:extLst>
                      <a:ext uri="{FF2B5EF4-FFF2-40B4-BE49-F238E27FC236}">
                        <a16:creationId xmlns:a16="http://schemas.microsoft.com/office/drawing/2014/main" id="{A446A0E3-50A2-A159-4411-F442723F706A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9F3B28E-2F9E-A3B1-10D4-8589DBBA5604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1.2</a:t>
                  </a:r>
                  <a:endPara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FD5A96D-C3C8-CE06-BA85-ADA0E37BBA44}"/>
                  </a:ext>
                </a:extLst>
              </p:cNvPr>
              <p:cNvSpPr txBox="1"/>
              <p:nvPr/>
            </p:nvSpPr>
            <p:spPr>
              <a:xfrm>
                <a:off x="5714999" y="5868769"/>
                <a:ext cx="55723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ระยะชัก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Stroke)</a:t>
                </a:r>
                <a:endPara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585F463-08E5-D158-6180-DD03D9490C37}"/>
                </a:ext>
              </a:extLst>
            </p:cNvPr>
            <p:cNvSpPr txBox="1"/>
            <p:nvPr/>
          </p:nvSpPr>
          <p:spPr>
            <a:xfrm>
              <a:off x="956780" y="1066531"/>
              <a:ext cx="83112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ระยะทางที่ลูกสูบเลื่อนจากตำแหนงศูนยตายบน 	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TDC)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ลงสูตําแหนงศูนยตายลาง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BDC)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B218368-7A91-9C81-8FCB-340030082D67}"/>
              </a:ext>
            </a:extLst>
          </p:cNvPr>
          <p:cNvGrpSpPr/>
          <p:nvPr/>
        </p:nvGrpSpPr>
        <p:grpSpPr>
          <a:xfrm>
            <a:off x="1061345" y="4895940"/>
            <a:ext cx="8187220" cy="1369962"/>
            <a:chOff x="956781" y="342900"/>
            <a:chExt cx="8187220" cy="1369962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9995163-07BF-900B-0845-6BF92C542911}"/>
                </a:ext>
              </a:extLst>
            </p:cNvPr>
            <p:cNvGrpSpPr/>
            <p:nvPr/>
          </p:nvGrpSpPr>
          <p:grpSpPr>
            <a:xfrm>
              <a:off x="1405138" y="342900"/>
              <a:ext cx="6953885" cy="801043"/>
              <a:chOff x="4333420" y="5775612"/>
              <a:chExt cx="6953885" cy="801043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689DA71-4842-E64B-2D01-F0A12D5067A7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C5AD1B51-AD42-5F65-7AC4-A7386677B8E3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97" name="Rectangle: Rounded Corners 96">
                    <a:extLst>
                      <a:ext uri="{FF2B5EF4-FFF2-40B4-BE49-F238E27FC236}">
                        <a16:creationId xmlns:a16="http://schemas.microsoft.com/office/drawing/2014/main" id="{5D711EB2-852A-FBDD-6433-6534FB944C61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98" name="Rectangle: Rounded Corners 97">
                    <a:extLst>
                      <a:ext uri="{FF2B5EF4-FFF2-40B4-BE49-F238E27FC236}">
                        <a16:creationId xmlns:a16="http://schemas.microsoft.com/office/drawing/2014/main" id="{66204DC1-7A5B-EC8E-759C-D47CF3C1A585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E35C8461-3C53-CBB4-8888-AB21F5EB6B0A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1.3</a:t>
                  </a:r>
                  <a:endPara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7EF32D4-12A7-889F-401A-62320A59F9E8}"/>
                  </a:ext>
                </a:extLst>
              </p:cNvPr>
              <p:cNvSpPr txBox="1"/>
              <p:nvPr/>
            </p:nvSpPr>
            <p:spPr>
              <a:xfrm>
                <a:off x="5714999" y="5868769"/>
                <a:ext cx="55723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ระยะความสูงของหองเผาไหม</a:t>
                </a: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0FD3CB1-542F-7C47-896F-CDC7D114A2EA}"/>
                </a:ext>
              </a:extLst>
            </p:cNvPr>
            <p:cNvSpPr txBox="1"/>
            <p:nvPr/>
          </p:nvSpPr>
          <p:spPr>
            <a:xfrm>
              <a:off x="956781" y="1066531"/>
              <a:ext cx="8187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ระยะจากตำแหนงศูนยตายบน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TDC)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ถึงผนัง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6B81264-7DB3-D1A7-8A73-47591ED2C0BC}"/>
              </a:ext>
            </a:extLst>
          </p:cNvPr>
          <p:cNvGrpSpPr/>
          <p:nvPr/>
        </p:nvGrpSpPr>
        <p:grpSpPr>
          <a:xfrm>
            <a:off x="1061345" y="6438900"/>
            <a:ext cx="8187220" cy="1369962"/>
            <a:chOff x="956781" y="342900"/>
            <a:chExt cx="8187220" cy="136996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E4E936-748C-DFD7-BAF3-D2DC076B2C55}"/>
                </a:ext>
              </a:extLst>
            </p:cNvPr>
            <p:cNvGrpSpPr/>
            <p:nvPr/>
          </p:nvGrpSpPr>
          <p:grpSpPr>
            <a:xfrm>
              <a:off x="1405138" y="342900"/>
              <a:ext cx="7634295" cy="801043"/>
              <a:chOff x="4333420" y="5775612"/>
              <a:chExt cx="7634295" cy="801043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8D1EE1C-F6CC-AF47-7B43-9EC593A38C8B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759382D0-4DA4-62B8-78CF-0E2018A29C07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106" name="Rectangle: Rounded Corners 105">
                    <a:extLst>
                      <a:ext uri="{FF2B5EF4-FFF2-40B4-BE49-F238E27FC236}">
                        <a16:creationId xmlns:a16="http://schemas.microsoft.com/office/drawing/2014/main" id="{876EC5AA-44A4-EE07-5FBB-CD4D5AD38EB5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107" name="Rectangle: Rounded Corners 106">
                    <a:extLst>
                      <a:ext uri="{FF2B5EF4-FFF2-40B4-BE49-F238E27FC236}">
                        <a16:creationId xmlns:a16="http://schemas.microsoft.com/office/drawing/2014/main" id="{CE288AD4-CB5B-5AAE-DDFD-E27A725A584A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9C89A74E-F48B-FC90-1020-F8579983A7FE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1.4</a:t>
                  </a:r>
                  <a:endPara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88DBA8C-537E-1D41-DE05-31D5B43AAED9}"/>
                  </a:ext>
                </a:extLst>
              </p:cNvPr>
              <p:cNvSpPr txBox="1"/>
              <p:nvPr/>
            </p:nvSpPr>
            <p:spPr>
              <a:xfrm>
                <a:off x="5714998" y="5868769"/>
                <a:ext cx="62527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ศูนยตายบน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Top Dead Center: TDC)</a:t>
                </a:r>
                <a:endPara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6483161-BB05-A661-A7CC-0CD28EDD95E5}"/>
                </a:ext>
              </a:extLst>
            </p:cNvPr>
            <p:cNvSpPr txBox="1"/>
            <p:nvPr/>
          </p:nvSpPr>
          <p:spPr>
            <a:xfrm>
              <a:off x="956781" y="1066531"/>
              <a:ext cx="8187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ตำแหนงที่ลูกสูบเคลื่อนที่ขึ้นไดสูงสุด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B250DB0-C2AE-D36A-2810-48251BFE9B79}"/>
              </a:ext>
            </a:extLst>
          </p:cNvPr>
          <p:cNvGrpSpPr/>
          <p:nvPr/>
        </p:nvGrpSpPr>
        <p:grpSpPr>
          <a:xfrm>
            <a:off x="1061345" y="7848638"/>
            <a:ext cx="8616055" cy="1369962"/>
            <a:chOff x="956781" y="342900"/>
            <a:chExt cx="8616055" cy="13699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E9EF8DB-5A50-038D-3960-514819288161}"/>
                </a:ext>
              </a:extLst>
            </p:cNvPr>
            <p:cNvGrpSpPr/>
            <p:nvPr/>
          </p:nvGrpSpPr>
          <p:grpSpPr>
            <a:xfrm>
              <a:off x="1405138" y="342900"/>
              <a:ext cx="8167698" cy="801043"/>
              <a:chOff x="4333420" y="5775612"/>
              <a:chExt cx="8167698" cy="801043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4A2CD06A-4FF6-8233-6608-6C84B9CDB00B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3259BB91-BAF4-8590-E01B-484D8053E006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115" name="Rectangle: Rounded Corners 114">
                    <a:extLst>
                      <a:ext uri="{FF2B5EF4-FFF2-40B4-BE49-F238E27FC236}">
                        <a16:creationId xmlns:a16="http://schemas.microsoft.com/office/drawing/2014/main" id="{4E0AEE55-6974-9F6C-5426-A7E1BC6280F0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116" name="Rectangle: Rounded Corners 115">
                    <a:extLst>
                      <a:ext uri="{FF2B5EF4-FFF2-40B4-BE49-F238E27FC236}">
                        <a16:creationId xmlns:a16="http://schemas.microsoft.com/office/drawing/2014/main" id="{73630F51-E16F-638C-6E8F-0D4D15086CB2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2E2F211C-FA46-F0CF-5A04-6ACC8B5801CB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1.5</a:t>
                  </a:r>
                  <a:endPara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461A7E4-BFE1-4794-0B88-948DB0F85311}"/>
                  </a:ext>
                </a:extLst>
              </p:cNvPr>
              <p:cNvSpPr txBox="1"/>
              <p:nvPr/>
            </p:nvSpPr>
            <p:spPr>
              <a:xfrm>
                <a:off x="5714998" y="5868769"/>
                <a:ext cx="67861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ศูนยตายลาง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Bottom Dead Center: BDC)</a:t>
                </a:r>
                <a:endPara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C16F25C-5E39-DC2C-630A-133F03F25E7D}"/>
                </a:ext>
              </a:extLst>
            </p:cNvPr>
            <p:cNvSpPr txBox="1"/>
            <p:nvPr/>
          </p:nvSpPr>
          <p:spPr>
            <a:xfrm>
              <a:off x="956781" y="1066531"/>
              <a:ext cx="8187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ตำแหนงที่ลูกสูบเคลื่อนที่ลงได้ต่ำสุด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9694DDCF-8D57-0A67-C3AA-2C2E62A9F3FA}"/>
              </a:ext>
            </a:extLst>
          </p:cNvPr>
          <p:cNvSpPr/>
          <p:nvPr/>
        </p:nvSpPr>
        <p:spPr>
          <a:xfrm>
            <a:off x="9071676" y="2131933"/>
            <a:ext cx="8259766" cy="8269367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9600" y="2475274"/>
            <a:ext cx="7908406" cy="3161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079"/>
              </a:lnSpc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ปริมาตร (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Volume) 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ปริมาณความจุของสิ่งของที่บรรจุอยูภายในภาชนะรูปทรงตาง ๆ เชน ปริมาตรของน้ำที่บรรจุอยูในถัง ปริมาตรของน้ำมันที่บรรจุอยูภายในแกลลอน สำหรับปริมาตรของเครื่องยนต คือ ปริมาณของเชื้อเพลิงที่บรรจุอยูภายในกระบอกสูบ โดยปริมาตรของเครื่องยนตนิยมบอกปริมาณความจุ เปน ซีซี (</a:t>
            </a:r>
            <a:r>
              <a:rPr lang="en-US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cc) 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เชน 2,000 </a:t>
            </a:r>
            <a:r>
              <a:rPr lang="en-US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cc 1,600 cc 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1,300 </a:t>
            </a:r>
            <a:r>
              <a:rPr lang="en-US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cc</a:t>
            </a:r>
            <a:endParaRPr lang="en-US" sz="3600" dirty="0">
              <a:solidFill>
                <a:schemeClr val="bg1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95D1FC-E890-9958-8C5C-36AF4B7EA5F3}"/>
              </a:ext>
            </a:extLst>
          </p:cNvPr>
          <p:cNvGrpSpPr/>
          <p:nvPr/>
        </p:nvGrpSpPr>
        <p:grpSpPr>
          <a:xfrm>
            <a:off x="9525000" y="2638250"/>
            <a:ext cx="0" cy="7686850"/>
            <a:chOff x="9525000" y="2638250"/>
            <a:chExt cx="0" cy="7686850"/>
          </a:xfrm>
        </p:grpSpPr>
        <p:sp>
          <p:nvSpPr>
            <p:cNvPr id="12" name="AutoShape 12"/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930085" y="2134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B58340-93B7-198C-672A-1B2D02002E2E}"/>
              </a:ext>
            </a:extLst>
          </p:cNvPr>
          <p:cNvGrpSpPr/>
          <p:nvPr/>
        </p:nvGrpSpPr>
        <p:grpSpPr>
          <a:xfrm>
            <a:off x="457200" y="189049"/>
            <a:ext cx="10051904" cy="1939433"/>
            <a:chOff x="577995" y="112525"/>
            <a:chExt cx="10051904" cy="19394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5CABC0-DA72-25EE-E5EA-37F71CBA20BE}"/>
                </a:ext>
              </a:extLst>
            </p:cNvPr>
            <p:cNvGrpSpPr/>
            <p:nvPr/>
          </p:nvGrpSpPr>
          <p:grpSpPr>
            <a:xfrm>
              <a:off x="577995" y="112525"/>
              <a:ext cx="10051904" cy="1939433"/>
              <a:chOff x="577995" y="112525"/>
              <a:chExt cx="10051904" cy="193943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02E3349-47F7-24D0-CE0A-0EC30D47826A}"/>
                  </a:ext>
                </a:extLst>
              </p:cNvPr>
              <p:cNvSpPr/>
              <p:nvPr/>
            </p:nvSpPr>
            <p:spPr>
              <a:xfrm>
                <a:off x="1077353" y="342900"/>
                <a:ext cx="9552546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TextBox 5">
                <a:extLst>
                  <a:ext uri="{FF2B5EF4-FFF2-40B4-BE49-F238E27FC236}">
                    <a16:creationId xmlns:a16="http://schemas.microsoft.com/office/drawing/2014/main" id="{CDDBDD38-3E63-4114-CE98-BE76DC26A9DD}"/>
                  </a:ext>
                </a:extLst>
              </p:cNvPr>
              <p:cNvSpPr txBox="1"/>
              <p:nvPr/>
            </p:nvSpPr>
            <p:spPr>
              <a:xfrm>
                <a:off x="2590801" y="928490"/>
                <a:ext cx="7658098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rgbClr val="41A3A6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 ปริมาตรของเครื่องยนต์</a:t>
                </a:r>
                <a:endParaRPr lang="en-US" sz="7200" b="1" dirty="0">
                  <a:solidFill>
                    <a:srgbClr val="41A3A6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1CBDC59-6845-E3BC-6081-78C77E85A8D5}"/>
                  </a:ext>
                </a:extLst>
              </p:cNvPr>
              <p:cNvSpPr/>
              <p:nvPr/>
            </p:nvSpPr>
            <p:spPr>
              <a:xfrm>
                <a:off x="1523999" y="569509"/>
                <a:ext cx="8491909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1A3A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19BC145C-1B5F-81EA-C801-53C82331FA98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77BA60-853F-5E17-064D-4C3135336B7E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31859C"/>
                  </a:solidFill>
                  <a:latin typeface="Broadway" panose="04040905080B02020502" pitchFamily="82" charset="0"/>
                </a:rPr>
                <a:t>2</a:t>
              </a:r>
              <a:endParaRPr lang="th-TH" sz="9600" dirty="0">
                <a:solidFill>
                  <a:srgbClr val="31859C"/>
                </a:solidFill>
                <a:latin typeface="Broadway" panose="04040905080B02020502" pitchFamily="8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BCC16F-F2FC-A0E6-2886-DE6CF19DF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805" y="5983829"/>
            <a:ext cx="4491262" cy="4074937"/>
          </a:xfrm>
          <a:prstGeom prst="roundRect">
            <a:avLst>
              <a:gd name="adj" fmla="val 12259"/>
            </a:avLst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387507E-CEC3-EF37-7335-0D94DA70AC64}"/>
              </a:ext>
            </a:extLst>
          </p:cNvPr>
          <p:cNvGrpSpPr/>
          <p:nvPr/>
        </p:nvGrpSpPr>
        <p:grpSpPr>
          <a:xfrm>
            <a:off x="9922462" y="2611368"/>
            <a:ext cx="6313514" cy="2241596"/>
            <a:chOff x="9922462" y="2611368"/>
            <a:chExt cx="6313514" cy="22415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D3A8D9-58A4-350B-538F-70F73BF8909D}"/>
                </a:ext>
              </a:extLst>
            </p:cNvPr>
            <p:cNvSpPr txBox="1"/>
            <p:nvPr/>
          </p:nvSpPr>
          <p:spPr>
            <a:xfrm>
              <a:off x="9922462" y="2611368"/>
              <a:ext cx="58015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การหาปริมาตรหาไดจากสมการตอไปนี้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D798B8-BFC9-3F67-8A87-064F5AE4DE6C}"/>
                </a:ext>
              </a:extLst>
            </p:cNvPr>
            <p:cNvSpPr txBox="1"/>
            <p:nvPr/>
          </p:nvSpPr>
          <p:spPr>
            <a:xfrm>
              <a:off x="11021258" y="3213608"/>
              <a:ext cx="5214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ปริมาตร = พื้นที่หนาตัด × ความสูง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CAA941B-94CA-9E2B-17AE-D3B115039981}"/>
                </a:ext>
              </a:extLst>
            </p:cNvPr>
            <p:cNvGrpSpPr/>
            <p:nvPr/>
          </p:nvGrpSpPr>
          <p:grpSpPr>
            <a:xfrm>
              <a:off x="11673111" y="4000500"/>
              <a:ext cx="2957289" cy="852464"/>
              <a:chOff x="11277599" y="5143500"/>
              <a:chExt cx="2957289" cy="85246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481E0FC-9E0A-CF03-DDB6-E2E9C20D216D}"/>
                  </a:ext>
                </a:extLst>
              </p:cNvPr>
              <p:cNvSpPr/>
              <p:nvPr/>
            </p:nvSpPr>
            <p:spPr>
              <a:xfrm>
                <a:off x="11277599" y="5143500"/>
                <a:ext cx="2957289" cy="852464"/>
              </a:xfrm>
              <a:prstGeom prst="roundRect">
                <a:avLst>
                  <a:gd name="adj" fmla="val 11463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F4C443-F79D-29A2-84EA-0A06571D8EF0}"/>
                  </a:ext>
                </a:extLst>
              </p:cNvPr>
              <p:cNvSpPr txBox="1"/>
              <p:nvPr/>
            </p:nvSpPr>
            <p:spPr>
              <a:xfrm>
                <a:off x="12070065" y="5255855"/>
                <a:ext cx="16459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V = A · L </a:t>
                </a:r>
                <a:endPara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31516B5C-402F-0067-4242-D9AAFB50E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8017" y="5434037"/>
            <a:ext cx="6697613" cy="4597515"/>
          </a:xfrm>
          <a:prstGeom prst="roundRect">
            <a:avLst>
              <a:gd name="adj" fmla="val 10096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-38100"/>
            <a:ext cx="1028700" cy="10325100"/>
            <a:chOff x="0" y="0"/>
            <a:chExt cx="270933" cy="27048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704891"/>
            </a:xfrm>
            <a:custGeom>
              <a:avLst/>
              <a:gdLst/>
              <a:ahLst/>
              <a:cxnLst/>
              <a:rect l="l" t="t" r="r" b="b"/>
              <a:pathLst>
                <a:path w="270933" h="2704891">
                  <a:moveTo>
                    <a:pt x="0" y="0"/>
                  </a:moveTo>
                  <a:lnTo>
                    <a:pt x="270933" y="0"/>
                  </a:lnTo>
                  <a:lnTo>
                    <a:pt x="270933" y="2704891"/>
                  </a:lnTo>
                  <a:lnTo>
                    <a:pt x="0" y="2704891"/>
                  </a:lnTo>
                  <a:close/>
                </a:path>
              </a:pathLst>
            </a:custGeom>
            <a:solidFill>
              <a:srgbClr val="41A3A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" cy="2742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40D6AF-42DD-84C8-69AD-7339E3E9598C}"/>
              </a:ext>
            </a:extLst>
          </p:cNvPr>
          <p:cNvGrpSpPr/>
          <p:nvPr/>
        </p:nvGrpSpPr>
        <p:grpSpPr>
          <a:xfrm>
            <a:off x="1676400" y="342900"/>
            <a:ext cx="15333938" cy="2626728"/>
            <a:chOff x="532072" y="2683973"/>
            <a:chExt cx="15333938" cy="262672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36F3E2-B54D-CADE-D9FD-9F863E096445}"/>
                </a:ext>
              </a:extLst>
            </p:cNvPr>
            <p:cNvGrpSpPr/>
            <p:nvPr/>
          </p:nvGrpSpPr>
          <p:grpSpPr>
            <a:xfrm>
              <a:off x="1002700" y="2683973"/>
              <a:ext cx="7149372" cy="801043"/>
              <a:chOff x="4333420" y="5775612"/>
              <a:chExt cx="7149372" cy="80104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936D827-B2B3-C4EF-5DCD-B87C9BDF8844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F2C1A7E4-53D5-A785-AD40-025D0A978259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C302AEC4-28F9-9FD9-D4B3-F1282E055E9F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3C901E42-26ED-B436-C872-E35574DB75A7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41A3A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D4EB8FD-C596-E234-E3C1-49953F757731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2.1</a:t>
                  </a:r>
                  <a:endParaRPr lang="th-TH" sz="3200" b="1" dirty="0"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5F6CCE8-48F8-31FF-68C2-70EA2E18284B}"/>
                      </a:ext>
                    </a:extLst>
                  </p:cNvPr>
                  <p:cNvSpPr txBox="1"/>
                  <p:nvPr/>
                </p:nvSpPr>
                <p:spPr>
                  <a:xfrm>
                    <a:off x="5715000" y="5868769"/>
                    <a:ext cx="5767792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ปริมาตรดูด (</a:t>
                    </a:r>
                    <a:r>
                      <a: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Swept Volume: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H Sarabun New" panose="020B0500040200020003" pitchFamily="34" charset="-34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H Sarabun New" panose="020B0500040200020003" pitchFamily="34" charset="-34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H Sarabun New" panose="020B0500040200020003" pitchFamily="34" charset="-34"/>
                              </a:rPr>
                              <m:t>𝑠</m:t>
                            </m:r>
                          </m:sub>
                        </m:sSub>
                      </m:oMath>
                    </a14:m>
                    <a:r>
                      <a:rPr lang="en-US" sz="4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</a:t>
                    </a:r>
                    <a:r>
                      <a:rPr lang="en-US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)</a:t>
                    </a:r>
                    <a:endParaRPr lang="th-TH" sz="40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5F6CCE8-48F8-31FF-68C2-70EA2E1828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5000" y="5868769"/>
                    <a:ext cx="5767792" cy="70788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805" t="-12069" b="-39655"/>
                    </a:stretch>
                  </a:blipFill>
                </p:spPr>
                <p:txBody>
                  <a:bodyPr/>
                  <a:lstStyle/>
                  <a:p>
                    <a:r>
                      <a:rPr lang="th-T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D9DE14-0CB8-2CD1-3DEE-FE3B8810221F}"/>
                </a:ext>
              </a:extLst>
            </p:cNvPr>
            <p:cNvSpPr txBox="1"/>
            <p:nvPr/>
          </p:nvSpPr>
          <p:spPr>
            <a:xfrm>
              <a:off x="532072" y="3494819"/>
              <a:ext cx="1533393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ปริมาตรดูด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ปริมาณความจุของหองวางภายในกระบอกสูบระหวางศูนยตายบน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TDC)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ถึงศูนยตายลาง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BDC)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ที่ใชสำหรับดูดสวนผสมไอดีเขาไวภายในกระบอกสูบของเครื่องยนต โดยวัดจาก การเคลื่อนที่ของลูกสูบจากศูนยตายบนถึงศูนย   ตายลาง ซึ่งมีหนวยวัดเปน ลูกบาศกเซนติเมตร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(cm³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หรือ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cc) </a:t>
              </a:r>
              <a:endPara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ED8B39-CFE1-3DB8-830D-BF39EA662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298" y="3011032"/>
            <a:ext cx="7263073" cy="5637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3E735-4AE5-25DA-9074-DA1748F88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4357" y="3771900"/>
            <a:ext cx="4694245" cy="2491444"/>
          </a:xfrm>
          <a:prstGeom prst="roundRect">
            <a:avLst>
              <a:gd name="adj" fmla="val 1448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4C76AB-EEDF-A801-1BE5-7D99662E6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2664" y="6972300"/>
            <a:ext cx="10996757" cy="3204534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190A4F4C-1CEB-35B9-F29E-17EF87B058B3}"/>
              </a:ext>
            </a:extLst>
          </p:cNvPr>
          <p:cNvGrpSpPr/>
          <p:nvPr/>
        </p:nvGrpSpPr>
        <p:grpSpPr>
          <a:xfrm>
            <a:off x="0" y="-38100"/>
            <a:ext cx="1600200" cy="10325100"/>
            <a:chOff x="0" y="0"/>
            <a:chExt cx="1087170" cy="1354667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E4DDCC40-2C6C-FA2A-DC04-34E95E1312D0}"/>
                </a:ext>
              </a:extLst>
            </p:cNvPr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1F18F557-383D-E2F7-F96F-86196897B938}"/>
                </a:ext>
              </a:extLst>
            </p:cNvPr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230403" y="14960"/>
            <a:ext cx="1057597" cy="10272040"/>
            <a:chOff x="0" y="0"/>
            <a:chExt cx="278544" cy="27053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544" cy="2705393"/>
            </a:xfrm>
            <a:custGeom>
              <a:avLst/>
              <a:gdLst/>
              <a:ahLst/>
              <a:cxnLst/>
              <a:rect l="l" t="t" r="r" b="b"/>
              <a:pathLst>
                <a:path w="278544" h="2705393">
                  <a:moveTo>
                    <a:pt x="0" y="0"/>
                  </a:moveTo>
                  <a:lnTo>
                    <a:pt x="278544" y="0"/>
                  </a:lnTo>
                  <a:lnTo>
                    <a:pt x="278544" y="2705393"/>
                  </a:lnTo>
                  <a:lnTo>
                    <a:pt x="0" y="2705393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8544" cy="2743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004A2D-1F08-16F5-E50D-F3FCFFF04FC6}"/>
              </a:ext>
            </a:extLst>
          </p:cNvPr>
          <p:cNvGrpSpPr/>
          <p:nvPr/>
        </p:nvGrpSpPr>
        <p:grpSpPr>
          <a:xfrm>
            <a:off x="2210860" y="338681"/>
            <a:ext cx="1600200" cy="1309452"/>
            <a:chOff x="9949542" y="647484"/>
            <a:chExt cx="1600200" cy="130945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104969-31DF-CFF7-3586-013F94171087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831DA3-53B7-0690-CBBD-BE11B28A1C10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6C0BDB0-71A8-3CFD-BA44-E746398E27B2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B5E167EE-3AE6-B13D-40DE-1B7FE2E23D71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6" name="Flowchart: Connector 15">
                  <a:extLst>
                    <a:ext uri="{FF2B5EF4-FFF2-40B4-BE49-F238E27FC236}">
                      <a16:creationId xmlns:a16="http://schemas.microsoft.com/office/drawing/2014/main" id="{AF355836-E914-1CCD-E19C-C663B37211BE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47B324-42E8-2F06-C02C-738C520E6E54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1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FE2F60-1555-FE16-0EFC-AA893909021A}"/>
              </a:ext>
            </a:extLst>
          </p:cNvPr>
          <p:cNvGrpSpPr/>
          <p:nvPr/>
        </p:nvGrpSpPr>
        <p:grpSpPr>
          <a:xfrm>
            <a:off x="2819400" y="1686274"/>
            <a:ext cx="9601200" cy="3914426"/>
            <a:chOff x="9382136" y="1559690"/>
            <a:chExt cx="9601200" cy="391442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926A211-D408-6546-3F2C-9120477F3206}"/>
                </a:ext>
              </a:extLst>
            </p:cNvPr>
            <p:cNvSpPr/>
            <p:nvPr/>
          </p:nvSpPr>
          <p:spPr>
            <a:xfrm>
              <a:off x="9382136" y="1559690"/>
              <a:ext cx="9601200" cy="3914426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56FE07F-B44F-A8C0-BB9E-7B61654F9B0D}"/>
                    </a:ext>
                  </a:extLst>
                </p:cNvPr>
                <p:cNvSpPr txBox="1"/>
                <p:nvPr/>
              </p:nvSpPr>
              <p:spPr>
                <a:xfrm>
                  <a:off x="9822286" y="1813831"/>
                  <a:ext cx="9066740" cy="3416320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เครื่องยนตมีขนาดเสนผานศูนยกลางกระบอกสูบ 52.4 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และระยะชัก 57.9 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จงคำนวณหาปริมาตรดูดของเครื่องยนต </a:t>
                  </a:r>
                </a:p>
                <a:p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โจทยกําหนด </a:t>
                  </a:r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D = 52.4 mm 	= 5.24 cm </a:t>
                  </a:r>
                </a:p>
                <a:p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	L = 57.9 mm 	= 5.79 cm </a:t>
                  </a:r>
                </a:p>
                <a:p>
                  <a:r>
                    <a:rPr lang="en-US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	K = 1 </a:t>
                  </a:r>
                  <a:r>
                    <a:rPr lang="th-TH" sz="36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สูบ</a:t>
                  </a:r>
                </a:p>
                <a:p>
                  <a:r>
                    <a:rPr lang="th-TH" sz="36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ใหหา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𝐯</m:t>
                          </m:r>
                        </m:e>
                        <m:sub>
                          <m:r>
                            <a:rPr lang="en-US" sz="3600" b="1" i="0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𝐬</m:t>
                          </m:r>
                        </m:sub>
                      </m:sSub>
                    </m:oMath>
                  </a14:m>
                  <a:endPara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56FE07F-B44F-A8C0-BB9E-7B61654F9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2286" y="1813831"/>
                  <a:ext cx="9066740" cy="3416320"/>
                </a:xfrm>
                <a:prstGeom prst="rect">
                  <a:avLst/>
                </a:prstGeom>
                <a:blipFill>
                  <a:blip r:embed="rId2"/>
                  <a:stretch>
                    <a:fillRect l="-2085" t="-2674" r="-134" b="-6417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Freeform 18">
            <a:extLst>
              <a:ext uri="{FF2B5EF4-FFF2-40B4-BE49-F238E27FC236}">
                <a16:creationId xmlns:a16="http://schemas.microsoft.com/office/drawing/2014/main" id="{96C78BEA-84B2-7507-5C40-26BFA940258A}"/>
              </a:ext>
            </a:extLst>
          </p:cNvPr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5" name="Picture 34" descr="A pair of compasses on a graph paper&#10;&#10;Description automatically generated">
            <a:extLst>
              <a:ext uri="{FF2B5EF4-FFF2-40B4-BE49-F238E27FC236}">
                <a16:creationId xmlns:a16="http://schemas.microsoft.com/office/drawing/2014/main" id="{4E834925-EBE8-F417-FE25-A3C93B495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6757">
            <a:off x="12094238" y="-6520655"/>
            <a:ext cx="9551368" cy="10171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F3577F-6BC8-EDC3-713A-086E9C079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6359481"/>
            <a:ext cx="11300803" cy="343005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78799" y="14960"/>
            <a:ext cx="4509201" cy="10272040"/>
            <a:chOff x="0" y="0"/>
            <a:chExt cx="1187609" cy="2705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609" cy="2705393"/>
            </a:xfrm>
            <a:custGeom>
              <a:avLst/>
              <a:gdLst/>
              <a:ahLst/>
              <a:cxnLst/>
              <a:rect l="l" t="t" r="r" b="b"/>
              <a:pathLst>
                <a:path w="1187609" h="2705393">
                  <a:moveTo>
                    <a:pt x="0" y="0"/>
                  </a:moveTo>
                  <a:lnTo>
                    <a:pt x="1187609" y="0"/>
                  </a:lnTo>
                  <a:lnTo>
                    <a:pt x="1187609" y="2705393"/>
                  </a:lnTo>
                  <a:lnTo>
                    <a:pt x="0" y="270539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87609" cy="2743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2385"/>
            <a:ext cx="1028700" cy="10254615"/>
            <a:chOff x="0" y="0"/>
            <a:chExt cx="270933" cy="27008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2700804"/>
            </a:xfrm>
            <a:custGeom>
              <a:avLst/>
              <a:gdLst/>
              <a:ahLst/>
              <a:cxnLst/>
              <a:rect l="l" t="t" r="r" b="b"/>
              <a:pathLst>
                <a:path w="270933" h="2700804">
                  <a:moveTo>
                    <a:pt x="0" y="0"/>
                  </a:moveTo>
                  <a:lnTo>
                    <a:pt x="270933" y="0"/>
                  </a:lnTo>
                  <a:lnTo>
                    <a:pt x="270933" y="2700804"/>
                  </a:lnTo>
                  <a:lnTo>
                    <a:pt x="0" y="2700804"/>
                  </a:lnTo>
                  <a:close/>
                </a:path>
              </a:pathLst>
            </a:custGeom>
            <a:solidFill>
              <a:srgbClr val="D7E9E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933" cy="2738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7211675" y="3326028"/>
            <a:ext cx="0" cy="5914847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/>
          <p:cNvSpPr/>
          <p:nvPr/>
        </p:nvSpPr>
        <p:spPr>
          <a:xfrm>
            <a:off x="17211675" y="1028700"/>
            <a:ext cx="0" cy="1423759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227206" y="17803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14908894" y="9486969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EADD81-AF09-4EE6-9443-1C8CBDDBF1C4}"/>
              </a:ext>
            </a:extLst>
          </p:cNvPr>
          <p:cNvGrpSpPr/>
          <p:nvPr/>
        </p:nvGrpSpPr>
        <p:grpSpPr>
          <a:xfrm>
            <a:off x="1571626" y="432484"/>
            <a:ext cx="9477374" cy="3698466"/>
            <a:chOff x="7995793" y="2740315"/>
            <a:chExt cx="9477374" cy="36984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96BC4C-10BB-2AC0-5352-BDFA34EBFE03}"/>
                </a:ext>
              </a:extLst>
            </p:cNvPr>
            <p:cNvGrpSpPr/>
            <p:nvPr/>
          </p:nvGrpSpPr>
          <p:grpSpPr>
            <a:xfrm>
              <a:off x="8023080" y="2740315"/>
              <a:ext cx="8023070" cy="781335"/>
              <a:chOff x="4333420" y="5775612"/>
              <a:chExt cx="8023070" cy="78133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0CB1476-299D-D00E-F491-2337BF4F7211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256996" cy="707886"/>
                <a:chOff x="3352800" y="5905500"/>
                <a:chExt cx="1256996" cy="707886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622F0A0A-649C-6E2E-E352-1D1D064CECAB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F45A9632-3FB5-E82B-DA35-831864ECC7C3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BC36971A-1B1C-333D-71E7-3421559A2769}"/>
                      </a:ext>
                    </a:extLst>
                  </p:cNvPr>
                  <p:cNvSpPr/>
                  <p:nvPr/>
                </p:nvSpPr>
                <p:spPr>
                  <a:xfrm>
                    <a:off x="3423401" y="5989896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DACA281-A5F5-3190-A02F-F8EDA9518AFC}"/>
                    </a:ext>
                  </a:extLst>
                </p:cNvPr>
                <p:cNvSpPr txBox="1"/>
                <p:nvPr/>
              </p:nvSpPr>
              <p:spPr>
                <a:xfrm>
                  <a:off x="3456818" y="5949042"/>
                  <a:ext cx="11529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2.1.1</a:t>
                  </a:r>
                  <a:endParaRPr lang="th-TH" sz="36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56D56B8-472F-095E-A481-1E56A7E0AC2B}"/>
                  </a:ext>
                </a:extLst>
              </p:cNvPr>
              <p:cNvSpPr txBox="1"/>
              <p:nvPr/>
            </p:nvSpPr>
            <p:spPr>
              <a:xfrm>
                <a:off x="5530545" y="5849061"/>
                <a:ext cx="68259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ปริมาตรดูดตอหนึ่งหนวยเวลา</a:t>
                </a:r>
                <a:endPara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F0F7FC-99A5-3D00-B634-1C59E958AC49}"/>
                </a:ext>
              </a:extLst>
            </p:cNvPr>
            <p:cNvSpPr txBox="1"/>
            <p:nvPr/>
          </p:nvSpPr>
          <p:spPr>
            <a:xfrm>
              <a:off x="7995793" y="3576459"/>
              <a:ext cx="947737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ขณะที่ลูกสูบเคลื่อนที่จากตำแหนงศูนยตายบนสูศูนยตายลางเพื่อดูดส่วนผสมไอดีเขาไปในกระบอกสูบนั้น ซึ่งในตำแหนงนี้เปนเวลาที่เครื่องยนต ทำงานมีความเร็วรอบเกิดขึ้น ทำใหปริมาณการดูดสวนผสมไอดีในแตละ</a:t>
              </a:r>
              <a:b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ชวงเวลา</a:t>
              </a:r>
              <a:r>
                <a:rPr lang="th-TH" sz="36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เทากัน ปริมาตรดูดสวนผสมไอดีตองมีปริมาณที่เหมาะสมกับจำนวนรอบของเครื่องยนตจึงทำใหเครื่องมีประสิทธิภาพการทำงานที่ดี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CBE5C2-18BF-7E24-D825-29C0586F96D4}"/>
              </a:ext>
            </a:extLst>
          </p:cNvPr>
          <p:cNvGrpSpPr/>
          <p:nvPr/>
        </p:nvGrpSpPr>
        <p:grpSpPr>
          <a:xfrm>
            <a:off x="11794014" y="2019300"/>
            <a:ext cx="5198586" cy="6331117"/>
            <a:chOff x="11794014" y="2019300"/>
            <a:chExt cx="5198586" cy="6331117"/>
          </a:xfrm>
        </p:grpSpPr>
        <p:grpSp>
          <p:nvGrpSpPr>
            <p:cNvPr id="10" name="Group 10"/>
            <p:cNvGrpSpPr/>
            <p:nvPr/>
          </p:nvGrpSpPr>
          <p:grpSpPr>
            <a:xfrm>
              <a:off x="11794014" y="2019300"/>
              <a:ext cx="5198586" cy="6331117"/>
              <a:chOff x="0" y="0"/>
              <a:chExt cx="1877292" cy="166745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77292" cy="1667455"/>
              </a:xfrm>
              <a:custGeom>
                <a:avLst/>
                <a:gdLst/>
                <a:ahLst/>
                <a:cxnLst/>
                <a:rect l="l" t="t" r="r" b="b"/>
                <a:pathLst>
                  <a:path w="1877292" h="1667455">
                    <a:moveTo>
                      <a:pt x="55394" y="0"/>
                    </a:moveTo>
                    <a:lnTo>
                      <a:pt x="1821898" y="0"/>
                    </a:lnTo>
                    <a:cubicBezTo>
                      <a:pt x="1852491" y="0"/>
                      <a:pt x="1877292" y="24801"/>
                      <a:pt x="1877292" y="55394"/>
                    </a:cubicBezTo>
                    <a:lnTo>
                      <a:pt x="1877292" y="1612061"/>
                    </a:lnTo>
                    <a:cubicBezTo>
                      <a:pt x="1877292" y="1626752"/>
                      <a:pt x="1871456" y="1640842"/>
                      <a:pt x="1861068" y="1651230"/>
                    </a:cubicBezTo>
                    <a:cubicBezTo>
                      <a:pt x="1850679" y="1661619"/>
                      <a:pt x="1836590" y="1667455"/>
                      <a:pt x="1821898" y="1667455"/>
                    </a:cubicBezTo>
                    <a:lnTo>
                      <a:pt x="55394" y="1667455"/>
                    </a:lnTo>
                    <a:cubicBezTo>
                      <a:pt x="24801" y="1667455"/>
                      <a:pt x="0" y="1642654"/>
                      <a:pt x="0" y="1612061"/>
                    </a:cubicBezTo>
                    <a:lnTo>
                      <a:pt x="0" y="55394"/>
                    </a:lnTo>
                    <a:cubicBezTo>
                      <a:pt x="0" y="40702"/>
                      <a:pt x="5836" y="26613"/>
                      <a:pt x="16224" y="16224"/>
                    </a:cubicBezTo>
                    <a:cubicBezTo>
                      <a:pt x="26613" y="5836"/>
                      <a:pt x="40702" y="0"/>
                      <a:pt x="55394" y="0"/>
                    </a:cubicBezTo>
                    <a:close/>
                  </a:path>
                </a:pathLst>
              </a:custGeom>
              <a:solidFill>
                <a:srgbClr val="41A3A6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877292" cy="1705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11E7F5F-29B4-C506-7C04-4D258698B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72258" y="3238500"/>
              <a:ext cx="4589204" cy="4267200"/>
            </a:xfrm>
            <a:prstGeom prst="roundRect">
              <a:avLst>
                <a:gd name="adj" fmla="val 8413"/>
              </a:avLst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E7A9C5F-82D4-F706-8EB9-C066D3BC9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0642" y="5143500"/>
            <a:ext cx="10633372" cy="507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3BC09-C085-599D-4A0C-057EFA1A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46D4B64-74BC-2D0D-3B7A-4E44BFA8A280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AF4028-512B-E9C5-EC48-D29D47FD4080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3465B7-3A6C-06F2-1022-7E47809E4C6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A772C0A-4C50-1FB1-38FD-C095DE64ADC5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C922CF-C906-FD5D-5947-1F3683680B1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74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A691420-7761-1A3E-CA76-39181DFD9001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ABA27-6232-0643-49BE-8031371A4C57}"/>
              </a:ext>
            </a:extLst>
          </p:cNvPr>
          <p:cNvGrpSpPr/>
          <p:nvPr/>
        </p:nvGrpSpPr>
        <p:grpSpPr>
          <a:xfrm>
            <a:off x="1962151" y="190500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7EB34A-6CEC-A100-80DB-92C24EF71441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0FF75-6EB2-551E-1EAA-B9733ACAF856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42DA680-5246-7F6A-2DC7-52431DDC2C9B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3C4E042B-89E3-879D-E84B-C8122160C61E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33CAD4B4-43B4-0A11-7ADA-60ED6A2602AB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8FF6F7-7248-28C2-AB79-61E24E581B6C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2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1064D7-F192-F4C9-2315-013A4A058644}"/>
              </a:ext>
            </a:extLst>
          </p:cNvPr>
          <p:cNvGrpSpPr/>
          <p:nvPr/>
        </p:nvGrpSpPr>
        <p:grpSpPr>
          <a:xfrm>
            <a:off x="1447800" y="1562100"/>
            <a:ext cx="15240000" cy="3981895"/>
            <a:chOff x="9382136" y="1559690"/>
            <a:chExt cx="15240000" cy="39818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DE78867-1875-E822-6CE0-CF70A71F69C6}"/>
                </a:ext>
              </a:extLst>
            </p:cNvPr>
            <p:cNvSpPr/>
            <p:nvPr/>
          </p:nvSpPr>
          <p:spPr>
            <a:xfrm>
              <a:off x="9382136" y="1559690"/>
              <a:ext cx="15240000" cy="3981895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A5127EA-E3E8-6617-1D1C-05E0B6C77079}"/>
                    </a:ext>
                  </a:extLst>
                </p:cNvPr>
                <p:cNvSpPr txBox="1"/>
                <p:nvPr/>
              </p:nvSpPr>
              <p:spPr>
                <a:xfrm>
                  <a:off x="9822286" y="1559690"/>
                  <a:ext cx="14266450" cy="3970318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เครื่องยนต 3 สูบ 4 จังหวะ มีขนาดความกวางกระบอกสูบ 78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และระยะชัก 83.6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ขณะเครื่องยนตหมุนดวยความเร็วรอบ 2,500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rpm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จงคํานวณหาปริมาณของสวนผสมไอดีที่เครื่องยนตดูดเขากระบอกสูบเปนลิตรตอนาที </a:t>
                  </a:r>
                </a:p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โจทยกำหนด  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D 	= 78 mm 	= 7.8 cm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L 	= 83.6 mm 	= 8.36 cm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N 	= 2,500 rpm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K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     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= 3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สูบ	</a:t>
                  </a:r>
                  <a:endPara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𝐯</m:t>
                          </m:r>
                        </m:e>
                        <m:sub>
                          <m:r>
                            <a:rPr lang="en-US" sz="3600" b="1" i="0" smtClean="0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𝐬</m:t>
                          </m:r>
                        </m:sub>
                      </m:sSub>
                    </m:oMath>
                  </a14:m>
                  <a:endPara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A5127EA-E3E8-6617-1D1C-05E0B6C770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2286" y="1559690"/>
                  <a:ext cx="14266450" cy="3970318"/>
                </a:xfrm>
                <a:prstGeom prst="rect">
                  <a:avLst/>
                </a:prstGeom>
                <a:blipFill>
                  <a:blip r:embed="rId2"/>
                  <a:stretch>
                    <a:fillRect l="-1325" t="-2301" r="-1282" b="-5368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4FF20B-DCA1-BBE8-6FF4-BFC041288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5956998"/>
            <a:ext cx="10379207" cy="41194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1465</Words>
  <Application>Microsoft Office PowerPoint</Application>
  <PresentationFormat>Custom</PresentationFormat>
  <Paragraphs>89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Cambria Math</vt:lpstr>
      <vt:lpstr>JasmineUPC</vt:lpstr>
      <vt:lpstr>LilyUPC</vt:lpstr>
      <vt:lpstr>KodchiangUPC</vt:lpstr>
      <vt:lpstr>TH Sarabun PSK</vt:lpstr>
      <vt:lpstr>TH SarabunPSK</vt:lpstr>
      <vt:lpstr>TH Sarabun New</vt:lpstr>
      <vt:lpstr>Impact</vt:lpstr>
      <vt:lpstr>Calibri</vt:lpstr>
      <vt:lpstr>Broadway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RICOH (Thailand) Limited</dc:title>
  <dc:creator>waraporn</dc:creator>
  <cp:lastModifiedBy>AimphanEditor</cp:lastModifiedBy>
  <cp:revision>10</cp:revision>
  <dcterms:created xsi:type="dcterms:W3CDTF">2006-08-16T00:00:00Z</dcterms:created>
  <dcterms:modified xsi:type="dcterms:W3CDTF">2024-12-09T02:57:01Z</dcterms:modified>
  <dc:identifier>DAF_0oNPRbg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2024-11-07T00:17:25Z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74396f8a-ac9c-47df-bb0d-ed6a68e8e9ea</vt:lpwstr>
  </property>
  <property fmtid="{D5CDD505-2E9C-101B-9397-08002B2CF9AE}" pid="8" name="MSIP_Label_4589c566-619b-4bc0-a01f-28a2c00ee260_ContentBits">
    <vt:lpwstr>0</vt:lpwstr>
  </property>
</Properties>
</file>