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1"/>
  </p:notesMasterIdLst>
  <p:sldIdLst>
    <p:sldId id="256" r:id="rId2"/>
    <p:sldId id="265" r:id="rId3"/>
    <p:sldId id="267" r:id="rId4"/>
    <p:sldId id="271" r:id="rId5"/>
    <p:sldId id="266" r:id="rId6"/>
    <p:sldId id="269" r:id="rId7"/>
    <p:sldId id="275" r:id="rId8"/>
    <p:sldId id="270" r:id="rId9"/>
    <p:sldId id="302" r:id="rId10"/>
    <p:sldId id="276" r:id="rId11"/>
    <p:sldId id="274" r:id="rId12"/>
    <p:sldId id="277" r:id="rId13"/>
    <p:sldId id="278" r:id="rId14"/>
    <p:sldId id="279" r:id="rId15"/>
    <p:sldId id="282" r:id="rId16"/>
    <p:sldId id="283" r:id="rId17"/>
    <p:sldId id="284" r:id="rId18"/>
    <p:sldId id="285" r:id="rId19"/>
    <p:sldId id="286" r:id="rId20"/>
    <p:sldId id="287" r:id="rId21"/>
    <p:sldId id="289" r:id="rId22"/>
    <p:sldId id="292" r:id="rId23"/>
    <p:sldId id="293" r:id="rId24"/>
    <p:sldId id="294" r:id="rId25"/>
    <p:sldId id="295" r:id="rId26"/>
    <p:sldId id="296" r:id="rId27"/>
    <p:sldId id="303" r:id="rId28"/>
    <p:sldId id="298" r:id="rId29"/>
    <p:sldId id="299" r:id="rId30"/>
    <p:sldId id="300" r:id="rId31"/>
    <p:sldId id="301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</p:sldIdLst>
  <p:sldSz cx="18288000" cy="10287000"/>
  <p:notesSz cx="6858000" cy="9144000"/>
  <p:embeddedFontLst>
    <p:embeddedFont>
      <p:font typeface="Browallia New" panose="020B0604020202020204" pitchFamily="34" charset="-34"/>
      <p:regular r:id="rId42"/>
      <p:bold r:id="rId43"/>
      <p:italic r:id="rId44"/>
      <p:boldItalic r:id="rId45"/>
    </p:embeddedFont>
    <p:embeddedFont>
      <p:font typeface="TH Krub" panose="02000506040000020004" pitchFamily="2" charset="-34"/>
      <p:regular r:id="rId46"/>
      <p:bold r:id="rId47"/>
      <p:italic r:id="rId48"/>
      <p:boldItalic r:id="rId49"/>
    </p:embeddedFont>
    <p:embeddedFont>
      <p:font typeface="TH Sarabun New" panose="020B0500040200020003" pitchFamily="34" charset="-34"/>
      <p:regular r:id="rId50"/>
      <p:bold r:id="rId51"/>
      <p:italic r:id="rId52"/>
      <p:boldItalic r:id="rId53"/>
    </p:embeddedFont>
    <p:embeddedFont>
      <p:font typeface="TH SarabunPSK" panose="020B0500040200020003" pitchFamily="34" charset="-34"/>
      <p:regular r:id="rId54"/>
      <p:bold r:id="rId55"/>
      <p:italic r:id="rId56"/>
      <p:boldItalic r:id="rId57"/>
    </p:embeddedFont>
    <p:embeddedFont>
      <p:font typeface="UPCB" panose="02000000000000000000" pitchFamily="2" charset="-34"/>
      <p:regular r:id="rId58"/>
      <p:bold r:id="rId59"/>
      <p:italic r:id="rId60"/>
      <p:boldItalic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03C6"/>
    <a:srgbClr val="FC02D8"/>
    <a:srgbClr val="FF3300"/>
    <a:srgbClr val="FED2F8"/>
    <a:srgbClr val="FEBAF4"/>
    <a:srgbClr val="D7E4BD"/>
    <a:srgbClr val="4B2908"/>
    <a:srgbClr val="F2AB15"/>
    <a:srgbClr val="FFFFF5"/>
    <a:srgbClr val="EEF0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 autoAdjust="0"/>
    <p:restoredTop sz="94354" autoAdjust="0"/>
  </p:normalViewPr>
  <p:slideViewPr>
    <p:cSldViewPr>
      <p:cViewPr varScale="1">
        <p:scale>
          <a:sx n="37" d="100"/>
          <a:sy n="37" d="100"/>
        </p:scale>
        <p:origin x="78" y="10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4.xml"/><Relationship Id="rId61" Type="http://schemas.openxmlformats.org/officeDocument/2006/relationships/font" Target="fonts/font2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CFE6C-0DCD-4316-A723-059C574C9575}" type="datetimeFigureOut">
              <a:rPr lang="th-TH" smtClean="0"/>
              <a:t>05/08/68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76F05-5BAE-4E27-A028-6A5E657C8D8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88339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77860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3129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2392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4208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84957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7906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0781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933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6685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74598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49455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9959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6326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003489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746851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40525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48023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034880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676902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899314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255859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29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6180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438867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854639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89276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348085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25787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681381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1184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042508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935888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31672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39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39655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65653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5369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8289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9875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4616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932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D7C1FD-326D-D674-D1F9-30AAF567D092}"/>
              </a:ext>
            </a:extLst>
          </p:cNvPr>
          <p:cNvGrpSpPr/>
          <p:nvPr/>
        </p:nvGrpSpPr>
        <p:grpSpPr>
          <a:xfrm>
            <a:off x="5801" y="0"/>
            <a:ext cx="18276397" cy="10287000"/>
            <a:chOff x="5801" y="0"/>
            <a:chExt cx="18276397" cy="10287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FBE123-A808-184D-66BD-8546F2F51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01" y="0"/>
              <a:ext cx="18276397" cy="10287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C8C26C-5440-29F6-B678-5738C4472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24" r="11624"/>
            <a:stretch/>
          </p:blipFill>
          <p:spPr>
            <a:xfrm>
              <a:off x="10439400" y="1830805"/>
              <a:ext cx="7620000" cy="6625390"/>
            </a:xfrm>
            <a:prstGeom prst="hexagon">
              <a:avLst>
                <a:gd name="adj" fmla="val 28632"/>
                <a:gd name="vf" fmla="val 115470"/>
              </a:avLst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E77398F-1E84-DB48-94FF-22E040D333E4}"/>
              </a:ext>
            </a:extLst>
          </p:cNvPr>
          <p:cNvGrpSpPr/>
          <p:nvPr/>
        </p:nvGrpSpPr>
        <p:grpSpPr>
          <a:xfrm>
            <a:off x="533400" y="647700"/>
            <a:ext cx="4813851" cy="1836986"/>
            <a:chOff x="533400" y="647700"/>
            <a:chExt cx="4813851" cy="18369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B13B4F1-3AB7-7229-5704-3FFB1B642BDF}"/>
                </a:ext>
              </a:extLst>
            </p:cNvPr>
            <p:cNvSpPr txBox="1"/>
            <p:nvPr/>
          </p:nvSpPr>
          <p:spPr>
            <a:xfrm>
              <a:off x="533400" y="647700"/>
              <a:ext cx="3307998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th-TH" sz="8000" b="1" dirty="0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บทเรียนที่</a:t>
              </a:r>
              <a:endParaRPr lang="en-US" sz="8000" b="1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64F400F-ECB9-E772-685B-1556DC95F3D8}"/>
                </a:ext>
              </a:extLst>
            </p:cNvPr>
            <p:cNvSpPr txBox="1"/>
            <p:nvPr/>
          </p:nvSpPr>
          <p:spPr>
            <a:xfrm>
              <a:off x="4191000" y="1638300"/>
              <a:ext cx="1156251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960"/>
                </a:lnSpc>
                <a:spcBef>
                  <a:spcPct val="0"/>
                </a:spcBef>
              </a:pPr>
              <a:r>
                <a:rPr lang="en-US" sz="12000" b="1" dirty="0">
                  <a:solidFill>
                    <a:schemeClr val="bg1"/>
                  </a:solidFill>
                  <a:latin typeface="UPCB" panose="02000000000000000000" pitchFamily="2" charset="-34"/>
                  <a:cs typeface="UPCB" panose="02000000000000000000" pitchFamily="2" charset="-34"/>
                </a:rPr>
                <a:t>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23A8A6E-C40D-C7EC-8120-E79FD8E369FE}"/>
              </a:ext>
            </a:extLst>
          </p:cNvPr>
          <p:cNvGrpSpPr/>
          <p:nvPr/>
        </p:nvGrpSpPr>
        <p:grpSpPr>
          <a:xfrm>
            <a:off x="304800" y="2857500"/>
            <a:ext cx="10021958" cy="5632311"/>
            <a:chOff x="438978" y="3467100"/>
            <a:chExt cx="10021958" cy="563231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086D63-5A9E-3657-3F65-D70FB122DB84}"/>
                </a:ext>
              </a:extLst>
            </p:cNvPr>
            <p:cNvSpPr txBox="1"/>
            <p:nvPr/>
          </p:nvSpPr>
          <p:spPr>
            <a:xfrm>
              <a:off x="627822" y="3467100"/>
              <a:ext cx="9833114" cy="5632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9000" b="1" dirty="0">
                  <a:solidFill>
                    <a:srgbClr val="055101"/>
                  </a:solidFill>
                  <a:latin typeface="UPCB" panose="02000000000000000000" pitchFamily="2" charset="-34"/>
                  <a:cs typeface="UPCB" panose="02000000000000000000" pitchFamily="2" charset="-34"/>
                </a:rPr>
                <a:t>การจัดทำ ควบคุม </a:t>
              </a:r>
            </a:p>
            <a:p>
              <a:pPr algn="ctr">
                <a:lnSpc>
                  <a:spcPct val="80000"/>
                </a:lnSpc>
              </a:pPr>
              <a:r>
                <a:rPr lang="th-TH" sz="9000" b="1" dirty="0">
                  <a:solidFill>
                    <a:srgbClr val="055101"/>
                  </a:solidFill>
                  <a:latin typeface="UPCB" panose="02000000000000000000" pitchFamily="2" charset="-34"/>
                  <a:cs typeface="UPCB" panose="02000000000000000000" pitchFamily="2" charset="-34"/>
                </a:rPr>
                <a:t>ตรวจสอบ</a:t>
              </a:r>
            </a:p>
            <a:p>
              <a:pPr algn="ctr">
                <a:lnSpc>
                  <a:spcPct val="80000"/>
                </a:lnSpc>
              </a:pPr>
              <a:r>
                <a:rPr lang="th-TH" sz="9000" b="1" dirty="0">
                  <a:solidFill>
                    <a:srgbClr val="055101"/>
                  </a:solidFill>
                  <a:latin typeface="UPCB" panose="02000000000000000000" pitchFamily="2" charset="-34"/>
                  <a:cs typeface="UPCB" panose="02000000000000000000" pitchFamily="2" charset="-34"/>
                </a:rPr>
                <a:t>และจัดเก็บใบกำกับภาษีขาย</a:t>
              </a:r>
            </a:p>
            <a:p>
              <a:pPr algn="ctr">
                <a:lnSpc>
                  <a:spcPct val="80000"/>
                </a:lnSpc>
              </a:pPr>
              <a:r>
                <a:rPr lang="th-TH" sz="9000" b="1" dirty="0">
                  <a:solidFill>
                    <a:srgbClr val="055101"/>
                  </a:solidFill>
                  <a:latin typeface="UPCB" panose="02000000000000000000" pitchFamily="2" charset="-34"/>
                  <a:cs typeface="UPCB" panose="02000000000000000000" pitchFamily="2" charset="-34"/>
                </a:rPr>
                <a:t>ใบลดหนี้ ใบเพิ่มหนี้</a:t>
              </a:r>
            </a:p>
            <a:p>
              <a:pPr algn="ctr">
                <a:lnSpc>
                  <a:spcPct val="80000"/>
                </a:lnSpc>
              </a:pPr>
              <a:r>
                <a:rPr lang="th-TH" sz="9000" b="1" dirty="0">
                  <a:solidFill>
                    <a:srgbClr val="055101"/>
                  </a:solidFill>
                  <a:latin typeface="UPCB" panose="02000000000000000000" pitchFamily="2" charset="-34"/>
                  <a:cs typeface="UPCB" panose="02000000000000000000" pitchFamily="2" charset="-34"/>
                </a:rPr>
                <a:t>ใบแทนใบกำกับภาษีขาย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5B139D2-D354-1CE6-6BA1-A5F809A06363}"/>
                </a:ext>
              </a:extLst>
            </p:cNvPr>
            <p:cNvSpPr/>
            <p:nvPr/>
          </p:nvSpPr>
          <p:spPr>
            <a:xfrm>
              <a:off x="438978" y="4027914"/>
              <a:ext cx="188843" cy="2971800"/>
            </a:xfrm>
            <a:prstGeom prst="rect">
              <a:avLst/>
            </a:prstGeom>
            <a:solidFill>
              <a:srgbClr val="055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6FCEB2-4308-AEB7-25DB-BBDF79052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535"/>
            <a:ext cx="18288000" cy="10265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2F528F-76D8-D5A0-CE37-6644D05F8B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6" r="17196"/>
          <a:stretch/>
        </p:blipFill>
        <p:spPr>
          <a:xfrm>
            <a:off x="11811000" y="3238500"/>
            <a:ext cx="6379492" cy="5467350"/>
          </a:xfrm>
          <a:prstGeom prst="hexagon">
            <a:avLst>
              <a:gd name="adj" fmla="val 29192"/>
              <a:gd name="vf" fmla="val 115470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5ADC01-CCAE-2004-FC13-3698A91C21F2}"/>
              </a:ext>
            </a:extLst>
          </p:cNvPr>
          <p:cNvSpPr txBox="1"/>
          <p:nvPr/>
        </p:nvSpPr>
        <p:spPr>
          <a:xfrm>
            <a:off x="294762" y="1409700"/>
            <a:ext cx="123544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ความรับผิดในการเสียภาษีมูลค่าเพิ่มสำหรับการขายสินค้าหรือการให้บริการในกรณีดังต่อไปนี้เป็นไปตามที่กำหนดในกฎกระทรวง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26404E5-6DA3-A081-5059-F8345749A891}"/>
              </a:ext>
            </a:extLst>
          </p:cNvPr>
          <p:cNvGrpSpPr/>
          <p:nvPr/>
        </p:nvGrpSpPr>
        <p:grpSpPr>
          <a:xfrm>
            <a:off x="609600" y="266700"/>
            <a:ext cx="12192000" cy="923057"/>
            <a:chOff x="914400" y="3158324"/>
            <a:chExt cx="12192000" cy="923057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F56276B8-328B-4F3A-E31D-F93E03D5A5D6}"/>
                </a:ext>
              </a:extLst>
            </p:cNvPr>
            <p:cNvSpPr/>
            <p:nvPr/>
          </p:nvSpPr>
          <p:spPr>
            <a:xfrm>
              <a:off x="914400" y="3158324"/>
              <a:ext cx="12192000" cy="923057"/>
            </a:xfrm>
            <a:prstGeom prst="hexagon">
              <a:avLst/>
            </a:prstGeom>
            <a:solidFill>
              <a:srgbClr val="408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5AD429-291E-E8C4-2193-AB28E625D637}"/>
                </a:ext>
              </a:extLst>
            </p:cNvPr>
            <p:cNvSpPr txBox="1"/>
            <p:nvPr/>
          </p:nvSpPr>
          <p:spPr>
            <a:xfrm>
              <a:off x="1321904" y="3250384"/>
              <a:ext cx="116320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1.3 กรณีขายสินค้าหรือให้บริการบางกรณีที่กำาหนดโดยกฎกระทรวง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B889C8-C4E5-4837-7B64-A6A86C5A78DC}"/>
              </a:ext>
            </a:extLst>
          </p:cNvPr>
          <p:cNvGrpSpPr/>
          <p:nvPr/>
        </p:nvGrpSpPr>
        <p:grpSpPr>
          <a:xfrm>
            <a:off x="1066800" y="2705100"/>
            <a:ext cx="11430000" cy="1661993"/>
            <a:chOff x="2610838" y="1786764"/>
            <a:chExt cx="11430000" cy="166199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98C310-B5EE-5BC4-895B-08DD90F127D0}"/>
                </a:ext>
              </a:extLst>
            </p:cNvPr>
            <p:cNvSpPr txBox="1"/>
            <p:nvPr/>
          </p:nvSpPr>
          <p:spPr>
            <a:xfrm>
              <a:off x="3282624" y="1786764"/>
              <a:ext cx="10758214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การขายสินค้าที่ไม่มีรูปร่าง เช่น สิทธิในสิทธิบัตร กู๊ดวิลล์ การขายกระแสไฟฟ้า การขายสินค้าที่มีลักษณะทำนองเดียวกัน หรือการขายสินค้าบางชนิดที่ตามลักษณะของสินค้าไม่อาจกำหนดได้แน่นอนว่ามีการส่งมอบเมื่อใด</a:t>
              </a:r>
            </a:p>
          </p:txBody>
        </p:sp>
        <p:grpSp>
          <p:nvGrpSpPr>
            <p:cNvPr id="12" name="กลุ่ม 16">
              <a:extLst>
                <a:ext uri="{FF2B5EF4-FFF2-40B4-BE49-F238E27FC236}">
                  <a16:creationId xmlns:a16="http://schemas.microsoft.com/office/drawing/2014/main" id="{14E82FB1-3182-3A42-A081-7067B59D751C}"/>
                </a:ext>
              </a:extLst>
            </p:cNvPr>
            <p:cNvGrpSpPr/>
            <p:nvPr/>
          </p:nvGrpSpPr>
          <p:grpSpPr>
            <a:xfrm>
              <a:off x="2610838" y="1797096"/>
              <a:ext cx="594360" cy="646331"/>
              <a:chOff x="2338973" y="1078302"/>
              <a:chExt cx="594360" cy="646331"/>
            </a:xfrm>
          </p:grpSpPr>
          <p:sp>
            <p:nvSpPr>
              <p:cNvPr id="13" name="Oval 187">
                <a:extLst>
                  <a:ext uri="{FF2B5EF4-FFF2-40B4-BE49-F238E27FC236}">
                    <a16:creationId xmlns:a16="http://schemas.microsoft.com/office/drawing/2014/main" id="{F26712BC-57BC-2F54-4953-500A63486CB3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C02D8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4" name="TextBox 198">
                <a:extLst>
                  <a:ext uri="{FF2B5EF4-FFF2-40B4-BE49-F238E27FC236}">
                    <a16:creationId xmlns:a16="http://schemas.microsoft.com/office/drawing/2014/main" id="{D3FA76C2-B9C4-FB0E-634E-2CA44552680E}"/>
                  </a:ext>
                </a:extLst>
              </p:cNvPr>
              <p:cNvSpPr txBox="1"/>
              <p:nvPr/>
            </p:nvSpPr>
            <p:spPr>
              <a:xfrm flipH="1">
                <a:off x="2338973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EE202A-0213-F431-D3DE-B454D4AB9163}"/>
              </a:ext>
            </a:extLst>
          </p:cNvPr>
          <p:cNvGrpSpPr/>
          <p:nvPr/>
        </p:nvGrpSpPr>
        <p:grpSpPr>
          <a:xfrm>
            <a:off x="1066800" y="4381500"/>
            <a:ext cx="10744200" cy="1138773"/>
            <a:chOff x="2610838" y="1786764"/>
            <a:chExt cx="10744200" cy="113877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4BB223-6691-237F-183B-1CA3ABFC2322}"/>
                </a:ext>
              </a:extLst>
            </p:cNvPr>
            <p:cNvSpPr txBox="1"/>
            <p:nvPr/>
          </p:nvSpPr>
          <p:spPr>
            <a:xfrm>
              <a:off x="3282624" y="1786764"/>
              <a:ext cx="10072414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ขายสินค้าหรือการให้บริการด้วยเครื่องอัตโนมัติโดยวิธีการชำระราคาด้วยการหยอดเงินใช้เหรียญหรือบัตร หรือในลักษณะทำนองเดียวกัน</a:t>
              </a:r>
            </a:p>
          </p:txBody>
        </p:sp>
        <p:grpSp>
          <p:nvGrpSpPr>
            <p:cNvPr id="17" name="กลุ่ม 16">
              <a:extLst>
                <a:ext uri="{FF2B5EF4-FFF2-40B4-BE49-F238E27FC236}">
                  <a16:creationId xmlns:a16="http://schemas.microsoft.com/office/drawing/2014/main" id="{34F92758-9B76-3D0F-9E4B-AB0549DB68C8}"/>
                </a:ext>
              </a:extLst>
            </p:cNvPr>
            <p:cNvGrpSpPr/>
            <p:nvPr/>
          </p:nvGrpSpPr>
          <p:grpSpPr>
            <a:xfrm>
              <a:off x="2610838" y="1797096"/>
              <a:ext cx="594360" cy="646331"/>
              <a:chOff x="2338973" y="1078302"/>
              <a:chExt cx="594360" cy="646331"/>
            </a:xfrm>
          </p:grpSpPr>
          <p:sp>
            <p:nvSpPr>
              <p:cNvPr id="18" name="Oval 187">
                <a:extLst>
                  <a:ext uri="{FF2B5EF4-FFF2-40B4-BE49-F238E27FC236}">
                    <a16:creationId xmlns:a16="http://schemas.microsoft.com/office/drawing/2014/main" id="{E4277BDA-E139-D0D9-32FE-C80FE3914A5B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C02D8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9" name="TextBox 198">
                <a:extLst>
                  <a:ext uri="{FF2B5EF4-FFF2-40B4-BE49-F238E27FC236}">
                    <a16:creationId xmlns:a16="http://schemas.microsoft.com/office/drawing/2014/main" id="{E36E956C-E552-4732-7A77-D074C7CCF3B6}"/>
                  </a:ext>
                </a:extLst>
              </p:cNvPr>
              <p:cNvSpPr txBox="1"/>
              <p:nvPr/>
            </p:nvSpPr>
            <p:spPr>
              <a:xfrm flipH="1">
                <a:off x="2338973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5DACC4-2104-6A80-9C5D-8E7926D1DA80}"/>
              </a:ext>
            </a:extLst>
          </p:cNvPr>
          <p:cNvGrpSpPr/>
          <p:nvPr/>
        </p:nvGrpSpPr>
        <p:grpSpPr>
          <a:xfrm>
            <a:off x="1066800" y="5524500"/>
            <a:ext cx="10058400" cy="1138773"/>
            <a:chOff x="2610838" y="1786764"/>
            <a:chExt cx="10058400" cy="113877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3CAD6D-B8BF-7E5A-1FC8-51A761620375}"/>
                </a:ext>
              </a:extLst>
            </p:cNvPr>
            <p:cNvSpPr txBox="1"/>
            <p:nvPr/>
          </p:nvSpPr>
          <p:spPr>
            <a:xfrm>
              <a:off x="3282624" y="1786764"/>
              <a:ext cx="9386614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การขายสินค้าหรือการให้บริการโดยการชำระราคาด้วยการใช้บัตรเครดิต หรือในลักษณะทำนองเดียวกัน</a:t>
              </a:r>
            </a:p>
          </p:txBody>
        </p:sp>
        <p:grpSp>
          <p:nvGrpSpPr>
            <p:cNvPr id="22" name="กลุ่ม 16">
              <a:extLst>
                <a:ext uri="{FF2B5EF4-FFF2-40B4-BE49-F238E27FC236}">
                  <a16:creationId xmlns:a16="http://schemas.microsoft.com/office/drawing/2014/main" id="{97047F7A-93A4-4D98-5375-11F92E48C23D}"/>
                </a:ext>
              </a:extLst>
            </p:cNvPr>
            <p:cNvGrpSpPr/>
            <p:nvPr/>
          </p:nvGrpSpPr>
          <p:grpSpPr>
            <a:xfrm>
              <a:off x="2610838" y="1797096"/>
              <a:ext cx="594360" cy="646331"/>
              <a:chOff x="2338973" y="1078302"/>
              <a:chExt cx="594360" cy="646331"/>
            </a:xfrm>
          </p:grpSpPr>
          <p:sp>
            <p:nvSpPr>
              <p:cNvPr id="23" name="Oval 187">
                <a:extLst>
                  <a:ext uri="{FF2B5EF4-FFF2-40B4-BE49-F238E27FC236}">
                    <a16:creationId xmlns:a16="http://schemas.microsoft.com/office/drawing/2014/main" id="{4B4AA69A-3B4A-4978-02BF-F39C3230EBC8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C02D8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4" name="TextBox 198">
                <a:extLst>
                  <a:ext uri="{FF2B5EF4-FFF2-40B4-BE49-F238E27FC236}">
                    <a16:creationId xmlns:a16="http://schemas.microsoft.com/office/drawing/2014/main" id="{356C5AE6-5E69-FC02-FB4D-36BA65E41DC3}"/>
                  </a:ext>
                </a:extLst>
              </p:cNvPr>
              <p:cNvSpPr txBox="1"/>
              <p:nvPr/>
            </p:nvSpPr>
            <p:spPr>
              <a:xfrm flipH="1">
                <a:off x="2338973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FE51F2-DEF5-663C-FA97-29EAD272B773}"/>
              </a:ext>
            </a:extLst>
          </p:cNvPr>
          <p:cNvGrpSpPr/>
          <p:nvPr/>
        </p:nvGrpSpPr>
        <p:grpSpPr>
          <a:xfrm>
            <a:off x="1066800" y="6671982"/>
            <a:ext cx="10058400" cy="656663"/>
            <a:chOff x="2610838" y="1786764"/>
            <a:chExt cx="10058400" cy="65666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6BD47B4-272A-4BFF-154A-992BED6F28F1}"/>
                </a:ext>
              </a:extLst>
            </p:cNvPr>
            <p:cNvSpPr txBox="1"/>
            <p:nvPr/>
          </p:nvSpPr>
          <p:spPr>
            <a:xfrm>
              <a:off x="3282624" y="1786764"/>
              <a:ext cx="9386614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การขายสินค้าตามสัญญาจะขายสินค้าตามมาตรา 77/1 (8) (ก)</a:t>
              </a:r>
            </a:p>
          </p:txBody>
        </p:sp>
        <p:grpSp>
          <p:nvGrpSpPr>
            <p:cNvPr id="27" name="กลุ่ม 16">
              <a:extLst>
                <a:ext uri="{FF2B5EF4-FFF2-40B4-BE49-F238E27FC236}">
                  <a16:creationId xmlns:a16="http://schemas.microsoft.com/office/drawing/2014/main" id="{4E92A80F-525C-74F7-6806-0FC534BE8909}"/>
                </a:ext>
              </a:extLst>
            </p:cNvPr>
            <p:cNvGrpSpPr/>
            <p:nvPr/>
          </p:nvGrpSpPr>
          <p:grpSpPr>
            <a:xfrm>
              <a:off x="2610838" y="1797096"/>
              <a:ext cx="594360" cy="646331"/>
              <a:chOff x="2338973" y="1078302"/>
              <a:chExt cx="594360" cy="646331"/>
            </a:xfrm>
          </p:grpSpPr>
          <p:sp>
            <p:nvSpPr>
              <p:cNvPr id="28" name="Oval 187">
                <a:extLst>
                  <a:ext uri="{FF2B5EF4-FFF2-40B4-BE49-F238E27FC236}">
                    <a16:creationId xmlns:a16="http://schemas.microsoft.com/office/drawing/2014/main" id="{1389E8B9-5CF2-1C6F-91A6-39593BF60EA7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C02D8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9" name="TextBox 198">
                <a:extLst>
                  <a:ext uri="{FF2B5EF4-FFF2-40B4-BE49-F238E27FC236}">
                    <a16:creationId xmlns:a16="http://schemas.microsoft.com/office/drawing/2014/main" id="{6294AADB-0784-569E-076A-D6E296FDFD3B}"/>
                  </a:ext>
                </a:extLst>
              </p:cNvPr>
              <p:cNvSpPr txBox="1"/>
              <p:nvPr/>
            </p:nvSpPr>
            <p:spPr>
              <a:xfrm flipH="1">
                <a:off x="2338973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B3AF701-C570-14D6-24C8-740D6AFD9D38}"/>
              </a:ext>
            </a:extLst>
          </p:cNvPr>
          <p:cNvGrpSpPr/>
          <p:nvPr/>
        </p:nvGrpSpPr>
        <p:grpSpPr>
          <a:xfrm>
            <a:off x="1066800" y="7382437"/>
            <a:ext cx="10058400" cy="656663"/>
            <a:chOff x="2610838" y="1786764"/>
            <a:chExt cx="10058400" cy="65666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44B0F1-CD8B-4355-FDB1-EDCBFD345BC5}"/>
                </a:ext>
              </a:extLst>
            </p:cNvPr>
            <p:cNvSpPr txBox="1"/>
            <p:nvPr/>
          </p:nvSpPr>
          <p:spPr>
            <a:xfrm>
              <a:off x="3282624" y="1786764"/>
              <a:ext cx="9386614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การขายสินค้าตามมาตรา 77/1 (8) (ง) (จ) (ฉ) หรือ (ช)</a:t>
              </a:r>
            </a:p>
          </p:txBody>
        </p:sp>
        <p:grpSp>
          <p:nvGrpSpPr>
            <p:cNvPr id="32" name="กลุ่ม 16">
              <a:extLst>
                <a:ext uri="{FF2B5EF4-FFF2-40B4-BE49-F238E27FC236}">
                  <a16:creationId xmlns:a16="http://schemas.microsoft.com/office/drawing/2014/main" id="{4EA73AF3-F6EA-2A65-CF97-10B341F39197}"/>
                </a:ext>
              </a:extLst>
            </p:cNvPr>
            <p:cNvGrpSpPr/>
            <p:nvPr/>
          </p:nvGrpSpPr>
          <p:grpSpPr>
            <a:xfrm>
              <a:off x="2610838" y="1797096"/>
              <a:ext cx="594360" cy="646331"/>
              <a:chOff x="2338973" y="1078302"/>
              <a:chExt cx="594360" cy="646331"/>
            </a:xfrm>
          </p:grpSpPr>
          <p:sp>
            <p:nvSpPr>
              <p:cNvPr id="33" name="Oval 187">
                <a:extLst>
                  <a:ext uri="{FF2B5EF4-FFF2-40B4-BE49-F238E27FC236}">
                    <a16:creationId xmlns:a16="http://schemas.microsoft.com/office/drawing/2014/main" id="{3A2F01E7-9255-27C4-D755-C72160D47BA8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C02D8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4" name="TextBox 198">
                <a:extLst>
                  <a:ext uri="{FF2B5EF4-FFF2-40B4-BE49-F238E27FC236}">
                    <a16:creationId xmlns:a16="http://schemas.microsoft.com/office/drawing/2014/main" id="{98C334E9-40AC-1211-7793-9562BFA1C0F6}"/>
                  </a:ext>
                </a:extLst>
              </p:cNvPr>
              <p:cNvSpPr txBox="1"/>
              <p:nvPr/>
            </p:nvSpPr>
            <p:spPr>
              <a:xfrm flipH="1">
                <a:off x="2338973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5.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CD72198-DBBF-186B-816F-616B4CB0D5D8}"/>
              </a:ext>
            </a:extLst>
          </p:cNvPr>
          <p:cNvSpPr txBox="1"/>
          <p:nvPr/>
        </p:nvSpPr>
        <p:spPr>
          <a:xfrm>
            <a:off x="294763" y="8240805"/>
            <a:ext cx="1083043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ฎกระทรวงดังกล่าวจะกำหนดให้ความรับผิดในการเสียภาษีมูลค่าเพิ่มเกิดขึ้นแตกต่างกันตามประเภทของสินค้าหรือประเภทของการให้บริการก็ได้</a:t>
            </a:r>
          </a:p>
        </p:txBody>
      </p:sp>
    </p:spTree>
    <p:extLst>
      <p:ext uri="{BB962C8B-B14F-4D97-AF65-F5344CB8AC3E}">
        <p14:creationId xmlns:p14="http://schemas.microsoft.com/office/powerpoint/2010/main" val="278922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18816D9-35B7-1F18-F619-137FF6B66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5" y="-35859"/>
            <a:ext cx="18292875" cy="10287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ED48D7-B987-EE24-CC01-DD5F43AF61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r="14890"/>
          <a:stretch/>
        </p:blipFill>
        <p:spPr>
          <a:xfrm>
            <a:off x="9584408" y="1903712"/>
            <a:ext cx="7560592" cy="6479576"/>
          </a:xfrm>
          <a:prstGeom prst="hexagon">
            <a:avLst>
              <a:gd name="adj" fmla="val 29192"/>
              <a:gd name="vf" fmla="val 115470"/>
            </a:avLst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863280-BF75-6092-61B8-EBB28F5B99E5}"/>
              </a:ext>
            </a:extLst>
          </p:cNvPr>
          <p:cNvSpPr txBox="1"/>
          <p:nvPr/>
        </p:nvSpPr>
        <p:spPr>
          <a:xfrm>
            <a:off x="381000" y="2193559"/>
            <a:ext cx="93726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b="1" dirty="0">
                <a:solidFill>
                  <a:srgbClr val="4B2908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เมื่อความรับผิดในการเสียภาษีมูลค่าเพิ่มเกิดขึ้นตามกฎหมายแล้ว ผู้ประกอบการจดทะเบียนภาษีมูลค่าเพิ่มต้องออกใบกำกับภาษีทันที พร้อมกับส่งมอบให้ผู้ซื้อสินค้า หรือผู้รับบริการ ตามมาตรา 86 แห่งประมวลรัษฎากร ถ้าไม่ปฏิบัติตามจะมีความรับผิด ดังนี้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1B59D56-4510-0E66-3356-F537AC58B47E}"/>
              </a:ext>
            </a:extLst>
          </p:cNvPr>
          <p:cNvGrpSpPr/>
          <p:nvPr/>
        </p:nvGrpSpPr>
        <p:grpSpPr>
          <a:xfrm>
            <a:off x="152400" y="495300"/>
            <a:ext cx="6096000" cy="1249395"/>
            <a:chOff x="-51213" y="14799"/>
            <a:chExt cx="6096000" cy="1249395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49575374-713B-1221-9802-EBDF777E78F5}"/>
                </a:ext>
              </a:extLst>
            </p:cNvPr>
            <p:cNvSpPr/>
            <p:nvPr/>
          </p:nvSpPr>
          <p:spPr>
            <a:xfrm>
              <a:off x="-51213" y="121194"/>
              <a:ext cx="6096000" cy="1143000"/>
            </a:xfrm>
            <a:prstGeom prst="hexagon">
              <a:avLst>
                <a:gd name="adj" fmla="val 30714"/>
                <a:gd name="vf" fmla="val 115470"/>
              </a:avLst>
            </a:prstGeom>
            <a:solidFill>
              <a:srgbClr val="055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BA43DE-C8FE-BF75-22DA-5934CD9388A6}"/>
                </a:ext>
              </a:extLst>
            </p:cNvPr>
            <p:cNvSpPr txBox="1"/>
            <p:nvPr/>
          </p:nvSpPr>
          <p:spPr>
            <a:xfrm>
              <a:off x="634587" y="14799"/>
              <a:ext cx="50292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en-US" sz="7200" b="1" dirty="0">
                  <a:solidFill>
                    <a:schemeClr val="bg1"/>
                  </a:solidFill>
                  <a:latin typeface="UPCB" panose="02000000000000000000" pitchFamily="2" charset="-34"/>
                  <a:cs typeface="UPCB" panose="02000000000000000000" pitchFamily="2" charset="-34"/>
                </a:rPr>
                <a:t>2.</a:t>
              </a:r>
              <a:r>
                <a:rPr lang="th-TH" sz="7200" b="1" dirty="0">
                  <a:solidFill>
                    <a:schemeClr val="bg1"/>
                  </a:solidFill>
                  <a:latin typeface="UPCB" panose="02000000000000000000" pitchFamily="2" charset="-34"/>
                  <a:cs typeface="UPCB" panose="02000000000000000000" pitchFamily="2" charset="-34"/>
                </a:rPr>
                <a:t> ใบกำกับภาษี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64E200E-4515-4300-B45C-41DABFD6287F}"/>
              </a:ext>
            </a:extLst>
          </p:cNvPr>
          <p:cNvSpPr txBox="1"/>
          <p:nvPr/>
        </p:nvSpPr>
        <p:spPr>
          <a:xfrm>
            <a:off x="381000" y="4581823"/>
            <a:ext cx="876300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b="1" dirty="0">
                <a:solidFill>
                  <a:srgbClr val="4B2908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4000" b="1" dirty="0">
                <a:solidFill>
                  <a:srgbClr val="FC02D8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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ไม่จัดทำใบกำกับภาษีและส่งมอบให้แก่ผู้ซื้อสินค้าหรือผู้รับบริการทันทีที่ความรับผิดในการเสียภาษีมูลค่าเพิ่มเกิดขึ้น ต้องรับผิดเสียเบี้ยปรับ 2 เท่าของจำนวนภาษีตามใบกำกับภาษี และต้องระวางโทษจำคุกไม่เกิน 1 เดือน หรือปรับไม่เกิน 5,000 บาท หรือทั้งจำทั้งปรับ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EE324C-EDE1-4066-725F-11FB15AA6704}"/>
              </a:ext>
            </a:extLst>
          </p:cNvPr>
          <p:cNvSpPr txBox="1"/>
          <p:nvPr/>
        </p:nvSpPr>
        <p:spPr>
          <a:xfrm>
            <a:off x="381000" y="7353300"/>
            <a:ext cx="99822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b="1" dirty="0">
                <a:solidFill>
                  <a:srgbClr val="4B2908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4000" b="1" dirty="0">
                <a:solidFill>
                  <a:srgbClr val="FC02D8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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กรณีจัดทำใบกำกับภาษีเมื่อความรับผิดในการเสียภาษีมูลค่าเพิ่มเกิดขึ้น แต่ไม่ส่งมอบให้ผู้ซื้อสินค้าหรือผู้รับบริการทันทีที่ความรับผิดในการเสียภาษีมูลค่าเพิ่มเกิดขึ้น ต้องระวางโทษจำคุกไม่เกิน 1 เดือน หรือปรับไม่เกิน 5,000 บาท หรือทั้งจำทั้งปรับ</a:t>
            </a:r>
          </a:p>
        </p:txBody>
      </p:sp>
    </p:spTree>
    <p:extLst>
      <p:ext uri="{BB962C8B-B14F-4D97-AF65-F5344CB8AC3E}">
        <p14:creationId xmlns:p14="http://schemas.microsoft.com/office/powerpoint/2010/main" val="106817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A4BDC3D-DF4A-2D9F-A967-54B0848FB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18295235" cy="10287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9EE400-B942-4031-A121-A14836C1D061}"/>
              </a:ext>
            </a:extLst>
          </p:cNvPr>
          <p:cNvGrpSpPr/>
          <p:nvPr/>
        </p:nvGrpSpPr>
        <p:grpSpPr>
          <a:xfrm>
            <a:off x="1828800" y="2447366"/>
            <a:ext cx="8534400" cy="656663"/>
            <a:chOff x="2622102" y="1786764"/>
            <a:chExt cx="8534400" cy="65666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ED4E2F-176B-04A3-DF9A-2C361728661E}"/>
                </a:ext>
              </a:extLst>
            </p:cNvPr>
            <p:cNvSpPr txBox="1"/>
            <p:nvPr/>
          </p:nvSpPr>
          <p:spPr>
            <a:xfrm>
              <a:off x="3282624" y="1786764"/>
              <a:ext cx="78738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ใบกำกับภาษีแบบเต็มรูป (มาตรา 86/4)</a:t>
              </a:r>
            </a:p>
          </p:txBody>
        </p:sp>
        <p:grpSp>
          <p:nvGrpSpPr>
            <p:cNvPr id="11" name="กลุ่ม 16">
              <a:extLst>
                <a:ext uri="{FF2B5EF4-FFF2-40B4-BE49-F238E27FC236}">
                  <a16:creationId xmlns:a16="http://schemas.microsoft.com/office/drawing/2014/main" id="{ADC60B8C-879E-9CEF-5868-D9383A726094}"/>
                </a:ext>
              </a:extLst>
            </p:cNvPr>
            <p:cNvGrpSpPr/>
            <p:nvPr/>
          </p:nvGrpSpPr>
          <p:grpSpPr>
            <a:xfrm>
              <a:off x="2622102" y="1797096"/>
              <a:ext cx="594360" cy="646331"/>
              <a:chOff x="2350237" y="1078302"/>
              <a:chExt cx="594360" cy="646331"/>
            </a:xfrm>
          </p:grpSpPr>
          <p:sp>
            <p:nvSpPr>
              <p:cNvPr id="12" name="Oval 187">
                <a:extLst>
                  <a:ext uri="{FF2B5EF4-FFF2-40B4-BE49-F238E27FC236}">
                    <a16:creationId xmlns:a16="http://schemas.microsoft.com/office/drawing/2014/main" id="{BE90E4E5-5BD6-C1D5-D5C5-BD31E277FD0D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3" name="TextBox 198">
                <a:extLst>
                  <a:ext uri="{FF2B5EF4-FFF2-40B4-BE49-F238E27FC236}">
                    <a16:creationId xmlns:a16="http://schemas.microsoft.com/office/drawing/2014/main" id="{EBD05734-C9CA-89E1-B764-118BD9F911B1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35A893-3C93-70ED-74C9-5176348934A0}"/>
              </a:ext>
            </a:extLst>
          </p:cNvPr>
          <p:cNvGrpSpPr/>
          <p:nvPr/>
        </p:nvGrpSpPr>
        <p:grpSpPr>
          <a:xfrm>
            <a:off x="1123950" y="776722"/>
            <a:ext cx="6343650" cy="923057"/>
            <a:chOff x="914400" y="3158324"/>
            <a:chExt cx="6343650" cy="923057"/>
          </a:xfrm>
        </p:grpSpPr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D5902EA0-7658-F9F1-CF66-6FA1C627BB44}"/>
                </a:ext>
              </a:extLst>
            </p:cNvPr>
            <p:cNvSpPr/>
            <p:nvPr/>
          </p:nvSpPr>
          <p:spPr>
            <a:xfrm>
              <a:off x="914400" y="3158324"/>
              <a:ext cx="6343650" cy="923057"/>
            </a:xfrm>
            <a:prstGeom prst="hexagon">
              <a:avLst/>
            </a:prstGeom>
            <a:solidFill>
              <a:srgbClr val="408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F3F6DC-D2A2-5599-0C66-B4CBFC0B54F8}"/>
                </a:ext>
              </a:extLst>
            </p:cNvPr>
            <p:cNvSpPr txBox="1"/>
            <p:nvPr/>
          </p:nvSpPr>
          <p:spPr>
            <a:xfrm>
              <a:off x="1321904" y="3250384"/>
              <a:ext cx="56313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2.1 ประเภทของใบกำกับภาษี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3DC38B-1E39-3833-EF17-44EEF74C0B70}"/>
              </a:ext>
            </a:extLst>
          </p:cNvPr>
          <p:cNvGrpSpPr/>
          <p:nvPr/>
        </p:nvGrpSpPr>
        <p:grpSpPr>
          <a:xfrm>
            <a:off x="1828800" y="3397625"/>
            <a:ext cx="8534400" cy="656663"/>
            <a:chOff x="2622102" y="1786764"/>
            <a:chExt cx="8534400" cy="65666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AA9F1D1-4AC1-C5F4-84C2-26298BDF555A}"/>
                </a:ext>
              </a:extLst>
            </p:cNvPr>
            <p:cNvSpPr txBox="1"/>
            <p:nvPr/>
          </p:nvSpPr>
          <p:spPr>
            <a:xfrm>
              <a:off x="3282624" y="1786764"/>
              <a:ext cx="78738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ใบกำกับภาษีอย่างย่อ (มาตรา 86/6)</a:t>
              </a:r>
            </a:p>
          </p:txBody>
        </p:sp>
        <p:grpSp>
          <p:nvGrpSpPr>
            <p:cNvPr id="21" name="กลุ่ม 16">
              <a:extLst>
                <a:ext uri="{FF2B5EF4-FFF2-40B4-BE49-F238E27FC236}">
                  <a16:creationId xmlns:a16="http://schemas.microsoft.com/office/drawing/2014/main" id="{7F4A931F-2E51-E2D5-3F38-C353451FD0F8}"/>
                </a:ext>
              </a:extLst>
            </p:cNvPr>
            <p:cNvGrpSpPr/>
            <p:nvPr/>
          </p:nvGrpSpPr>
          <p:grpSpPr>
            <a:xfrm>
              <a:off x="2622102" y="1797096"/>
              <a:ext cx="594360" cy="646331"/>
              <a:chOff x="2350237" y="1078302"/>
              <a:chExt cx="594360" cy="646331"/>
            </a:xfrm>
          </p:grpSpPr>
          <p:sp>
            <p:nvSpPr>
              <p:cNvPr id="22" name="Oval 187">
                <a:extLst>
                  <a:ext uri="{FF2B5EF4-FFF2-40B4-BE49-F238E27FC236}">
                    <a16:creationId xmlns:a16="http://schemas.microsoft.com/office/drawing/2014/main" id="{3EF7FED9-179D-8263-802D-3488391CB515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3" name="TextBox 198">
                <a:extLst>
                  <a:ext uri="{FF2B5EF4-FFF2-40B4-BE49-F238E27FC236}">
                    <a16:creationId xmlns:a16="http://schemas.microsoft.com/office/drawing/2014/main" id="{66B5CCDA-5065-18EB-C04D-C063CB08F1CB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FD264C-7EBA-3C40-C109-981EC12827F6}"/>
              </a:ext>
            </a:extLst>
          </p:cNvPr>
          <p:cNvGrpSpPr/>
          <p:nvPr/>
        </p:nvGrpSpPr>
        <p:grpSpPr>
          <a:xfrm>
            <a:off x="1828800" y="4222378"/>
            <a:ext cx="13487400" cy="4524315"/>
            <a:chOff x="2622102" y="1786764"/>
            <a:chExt cx="13487400" cy="452431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71440D9-98EB-158D-8547-144FA47762E0}"/>
                </a:ext>
              </a:extLst>
            </p:cNvPr>
            <p:cNvSpPr txBox="1"/>
            <p:nvPr/>
          </p:nvSpPr>
          <p:spPr>
            <a:xfrm>
              <a:off x="3282624" y="1786764"/>
              <a:ext cx="12826878" cy="4524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เอกสารอื่นที่ถือเป็นใบกำกับภาษี</a:t>
              </a:r>
            </a:p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1. ใบเพิ่มหนี้ (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Debit Note) (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มาตรา 86/9)</a:t>
              </a:r>
            </a:p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2. ใบลดหนี้ (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Credit Note) (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มาตรา 86/10)</a:t>
              </a:r>
            </a:p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3. ใบเสร็จรับเงิน (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Receipt) 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ที่ส่วนราชการออกให้ในการขายทอดตลาดหรือโดยวิธีอื่นตามมาตรา 83/5</a:t>
              </a:r>
            </a:p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4. ใบเสร็จรับเงินของกรมสรรพากร (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Revenue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Department)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ที่ออกให้สำหรับการชำระภาษีมูลค่าเพิ่มตามมาตรา 83/6 หรือมาตรา 83/7 (มาตรา 86/14)</a:t>
              </a:r>
            </a:p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5. ใบเสร็จรับเงินของกรมศุลกากร (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Customs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Department)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หรือกรมสรรพสามิต (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Excise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Department) 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ออกให้ในการเรียกเก็บภาษีมูลค่าเพิ่มเพื่อกรมสรรพากร (มาตรา 86/14)</a:t>
              </a:r>
            </a:p>
          </p:txBody>
        </p:sp>
        <p:grpSp>
          <p:nvGrpSpPr>
            <p:cNvPr id="26" name="กลุ่ม 16">
              <a:extLst>
                <a:ext uri="{FF2B5EF4-FFF2-40B4-BE49-F238E27FC236}">
                  <a16:creationId xmlns:a16="http://schemas.microsoft.com/office/drawing/2014/main" id="{BFFB6A07-383D-AD4A-F7E9-553839B1BDEC}"/>
                </a:ext>
              </a:extLst>
            </p:cNvPr>
            <p:cNvGrpSpPr/>
            <p:nvPr/>
          </p:nvGrpSpPr>
          <p:grpSpPr>
            <a:xfrm>
              <a:off x="2622102" y="1797096"/>
              <a:ext cx="594360" cy="646331"/>
              <a:chOff x="2350237" y="1078302"/>
              <a:chExt cx="594360" cy="646331"/>
            </a:xfrm>
          </p:grpSpPr>
          <p:sp>
            <p:nvSpPr>
              <p:cNvPr id="27" name="Oval 187">
                <a:extLst>
                  <a:ext uri="{FF2B5EF4-FFF2-40B4-BE49-F238E27FC236}">
                    <a16:creationId xmlns:a16="http://schemas.microsoft.com/office/drawing/2014/main" id="{B10D1C19-AA4B-9DFE-A0C9-4E9EF8759F2E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8" name="TextBox 198">
                <a:extLst>
                  <a:ext uri="{FF2B5EF4-FFF2-40B4-BE49-F238E27FC236}">
                    <a16:creationId xmlns:a16="http://schemas.microsoft.com/office/drawing/2014/main" id="{1E125B6D-EA67-0429-D380-17C50961E9B2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532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9F43276-8A1F-9090-8E9C-DF976A531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6938" cy="10287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B7DA0D9-825B-46A3-6124-8F995E583F0C}"/>
              </a:ext>
            </a:extLst>
          </p:cNvPr>
          <p:cNvGrpSpPr/>
          <p:nvPr/>
        </p:nvGrpSpPr>
        <p:grpSpPr>
          <a:xfrm>
            <a:off x="838200" y="1387152"/>
            <a:ext cx="14478000" cy="656663"/>
            <a:chOff x="2622102" y="1786764"/>
            <a:chExt cx="14478000" cy="65666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28BA7C6-A188-758E-9D37-6A0988102659}"/>
                </a:ext>
              </a:extLst>
            </p:cNvPr>
            <p:cNvSpPr txBox="1"/>
            <p:nvPr/>
          </p:nvSpPr>
          <p:spPr>
            <a:xfrm>
              <a:off x="3282624" y="1786764"/>
              <a:ext cx="138174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ผู้ประกอบการจดทะเบียนที่เสียภาษีมูลค่าเพิ่ม โดยคำนวณจากภาษีขายหักด้วยภาษีซื้อ</a:t>
              </a:r>
            </a:p>
          </p:txBody>
        </p:sp>
        <p:grpSp>
          <p:nvGrpSpPr>
            <p:cNvPr id="17" name="กลุ่ม 16">
              <a:extLst>
                <a:ext uri="{FF2B5EF4-FFF2-40B4-BE49-F238E27FC236}">
                  <a16:creationId xmlns:a16="http://schemas.microsoft.com/office/drawing/2014/main" id="{89D90271-C304-50BA-FD8F-49F42CAE8109}"/>
                </a:ext>
              </a:extLst>
            </p:cNvPr>
            <p:cNvGrpSpPr/>
            <p:nvPr/>
          </p:nvGrpSpPr>
          <p:grpSpPr>
            <a:xfrm>
              <a:off x="2622102" y="1797096"/>
              <a:ext cx="594360" cy="646331"/>
              <a:chOff x="2350237" y="1078302"/>
              <a:chExt cx="594360" cy="646331"/>
            </a:xfrm>
          </p:grpSpPr>
          <p:sp>
            <p:nvSpPr>
              <p:cNvPr id="18" name="Oval 187">
                <a:extLst>
                  <a:ext uri="{FF2B5EF4-FFF2-40B4-BE49-F238E27FC236}">
                    <a16:creationId xmlns:a16="http://schemas.microsoft.com/office/drawing/2014/main" id="{C86A60C9-CF46-72AB-0F92-50BB777055FF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9" name="TextBox 198">
                <a:extLst>
                  <a:ext uri="{FF2B5EF4-FFF2-40B4-BE49-F238E27FC236}">
                    <a16:creationId xmlns:a16="http://schemas.microsoft.com/office/drawing/2014/main" id="{8A30E2A9-9C14-D391-3242-B73F194AAD62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E5532C-1A94-F161-0FBF-BD1FCEE1E506}"/>
              </a:ext>
            </a:extLst>
          </p:cNvPr>
          <p:cNvGrpSpPr/>
          <p:nvPr/>
        </p:nvGrpSpPr>
        <p:grpSpPr>
          <a:xfrm>
            <a:off x="609600" y="342900"/>
            <a:ext cx="6629400" cy="923057"/>
            <a:chOff x="914400" y="3158324"/>
            <a:chExt cx="6629400" cy="923057"/>
          </a:xfrm>
        </p:grpSpPr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C4CCAD90-BD06-B0DB-3698-5106B8549675}"/>
                </a:ext>
              </a:extLst>
            </p:cNvPr>
            <p:cNvSpPr/>
            <p:nvPr/>
          </p:nvSpPr>
          <p:spPr>
            <a:xfrm>
              <a:off x="914400" y="3158324"/>
              <a:ext cx="6629400" cy="923057"/>
            </a:xfrm>
            <a:prstGeom prst="hexagon">
              <a:avLst/>
            </a:prstGeom>
            <a:solidFill>
              <a:srgbClr val="408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3897E0-9E3A-CBD1-A3CB-0E02104B35F7}"/>
                </a:ext>
              </a:extLst>
            </p:cNvPr>
            <p:cNvSpPr txBox="1"/>
            <p:nvPr/>
          </p:nvSpPr>
          <p:spPr>
            <a:xfrm>
              <a:off x="1321904" y="3250384"/>
              <a:ext cx="59170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2.2 ผู้มีหน้าที่ออกใบกำกับภาษี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1DAA80-B934-D72F-8312-6D8869205859}"/>
              </a:ext>
            </a:extLst>
          </p:cNvPr>
          <p:cNvGrpSpPr/>
          <p:nvPr/>
        </p:nvGrpSpPr>
        <p:grpSpPr>
          <a:xfrm>
            <a:off x="838200" y="2149152"/>
            <a:ext cx="14478000" cy="1077218"/>
            <a:chOff x="2622102" y="1786764"/>
            <a:chExt cx="14478000" cy="107721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7C43F39-0229-832D-4A30-2C26B414E9E1}"/>
                </a:ext>
              </a:extLst>
            </p:cNvPr>
            <p:cNvSpPr txBox="1"/>
            <p:nvPr/>
          </p:nvSpPr>
          <p:spPr>
            <a:xfrm>
              <a:off x="3282624" y="1786764"/>
              <a:ext cx="1381747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ผู้ขายทอดตลาดที่มิใช่ส่วนราชการ ซึ่งขายทอดตลาดทรัพย์สินของผู้ประกอบการจดทะเบียนโดยให้ผู้ขายทอดตลาดออกใบกำกับภาษีในนามของผู้ประกอบการจดทะเบียนเจ้าของทรัพย์สิน (มาตรา 86/3 และคำสั่งกรมสรรพากรที่ ป.87/2542)</a:t>
              </a:r>
            </a:p>
          </p:txBody>
        </p:sp>
        <p:grpSp>
          <p:nvGrpSpPr>
            <p:cNvPr id="26" name="กลุ่ม 16">
              <a:extLst>
                <a:ext uri="{FF2B5EF4-FFF2-40B4-BE49-F238E27FC236}">
                  <a16:creationId xmlns:a16="http://schemas.microsoft.com/office/drawing/2014/main" id="{B4BB5AD8-1FD0-77FC-9F13-336A8023BDF1}"/>
                </a:ext>
              </a:extLst>
            </p:cNvPr>
            <p:cNvGrpSpPr/>
            <p:nvPr/>
          </p:nvGrpSpPr>
          <p:grpSpPr>
            <a:xfrm>
              <a:off x="2622102" y="1797096"/>
              <a:ext cx="594360" cy="646331"/>
              <a:chOff x="2350237" y="1078302"/>
              <a:chExt cx="594360" cy="646331"/>
            </a:xfrm>
          </p:grpSpPr>
          <p:sp>
            <p:nvSpPr>
              <p:cNvPr id="27" name="Oval 187">
                <a:extLst>
                  <a:ext uri="{FF2B5EF4-FFF2-40B4-BE49-F238E27FC236}">
                    <a16:creationId xmlns:a16="http://schemas.microsoft.com/office/drawing/2014/main" id="{9143E742-31B0-6B67-7A2B-4E86EF618449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8" name="TextBox 198">
                <a:extLst>
                  <a:ext uri="{FF2B5EF4-FFF2-40B4-BE49-F238E27FC236}">
                    <a16:creationId xmlns:a16="http://schemas.microsoft.com/office/drawing/2014/main" id="{7EB14C9A-0676-8C10-43B2-8EE7FEDB1859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CDC31DA-A1C8-ACBA-52AA-BC06FA1B9E1F}"/>
              </a:ext>
            </a:extLst>
          </p:cNvPr>
          <p:cNvGrpSpPr/>
          <p:nvPr/>
        </p:nvGrpSpPr>
        <p:grpSpPr>
          <a:xfrm>
            <a:off x="838200" y="3314700"/>
            <a:ext cx="14478000" cy="1077218"/>
            <a:chOff x="2622102" y="1786764"/>
            <a:chExt cx="14478000" cy="107721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6647DB9-9420-A220-7057-C1B677F92FF3}"/>
                </a:ext>
              </a:extLst>
            </p:cNvPr>
            <p:cNvSpPr txBox="1"/>
            <p:nvPr/>
          </p:nvSpPr>
          <p:spPr>
            <a:xfrm>
              <a:off x="3282624" y="1786764"/>
              <a:ext cx="1381747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ตัวแทนในราชอาณาจักรของผู้ประกอบการจดทะเบียนในราชอาณาจักร โดยมีการตั้งตัวแทนเพื่อขายและได้ส่งมอบสินค้าให้ตัวแทนแล้ว ทั้งนี้ เฉพาะสัญญาการแต่งตั้งตัวแทนเพื่อขายตามประเภทของสินค้า (มาตรา 86 วรรคสี่)</a:t>
              </a:r>
            </a:p>
          </p:txBody>
        </p:sp>
        <p:grpSp>
          <p:nvGrpSpPr>
            <p:cNvPr id="31" name="กลุ่ม 16">
              <a:extLst>
                <a:ext uri="{FF2B5EF4-FFF2-40B4-BE49-F238E27FC236}">
                  <a16:creationId xmlns:a16="http://schemas.microsoft.com/office/drawing/2014/main" id="{E57DCDA8-E5AD-9FEA-E8BF-E584AB54E542}"/>
                </a:ext>
              </a:extLst>
            </p:cNvPr>
            <p:cNvGrpSpPr/>
            <p:nvPr/>
          </p:nvGrpSpPr>
          <p:grpSpPr>
            <a:xfrm>
              <a:off x="2622102" y="1797096"/>
              <a:ext cx="594360" cy="646331"/>
              <a:chOff x="2350237" y="1078302"/>
              <a:chExt cx="594360" cy="646331"/>
            </a:xfrm>
          </p:grpSpPr>
          <p:sp>
            <p:nvSpPr>
              <p:cNvPr id="32" name="Oval 187">
                <a:extLst>
                  <a:ext uri="{FF2B5EF4-FFF2-40B4-BE49-F238E27FC236}">
                    <a16:creationId xmlns:a16="http://schemas.microsoft.com/office/drawing/2014/main" id="{554062D8-E157-32B7-AE89-ADEFD1191905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3" name="TextBox 198">
                <a:extLst>
                  <a:ext uri="{FF2B5EF4-FFF2-40B4-BE49-F238E27FC236}">
                    <a16:creationId xmlns:a16="http://schemas.microsoft.com/office/drawing/2014/main" id="{0C5A4F8F-07E7-40D3-4E88-3B069336E824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A0FB534-265E-F904-FFA7-217B75981F94}"/>
              </a:ext>
            </a:extLst>
          </p:cNvPr>
          <p:cNvGrpSpPr/>
          <p:nvPr/>
        </p:nvGrpSpPr>
        <p:grpSpPr>
          <a:xfrm>
            <a:off x="838200" y="4381500"/>
            <a:ext cx="16154400" cy="1569660"/>
            <a:chOff x="2622102" y="1786764"/>
            <a:chExt cx="16154400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E97D322-0014-05BF-8A9C-677CF4276811}"/>
                </a:ext>
              </a:extLst>
            </p:cNvPr>
            <p:cNvSpPr txBox="1"/>
            <p:nvPr/>
          </p:nvSpPr>
          <p:spPr>
            <a:xfrm>
              <a:off x="3282624" y="1786764"/>
              <a:ext cx="15493878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ตัวแทนในราชอาณาจักรของผู้ประกอบการจดทะเบียนที่อยู่นอกราชอาณาจักร ซึ่งได้ยื่นคำขออนุมัติต่ออธิบดีกรมสรรพากร ตามมาตรา 86/2 โดยตัวแทนจะต้องออกใบกำกับภาษีในนามผู้ประกอบการจดทะเบียนที่อยู่นอกราชอาณาจักรตามหลักเกณฑ์ วิธีการ และเงื่อนไขที่อธิบดีกำหนด</a:t>
              </a:r>
            </a:p>
          </p:txBody>
        </p:sp>
        <p:grpSp>
          <p:nvGrpSpPr>
            <p:cNvPr id="36" name="กลุ่ม 16">
              <a:extLst>
                <a:ext uri="{FF2B5EF4-FFF2-40B4-BE49-F238E27FC236}">
                  <a16:creationId xmlns:a16="http://schemas.microsoft.com/office/drawing/2014/main" id="{F42E551D-FF00-62F9-2753-661F8CB3A0F2}"/>
                </a:ext>
              </a:extLst>
            </p:cNvPr>
            <p:cNvGrpSpPr/>
            <p:nvPr/>
          </p:nvGrpSpPr>
          <p:grpSpPr>
            <a:xfrm>
              <a:off x="2622102" y="1797096"/>
              <a:ext cx="594360" cy="646331"/>
              <a:chOff x="2350237" y="1078302"/>
              <a:chExt cx="594360" cy="646331"/>
            </a:xfrm>
          </p:grpSpPr>
          <p:sp>
            <p:nvSpPr>
              <p:cNvPr id="37" name="Oval 187">
                <a:extLst>
                  <a:ext uri="{FF2B5EF4-FFF2-40B4-BE49-F238E27FC236}">
                    <a16:creationId xmlns:a16="http://schemas.microsoft.com/office/drawing/2014/main" id="{DD0458DE-1C6B-8C75-1D59-476459CF36FB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8" name="TextBox 198">
                <a:extLst>
                  <a:ext uri="{FF2B5EF4-FFF2-40B4-BE49-F238E27FC236}">
                    <a16:creationId xmlns:a16="http://schemas.microsoft.com/office/drawing/2014/main" id="{0FF434FA-EAE5-8198-9C81-35AD5816012D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2FD8F8A-0B1D-908E-EB4D-4D0707DFE339}"/>
              </a:ext>
            </a:extLst>
          </p:cNvPr>
          <p:cNvGrpSpPr/>
          <p:nvPr/>
        </p:nvGrpSpPr>
        <p:grpSpPr>
          <a:xfrm>
            <a:off x="838200" y="5905500"/>
            <a:ext cx="16154400" cy="1077218"/>
            <a:chOff x="2622102" y="1786764"/>
            <a:chExt cx="16154400" cy="107721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6218A-16D3-B40A-F035-C6A011246CD7}"/>
                </a:ext>
              </a:extLst>
            </p:cNvPr>
            <p:cNvSpPr txBox="1"/>
            <p:nvPr/>
          </p:nvSpPr>
          <p:spPr>
            <a:xfrm>
              <a:off x="3282624" y="1786764"/>
              <a:ext cx="1549387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ผู้ประกอบการที่อยู่นอกราชอาณาจักร และเข้ามาประกอบกิจการขายสินค้าหรือให้บริการในราชอาณาจักรเป็นครั้งคราว (มาตรา 85/3 และมาตรา 86 วรรคสอง)</a:t>
              </a:r>
            </a:p>
          </p:txBody>
        </p:sp>
        <p:grpSp>
          <p:nvGrpSpPr>
            <p:cNvPr id="41" name="กลุ่ม 16">
              <a:extLst>
                <a:ext uri="{FF2B5EF4-FFF2-40B4-BE49-F238E27FC236}">
                  <a16:creationId xmlns:a16="http://schemas.microsoft.com/office/drawing/2014/main" id="{87468A0B-E492-2F25-03E3-362CEEF93B4E}"/>
                </a:ext>
              </a:extLst>
            </p:cNvPr>
            <p:cNvGrpSpPr/>
            <p:nvPr/>
          </p:nvGrpSpPr>
          <p:grpSpPr>
            <a:xfrm>
              <a:off x="2622102" y="1797096"/>
              <a:ext cx="594360" cy="646331"/>
              <a:chOff x="2350237" y="1078302"/>
              <a:chExt cx="594360" cy="646331"/>
            </a:xfrm>
          </p:grpSpPr>
          <p:sp>
            <p:nvSpPr>
              <p:cNvPr id="42" name="Oval 187">
                <a:extLst>
                  <a:ext uri="{FF2B5EF4-FFF2-40B4-BE49-F238E27FC236}">
                    <a16:creationId xmlns:a16="http://schemas.microsoft.com/office/drawing/2014/main" id="{4F70A0C6-0ED5-4130-6A02-210B3183A77C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43" name="TextBox 198">
                <a:extLst>
                  <a:ext uri="{FF2B5EF4-FFF2-40B4-BE49-F238E27FC236}">
                    <a16:creationId xmlns:a16="http://schemas.microsoft.com/office/drawing/2014/main" id="{36EA32C6-E0A8-B4B4-830D-70EC65D25B3E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5.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47DEE58-70FF-42BE-9A3A-9472B01081F7}"/>
              </a:ext>
            </a:extLst>
          </p:cNvPr>
          <p:cNvGrpSpPr/>
          <p:nvPr/>
        </p:nvGrpSpPr>
        <p:grpSpPr>
          <a:xfrm>
            <a:off x="838200" y="7002840"/>
            <a:ext cx="16154400" cy="1569660"/>
            <a:chOff x="2622102" y="1786764"/>
            <a:chExt cx="16154400" cy="156966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A930989-9818-0979-D76C-3DEBF18C30D4}"/>
                </a:ext>
              </a:extLst>
            </p:cNvPr>
            <p:cNvSpPr txBox="1"/>
            <p:nvPr/>
          </p:nvSpPr>
          <p:spPr>
            <a:xfrm>
              <a:off x="3282624" y="1786764"/>
              <a:ext cx="15493878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ผู้ประกอบการจดทะเบียนที่ถูกขีดชื่อออกจากทะเบียนภาษีมูลค่าเพิ่ม เพราะเลิกประกอบกิจการหรืออธิบดีสั่งเพิกถอนการจดทะเบียนภาษีมูลค่าเพิ่ม อธิบดีกรมสรรพากรจะอนุญาตให้ผู้ประกอบการที่ถูกขีดชื่อออกจากทะเบียนภาษีมูลค่าเพิ่มดังกล่าว ออกใบกำกับภาษี ใบเพิ่มหนี้ หรือใบลดหนี้ ต่อไปเป็นการชั่วคราวจนกว่าจะหยุดประกอบกิจการ (มาตรา 86/11)</a:t>
              </a:r>
            </a:p>
          </p:txBody>
        </p:sp>
        <p:grpSp>
          <p:nvGrpSpPr>
            <p:cNvPr id="46" name="กลุ่ม 16">
              <a:extLst>
                <a:ext uri="{FF2B5EF4-FFF2-40B4-BE49-F238E27FC236}">
                  <a16:creationId xmlns:a16="http://schemas.microsoft.com/office/drawing/2014/main" id="{0C359B7B-D3E3-58B2-A7E0-4B37C47E780E}"/>
                </a:ext>
              </a:extLst>
            </p:cNvPr>
            <p:cNvGrpSpPr/>
            <p:nvPr/>
          </p:nvGrpSpPr>
          <p:grpSpPr>
            <a:xfrm>
              <a:off x="2622102" y="1797096"/>
              <a:ext cx="594360" cy="646331"/>
              <a:chOff x="2350237" y="1078302"/>
              <a:chExt cx="594360" cy="646331"/>
            </a:xfrm>
          </p:grpSpPr>
          <p:sp>
            <p:nvSpPr>
              <p:cNvPr id="47" name="Oval 187">
                <a:extLst>
                  <a:ext uri="{FF2B5EF4-FFF2-40B4-BE49-F238E27FC236}">
                    <a16:creationId xmlns:a16="http://schemas.microsoft.com/office/drawing/2014/main" id="{D3FD1C14-D414-CA83-8E71-CB869F23ABD5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48" name="TextBox 198">
                <a:extLst>
                  <a:ext uri="{FF2B5EF4-FFF2-40B4-BE49-F238E27FC236}">
                    <a16:creationId xmlns:a16="http://schemas.microsoft.com/office/drawing/2014/main" id="{D5617E3A-C7EA-074F-394E-BE2E3D6F04C9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6.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85DB029-7B20-B45D-6BA6-1EC7102DF78C}"/>
              </a:ext>
            </a:extLst>
          </p:cNvPr>
          <p:cNvGrpSpPr/>
          <p:nvPr/>
        </p:nvGrpSpPr>
        <p:grpSpPr>
          <a:xfrm>
            <a:off x="838200" y="8562082"/>
            <a:ext cx="16154400" cy="1077218"/>
            <a:chOff x="2622102" y="1786764"/>
            <a:chExt cx="16154400" cy="107721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D8A3A36-248C-C732-3AB9-85DE19ACBAE1}"/>
                </a:ext>
              </a:extLst>
            </p:cNvPr>
            <p:cNvSpPr txBox="1"/>
            <p:nvPr/>
          </p:nvSpPr>
          <p:spPr>
            <a:xfrm>
              <a:off x="3282624" y="1786764"/>
              <a:ext cx="1549387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ประกอบการที่ประกอบกิจการที่ได้รับยกเว้นภาษีมูลค่าเพิ่มที่ได้แจ้งขอจดทะเบียนภาษีมูลค่าเพิ่มและได้รับอนุมัติให้เสียภาษีมูลค่าเพิ่ม โดยคำนวณจากภาษีขายหักด้วยภาษีซื้อในแต่ละเดือนภาษี (มาตรา 82/3)</a:t>
              </a:r>
            </a:p>
          </p:txBody>
        </p:sp>
        <p:grpSp>
          <p:nvGrpSpPr>
            <p:cNvPr id="51" name="กลุ่ม 16">
              <a:extLst>
                <a:ext uri="{FF2B5EF4-FFF2-40B4-BE49-F238E27FC236}">
                  <a16:creationId xmlns:a16="http://schemas.microsoft.com/office/drawing/2014/main" id="{692584D8-2FD4-9301-7A57-D24DA7F3309A}"/>
                </a:ext>
              </a:extLst>
            </p:cNvPr>
            <p:cNvGrpSpPr/>
            <p:nvPr/>
          </p:nvGrpSpPr>
          <p:grpSpPr>
            <a:xfrm>
              <a:off x="2622102" y="1797096"/>
              <a:ext cx="594360" cy="646331"/>
              <a:chOff x="2350237" y="1078302"/>
              <a:chExt cx="594360" cy="646331"/>
            </a:xfrm>
          </p:grpSpPr>
          <p:sp>
            <p:nvSpPr>
              <p:cNvPr id="52" name="Oval 187">
                <a:extLst>
                  <a:ext uri="{FF2B5EF4-FFF2-40B4-BE49-F238E27FC236}">
                    <a16:creationId xmlns:a16="http://schemas.microsoft.com/office/drawing/2014/main" id="{78F3BD95-698E-F1F6-CA98-A5DEF0349C02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53" name="TextBox 198">
                <a:extLst>
                  <a:ext uri="{FF2B5EF4-FFF2-40B4-BE49-F238E27FC236}">
                    <a16:creationId xmlns:a16="http://schemas.microsoft.com/office/drawing/2014/main" id="{6EB42168-7C79-98CB-6D06-CF7AB2C0A8B2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7.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746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4A9B743-7BF9-96C7-F3C9-3FC5C895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" y="0"/>
            <a:ext cx="18316938" cy="10287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19597FE-3BE9-8C58-B6BA-67A3A73D0846}"/>
              </a:ext>
            </a:extLst>
          </p:cNvPr>
          <p:cNvGrpSpPr/>
          <p:nvPr/>
        </p:nvGrpSpPr>
        <p:grpSpPr>
          <a:xfrm>
            <a:off x="1219200" y="1866900"/>
            <a:ext cx="14935200" cy="1200329"/>
            <a:chOff x="2622102" y="1786764"/>
            <a:chExt cx="14935200" cy="120032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68BFA53-08A3-80B6-62BD-5AE2FC1B8585}"/>
                </a:ext>
              </a:extLst>
            </p:cNvPr>
            <p:cNvSpPr txBox="1"/>
            <p:nvPr/>
          </p:nvSpPr>
          <p:spPr>
            <a:xfrm>
              <a:off x="3282624" y="1786764"/>
              <a:ext cx="1427467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ห้ามบุคคลซึ่งมิใช่ผู้ประกอบการจดทะเบียน กล่าวคือ ผู้ประกอบการซึ่งประกอบกิจการขายสินค้าหรือให้บริการในทางธุรกิจหรือวิชาชีพแต่มิได้จดทะเบียนภาษีมูลค่าเพิ่ม ตามมาตรา 85 หรือมาตรา 85/1</a:t>
              </a:r>
            </a:p>
          </p:txBody>
        </p:sp>
        <p:grpSp>
          <p:nvGrpSpPr>
            <p:cNvPr id="6" name="กลุ่ม 16">
              <a:extLst>
                <a:ext uri="{FF2B5EF4-FFF2-40B4-BE49-F238E27FC236}">
                  <a16:creationId xmlns:a16="http://schemas.microsoft.com/office/drawing/2014/main" id="{AA74404C-8495-2DF4-88D4-2E9C1F7EDD55}"/>
                </a:ext>
              </a:extLst>
            </p:cNvPr>
            <p:cNvGrpSpPr/>
            <p:nvPr/>
          </p:nvGrpSpPr>
          <p:grpSpPr>
            <a:xfrm>
              <a:off x="2622102" y="1797096"/>
              <a:ext cx="594360" cy="646331"/>
              <a:chOff x="2350237" y="1078302"/>
              <a:chExt cx="594360" cy="646331"/>
            </a:xfrm>
          </p:grpSpPr>
          <p:sp>
            <p:nvSpPr>
              <p:cNvPr id="7" name="Oval 187">
                <a:extLst>
                  <a:ext uri="{FF2B5EF4-FFF2-40B4-BE49-F238E27FC236}">
                    <a16:creationId xmlns:a16="http://schemas.microsoft.com/office/drawing/2014/main" id="{C1BA406C-631A-2B0B-6451-D055186A4604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9" name="TextBox 198">
                <a:extLst>
                  <a:ext uri="{FF2B5EF4-FFF2-40B4-BE49-F238E27FC236}">
                    <a16:creationId xmlns:a16="http://schemas.microsoft.com/office/drawing/2014/main" id="{159F8034-C1E4-5FD5-C473-F3891A297CE4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0F4B38-1999-4CE2-82AC-8398A357FB1B}"/>
              </a:ext>
            </a:extLst>
          </p:cNvPr>
          <p:cNvGrpSpPr/>
          <p:nvPr/>
        </p:nvGrpSpPr>
        <p:grpSpPr>
          <a:xfrm>
            <a:off x="1066800" y="647700"/>
            <a:ext cx="6724650" cy="923057"/>
            <a:chOff x="914400" y="3158324"/>
            <a:chExt cx="6724650" cy="923057"/>
          </a:xfrm>
        </p:grpSpPr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E1387817-B95B-6BAD-FAB9-A8E634BC8A0F}"/>
                </a:ext>
              </a:extLst>
            </p:cNvPr>
            <p:cNvSpPr/>
            <p:nvPr/>
          </p:nvSpPr>
          <p:spPr>
            <a:xfrm>
              <a:off x="914400" y="3158324"/>
              <a:ext cx="6724650" cy="923057"/>
            </a:xfrm>
            <a:prstGeom prst="hexagon">
              <a:avLst/>
            </a:prstGeom>
            <a:solidFill>
              <a:srgbClr val="408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CA1E2B-03FC-9B05-E8BF-A20F16474511}"/>
                </a:ext>
              </a:extLst>
            </p:cNvPr>
            <p:cNvSpPr txBox="1"/>
            <p:nvPr/>
          </p:nvSpPr>
          <p:spPr>
            <a:xfrm>
              <a:off x="1321904" y="3250384"/>
              <a:ext cx="56313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2.3 ข้อห้ามการออกใบกำกับภาษี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DE09E4-058D-0154-8946-4ADC522E82B6}"/>
              </a:ext>
            </a:extLst>
          </p:cNvPr>
          <p:cNvGrpSpPr/>
          <p:nvPr/>
        </p:nvGrpSpPr>
        <p:grpSpPr>
          <a:xfrm>
            <a:off x="1219200" y="3162300"/>
            <a:ext cx="15316200" cy="2862322"/>
            <a:chOff x="2622102" y="1786764"/>
            <a:chExt cx="15316200" cy="286232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5F137E-5E51-1F5D-4A17-F004102D7095}"/>
                </a:ext>
              </a:extLst>
            </p:cNvPr>
            <p:cNvSpPr txBox="1"/>
            <p:nvPr/>
          </p:nvSpPr>
          <p:spPr>
            <a:xfrm>
              <a:off x="3282623" y="1786764"/>
              <a:ext cx="14655679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ห้ามผู้ประกอบการจดทะเบียนซึ่งมิได้มีการขายสินค้าหรือให้บริการจริง กล่าวคือ การออกใบกำกับภาษีตามกฎหมายนั้น นอกจากผู้ออกจะต้องมีฐานะเป็นผู้ประกอบการจดทะเบียนแล้ว ยังต้องปรากฏข้อเท็จจริงว่า ผู้ประกอบการจดทะเบียนได้มีการขายสินค้าหรือให้บริการเกิดขึ้น จึงจะถือเป็นเหตุตามกฎหมายที่จะต้องออกใบกำกับภาษีนั้นได้ ดังนั้น แม้จะเป็นผู้ประกอบการจดทะเบียนหากมิได้ขายสินค้าหรือให้บริการเกิดขึ้นจริงแล้วออกใบกำกับภาษีแล้ว อาจต้องรับผิดทั้งทางแพ่งและอาญา นอกจากนี้ยังมีผลไปถึงผู้ประกอบการซึ่งนำใบกำกับภาษีดังกล่าวไปใช้ในการเครดิตภาษีด้วย</a:t>
              </a:r>
            </a:p>
          </p:txBody>
        </p:sp>
        <p:grpSp>
          <p:nvGrpSpPr>
            <p:cNvPr id="15" name="กลุ่ม 16">
              <a:extLst>
                <a:ext uri="{FF2B5EF4-FFF2-40B4-BE49-F238E27FC236}">
                  <a16:creationId xmlns:a16="http://schemas.microsoft.com/office/drawing/2014/main" id="{4299F72A-1143-239B-DC3E-6092AE5160AC}"/>
                </a:ext>
              </a:extLst>
            </p:cNvPr>
            <p:cNvGrpSpPr/>
            <p:nvPr/>
          </p:nvGrpSpPr>
          <p:grpSpPr>
            <a:xfrm>
              <a:off x="2622102" y="1797096"/>
              <a:ext cx="594360" cy="646331"/>
              <a:chOff x="2350237" y="1078302"/>
              <a:chExt cx="594360" cy="646331"/>
            </a:xfrm>
          </p:grpSpPr>
          <p:sp>
            <p:nvSpPr>
              <p:cNvPr id="16" name="Oval 187">
                <a:extLst>
                  <a:ext uri="{FF2B5EF4-FFF2-40B4-BE49-F238E27FC236}">
                    <a16:creationId xmlns:a16="http://schemas.microsoft.com/office/drawing/2014/main" id="{934E1793-1940-F28B-C859-061A2E9CFD25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7" name="TextBox 198">
                <a:extLst>
                  <a:ext uri="{FF2B5EF4-FFF2-40B4-BE49-F238E27FC236}">
                    <a16:creationId xmlns:a16="http://schemas.microsoft.com/office/drawing/2014/main" id="{2ECCC108-77AA-D9A2-EFA0-C85BB51D5723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8A081F-5C80-85FD-46F8-0D8B811914F8}"/>
              </a:ext>
            </a:extLst>
          </p:cNvPr>
          <p:cNvGrpSpPr/>
          <p:nvPr/>
        </p:nvGrpSpPr>
        <p:grpSpPr>
          <a:xfrm>
            <a:off x="1219200" y="6098005"/>
            <a:ext cx="15316200" cy="1754326"/>
            <a:chOff x="2622102" y="1786764"/>
            <a:chExt cx="15316200" cy="175432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BA3A7D-AF9D-FD16-C536-0132B16DD223}"/>
                </a:ext>
              </a:extLst>
            </p:cNvPr>
            <p:cNvSpPr txBox="1"/>
            <p:nvPr/>
          </p:nvSpPr>
          <p:spPr>
            <a:xfrm>
              <a:off x="3282623" y="1786764"/>
              <a:ext cx="14655679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ห้ามผู้ประกอบการจดทะเบียนที่อยู่นอกราชอาณาจักรซึ่งได้ให้ตัวแทนของตนออกใบกำกับภาษีแทนตน ตามมาตรา 86/2 เนื่องจากประมวลรัษฎากรกำหนดให้ตัวแทนทำหน้าที่ในการออกใบกำกับภาษีตามหลักเกณฑ์ วิธีการ และเงื่อนไขที่อธิบดีกำหนดแทนผู้ประกอบการจดทะเบียนที่อยู่นอกราชอาณาจักรแล้ว</a:t>
              </a:r>
            </a:p>
          </p:txBody>
        </p:sp>
        <p:grpSp>
          <p:nvGrpSpPr>
            <p:cNvPr id="21" name="กลุ่ม 16">
              <a:extLst>
                <a:ext uri="{FF2B5EF4-FFF2-40B4-BE49-F238E27FC236}">
                  <a16:creationId xmlns:a16="http://schemas.microsoft.com/office/drawing/2014/main" id="{2036ADCD-DD19-8ADD-AF02-715D10098A49}"/>
                </a:ext>
              </a:extLst>
            </p:cNvPr>
            <p:cNvGrpSpPr/>
            <p:nvPr/>
          </p:nvGrpSpPr>
          <p:grpSpPr>
            <a:xfrm>
              <a:off x="2622102" y="1797096"/>
              <a:ext cx="594360" cy="646331"/>
              <a:chOff x="2350237" y="1078302"/>
              <a:chExt cx="594360" cy="646331"/>
            </a:xfrm>
          </p:grpSpPr>
          <p:sp>
            <p:nvSpPr>
              <p:cNvPr id="22" name="Oval 187">
                <a:extLst>
                  <a:ext uri="{FF2B5EF4-FFF2-40B4-BE49-F238E27FC236}">
                    <a16:creationId xmlns:a16="http://schemas.microsoft.com/office/drawing/2014/main" id="{FE9BF153-9EDD-36BB-6C8B-098616444081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3" name="TextBox 198">
                <a:extLst>
                  <a:ext uri="{FF2B5EF4-FFF2-40B4-BE49-F238E27FC236}">
                    <a16:creationId xmlns:a16="http://schemas.microsoft.com/office/drawing/2014/main" id="{B23B2D88-90D9-1469-1F0B-EE2806949D08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734F0B-57D9-1281-1AEF-1DB2C8C4C020}"/>
              </a:ext>
            </a:extLst>
          </p:cNvPr>
          <p:cNvGrpSpPr/>
          <p:nvPr/>
        </p:nvGrpSpPr>
        <p:grpSpPr>
          <a:xfrm>
            <a:off x="1219200" y="7990973"/>
            <a:ext cx="15316200" cy="1200329"/>
            <a:chOff x="2622102" y="1786764"/>
            <a:chExt cx="15316200" cy="120032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C91FF13-CFAC-58DA-511D-3402240D36D7}"/>
                </a:ext>
              </a:extLst>
            </p:cNvPr>
            <p:cNvSpPr txBox="1"/>
            <p:nvPr/>
          </p:nvSpPr>
          <p:spPr>
            <a:xfrm>
              <a:off x="3282623" y="1786764"/>
              <a:ext cx="1465567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ผู้ประกอบการจดทะเบียนที่ทรัพย์สินถูกนำขายทอดตลาดหรือขายโดยวิธีอื่นโดยบุคคลอื่น ตามมาตรา 83/5 เนื่องจากประมวลรัษฎากรกำหนดให้หน้าที่ในการออกใบกำกับภาษีเป็นของผู้ขายทอดตลาด</a:t>
              </a:r>
            </a:p>
          </p:txBody>
        </p:sp>
        <p:grpSp>
          <p:nvGrpSpPr>
            <p:cNvPr id="26" name="กลุ่ม 16">
              <a:extLst>
                <a:ext uri="{FF2B5EF4-FFF2-40B4-BE49-F238E27FC236}">
                  <a16:creationId xmlns:a16="http://schemas.microsoft.com/office/drawing/2014/main" id="{FC693BCB-03A4-8B66-FF3C-3AC75ED59CDA}"/>
                </a:ext>
              </a:extLst>
            </p:cNvPr>
            <p:cNvGrpSpPr/>
            <p:nvPr/>
          </p:nvGrpSpPr>
          <p:grpSpPr>
            <a:xfrm>
              <a:off x="2622102" y="1797096"/>
              <a:ext cx="594360" cy="646331"/>
              <a:chOff x="2350237" y="1078302"/>
              <a:chExt cx="594360" cy="646331"/>
            </a:xfrm>
          </p:grpSpPr>
          <p:sp>
            <p:nvSpPr>
              <p:cNvPr id="27" name="Oval 187">
                <a:extLst>
                  <a:ext uri="{FF2B5EF4-FFF2-40B4-BE49-F238E27FC236}">
                    <a16:creationId xmlns:a16="http://schemas.microsoft.com/office/drawing/2014/main" id="{C7F86903-31B9-7AFC-327C-D4C18EDB9B38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8" name="TextBox 198">
                <a:extLst>
                  <a:ext uri="{FF2B5EF4-FFF2-40B4-BE49-F238E27FC236}">
                    <a16:creationId xmlns:a16="http://schemas.microsoft.com/office/drawing/2014/main" id="{BC2E0673-7DAB-F94E-D176-C60863E82935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937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28C5A7-502D-3A13-A28D-7D5A4C0ED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" y="-38100"/>
            <a:ext cx="18316938" cy="10287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52DB25-5D02-D9A2-D8FF-D4D3385FC2E4}"/>
              </a:ext>
            </a:extLst>
          </p:cNvPr>
          <p:cNvGrpSpPr/>
          <p:nvPr/>
        </p:nvGrpSpPr>
        <p:grpSpPr>
          <a:xfrm>
            <a:off x="990600" y="518400"/>
            <a:ext cx="7590416" cy="923057"/>
            <a:chOff x="914400" y="3158324"/>
            <a:chExt cx="7590416" cy="923057"/>
          </a:xfrm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DF7143EC-33A6-27BA-7CE4-A801ABC5F3B9}"/>
                </a:ext>
              </a:extLst>
            </p:cNvPr>
            <p:cNvSpPr/>
            <p:nvPr/>
          </p:nvSpPr>
          <p:spPr>
            <a:xfrm>
              <a:off x="914400" y="3158324"/>
              <a:ext cx="6781800" cy="923057"/>
            </a:xfrm>
            <a:prstGeom prst="hexagon">
              <a:avLst/>
            </a:prstGeom>
            <a:solidFill>
              <a:srgbClr val="408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F64318-CEA3-EA7E-2CC0-227CBC19171A}"/>
                </a:ext>
              </a:extLst>
            </p:cNvPr>
            <p:cNvSpPr txBox="1"/>
            <p:nvPr/>
          </p:nvSpPr>
          <p:spPr>
            <a:xfrm>
              <a:off x="1321903" y="3250384"/>
              <a:ext cx="718291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800" b="1" i="0" u="none" strike="noStrike" baseline="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2.4 </a:t>
              </a:r>
              <a:r>
                <a:rPr lang="th-TH" sz="4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กรณีที่ไม่ต้องออกใบกำกับภาษี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1705C2-6A8C-5BE6-CB5F-B451258F268C}"/>
              </a:ext>
            </a:extLst>
          </p:cNvPr>
          <p:cNvGrpSpPr/>
          <p:nvPr/>
        </p:nvGrpSpPr>
        <p:grpSpPr>
          <a:xfrm>
            <a:off x="1219200" y="1714500"/>
            <a:ext cx="7696200" cy="809673"/>
            <a:chOff x="12984053" y="3472582"/>
            <a:chExt cx="7696200" cy="809673"/>
          </a:xfrm>
        </p:grpSpPr>
        <p:sp>
          <p:nvSpPr>
            <p:cNvPr id="15" name="Rounded Rectangle 45">
              <a:extLst>
                <a:ext uri="{FF2B5EF4-FFF2-40B4-BE49-F238E27FC236}">
                  <a16:creationId xmlns:a16="http://schemas.microsoft.com/office/drawing/2014/main" id="{F4BC538B-59D3-EA22-58AF-AA0AB10B3345}"/>
                </a:ext>
              </a:extLst>
            </p:cNvPr>
            <p:cNvSpPr/>
            <p:nvPr/>
          </p:nvSpPr>
          <p:spPr>
            <a:xfrm>
              <a:off x="12984053" y="3472582"/>
              <a:ext cx="7696200" cy="809673"/>
            </a:xfrm>
            <a:prstGeom prst="roundRect">
              <a:avLst>
                <a:gd name="adj" fmla="val 48548"/>
              </a:avLst>
            </a:prstGeom>
            <a:solidFill>
              <a:srgbClr val="FED2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68155A-1E78-CDE1-D68D-CE44854F8BBC}"/>
                </a:ext>
              </a:extLst>
            </p:cNvPr>
            <p:cNvSpPr txBox="1"/>
            <p:nvPr/>
          </p:nvSpPr>
          <p:spPr>
            <a:xfrm>
              <a:off x="13250753" y="3492697"/>
              <a:ext cx="71628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1" dirty="0">
                  <a:latin typeface="TH Krub" panose="02000506040000020004" pitchFamily="2" charset="-34"/>
                  <a:cs typeface="TH Krub" panose="02000506040000020004" pitchFamily="2" charset="-34"/>
                </a:rPr>
                <a:t>2.4.1 การขายสินค้าหรือให้บริการรายย่อย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6D6DB86-B1D0-B286-6BB3-79A38E00BABA}"/>
              </a:ext>
            </a:extLst>
          </p:cNvPr>
          <p:cNvSpPr txBox="1"/>
          <p:nvPr/>
        </p:nvSpPr>
        <p:spPr>
          <a:xfrm>
            <a:off x="990600" y="2705100"/>
            <a:ext cx="16154400" cy="7355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b="1" dirty="0">
                <a:solidFill>
                  <a:srgbClr val="4B2908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ให้กิจการรายย่อยไม่ต้องออกใบกำกับภาษีสำหรับการขายสินค้าหรือการให้บริการที่มีมูลค่าครั้งหนึ่งไม่เกิน 1,000 บาท เว้นแต่ผู้ซื้อสินค้าหรือผู้รับบริการจะเรียกร้องใบกำกับภาษีสำหรับกิจการดังต่อไปนี้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(1) การขายสินค้าหรือให้บริการ ซึ่งผู้ประกอบการจดทะเบียนไม่เคยมีมูลค่าของฐานภาษีในเดือน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ใดถึง 300,000 บาท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(2) การขายสินค้าหรือให้บริการซึ่งผู้ประกอบการจดทะเบียนมีสถานประกอบการแต่ละแห่งเป็นรถเข็น แผงลอย หรือหน่วยงานที่มีลักษณะทำนองเดียวกัน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(3) การให้บริการการแสดง การเล่น การกีฬา การแข่งขัน การประกวดหรือการกระทำใด ๆ ในลักษณะทำนองเดียวกันที่จัดขึ้นเพื่อเก็บเงินจากผู้ดู ผู้ฟัง ผู้เล่น หรือผู้เข้าแข่งขัน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(4) การประกอบกิจการให้บริการโทรศัพท์สาธารณะ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(5) การประกอบกิจการให้บริการทางพิเศษหรือทางหลวงสัมปทาน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(6) การประกอบกิจการให้บริการสนามบิน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(7) การประกอบกิจการให้บริการสาธารณะที่เกี่ยวเนื่องกับกิจการขนส่งมวลชน เช่น การให้บริการสถานที่จอดรถหรือให้บริการห้องสุขาแก่ประชาชนผู้มาใช้บริการรถไฟฟ้า</a:t>
            </a:r>
          </a:p>
        </p:txBody>
      </p:sp>
    </p:spTree>
    <p:extLst>
      <p:ext uri="{BB962C8B-B14F-4D97-AF65-F5344CB8AC3E}">
        <p14:creationId xmlns:p14="http://schemas.microsoft.com/office/powerpoint/2010/main" val="262597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5F600C8-DD75-00DA-5EE0-5EE54AC4AD99}"/>
              </a:ext>
            </a:extLst>
          </p:cNvPr>
          <p:cNvGrpSpPr/>
          <p:nvPr/>
        </p:nvGrpSpPr>
        <p:grpSpPr>
          <a:xfrm>
            <a:off x="0" y="0"/>
            <a:ext cx="18745200" cy="10287000"/>
            <a:chOff x="0" y="0"/>
            <a:chExt cx="18745200" cy="10287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9D7F39-00BE-A4C2-2F9E-4E4FB38EB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295235" cy="10287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82F175-553E-98DA-09AE-2928A9421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3" r="11903"/>
            <a:stretch/>
          </p:blipFill>
          <p:spPr>
            <a:xfrm>
              <a:off x="8686800" y="5798946"/>
              <a:ext cx="3690432" cy="3230754"/>
            </a:xfrm>
            <a:prstGeom prst="hexagon">
              <a:avLst>
                <a:gd name="adj" fmla="val 29646"/>
                <a:gd name="vf" fmla="val 115470"/>
              </a:avLst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E5D04E-8EEA-00B4-8F66-5A3B17C00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32" r="11432"/>
            <a:stretch/>
          </p:blipFill>
          <p:spPr>
            <a:xfrm>
              <a:off x="11616344" y="2487394"/>
              <a:ext cx="7128856" cy="6161305"/>
            </a:xfrm>
            <a:prstGeom prst="hexagon">
              <a:avLst>
                <a:gd name="adj" fmla="val 28264"/>
                <a:gd name="vf" fmla="val 115470"/>
              </a:avLst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2D79C5-C010-C376-E779-57A7A966F33C}"/>
              </a:ext>
            </a:extLst>
          </p:cNvPr>
          <p:cNvGrpSpPr/>
          <p:nvPr/>
        </p:nvGrpSpPr>
        <p:grpSpPr>
          <a:xfrm>
            <a:off x="457200" y="1215227"/>
            <a:ext cx="9753600" cy="809673"/>
            <a:chOff x="12984053" y="3472582"/>
            <a:chExt cx="9753600" cy="809673"/>
          </a:xfrm>
        </p:grpSpPr>
        <p:sp>
          <p:nvSpPr>
            <p:cNvPr id="12" name="Rounded Rectangle 45">
              <a:extLst>
                <a:ext uri="{FF2B5EF4-FFF2-40B4-BE49-F238E27FC236}">
                  <a16:creationId xmlns:a16="http://schemas.microsoft.com/office/drawing/2014/main" id="{B5BEC885-3E57-AFA9-CD3F-48930ECE84EA}"/>
                </a:ext>
              </a:extLst>
            </p:cNvPr>
            <p:cNvSpPr/>
            <p:nvPr/>
          </p:nvSpPr>
          <p:spPr>
            <a:xfrm>
              <a:off x="12984053" y="3472582"/>
              <a:ext cx="9753600" cy="809673"/>
            </a:xfrm>
            <a:prstGeom prst="roundRect">
              <a:avLst>
                <a:gd name="adj" fmla="val 48548"/>
              </a:avLst>
            </a:prstGeom>
            <a:solidFill>
              <a:srgbClr val="FED2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1D80AB-45A5-E48E-5776-75D08EACE6C7}"/>
                </a:ext>
              </a:extLst>
            </p:cNvPr>
            <p:cNvSpPr txBox="1"/>
            <p:nvPr/>
          </p:nvSpPr>
          <p:spPr>
            <a:xfrm>
              <a:off x="13250753" y="3492697"/>
              <a:ext cx="91821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1" dirty="0">
                  <a:latin typeface="TH Krub" panose="02000506040000020004" pitchFamily="2" charset="-34"/>
                  <a:cs typeface="TH Krub" panose="02000506040000020004" pitchFamily="2" charset="-34"/>
                </a:rPr>
                <a:t>2.4.2 การขายนํ้ามันเชื้อเพลิงของสถานบริการนํ้ามัน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0D073C4-C83C-5873-DDEE-DF160587B78A}"/>
              </a:ext>
            </a:extLst>
          </p:cNvPr>
          <p:cNvSpPr txBox="1"/>
          <p:nvPr/>
        </p:nvSpPr>
        <p:spPr>
          <a:xfrm>
            <a:off x="762000" y="2460956"/>
            <a:ext cx="76962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b="1" dirty="0">
                <a:solidFill>
                  <a:srgbClr val="4B2908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ายนํ้ามันเชื้อเพลิงของสถานบริการนํ้ามันโดยผ่านมิเตอร์หัวจ่ายอันมีลักษณะเป็นการขายสินค้าหรือให้บริการรายย่อยแก่บุคคลจำนวนมาก มีสิทธิที่จะขายนํ้ามันเชื้อเพลิงโดยไม่ต้องออกใบกำกับภาษีสำหรับการขายนํ้ามันเชื้อเพลิงที่มีมูลค่าครั้งหนึ่งไม่เกิน 1,000 บาท เว้นแต่ผู้ซื้อสินค้าจะเรียกร้องใบกำกับภาษี โดยจะต้องยื่นคำขออนุมัติต่ออธิบดีกรมสรรพากรพร้อมแนบเอกสารหลักฐาน ได้แก่ สำเนา ภ.พ.20 สำเนาใบอนุญาตเป็นผู้ค้านํ้ามัน หรือใบทะเบียนจัดตั้งสถานีบริการนํ้ามันตามกฎหมายว่าด้วยการค้านํ้ามันเชื้อเพลิง และแผนผังแสดงที่ตั้งพร้อมทั้งจำนวนหัวจ่ายนํ้ามันเชื้อเพลิงและถังเก็บนํ้ามันตามกฎหมาย</a:t>
            </a:r>
          </a:p>
        </p:txBody>
      </p:sp>
    </p:spTree>
    <p:extLst>
      <p:ext uri="{BB962C8B-B14F-4D97-AF65-F5344CB8AC3E}">
        <p14:creationId xmlns:p14="http://schemas.microsoft.com/office/powerpoint/2010/main" val="125117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479296-D306-1852-6A98-AB3085B60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" y="38100"/>
            <a:ext cx="18316938" cy="10287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96167BB-4848-0C98-0273-F148E34C7F74}"/>
              </a:ext>
            </a:extLst>
          </p:cNvPr>
          <p:cNvGrpSpPr/>
          <p:nvPr/>
        </p:nvGrpSpPr>
        <p:grpSpPr>
          <a:xfrm>
            <a:off x="990600" y="518400"/>
            <a:ext cx="9829800" cy="923057"/>
            <a:chOff x="914400" y="3158324"/>
            <a:chExt cx="9829800" cy="923057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901708EA-1351-487B-0D4C-AAA218C86556}"/>
                </a:ext>
              </a:extLst>
            </p:cNvPr>
            <p:cNvSpPr/>
            <p:nvPr/>
          </p:nvSpPr>
          <p:spPr>
            <a:xfrm>
              <a:off x="914400" y="3158324"/>
              <a:ext cx="9829800" cy="923057"/>
            </a:xfrm>
            <a:prstGeom prst="hexagon">
              <a:avLst/>
            </a:prstGeom>
            <a:solidFill>
              <a:srgbClr val="408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F02051-7B8B-AFB2-BD5F-4C75B7D24F37}"/>
                </a:ext>
              </a:extLst>
            </p:cNvPr>
            <p:cNvSpPr txBox="1"/>
            <p:nvPr/>
          </p:nvSpPr>
          <p:spPr>
            <a:xfrm>
              <a:off x="1321903" y="3250384"/>
              <a:ext cx="896509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800" b="1" i="0" u="none" strike="noStrike" baseline="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2.5 </a:t>
              </a:r>
              <a:r>
                <a:rPr lang="th-TH" sz="4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การจัดทำ ควบคุม และตรวจสอบใบกำกับภาษี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CE890A-9E3F-E6D8-8D57-D6694584B536}"/>
              </a:ext>
            </a:extLst>
          </p:cNvPr>
          <p:cNvGrpSpPr/>
          <p:nvPr/>
        </p:nvGrpSpPr>
        <p:grpSpPr>
          <a:xfrm>
            <a:off x="1219200" y="1714500"/>
            <a:ext cx="6172200" cy="809673"/>
            <a:chOff x="12984053" y="3472582"/>
            <a:chExt cx="6172200" cy="809673"/>
          </a:xfrm>
        </p:grpSpPr>
        <p:sp>
          <p:nvSpPr>
            <p:cNvPr id="12" name="Rounded Rectangle 45">
              <a:extLst>
                <a:ext uri="{FF2B5EF4-FFF2-40B4-BE49-F238E27FC236}">
                  <a16:creationId xmlns:a16="http://schemas.microsoft.com/office/drawing/2014/main" id="{8DA4A17F-A63E-A1CF-FC18-2F5886F43DAE}"/>
                </a:ext>
              </a:extLst>
            </p:cNvPr>
            <p:cNvSpPr/>
            <p:nvPr/>
          </p:nvSpPr>
          <p:spPr>
            <a:xfrm>
              <a:off x="12984053" y="3472582"/>
              <a:ext cx="6172200" cy="809673"/>
            </a:xfrm>
            <a:prstGeom prst="roundRect">
              <a:avLst>
                <a:gd name="adj" fmla="val 48548"/>
              </a:avLst>
            </a:prstGeom>
            <a:solidFill>
              <a:srgbClr val="FED2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9F41A5-4ADE-479D-EA1F-A58BA094F77E}"/>
                </a:ext>
              </a:extLst>
            </p:cNvPr>
            <p:cNvSpPr txBox="1"/>
            <p:nvPr/>
          </p:nvSpPr>
          <p:spPr>
            <a:xfrm>
              <a:off x="13250753" y="3492697"/>
              <a:ext cx="53721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1" dirty="0">
                  <a:latin typeface="TH Krub" panose="02000506040000020004" pitchFamily="2" charset="-34"/>
                  <a:cs typeface="TH Krub" panose="02000506040000020004" pitchFamily="2" charset="-34"/>
                </a:rPr>
                <a:t>2.5.1 วิธีการออกใบกำกับภาษี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10DD25-DF73-726A-D267-48E191EAAC5A}"/>
              </a:ext>
            </a:extLst>
          </p:cNvPr>
          <p:cNvGrpSpPr/>
          <p:nvPr/>
        </p:nvGrpSpPr>
        <p:grpSpPr>
          <a:xfrm>
            <a:off x="1752600" y="2933700"/>
            <a:ext cx="5619750" cy="656663"/>
            <a:chOff x="2614482" y="1786764"/>
            <a:chExt cx="5619750" cy="65666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EE2728C-00A6-0D3A-704B-13E4B3AB0850}"/>
                </a:ext>
              </a:extLst>
            </p:cNvPr>
            <p:cNvSpPr txBox="1"/>
            <p:nvPr/>
          </p:nvSpPr>
          <p:spPr>
            <a:xfrm>
              <a:off x="3282624" y="1786764"/>
              <a:ext cx="49516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chemeClr val="accent3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การออกใบกำกับภาษีด้วยกระดาษ</a:t>
              </a:r>
            </a:p>
          </p:txBody>
        </p:sp>
        <p:grpSp>
          <p:nvGrpSpPr>
            <p:cNvPr id="17" name="กลุ่ม 16">
              <a:extLst>
                <a:ext uri="{FF2B5EF4-FFF2-40B4-BE49-F238E27FC236}">
                  <a16:creationId xmlns:a16="http://schemas.microsoft.com/office/drawing/2014/main" id="{C617FEB2-53CD-95D3-1968-5273853695C0}"/>
                </a:ext>
              </a:extLst>
            </p:cNvPr>
            <p:cNvGrpSpPr/>
            <p:nvPr/>
          </p:nvGrpSpPr>
          <p:grpSpPr>
            <a:xfrm>
              <a:off x="2614482" y="1797096"/>
              <a:ext cx="594360" cy="646331"/>
              <a:chOff x="2342617" y="1078302"/>
              <a:chExt cx="594360" cy="646331"/>
            </a:xfrm>
          </p:grpSpPr>
          <p:sp>
            <p:nvSpPr>
              <p:cNvPr id="18" name="Oval 187">
                <a:extLst>
                  <a:ext uri="{FF2B5EF4-FFF2-40B4-BE49-F238E27FC236}">
                    <a16:creationId xmlns:a16="http://schemas.microsoft.com/office/drawing/2014/main" id="{6F656DF1-524E-D0D6-AC38-BD2DF50FBDB3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9" name="TextBox 198">
                <a:extLst>
                  <a:ext uri="{FF2B5EF4-FFF2-40B4-BE49-F238E27FC236}">
                    <a16:creationId xmlns:a16="http://schemas.microsoft.com/office/drawing/2014/main" id="{F20AF75B-7496-720D-90B8-A14EA028E8F1}"/>
                  </a:ext>
                </a:extLst>
              </p:cNvPr>
              <p:cNvSpPr txBox="1"/>
              <p:nvPr/>
            </p:nvSpPr>
            <p:spPr>
              <a:xfrm flipH="1">
                <a:off x="234261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EC0AB98-D21B-7FE4-C949-8F82B8D49A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220" y="4000500"/>
            <a:ext cx="5907448" cy="5907448"/>
          </a:xfrm>
          <a:prstGeom prst="pentagon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D5815B-2559-9278-EA36-654338EDE02F}"/>
              </a:ext>
            </a:extLst>
          </p:cNvPr>
          <p:cNvSpPr txBox="1"/>
          <p:nvPr/>
        </p:nvSpPr>
        <p:spPr>
          <a:xfrm>
            <a:off x="2420743" y="3743391"/>
            <a:ext cx="1060945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>
              <a:tabLst>
                <a:tab pos="533400" algn="l"/>
              </a:tabLst>
            </a:pPr>
            <a:r>
              <a:rPr lang="th-TH" sz="3600" b="1" dirty="0">
                <a:solidFill>
                  <a:srgbClr val="FC02D8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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กรณีการขายสินค้า ผู้ประกอบการจดทะเบียนมีหน้าที่ต้องออกใบกำกับภาษีพร้อมทั้งส่งมอบให้แก่ผู้ซื้อในทันทีที่มีการส่งมอบสินค้าให้กับผู้ซื้อ</a:t>
            </a:r>
          </a:p>
          <a:p>
            <a:pPr algn="thaiDist">
              <a:tabLst>
                <a:tab pos="533400" algn="l"/>
              </a:tabLst>
            </a:pPr>
            <a:r>
              <a:rPr lang="th-TH" sz="3600" b="1" dirty="0">
                <a:solidFill>
                  <a:srgbClr val="FC02D8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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กรณีการให้บริการ ผู้ประกอบการจดทะเบียนมีหน้าที่ต้องออกใบกำกับภาษีพร้อมทั้งส่งมอบให้แก่ผู้รับบริการในทันทีที่ได้รับชำระราคาค่าบริการ</a:t>
            </a:r>
          </a:p>
          <a:p>
            <a:pPr algn="thaiDist">
              <a:tabLst>
                <a:tab pos="533400" algn="l"/>
              </a:tabLst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ผู้ประกอบการจดทะเบียน ต้องจัดทำใบกำกับภาษีอย่างน้อย 2 ฉบับ ดังนี้</a:t>
            </a:r>
          </a:p>
          <a:p>
            <a:pPr algn="thaiDist">
              <a:tabLst>
                <a:tab pos="533400" algn="l"/>
              </a:tabLst>
            </a:pPr>
            <a:r>
              <a:rPr lang="th-TH" sz="3600" b="1" dirty="0">
                <a:solidFill>
                  <a:srgbClr val="FC02D8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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ต้นฉบับ ส่งมอบให้กับผู้ซื้อสินค้าหรือผู้รับบริการ</a:t>
            </a:r>
          </a:p>
          <a:p>
            <a:pPr algn="thaiDist">
              <a:tabLst>
                <a:tab pos="533400" algn="l"/>
              </a:tabLst>
            </a:pPr>
            <a:r>
              <a:rPr lang="th-TH" sz="3600" b="1" dirty="0">
                <a:solidFill>
                  <a:srgbClr val="FC02D8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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สำเนา เก็บรักษาไว้เพื่อเป็นหลักฐานประกอบการลงรายงานภาษีเป็นเวลาไม่น้อยกว่า 5 ปีนับแต่วันที่ทำรายงาน</a:t>
            </a:r>
          </a:p>
        </p:txBody>
      </p:sp>
    </p:spTree>
    <p:extLst>
      <p:ext uri="{BB962C8B-B14F-4D97-AF65-F5344CB8AC3E}">
        <p14:creationId xmlns:p14="http://schemas.microsoft.com/office/powerpoint/2010/main" val="76924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F23D09-0E52-A48B-98ED-E537D53713AC}"/>
              </a:ext>
            </a:extLst>
          </p:cNvPr>
          <p:cNvGrpSpPr/>
          <p:nvPr/>
        </p:nvGrpSpPr>
        <p:grpSpPr>
          <a:xfrm>
            <a:off x="23190" y="21534"/>
            <a:ext cx="18264809" cy="10268491"/>
            <a:chOff x="23190" y="21534"/>
            <a:chExt cx="18264809" cy="1026849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5706A91-88A0-21D3-B06B-C95378EC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90" y="21534"/>
              <a:ext cx="18264809" cy="1026849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A70E760-5450-40C4-4730-E85D010AD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9" r="11939"/>
            <a:stretch/>
          </p:blipFill>
          <p:spPr>
            <a:xfrm>
              <a:off x="914400" y="1303146"/>
              <a:ext cx="4038600" cy="3535554"/>
            </a:xfrm>
            <a:prstGeom prst="hexagon">
              <a:avLst>
                <a:gd name="adj" fmla="val 29646"/>
                <a:gd name="vf" fmla="val 115470"/>
              </a:avLst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E12E7E9-7EC2-F849-4495-31C0834B6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3" r="11903"/>
            <a:stretch/>
          </p:blipFill>
          <p:spPr>
            <a:xfrm>
              <a:off x="914400" y="5524500"/>
              <a:ext cx="4038600" cy="3535554"/>
            </a:xfrm>
            <a:prstGeom prst="hexagon">
              <a:avLst>
                <a:gd name="adj" fmla="val 29646"/>
                <a:gd name="vf" fmla="val 115470"/>
              </a:avLst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B15D30-560C-6D2F-EB4B-775154A7B5E4}"/>
              </a:ext>
            </a:extLst>
          </p:cNvPr>
          <p:cNvGrpSpPr/>
          <p:nvPr/>
        </p:nvGrpSpPr>
        <p:grpSpPr>
          <a:xfrm>
            <a:off x="6172200" y="2095500"/>
            <a:ext cx="11514247" cy="656663"/>
            <a:chOff x="2629722" y="1786764"/>
            <a:chExt cx="11514247" cy="6566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E11227-C821-C088-8244-94B37FA82310}"/>
                </a:ext>
              </a:extLst>
            </p:cNvPr>
            <p:cNvSpPr txBox="1"/>
            <p:nvPr/>
          </p:nvSpPr>
          <p:spPr>
            <a:xfrm>
              <a:off x="3282624" y="1786764"/>
              <a:ext cx="1086134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chemeClr val="accent3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การออกใบกำกับภาษีด้วยอิเล็กทรอนิกส์</a:t>
              </a:r>
            </a:p>
          </p:txBody>
        </p:sp>
        <p:grpSp>
          <p:nvGrpSpPr>
            <p:cNvPr id="14" name="กลุ่ม 16">
              <a:extLst>
                <a:ext uri="{FF2B5EF4-FFF2-40B4-BE49-F238E27FC236}">
                  <a16:creationId xmlns:a16="http://schemas.microsoft.com/office/drawing/2014/main" id="{AABB3B35-8BC9-C66F-2760-8349B2782B39}"/>
                </a:ext>
              </a:extLst>
            </p:cNvPr>
            <p:cNvGrpSpPr/>
            <p:nvPr/>
          </p:nvGrpSpPr>
          <p:grpSpPr>
            <a:xfrm>
              <a:off x="2629722" y="1797096"/>
              <a:ext cx="594360" cy="646331"/>
              <a:chOff x="2357857" y="1078302"/>
              <a:chExt cx="594360" cy="646331"/>
            </a:xfrm>
          </p:grpSpPr>
          <p:sp>
            <p:nvSpPr>
              <p:cNvPr id="15" name="Oval 187">
                <a:extLst>
                  <a:ext uri="{FF2B5EF4-FFF2-40B4-BE49-F238E27FC236}">
                    <a16:creationId xmlns:a16="http://schemas.microsoft.com/office/drawing/2014/main" id="{7E3F5D17-D273-A233-83AF-5AC68FACE88D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6" name="TextBox 198">
                <a:extLst>
                  <a:ext uri="{FF2B5EF4-FFF2-40B4-BE49-F238E27FC236}">
                    <a16:creationId xmlns:a16="http://schemas.microsoft.com/office/drawing/2014/main" id="{A0801F9F-E8B5-3BAB-0ACF-2116F9AE2FFB}"/>
                  </a:ext>
                </a:extLst>
              </p:cNvPr>
              <p:cNvSpPr txBox="1"/>
              <p:nvPr/>
            </p:nvSpPr>
            <p:spPr>
              <a:xfrm flipH="1">
                <a:off x="235785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EDD0489-57AE-D634-BBF9-CCDE08353F35}"/>
              </a:ext>
            </a:extLst>
          </p:cNvPr>
          <p:cNvSpPr txBox="1"/>
          <p:nvPr/>
        </p:nvSpPr>
        <p:spPr>
          <a:xfrm>
            <a:off x="5479634" y="3170620"/>
            <a:ext cx="1132289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ป็นการออกใบกำกับภาษีโดยใช้ระบบออนไลน์ที่ทางกรมสรรพากรได้จัดทำขึ้นร่วมกับหน่วยงานที่เกี่ยวข้องซึ่งมีประโยชน์หลายประการ ได้แก่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(1) ลดความซํ้าซ้อนและขั้นตอนการดำเนินงาน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(2) ประหยัดเวลาและค่าใช้จ่ายในการจัดส่งเอกสาร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(3) สามารถนำข้อมูลไปใช้ประมวลผลต่อในระบสารสนเทศภายในองค์กรได้ทันที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(4) ประหยัดพื้นที่ในการจัดเก็บเอกสาร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(5) สะดวกและลดระยะเวลาในการค้นหาเอกสาร</a:t>
            </a:r>
          </a:p>
        </p:txBody>
      </p:sp>
    </p:spTree>
    <p:extLst>
      <p:ext uri="{BB962C8B-B14F-4D97-AF65-F5344CB8AC3E}">
        <p14:creationId xmlns:p14="http://schemas.microsoft.com/office/powerpoint/2010/main" val="359578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45B3FA57-4CE9-055C-5E10-2C891BBB71BB}"/>
              </a:ext>
            </a:extLst>
          </p:cNvPr>
          <p:cNvGrpSpPr/>
          <p:nvPr/>
        </p:nvGrpSpPr>
        <p:grpSpPr>
          <a:xfrm>
            <a:off x="-17133" y="0"/>
            <a:ext cx="18305133" cy="10287000"/>
            <a:chOff x="-17133" y="0"/>
            <a:chExt cx="18305133" cy="102870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95299DD-B07C-6725-49EF-60A1E5965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133" y="0"/>
              <a:ext cx="18305133" cy="10287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BEE9450-A3A9-0216-F552-C6B39F323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69" r="11069"/>
            <a:stretch/>
          </p:blipFill>
          <p:spPr>
            <a:xfrm>
              <a:off x="11506200" y="1714500"/>
              <a:ext cx="5090256" cy="4362450"/>
            </a:xfrm>
            <a:prstGeom prst="hexagon">
              <a:avLst>
                <a:gd name="adj" fmla="val 29192"/>
                <a:gd name="vf" fmla="val 115470"/>
              </a:avLst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9450EE-0251-409D-FCCD-99856724CB0E}"/>
              </a:ext>
            </a:extLst>
          </p:cNvPr>
          <p:cNvGrpSpPr/>
          <p:nvPr/>
        </p:nvGrpSpPr>
        <p:grpSpPr>
          <a:xfrm>
            <a:off x="381000" y="317934"/>
            <a:ext cx="11811000" cy="809673"/>
            <a:chOff x="12984053" y="3472582"/>
            <a:chExt cx="11811000" cy="809673"/>
          </a:xfrm>
        </p:grpSpPr>
        <p:sp>
          <p:nvSpPr>
            <p:cNvPr id="21" name="Rounded Rectangle 45">
              <a:extLst>
                <a:ext uri="{FF2B5EF4-FFF2-40B4-BE49-F238E27FC236}">
                  <a16:creationId xmlns:a16="http://schemas.microsoft.com/office/drawing/2014/main" id="{E8360D21-8143-947E-6915-18EDAA3C552B}"/>
                </a:ext>
              </a:extLst>
            </p:cNvPr>
            <p:cNvSpPr/>
            <p:nvPr/>
          </p:nvSpPr>
          <p:spPr>
            <a:xfrm>
              <a:off x="12984053" y="3472582"/>
              <a:ext cx="11811000" cy="809673"/>
            </a:xfrm>
            <a:prstGeom prst="roundRect">
              <a:avLst>
                <a:gd name="adj" fmla="val 48548"/>
              </a:avLst>
            </a:prstGeom>
            <a:solidFill>
              <a:srgbClr val="FED2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F2E6AC-3B74-CA37-C81A-A057C03B09F5}"/>
                </a:ext>
              </a:extLst>
            </p:cNvPr>
            <p:cNvSpPr txBox="1"/>
            <p:nvPr/>
          </p:nvSpPr>
          <p:spPr>
            <a:xfrm>
              <a:off x="13250753" y="3492697"/>
              <a:ext cx="111633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1" dirty="0">
                  <a:latin typeface="TH Krub" panose="02000506040000020004" pitchFamily="2" charset="-34"/>
                  <a:cs typeface="TH Krub" panose="02000506040000020004" pitchFamily="2" charset="-34"/>
                </a:rPr>
                <a:t>2.5.2 การจัดทำ ควบคุม และตรวจสอบใบกำกับภาษีแบบเต็มรูป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04B9316-DFD4-AAF2-35C0-C088D8EAEC79}"/>
              </a:ext>
            </a:extLst>
          </p:cNvPr>
          <p:cNvSpPr txBox="1"/>
          <p:nvPr/>
        </p:nvSpPr>
        <p:spPr>
          <a:xfrm>
            <a:off x="304800" y="1490407"/>
            <a:ext cx="11201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ผู้ประกอบการจดทะเบียนโดยทั่วไป มีหน้าที่ต้องออกใบกำกับภาษีแบบเต็มรูปให้แก่ผู้ซื้อสินค้าหรือบริการ (เว้นแต่ผู้ประกอบกิจการค้าปลีกซึ่งมีสิทธิออกใบกำกับภาษีอย่างย่อ) โดยใบกำกับภาษีแบบเต็มรูปต้องมีรายการอย่างน้อยดังต่อไปนี้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CBB0571-B70E-0B41-925B-B0BC71B4CD26}"/>
              </a:ext>
            </a:extLst>
          </p:cNvPr>
          <p:cNvGrpSpPr/>
          <p:nvPr/>
        </p:nvGrpSpPr>
        <p:grpSpPr>
          <a:xfrm>
            <a:off x="1219200" y="3244733"/>
            <a:ext cx="6629400" cy="656663"/>
            <a:chOff x="2614482" y="1786764"/>
            <a:chExt cx="6629400" cy="65666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9FA25B-1BDB-F095-932F-DB3FE60D457F}"/>
                </a:ext>
              </a:extLst>
            </p:cNvPr>
            <p:cNvSpPr txBox="1"/>
            <p:nvPr/>
          </p:nvSpPr>
          <p:spPr>
            <a:xfrm>
              <a:off x="3282624" y="1786764"/>
              <a:ext cx="59612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chemeClr val="accent3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คำว่า “ใบกำกับภาษี” ในที่ที่เห็นได้เด่นชัด</a:t>
              </a:r>
            </a:p>
          </p:txBody>
        </p:sp>
        <p:grpSp>
          <p:nvGrpSpPr>
            <p:cNvPr id="31" name="กลุ่ม 16">
              <a:extLst>
                <a:ext uri="{FF2B5EF4-FFF2-40B4-BE49-F238E27FC236}">
                  <a16:creationId xmlns:a16="http://schemas.microsoft.com/office/drawing/2014/main" id="{1E1A0573-3E9D-6B97-1D6E-31B0DE635217}"/>
                </a:ext>
              </a:extLst>
            </p:cNvPr>
            <p:cNvGrpSpPr/>
            <p:nvPr/>
          </p:nvGrpSpPr>
          <p:grpSpPr>
            <a:xfrm>
              <a:off x="2614482" y="1797096"/>
              <a:ext cx="594360" cy="646331"/>
              <a:chOff x="2342617" y="1078302"/>
              <a:chExt cx="594360" cy="646331"/>
            </a:xfrm>
          </p:grpSpPr>
          <p:sp>
            <p:nvSpPr>
              <p:cNvPr id="32" name="Oval 187">
                <a:extLst>
                  <a:ext uri="{FF2B5EF4-FFF2-40B4-BE49-F238E27FC236}">
                    <a16:creationId xmlns:a16="http://schemas.microsoft.com/office/drawing/2014/main" id="{24EA2000-0B70-8152-01A7-B151DE2D2EC2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5" name="TextBox 198">
                <a:extLst>
                  <a:ext uri="{FF2B5EF4-FFF2-40B4-BE49-F238E27FC236}">
                    <a16:creationId xmlns:a16="http://schemas.microsoft.com/office/drawing/2014/main" id="{42CDFB6D-BD1B-80EE-D190-AD0CD21E2270}"/>
                  </a:ext>
                </a:extLst>
              </p:cNvPr>
              <p:cNvSpPr txBox="1"/>
              <p:nvPr/>
            </p:nvSpPr>
            <p:spPr>
              <a:xfrm flipH="1">
                <a:off x="234261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0AA9096-6F47-FF23-B238-D9C501027B45}"/>
              </a:ext>
            </a:extLst>
          </p:cNvPr>
          <p:cNvSpPr txBox="1"/>
          <p:nvPr/>
        </p:nvSpPr>
        <p:spPr>
          <a:xfrm>
            <a:off x="304800" y="3966907"/>
            <a:ext cx="11201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(1) ในใบกำกับภาษีและสำเนาใบกำกับภาษีของเอกสารชุดดังกล่าว จะต้องมีข้อความว่า “เอกสารออกเป็นชุด” ไว้ด้วย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(2) ในสำเนาของใบกำกับภาษี จะต้องมีข้อความว่า “สำเนาใบกำกับภาษี” ไว้ด้วย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F07B9C-5DFF-B58E-B9E7-E8A970F22F63}"/>
              </a:ext>
            </a:extLst>
          </p:cNvPr>
          <p:cNvGrpSpPr/>
          <p:nvPr/>
        </p:nvGrpSpPr>
        <p:grpSpPr>
          <a:xfrm>
            <a:off x="1219200" y="5849452"/>
            <a:ext cx="10058400" cy="1200329"/>
            <a:chOff x="2614482" y="1786764"/>
            <a:chExt cx="10058400" cy="120032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753FAE8-9E5B-DC15-9E0C-30A4B70E4BFA}"/>
                </a:ext>
              </a:extLst>
            </p:cNvPr>
            <p:cNvSpPr txBox="1"/>
            <p:nvPr/>
          </p:nvSpPr>
          <p:spPr>
            <a:xfrm>
              <a:off x="3282624" y="1786764"/>
              <a:ext cx="939025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chemeClr val="accent3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ชื่อ ที่อยู่ และเลขประจำตัวผู้เสียภาษีอากรของผู้ประกอบการจดทะเบียนที่ออกใบกำกับภาษี</a:t>
              </a:r>
            </a:p>
          </p:txBody>
        </p:sp>
        <p:grpSp>
          <p:nvGrpSpPr>
            <p:cNvPr id="39" name="กลุ่ม 16">
              <a:extLst>
                <a:ext uri="{FF2B5EF4-FFF2-40B4-BE49-F238E27FC236}">
                  <a16:creationId xmlns:a16="http://schemas.microsoft.com/office/drawing/2014/main" id="{8C7BE20A-5B33-6F50-6136-412DC4451F06}"/>
                </a:ext>
              </a:extLst>
            </p:cNvPr>
            <p:cNvGrpSpPr/>
            <p:nvPr/>
          </p:nvGrpSpPr>
          <p:grpSpPr>
            <a:xfrm>
              <a:off x="2614482" y="1797096"/>
              <a:ext cx="594360" cy="646331"/>
              <a:chOff x="2342617" y="1078302"/>
              <a:chExt cx="594360" cy="646331"/>
            </a:xfrm>
          </p:grpSpPr>
          <p:sp>
            <p:nvSpPr>
              <p:cNvPr id="40" name="Oval 187">
                <a:extLst>
                  <a:ext uri="{FF2B5EF4-FFF2-40B4-BE49-F238E27FC236}">
                    <a16:creationId xmlns:a16="http://schemas.microsoft.com/office/drawing/2014/main" id="{01A8A8F4-94FF-6E08-C777-CE5FF57B968D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41" name="TextBox 198">
                <a:extLst>
                  <a:ext uri="{FF2B5EF4-FFF2-40B4-BE49-F238E27FC236}">
                    <a16:creationId xmlns:a16="http://schemas.microsoft.com/office/drawing/2014/main" id="{9AB18D07-26F5-08C4-1960-E1E299AD9BE9}"/>
                  </a:ext>
                </a:extLst>
              </p:cNvPr>
              <p:cNvSpPr txBox="1"/>
              <p:nvPr/>
            </p:nvSpPr>
            <p:spPr>
              <a:xfrm flipH="1">
                <a:off x="234261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6909B50-96F9-E601-3242-79163EEE0C9B}"/>
              </a:ext>
            </a:extLst>
          </p:cNvPr>
          <p:cNvSpPr txBox="1"/>
          <p:nvPr/>
        </p:nvSpPr>
        <p:spPr>
          <a:xfrm>
            <a:off x="304800" y="6947722"/>
            <a:ext cx="17145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(1) ชื่อของผู้ออกใบกำกับภาษี หมายถึง ชื่อผู้ประกอบการตามที่ได้จดทะเบียนภาษีมูลค่าเพิ่มหรือชื่อสถานประกอบการตามที่ได้จดทะเบียนภาษีมูลค่าเพิ่ม หรือชื่อการค้าของสถานประกอบการตามที่ได้จดทะเบียนภาษีมูลค่าเพิ่ม ชื่อของผู้ออกใบกำกับภาษีจะใช้ชื่อย่อไม่ได้</a:t>
            </a: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(2) ที่อยู่ของผู้ออกใบกำกับภาษี หมายถึง ที่ตั้งของสถานประกอบการตามที่ได้จดทะเบียนภาษีมูลค่าเพิ่ม (ภ.พ.20) ไว้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(3) เลขประจำตัวผู้เสียภาษีอากรของผู้ออกใบกำกับภาษี</a:t>
            </a:r>
          </a:p>
        </p:txBody>
      </p:sp>
    </p:spTree>
    <p:extLst>
      <p:ext uri="{BB962C8B-B14F-4D97-AF65-F5344CB8AC3E}">
        <p14:creationId xmlns:p14="http://schemas.microsoft.com/office/powerpoint/2010/main" val="359283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6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2A2C14-9CB1-FA57-FF52-5C3CEE701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0889"/>
            <a:ext cx="18288001" cy="10287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0C9A50-5867-534C-EB0B-A46CAF3566D5}"/>
              </a:ext>
            </a:extLst>
          </p:cNvPr>
          <p:cNvSpPr txBox="1"/>
          <p:nvPr/>
        </p:nvSpPr>
        <p:spPr>
          <a:xfrm>
            <a:off x="6553200" y="495300"/>
            <a:ext cx="7772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9600" b="1" dirty="0">
                <a:solidFill>
                  <a:srgbClr val="055101"/>
                </a:solidFill>
                <a:latin typeface="UPCB" panose="02000000000000000000" pitchFamily="2" charset="-34"/>
                <a:cs typeface="UPCB" panose="02000000000000000000" pitchFamily="2" charset="-34"/>
              </a:rPr>
              <a:t>สาระการเรียนรู้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A456AD-61A3-E937-9493-D617DB9BFECB}"/>
              </a:ext>
            </a:extLst>
          </p:cNvPr>
          <p:cNvGrpSpPr/>
          <p:nvPr/>
        </p:nvGrpSpPr>
        <p:grpSpPr>
          <a:xfrm>
            <a:off x="6324600" y="2476500"/>
            <a:ext cx="8305800" cy="892920"/>
            <a:chOff x="7467600" y="3412380"/>
            <a:chExt cx="8305800" cy="892920"/>
          </a:xfrm>
        </p:grpSpPr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4CBC5AC8-2CB1-2094-847D-3CB70210B616}"/>
                </a:ext>
              </a:extLst>
            </p:cNvPr>
            <p:cNvSpPr/>
            <p:nvPr/>
          </p:nvSpPr>
          <p:spPr>
            <a:xfrm>
              <a:off x="7467600" y="3543300"/>
              <a:ext cx="7543800" cy="762000"/>
            </a:xfrm>
            <a:prstGeom prst="hexagon">
              <a:avLst/>
            </a:prstGeom>
            <a:solidFill>
              <a:srgbClr val="055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E574A79-41EF-48B7-6B28-0DBA4B4DCA93}"/>
                </a:ext>
              </a:extLst>
            </p:cNvPr>
            <p:cNvSpPr/>
            <p:nvPr/>
          </p:nvSpPr>
          <p:spPr>
            <a:xfrm>
              <a:off x="7696200" y="3605174"/>
              <a:ext cx="614749" cy="6147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CFC066E-E36E-2CF8-4CDA-5FA1328566F1}"/>
                </a:ext>
              </a:extLst>
            </p:cNvPr>
            <p:cNvSpPr txBox="1"/>
            <p:nvPr/>
          </p:nvSpPr>
          <p:spPr>
            <a:xfrm>
              <a:off x="7620000" y="3412380"/>
              <a:ext cx="7990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th-TH" sz="4800" b="1" spc="200" dirty="0">
                  <a:solidFill>
                    <a:srgbClr val="055101"/>
                  </a:solidFill>
                  <a:latin typeface="UPCB" panose="02000000000000000000" pitchFamily="2" charset="-34"/>
                  <a:cs typeface="UPCB" panose="02000000000000000000" pitchFamily="2" charset="-34"/>
                </a:rPr>
                <a:t>1.</a:t>
              </a:r>
              <a:endParaRPr lang="th-TH" sz="4800" b="1" spc="200" dirty="0">
                <a:solidFill>
                  <a:schemeClr val="bg1"/>
                </a:solidFill>
                <a:latin typeface="UPCB" panose="02000000000000000000" pitchFamily="2" charset="-34"/>
                <a:cs typeface="UPCB" panose="02000000000000000000" pitchFamily="2" charset="-3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D58F32-CA98-CF0E-C19F-609C410EB67B}"/>
                </a:ext>
              </a:extLst>
            </p:cNvPr>
            <p:cNvSpPr txBox="1"/>
            <p:nvPr/>
          </p:nvSpPr>
          <p:spPr>
            <a:xfrm>
              <a:off x="8495270" y="3412380"/>
              <a:ext cx="727813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thaiDist" rtl="0"/>
              <a:r>
                <a:rPr lang="th-TH" sz="4800" b="1" spc="200" dirty="0">
                  <a:solidFill>
                    <a:schemeClr val="bg1"/>
                  </a:solidFill>
                  <a:latin typeface="UPCB" panose="02000000000000000000" pitchFamily="2" charset="-34"/>
                  <a:cs typeface="UPCB" panose="02000000000000000000" pitchFamily="2" charset="-34"/>
                </a:rPr>
                <a:t>การเรียกเก็บภาษีมูลค่าเพิ่ม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EDFA778-FC61-CC17-B225-15B33C61F499}"/>
              </a:ext>
            </a:extLst>
          </p:cNvPr>
          <p:cNvGrpSpPr/>
          <p:nvPr/>
        </p:nvGrpSpPr>
        <p:grpSpPr>
          <a:xfrm>
            <a:off x="6324600" y="3781303"/>
            <a:ext cx="4419600" cy="904997"/>
            <a:chOff x="7467600" y="3411004"/>
            <a:chExt cx="4419600" cy="904997"/>
          </a:xfrm>
        </p:grpSpPr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81329A72-3FD7-74EB-E701-EFF80B8E49FA}"/>
                </a:ext>
              </a:extLst>
            </p:cNvPr>
            <p:cNvSpPr/>
            <p:nvPr/>
          </p:nvSpPr>
          <p:spPr>
            <a:xfrm>
              <a:off x="7467600" y="3543300"/>
              <a:ext cx="4419600" cy="762000"/>
            </a:xfrm>
            <a:prstGeom prst="hexagon">
              <a:avLst/>
            </a:prstGeom>
            <a:solidFill>
              <a:srgbClr val="055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B175774-17A5-6058-2E76-CF669B46235D}"/>
                </a:ext>
              </a:extLst>
            </p:cNvPr>
            <p:cNvSpPr/>
            <p:nvPr/>
          </p:nvSpPr>
          <p:spPr>
            <a:xfrm>
              <a:off x="7696200" y="3605174"/>
              <a:ext cx="614749" cy="6147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FEE695-D2E6-3949-E5AD-5F984AC0A821}"/>
                </a:ext>
              </a:extLst>
            </p:cNvPr>
            <p:cNvSpPr txBox="1"/>
            <p:nvPr/>
          </p:nvSpPr>
          <p:spPr>
            <a:xfrm>
              <a:off x="7696200" y="3411004"/>
              <a:ext cx="7228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sz="4800" b="1" spc="200" dirty="0">
                  <a:solidFill>
                    <a:srgbClr val="055101"/>
                  </a:solidFill>
                  <a:latin typeface="UPCB" panose="02000000000000000000" pitchFamily="2" charset="-34"/>
                  <a:cs typeface="UPCB" panose="02000000000000000000" pitchFamily="2" charset="-34"/>
                </a:rPr>
                <a:t>2</a:t>
              </a:r>
              <a:r>
                <a:rPr lang="th-TH" sz="4800" b="1" spc="200" dirty="0">
                  <a:solidFill>
                    <a:srgbClr val="055101"/>
                  </a:solidFill>
                  <a:latin typeface="UPCB" panose="02000000000000000000" pitchFamily="2" charset="-34"/>
                  <a:cs typeface="UPCB" panose="02000000000000000000" pitchFamily="2" charset="-34"/>
                </a:rPr>
                <a:t>.</a:t>
              </a:r>
              <a:endParaRPr lang="th-TH" sz="4800" b="1" spc="200" dirty="0">
                <a:solidFill>
                  <a:schemeClr val="bg1"/>
                </a:solidFill>
                <a:latin typeface="UPCB" panose="02000000000000000000" pitchFamily="2" charset="-34"/>
                <a:cs typeface="UPCB" panose="02000000000000000000" pitchFamily="2" charset="-34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5967AD2-FEBC-C8CB-FBF3-447FDF01D97C}"/>
                </a:ext>
              </a:extLst>
            </p:cNvPr>
            <p:cNvSpPr txBox="1"/>
            <p:nvPr/>
          </p:nvSpPr>
          <p:spPr>
            <a:xfrm>
              <a:off x="8495270" y="3485004"/>
              <a:ext cx="316333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thaiDist" rtl="0"/>
              <a:r>
                <a:rPr lang="th-TH" sz="4800" b="1" spc="200" dirty="0">
                  <a:solidFill>
                    <a:schemeClr val="bg1"/>
                  </a:solidFill>
                  <a:latin typeface="UPCB" panose="02000000000000000000" pitchFamily="2" charset="-34"/>
                  <a:cs typeface="UPCB" panose="02000000000000000000" pitchFamily="2" charset="-34"/>
                </a:rPr>
                <a:t>ใบกำกับภาษี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2EED182-E3A4-AAB6-476B-5FD134B7645F}"/>
              </a:ext>
            </a:extLst>
          </p:cNvPr>
          <p:cNvGrpSpPr/>
          <p:nvPr/>
        </p:nvGrpSpPr>
        <p:grpSpPr>
          <a:xfrm>
            <a:off x="6324600" y="5067300"/>
            <a:ext cx="10668000" cy="907197"/>
            <a:chOff x="7467600" y="3408804"/>
            <a:chExt cx="10668000" cy="907197"/>
          </a:xfrm>
        </p:grpSpPr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2233797B-A392-7EA2-441D-4483FFAD6855}"/>
                </a:ext>
              </a:extLst>
            </p:cNvPr>
            <p:cNvSpPr/>
            <p:nvPr/>
          </p:nvSpPr>
          <p:spPr>
            <a:xfrm>
              <a:off x="7467600" y="3543300"/>
              <a:ext cx="10668000" cy="762000"/>
            </a:xfrm>
            <a:prstGeom prst="hexagon">
              <a:avLst/>
            </a:prstGeom>
            <a:solidFill>
              <a:srgbClr val="055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089B425-8532-921F-6436-8B86C65D849F}"/>
                </a:ext>
              </a:extLst>
            </p:cNvPr>
            <p:cNvSpPr/>
            <p:nvPr/>
          </p:nvSpPr>
          <p:spPr>
            <a:xfrm>
              <a:off x="7696200" y="3605174"/>
              <a:ext cx="614749" cy="6147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E11ACE-D4CD-08F5-3D23-9253FA0B4F7F}"/>
                </a:ext>
              </a:extLst>
            </p:cNvPr>
            <p:cNvSpPr txBox="1"/>
            <p:nvPr/>
          </p:nvSpPr>
          <p:spPr>
            <a:xfrm>
              <a:off x="7659130" y="3408804"/>
              <a:ext cx="7228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th-TH" sz="4800" b="1" spc="200" dirty="0">
                  <a:solidFill>
                    <a:srgbClr val="055101"/>
                  </a:solidFill>
                  <a:latin typeface="UPCB" panose="02000000000000000000" pitchFamily="2" charset="-34"/>
                  <a:cs typeface="UPCB" panose="02000000000000000000" pitchFamily="2" charset="-34"/>
                </a:rPr>
                <a:t>3.</a:t>
              </a:r>
              <a:endParaRPr lang="th-TH" sz="4800" b="1" spc="200" dirty="0">
                <a:solidFill>
                  <a:schemeClr val="bg1"/>
                </a:solidFill>
                <a:latin typeface="UPCB" panose="02000000000000000000" pitchFamily="2" charset="-34"/>
                <a:cs typeface="UPCB" panose="02000000000000000000" pitchFamily="2" charset="-3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FDF4743-8353-2765-0C41-D2BE8D040669}"/>
                </a:ext>
              </a:extLst>
            </p:cNvPr>
            <p:cNvSpPr txBox="1"/>
            <p:nvPr/>
          </p:nvSpPr>
          <p:spPr>
            <a:xfrm>
              <a:off x="8534400" y="3485004"/>
              <a:ext cx="93726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thaiDist" rtl="0"/>
              <a:r>
                <a:rPr lang="th-TH" sz="4800" b="1" spc="200" dirty="0">
                  <a:solidFill>
                    <a:schemeClr val="bg1"/>
                  </a:solidFill>
                  <a:latin typeface="UPCB" panose="02000000000000000000" pitchFamily="2" charset="-34"/>
                  <a:cs typeface="UPCB" panose="02000000000000000000" pitchFamily="2" charset="-34"/>
                </a:rPr>
                <a:t>ใบกำกับภาษีอิเล็กทรอนิกส์ (</a:t>
              </a:r>
              <a:r>
                <a:rPr lang="en-US" sz="4800" b="1" spc="200" dirty="0">
                  <a:solidFill>
                    <a:schemeClr val="bg1"/>
                  </a:solidFill>
                  <a:latin typeface="UPCB" panose="02000000000000000000" pitchFamily="2" charset="-34"/>
                  <a:cs typeface="UPCB" panose="02000000000000000000" pitchFamily="2" charset="-34"/>
                </a:rPr>
                <a:t>e-Tax Invoice)</a:t>
              </a:r>
              <a:endParaRPr lang="th-TH" sz="4800" b="1" spc="200" dirty="0">
                <a:solidFill>
                  <a:schemeClr val="bg1"/>
                </a:solidFill>
                <a:latin typeface="UPCB" panose="02000000000000000000" pitchFamily="2" charset="-34"/>
                <a:cs typeface="UPCB" panose="020000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360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E87A5FF-63C4-2EDB-3BDA-74FC273BE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6938" cy="10287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855B958-2212-18E5-EF5C-DF48DE1BF395}"/>
              </a:ext>
            </a:extLst>
          </p:cNvPr>
          <p:cNvGrpSpPr/>
          <p:nvPr/>
        </p:nvGrpSpPr>
        <p:grpSpPr>
          <a:xfrm>
            <a:off x="1219200" y="571500"/>
            <a:ext cx="6629400" cy="656663"/>
            <a:chOff x="2614482" y="1786764"/>
            <a:chExt cx="6629400" cy="65666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21C39D2-6B2F-4D0A-5ACE-AD59D41EF1E8}"/>
                </a:ext>
              </a:extLst>
            </p:cNvPr>
            <p:cNvSpPr txBox="1"/>
            <p:nvPr/>
          </p:nvSpPr>
          <p:spPr>
            <a:xfrm>
              <a:off x="3282624" y="1786764"/>
              <a:ext cx="59612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chemeClr val="accent3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ชื่อ ที่อยู่ ของผู้ซื้อสินค้าหรือผู้รับบริการ</a:t>
              </a:r>
            </a:p>
          </p:txBody>
        </p:sp>
        <p:grpSp>
          <p:nvGrpSpPr>
            <p:cNvPr id="4" name="กลุ่ม 16">
              <a:extLst>
                <a:ext uri="{FF2B5EF4-FFF2-40B4-BE49-F238E27FC236}">
                  <a16:creationId xmlns:a16="http://schemas.microsoft.com/office/drawing/2014/main" id="{73E23CAE-1211-4F4B-7B43-556DDF3E1B39}"/>
                </a:ext>
              </a:extLst>
            </p:cNvPr>
            <p:cNvGrpSpPr/>
            <p:nvPr/>
          </p:nvGrpSpPr>
          <p:grpSpPr>
            <a:xfrm>
              <a:off x="2614482" y="1797096"/>
              <a:ext cx="594360" cy="646331"/>
              <a:chOff x="2342617" y="1078302"/>
              <a:chExt cx="594360" cy="646331"/>
            </a:xfrm>
          </p:grpSpPr>
          <p:sp>
            <p:nvSpPr>
              <p:cNvPr id="5" name="Oval 187">
                <a:extLst>
                  <a:ext uri="{FF2B5EF4-FFF2-40B4-BE49-F238E27FC236}">
                    <a16:creationId xmlns:a16="http://schemas.microsoft.com/office/drawing/2014/main" id="{756482DC-28E4-5668-319A-BD7E82BE1519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6" name="TextBox 198">
                <a:extLst>
                  <a:ext uri="{FF2B5EF4-FFF2-40B4-BE49-F238E27FC236}">
                    <a16:creationId xmlns:a16="http://schemas.microsoft.com/office/drawing/2014/main" id="{5C8F75BF-26FA-2F3E-E8E9-BD65587E40DD}"/>
                  </a:ext>
                </a:extLst>
              </p:cNvPr>
              <p:cNvSpPr txBox="1"/>
              <p:nvPr/>
            </p:nvSpPr>
            <p:spPr>
              <a:xfrm flipH="1">
                <a:off x="234261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</a:t>
                </a: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BC0BB35-5583-E3A9-A0E1-4EDAD57BADF1}"/>
              </a:ext>
            </a:extLst>
          </p:cNvPr>
          <p:cNvSpPr txBox="1"/>
          <p:nvPr/>
        </p:nvSpPr>
        <p:spPr>
          <a:xfrm>
            <a:off x="896742" y="1293674"/>
            <a:ext cx="160958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(1) “ชื่อ” ของผู้ซื้อสินค้าหรือผู้รับบริการ หมายถึง ชื่อผู้ประกอบการตามที่ได้จดทะเบียนภาษีมูลค่าเพิ่ม หรือชื่อสถานประกอบการ หรือชื่อการค้าของสถานประกอบการตามที่ได้จดทะเบียนภาษีมูลค่าเพิ่ม กรณีบุคคลธรรมดาหมายความรวมถึงนามสกุลด้วย</a:t>
            </a:r>
          </a:p>
          <a:p>
            <a:pPr algn="thaiDist"/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(2) “ที่อยู่ของผู้ซื้อสินค้าหรือผู้รับบริการ” หมายถึง ที่ตั้งของสถานประกอบการ ตามที่ได้จดทะเบียนภาษีมูลค่าเพิ่มไว้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D56597-69E0-0731-0207-45E56E732BC0}"/>
              </a:ext>
            </a:extLst>
          </p:cNvPr>
          <p:cNvGrpSpPr/>
          <p:nvPr/>
        </p:nvGrpSpPr>
        <p:grpSpPr>
          <a:xfrm>
            <a:off x="1219200" y="3695700"/>
            <a:ext cx="9753600" cy="656663"/>
            <a:chOff x="2614482" y="1786764"/>
            <a:chExt cx="9753600" cy="65666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2ABDA3-5BD0-0DC9-696E-703BC451CEDD}"/>
                </a:ext>
              </a:extLst>
            </p:cNvPr>
            <p:cNvSpPr txBox="1"/>
            <p:nvPr/>
          </p:nvSpPr>
          <p:spPr>
            <a:xfrm>
              <a:off x="3282624" y="1786764"/>
              <a:ext cx="90854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chemeClr val="accent3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หมายเลขลำดับของใบกำกับภาษี และหมายเลขของเล่ม (ถ้ามี)</a:t>
              </a:r>
            </a:p>
          </p:txBody>
        </p:sp>
        <p:grpSp>
          <p:nvGrpSpPr>
            <p:cNvPr id="10" name="กลุ่ม 16">
              <a:extLst>
                <a:ext uri="{FF2B5EF4-FFF2-40B4-BE49-F238E27FC236}">
                  <a16:creationId xmlns:a16="http://schemas.microsoft.com/office/drawing/2014/main" id="{D2FFF15E-9C74-A35D-790D-9A69546FE638}"/>
                </a:ext>
              </a:extLst>
            </p:cNvPr>
            <p:cNvGrpSpPr/>
            <p:nvPr/>
          </p:nvGrpSpPr>
          <p:grpSpPr>
            <a:xfrm>
              <a:off x="2614482" y="1797096"/>
              <a:ext cx="594360" cy="646331"/>
              <a:chOff x="2342617" y="1078302"/>
              <a:chExt cx="594360" cy="646331"/>
            </a:xfrm>
          </p:grpSpPr>
          <p:sp>
            <p:nvSpPr>
              <p:cNvPr id="11" name="Oval 187">
                <a:extLst>
                  <a:ext uri="{FF2B5EF4-FFF2-40B4-BE49-F238E27FC236}">
                    <a16:creationId xmlns:a16="http://schemas.microsoft.com/office/drawing/2014/main" id="{C727C7E1-A8E5-A1A0-7A52-9A361DAF3A43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2" name="TextBox 198">
                <a:extLst>
                  <a:ext uri="{FF2B5EF4-FFF2-40B4-BE49-F238E27FC236}">
                    <a16:creationId xmlns:a16="http://schemas.microsoft.com/office/drawing/2014/main" id="{229C85D4-F41F-1A9A-55C3-388F9FDD71FE}"/>
                  </a:ext>
                </a:extLst>
              </p:cNvPr>
              <p:cNvSpPr txBox="1"/>
              <p:nvPr/>
            </p:nvSpPr>
            <p:spPr>
              <a:xfrm flipH="1">
                <a:off x="234261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D550F6-1608-E537-4E94-42CD4DC10A58}"/>
              </a:ext>
            </a:extLst>
          </p:cNvPr>
          <p:cNvGrpSpPr/>
          <p:nvPr/>
        </p:nvGrpSpPr>
        <p:grpSpPr>
          <a:xfrm>
            <a:off x="1219200" y="4506861"/>
            <a:ext cx="9753600" cy="656663"/>
            <a:chOff x="2614482" y="1786764"/>
            <a:chExt cx="9753600" cy="65666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95212D2-CD68-D5EB-8F6D-B1F7D6015ABE}"/>
                </a:ext>
              </a:extLst>
            </p:cNvPr>
            <p:cNvSpPr txBox="1"/>
            <p:nvPr/>
          </p:nvSpPr>
          <p:spPr>
            <a:xfrm>
              <a:off x="3282624" y="1786764"/>
              <a:ext cx="90854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chemeClr val="accent3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ชื่อ ชนิด ประเภท ปริมาณ และมูลค่าของสินค้าหรือของบริการ</a:t>
              </a:r>
            </a:p>
          </p:txBody>
        </p:sp>
        <p:grpSp>
          <p:nvGrpSpPr>
            <p:cNvPr id="17" name="กลุ่ม 16">
              <a:extLst>
                <a:ext uri="{FF2B5EF4-FFF2-40B4-BE49-F238E27FC236}">
                  <a16:creationId xmlns:a16="http://schemas.microsoft.com/office/drawing/2014/main" id="{54DB474B-8A77-9992-DFCE-C65B449BF367}"/>
                </a:ext>
              </a:extLst>
            </p:cNvPr>
            <p:cNvGrpSpPr/>
            <p:nvPr/>
          </p:nvGrpSpPr>
          <p:grpSpPr>
            <a:xfrm>
              <a:off x="2614482" y="1797096"/>
              <a:ext cx="594360" cy="646331"/>
              <a:chOff x="2342617" y="1078302"/>
              <a:chExt cx="594360" cy="646331"/>
            </a:xfrm>
          </p:grpSpPr>
          <p:sp>
            <p:nvSpPr>
              <p:cNvPr id="18" name="Oval 187">
                <a:extLst>
                  <a:ext uri="{FF2B5EF4-FFF2-40B4-BE49-F238E27FC236}">
                    <a16:creationId xmlns:a16="http://schemas.microsoft.com/office/drawing/2014/main" id="{B88AFD30-D5AA-F44D-658A-0301E0C2DF85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9" name="TextBox 198">
                <a:extLst>
                  <a:ext uri="{FF2B5EF4-FFF2-40B4-BE49-F238E27FC236}">
                    <a16:creationId xmlns:a16="http://schemas.microsoft.com/office/drawing/2014/main" id="{0634FC06-1A04-C681-0370-CEBB41E3C073}"/>
                  </a:ext>
                </a:extLst>
              </p:cNvPr>
              <p:cNvSpPr txBox="1"/>
              <p:nvPr/>
            </p:nvSpPr>
            <p:spPr>
              <a:xfrm flipH="1">
                <a:off x="234261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5.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5167E8-22AE-2613-239A-C3FE738CE835}"/>
              </a:ext>
            </a:extLst>
          </p:cNvPr>
          <p:cNvGrpSpPr/>
          <p:nvPr/>
        </p:nvGrpSpPr>
        <p:grpSpPr>
          <a:xfrm>
            <a:off x="1248697" y="5262204"/>
            <a:ext cx="11125200" cy="1200329"/>
            <a:chOff x="2614482" y="1786764"/>
            <a:chExt cx="11125200" cy="120032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2A6783-156A-AC0B-E8C2-FE6BCC4D5E1A}"/>
                </a:ext>
              </a:extLst>
            </p:cNvPr>
            <p:cNvSpPr txBox="1"/>
            <p:nvPr/>
          </p:nvSpPr>
          <p:spPr>
            <a:xfrm>
              <a:off x="3282624" y="1786764"/>
              <a:ext cx="1045705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chemeClr val="accent3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จำนวนภาษีมูลค่าเพิ่มที่คำนวณจากมูลค่าของสินค้าหรือของบริการ โดยให้แยกออกจากมูลค่าของสินค้าหรือของบริการให้ชัดแจ้ง</a:t>
              </a:r>
            </a:p>
          </p:txBody>
        </p:sp>
        <p:grpSp>
          <p:nvGrpSpPr>
            <p:cNvPr id="22" name="กลุ่ม 16">
              <a:extLst>
                <a:ext uri="{FF2B5EF4-FFF2-40B4-BE49-F238E27FC236}">
                  <a16:creationId xmlns:a16="http://schemas.microsoft.com/office/drawing/2014/main" id="{AAD44967-E38D-5BCE-7E8A-2F614D79BAFE}"/>
                </a:ext>
              </a:extLst>
            </p:cNvPr>
            <p:cNvGrpSpPr/>
            <p:nvPr/>
          </p:nvGrpSpPr>
          <p:grpSpPr>
            <a:xfrm>
              <a:off x="2614482" y="1797096"/>
              <a:ext cx="594360" cy="646331"/>
              <a:chOff x="2342617" y="1078302"/>
              <a:chExt cx="594360" cy="646331"/>
            </a:xfrm>
          </p:grpSpPr>
          <p:sp>
            <p:nvSpPr>
              <p:cNvPr id="23" name="Oval 187">
                <a:extLst>
                  <a:ext uri="{FF2B5EF4-FFF2-40B4-BE49-F238E27FC236}">
                    <a16:creationId xmlns:a16="http://schemas.microsoft.com/office/drawing/2014/main" id="{F101E6DA-F064-F389-55A2-9C3631519AE9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4" name="TextBox 198">
                <a:extLst>
                  <a:ext uri="{FF2B5EF4-FFF2-40B4-BE49-F238E27FC236}">
                    <a16:creationId xmlns:a16="http://schemas.microsoft.com/office/drawing/2014/main" id="{39785462-E0C9-7AB9-1906-CA61BE1BFE60}"/>
                  </a:ext>
                </a:extLst>
              </p:cNvPr>
              <p:cNvSpPr txBox="1"/>
              <p:nvPr/>
            </p:nvSpPr>
            <p:spPr>
              <a:xfrm flipH="1">
                <a:off x="234261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6.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A6F2DCB-13F4-1401-DFEA-5E02BC860C79}"/>
              </a:ext>
            </a:extLst>
          </p:cNvPr>
          <p:cNvGrpSpPr/>
          <p:nvPr/>
        </p:nvGrpSpPr>
        <p:grpSpPr>
          <a:xfrm>
            <a:off x="1219200" y="6591300"/>
            <a:ext cx="11125200" cy="656663"/>
            <a:chOff x="2614482" y="1786764"/>
            <a:chExt cx="11125200" cy="65666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D892086-42B8-F867-9BD9-8F79661D1F37}"/>
                </a:ext>
              </a:extLst>
            </p:cNvPr>
            <p:cNvSpPr txBox="1"/>
            <p:nvPr/>
          </p:nvSpPr>
          <p:spPr>
            <a:xfrm>
              <a:off x="3282624" y="1786764"/>
              <a:ext cx="104570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chemeClr val="accent3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วัน เดือน ปี ที่ออกใบกำกับภาษี</a:t>
              </a:r>
            </a:p>
          </p:txBody>
        </p:sp>
        <p:grpSp>
          <p:nvGrpSpPr>
            <p:cNvPr id="27" name="กลุ่ม 16">
              <a:extLst>
                <a:ext uri="{FF2B5EF4-FFF2-40B4-BE49-F238E27FC236}">
                  <a16:creationId xmlns:a16="http://schemas.microsoft.com/office/drawing/2014/main" id="{C1317A90-C9AE-01CD-E26C-3DCAD87865E7}"/>
                </a:ext>
              </a:extLst>
            </p:cNvPr>
            <p:cNvGrpSpPr/>
            <p:nvPr/>
          </p:nvGrpSpPr>
          <p:grpSpPr>
            <a:xfrm>
              <a:off x="2614482" y="1797096"/>
              <a:ext cx="594360" cy="646331"/>
              <a:chOff x="2342617" y="1078302"/>
              <a:chExt cx="594360" cy="646331"/>
            </a:xfrm>
          </p:grpSpPr>
          <p:sp>
            <p:nvSpPr>
              <p:cNvPr id="28" name="Oval 187">
                <a:extLst>
                  <a:ext uri="{FF2B5EF4-FFF2-40B4-BE49-F238E27FC236}">
                    <a16:creationId xmlns:a16="http://schemas.microsoft.com/office/drawing/2014/main" id="{2E228C37-BE59-D5F7-FA1C-D94A9BEAA8B6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9" name="TextBox 198">
                <a:extLst>
                  <a:ext uri="{FF2B5EF4-FFF2-40B4-BE49-F238E27FC236}">
                    <a16:creationId xmlns:a16="http://schemas.microsoft.com/office/drawing/2014/main" id="{4EE9D7F5-9E3E-7D11-19CC-686AA3AC362A}"/>
                  </a:ext>
                </a:extLst>
              </p:cNvPr>
              <p:cNvSpPr txBox="1"/>
              <p:nvPr/>
            </p:nvSpPr>
            <p:spPr>
              <a:xfrm flipH="1">
                <a:off x="234261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7.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CFC43107-01B5-6160-2BE1-0005087E5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29573" y="5552359"/>
            <a:ext cx="8267700" cy="443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4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86ED96-E682-B3E8-F717-27869CB999DC}"/>
              </a:ext>
            </a:extLst>
          </p:cNvPr>
          <p:cNvGrpSpPr/>
          <p:nvPr/>
        </p:nvGrpSpPr>
        <p:grpSpPr>
          <a:xfrm>
            <a:off x="0" y="0"/>
            <a:ext cx="18253901" cy="10248900"/>
            <a:chOff x="0" y="38100"/>
            <a:chExt cx="18253901" cy="102489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4E894E7-18DF-674E-BB04-32545613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5" y="38100"/>
              <a:ext cx="18237336" cy="102489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D1138B3-3536-CB3A-9603-F4DCBA6D8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6" r="11106"/>
            <a:stretch/>
          </p:blipFill>
          <p:spPr>
            <a:xfrm>
              <a:off x="0" y="2724150"/>
              <a:ext cx="5757102" cy="4933950"/>
            </a:xfrm>
            <a:prstGeom prst="hexagon">
              <a:avLst>
                <a:gd name="adj" fmla="val 29192"/>
                <a:gd name="vf" fmla="val 115470"/>
              </a:avLst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A0398F2-E42C-5C39-9AFE-373DA2A7DC20}"/>
              </a:ext>
            </a:extLst>
          </p:cNvPr>
          <p:cNvSpPr txBox="1"/>
          <p:nvPr/>
        </p:nvSpPr>
        <p:spPr>
          <a:xfrm>
            <a:off x="6172514" y="1636722"/>
            <a:ext cx="11159298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1. รายการในใบกำกับภาษีให้ทำเป็นภาษาไทย หรือจัดทำเป็นภาษาไทยหรือภาษาอังกฤษในฉบับเดียวกันก็ได้ ถ้าจะทำเป็นภาษาต่างประเทศอื่นต้องขออนุมัติต่ออธิบดีกรมสรรพากร</a:t>
            </a:r>
          </a:p>
          <a:p>
            <a:pPr algn="thaiDist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2. หน่วยเงินตราในใบกำกับภาษีต้องเป็นหน่วยเงินตราไทย และใช้ตัวเลขไทยหรืออารบ</a:t>
            </a:r>
            <a:r>
              <a:rPr lang="th-TH" sz="4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ิก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ถ้าจะจัดทำเป็นหน่วยเงินตราต่างประเทศ ต้องขออนุมัติต่ออธิบดีกรมสรรพากร</a:t>
            </a:r>
          </a:p>
          <a:p>
            <a:pPr algn="thaiDist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3. ใบกำกับภาษีอาจออกรวมกันสำหรับการขายสินค้าหรือการให้บริการหลายอย่างก็ได้</a:t>
            </a:r>
          </a:p>
          <a:p>
            <a:pPr algn="thaiDist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4. ใบกำกับแบบเต็มรูปต้องมีรายการครบถ้วน</a:t>
            </a:r>
          </a:p>
          <a:p>
            <a:pPr algn="thaiDist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5. รายการในใบกำกับภาษีแบบเต็มรูปจะต้องไม่มีการแก้ไขเปลี่ยนแปลง ไม่ว่าจะเป็นการขีด ฆ่า ขูด ลบ โดยยางลบ หรือใช้หมึก ตก แต่ง ต่อ เติม หากมีการแก้ไขเปลี่ยนแปลง ภาษีซื้อตามใบกำกับภาษีดังกล่าวถือเป็นภาษีซื้อต้องห้าม</a:t>
            </a:r>
            <a:endParaRPr lang="en-US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FF68D7-BE27-0671-CFD5-A2A37A082EB2}"/>
              </a:ext>
            </a:extLst>
          </p:cNvPr>
          <p:cNvGrpSpPr/>
          <p:nvPr/>
        </p:nvGrpSpPr>
        <p:grpSpPr>
          <a:xfrm>
            <a:off x="7208903" y="584245"/>
            <a:ext cx="7954897" cy="809673"/>
            <a:chOff x="7208903" y="584245"/>
            <a:chExt cx="7954897" cy="809673"/>
          </a:xfrm>
        </p:grpSpPr>
        <p:sp>
          <p:nvSpPr>
            <p:cNvPr id="11" name="Rounded Rectangle 45">
              <a:extLst>
                <a:ext uri="{FF2B5EF4-FFF2-40B4-BE49-F238E27FC236}">
                  <a16:creationId xmlns:a16="http://schemas.microsoft.com/office/drawing/2014/main" id="{553101E1-D63A-B7C3-F3A8-CE073A3B7AD3}"/>
                </a:ext>
              </a:extLst>
            </p:cNvPr>
            <p:cNvSpPr/>
            <p:nvPr/>
          </p:nvSpPr>
          <p:spPr>
            <a:xfrm>
              <a:off x="7208903" y="584245"/>
              <a:ext cx="7954897" cy="809673"/>
            </a:xfrm>
            <a:prstGeom prst="roundRect">
              <a:avLst>
                <a:gd name="adj" fmla="val 48548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1A3578-636C-9CCB-C53C-396E6ADE0756}"/>
                </a:ext>
              </a:extLst>
            </p:cNvPr>
            <p:cNvSpPr txBox="1"/>
            <p:nvPr/>
          </p:nvSpPr>
          <p:spPr>
            <a:xfrm>
              <a:off x="7620000" y="647700"/>
              <a:ext cx="70866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วิธีการจัดทำรายการของใบกำกับภาษีแบบเต็มรูป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440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5955557-2AB6-5D89-8960-D3E519820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6938" cy="10287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8154A3F-80BA-98F7-6AE5-A250D1F704B9}"/>
              </a:ext>
            </a:extLst>
          </p:cNvPr>
          <p:cNvGrpSpPr/>
          <p:nvPr/>
        </p:nvGrpSpPr>
        <p:grpSpPr>
          <a:xfrm>
            <a:off x="381000" y="740888"/>
            <a:ext cx="11811000" cy="809673"/>
            <a:chOff x="12984053" y="3472582"/>
            <a:chExt cx="11811000" cy="809673"/>
          </a:xfrm>
        </p:grpSpPr>
        <p:sp>
          <p:nvSpPr>
            <p:cNvPr id="6" name="Rounded Rectangle 45">
              <a:extLst>
                <a:ext uri="{FF2B5EF4-FFF2-40B4-BE49-F238E27FC236}">
                  <a16:creationId xmlns:a16="http://schemas.microsoft.com/office/drawing/2014/main" id="{168E749C-40D5-0F8E-43B1-B4695A783321}"/>
                </a:ext>
              </a:extLst>
            </p:cNvPr>
            <p:cNvSpPr/>
            <p:nvPr/>
          </p:nvSpPr>
          <p:spPr>
            <a:xfrm>
              <a:off x="12984053" y="3472582"/>
              <a:ext cx="11811000" cy="809673"/>
            </a:xfrm>
            <a:prstGeom prst="roundRect">
              <a:avLst>
                <a:gd name="adj" fmla="val 48548"/>
              </a:avLst>
            </a:prstGeom>
            <a:solidFill>
              <a:srgbClr val="FED2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C8CD92-36EE-F418-C827-E8E39E76E75B}"/>
                </a:ext>
              </a:extLst>
            </p:cNvPr>
            <p:cNvSpPr txBox="1"/>
            <p:nvPr/>
          </p:nvSpPr>
          <p:spPr>
            <a:xfrm>
              <a:off x="13250753" y="3492697"/>
              <a:ext cx="111633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1" dirty="0">
                  <a:latin typeface="TH Krub" panose="02000506040000020004" pitchFamily="2" charset="-34"/>
                  <a:cs typeface="TH Krub" panose="02000506040000020004" pitchFamily="2" charset="-34"/>
                </a:rPr>
                <a:t>2.5.3 การจัดทำ ควบคุม และตรวจสอบใบกำกับภาษีอย่างย่อ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36C66C-E32C-1A71-A2F1-980E3AE202F7}"/>
              </a:ext>
            </a:extLst>
          </p:cNvPr>
          <p:cNvGrpSpPr/>
          <p:nvPr/>
        </p:nvGrpSpPr>
        <p:grpSpPr>
          <a:xfrm>
            <a:off x="929640" y="1943100"/>
            <a:ext cx="15148560" cy="1754326"/>
            <a:chOff x="2629722" y="1786764"/>
            <a:chExt cx="15148560" cy="175432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33E544A-B294-41EB-FCDA-945DEF82139A}"/>
                </a:ext>
              </a:extLst>
            </p:cNvPr>
            <p:cNvSpPr txBox="1"/>
            <p:nvPr/>
          </p:nvSpPr>
          <p:spPr>
            <a:xfrm>
              <a:off x="3282624" y="1786764"/>
              <a:ext cx="14495658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rgbClr val="E703C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ผู้มีสิทธิออกใบกำกับภาษีอย่างย่อ 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ได้แก่ ผู้ประกอบการจดทะเบียนที่ประกอบกิจการขายสินค้าในลักษณะขายปลีก หรือให้บริการในลักษณะบริการรายย่อยแก่บุคคลจำนวนมาก ผู้ประกอบการจดทะเบียนที่ประกอบกิจการค้าปลีก มีสิทธิออกใบกำกับภาษีอย่างย่อได้ แต่ตัวแทนของผู้ประกอบการจดทะเบียนจะออกใบกำกับภาษีอย่างย่อไม่ได้</a:t>
              </a:r>
            </a:p>
          </p:txBody>
        </p:sp>
        <p:grpSp>
          <p:nvGrpSpPr>
            <p:cNvPr id="13" name="กลุ่ม 16">
              <a:extLst>
                <a:ext uri="{FF2B5EF4-FFF2-40B4-BE49-F238E27FC236}">
                  <a16:creationId xmlns:a16="http://schemas.microsoft.com/office/drawing/2014/main" id="{D51DEC92-C175-1260-724A-D09554564978}"/>
                </a:ext>
              </a:extLst>
            </p:cNvPr>
            <p:cNvGrpSpPr/>
            <p:nvPr/>
          </p:nvGrpSpPr>
          <p:grpSpPr>
            <a:xfrm>
              <a:off x="2629722" y="1797096"/>
              <a:ext cx="594360" cy="646331"/>
              <a:chOff x="2357857" y="1078302"/>
              <a:chExt cx="594360" cy="646331"/>
            </a:xfrm>
          </p:grpSpPr>
          <p:sp>
            <p:nvSpPr>
              <p:cNvPr id="14" name="Oval 187">
                <a:extLst>
                  <a:ext uri="{FF2B5EF4-FFF2-40B4-BE49-F238E27FC236}">
                    <a16:creationId xmlns:a16="http://schemas.microsoft.com/office/drawing/2014/main" id="{5EEDCD92-DB49-2E8C-3233-40C3A8D7C197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rgbClr val="E703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5" name="TextBox 198">
                <a:extLst>
                  <a:ext uri="{FF2B5EF4-FFF2-40B4-BE49-F238E27FC236}">
                    <a16:creationId xmlns:a16="http://schemas.microsoft.com/office/drawing/2014/main" id="{45C8F16F-EBB9-938B-201C-85E02A40834E}"/>
                  </a:ext>
                </a:extLst>
              </p:cNvPr>
              <p:cNvSpPr txBox="1"/>
              <p:nvPr/>
            </p:nvSpPr>
            <p:spPr>
              <a:xfrm flipH="1">
                <a:off x="235785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EA2B385-46F9-EB79-961A-65FCA7508056}"/>
              </a:ext>
            </a:extLst>
          </p:cNvPr>
          <p:cNvGrpSpPr/>
          <p:nvPr/>
        </p:nvGrpSpPr>
        <p:grpSpPr>
          <a:xfrm>
            <a:off x="929640" y="3801397"/>
            <a:ext cx="15148560" cy="4524315"/>
            <a:chOff x="2629722" y="1786764"/>
            <a:chExt cx="15148560" cy="452431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5A270C-5135-C89E-F854-809718B334C7}"/>
                </a:ext>
              </a:extLst>
            </p:cNvPr>
            <p:cNvSpPr txBox="1"/>
            <p:nvPr/>
          </p:nvSpPr>
          <p:spPr>
            <a:xfrm>
              <a:off x="3282624" y="1786764"/>
              <a:ext cx="14495658" cy="4524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rgbClr val="E703C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การประกอบกิจการขายสินค้าในลักษณะขายปลีก 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หรือการให้บริการในลักษณะรายย่อยแก่บุคคลจำนวนมาก ที่สามารถออกใบกำกับภาษีอย่างย่อได้ต้องมีลักษณะดังนี้</a:t>
              </a:r>
            </a:p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(1) เป็นการขายสินค้าที่ผู้ขายทราบโดยชัดแจ้งว่าเป็นการขายให้แก่ผู้บริโภคโดยตรง และได้ขายในปริมาณซึ่งตามปกติวิสัยของผู้บริโภคนั้นจะนำสินค้าไปใช้บริโภค หรือใช้สอยโดยมิได้มีวัตถุประสงค์ที่จะนำไปขายต่อไป เช่น การขายสินค้าของกิจการแผงลอย กิจการขายของชำ กิจการขายยา กิจการจำหน่ายน้ำมัน และกิจการห้างสรรพสินค้า ทั้งนี้ เฉพาะในการขายสินค้าที่เป็นไปตามลักษณะและ/หรือเงื่อนไขดังกล่าวข้างต้น</a:t>
              </a:r>
            </a:p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(2) การให้บริการในลักษณะบริการรายย่อยแก่บุคคลจำนวนมาก เช่น การให้บริการของกิจการภัตตาคาร กิจการโรงแรม กิจการซ่อมแซมทุกชนิด กิจการโรงภาพยนตร์ และกิจการสถานบริการน้ำมัน เป็นต้น</a:t>
              </a:r>
            </a:p>
          </p:txBody>
        </p:sp>
        <p:grpSp>
          <p:nvGrpSpPr>
            <p:cNvPr id="18" name="กลุ่ม 16">
              <a:extLst>
                <a:ext uri="{FF2B5EF4-FFF2-40B4-BE49-F238E27FC236}">
                  <a16:creationId xmlns:a16="http://schemas.microsoft.com/office/drawing/2014/main" id="{B44A2B6D-84BF-D520-1107-C1FAC24C5E8B}"/>
                </a:ext>
              </a:extLst>
            </p:cNvPr>
            <p:cNvGrpSpPr/>
            <p:nvPr/>
          </p:nvGrpSpPr>
          <p:grpSpPr>
            <a:xfrm>
              <a:off x="2629722" y="1797096"/>
              <a:ext cx="594360" cy="646331"/>
              <a:chOff x="2357857" y="1078302"/>
              <a:chExt cx="594360" cy="646331"/>
            </a:xfrm>
          </p:grpSpPr>
          <p:sp>
            <p:nvSpPr>
              <p:cNvPr id="19" name="Oval 187">
                <a:extLst>
                  <a:ext uri="{FF2B5EF4-FFF2-40B4-BE49-F238E27FC236}">
                    <a16:creationId xmlns:a16="http://schemas.microsoft.com/office/drawing/2014/main" id="{18295583-630F-A1DB-3957-1D4DBE084F1C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rgbClr val="E703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0" name="TextBox 198">
                <a:extLst>
                  <a:ext uri="{FF2B5EF4-FFF2-40B4-BE49-F238E27FC236}">
                    <a16:creationId xmlns:a16="http://schemas.microsoft.com/office/drawing/2014/main" id="{03EED7BC-0BA4-D906-5731-8CA17FDEFFDB}"/>
                  </a:ext>
                </a:extLst>
              </p:cNvPr>
              <p:cNvSpPr txBox="1"/>
              <p:nvPr/>
            </p:nvSpPr>
            <p:spPr>
              <a:xfrm flipH="1">
                <a:off x="235785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741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F9245C-0FC7-915C-B750-0CAD10B4D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6938" cy="10287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CF17BD4-6041-B97C-05A7-F31282BF2F80}"/>
              </a:ext>
            </a:extLst>
          </p:cNvPr>
          <p:cNvGrpSpPr/>
          <p:nvPr/>
        </p:nvGrpSpPr>
        <p:grpSpPr>
          <a:xfrm>
            <a:off x="914400" y="571500"/>
            <a:ext cx="15163800" cy="4524315"/>
            <a:chOff x="2614482" y="1786764"/>
            <a:chExt cx="15163800" cy="452431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34DFD0-059E-AAD7-BCA6-61AA29BC27B5}"/>
                </a:ext>
              </a:extLst>
            </p:cNvPr>
            <p:cNvSpPr txBox="1"/>
            <p:nvPr/>
          </p:nvSpPr>
          <p:spPr>
            <a:xfrm>
              <a:off x="3282624" y="1786764"/>
              <a:ext cx="14495658" cy="4524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600" b="1" dirty="0">
                  <a:solidFill>
                    <a:schemeClr val="accent3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รายการของใบกำกับภาษีอย่างย่อ 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ใบกำกับภาษีอย่างย่อ ต้องมีรายการอย่างน้อยดังต่อไปนี้</a:t>
              </a:r>
            </a:p>
            <a:p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(1) คำว่า “ใบกำกับภาษีอย่างย่อ” ในที่ที่เห็นได้เด่นชัด (ต้องระบุว่า “ใบกำกับภาษีอย่างย่อ”)</a:t>
              </a:r>
            </a:p>
            <a:p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(2) ชื่อหรือชื่อย่อและเลขประจำตัวผู้เสียภาษีอากรของผู้ประกอบการจดทะเบียนที่ออกใบกำกับภาษี</a:t>
              </a:r>
            </a:p>
            <a:p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(3) หมายเลขลำดับของใบกำกับภาษี และหมายเลขลำดับของเล่ม (ถ้ามี)</a:t>
              </a:r>
            </a:p>
            <a:p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(4) ชื่อ ชนิด ประเภท ปริมาณ และมูลค่าของสินค้าหรือของบริการ</a:t>
              </a:r>
            </a:p>
            <a:p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(5) ราคาสินค้าหรือราคาค่าบริการ โดยต้องมีข้อความระบุชัดเจนว่า ได้รวมภาษีมูลค่าเพิ่มไว้แล้ว</a:t>
              </a:r>
            </a:p>
            <a:p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(6) วัน เดือน ปี ที่ออกใบกำกับภาษี</a:t>
              </a:r>
            </a:p>
            <a:p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(7) ข้อความอื่นที่อธิบดีกรมสรรพากรกำหนด</a:t>
              </a:r>
            </a:p>
          </p:txBody>
        </p:sp>
        <p:grpSp>
          <p:nvGrpSpPr>
            <p:cNvPr id="5" name="กลุ่ม 16">
              <a:extLst>
                <a:ext uri="{FF2B5EF4-FFF2-40B4-BE49-F238E27FC236}">
                  <a16:creationId xmlns:a16="http://schemas.microsoft.com/office/drawing/2014/main" id="{9A265EBD-A8D2-6317-D09C-B0DB62856D68}"/>
                </a:ext>
              </a:extLst>
            </p:cNvPr>
            <p:cNvGrpSpPr/>
            <p:nvPr/>
          </p:nvGrpSpPr>
          <p:grpSpPr>
            <a:xfrm>
              <a:off x="2614482" y="1797096"/>
              <a:ext cx="594360" cy="646331"/>
              <a:chOff x="2342617" y="1078302"/>
              <a:chExt cx="594360" cy="646331"/>
            </a:xfrm>
          </p:grpSpPr>
          <p:sp>
            <p:nvSpPr>
              <p:cNvPr id="6" name="Oval 187">
                <a:extLst>
                  <a:ext uri="{FF2B5EF4-FFF2-40B4-BE49-F238E27FC236}">
                    <a16:creationId xmlns:a16="http://schemas.microsoft.com/office/drawing/2014/main" id="{1EA62BFD-A093-AA47-3976-6689554783AD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8" name="TextBox 198">
                <a:extLst>
                  <a:ext uri="{FF2B5EF4-FFF2-40B4-BE49-F238E27FC236}">
                    <a16:creationId xmlns:a16="http://schemas.microsoft.com/office/drawing/2014/main" id="{A935F150-5108-F792-9D24-540CD6507860}"/>
                  </a:ext>
                </a:extLst>
              </p:cNvPr>
              <p:cNvSpPr txBox="1"/>
              <p:nvPr/>
            </p:nvSpPr>
            <p:spPr>
              <a:xfrm flipH="1">
                <a:off x="234261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F2C48C7-A2BB-2A2A-7554-E456746DCB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595225"/>
              </p:ext>
            </p:extLst>
          </p:nvPr>
        </p:nvGraphicFramePr>
        <p:xfrm>
          <a:off x="1915970" y="5827838"/>
          <a:ext cx="14318407" cy="3870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239000">
                  <a:extLst>
                    <a:ext uri="{9D8B030D-6E8A-4147-A177-3AD203B41FA5}">
                      <a16:colId xmlns:a16="http://schemas.microsoft.com/office/drawing/2014/main" val="2243091700"/>
                    </a:ext>
                  </a:extLst>
                </a:gridCol>
                <a:gridCol w="7079407">
                  <a:extLst>
                    <a:ext uri="{9D8B030D-6E8A-4147-A177-3AD203B41FA5}">
                      <a16:colId xmlns:a16="http://schemas.microsoft.com/office/drawing/2014/main" val="30669716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ใบกำกับภาษีอย่างย่อ</a:t>
                      </a:r>
                      <a:endParaRPr lang="en-US" sz="2800" b="1" kern="12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ใบกำกับภาษีเต็มรูปแบบ</a:t>
                      </a:r>
                      <a:endParaRPr lang="en-US" sz="2800" b="1" kern="12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115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8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ไม่จำเป็นต้องแสดงชื่อที่อยู่เลขประจำตัวผู้เสียภาษีของผู้ซื้อสินค้าหรือผู้รับบริการ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ต้องแสดงชื่อ ที่อยู่ และเลขประจำตัวผู้เสียภาษีของผู้ซื้อสินค้าหรือผู้รับบริการอย่างชัดเจน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439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8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ชื่อ ชนิด และประเภทของสินค้าสามารถแสดงเป็นรหัสได้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ต้องแสดงชื่อ ชนิด และประเภทของสินค้าอย่างชัดเจน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377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8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มีข้อความแสดงให้เห็นอย่างชัดเจนว่าราคาสินค้าหรือบริการนั้นมีการรวมภาษีมูลค่าเพิ่มไว้แล้ว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ต้องแสดงจำนวนภาษีมูลค่าเพิ่มแยกออกจากมูลค่าของสินค้าหรือบริการอย่างชัดเจน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830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8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 ไม่สามารถนำไปหักออกจากภาษีขายในการคำนวณภาษีมูลค่าเพิ่มเพื่อนำส่ง ภ.พ.30 ได้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 สามารถนำ ไปหักออกจากภาษีขายในการคำนวณภาษีมูลค่าเพิ่มเพื่อนำส่ง ภ.พ.30 ได้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291496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D54F2BC7-7FA0-1ECE-9953-24BDEDEE539D}"/>
              </a:ext>
            </a:extLst>
          </p:cNvPr>
          <p:cNvSpPr txBox="1"/>
          <p:nvPr/>
        </p:nvSpPr>
        <p:spPr>
          <a:xfrm>
            <a:off x="4495800" y="5181507"/>
            <a:ext cx="91587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FF33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ลักษณะที่แตกต่างของใบกำกับภาษีอย่างย่อและใบกำกับภาษีแบบเต็มรูป</a:t>
            </a:r>
            <a:endParaRPr lang="en-US" sz="3600" b="1" dirty="0">
              <a:solidFill>
                <a:srgbClr val="FF33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4768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2E73EB-2BBD-AE3E-1E2F-ECAD98C9D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6938" cy="102870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16C929E-EC5D-6BF0-0EE2-F9530552AD6B}"/>
              </a:ext>
            </a:extLst>
          </p:cNvPr>
          <p:cNvGrpSpPr/>
          <p:nvPr/>
        </p:nvGrpSpPr>
        <p:grpSpPr>
          <a:xfrm>
            <a:off x="381000" y="740888"/>
            <a:ext cx="9144000" cy="809673"/>
            <a:chOff x="12984053" y="3472582"/>
            <a:chExt cx="9144000" cy="809673"/>
          </a:xfrm>
        </p:grpSpPr>
        <p:sp>
          <p:nvSpPr>
            <p:cNvPr id="31" name="Rounded Rectangle 45">
              <a:extLst>
                <a:ext uri="{FF2B5EF4-FFF2-40B4-BE49-F238E27FC236}">
                  <a16:creationId xmlns:a16="http://schemas.microsoft.com/office/drawing/2014/main" id="{8767BA36-5630-0528-0A83-51191D1B5374}"/>
                </a:ext>
              </a:extLst>
            </p:cNvPr>
            <p:cNvSpPr/>
            <p:nvPr/>
          </p:nvSpPr>
          <p:spPr>
            <a:xfrm>
              <a:off x="12984053" y="3472582"/>
              <a:ext cx="9144000" cy="809673"/>
            </a:xfrm>
            <a:prstGeom prst="roundRect">
              <a:avLst>
                <a:gd name="adj" fmla="val 48548"/>
              </a:avLst>
            </a:prstGeom>
            <a:solidFill>
              <a:srgbClr val="FED2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72D253-9D96-EF62-7877-C3702790EA40}"/>
                </a:ext>
              </a:extLst>
            </p:cNvPr>
            <p:cNvSpPr txBox="1"/>
            <p:nvPr/>
          </p:nvSpPr>
          <p:spPr>
            <a:xfrm>
              <a:off x="13250753" y="3492697"/>
              <a:ext cx="83439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1" dirty="0">
                  <a:latin typeface="TH Krub" panose="02000506040000020004" pitchFamily="2" charset="-34"/>
                  <a:cs typeface="TH Krub" panose="02000506040000020004" pitchFamily="2" charset="-34"/>
                </a:rPr>
                <a:t>2.5.4 การจัดทำ ควบคุม และตรวจสอบใบลดหนี้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A695789-5EB7-6405-5401-26E88DB53E86}"/>
              </a:ext>
            </a:extLst>
          </p:cNvPr>
          <p:cNvSpPr txBox="1"/>
          <p:nvPr/>
        </p:nvSpPr>
        <p:spPr>
          <a:xfrm>
            <a:off x="914400" y="1678736"/>
            <a:ext cx="571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b="1" dirty="0">
                <a:solidFill>
                  <a:srgbClr val="E703C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สาระสำคัญของใบลดหนี้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D114D-E647-9A37-0406-6EC86CC4B633}"/>
              </a:ext>
            </a:extLst>
          </p:cNvPr>
          <p:cNvSpPr txBox="1"/>
          <p:nvPr/>
        </p:nvSpPr>
        <p:spPr>
          <a:xfrm>
            <a:off x="918882" y="2325067"/>
            <a:ext cx="9749118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1. คำว่า “ใบลดหนี้” ในที่ที่เห็นได้เด่นชัด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2. ชื่อ ที่อยู่ และเลขประจำตัวผู้เสียภาษีอากรของผู้ประกอบการจดทะเบียนที่ออกใบลดหนี้ และในกรณีตัวแทนเป็นผู้ออกใบลดหนี้ ในนามของผู้ประกอบการจดทะเบียนตามมาตรา 86 วรรคสี่ หรือมาตรา 86/2 ให้ระบุชื่อ ที่อยู่ และเลขประจำตัวผู้เสียภาษีอากร ของตัวแทนนั้นด้วย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3. ชื่อ ที่อยู่ ของผู้ซื้อสินค้าหรือผู้รับบริการ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4. วัน เดือน ปี ที่ออกใบลดหนี้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5. หมายเลขลำดับของใบกำกับภาษีเดิม รวมทั้งหมายเลขลำดับของเล่ม (ถ้ามี) มูลค่าของสินค้าหรือบริการที่แสดงไว้ในใบกำกับภาษีดังกล่าว มูลค่าที่ถูกต้องของสินค้าหรือบริการ ผลต่างของจำนวนมูลค่าทั้งสอง และจำนวนภาษีที่ใช้คืนสำหรับส่วนต่างนั้น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6. คำอธิบายสั้น ๆ ถึงสาเหตุในการออกใบลดหนี้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7. ข้อความอื่นที่อธิบดีกำหนด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16C854-7028-180B-E554-7597403E66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5" b="364"/>
          <a:stretch/>
        </p:blipFill>
        <p:spPr>
          <a:xfrm>
            <a:off x="10823806" y="1645118"/>
            <a:ext cx="7337326" cy="8229600"/>
          </a:xfrm>
          <a:prstGeom prst="roundRect">
            <a:avLst>
              <a:gd name="adj" fmla="val 2739"/>
            </a:avLst>
          </a:prstGeom>
          <a:noFill/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154929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BB38B7-14B2-4CCC-2A91-F7512EBA7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6938" cy="10287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0B1507B-E655-75FA-EFAF-FAFE12EB3F3D}"/>
              </a:ext>
            </a:extLst>
          </p:cNvPr>
          <p:cNvGrpSpPr/>
          <p:nvPr/>
        </p:nvGrpSpPr>
        <p:grpSpPr>
          <a:xfrm>
            <a:off x="381000" y="687100"/>
            <a:ext cx="9372600" cy="809673"/>
            <a:chOff x="12984053" y="3472582"/>
            <a:chExt cx="9372600" cy="809673"/>
          </a:xfrm>
        </p:grpSpPr>
        <p:sp>
          <p:nvSpPr>
            <p:cNvPr id="19" name="Rounded Rectangle 45">
              <a:extLst>
                <a:ext uri="{FF2B5EF4-FFF2-40B4-BE49-F238E27FC236}">
                  <a16:creationId xmlns:a16="http://schemas.microsoft.com/office/drawing/2014/main" id="{C9835C04-877B-8CBD-7CF6-FFB9FC010504}"/>
                </a:ext>
              </a:extLst>
            </p:cNvPr>
            <p:cNvSpPr/>
            <p:nvPr/>
          </p:nvSpPr>
          <p:spPr>
            <a:xfrm>
              <a:off x="12984053" y="3472582"/>
              <a:ext cx="9372600" cy="809673"/>
            </a:xfrm>
            <a:prstGeom prst="roundRect">
              <a:avLst>
                <a:gd name="adj" fmla="val 48548"/>
              </a:avLst>
            </a:prstGeom>
            <a:solidFill>
              <a:srgbClr val="FED2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D59B42-0815-77DD-95D2-8BB09ABB9264}"/>
                </a:ext>
              </a:extLst>
            </p:cNvPr>
            <p:cNvSpPr txBox="1"/>
            <p:nvPr/>
          </p:nvSpPr>
          <p:spPr>
            <a:xfrm>
              <a:off x="13250753" y="3492697"/>
              <a:ext cx="87249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1" dirty="0">
                  <a:latin typeface="TH Krub" panose="02000506040000020004" pitchFamily="2" charset="-34"/>
                  <a:cs typeface="TH Krub" panose="02000506040000020004" pitchFamily="2" charset="-34"/>
                </a:rPr>
                <a:t>2.5.5 การจัดทำ ควบคุม และตรวจสอบใบเพิ่มหนี้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F5E6430-4AA2-557B-FE87-CB38550BE60E}"/>
              </a:ext>
            </a:extLst>
          </p:cNvPr>
          <p:cNvSpPr txBox="1"/>
          <p:nvPr/>
        </p:nvSpPr>
        <p:spPr>
          <a:xfrm>
            <a:off x="914400" y="1678736"/>
            <a:ext cx="571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b="1" dirty="0">
                <a:solidFill>
                  <a:srgbClr val="E703C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สาระสำคัญของใบเพิ่มหนี้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95D0A8-C866-32D0-8E45-6C1F4677EA22}"/>
              </a:ext>
            </a:extLst>
          </p:cNvPr>
          <p:cNvSpPr txBox="1"/>
          <p:nvPr/>
        </p:nvSpPr>
        <p:spPr>
          <a:xfrm>
            <a:off x="918882" y="2325067"/>
            <a:ext cx="9749118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1. คำว่า “ใบเพิ่มหนี้” ในที่ที่เห็นได้เด่นชัด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2. ชื่อ ที่อยู่ และเลขประจำตัวผู้เสียภาษีอากรของผู้ประกอบการจดทะเบียนที่ออกใบเพิ่มหนี้ และในกรณีตัวแทนเป็นผู้ออกใบเพิ่มหนี้ในนามของผู้ประกอบการจดทะเบียนตามมาตรา 86 วรรคสี่ หรือมาตรา 86/2 ให้ระบุชื่อ ที่อยู่ และเลขประจำตัวผู้เสียภาษีอากรของตัวแทนนั้นด้วย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3. ชื่อ ที่อยู่ ของผู้ซื้อสินค้าหรือผู้รับบริการ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4. วัน เดือน ปี ที่ออกใบเพิ่มหนี้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5. หมายเลขลำดับของใบกำกับภาษีเดิม รวมทั้งหมายเลขลำดับของเล่ม (ถ้ามี) มูลค่าของสินค้าหรือบริการที่แสดงไว้ในใบกำกับภาษีดังกล่าว มูลค่าที่ถูกต้องของสินค้าหรือบริการ ผลต่างของจำนวนมูลค่าทั้งสอง และจำนวนภาษีที่เรียกเก็บเพิ่มสำหรับส่วนต่างนั้น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6. คำอธิบายสั้น ๆ ถึงสาเหตุในการออกใบเพิ่มหนี้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7. ข้อความอื่นที่อธิบดีกำหนด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3B54DDE-8115-D027-7EAE-3E7C30C971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" b="33"/>
          <a:stretch/>
        </p:blipFill>
        <p:spPr>
          <a:xfrm>
            <a:off x="10685929" y="1170376"/>
            <a:ext cx="7337326" cy="8493078"/>
          </a:xfrm>
          <a:prstGeom prst="roundRect">
            <a:avLst>
              <a:gd name="adj" fmla="val 2739"/>
            </a:avLst>
          </a:prstGeom>
          <a:noFill/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274208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464244-C495-96F2-942E-9D13DEE46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6938" cy="10287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80E7225-829B-B692-9518-B7CCA565B4FB}"/>
              </a:ext>
            </a:extLst>
          </p:cNvPr>
          <p:cNvGrpSpPr/>
          <p:nvPr/>
        </p:nvGrpSpPr>
        <p:grpSpPr>
          <a:xfrm>
            <a:off x="381000" y="687100"/>
            <a:ext cx="11658600" cy="809673"/>
            <a:chOff x="12984053" y="3472582"/>
            <a:chExt cx="11658600" cy="809673"/>
          </a:xfrm>
        </p:grpSpPr>
        <p:sp>
          <p:nvSpPr>
            <p:cNvPr id="14" name="Rounded Rectangle 45">
              <a:extLst>
                <a:ext uri="{FF2B5EF4-FFF2-40B4-BE49-F238E27FC236}">
                  <a16:creationId xmlns:a16="http://schemas.microsoft.com/office/drawing/2014/main" id="{8405CB11-B92A-09A0-5348-D694512DC0E2}"/>
                </a:ext>
              </a:extLst>
            </p:cNvPr>
            <p:cNvSpPr/>
            <p:nvPr/>
          </p:nvSpPr>
          <p:spPr>
            <a:xfrm>
              <a:off x="12984053" y="3472582"/>
              <a:ext cx="11658600" cy="809673"/>
            </a:xfrm>
            <a:prstGeom prst="roundRect">
              <a:avLst>
                <a:gd name="adj" fmla="val 48548"/>
              </a:avLst>
            </a:prstGeom>
            <a:solidFill>
              <a:srgbClr val="FED2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1792B71-DC82-F40A-EAE9-194A747992A8}"/>
                </a:ext>
              </a:extLst>
            </p:cNvPr>
            <p:cNvSpPr txBox="1"/>
            <p:nvPr/>
          </p:nvSpPr>
          <p:spPr>
            <a:xfrm>
              <a:off x="13250753" y="3492697"/>
              <a:ext cx="111633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1" dirty="0">
                  <a:latin typeface="TH Krub" panose="02000506040000020004" pitchFamily="2" charset="-34"/>
                  <a:cs typeface="TH Krub" panose="02000506040000020004" pitchFamily="2" charset="-34"/>
                </a:rPr>
                <a:t>2.5.6 การจัดทำ ควบคุม และตรวจสอบใบแทนใบกำกับภาษีขาย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52798F-C770-3595-13A0-7A76B43FFA0D}"/>
              </a:ext>
            </a:extLst>
          </p:cNvPr>
          <p:cNvGrpSpPr/>
          <p:nvPr/>
        </p:nvGrpSpPr>
        <p:grpSpPr>
          <a:xfrm>
            <a:off x="1005840" y="1943100"/>
            <a:ext cx="12100560" cy="3416320"/>
            <a:chOff x="2629722" y="1786764"/>
            <a:chExt cx="12100560" cy="341632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DC691F-8D30-5349-F751-00FDB9077158}"/>
                </a:ext>
              </a:extLst>
            </p:cNvPr>
            <p:cNvSpPr txBox="1"/>
            <p:nvPr/>
          </p:nvSpPr>
          <p:spPr>
            <a:xfrm>
              <a:off x="3282624" y="1786764"/>
              <a:ext cx="11447658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ถ่ายสำเนาใบกำกับภาษี สำเนาใบเพิ่มหนี้ หรือสำเนาใบลดหนี้และให้บันทึกรายการดังนี้</a:t>
              </a:r>
            </a:p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ลงในภาพถ่ายหรือด้านหลังของภาพถ่ายดังกล่าว</a:t>
              </a:r>
            </a:p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(1) ใบแทนออกให้ครั้งที่</a:t>
              </a:r>
            </a:p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(2) วัน เดือน ปีที่ออกใบแทน</a:t>
              </a:r>
            </a:p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(3) คำอธิบายย่อ ๆ ถึงสาเหตุที่ออกใบแทน</a:t>
              </a:r>
            </a:p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(4) ลงลายมือชื่อของผู้ออกใบแทน</a:t>
              </a:r>
            </a:p>
          </p:txBody>
        </p:sp>
        <p:grpSp>
          <p:nvGrpSpPr>
            <p:cNvPr id="20" name="กลุ่ม 16">
              <a:extLst>
                <a:ext uri="{FF2B5EF4-FFF2-40B4-BE49-F238E27FC236}">
                  <a16:creationId xmlns:a16="http://schemas.microsoft.com/office/drawing/2014/main" id="{56898FC0-0AF4-8E5D-8EAF-4D39AAEE742D}"/>
                </a:ext>
              </a:extLst>
            </p:cNvPr>
            <p:cNvGrpSpPr/>
            <p:nvPr/>
          </p:nvGrpSpPr>
          <p:grpSpPr>
            <a:xfrm>
              <a:off x="2629722" y="1797096"/>
              <a:ext cx="594360" cy="646331"/>
              <a:chOff x="2357857" y="1078302"/>
              <a:chExt cx="594360" cy="646331"/>
            </a:xfrm>
          </p:grpSpPr>
          <p:sp>
            <p:nvSpPr>
              <p:cNvPr id="21" name="Oval 187">
                <a:extLst>
                  <a:ext uri="{FF2B5EF4-FFF2-40B4-BE49-F238E27FC236}">
                    <a16:creationId xmlns:a16="http://schemas.microsoft.com/office/drawing/2014/main" id="{FA821B9A-2861-28B9-FD92-ACC202BE3481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rgbClr val="E703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2" name="TextBox 198">
                <a:extLst>
                  <a:ext uri="{FF2B5EF4-FFF2-40B4-BE49-F238E27FC236}">
                    <a16:creationId xmlns:a16="http://schemas.microsoft.com/office/drawing/2014/main" id="{D4E19F35-4A89-B691-DECF-C08E36A5BAF4}"/>
                  </a:ext>
                </a:extLst>
              </p:cNvPr>
              <p:cNvSpPr txBox="1"/>
              <p:nvPr/>
            </p:nvSpPr>
            <p:spPr>
              <a:xfrm flipH="1">
                <a:off x="235785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4C7D59B-25CF-0415-69B1-E586BD9E6740}"/>
              </a:ext>
            </a:extLst>
          </p:cNvPr>
          <p:cNvGrpSpPr/>
          <p:nvPr/>
        </p:nvGrpSpPr>
        <p:grpSpPr>
          <a:xfrm>
            <a:off x="1005840" y="5420532"/>
            <a:ext cx="12710160" cy="1228097"/>
            <a:chOff x="1005840" y="5420532"/>
            <a:chExt cx="12710160" cy="1228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E934A34-5D5E-1BAB-F4C4-0529FC2DE5D6}"/>
                </a:ext>
              </a:extLst>
            </p:cNvPr>
            <p:cNvGrpSpPr/>
            <p:nvPr/>
          </p:nvGrpSpPr>
          <p:grpSpPr>
            <a:xfrm>
              <a:off x="1005840" y="5448300"/>
              <a:ext cx="12710160" cy="1200329"/>
              <a:chOff x="2629722" y="1786764"/>
              <a:chExt cx="12710160" cy="1200329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B32987F-1386-7052-ED61-F0B3C58BC975}"/>
                  </a:ext>
                </a:extLst>
              </p:cNvPr>
              <p:cNvSpPr txBox="1"/>
              <p:nvPr/>
            </p:nvSpPr>
            <p:spPr>
              <a:xfrm>
                <a:off x="3282624" y="1786764"/>
                <a:ext cx="12057258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th-TH" sz="36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ให้ผู้ประกอบการจดทะเบียนซึ่งออกใบแทนตาม        บันทึกรายการตาม (1) - (4) ไว้ด้านหลัง</a:t>
                </a:r>
              </a:p>
              <a:p>
                <a:pPr algn="l"/>
                <a:r>
                  <a:rPr lang="th-TH" sz="36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สำเนาใบกำกับภาษี สำเนาใบเพิ่มหนี้ หรือสำเนาใบลดหนี้ด้วย</a:t>
                </a:r>
              </a:p>
            </p:txBody>
          </p:sp>
          <p:grpSp>
            <p:nvGrpSpPr>
              <p:cNvPr id="25" name="กลุ่ม 16">
                <a:extLst>
                  <a:ext uri="{FF2B5EF4-FFF2-40B4-BE49-F238E27FC236}">
                    <a16:creationId xmlns:a16="http://schemas.microsoft.com/office/drawing/2014/main" id="{31D985E8-4A7D-E380-2AFD-DA793F2559E6}"/>
                  </a:ext>
                </a:extLst>
              </p:cNvPr>
              <p:cNvGrpSpPr/>
              <p:nvPr/>
            </p:nvGrpSpPr>
            <p:grpSpPr>
              <a:xfrm>
                <a:off x="2629722" y="1797096"/>
                <a:ext cx="594360" cy="646331"/>
                <a:chOff x="2357857" y="1078302"/>
                <a:chExt cx="594360" cy="646331"/>
              </a:xfrm>
            </p:grpSpPr>
            <p:sp>
              <p:nvSpPr>
                <p:cNvPr id="26" name="Oval 187">
                  <a:extLst>
                    <a:ext uri="{FF2B5EF4-FFF2-40B4-BE49-F238E27FC236}">
                      <a16:creationId xmlns:a16="http://schemas.microsoft.com/office/drawing/2014/main" id="{EEFF18DC-FB09-CBCF-2879-473955B7857D}"/>
                    </a:ext>
                  </a:extLst>
                </p:cNvPr>
                <p:cNvSpPr/>
                <p:nvPr/>
              </p:nvSpPr>
              <p:spPr>
                <a:xfrm>
                  <a:off x="2381144" y="1125067"/>
                  <a:ext cx="502066" cy="502066"/>
                </a:xfrm>
                <a:prstGeom prst="ellipse">
                  <a:avLst/>
                </a:prstGeom>
                <a:solidFill>
                  <a:srgbClr val="E703C6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Arial Unicode MS"/>
                  </a:endParaRPr>
                </a:p>
              </p:txBody>
            </p:sp>
            <p:sp>
              <p:nvSpPr>
                <p:cNvPr id="27" name="TextBox 198">
                  <a:extLst>
                    <a:ext uri="{FF2B5EF4-FFF2-40B4-BE49-F238E27FC236}">
                      <a16:creationId xmlns:a16="http://schemas.microsoft.com/office/drawing/2014/main" id="{4619F2A5-496F-6306-C3B0-0BFF60F8D43E}"/>
                    </a:ext>
                  </a:extLst>
                </p:cNvPr>
                <p:cNvSpPr txBox="1"/>
                <p:nvPr/>
              </p:nvSpPr>
              <p:spPr>
                <a:xfrm flipH="1">
                  <a:off x="2357857" y="1078302"/>
                  <a:ext cx="59436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th-TH" altLang="ko-KR" sz="3600" b="1" dirty="0">
                      <a:solidFill>
                        <a:schemeClr val="bg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2.</a:t>
                  </a:r>
                  <a:endParaRPr lang="ko-KR" altLang="en-US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</p:grpSp>
        <p:grpSp>
          <p:nvGrpSpPr>
            <p:cNvPr id="30" name="กลุ่ม 16">
              <a:extLst>
                <a:ext uri="{FF2B5EF4-FFF2-40B4-BE49-F238E27FC236}">
                  <a16:creationId xmlns:a16="http://schemas.microsoft.com/office/drawing/2014/main" id="{CB69E19B-E4F3-7682-672F-586492DD26C5}"/>
                </a:ext>
              </a:extLst>
            </p:cNvPr>
            <p:cNvGrpSpPr/>
            <p:nvPr/>
          </p:nvGrpSpPr>
          <p:grpSpPr>
            <a:xfrm>
              <a:off x="7711440" y="5420532"/>
              <a:ext cx="594360" cy="646331"/>
              <a:chOff x="2357857" y="1078302"/>
              <a:chExt cx="594360" cy="646331"/>
            </a:xfrm>
          </p:grpSpPr>
          <p:sp>
            <p:nvSpPr>
              <p:cNvPr id="31" name="Oval 187">
                <a:extLst>
                  <a:ext uri="{FF2B5EF4-FFF2-40B4-BE49-F238E27FC236}">
                    <a16:creationId xmlns:a16="http://schemas.microsoft.com/office/drawing/2014/main" id="{E935F1EE-04C1-00CA-8675-A4A06C38CA54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rgbClr val="E703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2" name="TextBox 198">
                <a:extLst>
                  <a:ext uri="{FF2B5EF4-FFF2-40B4-BE49-F238E27FC236}">
                    <a16:creationId xmlns:a16="http://schemas.microsoft.com/office/drawing/2014/main" id="{A901CA36-9BF3-57FF-6AF2-F92C344D630B}"/>
                  </a:ext>
                </a:extLst>
              </p:cNvPr>
              <p:cNvSpPr txBox="1"/>
              <p:nvPr/>
            </p:nvSpPr>
            <p:spPr>
              <a:xfrm flipH="1">
                <a:off x="235785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99143BE-DC98-9455-5FA9-9D8609CDF1C5}"/>
              </a:ext>
            </a:extLst>
          </p:cNvPr>
          <p:cNvGrpSpPr/>
          <p:nvPr/>
        </p:nvGrpSpPr>
        <p:grpSpPr>
          <a:xfrm>
            <a:off x="1005840" y="6838950"/>
            <a:ext cx="12100560" cy="2862322"/>
            <a:chOff x="2629722" y="1786764"/>
            <a:chExt cx="12100560" cy="286232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61506FF-861A-DCFF-3E96-34F0FF95EB0B}"/>
                </a:ext>
              </a:extLst>
            </p:cNvPr>
            <p:cNvSpPr txBox="1"/>
            <p:nvPr/>
          </p:nvSpPr>
          <p:spPr>
            <a:xfrm>
              <a:off x="3282624" y="1786764"/>
              <a:ext cx="11447658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ให้ผู้ประกอบการจดทะเบียนที่ออกใบแทนใบกำกับภาษี ใบแทนใบเพิ่มหนี้ ใบแทนใบลดหนี้</a:t>
              </a:r>
            </a:p>
            <a:p>
              <a:pPr algn="l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บันทึกรายการการออกใบแทน ในรายงานภาษีขายในเดือนที่มีการออกใบแทน โดยระบุชื่อผู้ซื้อ เลขที่/เล่มที่วันที่ของใบกำกับภาษี ใบเพิ่มหนี้ หรือใบลดหนี้ที่ได้มีการออกใบแทน ( อ้างถึง ม.86/12 แห่งประมวลรัษฎากรและประกาศอธิบดีกรมสรรพากร เกี่ยวกับภาษีมูลค่าเพิ่ม (ฉบับที่ 36) ลงวันที่ 7 กรกฎาคม พ.ศ. 2535)</a:t>
              </a:r>
            </a:p>
          </p:txBody>
        </p:sp>
        <p:grpSp>
          <p:nvGrpSpPr>
            <p:cNvPr id="35" name="กลุ่ม 16">
              <a:extLst>
                <a:ext uri="{FF2B5EF4-FFF2-40B4-BE49-F238E27FC236}">
                  <a16:creationId xmlns:a16="http://schemas.microsoft.com/office/drawing/2014/main" id="{88790ECB-D61D-E1C1-7719-497E9F63CE46}"/>
                </a:ext>
              </a:extLst>
            </p:cNvPr>
            <p:cNvGrpSpPr/>
            <p:nvPr/>
          </p:nvGrpSpPr>
          <p:grpSpPr>
            <a:xfrm>
              <a:off x="2629722" y="1797096"/>
              <a:ext cx="594360" cy="646331"/>
              <a:chOff x="2357857" y="1078302"/>
              <a:chExt cx="594360" cy="646331"/>
            </a:xfrm>
          </p:grpSpPr>
          <p:sp>
            <p:nvSpPr>
              <p:cNvPr id="36" name="Oval 187">
                <a:extLst>
                  <a:ext uri="{FF2B5EF4-FFF2-40B4-BE49-F238E27FC236}">
                    <a16:creationId xmlns:a16="http://schemas.microsoft.com/office/drawing/2014/main" id="{E2B74198-C8B1-F690-0876-46A3CA85965D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rgbClr val="E703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7" name="TextBox 198">
                <a:extLst>
                  <a:ext uri="{FF2B5EF4-FFF2-40B4-BE49-F238E27FC236}">
                    <a16:creationId xmlns:a16="http://schemas.microsoft.com/office/drawing/2014/main" id="{BDF69458-2B32-98DB-5657-28D9070DD1B5}"/>
                  </a:ext>
                </a:extLst>
              </p:cNvPr>
              <p:cNvSpPr txBox="1"/>
              <p:nvPr/>
            </p:nvSpPr>
            <p:spPr>
              <a:xfrm flipH="1">
                <a:off x="235785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C3BF60A-45F1-1BB1-C341-CA06EA1B4F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r="5955"/>
          <a:stretch/>
        </p:blipFill>
        <p:spPr>
          <a:xfrm>
            <a:off x="13696950" y="6286500"/>
            <a:ext cx="4495800" cy="3599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018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464244-C495-96F2-942E-9D13DEE46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6938" cy="10287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80E7225-829B-B692-9518-B7CCA565B4FB}"/>
              </a:ext>
            </a:extLst>
          </p:cNvPr>
          <p:cNvGrpSpPr/>
          <p:nvPr/>
        </p:nvGrpSpPr>
        <p:grpSpPr>
          <a:xfrm>
            <a:off x="381000" y="687100"/>
            <a:ext cx="10439400" cy="809673"/>
            <a:chOff x="12984053" y="3472582"/>
            <a:chExt cx="10439400" cy="809673"/>
          </a:xfrm>
        </p:grpSpPr>
        <p:sp>
          <p:nvSpPr>
            <p:cNvPr id="14" name="Rounded Rectangle 45">
              <a:extLst>
                <a:ext uri="{FF2B5EF4-FFF2-40B4-BE49-F238E27FC236}">
                  <a16:creationId xmlns:a16="http://schemas.microsoft.com/office/drawing/2014/main" id="{8405CB11-B92A-09A0-5348-D694512DC0E2}"/>
                </a:ext>
              </a:extLst>
            </p:cNvPr>
            <p:cNvSpPr/>
            <p:nvPr/>
          </p:nvSpPr>
          <p:spPr>
            <a:xfrm>
              <a:off x="12984053" y="3472582"/>
              <a:ext cx="10439400" cy="809673"/>
            </a:xfrm>
            <a:prstGeom prst="roundRect">
              <a:avLst>
                <a:gd name="adj" fmla="val 48548"/>
              </a:avLst>
            </a:prstGeom>
            <a:solidFill>
              <a:srgbClr val="FED2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1792B71-DC82-F40A-EAE9-194A747992A8}"/>
                </a:ext>
              </a:extLst>
            </p:cNvPr>
            <p:cNvSpPr txBox="1"/>
            <p:nvPr/>
          </p:nvSpPr>
          <p:spPr>
            <a:xfrm>
              <a:off x="13250753" y="3492697"/>
              <a:ext cx="97155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1" dirty="0">
                  <a:latin typeface="TH Krub" panose="02000506040000020004" pitchFamily="2" charset="-34"/>
                  <a:cs typeface="TH Krub" panose="02000506040000020004" pitchFamily="2" charset="-34"/>
                </a:rPr>
                <a:t>2.5.7 การยกเลิกใบกำกับภาษีฉบับเดิม เพื่อออกฉบับใหม่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52798F-C770-3595-13A0-7A76B43FFA0D}"/>
              </a:ext>
            </a:extLst>
          </p:cNvPr>
          <p:cNvGrpSpPr/>
          <p:nvPr/>
        </p:nvGrpSpPr>
        <p:grpSpPr>
          <a:xfrm>
            <a:off x="1005840" y="1943100"/>
            <a:ext cx="14310360" cy="1200329"/>
            <a:chOff x="2629722" y="1786764"/>
            <a:chExt cx="14310360" cy="120032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DC691F-8D30-5349-F751-00FDB9077158}"/>
                </a:ext>
              </a:extLst>
            </p:cNvPr>
            <p:cNvSpPr txBox="1"/>
            <p:nvPr/>
          </p:nvSpPr>
          <p:spPr>
            <a:xfrm>
              <a:off x="3282624" y="1786764"/>
              <a:ext cx="1365745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เรียกคืนใบกำกับภาษีฉบับเดิมและนำมาประทับตราว่า “ยกเลกิ ” หรือขีดฆ่าแล้วเก็บ รวบรวมไว้กับสำเนาใบกำกับภาษีฉบับเดิม</a:t>
              </a:r>
            </a:p>
          </p:txBody>
        </p:sp>
        <p:grpSp>
          <p:nvGrpSpPr>
            <p:cNvPr id="20" name="กลุ่ม 16">
              <a:extLst>
                <a:ext uri="{FF2B5EF4-FFF2-40B4-BE49-F238E27FC236}">
                  <a16:creationId xmlns:a16="http://schemas.microsoft.com/office/drawing/2014/main" id="{56898FC0-0AF4-8E5D-8EAF-4D39AAEE742D}"/>
                </a:ext>
              </a:extLst>
            </p:cNvPr>
            <p:cNvGrpSpPr/>
            <p:nvPr/>
          </p:nvGrpSpPr>
          <p:grpSpPr>
            <a:xfrm>
              <a:off x="2629722" y="1797096"/>
              <a:ext cx="594360" cy="646331"/>
              <a:chOff x="2357857" y="1078302"/>
              <a:chExt cx="594360" cy="646331"/>
            </a:xfrm>
          </p:grpSpPr>
          <p:sp>
            <p:nvSpPr>
              <p:cNvPr id="21" name="Oval 187">
                <a:extLst>
                  <a:ext uri="{FF2B5EF4-FFF2-40B4-BE49-F238E27FC236}">
                    <a16:creationId xmlns:a16="http://schemas.microsoft.com/office/drawing/2014/main" id="{FA821B9A-2861-28B9-FD92-ACC202BE3481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rgbClr val="E703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2" name="TextBox 198">
                <a:extLst>
                  <a:ext uri="{FF2B5EF4-FFF2-40B4-BE49-F238E27FC236}">
                    <a16:creationId xmlns:a16="http://schemas.microsoft.com/office/drawing/2014/main" id="{D4E19F35-4A89-B691-DECF-C08E36A5BAF4}"/>
                  </a:ext>
                </a:extLst>
              </p:cNvPr>
              <p:cNvSpPr txBox="1"/>
              <p:nvPr/>
            </p:nvSpPr>
            <p:spPr>
              <a:xfrm flipH="1">
                <a:off x="235785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99143BE-DC98-9455-5FA9-9D8609CDF1C5}"/>
              </a:ext>
            </a:extLst>
          </p:cNvPr>
          <p:cNvGrpSpPr/>
          <p:nvPr/>
        </p:nvGrpSpPr>
        <p:grpSpPr>
          <a:xfrm>
            <a:off x="1005840" y="3238500"/>
            <a:ext cx="15453360" cy="656663"/>
            <a:chOff x="2629722" y="1786764"/>
            <a:chExt cx="15453360" cy="65666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61506FF-861A-DCFF-3E96-34F0FF95EB0B}"/>
                </a:ext>
              </a:extLst>
            </p:cNvPr>
            <p:cNvSpPr txBox="1"/>
            <p:nvPr/>
          </p:nvSpPr>
          <p:spPr>
            <a:xfrm>
              <a:off x="3282624" y="1786764"/>
              <a:ext cx="148004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จัดทำใบกำกับภาษีฉบับใหม่ซึ่งเป็นเลขที่ใหม่ แต่จะต้องลงวัน เดือน ปี ให้ตรงกับ วัน เดือน ปีตามใบกำกับภาษีฉบับเดิม</a:t>
              </a:r>
            </a:p>
          </p:txBody>
        </p:sp>
        <p:grpSp>
          <p:nvGrpSpPr>
            <p:cNvPr id="35" name="กลุ่ม 16">
              <a:extLst>
                <a:ext uri="{FF2B5EF4-FFF2-40B4-BE49-F238E27FC236}">
                  <a16:creationId xmlns:a16="http://schemas.microsoft.com/office/drawing/2014/main" id="{88790ECB-D61D-E1C1-7719-497E9F63CE46}"/>
                </a:ext>
              </a:extLst>
            </p:cNvPr>
            <p:cNvGrpSpPr/>
            <p:nvPr/>
          </p:nvGrpSpPr>
          <p:grpSpPr>
            <a:xfrm>
              <a:off x="2629722" y="1797096"/>
              <a:ext cx="594360" cy="646331"/>
              <a:chOff x="2357857" y="1078302"/>
              <a:chExt cx="594360" cy="646331"/>
            </a:xfrm>
          </p:grpSpPr>
          <p:sp>
            <p:nvSpPr>
              <p:cNvPr id="36" name="Oval 187">
                <a:extLst>
                  <a:ext uri="{FF2B5EF4-FFF2-40B4-BE49-F238E27FC236}">
                    <a16:creationId xmlns:a16="http://schemas.microsoft.com/office/drawing/2014/main" id="{E2B74198-C8B1-F690-0876-46A3CA85965D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rgbClr val="E703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7" name="TextBox 198">
                <a:extLst>
                  <a:ext uri="{FF2B5EF4-FFF2-40B4-BE49-F238E27FC236}">
                    <a16:creationId xmlns:a16="http://schemas.microsoft.com/office/drawing/2014/main" id="{BDF69458-2B32-98DB-5657-28D9070DD1B5}"/>
                  </a:ext>
                </a:extLst>
              </p:cNvPr>
              <p:cNvSpPr txBox="1"/>
              <p:nvPr/>
            </p:nvSpPr>
            <p:spPr>
              <a:xfrm flipH="1">
                <a:off x="235785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DD37438-B5E2-83DD-0C94-F60C3DD9999D}"/>
              </a:ext>
            </a:extLst>
          </p:cNvPr>
          <p:cNvGrpSpPr/>
          <p:nvPr/>
        </p:nvGrpSpPr>
        <p:grpSpPr>
          <a:xfrm>
            <a:off x="3139440" y="4229100"/>
            <a:ext cx="13700760" cy="1754326"/>
            <a:chOff x="2629722" y="1786764"/>
            <a:chExt cx="13700760" cy="175432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2865C26-A7DC-2050-2DB9-8A9FF391A93B}"/>
                </a:ext>
              </a:extLst>
            </p:cNvPr>
            <p:cNvSpPr txBox="1"/>
            <p:nvPr/>
          </p:nvSpPr>
          <p:spPr>
            <a:xfrm>
              <a:off x="3282624" y="1786764"/>
              <a:ext cx="13047858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หมายเหตุไว้ในใบกำกับภาษีฉบับใหม่ว่า “เป็นการยกเลิกและออกใบกำกับภาษีฉบับใหม่แทนฉบับเดิมเลขที่… เล่มที่….” และหมายเหตุการยกเลิกใบกำกับภาษีไว้ในรายงานภาษีขายของเดือนภาษีที่จัดทำใบกำกับภาษีฉบับใหม่ด้วย</a:t>
              </a:r>
            </a:p>
          </p:txBody>
        </p:sp>
        <p:grpSp>
          <p:nvGrpSpPr>
            <p:cNvPr id="39" name="กลุ่ม 16">
              <a:extLst>
                <a:ext uri="{FF2B5EF4-FFF2-40B4-BE49-F238E27FC236}">
                  <a16:creationId xmlns:a16="http://schemas.microsoft.com/office/drawing/2014/main" id="{A3CD3104-BABA-CCA7-AB41-EBBCF283E208}"/>
                </a:ext>
              </a:extLst>
            </p:cNvPr>
            <p:cNvGrpSpPr/>
            <p:nvPr/>
          </p:nvGrpSpPr>
          <p:grpSpPr>
            <a:xfrm>
              <a:off x="2629722" y="1797096"/>
              <a:ext cx="594360" cy="646331"/>
              <a:chOff x="2357857" y="1078302"/>
              <a:chExt cx="594360" cy="646331"/>
            </a:xfrm>
          </p:grpSpPr>
          <p:sp>
            <p:nvSpPr>
              <p:cNvPr id="40" name="Oval 187">
                <a:extLst>
                  <a:ext uri="{FF2B5EF4-FFF2-40B4-BE49-F238E27FC236}">
                    <a16:creationId xmlns:a16="http://schemas.microsoft.com/office/drawing/2014/main" id="{783A91E0-A2E8-EB32-227C-08DF00899771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rgbClr val="E703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41" name="TextBox 198">
                <a:extLst>
                  <a:ext uri="{FF2B5EF4-FFF2-40B4-BE49-F238E27FC236}">
                    <a16:creationId xmlns:a16="http://schemas.microsoft.com/office/drawing/2014/main" id="{D3590669-BADA-EEAB-FEA0-144DC33FD153}"/>
                  </a:ext>
                </a:extLst>
              </p:cNvPr>
              <p:cNvSpPr txBox="1"/>
              <p:nvPr/>
            </p:nvSpPr>
            <p:spPr>
              <a:xfrm flipH="1">
                <a:off x="235785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A46B749-2A05-5421-EE9D-0617E1E33CD8}"/>
              </a:ext>
            </a:extLst>
          </p:cNvPr>
          <p:cNvGrpSpPr/>
          <p:nvPr/>
        </p:nvGrpSpPr>
        <p:grpSpPr>
          <a:xfrm>
            <a:off x="3962400" y="6284774"/>
            <a:ext cx="12725400" cy="1754326"/>
            <a:chOff x="2629722" y="1786764"/>
            <a:chExt cx="12725400" cy="175432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8B934D6-A4C6-0DAB-20C1-C80F9BC4F929}"/>
                </a:ext>
              </a:extLst>
            </p:cNvPr>
            <p:cNvSpPr txBox="1"/>
            <p:nvPr/>
          </p:nvSpPr>
          <p:spPr>
            <a:xfrm>
              <a:off x="3282624" y="1786764"/>
              <a:ext cx="12072498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ผู้ประกอบการที่ขอให้ยกเลิกใบกำกับภาษีฉบับเดิมและออกฉบับใหม่ ต้องถ่ายเอกสารใบกำกับภาษีฉบับเดิม (ฉบับที่ขอยกเลิก) ติดเรื่องไว้ และส่งมอบใบกำกับภาษีฉบับที่ขอยกเลิกคืนให้ผู้ออกใบกำกับภาษีนำไปรวมกับสำเนาไว้เป็นหลักฐาน</a:t>
              </a:r>
            </a:p>
          </p:txBody>
        </p:sp>
        <p:grpSp>
          <p:nvGrpSpPr>
            <p:cNvPr id="44" name="กลุ่ม 16">
              <a:extLst>
                <a:ext uri="{FF2B5EF4-FFF2-40B4-BE49-F238E27FC236}">
                  <a16:creationId xmlns:a16="http://schemas.microsoft.com/office/drawing/2014/main" id="{33FBB529-AB09-C3B4-DAA4-2343E9125541}"/>
                </a:ext>
              </a:extLst>
            </p:cNvPr>
            <p:cNvGrpSpPr/>
            <p:nvPr/>
          </p:nvGrpSpPr>
          <p:grpSpPr>
            <a:xfrm>
              <a:off x="2629722" y="1797096"/>
              <a:ext cx="594360" cy="646331"/>
              <a:chOff x="2357857" y="1078302"/>
              <a:chExt cx="594360" cy="646331"/>
            </a:xfrm>
          </p:grpSpPr>
          <p:sp>
            <p:nvSpPr>
              <p:cNvPr id="45" name="Oval 187">
                <a:extLst>
                  <a:ext uri="{FF2B5EF4-FFF2-40B4-BE49-F238E27FC236}">
                    <a16:creationId xmlns:a16="http://schemas.microsoft.com/office/drawing/2014/main" id="{B363B5D6-727B-DCF3-8D4F-3CF8BB9B52FA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rgbClr val="E703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46" name="TextBox 198">
                <a:extLst>
                  <a:ext uri="{FF2B5EF4-FFF2-40B4-BE49-F238E27FC236}">
                    <a16:creationId xmlns:a16="http://schemas.microsoft.com/office/drawing/2014/main" id="{EAB5EE58-E19F-C235-82B5-97BFAFAAE84F}"/>
                  </a:ext>
                </a:extLst>
              </p:cNvPr>
              <p:cNvSpPr txBox="1"/>
              <p:nvPr/>
            </p:nvSpPr>
            <p:spPr>
              <a:xfrm flipH="1">
                <a:off x="235785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F15EFA3-AE17-A104-CD47-86C5C89E13D7}"/>
              </a:ext>
            </a:extLst>
          </p:cNvPr>
          <p:cNvGrpSpPr/>
          <p:nvPr/>
        </p:nvGrpSpPr>
        <p:grpSpPr>
          <a:xfrm>
            <a:off x="4114800" y="8134171"/>
            <a:ext cx="12344400" cy="1200329"/>
            <a:chOff x="2629722" y="1786764"/>
            <a:chExt cx="12344400" cy="120032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603DEFD-204D-49F3-3FBB-0D02DCB798A2}"/>
                </a:ext>
              </a:extLst>
            </p:cNvPr>
            <p:cNvSpPr txBox="1"/>
            <p:nvPr/>
          </p:nvSpPr>
          <p:spPr>
            <a:xfrm>
              <a:off x="3282624" y="1786764"/>
              <a:ext cx="1169149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ให้ผู้ประกอบการจดทะเบียนที่ออกใบกำกับภาษีฉบับใหม่ หมายเหตุการยกเลิกใบกำกับภาษีไว้ในรายงานภาษีขายประจำเดือนที่ออกใบกำกับภาษีฉบับใหม่แทนด้วย</a:t>
              </a:r>
            </a:p>
          </p:txBody>
        </p:sp>
        <p:grpSp>
          <p:nvGrpSpPr>
            <p:cNvPr id="49" name="กลุ่ม 16">
              <a:extLst>
                <a:ext uri="{FF2B5EF4-FFF2-40B4-BE49-F238E27FC236}">
                  <a16:creationId xmlns:a16="http://schemas.microsoft.com/office/drawing/2014/main" id="{CE68F43C-1C0B-11E3-FDDD-1C39CBBDE823}"/>
                </a:ext>
              </a:extLst>
            </p:cNvPr>
            <p:cNvGrpSpPr/>
            <p:nvPr/>
          </p:nvGrpSpPr>
          <p:grpSpPr>
            <a:xfrm>
              <a:off x="2629722" y="1797096"/>
              <a:ext cx="594360" cy="646331"/>
              <a:chOff x="2357857" y="1078302"/>
              <a:chExt cx="594360" cy="646331"/>
            </a:xfrm>
          </p:grpSpPr>
          <p:sp>
            <p:nvSpPr>
              <p:cNvPr id="50" name="Oval 187">
                <a:extLst>
                  <a:ext uri="{FF2B5EF4-FFF2-40B4-BE49-F238E27FC236}">
                    <a16:creationId xmlns:a16="http://schemas.microsoft.com/office/drawing/2014/main" id="{CC2A77A2-C8C5-B202-E5D5-E5A485698C79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rgbClr val="E703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51" name="TextBox 198">
                <a:extLst>
                  <a:ext uri="{FF2B5EF4-FFF2-40B4-BE49-F238E27FC236}">
                    <a16:creationId xmlns:a16="http://schemas.microsoft.com/office/drawing/2014/main" id="{A8A12BA7-E1CB-B6A4-7F0C-44D458997303}"/>
                  </a:ext>
                </a:extLst>
              </p:cNvPr>
              <p:cNvSpPr txBox="1"/>
              <p:nvPr/>
            </p:nvSpPr>
            <p:spPr>
              <a:xfrm flipH="1">
                <a:off x="235785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5.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CBA96C80-AE15-E039-76F9-996CA42305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980" r="8300" b="450"/>
          <a:stretch/>
        </p:blipFill>
        <p:spPr>
          <a:xfrm>
            <a:off x="0" y="4828434"/>
            <a:ext cx="3751460" cy="5319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914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8409B38-7ACC-ED51-4D83-942F2556F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5" y="-125506"/>
            <a:ext cx="18292875" cy="10287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FC58925-F0BD-BDE0-6CC1-637C49C789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r="14890"/>
          <a:stretch/>
        </p:blipFill>
        <p:spPr>
          <a:xfrm>
            <a:off x="9584408" y="1814065"/>
            <a:ext cx="7560592" cy="6479576"/>
          </a:xfrm>
          <a:prstGeom prst="hexagon">
            <a:avLst>
              <a:gd name="adj" fmla="val 29192"/>
              <a:gd name="vf" fmla="val 115470"/>
            </a:avLst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1C33D3-AEA1-FB9A-4AD5-A3320E8E6BAB}"/>
              </a:ext>
            </a:extLst>
          </p:cNvPr>
          <p:cNvSpPr txBox="1"/>
          <p:nvPr/>
        </p:nvSpPr>
        <p:spPr>
          <a:xfrm>
            <a:off x="685800" y="1866900"/>
            <a:ext cx="78903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solidFill>
                  <a:srgbClr val="E703C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4000" b="1" dirty="0">
                <a:solidFill>
                  <a:srgbClr val="E703C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ใบกำกับภาษีอิเล็กทรอนิกส์ (</a:t>
            </a:r>
            <a:r>
              <a:rPr lang="en-US" sz="4000" b="1" dirty="0">
                <a:solidFill>
                  <a:srgbClr val="E703C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e-Tax</a:t>
            </a:r>
            <a:r>
              <a:rPr lang="th-TH" sz="4000" b="1" dirty="0">
                <a:solidFill>
                  <a:srgbClr val="E703C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000" b="1" dirty="0">
                <a:solidFill>
                  <a:srgbClr val="E703C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Invoice)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ประกอบด้วย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D7E6C4-E3B1-C4EA-5653-CD65181E5D6F}"/>
              </a:ext>
            </a:extLst>
          </p:cNvPr>
          <p:cNvSpPr txBox="1"/>
          <p:nvPr/>
        </p:nvSpPr>
        <p:spPr>
          <a:xfrm>
            <a:off x="533400" y="3314700"/>
            <a:ext cx="83820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>
              <a:tabLst>
                <a:tab pos="895350" algn="l"/>
                <a:tab pos="1524000" algn="l"/>
              </a:tabLst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b="1" dirty="0">
                <a:solidFill>
                  <a:srgbClr val="E703C6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	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ใบกำกับภาษี ตามมาตรา 86/4 แห่งประมวลรัษฎากร (ใบกำกับภาษีเต็มรูป)</a:t>
            </a:r>
          </a:p>
          <a:p>
            <a:pPr algn="thaiDist">
              <a:tabLst>
                <a:tab pos="895350" algn="l"/>
                <a:tab pos="1524000" algn="l"/>
              </a:tabLst>
            </a:pPr>
            <a:r>
              <a:rPr lang="th-TH" sz="4000" b="1" dirty="0">
                <a:solidFill>
                  <a:srgbClr val="E703C6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		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ใบกำกับภาษี ตามมาตรา 86/6 แห่งประมวลรัษฎากร (ใบกำกับภาษีอย่างย่อ)</a:t>
            </a:r>
          </a:p>
          <a:p>
            <a:pPr algn="thaiDist">
              <a:tabLst>
                <a:tab pos="895350" algn="l"/>
                <a:tab pos="1524000" algn="l"/>
              </a:tabLst>
            </a:pP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4000" b="1" dirty="0">
                <a:solidFill>
                  <a:srgbClr val="E703C6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	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ใบเพิ่มหนี้ ตามมาตรา 86/9 แห่งประมวลรัษฎากร</a:t>
            </a:r>
          </a:p>
          <a:p>
            <a:pPr algn="thaiDist">
              <a:tabLst>
                <a:tab pos="895350" algn="l"/>
                <a:tab pos="1524000" algn="l"/>
              </a:tabLst>
            </a:pPr>
            <a:r>
              <a:rPr lang="th-TH" sz="4000" b="1" dirty="0">
                <a:solidFill>
                  <a:srgbClr val="E703C6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		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ใบลดหนี้ ตามมาตรา 86/10 แห่งประมวลรัษฎากร ที่ได้มีการจัดทำข้อความขึ้นเป็นข้อมูลอิเล็กทรอนิกส์ และมีการลงลายมือชื่อดิจิทัล (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Digital Signature)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ADF423-2198-3931-577D-9B0A399C296F}"/>
              </a:ext>
            </a:extLst>
          </p:cNvPr>
          <p:cNvGrpSpPr/>
          <p:nvPr/>
        </p:nvGrpSpPr>
        <p:grpSpPr>
          <a:xfrm>
            <a:off x="0" y="19050"/>
            <a:ext cx="14089710" cy="1249395"/>
            <a:chOff x="-51213" y="14799"/>
            <a:chExt cx="14089710" cy="1249395"/>
          </a:xfrm>
        </p:grpSpPr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9E295B0B-0E9B-A64F-A085-99726EA21D2F}"/>
                </a:ext>
              </a:extLst>
            </p:cNvPr>
            <p:cNvSpPr/>
            <p:nvPr/>
          </p:nvSpPr>
          <p:spPr>
            <a:xfrm>
              <a:off x="-51213" y="121194"/>
              <a:ext cx="14089710" cy="1143000"/>
            </a:xfrm>
            <a:prstGeom prst="hexagon">
              <a:avLst>
                <a:gd name="adj" fmla="val 30714"/>
                <a:gd name="vf" fmla="val 115470"/>
              </a:avLst>
            </a:prstGeom>
            <a:solidFill>
              <a:srgbClr val="055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E2AE85-30E7-98BF-F202-BE29B78045E4}"/>
                </a:ext>
              </a:extLst>
            </p:cNvPr>
            <p:cNvSpPr txBox="1"/>
            <p:nvPr/>
          </p:nvSpPr>
          <p:spPr>
            <a:xfrm>
              <a:off x="634587" y="14799"/>
              <a:ext cx="1340391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en-US" sz="7200" b="1" dirty="0">
                  <a:solidFill>
                    <a:schemeClr val="bg1"/>
                  </a:solidFill>
                  <a:latin typeface="UPCB" panose="02000000000000000000" pitchFamily="2" charset="-34"/>
                  <a:cs typeface="UPCB" panose="02000000000000000000" pitchFamily="2" charset="-34"/>
                </a:rPr>
                <a:t>3.</a:t>
              </a:r>
              <a:r>
                <a:rPr lang="th-TH" sz="7200" b="1" dirty="0">
                  <a:solidFill>
                    <a:schemeClr val="bg1"/>
                  </a:solidFill>
                  <a:latin typeface="UPCB" panose="02000000000000000000" pitchFamily="2" charset="-34"/>
                  <a:cs typeface="UPCB" panose="02000000000000000000" pitchFamily="2" charset="-34"/>
                </a:rPr>
                <a:t> ใบกำกับภาษีอิเล็กทรอนิกส์ (</a:t>
              </a:r>
              <a:r>
                <a:rPr lang="en-US" sz="7200" b="1" dirty="0">
                  <a:solidFill>
                    <a:schemeClr val="bg1"/>
                  </a:solidFill>
                  <a:latin typeface="UPCB" panose="02000000000000000000" pitchFamily="2" charset="-34"/>
                  <a:cs typeface="UPCB" panose="02000000000000000000" pitchFamily="2" charset="-34"/>
                </a:rPr>
                <a:t>e-Tax Invoice)</a:t>
              </a:r>
              <a:endParaRPr lang="th-TH" sz="7200" b="1" dirty="0">
                <a:solidFill>
                  <a:schemeClr val="bg1"/>
                </a:solidFill>
                <a:latin typeface="UPCB" panose="02000000000000000000" pitchFamily="2" charset="-34"/>
                <a:cs typeface="UPCB" panose="020000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15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7738864-75E9-F239-1367-EAEE2F4EFBA7}"/>
              </a:ext>
            </a:extLst>
          </p:cNvPr>
          <p:cNvGrpSpPr/>
          <p:nvPr/>
        </p:nvGrpSpPr>
        <p:grpSpPr>
          <a:xfrm>
            <a:off x="-14845" y="0"/>
            <a:ext cx="18302845" cy="10287000"/>
            <a:chOff x="-14845" y="0"/>
            <a:chExt cx="18302845" cy="10287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700E50-61B1-2671-06DB-CBE6E5F37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45" y="0"/>
              <a:ext cx="18302845" cy="10287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60763F-AE5C-DB50-5618-07C2C34C7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67" r="11067"/>
            <a:stretch/>
          </p:blipFill>
          <p:spPr>
            <a:xfrm>
              <a:off x="12115800" y="1314450"/>
              <a:ext cx="5090256" cy="4362450"/>
            </a:xfrm>
            <a:prstGeom prst="hexagon">
              <a:avLst>
                <a:gd name="adj" fmla="val 29192"/>
                <a:gd name="vf" fmla="val 115470"/>
              </a:avLst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74F228-B40B-4706-3647-0EBC63AEE69B}"/>
              </a:ext>
            </a:extLst>
          </p:cNvPr>
          <p:cNvGrpSpPr/>
          <p:nvPr/>
        </p:nvGrpSpPr>
        <p:grpSpPr>
          <a:xfrm>
            <a:off x="381000" y="1943100"/>
            <a:ext cx="11430000" cy="707886"/>
            <a:chOff x="2622102" y="1786764"/>
            <a:chExt cx="11430000" cy="70788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F6C9E7-9596-5583-90EE-7530D6AAA0BE}"/>
                </a:ext>
              </a:extLst>
            </p:cNvPr>
            <p:cNvSpPr txBox="1"/>
            <p:nvPr/>
          </p:nvSpPr>
          <p:spPr>
            <a:xfrm>
              <a:off x="3282623" y="1786764"/>
              <a:ext cx="1076947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เป็นผู้ประกอบการจดทะเบียนภาษีมูลค่าเพิ่ม หรือผู้มีหน้าที่ออกใบรับ</a:t>
              </a:r>
            </a:p>
          </p:txBody>
        </p:sp>
        <p:grpSp>
          <p:nvGrpSpPr>
            <p:cNvPr id="21" name="กลุ่ม 16">
              <a:extLst>
                <a:ext uri="{FF2B5EF4-FFF2-40B4-BE49-F238E27FC236}">
                  <a16:creationId xmlns:a16="http://schemas.microsoft.com/office/drawing/2014/main" id="{91222963-FBA7-8B5F-1853-2E8D75382B5B}"/>
                </a:ext>
              </a:extLst>
            </p:cNvPr>
            <p:cNvGrpSpPr/>
            <p:nvPr/>
          </p:nvGrpSpPr>
          <p:grpSpPr>
            <a:xfrm>
              <a:off x="2622102" y="1797096"/>
              <a:ext cx="532973" cy="646331"/>
              <a:chOff x="2350237" y="1078302"/>
              <a:chExt cx="532973" cy="646331"/>
            </a:xfrm>
          </p:grpSpPr>
          <p:sp>
            <p:nvSpPr>
              <p:cNvPr id="22" name="Oval 187">
                <a:extLst>
                  <a:ext uri="{FF2B5EF4-FFF2-40B4-BE49-F238E27FC236}">
                    <a16:creationId xmlns:a16="http://schemas.microsoft.com/office/drawing/2014/main" id="{35E23F1B-278A-CC30-13F3-7E43DECA8FB6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rgbClr val="FC02D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3" name="TextBox 198">
                <a:extLst>
                  <a:ext uri="{FF2B5EF4-FFF2-40B4-BE49-F238E27FC236}">
                    <a16:creationId xmlns:a16="http://schemas.microsoft.com/office/drawing/2014/main" id="{E0048239-3D7D-079E-48FD-36BE3E751FCF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329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80375D-0B45-C904-9163-546F32CD9F48}"/>
              </a:ext>
            </a:extLst>
          </p:cNvPr>
          <p:cNvGrpSpPr/>
          <p:nvPr/>
        </p:nvGrpSpPr>
        <p:grpSpPr>
          <a:xfrm>
            <a:off x="381000" y="3009900"/>
            <a:ext cx="11430000" cy="1938992"/>
            <a:chOff x="2622102" y="1786764"/>
            <a:chExt cx="11430000" cy="193899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2236BB-AB7B-9F5D-C63F-4A18EF1FFAA5}"/>
                </a:ext>
              </a:extLst>
            </p:cNvPr>
            <p:cNvSpPr txBox="1"/>
            <p:nvPr/>
          </p:nvSpPr>
          <p:spPr>
            <a:xfrm>
              <a:off x="3282623" y="1786764"/>
              <a:ext cx="1076947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มีใบรับรองอิเล็กทรอนิกส์ (</a:t>
              </a:r>
              <a:r>
                <a:rPr lang="en-US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Electronic</a:t>
              </a:r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Certificate)</a:t>
              </a:r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จากผู้ให้บริการออกใบรับรองอิเล็กทรอนิกส์ที่กรมสรรพากรเห็นชอบ (ภายใต้ </a:t>
              </a:r>
              <a:r>
                <a:rPr lang="en-US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Thailand National Root Certification Authority: NRCA)</a:t>
              </a:r>
              <a:endPara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27" name="กลุ่ม 16">
              <a:extLst>
                <a:ext uri="{FF2B5EF4-FFF2-40B4-BE49-F238E27FC236}">
                  <a16:creationId xmlns:a16="http://schemas.microsoft.com/office/drawing/2014/main" id="{622D9E78-EF48-C21E-6AB1-429535CF3A7C}"/>
                </a:ext>
              </a:extLst>
            </p:cNvPr>
            <p:cNvGrpSpPr/>
            <p:nvPr/>
          </p:nvGrpSpPr>
          <p:grpSpPr>
            <a:xfrm>
              <a:off x="2622102" y="1797096"/>
              <a:ext cx="532973" cy="646331"/>
              <a:chOff x="2350237" y="1078302"/>
              <a:chExt cx="532973" cy="646331"/>
            </a:xfrm>
          </p:grpSpPr>
          <p:sp>
            <p:nvSpPr>
              <p:cNvPr id="28" name="Oval 187">
                <a:extLst>
                  <a:ext uri="{FF2B5EF4-FFF2-40B4-BE49-F238E27FC236}">
                    <a16:creationId xmlns:a16="http://schemas.microsoft.com/office/drawing/2014/main" id="{BF11046E-1FE7-0AFB-CE25-CEFB7DE5B4A1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rgbClr val="FC02D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9" name="TextBox 198">
                <a:extLst>
                  <a:ext uri="{FF2B5EF4-FFF2-40B4-BE49-F238E27FC236}">
                    <a16:creationId xmlns:a16="http://schemas.microsoft.com/office/drawing/2014/main" id="{D12681CA-DFA5-E827-87FC-1ACFF291CDB0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329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AFB3791-57D1-06DF-ED33-7866F98D5FD1}"/>
              </a:ext>
            </a:extLst>
          </p:cNvPr>
          <p:cNvGrpSpPr/>
          <p:nvPr/>
        </p:nvGrpSpPr>
        <p:grpSpPr>
          <a:xfrm>
            <a:off x="381000" y="5125108"/>
            <a:ext cx="11430000" cy="1323439"/>
            <a:chOff x="2622102" y="1786764"/>
            <a:chExt cx="11430000" cy="132343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7D7FB19-F41E-C305-99EF-A023BAB67341}"/>
                </a:ext>
              </a:extLst>
            </p:cNvPr>
            <p:cNvSpPr txBox="1"/>
            <p:nvPr/>
          </p:nvSpPr>
          <p:spPr>
            <a:xfrm>
              <a:off x="3282623" y="1786764"/>
              <a:ext cx="1076947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มีระบบควบคุมภายในที่ดี โดยมีวิธีการสร้าง ส่ง และเก็บรักษาข้อมูลอิเล็กทรอนิกส์ที่น่าเชื่อถือ</a:t>
              </a:r>
            </a:p>
          </p:txBody>
        </p:sp>
        <p:grpSp>
          <p:nvGrpSpPr>
            <p:cNvPr id="32" name="กลุ่ม 16">
              <a:extLst>
                <a:ext uri="{FF2B5EF4-FFF2-40B4-BE49-F238E27FC236}">
                  <a16:creationId xmlns:a16="http://schemas.microsoft.com/office/drawing/2014/main" id="{BE505788-3D95-8949-7656-70AF96334D3F}"/>
                </a:ext>
              </a:extLst>
            </p:cNvPr>
            <p:cNvGrpSpPr/>
            <p:nvPr/>
          </p:nvGrpSpPr>
          <p:grpSpPr>
            <a:xfrm>
              <a:off x="2622102" y="1797096"/>
              <a:ext cx="532973" cy="646331"/>
              <a:chOff x="2350237" y="1078302"/>
              <a:chExt cx="532973" cy="646331"/>
            </a:xfrm>
          </p:grpSpPr>
          <p:sp>
            <p:nvSpPr>
              <p:cNvPr id="33" name="Oval 187">
                <a:extLst>
                  <a:ext uri="{FF2B5EF4-FFF2-40B4-BE49-F238E27FC236}">
                    <a16:creationId xmlns:a16="http://schemas.microsoft.com/office/drawing/2014/main" id="{7A2C77AE-E9BD-EE08-BDBE-B5C5F5EA67DF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rgbClr val="FC02D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4" name="TextBox 198">
                <a:extLst>
                  <a:ext uri="{FF2B5EF4-FFF2-40B4-BE49-F238E27FC236}">
                    <a16:creationId xmlns:a16="http://schemas.microsoft.com/office/drawing/2014/main" id="{5A0F217D-A754-C773-94E0-D53DCD5A7FCB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020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959A9E4-BD9D-8B19-A6A4-2F159B7E4ACB}"/>
              </a:ext>
            </a:extLst>
          </p:cNvPr>
          <p:cNvGrpSpPr/>
          <p:nvPr/>
        </p:nvGrpSpPr>
        <p:grpSpPr>
          <a:xfrm>
            <a:off x="381000" y="6591300"/>
            <a:ext cx="15240000" cy="1323439"/>
            <a:chOff x="2637342" y="1786764"/>
            <a:chExt cx="15240000" cy="132343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0A31FDC-76BA-7DF8-2A9A-E5B433C7B831}"/>
                </a:ext>
              </a:extLst>
            </p:cNvPr>
            <p:cNvSpPr txBox="1"/>
            <p:nvPr/>
          </p:nvSpPr>
          <p:spPr>
            <a:xfrm>
              <a:off x="3282623" y="1786764"/>
              <a:ext cx="1459471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ไม่เป็นผู้ประกอบการที่ได้รับอนุมัติหรืออยู่ระหว่างการพิจารณาอนุมัติให้จัดทำ ส่งมอบ และเก็บรักษา ใบกำกับภาษีอิเล็กทรอนิกส์และใบรับอิเล็กทรอนิกส์ ผ่านระบบ </a:t>
              </a:r>
              <a:r>
                <a:rPr lang="en-US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e-Tax Invoice by Email</a:t>
              </a:r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พ.ศ. 2560</a:t>
              </a:r>
            </a:p>
          </p:txBody>
        </p:sp>
        <p:grpSp>
          <p:nvGrpSpPr>
            <p:cNvPr id="38" name="กลุ่ม 16">
              <a:extLst>
                <a:ext uri="{FF2B5EF4-FFF2-40B4-BE49-F238E27FC236}">
                  <a16:creationId xmlns:a16="http://schemas.microsoft.com/office/drawing/2014/main" id="{EA4F8723-DF84-ECD8-698F-4CBEF1F75842}"/>
                </a:ext>
              </a:extLst>
            </p:cNvPr>
            <p:cNvGrpSpPr/>
            <p:nvPr/>
          </p:nvGrpSpPr>
          <p:grpSpPr>
            <a:xfrm>
              <a:off x="2637342" y="1797096"/>
              <a:ext cx="517733" cy="646331"/>
              <a:chOff x="2365477" y="1078302"/>
              <a:chExt cx="517733" cy="646331"/>
            </a:xfrm>
          </p:grpSpPr>
          <p:sp>
            <p:nvSpPr>
              <p:cNvPr id="39" name="Oval 187">
                <a:extLst>
                  <a:ext uri="{FF2B5EF4-FFF2-40B4-BE49-F238E27FC236}">
                    <a16:creationId xmlns:a16="http://schemas.microsoft.com/office/drawing/2014/main" id="{5D80055B-07C0-F847-BA54-F87FC1291CC3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rgbClr val="FC02D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40" name="TextBox 198">
                <a:extLst>
                  <a:ext uri="{FF2B5EF4-FFF2-40B4-BE49-F238E27FC236}">
                    <a16:creationId xmlns:a16="http://schemas.microsoft.com/office/drawing/2014/main" id="{B76C7C8F-F382-0187-5AFB-963E52CD3729}"/>
                  </a:ext>
                </a:extLst>
              </p:cNvPr>
              <p:cNvSpPr txBox="1"/>
              <p:nvPr/>
            </p:nvSpPr>
            <p:spPr>
              <a:xfrm flipH="1">
                <a:off x="2365477" y="1078302"/>
                <a:ext cx="5020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E5AD231-1B9B-82EE-C085-EDC364539BFB}"/>
              </a:ext>
            </a:extLst>
          </p:cNvPr>
          <p:cNvGrpSpPr/>
          <p:nvPr/>
        </p:nvGrpSpPr>
        <p:grpSpPr>
          <a:xfrm>
            <a:off x="533400" y="258043"/>
            <a:ext cx="6324600" cy="923057"/>
            <a:chOff x="914400" y="3158324"/>
            <a:chExt cx="6324600" cy="923057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66F8BBB8-0062-13A7-53BB-4877B5A7A69C}"/>
                </a:ext>
              </a:extLst>
            </p:cNvPr>
            <p:cNvSpPr/>
            <p:nvPr/>
          </p:nvSpPr>
          <p:spPr>
            <a:xfrm>
              <a:off x="914400" y="3158324"/>
              <a:ext cx="6324600" cy="923057"/>
            </a:xfrm>
            <a:prstGeom prst="hexagon">
              <a:avLst/>
            </a:prstGeom>
            <a:solidFill>
              <a:srgbClr val="408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9EE8B7-6EEC-356A-17CA-E357DA1575A8}"/>
                </a:ext>
              </a:extLst>
            </p:cNvPr>
            <p:cNvSpPr txBox="1"/>
            <p:nvPr/>
          </p:nvSpPr>
          <p:spPr>
            <a:xfrm>
              <a:off x="1321904" y="3250384"/>
              <a:ext cx="57646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3.1 คุณสมบัติของผู้ยื่นคำขอ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03EBFF2-4D2C-1391-5D7E-73D6CA9485BE}"/>
              </a:ext>
            </a:extLst>
          </p:cNvPr>
          <p:cNvGrpSpPr/>
          <p:nvPr/>
        </p:nvGrpSpPr>
        <p:grpSpPr>
          <a:xfrm>
            <a:off x="381000" y="8096250"/>
            <a:ext cx="14782800" cy="1323439"/>
            <a:chOff x="2637342" y="1786764"/>
            <a:chExt cx="14782800" cy="132343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D528CD8-CC77-BD87-9724-B37A46196D98}"/>
                </a:ext>
              </a:extLst>
            </p:cNvPr>
            <p:cNvSpPr txBox="1"/>
            <p:nvPr/>
          </p:nvSpPr>
          <p:spPr>
            <a:xfrm>
              <a:off x="3282623" y="1786764"/>
              <a:ext cx="1413751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ไม่มีพฤติการณ์หลีกเลี่ยงการเสียภาษีอากร และไม่มีประวัติการออกหรือใช้ใบกำกับภาษีปลอม หรือใบกำกับภาษีที่ออกโดยมิชอบด้วยกฎหมาย</a:t>
              </a:r>
            </a:p>
          </p:txBody>
        </p:sp>
        <p:grpSp>
          <p:nvGrpSpPr>
            <p:cNvPr id="42" name="กลุ่ม 16">
              <a:extLst>
                <a:ext uri="{FF2B5EF4-FFF2-40B4-BE49-F238E27FC236}">
                  <a16:creationId xmlns:a16="http://schemas.microsoft.com/office/drawing/2014/main" id="{717E2C36-332C-41E5-6AF4-C0B623EC52BB}"/>
                </a:ext>
              </a:extLst>
            </p:cNvPr>
            <p:cNvGrpSpPr/>
            <p:nvPr/>
          </p:nvGrpSpPr>
          <p:grpSpPr>
            <a:xfrm>
              <a:off x="2637342" y="1797096"/>
              <a:ext cx="517733" cy="646331"/>
              <a:chOff x="2365477" y="1078302"/>
              <a:chExt cx="517733" cy="646331"/>
            </a:xfrm>
          </p:grpSpPr>
          <p:sp>
            <p:nvSpPr>
              <p:cNvPr id="43" name="Oval 187">
                <a:extLst>
                  <a:ext uri="{FF2B5EF4-FFF2-40B4-BE49-F238E27FC236}">
                    <a16:creationId xmlns:a16="http://schemas.microsoft.com/office/drawing/2014/main" id="{274DDC76-B77D-9AB6-1901-378059B646C3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rgbClr val="FC02D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44" name="TextBox 198">
                <a:extLst>
                  <a:ext uri="{FF2B5EF4-FFF2-40B4-BE49-F238E27FC236}">
                    <a16:creationId xmlns:a16="http://schemas.microsoft.com/office/drawing/2014/main" id="{FCE3AEFF-02D1-006B-48B8-F45E6F604B9F}"/>
                  </a:ext>
                </a:extLst>
              </p:cNvPr>
              <p:cNvSpPr txBox="1"/>
              <p:nvPr/>
            </p:nvSpPr>
            <p:spPr>
              <a:xfrm flipH="1">
                <a:off x="2365477" y="1078302"/>
                <a:ext cx="5020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5.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597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ABCC73B-48E7-8355-8AD6-B27957AE399D}"/>
              </a:ext>
            </a:extLst>
          </p:cNvPr>
          <p:cNvGrpSpPr/>
          <p:nvPr/>
        </p:nvGrpSpPr>
        <p:grpSpPr>
          <a:xfrm>
            <a:off x="17049" y="0"/>
            <a:ext cx="18253901" cy="10248900"/>
            <a:chOff x="0" y="38100"/>
            <a:chExt cx="18253901" cy="102489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E50F8A0-A403-5C5B-57BB-A0DD6DCB8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5" y="38100"/>
              <a:ext cx="18237336" cy="102489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0062ABD-9B67-0C6F-2FEA-284FA68F2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7" r="11647"/>
            <a:stretch/>
          </p:blipFill>
          <p:spPr>
            <a:xfrm>
              <a:off x="0" y="2724150"/>
              <a:ext cx="5757102" cy="4933950"/>
            </a:xfrm>
            <a:prstGeom prst="hexagon">
              <a:avLst>
                <a:gd name="adj" fmla="val 29192"/>
                <a:gd name="vf" fmla="val 115470"/>
              </a:avLst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B0E3EBF-ABBC-CC2B-EACB-EA13CE0875BE}"/>
              </a:ext>
            </a:extLst>
          </p:cNvPr>
          <p:cNvSpPr txBox="1"/>
          <p:nvPr/>
        </p:nvSpPr>
        <p:spPr>
          <a:xfrm>
            <a:off x="5790716" y="2301104"/>
            <a:ext cx="113381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4B2908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ระกอบการจดทะเบียนภาษีมูลค่าเพิ่มต้องเรียกเก็บภาษีมูลค่าเพิ่มเมื่อความรับผิดในการเสียภาษีมูลค่าเพิ่ม (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Tax Point)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เกิดขึ้น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8B3995-8AFC-D453-22FE-46F1F971FBE8}"/>
              </a:ext>
            </a:extLst>
          </p:cNvPr>
          <p:cNvGrpSpPr/>
          <p:nvPr/>
        </p:nvGrpSpPr>
        <p:grpSpPr>
          <a:xfrm>
            <a:off x="5741494" y="602845"/>
            <a:ext cx="11387414" cy="1249395"/>
            <a:chOff x="-51213" y="14799"/>
            <a:chExt cx="11387414" cy="1249395"/>
          </a:xfrm>
        </p:grpSpPr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E9102744-7DCD-CA06-ECF8-8D5A42D5C7D4}"/>
                </a:ext>
              </a:extLst>
            </p:cNvPr>
            <p:cNvSpPr/>
            <p:nvPr/>
          </p:nvSpPr>
          <p:spPr>
            <a:xfrm>
              <a:off x="-51213" y="121194"/>
              <a:ext cx="10565306" cy="1143000"/>
            </a:xfrm>
            <a:prstGeom prst="hexagon">
              <a:avLst>
                <a:gd name="adj" fmla="val 30714"/>
                <a:gd name="vf" fmla="val 115470"/>
              </a:avLst>
            </a:prstGeom>
            <a:solidFill>
              <a:srgbClr val="055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E3AFCE-3FCF-1B86-F475-E42DEA093A52}"/>
                </a:ext>
              </a:extLst>
            </p:cNvPr>
            <p:cNvSpPr txBox="1"/>
            <p:nvPr/>
          </p:nvSpPr>
          <p:spPr>
            <a:xfrm>
              <a:off x="634587" y="14799"/>
              <a:ext cx="1070161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en-US" sz="7200" b="1" dirty="0">
                  <a:solidFill>
                    <a:schemeClr val="bg1"/>
                  </a:solidFill>
                  <a:latin typeface="UPCB" panose="02000000000000000000" pitchFamily="2" charset="-34"/>
                  <a:cs typeface="UPCB" panose="02000000000000000000" pitchFamily="2" charset="-34"/>
                </a:rPr>
                <a:t>1.</a:t>
              </a:r>
              <a:r>
                <a:rPr lang="th-TH" sz="7200" b="1" dirty="0">
                  <a:solidFill>
                    <a:schemeClr val="bg1"/>
                  </a:solidFill>
                  <a:latin typeface="UPCB" panose="02000000000000000000" pitchFamily="2" charset="-34"/>
                  <a:cs typeface="UPCB" panose="02000000000000000000" pitchFamily="2" charset="-34"/>
                </a:rPr>
                <a:t> </a:t>
              </a:r>
              <a:r>
                <a:rPr lang="th-TH" sz="7200" b="1" spc="200" dirty="0">
                  <a:solidFill>
                    <a:schemeClr val="bg1"/>
                  </a:solidFill>
                  <a:latin typeface="UPCB" panose="02000000000000000000" pitchFamily="2" charset="-34"/>
                  <a:cs typeface="UPCB" panose="02000000000000000000" pitchFamily="2" charset="-34"/>
                </a:rPr>
                <a:t>การเรียกเก็บภาษีมูลค่าเพิ่ม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B1A80D-8506-EC47-289A-A266639C5ED6}"/>
              </a:ext>
            </a:extLst>
          </p:cNvPr>
          <p:cNvGrpSpPr/>
          <p:nvPr/>
        </p:nvGrpSpPr>
        <p:grpSpPr>
          <a:xfrm>
            <a:off x="6781800" y="3805993"/>
            <a:ext cx="8534400" cy="891356"/>
            <a:chOff x="12984053" y="3390900"/>
            <a:chExt cx="8534400" cy="891356"/>
          </a:xfrm>
        </p:grpSpPr>
        <p:sp>
          <p:nvSpPr>
            <p:cNvPr id="17" name="Rounded Rectangle 45">
              <a:extLst>
                <a:ext uri="{FF2B5EF4-FFF2-40B4-BE49-F238E27FC236}">
                  <a16:creationId xmlns:a16="http://schemas.microsoft.com/office/drawing/2014/main" id="{28B972DE-2C8C-8BE0-9393-8FC583945C18}"/>
                </a:ext>
              </a:extLst>
            </p:cNvPr>
            <p:cNvSpPr/>
            <p:nvPr/>
          </p:nvSpPr>
          <p:spPr>
            <a:xfrm>
              <a:off x="12984053" y="3390900"/>
              <a:ext cx="8534400" cy="891356"/>
            </a:xfrm>
            <a:prstGeom prst="roundRect">
              <a:avLst>
                <a:gd name="adj" fmla="val 48548"/>
              </a:avLst>
            </a:prstGeom>
            <a:solidFill>
              <a:srgbClr val="E703C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28DCCC-E4DF-D1A6-A801-DE08DB2AE3E6}"/>
                </a:ext>
              </a:extLst>
            </p:cNvPr>
            <p:cNvSpPr txBox="1"/>
            <p:nvPr/>
          </p:nvSpPr>
          <p:spPr>
            <a:xfrm>
              <a:off x="13288853" y="3500102"/>
              <a:ext cx="800460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latin typeface="TH Krub" panose="02000506040000020004" pitchFamily="2" charset="-34"/>
                  <a:cs typeface="TH Krub" panose="02000506040000020004" pitchFamily="2" charset="-34"/>
                </a:rPr>
                <a:t>ความรับผิดในการเสียภาษีมูลค่าเพิ่ม (</a:t>
              </a:r>
              <a:r>
                <a:rPr lang="en-US" sz="4000" b="1" dirty="0">
                  <a:solidFill>
                    <a:schemeClr val="bg1"/>
                  </a:solidFill>
                  <a:latin typeface="TH Krub" panose="02000506040000020004" pitchFamily="2" charset="-34"/>
                  <a:cs typeface="TH Krub" panose="02000506040000020004" pitchFamily="2" charset="-34"/>
                </a:rPr>
                <a:t>Tax Point)</a:t>
              </a:r>
              <a:endParaRPr lang="th-TH" sz="4000" b="1" dirty="0">
                <a:solidFill>
                  <a:schemeClr val="bg1"/>
                </a:solidFill>
                <a:latin typeface="TH Krub" panose="02000506040000020004" pitchFamily="2" charset="-34"/>
                <a:cs typeface="TH Krub" panose="02000506040000020004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90FDFC4-5838-F509-A422-72490D6CAC64}"/>
              </a:ext>
            </a:extLst>
          </p:cNvPr>
          <p:cNvSpPr txBox="1"/>
          <p:nvPr/>
        </p:nvSpPr>
        <p:spPr>
          <a:xfrm>
            <a:off x="6096000" y="5033682"/>
            <a:ext cx="1133819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b="1" dirty="0">
                <a:solidFill>
                  <a:srgbClr val="4B2908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ความรับผิดในการเสียภาษีมูลค่าเพิ่ม (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Tax Point)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หมายถึง จุดธุรกรรมที่ผู้ประกอบการถูกกำหนดโดยกฎหมายว่ามีภาระภาษีเกิดขึ้น และเป็นจุดที่ก่อให้เกิดสิทธิบางอย่างในฐานะผู้ประกอบการจดทะเบียนด้วย เช่น มีสิทธิเรียกเก็บภาษีมูลค่าเพิ่มจากผู้ซื้อสินค้าหรือผู้รับบริการ ขณะเดียวกันก็เกิดหน้าที่ของผู้ประกอบการจดทะเบียน เช่น หน้าที่จัดทำและส่งมอบใบกำกับภาษีให้ผู้ซื้อสินค้าหรือผู้รับบริการ ซึ่งหน้าที่ดังกล่าว หากไม่ปฏิบัติจะมีโทษทางอาญาและต้องรับผิดเสียเบี้ยปรับด้วย ความรับผิดในการเสียภาษีมูลค่าเพิ่มแยกพิจารณาได้ดังนี้</a:t>
            </a:r>
          </a:p>
        </p:txBody>
      </p:sp>
    </p:spTree>
    <p:extLst>
      <p:ext uri="{BB962C8B-B14F-4D97-AF65-F5344CB8AC3E}">
        <p14:creationId xmlns:p14="http://schemas.microsoft.com/office/powerpoint/2010/main" val="201007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B173251-18AA-2601-D73B-DDC093F8B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6938" cy="10287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57B3AB2-5311-352C-2982-AF7D2A6B67FF}"/>
              </a:ext>
            </a:extLst>
          </p:cNvPr>
          <p:cNvGrpSpPr/>
          <p:nvPr/>
        </p:nvGrpSpPr>
        <p:grpSpPr>
          <a:xfrm>
            <a:off x="533400" y="410443"/>
            <a:ext cx="4038600" cy="923057"/>
            <a:chOff x="914400" y="3158324"/>
            <a:chExt cx="4038600" cy="923057"/>
          </a:xfrm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83CAD39B-4179-2DE1-AE55-695E7527AA6B}"/>
                </a:ext>
              </a:extLst>
            </p:cNvPr>
            <p:cNvSpPr/>
            <p:nvPr/>
          </p:nvSpPr>
          <p:spPr>
            <a:xfrm>
              <a:off x="914400" y="3158324"/>
              <a:ext cx="4038600" cy="923057"/>
            </a:xfrm>
            <a:prstGeom prst="hexagon">
              <a:avLst/>
            </a:prstGeom>
            <a:solidFill>
              <a:srgbClr val="408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5EA86B-3935-0A12-C6B1-605BD2EA56D0}"/>
                </a:ext>
              </a:extLst>
            </p:cNvPr>
            <p:cNvSpPr txBox="1"/>
            <p:nvPr/>
          </p:nvSpPr>
          <p:spPr>
            <a:xfrm>
              <a:off x="1321904" y="3250384"/>
              <a:ext cx="33262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3.2 การยื่นคำขอ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54D9CAE-63B7-577B-5E0D-AFDB774CF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" r="141"/>
          <a:stretch/>
        </p:blipFill>
        <p:spPr>
          <a:xfrm>
            <a:off x="3111560" y="1729078"/>
            <a:ext cx="10528240" cy="4081172"/>
          </a:xfrm>
          <a:prstGeom prst="roundRect">
            <a:avLst>
              <a:gd name="adj" fmla="val 4913"/>
            </a:avLst>
          </a:prstGeom>
          <a:noFill/>
          <a:ln w="76200">
            <a:solidFill>
              <a:srgbClr val="E703C6"/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4A6398D-D0A3-FF54-4DC9-DD3DDF45E1D5}"/>
              </a:ext>
            </a:extLst>
          </p:cNvPr>
          <p:cNvGrpSpPr/>
          <p:nvPr/>
        </p:nvGrpSpPr>
        <p:grpSpPr>
          <a:xfrm>
            <a:off x="1752600" y="6057900"/>
            <a:ext cx="14325600" cy="707886"/>
            <a:chOff x="2622102" y="1786764"/>
            <a:chExt cx="14325600" cy="7078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117C9FA-624B-0D5F-2CCB-6D27C311C442}"/>
                </a:ext>
              </a:extLst>
            </p:cNvPr>
            <p:cNvSpPr txBox="1"/>
            <p:nvPr/>
          </p:nvSpPr>
          <p:spPr>
            <a:xfrm>
              <a:off x="3282623" y="1786764"/>
              <a:ext cx="1366507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ยื่นคำขอต่ออธิบดีกรมสรรพากรตามแบบ บ.อ.01 ผ่านระบบอิเล็กทรอนิกส์ของกรมสรรพากร</a:t>
              </a:r>
            </a:p>
          </p:txBody>
        </p:sp>
        <p:grpSp>
          <p:nvGrpSpPr>
            <p:cNvPr id="25" name="กลุ่ม 16">
              <a:extLst>
                <a:ext uri="{FF2B5EF4-FFF2-40B4-BE49-F238E27FC236}">
                  <a16:creationId xmlns:a16="http://schemas.microsoft.com/office/drawing/2014/main" id="{8F24B7FE-06B1-3A46-0F8E-C2A0E0BA15F0}"/>
                </a:ext>
              </a:extLst>
            </p:cNvPr>
            <p:cNvGrpSpPr/>
            <p:nvPr/>
          </p:nvGrpSpPr>
          <p:grpSpPr>
            <a:xfrm>
              <a:off x="2622102" y="1797096"/>
              <a:ext cx="532973" cy="646331"/>
              <a:chOff x="2350237" y="1078302"/>
              <a:chExt cx="532973" cy="646331"/>
            </a:xfrm>
          </p:grpSpPr>
          <p:sp>
            <p:nvSpPr>
              <p:cNvPr id="26" name="Oval 187">
                <a:extLst>
                  <a:ext uri="{FF2B5EF4-FFF2-40B4-BE49-F238E27FC236}">
                    <a16:creationId xmlns:a16="http://schemas.microsoft.com/office/drawing/2014/main" id="{70735315-5F95-AF61-8CCD-3C38272663E5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rgbClr val="FC02D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7" name="TextBox 198">
                <a:extLst>
                  <a:ext uri="{FF2B5EF4-FFF2-40B4-BE49-F238E27FC236}">
                    <a16:creationId xmlns:a16="http://schemas.microsoft.com/office/drawing/2014/main" id="{20CD1CB4-366A-2CFD-61AF-24C63F103CA4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329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B538AD-9802-8CA5-C2E5-0D18A3890507}"/>
              </a:ext>
            </a:extLst>
          </p:cNvPr>
          <p:cNvGrpSpPr/>
          <p:nvPr/>
        </p:nvGrpSpPr>
        <p:grpSpPr>
          <a:xfrm>
            <a:off x="1752600" y="6797814"/>
            <a:ext cx="11430000" cy="707886"/>
            <a:chOff x="2622102" y="1786764"/>
            <a:chExt cx="11430000" cy="70788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B31475A-B670-66A9-35B2-6975854AAE4C}"/>
                </a:ext>
              </a:extLst>
            </p:cNvPr>
            <p:cNvSpPr txBox="1"/>
            <p:nvPr/>
          </p:nvSpPr>
          <p:spPr>
            <a:xfrm>
              <a:off x="3282623" y="1786764"/>
              <a:ext cx="1076947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ปฏิบัติตามเงื่อนไขที่กำหนดไว้ในใบแนบท้ายแบบ บ.อ.01</a:t>
              </a:r>
            </a:p>
          </p:txBody>
        </p:sp>
        <p:grpSp>
          <p:nvGrpSpPr>
            <p:cNvPr id="35" name="กลุ่ม 16">
              <a:extLst>
                <a:ext uri="{FF2B5EF4-FFF2-40B4-BE49-F238E27FC236}">
                  <a16:creationId xmlns:a16="http://schemas.microsoft.com/office/drawing/2014/main" id="{F2427DD9-1B71-91FE-3F5D-D34C53C2BCD8}"/>
                </a:ext>
              </a:extLst>
            </p:cNvPr>
            <p:cNvGrpSpPr/>
            <p:nvPr/>
          </p:nvGrpSpPr>
          <p:grpSpPr>
            <a:xfrm>
              <a:off x="2622102" y="1797096"/>
              <a:ext cx="532973" cy="646331"/>
              <a:chOff x="2350237" y="1078302"/>
              <a:chExt cx="532973" cy="646331"/>
            </a:xfrm>
          </p:grpSpPr>
          <p:sp>
            <p:nvSpPr>
              <p:cNvPr id="36" name="Oval 187">
                <a:extLst>
                  <a:ext uri="{FF2B5EF4-FFF2-40B4-BE49-F238E27FC236}">
                    <a16:creationId xmlns:a16="http://schemas.microsoft.com/office/drawing/2014/main" id="{1AA97596-4569-BF95-5067-37CAA43863E3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rgbClr val="FC02D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7" name="TextBox 198">
                <a:extLst>
                  <a:ext uri="{FF2B5EF4-FFF2-40B4-BE49-F238E27FC236}">
                    <a16:creationId xmlns:a16="http://schemas.microsoft.com/office/drawing/2014/main" id="{9768E9C0-50DF-79FD-F245-051C34643B58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329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A06B456-BEFC-D2F4-1E83-32A6BFF9901C}"/>
              </a:ext>
            </a:extLst>
          </p:cNvPr>
          <p:cNvGrpSpPr/>
          <p:nvPr/>
        </p:nvGrpSpPr>
        <p:grpSpPr>
          <a:xfrm>
            <a:off x="1752600" y="7630061"/>
            <a:ext cx="15773400" cy="1323439"/>
            <a:chOff x="2622102" y="1786764"/>
            <a:chExt cx="15773400" cy="1323439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DEDAB83-C6C7-F3F8-71E6-EAD6A00FEB43}"/>
                </a:ext>
              </a:extLst>
            </p:cNvPr>
            <p:cNvSpPr txBox="1"/>
            <p:nvPr/>
          </p:nvSpPr>
          <p:spPr>
            <a:xfrm>
              <a:off x="3282623" y="1786764"/>
              <a:ext cx="1511287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ยืนยันตัวตนโดยใช้ใบรับรองอิเล็กทรอนิกส์ (</a:t>
              </a:r>
              <a:r>
                <a:rPr lang="en-US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Certificate Authority) </a:t>
              </a:r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จากผู้ให้บริการออกใบรับรองอิเล็กทรอนิกส์ที่กรมสรรพากรเห็นชอบ (ไม่ต้องนำส่งเอกสารประกอบการพิจารณา)</a:t>
              </a:r>
            </a:p>
          </p:txBody>
        </p:sp>
        <p:grpSp>
          <p:nvGrpSpPr>
            <p:cNvPr id="40" name="กลุ่ม 16">
              <a:extLst>
                <a:ext uri="{FF2B5EF4-FFF2-40B4-BE49-F238E27FC236}">
                  <a16:creationId xmlns:a16="http://schemas.microsoft.com/office/drawing/2014/main" id="{3D48AC76-CAE7-56CE-C281-106E8D05F543}"/>
                </a:ext>
              </a:extLst>
            </p:cNvPr>
            <p:cNvGrpSpPr/>
            <p:nvPr/>
          </p:nvGrpSpPr>
          <p:grpSpPr>
            <a:xfrm>
              <a:off x="2622102" y="1797096"/>
              <a:ext cx="532973" cy="646331"/>
              <a:chOff x="2350237" y="1078302"/>
              <a:chExt cx="532973" cy="646331"/>
            </a:xfrm>
          </p:grpSpPr>
          <p:sp>
            <p:nvSpPr>
              <p:cNvPr id="41" name="Oval 187">
                <a:extLst>
                  <a:ext uri="{FF2B5EF4-FFF2-40B4-BE49-F238E27FC236}">
                    <a16:creationId xmlns:a16="http://schemas.microsoft.com/office/drawing/2014/main" id="{19DDC7A8-517D-55B6-E2EC-DC26F8D2F48C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rgbClr val="FC02D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42" name="TextBox 198">
                <a:extLst>
                  <a:ext uri="{FF2B5EF4-FFF2-40B4-BE49-F238E27FC236}">
                    <a16:creationId xmlns:a16="http://schemas.microsoft.com/office/drawing/2014/main" id="{F0ABEF8D-56A8-27D9-5B88-6805D9C52696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329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931064B-A593-BA24-EAC7-AB2102F09B46}"/>
              </a:ext>
            </a:extLst>
          </p:cNvPr>
          <p:cNvGrpSpPr/>
          <p:nvPr/>
        </p:nvGrpSpPr>
        <p:grpSpPr>
          <a:xfrm>
            <a:off x="1752600" y="8915400"/>
            <a:ext cx="11430000" cy="707886"/>
            <a:chOff x="2622102" y="1786764"/>
            <a:chExt cx="11430000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F9694D3-7EE3-B618-3134-1381A22A8F18}"/>
                </a:ext>
              </a:extLst>
            </p:cNvPr>
            <p:cNvSpPr txBox="1"/>
            <p:nvPr/>
          </p:nvSpPr>
          <p:spPr>
            <a:xfrm>
              <a:off x="3282623" y="1786764"/>
              <a:ext cx="1076947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เมื่อได้รับอนุมัติจากอธิบดีกรมสรรพากร จึงมีสิทธิจัดทำ ส่งมอบ และเก็บรักษา</a:t>
              </a:r>
            </a:p>
          </p:txBody>
        </p:sp>
        <p:grpSp>
          <p:nvGrpSpPr>
            <p:cNvPr id="45" name="กลุ่ม 16">
              <a:extLst>
                <a:ext uri="{FF2B5EF4-FFF2-40B4-BE49-F238E27FC236}">
                  <a16:creationId xmlns:a16="http://schemas.microsoft.com/office/drawing/2014/main" id="{BCD9C249-7B09-E79C-A4A4-D8F4C7BA8C55}"/>
                </a:ext>
              </a:extLst>
            </p:cNvPr>
            <p:cNvGrpSpPr/>
            <p:nvPr/>
          </p:nvGrpSpPr>
          <p:grpSpPr>
            <a:xfrm>
              <a:off x="2622102" y="1797096"/>
              <a:ext cx="532973" cy="646331"/>
              <a:chOff x="2350237" y="1078302"/>
              <a:chExt cx="532973" cy="646331"/>
            </a:xfrm>
          </p:grpSpPr>
          <p:sp>
            <p:nvSpPr>
              <p:cNvPr id="46" name="Oval 187">
                <a:extLst>
                  <a:ext uri="{FF2B5EF4-FFF2-40B4-BE49-F238E27FC236}">
                    <a16:creationId xmlns:a16="http://schemas.microsoft.com/office/drawing/2014/main" id="{9C85EA4A-FC50-C94D-E922-F3EA58E83632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rgbClr val="FC02D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47" name="TextBox 198">
                <a:extLst>
                  <a:ext uri="{FF2B5EF4-FFF2-40B4-BE49-F238E27FC236}">
                    <a16:creationId xmlns:a16="http://schemas.microsoft.com/office/drawing/2014/main" id="{99DFD420-EC3D-E0AC-7EBC-4D8FD0EFC593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329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507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239DFB-9A23-6EA8-5E19-2CA3C340A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6938" cy="10287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0D954A5-58BD-BA85-3FE0-F1CF795B4A82}"/>
              </a:ext>
            </a:extLst>
          </p:cNvPr>
          <p:cNvGrpSpPr/>
          <p:nvPr/>
        </p:nvGrpSpPr>
        <p:grpSpPr>
          <a:xfrm>
            <a:off x="609600" y="419100"/>
            <a:ext cx="7895468" cy="923057"/>
            <a:chOff x="914400" y="3158324"/>
            <a:chExt cx="7895468" cy="923057"/>
          </a:xfrm>
        </p:grpSpPr>
        <p:sp>
          <p:nvSpPr>
            <p:cNvPr id="3" name="Hexagon 2">
              <a:extLst>
                <a:ext uri="{FF2B5EF4-FFF2-40B4-BE49-F238E27FC236}">
                  <a16:creationId xmlns:a16="http://schemas.microsoft.com/office/drawing/2014/main" id="{399C3058-4269-5098-29E7-45D643F90C0C}"/>
                </a:ext>
              </a:extLst>
            </p:cNvPr>
            <p:cNvSpPr/>
            <p:nvPr/>
          </p:nvSpPr>
          <p:spPr>
            <a:xfrm>
              <a:off x="914400" y="3158324"/>
              <a:ext cx="7895468" cy="923057"/>
            </a:xfrm>
            <a:prstGeom prst="hexagon">
              <a:avLst/>
            </a:prstGeom>
            <a:solidFill>
              <a:srgbClr val="408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9D0D30-5AA2-B475-CB68-54608B2AEDE2}"/>
                </a:ext>
              </a:extLst>
            </p:cNvPr>
            <p:cNvSpPr txBox="1"/>
            <p:nvPr/>
          </p:nvSpPr>
          <p:spPr>
            <a:xfrm>
              <a:off x="1321904" y="3250384"/>
              <a:ext cx="725936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3.3 การจัดทำใบกำกับภาษีอิเล็กทรอนิกส์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17038B-82A7-5786-5530-FC7029D9177C}"/>
              </a:ext>
            </a:extLst>
          </p:cNvPr>
          <p:cNvGrpSpPr/>
          <p:nvPr/>
        </p:nvGrpSpPr>
        <p:grpSpPr>
          <a:xfrm>
            <a:off x="1981200" y="1562100"/>
            <a:ext cx="12268200" cy="656663"/>
            <a:chOff x="2622102" y="1786764"/>
            <a:chExt cx="12268200" cy="65666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C1078F-235A-98E8-F3F5-786927230123}"/>
                </a:ext>
              </a:extLst>
            </p:cNvPr>
            <p:cNvSpPr txBox="1"/>
            <p:nvPr/>
          </p:nvSpPr>
          <p:spPr>
            <a:xfrm>
              <a:off x="3282623" y="1786764"/>
              <a:ext cx="1160767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rgbClr val="E703C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มีระบบรักษาความปลอดภัยเพื่อควบคุมการเข้าถึงข้อมูลได้ 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โดยจะต้อง</a:t>
              </a:r>
            </a:p>
          </p:txBody>
        </p:sp>
        <p:grpSp>
          <p:nvGrpSpPr>
            <p:cNvPr id="14" name="กลุ่ม 16">
              <a:extLst>
                <a:ext uri="{FF2B5EF4-FFF2-40B4-BE49-F238E27FC236}">
                  <a16:creationId xmlns:a16="http://schemas.microsoft.com/office/drawing/2014/main" id="{FE1F7F6C-EDE3-A08B-4BFE-5E2651BD281E}"/>
                </a:ext>
              </a:extLst>
            </p:cNvPr>
            <p:cNvGrpSpPr/>
            <p:nvPr/>
          </p:nvGrpSpPr>
          <p:grpSpPr>
            <a:xfrm>
              <a:off x="2622102" y="1797096"/>
              <a:ext cx="532973" cy="646331"/>
              <a:chOff x="2350237" y="1078302"/>
              <a:chExt cx="532973" cy="646331"/>
            </a:xfrm>
          </p:grpSpPr>
          <p:sp>
            <p:nvSpPr>
              <p:cNvPr id="15" name="Oval 187">
                <a:extLst>
                  <a:ext uri="{FF2B5EF4-FFF2-40B4-BE49-F238E27FC236}">
                    <a16:creationId xmlns:a16="http://schemas.microsoft.com/office/drawing/2014/main" id="{6D7FDFE5-61BD-9909-AE00-B6C6209348FD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rgbClr val="FC02D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6" name="TextBox 198">
                <a:extLst>
                  <a:ext uri="{FF2B5EF4-FFF2-40B4-BE49-F238E27FC236}">
                    <a16:creationId xmlns:a16="http://schemas.microsoft.com/office/drawing/2014/main" id="{62E39AA3-C065-703D-1CAC-2F9D9F954098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329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D27E7D4-D622-A34D-62E7-CB510F9F41D9}"/>
              </a:ext>
            </a:extLst>
          </p:cNvPr>
          <p:cNvSpPr txBox="1"/>
          <p:nvPr/>
        </p:nvSpPr>
        <p:spPr>
          <a:xfrm>
            <a:off x="1627591" y="2247900"/>
            <a:ext cx="14097000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(1) สามารถแสดงภาพการทำงานรวมของระบบงานทั้งหมด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System Flowchart)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(2) เป็นโปรแกรมที่เมื่อบันทึกข้อมูลแล้วจะแก้ไขรายการนั้น ๆ ต้องปรากฏร่องรอยการแก้ไขรายการ โดยไม่ใช้วิธีลบทิ้งหรือล้างรายการออก และต้องมีรายงานการแก้ไขเพื่อตรวจสอบได้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(3) แสดงระดับการปฏิบัติงานของเจ้าหน้าที่ผู้ใช้ระบบ โดยระบุจำนวนและระดับเจ้าหน้าที่ที่สามารถบันทึก อ่านหรือเข้าไปใช้ระบบงานในแต่ละระดับได้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(4) มีการควบคุมโดยใช้รหัสผ่านสำหรับผู้มีสิทธิเข้าไปใช้ระบบงานทุกระดับ และมีระบบงานที่บันทึกการเปลี่ยนรหัสผ่านทุกครั้งที่มีการเปลี่ยนแปลง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(5) มีรายงานบันทึกการใช้ระบบงานโดยระบุให้ทราบถึงรหัสประจำตัวของเจ้าหน้าที่ผู้ใช้ระบบวันและเวลาที่เข้าใช้ระบบงาน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Access)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ในกรณีที่มีการแก้ไขรายการต้องระบุให้ทราบถึงรหัสประจำตัวของเจ้าหน้าที่ผู้ใช้ระบบ จำนวนและรายละเอียดของรายการที่แก้ไขปรับรุง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(6) มีระบบการตรวจสอบผู้เข้าใช้หรือผู้เข้าไปแก้ไขข้อมูลในระบบ และมีกระบวนการตรวจสอบข้อมูลที่บันทึกไว้ในระบบที่สามารถแสดงว่าข้อมูลดังกล่าวได้บันทึกไว้ครบถ้วนและไม่มีการแก้ไขรายการของเอกสารที่มีข้อความอยู่ในรูปของข้อมูลอิเล็กทรอนิกส์</a:t>
            </a:r>
          </a:p>
        </p:txBody>
      </p:sp>
    </p:spTree>
    <p:extLst>
      <p:ext uri="{BB962C8B-B14F-4D97-AF65-F5344CB8AC3E}">
        <p14:creationId xmlns:p14="http://schemas.microsoft.com/office/powerpoint/2010/main" val="70704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239DFB-9A23-6EA8-5E19-2CA3C340A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6938" cy="10287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E17038B-82A7-5786-5530-FC7029D9177C}"/>
              </a:ext>
            </a:extLst>
          </p:cNvPr>
          <p:cNvGrpSpPr/>
          <p:nvPr/>
        </p:nvGrpSpPr>
        <p:grpSpPr>
          <a:xfrm>
            <a:off x="1608541" y="782895"/>
            <a:ext cx="14116050" cy="1754326"/>
            <a:chOff x="2622102" y="1786764"/>
            <a:chExt cx="14116050" cy="175432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C1078F-235A-98E8-F3F5-786927230123}"/>
                </a:ext>
              </a:extLst>
            </p:cNvPr>
            <p:cNvSpPr txBox="1"/>
            <p:nvPr/>
          </p:nvSpPr>
          <p:spPr>
            <a:xfrm>
              <a:off x="3282623" y="1786764"/>
              <a:ext cx="13455529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rgbClr val="E703C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มีการควบคุมแฟ้มข้อมูลซึ่งมีการเข้ารหัส (</a:t>
              </a:r>
              <a:r>
                <a:rPr lang="en-US" sz="3600" b="1" dirty="0">
                  <a:solidFill>
                    <a:srgbClr val="E703C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Encryption)</a:t>
              </a:r>
              <a:r>
                <a:rPr lang="th-TH" sz="3600" b="1" dirty="0">
                  <a:solidFill>
                    <a:srgbClr val="E703C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เพื่อป้องกันการเข้าถึงข้อมูล ถ้ามีการถอดรหัส (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Decryption)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ต้องบันทึกหลักฐานไว้ทุกครั้งเพื่อการตรวจสอบ และสามารถจัดพิมพ์เป็นรายงานเพื่อการตรวจสอบได้</a:t>
              </a:r>
            </a:p>
          </p:txBody>
        </p:sp>
        <p:grpSp>
          <p:nvGrpSpPr>
            <p:cNvPr id="14" name="กลุ่ม 16">
              <a:extLst>
                <a:ext uri="{FF2B5EF4-FFF2-40B4-BE49-F238E27FC236}">
                  <a16:creationId xmlns:a16="http://schemas.microsoft.com/office/drawing/2014/main" id="{FE1F7F6C-EDE3-A08B-4BFE-5E2651BD281E}"/>
                </a:ext>
              </a:extLst>
            </p:cNvPr>
            <p:cNvGrpSpPr/>
            <p:nvPr/>
          </p:nvGrpSpPr>
          <p:grpSpPr>
            <a:xfrm>
              <a:off x="2622102" y="1797096"/>
              <a:ext cx="532973" cy="646331"/>
              <a:chOff x="2350237" y="1078302"/>
              <a:chExt cx="532973" cy="646331"/>
            </a:xfrm>
          </p:grpSpPr>
          <p:sp>
            <p:nvSpPr>
              <p:cNvPr id="15" name="Oval 187">
                <a:extLst>
                  <a:ext uri="{FF2B5EF4-FFF2-40B4-BE49-F238E27FC236}">
                    <a16:creationId xmlns:a16="http://schemas.microsoft.com/office/drawing/2014/main" id="{6D7FDFE5-61BD-9909-AE00-B6C6209348FD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rgbClr val="FC02D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6" name="TextBox 198">
                <a:extLst>
                  <a:ext uri="{FF2B5EF4-FFF2-40B4-BE49-F238E27FC236}">
                    <a16:creationId xmlns:a16="http://schemas.microsoft.com/office/drawing/2014/main" id="{62E39AA3-C065-703D-1CAC-2F9D9F954098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329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D27E7D4-D622-A34D-62E7-CB510F9F41D9}"/>
              </a:ext>
            </a:extLst>
          </p:cNvPr>
          <p:cNvSpPr txBox="1"/>
          <p:nvPr/>
        </p:nvSpPr>
        <p:spPr>
          <a:xfrm>
            <a:off x="1905000" y="7005578"/>
            <a:ext cx="14097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ผู้ออกใบกำกับภาษีอิเล็กทรอนิกส์จะดำเนินการจัดทำใบกำกับภาษีอิเล็กทรอนิกส์คราวหนึ่งคราวใดที่มีการขายสินค้าหรือให้บริการก็ได้ผู้ออกใบกำกับภาษีอิเล็กทรอนิกส์มีทางเลือกในการจัดทำใบกำกับภาษีอิเล็กทรอนิกส์ 2 แบบ คือ</a:t>
            </a: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1. ประทับรับรองเวลา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Time Stamp)</a:t>
            </a: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2. ลายมือชื่อดิจิทัล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Digital Signature)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D105E7-D526-6877-EB29-A9009ED8D0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4" r="-314"/>
          <a:stretch/>
        </p:blipFill>
        <p:spPr>
          <a:xfrm>
            <a:off x="2315973" y="2556271"/>
            <a:ext cx="12695427" cy="4081172"/>
          </a:xfrm>
          <a:prstGeom prst="roundRect">
            <a:avLst>
              <a:gd name="adj" fmla="val 4913"/>
            </a:avLst>
          </a:prstGeom>
          <a:noFill/>
          <a:ln w="76200">
            <a:solidFill>
              <a:srgbClr val="E703C6"/>
            </a:solidFill>
          </a:ln>
        </p:spPr>
      </p:pic>
    </p:spTree>
    <p:extLst>
      <p:ext uri="{BB962C8B-B14F-4D97-AF65-F5344CB8AC3E}">
        <p14:creationId xmlns:p14="http://schemas.microsoft.com/office/powerpoint/2010/main" val="416199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6BF5868-F82B-A145-6E10-33F445F71C0E}"/>
              </a:ext>
            </a:extLst>
          </p:cNvPr>
          <p:cNvGrpSpPr/>
          <p:nvPr/>
        </p:nvGrpSpPr>
        <p:grpSpPr>
          <a:xfrm>
            <a:off x="0" y="0"/>
            <a:ext cx="18745200" cy="10287000"/>
            <a:chOff x="0" y="0"/>
            <a:chExt cx="18745200" cy="10287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A000FA0-D8ED-1739-0DB9-4E1AEDCBE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295235" cy="10287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DE62F0A-D0E8-F11C-2404-546A23D57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3" r="11903"/>
            <a:stretch/>
          </p:blipFill>
          <p:spPr>
            <a:xfrm>
              <a:off x="8686800" y="5798946"/>
              <a:ext cx="3690432" cy="3230754"/>
            </a:xfrm>
            <a:prstGeom prst="hexagon">
              <a:avLst>
                <a:gd name="adj" fmla="val 29646"/>
                <a:gd name="vf" fmla="val 115470"/>
              </a:avLst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762FDFB-1D6A-3753-A78B-E9D1B5D7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32" r="11432"/>
            <a:stretch/>
          </p:blipFill>
          <p:spPr>
            <a:xfrm>
              <a:off x="11616344" y="2487394"/>
              <a:ext cx="7128856" cy="6161305"/>
            </a:xfrm>
            <a:prstGeom prst="hexagon">
              <a:avLst>
                <a:gd name="adj" fmla="val 28264"/>
                <a:gd name="vf" fmla="val 115470"/>
              </a:avLst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C7A054-969A-6199-4B06-76CFD243C068}"/>
              </a:ext>
            </a:extLst>
          </p:cNvPr>
          <p:cNvGrpSpPr/>
          <p:nvPr/>
        </p:nvGrpSpPr>
        <p:grpSpPr>
          <a:xfrm>
            <a:off x="609600" y="419100"/>
            <a:ext cx="9144000" cy="923057"/>
            <a:chOff x="914400" y="3158324"/>
            <a:chExt cx="9144000" cy="923057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65F7BEC5-761B-E40F-608A-1A36621DAA34}"/>
                </a:ext>
              </a:extLst>
            </p:cNvPr>
            <p:cNvSpPr/>
            <p:nvPr/>
          </p:nvSpPr>
          <p:spPr>
            <a:xfrm>
              <a:off x="914400" y="3158324"/>
              <a:ext cx="9144000" cy="923057"/>
            </a:xfrm>
            <a:prstGeom prst="hexagon">
              <a:avLst/>
            </a:prstGeom>
            <a:solidFill>
              <a:srgbClr val="408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300257-B2E8-F88C-5F81-D39F778D95FD}"/>
                </a:ext>
              </a:extLst>
            </p:cNvPr>
            <p:cNvSpPr txBox="1"/>
            <p:nvPr/>
          </p:nvSpPr>
          <p:spPr>
            <a:xfrm>
              <a:off x="1321904" y="3250384"/>
              <a:ext cx="85840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3.4 การจัดทำใบเพิ่มหนี้/ใบลดหนี้อิเล็กทรอนิกส์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844BB4C-0E5A-C1C0-BA76-7ED2CF3E119E}"/>
              </a:ext>
            </a:extLst>
          </p:cNvPr>
          <p:cNvSpPr txBox="1"/>
          <p:nvPr/>
        </p:nvSpPr>
        <p:spPr>
          <a:xfrm>
            <a:off x="914400" y="1866900"/>
            <a:ext cx="732243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กรณีผู้ขายสินค้าหรือผู้ให้บริการได้จัดทำใบกำกับภาษีอิเล็กทรอนิกส์ ต่อมามีเหตุให้ต้องจัดทำใบเพิ่มหนี้ หรือใบลดหนี้ ผู้ขายสินค้าหรือผู้ให้บริการสามารถจัดทำใบเพิ่มหนี้อิเล็กทรอนิกส์ หรือใบลดหนี้อิเล็กทรอนิกส์ได้ ทั้งนี้ เงื่อนไขการออกใบเพิ่มหนี้ หรือใบลดหนี้ ให้เป็นไปตามคำสั่งกรมสรรพากรที่ ป.80/2542 เรื่อง แนวทางปฏิบัติเกี่ยวกับการออกใบเพิ่มหนี้ตามมาตรา 86/9 และใบลดหนี้ตามมาตรา 86/10 แห่งประมวลรัษฎากร</a:t>
            </a:r>
          </a:p>
        </p:txBody>
      </p:sp>
    </p:spTree>
    <p:extLst>
      <p:ext uri="{BB962C8B-B14F-4D97-AF65-F5344CB8AC3E}">
        <p14:creationId xmlns:p14="http://schemas.microsoft.com/office/powerpoint/2010/main" val="51495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C8EB0D-B648-8AA5-1C2D-AFFEFA9AE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" y="0"/>
            <a:ext cx="18290464" cy="10287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5604A2-9429-AA5A-E544-8E8F42AA7A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r="11090"/>
          <a:stretch/>
        </p:blipFill>
        <p:spPr>
          <a:xfrm>
            <a:off x="1143000" y="1854106"/>
            <a:ext cx="7679408" cy="6578788"/>
          </a:xfrm>
          <a:prstGeom prst="hexagon">
            <a:avLst>
              <a:gd name="adj" fmla="val 29192"/>
              <a:gd name="vf" fmla="val 115470"/>
            </a:avLst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2C7A054-969A-6199-4B06-76CFD243C068}"/>
              </a:ext>
            </a:extLst>
          </p:cNvPr>
          <p:cNvGrpSpPr/>
          <p:nvPr/>
        </p:nvGrpSpPr>
        <p:grpSpPr>
          <a:xfrm>
            <a:off x="5638800" y="484575"/>
            <a:ext cx="11963400" cy="923057"/>
            <a:chOff x="914400" y="3158324"/>
            <a:chExt cx="11963400" cy="923057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65F7BEC5-761B-E40F-608A-1A36621DAA34}"/>
                </a:ext>
              </a:extLst>
            </p:cNvPr>
            <p:cNvSpPr/>
            <p:nvPr/>
          </p:nvSpPr>
          <p:spPr>
            <a:xfrm>
              <a:off x="914400" y="3158324"/>
              <a:ext cx="11963400" cy="923057"/>
            </a:xfrm>
            <a:prstGeom prst="hexagon">
              <a:avLst/>
            </a:prstGeom>
            <a:solidFill>
              <a:srgbClr val="408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300257-B2E8-F88C-5F81-D39F778D95FD}"/>
                </a:ext>
              </a:extLst>
            </p:cNvPr>
            <p:cNvSpPr txBox="1"/>
            <p:nvPr/>
          </p:nvSpPr>
          <p:spPr>
            <a:xfrm>
              <a:off x="1321903" y="3250384"/>
              <a:ext cx="1155589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3.5 การยกเลิกใบกำกับภาษีอิเล็กทรอนิกส์เดิมและจัดทำใหม่ทดแทน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844BB4C-0E5A-C1C0-BA76-7ED2CF3E119E}"/>
              </a:ext>
            </a:extLst>
          </p:cNvPr>
          <p:cNvSpPr txBox="1"/>
          <p:nvPr/>
        </p:nvSpPr>
        <p:spPr>
          <a:xfrm>
            <a:off x="9313194" y="2095500"/>
            <a:ext cx="8593806" cy="680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กรณีผู้ขาย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สินค้าหรือผู้ให้บริการออกใบกำกับภาษีอิเล็กทรอนิกส์ไปแล้ว หากต้องการยกเลิกใบกำกับภาษีอิเล็กทรอนิกส์ฉบับเดิม เพื่อออกใบกำกับภาษีอิเล็กทรอนิกส์ฉบับใหม่ทดแทนให้จัดเตรียมข้อความของใบกำกับภาษีฉบับใหม่ขึ้นเป็นข้อความอิเล็กทรอนิกส์ โดยใช้เลขที่ใบกำกับภาษีใหม่ และลงวัน เดือน ปี ที่ออกใบกำกับภาษีอิเล็กทรอนิกส์ใหม่ และหมายเหตุในใบกำกับภาษีอิเล็กทรอนิกส์ใหม่ว่า “เป็นการยกเลิกและออกใบกำกับภาษีฉบับใหม่แทนฉบับเดิม เลขที่....... วัน เดือน ปี ที่ออกใบกำกับภาษีอิเล็กทรอนิกส์เดิม” โดยให้หมายเหตุการยกเลิกใบกำกับภาษีอิเล็กทรอนิกส์ไว้ในรายงานภาษีขายของเดือนภาษีที่จัดทำใบกำกับภาษีอิเล็กทรอนิกส์ใหม่ด้วย และนำส่งข้อมูลใบกำกับภาษี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อิเล็กทรอนิกส์ฉบับใหม่ให้กรมสรรพากร</a:t>
            </a:r>
          </a:p>
        </p:txBody>
      </p:sp>
    </p:spTree>
    <p:extLst>
      <p:ext uri="{BB962C8B-B14F-4D97-AF65-F5344CB8AC3E}">
        <p14:creationId xmlns:p14="http://schemas.microsoft.com/office/powerpoint/2010/main" val="342171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45D9C9-8439-236C-5211-6B85DF1E9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95235" cy="10287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7C8B694-5374-275F-A896-C48B3C1C36D4}"/>
              </a:ext>
            </a:extLst>
          </p:cNvPr>
          <p:cNvGrpSpPr/>
          <p:nvPr/>
        </p:nvGrpSpPr>
        <p:grpSpPr>
          <a:xfrm>
            <a:off x="304800" y="571500"/>
            <a:ext cx="11963400" cy="923057"/>
            <a:chOff x="914400" y="3158324"/>
            <a:chExt cx="11963400" cy="923057"/>
          </a:xfrm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4041C0D5-5CD3-E4AE-74A9-FD5C0C846525}"/>
                </a:ext>
              </a:extLst>
            </p:cNvPr>
            <p:cNvSpPr/>
            <p:nvPr/>
          </p:nvSpPr>
          <p:spPr>
            <a:xfrm>
              <a:off x="914400" y="3158324"/>
              <a:ext cx="11963400" cy="923057"/>
            </a:xfrm>
            <a:prstGeom prst="hexagon">
              <a:avLst/>
            </a:prstGeom>
            <a:solidFill>
              <a:srgbClr val="408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C65D16-15F2-6FE8-0389-C0DD77769F91}"/>
                </a:ext>
              </a:extLst>
            </p:cNvPr>
            <p:cNvSpPr txBox="1"/>
            <p:nvPr/>
          </p:nvSpPr>
          <p:spPr>
            <a:xfrm>
              <a:off x="1321903" y="3250384"/>
              <a:ext cx="1155589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3.6 การจัดทำใบกำกับภาษีเต็มรูปหลังออกใบกำกับภาษีอย่างย่อ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2B74C08-77E0-968D-696F-9CF0DD94B750}"/>
              </a:ext>
            </a:extLst>
          </p:cNvPr>
          <p:cNvSpPr txBox="1"/>
          <p:nvPr/>
        </p:nvSpPr>
        <p:spPr>
          <a:xfrm>
            <a:off x="3733800" y="2182425"/>
            <a:ext cx="90678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กรณีผู้ขายสินค้าหรือผู้ให้บริการออกใบกำกับภาษีอย่างย่อไปแล้ว หากผู้ซื้อสินค้าหรือผู้รับบริการเรียกร้องใบกำกับภาษีเต็มรูป ผู้ออกใบกำกับภาษีอิเล็กทรอนิกส์ไม่ต้องเรียกคืนข้อมูลใบกำกับภาษีอย่างย่อแต่ให้จัดทำใบกำกับภาษีอิเล็กทรอนิกส์ใหม่ โดยให้ออกใบกำกับภาษีอิเล็กทรอนิกส์ใหม่ให้ตรงกับวัน เดือน ปี ในใบกำกับภาษีอย่างย่อ พร้อมทั้งระบุชื่อ ที่อยู่ ของผู้ซื้อสินค้าหรือผู้รับบริการ และหมายเหตุในใบกำกับภาษีอิเล็กทรอนิกส์ใหม่ว่า “เป็นการยกเลิกใบกำกับภาษีอย่างย่อเลขที่... และออกใบกำกับภาษีอิเล็กทรอนิกส์ใหม่แทน”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FB071FA-2974-AF1F-E387-E79611C70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7204" y="1923616"/>
            <a:ext cx="2719392" cy="793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9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795450-0EDF-A0EE-58AD-4C25B5206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5" y="-125506"/>
            <a:ext cx="18292875" cy="10287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457D69-CF88-99E9-7E68-99B0AE5CA1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r="14890"/>
          <a:stretch/>
        </p:blipFill>
        <p:spPr>
          <a:xfrm>
            <a:off x="9584408" y="1814065"/>
            <a:ext cx="7560592" cy="6479576"/>
          </a:xfrm>
          <a:prstGeom prst="hexagon">
            <a:avLst>
              <a:gd name="adj" fmla="val 29192"/>
              <a:gd name="vf" fmla="val 115470"/>
            </a:avLst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09AE9F-616A-7680-9A45-41799CF7866B}"/>
              </a:ext>
            </a:extLst>
          </p:cNvPr>
          <p:cNvGrpSpPr/>
          <p:nvPr/>
        </p:nvGrpSpPr>
        <p:grpSpPr>
          <a:xfrm>
            <a:off x="304800" y="571500"/>
            <a:ext cx="7696200" cy="923057"/>
            <a:chOff x="914400" y="3158324"/>
            <a:chExt cx="7696200" cy="923057"/>
          </a:xfrm>
        </p:grpSpPr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338E989C-FC73-0021-304E-0147A0C574E6}"/>
                </a:ext>
              </a:extLst>
            </p:cNvPr>
            <p:cNvSpPr/>
            <p:nvPr/>
          </p:nvSpPr>
          <p:spPr>
            <a:xfrm>
              <a:off x="914400" y="3158324"/>
              <a:ext cx="7696200" cy="923057"/>
            </a:xfrm>
            <a:prstGeom prst="hexagon">
              <a:avLst/>
            </a:prstGeom>
            <a:solidFill>
              <a:srgbClr val="408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389790-2668-E46A-16BB-174A3847475C}"/>
                </a:ext>
              </a:extLst>
            </p:cNvPr>
            <p:cNvSpPr txBox="1"/>
            <p:nvPr/>
          </p:nvSpPr>
          <p:spPr>
            <a:xfrm>
              <a:off x="1321903" y="3250384"/>
              <a:ext cx="728869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3.7 การแจ้งเปลี่ยนแปลง/การขอยกเลิก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6916161-CCB5-B318-656C-71C7AFBA88A5}"/>
              </a:ext>
            </a:extLst>
          </p:cNvPr>
          <p:cNvSpPr txBox="1"/>
          <p:nvPr/>
        </p:nvSpPr>
        <p:spPr>
          <a:xfrm>
            <a:off x="516608" y="2019300"/>
            <a:ext cx="9067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ผู้ประกอบการประสงค์ขอยกเลิกการจัดทำใบกำกับภาษีอิเล็กทรอนิกส์และใบรับอิเล็กทรอนิกส์ให้ดำเนินการดังนี้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5BA9700-73CA-4B2C-0315-98809607E69B}"/>
              </a:ext>
            </a:extLst>
          </p:cNvPr>
          <p:cNvGrpSpPr/>
          <p:nvPr/>
        </p:nvGrpSpPr>
        <p:grpSpPr>
          <a:xfrm>
            <a:off x="846686" y="3619500"/>
            <a:ext cx="8221114" cy="1323439"/>
            <a:chOff x="2622102" y="1786764"/>
            <a:chExt cx="8221114" cy="132343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858404-1627-5384-03A1-0DDA9EE1DEFB}"/>
                </a:ext>
              </a:extLst>
            </p:cNvPr>
            <p:cNvSpPr txBox="1"/>
            <p:nvPr/>
          </p:nvSpPr>
          <p:spPr>
            <a:xfrm>
              <a:off x="3282623" y="1786764"/>
              <a:ext cx="7560593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ยื่นคำขอต่ออธิบดีกรมสรรพากรตามแบบ บ.อ.09 ผ่านระบบอิเล็กทรอนิกส์ของกรมสรรพากร</a:t>
              </a:r>
            </a:p>
          </p:txBody>
        </p:sp>
        <p:grpSp>
          <p:nvGrpSpPr>
            <p:cNvPr id="22" name="กลุ่ม 16">
              <a:extLst>
                <a:ext uri="{FF2B5EF4-FFF2-40B4-BE49-F238E27FC236}">
                  <a16:creationId xmlns:a16="http://schemas.microsoft.com/office/drawing/2014/main" id="{AF15BEDD-2DE1-3D73-6AF9-4255D7DBFA7F}"/>
                </a:ext>
              </a:extLst>
            </p:cNvPr>
            <p:cNvGrpSpPr/>
            <p:nvPr/>
          </p:nvGrpSpPr>
          <p:grpSpPr>
            <a:xfrm>
              <a:off x="2622102" y="1797096"/>
              <a:ext cx="532973" cy="707886"/>
              <a:chOff x="2350237" y="1078302"/>
              <a:chExt cx="532973" cy="707886"/>
            </a:xfrm>
          </p:grpSpPr>
          <p:sp>
            <p:nvSpPr>
              <p:cNvPr id="23" name="Oval 187">
                <a:extLst>
                  <a:ext uri="{FF2B5EF4-FFF2-40B4-BE49-F238E27FC236}">
                    <a16:creationId xmlns:a16="http://schemas.microsoft.com/office/drawing/2014/main" id="{0F267C1F-ACA3-F7EE-99A9-276E98DBD8DA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rgbClr val="FC02D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4" name="TextBox 198">
                <a:extLst>
                  <a:ext uri="{FF2B5EF4-FFF2-40B4-BE49-F238E27FC236}">
                    <a16:creationId xmlns:a16="http://schemas.microsoft.com/office/drawing/2014/main" id="{17570BE9-C637-10A4-8D32-025A10D691E1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3297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4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ko-KR" altLang="en-US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520FD18-B972-FC90-4A1B-82CD0749E8D4}"/>
              </a:ext>
            </a:extLst>
          </p:cNvPr>
          <p:cNvGrpSpPr/>
          <p:nvPr/>
        </p:nvGrpSpPr>
        <p:grpSpPr>
          <a:xfrm>
            <a:off x="846686" y="5048250"/>
            <a:ext cx="8221114" cy="1938992"/>
            <a:chOff x="2622102" y="1786764"/>
            <a:chExt cx="8221114" cy="193899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F55D23-F6EE-9749-1BD2-83B5E9342D7C}"/>
                </a:ext>
              </a:extLst>
            </p:cNvPr>
            <p:cNvSpPr txBox="1"/>
            <p:nvPr/>
          </p:nvSpPr>
          <p:spPr>
            <a:xfrm>
              <a:off x="3282623" y="1786764"/>
              <a:ext cx="756059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ยืนยันและพิสูจน์ตัวตน โดยใช้ใบรับรองอิเล็กทรอนิกส์ (</a:t>
              </a:r>
              <a:r>
                <a:rPr lang="en-US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Certificate</a:t>
              </a:r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Authority)</a:t>
              </a:r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จากผู้ให้บริการออกใบรับรองอิเล็กทรอนิกส์ที่กรมสรรพากรเห็นชอบ</a:t>
              </a:r>
            </a:p>
          </p:txBody>
        </p:sp>
        <p:grpSp>
          <p:nvGrpSpPr>
            <p:cNvPr id="27" name="กลุ่ม 16">
              <a:extLst>
                <a:ext uri="{FF2B5EF4-FFF2-40B4-BE49-F238E27FC236}">
                  <a16:creationId xmlns:a16="http://schemas.microsoft.com/office/drawing/2014/main" id="{1B786489-87C4-5EF9-8708-223AE3D0D90B}"/>
                </a:ext>
              </a:extLst>
            </p:cNvPr>
            <p:cNvGrpSpPr/>
            <p:nvPr/>
          </p:nvGrpSpPr>
          <p:grpSpPr>
            <a:xfrm>
              <a:off x="2622102" y="1797096"/>
              <a:ext cx="532973" cy="707886"/>
              <a:chOff x="2350237" y="1078302"/>
              <a:chExt cx="532973" cy="707886"/>
            </a:xfrm>
          </p:grpSpPr>
          <p:sp>
            <p:nvSpPr>
              <p:cNvPr id="28" name="Oval 187">
                <a:extLst>
                  <a:ext uri="{FF2B5EF4-FFF2-40B4-BE49-F238E27FC236}">
                    <a16:creationId xmlns:a16="http://schemas.microsoft.com/office/drawing/2014/main" id="{33B74C1A-A83A-DA3A-E313-7BA7001C66F5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rgbClr val="FC02D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9" name="TextBox 198">
                <a:extLst>
                  <a:ext uri="{FF2B5EF4-FFF2-40B4-BE49-F238E27FC236}">
                    <a16:creationId xmlns:a16="http://schemas.microsoft.com/office/drawing/2014/main" id="{84521A14-690B-B85B-5C62-84D9E194CB5A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3297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4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ko-KR" altLang="en-US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ACD51D7-A4FC-2C3F-EB11-4CCA28A38906}"/>
              </a:ext>
            </a:extLst>
          </p:cNvPr>
          <p:cNvGrpSpPr/>
          <p:nvPr/>
        </p:nvGrpSpPr>
        <p:grpSpPr>
          <a:xfrm>
            <a:off x="846686" y="7026414"/>
            <a:ext cx="8221114" cy="1961078"/>
            <a:chOff x="2622102" y="1764678"/>
            <a:chExt cx="8221114" cy="196107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4EB258E-F955-EEC2-EFAD-CD2F8D105688}"/>
                </a:ext>
              </a:extLst>
            </p:cNvPr>
            <p:cNvSpPr txBox="1"/>
            <p:nvPr/>
          </p:nvSpPr>
          <p:spPr>
            <a:xfrm>
              <a:off x="3282623" y="1786764"/>
              <a:ext cx="756059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เมื่อได้รับอนุมัติจากอธิบดีกรมสรรพากร จะหมดสิทธิจัดทำ ส่งมอบ และเก็บรักษาตามระเบียบเมื่อพ้นวันสุดท้ายของเดือนที่ยื่นคำขอ</a:t>
              </a:r>
            </a:p>
          </p:txBody>
        </p:sp>
        <p:grpSp>
          <p:nvGrpSpPr>
            <p:cNvPr id="32" name="กลุ่ม 16">
              <a:extLst>
                <a:ext uri="{FF2B5EF4-FFF2-40B4-BE49-F238E27FC236}">
                  <a16:creationId xmlns:a16="http://schemas.microsoft.com/office/drawing/2014/main" id="{B4212384-7CE8-7D2A-788F-1CF61189D4B0}"/>
                </a:ext>
              </a:extLst>
            </p:cNvPr>
            <p:cNvGrpSpPr/>
            <p:nvPr/>
          </p:nvGrpSpPr>
          <p:grpSpPr>
            <a:xfrm>
              <a:off x="2622102" y="1764678"/>
              <a:ext cx="532973" cy="707886"/>
              <a:chOff x="2350237" y="1045884"/>
              <a:chExt cx="532973" cy="707886"/>
            </a:xfrm>
          </p:grpSpPr>
          <p:sp>
            <p:nvSpPr>
              <p:cNvPr id="33" name="Oval 187">
                <a:extLst>
                  <a:ext uri="{FF2B5EF4-FFF2-40B4-BE49-F238E27FC236}">
                    <a16:creationId xmlns:a16="http://schemas.microsoft.com/office/drawing/2014/main" id="{47BD654D-F10A-7608-F00F-2447FA1BA9B7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rgbClr val="FC02D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4" name="TextBox 198">
                <a:extLst>
                  <a:ext uri="{FF2B5EF4-FFF2-40B4-BE49-F238E27FC236}">
                    <a16:creationId xmlns:a16="http://schemas.microsoft.com/office/drawing/2014/main" id="{556FE240-4A23-DD9A-3213-632CD03B7D29}"/>
                  </a:ext>
                </a:extLst>
              </p:cNvPr>
              <p:cNvSpPr txBox="1"/>
              <p:nvPr/>
            </p:nvSpPr>
            <p:spPr>
              <a:xfrm flipH="1">
                <a:off x="2350237" y="1045884"/>
                <a:ext cx="53297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4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endParaRPr lang="ko-KR" altLang="en-US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398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0001CDB-FB8C-DAFD-F3DB-AABA25389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282"/>
            <a:ext cx="18316938" cy="10287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22A8C20-9EE8-FE38-093C-54C7247CDAA8}"/>
              </a:ext>
            </a:extLst>
          </p:cNvPr>
          <p:cNvGrpSpPr/>
          <p:nvPr/>
        </p:nvGrpSpPr>
        <p:grpSpPr>
          <a:xfrm>
            <a:off x="609600" y="419100"/>
            <a:ext cx="7895468" cy="923057"/>
            <a:chOff x="914400" y="3158324"/>
            <a:chExt cx="7895468" cy="923057"/>
          </a:xfrm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8C6565C3-D021-691A-50F9-9D2D20066D74}"/>
                </a:ext>
              </a:extLst>
            </p:cNvPr>
            <p:cNvSpPr/>
            <p:nvPr/>
          </p:nvSpPr>
          <p:spPr>
            <a:xfrm>
              <a:off x="914400" y="3158324"/>
              <a:ext cx="7895468" cy="923057"/>
            </a:xfrm>
            <a:prstGeom prst="hexagon">
              <a:avLst/>
            </a:prstGeom>
            <a:solidFill>
              <a:srgbClr val="408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7D40E3B-EAF0-6268-D612-D52C1BE31BBD}"/>
                </a:ext>
              </a:extLst>
            </p:cNvPr>
            <p:cNvSpPr txBox="1"/>
            <p:nvPr/>
          </p:nvSpPr>
          <p:spPr>
            <a:xfrm>
              <a:off x="1321904" y="3250384"/>
              <a:ext cx="725936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3.8 การจัดทำใบกำกับภาษีอิเล็กทรอนิกส์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6B72481-4B22-93BB-3C8F-0279CF7915CB}"/>
              </a:ext>
            </a:extLst>
          </p:cNvPr>
          <p:cNvGrpSpPr/>
          <p:nvPr/>
        </p:nvGrpSpPr>
        <p:grpSpPr>
          <a:xfrm>
            <a:off x="1017104" y="1490406"/>
            <a:ext cx="8938260" cy="1466665"/>
            <a:chOff x="12984053" y="3472582"/>
            <a:chExt cx="8938260" cy="1466665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1411C1FD-F842-3978-6F5B-2F53FE216724}"/>
                </a:ext>
              </a:extLst>
            </p:cNvPr>
            <p:cNvSpPr/>
            <p:nvPr/>
          </p:nvSpPr>
          <p:spPr>
            <a:xfrm>
              <a:off x="12984053" y="3472582"/>
              <a:ext cx="8938260" cy="1466665"/>
            </a:xfrm>
            <a:prstGeom prst="roundRect">
              <a:avLst>
                <a:gd name="adj" fmla="val 48548"/>
              </a:avLst>
            </a:prstGeom>
            <a:solidFill>
              <a:srgbClr val="FED2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29CFC73-74AB-2A79-B5A8-B8336566AA0A}"/>
                </a:ext>
              </a:extLst>
            </p:cNvPr>
            <p:cNvSpPr txBox="1"/>
            <p:nvPr/>
          </p:nvSpPr>
          <p:spPr>
            <a:xfrm>
              <a:off x="13250753" y="3492697"/>
              <a:ext cx="836676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4400" b="1" dirty="0">
                  <a:latin typeface="TH Krub" panose="02000506040000020004" pitchFamily="2" charset="-34"/>
                  <a:cs typeface="TH Krub" panose="02000506040000020004" pitchFamily="2" charset="-34"/>
                </a:rPr>
                <a:t>3.8.1 ส่งมอบข้อมูลใบกำกับภาษีอิเล็กทรอนิกส์   </a:t>
              </a:r>
            </a:p>
            <a:p>
              <a:r>
                <a:rPr lang="th-TH" sz="4400" b="1" dirty="0">
                  <a:latin typeface="TH Krub" panose="02000506040000020004" pitchFamily="2" charset="-34"/>
                  <a:cs typeface="TH Krub" panose="02000506040000020004" pitchFamily="2" charset="-34"/>
                </a:rPr>
                <a:t>       ให้แก่ผู้ซื้อสินค้าหรือผู้รับบริการ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862DEC59-B056-068F-1231-0B8F83BAC449}"/>
              </a:ext>
            </a:extLst>
          </p:cNvPr>
          <p:cNvSpPr txBox="1"/>
          <p:nvPr/>
        </p:nvSpPr>
        <p:spPr>
          <a:xfrm>
            <a:off x="774495" y="3126109"/>
            <a:ext cx="154611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b="1" dirty="0">
                <a:solidFill>
                  <a:srgbClr val="E703C6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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ข้อมูลที่ส่งต้องเป็นข้อมูลอิเล็กทรอนิกส์ตามที่ตกลงระหว่างกัน ตามวิธีการที่บัญญัติไว้ตามมาตรา 15, มาตรา 16, มาตรา 17, มาตรา 18, มาตรา 19, มาตรา 20, มาตรา 21, มาตรา 22, มาตรา 23 และมาตรา 24 แห่งพระราชบัญญัติว่าด้วยธุรกรรมทางอิเล็กทรอนิกส์ พ.ศ. 2544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04DCAA0-F404-D471-FA30-997ED584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" b="2041"/>
          <a:stretch/>
        </p:blipFill>
        <p:spPr>
          <a:xfrm>
            <a:off x="3268866" y="4838700"/>
            <a:ext cx="11339296" cy="4914758"/>
          </a:xfrm>
          <a:prstGeom prst="roundRect">
            <a:avLst>
              <a:gd name="adj" fmla="val 4913"/>
            </a:avLst>
          </a:prstGeom>
          <a:noFill/>
          <a:ln w="76200">
            <a:solidFill>
              <a:srgbClr val="E703C6"/>
            </a:solidFill>
          </a:ln>
        </p:spPr>
      </p:pic>
    </p:spTree>
    <p:extLst>
      <p:ext uri="{BB962C8B-B14F-4D97-AF65-F5344CB8AC3E}">
        <p14:creationId xmlns:p14="http://schemas.microsoft.com/office/powerpoint/2010/main" val="397281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0001CDB-FB8C-DAFD-F3DB-AABA25389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282"/>
            <a:ext cx="18316938" cy="102870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F6B72481-4B22-93BB-3C8F-0279CF7915CB}"/>
              </a:ext>
            </a:extLst>
          </p:cNvPr>
          <p:cNvGrpSpPr/>
          <p:nvPr/>
        </p:nvGrpSpPr>
        <p:grpSpPr>
          <a:xfrm>
            <a:off x="1017104" y="647700"/>
            <a:ext cx="12165496" cy="909894"/>
            <a:chOff x="12984053" y="3472583"/>
            <a:chExt cx="12165496" cy="909894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1411C1FD-F842-3978-6F5B-2F53FE216724}"/>
                </a:ext>
              </a:extLst>
            </p:cNvPr>
            <p:cNvSpPr/>
            <p:nvPr/>
          </p:nvSpPr>
          <p:spPr>
            <a:xfrm>
              <a:off x="12984053" y="3472583"/>
              <a:ext cx="12165496" cy="909894"/>
            </a:xfrm>
            <a:prstGeom prst="roundRect">
              <a:avLst>
                <a:gd name="adj" fmla="val 48548"/>
              </a:avLst>
            </a:prstGeom>
            <a:solidFill>
              <a:srgbClr val="FED2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29CFC73-74AB-2A79-B5A8-B8336566AA0A}"/>
                </a:ext>
              </a:extLst>
            </p:cNvPr>
            <p:cNvSpPr txBox="1"/>
            <p:nvPr/>
          </p:nvSpPr>
          <p:spPr>
            <a:xfrm>
              <a:off x="13250753" y="3536835"/>
              <a:ext cx="1174639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4400" b="1" dirty="0">
                  <a:latin typeface="TH Krub" panose="02000506040000020004" pitchFamily="2" charset="-34"/>
                  <a:cs typeface="TH Krub" panose="02000506040000020004" pitchFamily="2" charset="-34"/>
                </a:rPr>
                <a:t>3.8.2 ส่งมอบข้อมูลใบกำกับภาษีอิเล็กทรอนิกส์ให้แก่กรมสรรพากร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862DEC59-B056-068F-1231-0B8F83BAC449}"/>
              </a:ext>
            </a:extLst>
          </p:cNvPr>
          <p:cNvSpPr txBox="1"/>
          <p:nvPr/>
        </p:nvSpPr>
        <p:spPr>
          <a:xfrm>
            <a:off x="774495" y="1866900"/>
            <a:ext cx="1383366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4000" b="1" dirty="0">
                <a:solidFill>
                  <a:srgbClr val="E703C6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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ที่ส่งต้องเป็นไปตามข้อเสนอแนะมาตรฐานด้านเทคโนโลยีสารสนเทศและการสื่อสารที่จำเป็นต่อธุรกรรมทางอิเล็กทรอนิกส์ว่าด้วยข้อความอิเล็กทรอนิกส์สำหรับการซื้อขายสินค้าและบริการ</a:t>
            </a:r>
          </a:p>
          <a:p>
            <a:pPr algn="thaiDist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4000" b="1" dirty="0">
                <a:solidFill>
                  <a:srgbClr val="E703C6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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ส่งข้อมูลให้แก่กรมสรรพากรภายในวันที่ 15 ของเดือนภาษีถัดไป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04DCAA0-F404-D471-FA30-997ED584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r="-326"/>
          <a:stretch/>
        </p:blipFill>
        <p:spPr>
          <a:xfrm>
            <a:off x="2743200" y="4730751"/>
            <a:ext cx="13258800" cy="4455142"/>
          </a:xfrm>
          <a:prstGeom prst="roundRect">
            <a:avLst>
              <a:gd name="adj" fmla="val 4913"/>
            </a:avLst>
          </a:prstGeom>
          <a:noFill/>
          <a:ln w="76200">
            <a:solidFill>
              <a:srgbClr val="E703C6"/>
            </a:solidFill>
          </a:ln>
        </p:spPr>
      </p:pic>
    </p:spTree>
    <p:extLst>
      <p:ext uri="{BB962C8B-B14F-4D97-AF65-F5344CB8AC3E}">
        <p14:creationId xmlns:p14="http://schemas.microsoft.com/office/powerpoint/2010/main" val="186584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CE9F5D-E396-02BF-76E7-9B840011E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95235" cy="10287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6D39BFF-6A1B-2C95-DFFA-EA4482E4FB4C}"/>
              </a:ext>
            </a:extLst>
          </p:cNvPr>
          <p:cNvGrpSpPr/>
          <p:nvPr/>
        </p:nvGrpSpPr>
        <p:grpSpPr>
          <a:xfrm>
            <a:off x="2362200" y="342900"/>
            <a:ext cx="8686800" cy="923057"/>
            <a:chOff x="914400" y="3158324"/>
            <a:chExt cx="8686800" cy="923057"/>
          </a:xfrm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0B68CA56-C6C0-570E-5369-53AADFB55A3C}"/>
                </a:ext>
              </a:extLst>
            </p:cNvPr>
            <p:cNvSpPr/>
            <p:nvPr/>
          </p:nvSpPr>
          <p:spPr>
            <a:xfrm>
              <a:off x="914400" y="3158324"/>
              <a:ext cx="8686800" cy="923057"/>
            </a:xfrm>
            <a:prstGeom prst="hexagon">
              <a:avLst/>
            </a:prstGeom>
            <a:solidFill>
              <a:srgbClr val="408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53BC35-538E-97B6-B16A-CDE5831ADAAB}"/>
                </a:ext>
              </a:extLst>
            </p:cNvPr>
            <p:cNvSpPr txBox="1"/>
            <p:nvPr/>
          </p:nvSpPr>
          <p:spPr>
            <a:xfrm>
              <a:off x="1321903" y="3250384"/>
              <a:ext cx="805069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3.9 การเก็บรักษาใบกำกับภาษีอิเล็กทรอนิกส์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38FD9F8-D151-5A55-0B03-B0A91C13D126}"/>
              </a:ext>
            </a:extLst>
          </p:cNvPr>
          <p:cNvSpPr txBox="1"/>
          <p:nvPr/>
        </p:nvSpPr>
        <p:spPr>
          <a:xfrm>
            <a:off x="2738442" y="1441812"/>
            <a:ext cx="10367958" cy="840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ผู้ขายสินค้าหรือผู้ให้บริการและผู้ซื้อสินค้าหรือผู้รับบริการต้องเก็บรักษาใบกำกับภาษีอิเล็กทรอนิกส์ในรูปแบบข้อมูลอิเล็กทรอนิกส์ให้เป็นไปตามพระราชบัญญัติว่าด้วยธุรกรรมอิเล็กทรอนิกส์ ดังนี้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1. ข้อมูลใบกำกับภาษีอิเล็กทรอนิกส์นั้นสามารถเข้าถึงและนำกลับมาใช้ได้โดยความหมายไม่เปลี่ยนแปลง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2. เก็บรักษาใบกำกับภาษีอิเล็กทรอนิกส์นั้นให้อยู่ในรูปแบบที่เป็นอยู่ในขณะที่ได้รับจากระบบ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3. ต้องเก็บรักษาข้อความส่วนที่ระบุถึงแหล่งกำเนิดต้นทางที่สร้าง ส่ง จำนวนใบกำกับภาษีอิเล็กทรอนิกส์ที่ส่ง วันเดือนปีและเวลาที่ส่ง หน่วยงานที่ส่งและปลายทางของข้อมูล จำนวนใบกำกับภาษีอิเล็กทรอนิกส์ที่ปลายทางได้รับ วันเดือนปีและเวลาที่ได้รับข้อมูล</a:t>
            </a: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ทั้งนี้ ระยะเวลาการเก็บรักษาใบกำกับภาษีอิเล็กทรอนิกส์ เป็นไปตามมาตรา 87/3 แห่งประมวลรัษฎากรซึ่งกำหนดให้เก็บรักษาไว้ไม่น้อยกว่า 5 ปี แต่ไม่เกิน 7 ปี กรณีอยู่ระหว่างการตรวจสอบภาษีอากรจะต้องเก็บไว้จนกว่าการตรวจสอบภาษีอากรจะแล้วเสร็จ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324080F-0578-38E9-493C-1880453CF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923616"/>
            <a:ext cx="2719392" cy="793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7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3FE660-55ED-1787-93C7-B0B319804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" y="0"/>
            <a:ext cx="18316938" cy="10287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D72CF9-5902-29DC-5ED3-08E6426BA08E}"/>
              </a:ext>
            </a:extLst>
          </p:cNvPr>
          <p:cNvSpPr txBox="1"/>
          <p:nvPr/>
        </p:nvSpPr>
        <p:spPr>
          <a:xfrm>
            <a:off x="1398104" y="1468323"/>
            <a:ext cx="15163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ความรับผิดในการเสียภาษีมูลค่าเพิ่มที่เกิดจากการขายสินค้า ให้เป็นไปตามหลักเกณฑ์ดังต่อไปนี้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EF1E1A-C9D3-E53A-C28A-8363120ED5BB}"/>
              </a:ext>
            </a:extLst>
          </p:cNvPr>
          <p:cNvGrpSpPr/>
          <p:nvPr/>
        </p:nvGrpSpPr>
        <p:grpSpPr>
          <a:xfrm>
            <a:off x="990600" y="356937"/>
            <a:ext cx="4419600" cy="923057"/>
            <a:chOff x="914400" y="3158324"/>
            <a:chExt cx="4419600" cy="923057"/>
          </a:xfrm>
        </p:grpSpPr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2D1F547F-BE50-61EA-5DB5-311AE3865389}"/>
                </a:ext>
              </a:extLst>
            </p:cNvPr>
            <p:cNvSpPr/>
            <p:nvPr/>
          </p:nvSpPr>
          <p:spPr>
            <a:xfrm>
              <a:off x="914400" y="3158324"/>
              <a:ext cx="4419600" cy="923057"/>
            </a:xfrm>
            <a:prstGeom prst="hexagon">
              <a:avLst/>
            </a:prstGeom>
            <a:solidFill>
              <a:srgbClr val="408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D46037-8CB8-BB26-8B7B-019DCE0F966C}"/>
                </a:ext>
              </a:extLst>
            </p:cNvPr>
            <p:cNvSpPr txBox="1"/>
            <p:nvPr/>
          </p:nvSpPr>
          <p:spPr>
            <a:xfrm>
              <a:off x="1321904" y="3250384"/>
              <a:ext cx="36310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800" b="1" dirty="0">
                  <a:solidFill>
                    <a:schemeClr val="bg1"/>
                  </a:solidFill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rPr>
                <a:t>1.1 </a:t>
              </a:r>
              <a:r>
                <a:rPr lang="th-TH" sz="4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กรณีขายสินค้า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D48E789-C44D-A463-C0F7-B06D5EE0C4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085" y="4721544"/>
            <a:ext cx="5107348" cy="5107348"/>
          </a:xfrm>
          <a:prstGeom prst="pentagon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1ED2677-83A1-C5AD-53E0-BAE1013BA897}"/>
              </a:ext>
            </a:extLst>
          </p:cNvPr>
          <p:cNvGrpSpPr/>
          <p:nvPr/>
        </p:nvGrpSpPr>
        <p:grpSpPr>
          <a:xfrm>
            <a:off x="990600" y="6057900"/>
            <a:ext cx="13030200" cy="3970318"/>
            <a:chOff x="2610838" y="1786764"/>
            <a:chExt cx="13030200" cy="397031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BBEF430-696B-EDB1-63BE-28E22882D9CC}"/>
                </a:ext>
              </a:extLst>
            </p:cNvPr>
            <p:cNvSpPr txBox="1"/>
            <p:nvPr/>
          </p:nvSpPr>
          <p:spPr>
            <a:xfrm>
              <a:off x="3282624" y="1786764"/>
              <a:ext cx="12358414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ขายสินค้าตามสัญญาให้เช่าซื้อหรือสัญญาซื้อขายผ่อนชำระที่กรรมสิทธิ์ในสินค้ายังไม่โอนไปยังผู้ซื้อ เมื่อได้ส่งมอบให้ความรับผิดเกิดขึ้นเมื่อถึงกำหนดชำระราคาตามงวดที่ถึงกำหนดชำระราคาแต่ละงวด เว้นแต่กรณีที่ได้มีการกระทำดังต่อไปนี้เกิดขึ้นก่อนถึงกำหนดชำระราคาแต่ละงวด ก็ให้ถือว่า</a:t>
              </a:r>
            </a:p>
            <a:p>
              <a:pPr algn="l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ความรับผิดเกิดขึ้นเมื่อได้มีการกระทำนั้น ๆ ด้วย</a:t>
              </a:r>
            </a:p>
            <a:p>
              <a:pPr algn="l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1. ได้รับชำระราคาสินค้า หรือ</a:t>
              </a:r>
            </a:p>
            <a:p>
              <a:pPr algn="l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2. ได้ออกใบกำกับภาษี</a:t>
              </a:r>
            </a:p>
            <a:p>
              <a:pPr algn="l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ทั้งนี้ โดยให้ความรับผิดเกิดขึ้นตามส่วนของการกระทำนั้น ๆ แล้วแต่กรณี</a:t>
              </a:r>
            </a:p>
          </p:txBody>
        </p:sp>
        <p:grpSp>
          <p:nvGrpSpPr>
            <p:cNvPr id="34" name="กลุ่ม 16">
              <a:extLst>
                <a:ext uri="{FF2B5EF4-FFF2-40B4-BE49-F238E27FC236}">
                  <a16:creationId xmlns:a16="http://schemas.microsoft.com/office/drawing/2014/main" id="{DE84BE56-73CC-132C-0997-B3B01EA8BCE4}"/>
                </a:ext>
              </a:extLst>
            </p:cNvPr>
            <p:cNvGrpSpPr/>
            <p:nvPr/>
          </p:nvGrpSpPr>
          <p:grpSpPr>
            <a:xfrm>
              <a:off x="2610838" y="1797096"/>
              <a:ext cx="594360" cy="646331"/>
              <a:chOff x="2338973" y="1078302"/>
              <a:chExt cx="594360" cy="646331"/>
            </a:xfrm>
          </p:grpSpPr>
          <p:sp>
            <p:nvSpPr>
              <p:cNvPr id="35" name="Oval 187">
                <a:extLst>
                  <a:ext uri="{FF2B5EF4-FFF2-40B4-BE49-F238E27FC236}">
                    <a16:creationId xmlns:a16="http://schemas.microsoft.com/office/drawing/2014/main" id="{00A44F40-B3B5-CDFA-63C1-3CD283F0EF8B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C02D8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6" name="TextBox 198">
                <a:extLst>
                  <a:ext uri="{FF2B5EF4-FFF2-40B4-BE49-F238E27FC236}">
                    <a16:creationId xmlns:a16="http://schemas.microsoft.com/office/drawing/2014/main" id="{C69A53C8-797E-DAB4-821B-5860280E65CA}"/>
                  </a:ext>
                </a:extLst>
              </p:cNvPr>
              <p:cNvSpPr txBox="1"/>
              <p:nvPr/>
            </p:nvSpPr>
            <p:spPr>
              <a:xfrm flipH="1">
                <a:off x="2338973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7E9864F-213B-A847-B751-33D910522C8E}"/>
              </a:ext>
            </a:extLst>
          </p:cNvPr>
          <p:cNvGrpSpPr/>
          <p:nvPr/>
        </p:nvGrpSpPr>
        <p:grpSpPr>
          <a:xfrm>
            <a:off x="1240112" y="2130607"/>
            <a:ext cx="13864424" cy="4007049"/>
            <a:chOff x="990600" y="2439769"/>
            <a:chExt cx="13864424" cy="400704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4980521-5EC7-E07F-BB77-7E84B88AC39F}"/>
                </a:ext>
              </a:extLst>
            </p:cNvPr>
            <p:cNvGrpSpPr/>
            <p:nvPr/>
          </p:nvGrpSpPr>
          <p:grpSpPr>
            <a:xfrm>
              <a:off x="990600" y="2476500"/>
              <a:ext cx="13864424" cy="3970318"/>
              <a:chOff x="2610838" y="1786764"/>
              <a:chExt cx="13864424" cy="3970318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C84A83B-6D06-4C99-F4DD-C5F59D7277D7}"/>
                  </a:ext>
                </a:extLst>
              </p:cNvPr>
              <p:cNvSpPr txBox="1"/>
              <p:nvPr/>
            </p:nvSpPr>
            <p:spPr>
              <a:xfrm>
                <a:off x="3282624" y="1786764"/>
                <a:ext cx="13192638" cy="39703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36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การขายสินค้านอกจากที่อยู่ในบังคับตาม                     หรือ        ให้ความรับผิดทั้งหมดเกิดขึ้นเมื่อส่งมอบสินค้า เว้นแต่กรณีที่ได้มีการกระทำดังต่อไปนี้เกิดขึ้นก่อนส่งมอบสินค้า ให้ถือว่าความรับผิดเกิดขึ้นเมื่อได้มีการกระทำนั้น ๆ ด้วย</a:t>
                </a:r>
              </a:p>
              <a:p>
                <a:r>
                  <a:rPr lang="th-TH" sz="36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1. โอนกรรมสิทธิ์สินค้า</a:t>
                </a:r>
              </a:p>
              <a:p>
                <a:pPr algn="l"/>
                <a:r>
                  <a:rPr lang="th-TH" sz="36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2. ได้รับชำระราคาสินค้า หรือ</a:t>
                </a:r>
              </a:p>
              <a:p>
                <a:pPr algn="l"/>
                <a:r>
                  <a:rPr lang="th-TH" sz="36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3. ได้ออกใบกำกับภาษี</a:t>
                </a:r>
              </a:p>
              <a:p>
                <a:pPr algn="l"/>
                <a:r>
                  <a:rPr lang="th-TH" sz="36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ทั้งนี้ โดยให้ความรับผิดเกิดขึ้นตามส่วนของการกระทำนั้น ๆ แล้วแต่กรณี</a:t>
                </a:r>
              </a:p>
            </p:txBody>
          </p:sp>
          <p:grpSp>
            <p:nvGrpSpPr>
              <p:cNvPr id="21" name="กลุ่ม 16">
                <a:extLst>
                  <a:ext uri="{FF2B5EF4-FFF2-40B4-BE49-F238E27FC236}">
                    <a16:creationId xmlns:a16="http://schemas.microsoft.com/office/drawing/2014/main" id="{B3600BC3-2394-80ED-F6DC-8358E5D2FAE0}"/>
                  </a:ext>
                </a:extLst>
              </p:cNvPr>
              <p:cNvGrpSpPr/>
              <p:nvPr/>
            </p:nvGrpSpPr>
            <p:grpSpPr>
              <a:xfrm>
                <a:off x="2610838" y="1797096"/>
                <a:ext cx="594360" cy="646331"/>
                <a:chOff x="2338973" y="1078302"/>
                <a:chExt cx="594360" cy="646331"/>
              </a:xfrm>
            </p:grpSpPr>
            <p:sp>
              <p:nvSpPr>
                <p:cNvPr id="22" name="Oval 187">
                  <a:extLst>
                    <a:ext uri="{FF2B5EF4-FFF2-40B4-BE49-F238E27FC236}">
                      <a16:creationId xmlns:a16="http://schemas.microsoft.com/office/drawing/2014/main" id="{7A59CE10-75A9-FB4D-917D-C9BC0AC562AA}"/>
                    </a:ext>
                  </a:extLst>
                </p:cNvPr>
                <p:cNvSpPr/>
                <p:nvPr/>
              </p:nvSpPr>
              <p:spPr>
                <a:xfrm>
                  <a:off x="2381144" y="1125067"/>
                  <a:ext cx="502066" cy="502066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02D8"/>
                    </a:solidFill>
                    <a:effectLst/>
                    <a:uLnTx/>
                    <a:uFillTx/>
                    <a:latin typeface="Arial"/>
                    <a:ea typeface="Arial Unicode MS"/>
                  </a:endParaRPr>
                </a:p>
              </p:txBody>
            </p:sp>
            <p:sp>
              <p:nvSpPr>
                <p:cNvPr id="23" name="TextBox 198">
                  <a:extLst>
                    <a:ext uri="{FF2B5EF4-FFF2-40B4-BE49-F238E27FC236}">
                      <a16:creationId xmlns:a16="http://schemas.microsoft.com/office/drawing/2014/main" id="{01C4CAD8-A482-B4A8-1F35-EF5FF273925D}"/>
                    </a:ext>
                  </a:extLst>
                </p:cNvPr>
                <p:cNvSpPr txBox="1"/>
                <p:nvPr/>
              </p:nvSpPr>
              <p:spPr>
                <a:xfrm flipH="1">
                  <a:off x="2338973" y="1078302"/>
                  <a:ext cx="59436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th-TH" altLang="ko-KR" sz="3600" b="1" dirty="0">
                      <a:solidFill>
                        <a:schemeClr val="bg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1.</a:t>
                  </a:r>
                  <a:endParaRPr lang="ko-KR" altLang="en-US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</p:grpSp>
        <p:grpSp>
          <p:nvGrpSpPr>
            <p:cNvPr id="26" name="กลุ่ม 16">
              <a:extLst>
                <a:ext uri="{FF2B5EF4-FFF2-40B4-BE49-F238E27FC236}">
                  <a16:creationId xmlns:a16="http://schemas.microsoft.com/office/drawing/2014/main" id="{BEE4AB81-78B5-E480-7317-4EEE5491B55D}"/>
                </a:ext>
              </a:extLst>
            </p:cNvPr>
            <p:cNvGrpSpPr/>
            <p:nvPr/>
          </p:nvGrpSpPr>
          <p:grpSpPr>
            <a:xfrm>
              <a:off x="6858000" y="2439769"/>
              <a:ext cx="594360" cy="646331"/>
              <a:chOff x="2338973" y="1078302"/>
              <a:chExt cx="594360" cy="646331"/>
            </a:xfrm>
          </p:grpSpPr>
          <p:sp>
            <p:nvSpPr>
              <p:cNvPr id="27" name="Oval 187">
                <a:extLst>
                  <a:ext uri="{FF2B5EF4-FFF2-40B4-BE49-F238E27FC236}">
                    <a16:creationId xmlns:a16="http://schemas.microsoft.com/office/drawing/2014/main" id="{C4388A45-7F5A-62DD-34B5-EFD414E9EC54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C02D8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8" name="TextBox 198">
                <a:extLst>
                  <a:ext uri="{FF2B5EF4-FFF2-40B4-BE49-F238E27FC236}">
                    <a16:creationId xmlns:a16="http://schemas.microsoft.com/office/drawing/2014/main" id="{2FC8F44E-6428-5924-D3F4-97C13F9F1D6A}"/>
                  </a:ext>
                </a:extLst>
              </p:cNvPr>
              <p:cNvSpPr txBox="1"/>
              <p:nvPr/>
            </p:nvSpPr>
            <p:spPr>
              <a:xfrm flipH="1">
                <a:off x="2338973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29" name="กลุ่ม 16">
              <a:extLst>
                <a:ext uri="{FF2B5EF4-FFF2-40B4-BE49-F238E27FC236}">
                  <a16:creationId xmlns:a16="http://schemas.microsoft.com/office/drawing/2014/main" id="{AC7701D2-A95D-4B9C-F0F2-CBD730A04A67}"/>
                </a:ext>
              </a:extLst>
            </p:cNvPr>
            <p:cNvGrpSpPr/>
            <p:nvPr/>
          </p:nvGrpSpPr>
          <p:grpSpPr>
            <a:xfrm>
              <a:off x="7529786" y="2439769"/>
              <a:ext cx="594360" cy="646331"/>
              <a:chOff x="2338973" y="1078302"/>
              <a:chExt cx="594360" cy="646331"/>
            </a:xfrm>
          </p:grpSpPr>
          <p:sp>
            <p:nvSpPr>
              <p:cNvPr id="30" name="Oval 187">
                <a:extLst>
                  <a:ext uri="{FF2B5EF4-FFF2-40B4-BE49-F238E27FC236}">
                    <a16:creationId xmlns:a16="http://schemas.microsoft.com/office/drawing/2014/main" id="{3EFC859D-0EE7-9E65-122B-52604A743B96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C02D8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1" name="TextBox 198">
                <a:extLst>
                  <a:ext uri="{FF2B5EF4-FFF2-40B4-BE49-F238E27FC236}">
                    <a16:creationId xmlns:a16="http://schemas.microsoft.com/office/drawing/2014/main" id="{96C57095-104F-6858-5F95-4FA7F98D6647}"/>
                  </a:ext>
                </a:extLst>
              </p:cNvPr>
              <p:cNvSpPr txBox="1"/>
              <p:nvPr/>
            </p:nvSpPr>
            <p:spPr>
              <a:xfrm flipH="1">
                <a:off x="2338973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37" name="กลุ่ม 16">
              <a:extLst>
                <a:ext uri="{FF2B5EF4-FFF2-40B4-BE49-F238E27FC236}">
                  <a16:creationId xmlns:a16="http://schemas.microsoft.com/office/drawing/2014/main" id="{C7F9A576-BA30-5D5A-9AD6-E51454C97426}"/>
                </a:ext>
              </a:extLst>
            </p:cNvPr>
            <p:cNvGrpSpPr/>
            <p:nvPr/>
          </p:nvGrpSpPr>
          <p:grpSpPr>
            <a:xfrm>
              <a:off x="8258705" y="2439769"/>
              <a:ext cx="594360" cy="646331"/>
              <a:chOff x="2338973" y="1078302"/>
              <a:chExt cx="594360" cy="646331"/>
            </a:xfrm>
          </p:grpSpPr>
          <p:sp>
            <p:nvSpPr>
              <p:cNvPr id="38" name="Oval 187">
                <a:extLst>
                  <a:ext uri="{FF2B5EF4-FFF2-40B4-BE49-F238E27FC236}">
                    <a16:creationId xmlns:a16="http://schemas.microsoft.com/office/drawing/2014/main" id="{8BBEBD72-8F09-D89A-014C-2E59E2C0BC6A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C02D8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9" name="TextBox 198">
                <a:extLst>
                  <a:ext uri="{FF2B5EF4-FFF2-40B4-BE49-F238E27FC236}">
                    <a16:creationId xmlns:a16="http://schemas.microsoft.com/office/drawing/2014/main" id="{554F3871-B5F8-7850-E599-02B701D99378}"/>
                  </a:ext>
                </a:extLst>
              </p:cNvPr>
              <p:cNvSpPr txBox="1"/>
              <p:nvPr/>
            </p:nvSpPr>
            <p:spPr>
              <a:xfrm flipH="1">
                <a:off x="2338973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40" name="กลุ่ม 16">
              <a:extLst>
                <a:ext uri="{FF2B5EF4-FFF2-40B4-BE49-F238E27FC236}">
                  <a16:creationId xmlns:a16="http://schemas.microsoft.com/office/drawing/2014/main" id="{33DB0EDB-DE8E-C4FA-A22E-DBBA8A3A51AA}"/>
                </a:ext>
              </a:extLst>
            </p:cNvPr>
            <p:cNvGrpSpPr/>
            <p:nvPr/>
          </p:nvGrpSpPr>
          <p:grpSpPr>
            <a:xfrm>
              <a:off x="9547084" y="2439769"/>
              <a:ext cx="594360" cy="646331"/>
              <a:chOff x="2338973" y="1078302"/>
              <a:chExt cx="594360" cy="646331"/>
            </a:xfrm>
          </p:grpSpPr>
          <p:sp>
            <p:nvSpPr>
              <p:cNvPr id="41" name="Oval 187">
                <a:extLst>
                  <a:ext uri="{FF2B5EF4-FFF2-40B4-BE49-F238E27FC236}">
                    <a16:creationId xmlns:a16="http://schemas.microsoft.com/office/drawing/2014/main" id="{53B9F1CE-361A-4021-624F-53D06D24D649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C02D8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42" name="TextBox 198">
                <a:extLst>
                  <a:ext uri="{FF2B5EF4-FFF2-40B4-BE49-F238E27FC236}">
                    <a16:creationId xmlns:a16="http://schemas.microsoft.com/office/drawing/2014/main" id="{1CEFF027-787E-3D69-7A50-3FE209B2264F}"/>
                  </a:ext>
                </a:extLst>
              </p:cNvPr>
              <p:cNvSpPr txBox="1"/>
              <p:nvPr/>
            </p:nvSpPr>
            <p:spPr>
              <a:xfrm flipH="1">
                <a:off x="2338973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5.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331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9764D4C-255A-C3F4-F592-185EF0743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18295235" cy="10287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841C7B9-FB58-2662-FE33-00BE8F551BCA}"/>
              </a:ext>
            </a:extLst>
          </p:cNvPr>
          <p:cNvGrpSpPr/>
          <p:nvPr/>
        </p:nvGrpSpPr>
        <p:grpSpPr>
          <a:xfrm>
            <a:off x="838200" y="199965"/>
            <a:ext cx="11506200" cy="5324535"/>
            <a:chOff x="2610838" y="1786764"/>
            <a:chExt cx="11506200" cy="53245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23B047A-EBC6-581D-5374-60469F1D29CD}"/>
                </a:ext>
              </a:extLst>
            </p:cNvPr>
            <p:cNvSpPr txBox="1"/>
            <p:nvPr/>
          </p:nvSpPr>
          <p:spPr>
            <a:xfrm>
              <a:off x="3282624" y="1786764"/>
              <a:ext cx="10834414" cy="53245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การขายสินค้าโดยมีการตั้งตัวแทนเพื่อขายและได้ส่งมอบสินค้าให้ตัวแทนแล้ว ทั้งนี้ เฉพาะสัญญาการตั้งตัวแทนเพื่อขายตามประเภทของสินค้าและเป็นไปตามหลักเกณฑ์ วิธีการ และเงื่อนไขที่อธิบดีกำหนดโดยอนุมัติรัฐมนตรี ให้ความรับผิดทั้งหมดเกิดขึ้นเมื่อตัวแทนได้ส่งมอบสินค้าให้ผู้ซื้อ เว้นแต่กรณีที่ได้มีการกระทำดังต่อไปนี้เกิดขึ้นก่อนการส่งมอบสินค้าให้ผู้ซื้อ ก็ให้ถือว่าความรับผิดเกิดขึ้นเมื่อได้มีการกระทำนั้น ๆ ด้วย</a:t>
              </a:r>
            </a:p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1. ตัวแทนได้โอนกรรมสิทธิ์สินค้าให้ผู้ซื้อ</a:t>
              </a:r>
            </a:p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2. ตัวแทนได้รับชำระราคาสินค้า</a:t>
              </a:r>
            </a:p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3. ตัวแทนได้ออกใบกำกับภาษี หรือ</a:t>
              </a:r>
            </a:p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4. ได้มีการนำสินค้าไปใช้ไม่ว่าโดยตัวแทนหรือบุคคลอื่น</a:t>
              </a:r>
            </a:p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ทั้งนี้ โดยให้ความรับผิดเกิดขึ้นตามส่วนของการกระทำนั้น ๆ แล้วแต่กรณี</a:t>
              </a:r>
            </a:p>
          </p:txBody>
        </p:sp>
        <p:grpSp>
          <p:nvGrpSpPr>
            <p:cNvPr id="11" name="กลุ่ม 16">
              <a:extLst>
                <a:ext uri="{FF2B5EF4-FFF2-40B4-BE49-F238E27FC236}">
                  <a16:creationId xmlns:a16="http://schemas.microsoft.com/office/drawing/2014/main" id="{4C9181F4-8648-F370-A0C1-78B82D130970}"/>
                </a:ext>
              </a:extLst>
            </p:cNvPr>
            <p:cNvGrpSpPr/>
            <p:nvPr/>
          </p:nvGrpSpPr>
          <p:grpSpPr>
            <a:xfrm>
              <a:off x="2610838" y="1797096"/>
              <a:ext cx="594360" cy="646331"/>
              <a:chOff x="2338973" y="1078302"/>
              <a:chExt cx="594360" cy="646331"/>
            </a:xfrm>
          </p:grpSpPr>
          <p:sp>
            <p:nvSpPr>
              <p:cNvPr id="12" name="Oval 187">
                <a:extLst>
                  <a:ext uri="{FF2B5EF4-FFF2-40B4-BE49-F238E27FC236}">
                    <a16:creationId xmlns:a16="http://schemas.microsoft.com/office/drawing/2014/main" id="{A3C10746-AB61-8F6F-E1F7-C91891C6628A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C02D8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3" name="TextBox 198">
                <a:extLst>
                  <a:ext uri="{FF2B5EF4-FFF2-40B4-BE49-F238E27FC236}">
                    <a16:creationId xmlns:a16="http://schemas.microsoft.com/office/drawing/2014/main" id="{AA729174-973A-9A27-AB7A-265A714697A0}"/>
                  </a:ext>
                </a:extLst>
              </p:cNvPr>
              <p:cNvSpPr txBox="1"/>
              <p:nvPr/>
            </p:nvSpPr>
            <p:spPr>
              <a:xfrm flipH="1">
                <a:off x="2338973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843984-7BB0-740C-1FB7-D063D0CAC687}"/>
              </a:ext>
            </a:extLst>
          </p:cNvPr>
          <p:cNvGrpSpPr/>
          <p:nvPr/>
        </p:nvGrpSpPr>
        <p:grpSpPr>
          <a:xfrm>
            <a:off x="1066800" y="5513606"/>
            <a:ext cx="13891094" cy="4278094"/>
            <a:chOff x="2584168" y="1786764"/>
            <a:chExt cx="13891094" cy="427809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DEBD60-055E-CD03-4504-0A3AFE5E55BD}"/>
                </a:ext>
              </a:extLst>
            </p:cNvPr>
            <p:cNvSpPr txBox="1"/>
            <p:nvPr/>
          </p:nvSpPr>
          <p:spPr>
            <a:xfrm>
              <a:off x="3282624" y="1786764"/>
              <a:ext cx="13192638" cy="4278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การขายสินค้าโดยส่งออกให้ความรับผิดเกิดขึ้นดังต่อไปนี้</a:t>
              </a:r>
            </a:p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การส่งออกนอกจากที่ระบุใน 2. หรือ 3. ให้ความรับผิดเกิดขึ้นเมื่อชำระอากรขาออก วางหลักประกันอากรขาออก หรือจัดให้มีผู้คํ้าประกันอากรขาออก เว้นแต่ในกรณีที่ไม่ต้องเสียอากรขาออกหรือได้รับยกเว้นอากรขาออก แล้วแต่กรณี ก็ให้ถือว่าความรับผิดเกิดขึ้นในวันที่มีการออกใบขนสินค้าขาออกตามกฎหมายว่าด้วยศุลกากร</a:t>
              </a:r>
            </a:p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2. การส่งออกในกรณีที่นำสินค้าเข้าไปในเขตปลอดอากรตามมาตรา 77/1 (14) (ก) ให้ความรับผิดเกิดขึ้นในวันที่นำสินค้าในราชอาณาจักรเข้าไปในเขตดังกล่าว</a:t>
              </a:r>
            </a:p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3. การส่งออกซึ่งสินค้าที่อยู่ในคลังสินค้าทัณฑ์บนตามกฎหมายว่าด้วยศุลกากร ให้ความรับผิดเกิดขึ้นพร้อมกับความรับผิดตามกฎหมายว่าด้วยศุลกากร</a:t>
              </a:r>
            </a:p>
          </p:txBody>
        </p:sp>
        <p:grpSp>
          <p:nvGrpSpPr>
            <p:cNvPr id="21" name="กลุ่ม 16">
              <a:extLst>
                <a:ext uri="{FF2B5EF4-FFF2-40B4-BE49-F238E27FC236}">
                  <a16:creationId xmlns:a16="http://schemas.microsoft.com/office/drawing/2014/main" id="{3BE08B2D-A811-82B6-8A9C-96C266CB28D4}"/>
                </a:ext>
              </a:extLst>
            </p:cNvPr>
            <p:cNvGrpSpPr/>
            <p:nvPr/>
          </p:nvGrpSpPr>
          <p:grpSpPr>
            <a:xfrm>
              <a:off x="2584168" y="1797096"/>
              <a:ext cx="594360" cy="646331"/>
              <a:chOff x="2312303" y="1078302"/>
              <a:chExt cx="594360" cy="646331"/>
            </a:xfrm>
          </p:grpSpPr>
          <p:sp>
            <p:nvSpPr>
              <p:cNvPr id="22" name="Oval 187">
                <a:extLst>
                  <a:ext uri="{FF2B5EF4-FFF2-40B4-BE49-F238E27FC236}">
                    <a16:creationId xmlns:a16="http://schemas.microsoft.com/office/drawing/2014/main" id="{DD0B990F-7254-ECF9-B7F0-F86565A16B7D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3" name="TextBox 198">
                <a:extLst>
                  <a:ext uri="{FF2B5EF4-FFF2-40B4-BE49-F238E27FC236}">
                    <a16:creationId xmlns:a16="http://schemas.microsoft.com/office/drawing/2014/main" id="{5CD99E50-9F1D-A0E1-A42C-7E7C67B06232}"/>
                  </a:ext>
                </a:extLst>
              </p:cNvPr>
              <p:cNvSpPr txBox="1"/>
              <p:nvPr/>
            </p:nvSpPr>
            <p:spPr>
              <a:xfrm flipH="1">
                <a:off x="2312303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248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2E412291-DE07-78EB-534F-76E5AD3E7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" y="0"/>
            <a:ext cx="18290464" cy="10287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67417E6-3926-A940-FB95-312953279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r="11090"/>
          <a:stretch/>
        </p:blipFill>
        <p:spPr>
          <a:xfrm>
            <a:off x="1143000" y="1854106"/>
            <a:ext cx="7679408" cy="6578788"/>
          </a:xfrm>
          <a:prstGeom prst="hexagon">
            <a:avLst>
              <a:gd name="adj" fmla="val 29192"/>
              <a:gd name="vf" fmla="val 115470"/>
            </a:avLst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58C9BCE-4166-4FB7-C755-7E9DBE4159BD}"/>
              </a:ext>
            </a:extLst>
          </p:cNvPr>
          <p:cNvGrpSpPr/>
          <p:nvPr/>
        </p:nvGrpSpPr>
        <p:grpSpPr>
          <a:xfrm>
            <a:off x="8839200" y="1638300"/>
            <a:ext cx="8839200" cy="2185214"/>
            <a:chOff x="2610838" y="1786764"/>
            <a:chExt cx="8839200" cy="2185214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96994CD-223A-0B06-C616-6F91554E1B08}"/>
                </a:ext>
              </a:extLst>
            </p:cNvPr>
            <p:cNvSpPr txBox="1"/>
            <p:nvPr/>
          </p:nvSpPr>
          <p:spPr>
            <a:xfrm>
              <a:off x="3282624" y="1786764"/>
              <a:ext cx="8167414" cy="21852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การขายสินค้าที่ได้เสียภาษีมูลค่าเพิ่มในอัตราร้อยละ 0 ตามมาตรา 80/1 (5) และภายหลังได้มีการโอนกรรมสิทธิ์ในสินค้าอันทำให้ผู้รับโอนสินค้ามีหน้าที่ต้องเสียภาษีมูลค่าเพิ่มตามมาตรา 82/1 (2) ให้ความรับผิดทั้งหมดเกิดขึ้นเมื่อโอนกรรมสิทธิ์สินค้า</a:t>
              </a:r>
            </a:p>
          </p:txBody>
        </p:sp>
        <p:grpSp>
          <p:nvGrpSpPr>
            <p:cNvPr id="51" name="กลุ่ม 16">
              <a:extLst>
                <a:ext uri="{FF2B5EF4-FFF2-40B4-BE49-F238E27FC236}">
                  <a16:creationId xmlns:a16="http://schemas.microsoft.com/office/drawing/2014/main" id="{E4DDF732-AEFA-E575-AAE1-E2A6B6D9C64D}"/>
                </a:ext>
              </a:extLst>
            </p:cNvPr>
            <p:cNvGrpSpPr/>
            <p:nvPr/>
          </p:nvGrpSpPr>
          <p:grpSpPr>
            <a:xfrm>
              <a:off x="2610838" y="1797096"/>
              <a:ext cx="594360" cy="646331"/>
              <a:chOff x="2338973" y="1078302"/>
              <a:chExt cx="594360" cy="646331"/>
            </a:xfrm>
          </p:grpSpPr>
          <p:sp>
            <p:nvSpPr>
              <p:cNvPr id="52" name="Oval 187">
                <a:extLst>
                  <a:ext uri="{FF2B5EF4-FFF2-40B4-BE49-F238E27FC236}">
                    <a16:creationId xmlns:a16="http://schemas.microsoft.com/office/drawing/2014/main" id="{8118D490-FDEA-E319-3258-1E534AC798F5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C02D8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53" name="TextBox 198">
                <a:extLst>
                  <a:ext uri="{FF2B5EF4-FFF2-40B4-BE49-F238E27FC236}">
                    <a16:creationId xmlns:a16="http://schemas.microsoft.com/office/drawing/2014/main" id="{38667ED3-8CDA-364A-87FB-9D590D32C525}"/>
                  </a:ext>
                </a:extLst>
              </p:cNvPr>
              <p:cNvSpPr txBox="1"/>
              <p:nvPr/>
            </p:nvSpPr>
            <p:spPr>
              <a:xfrm flipH="1">
                <a:off x="2338973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5.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AC1FB80-6CD4-E110-B17F-CAE8FB350BB0}"/>
              </a:ext>
            </a:extLst>
          </p:cNvPr>
          <p:cNvGrpSpPr/>
          <p:nvPr/>
        </p:nvGrpSpPr>
        <p:grpSpPr>
          <a:xfrm>
            <a:off x="9587186" y="4152900"/>
            <a:ext cx="8167414" cy="3754874"/>
            <a:chOff x="1939142" y="-161365"/>
            <a:chExt cx="8167414" cy="3754874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FE72A26-37A9-FD54-082D-81036B386696}"/>
                </a:ext>
              </a:extLst>
            </p:cNvPr>
            <p:cNvSpPr txBox="1"/>
            <p:nvPr/>
          </p:nvSpPr>
          <p:spPr>
            <a:xfrm>
              <a:off x="1939142" y="-161365"/>
              <a:ext cx="8167414" cy="37548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เพื่อเป็นการบรรเทาภาระในการยื่นแบบแสดงรายการภาษีและการชำระภาษีของผู้ประกอบการจดทะเบียนสำหรับการขายสินค้าแก่กระทรวง ทบวง กรม หรือราชการส่วนท้องถิ่น ทั้งนี้ เฉพาะการขายสินค้าตามสัญญาและมีการชำระราคาที่เป็นไปตามหลักเกณฑ์ วิธีการ และเงื่อนไขที่กำหนดโดยกฎกระทรวงให้อธิบดีโดยอนุมัติรัฐมนตรีมีอำนาจกำหนดความรับผิดตาม              และ      เกิดขึ้นเป็นอย่างอื่นได้</a:t>
              </a:r>
            </a:p>
          </p:txBody>
        </p:sp>
        <p:grpSp>
          <p:nvGrpSpPr>
            <p:cNvPr id="56" name="กลุ่ม 16">
              <a:extLst>
                <a:ext uri="{FF2B5EF4-FFF2-40B4-BE49-F238E27FC236}">
                  <a16:creationId xmlns:a16="http://schemas.microsoft.com/office/drawing/2014/main" id="{3096C551-DCF5-9535-912E-F3B7C7D4F2D1}"/>
                </a:ext>
              </a:extLst>
            </p:cNvPr>
            <p:cNvGrpSpPr/>
            <p:nvPr/>
          </p:nvGrpSpPr>
          <p:grpSpPr>
            <a:xfrm>
              <a:off x="6858000" y="2426488"/>
              <a:ext cx="594360" cy="646331"/>
              <a:chOff x="2338973" y="1065021"/>
              <a:chExt cx="594360" cy="646331"/>
            </a:xfrm>
          </p:grpSpPr>
          <p:sp>
            <p:nvSpPr>
              <p:cNvPr id="66" name="Oval 187">
                <a:extLst>
                  <a:ext uri="{FF2B5EF4-FFF2-40B4-BE49-F238E27FC236}">
                    <a16:creationId xmlns:a16="http://schemas.microsoft.com/office/drawing/2014/main" id="{99A952C4-2F27-4A17-BC47-C5017EA176C2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C02D8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67" name="TextBox 198">
                <a:extLst>
                  <a:ext uri="{FF2B5EF4-FFF2-40B4-BE49-F238E27FC236}">
                    <a16:creationId xmlns:a16="http://schemas.microsoft.com/office/drawing/2014/main" id="{6F2BE363-CD5E-08E4-982D-97A12BBE5BDE}"/>
                  </a:ext>
                </a:extLst>
              </p:cNvPr>
              <p:cNvSpPr txBox="1"/>
              <p:nvPr/>
            </p:nvSpPr>
            <p:spPr>
              <a:xfrm flipH="1">
                <a:off x="2338973" y="1065021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57" name="กลุ่ม 16">
              <a:extLst>
                <a:ext uri="{FF2B5EF4-FFF2-40B4-BE49-F238E27FC236}">
                  <a16:creationId xmlns:a16="http://schemas.microsoft.com/office/drawing/2014/main" id="{88CBBDB1-A602-B6AC-6972-726E19CF3300}"/>
                </a:ext>
              </a:extLst>
            </p:cNvPr>
            <p:cNvGrpSpPr/>
            <p:nvPr/>
          </p:nvGrpSpPr>
          <p:grpSpPr>
            <a:xfrm>
              <a:off x="7529786" y="2439769"/>
              <a:ext cx="594360" cy="646331"/>
              <a:chOff x="2338973" y="1078302"/>
              <a:chExt cx="594360" cy="646331"/>
            </a:xfrm>
          </p:grpSpPr>
          <p:sp>
            <p:nvSpPr>
              <p:cNvPr id="64" name="Oval 187">
                <a:extLst>
                  <a:ext uri="{FF2B5EF4-FFF2-40B4-BE49-F238E27FC236}">
                    <a16:creationId xmlns:a16="http://schemas.microsoft.com/office/drawing/2014/main" id="{8F51AAAA-DD9F-74F2-8706-FAB5B70ECCC9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C02D8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65" name="TextBox 198">
                <a:extLst>
                  <a:ext uri="{FF2B5EF4-FFF2-40B4-BE49-F238E27FC236}">
                    <a16:creationId xmlns:a16="http://schemas.microsoft.com/office/drawing/2014/main" id="{ADDF54FF-9C2F-8403-8485-481630A462E7}"/>
                  </a:ext>
                </a:extLst>
              </p:cNvPr>
              <p:cNvSpPr txBox="1"/>
              <p:nvPr/>
            </p:nvSpPr>
            <p:spPr>
              <a:xfrm flipH="1">
                <a:off x="2338973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58" name="กลุ่ม 16">
              <a:extLst>
                <a:ext uri="{FF2B5EF4-FFF2-40B4-BE49-F238E27FC236}">
                  <a16:creationId xmlns:a16="http://schemas.microsoft.com/office/drawing/2014/main" id="{F070EB25-30F7-AD5D-EF01-5A4524E5B87B}"/>
                </a:ext>
              </a:extLst>
            </p:cNvPr>
            <p:cNvGrpSpPr/>
            <p:nvPr/>
          </p:nvGrpSpPr>
          <p:grpSpPr>
            <a:xfrm>
              <a:off x="8597796" y="2439769"/>
              <a:ext cx="594360" cy="646331"/>
              <a:chOff x="2678064" y="1078302"/>
              <a:chExt cx="594360" cy="646331"/>
            </a:xfrm>
          </p:grpSpPr>
          <p:sp>
            <p:nvSpPr>
              <p:cNvPr id="62" name="Oval 187">
                <a:extLst>
                  <a:ext uri="{FF2B5EF4-FFF2-40B4-BE49-F238E27FC236}">
                    <a16:creationId xmlns:a16="http://schemas.microsoft.com/office/drawing/2014/main" id="{B9350F53-E3D4-2559-B6B8-07D6FFC7C477}"/>
                  </a:ext>
                </a:extLst>
              </p:cNvPr>
              <p:cNvSpPr/>
              <p:nvPr/>
            </p:nvSpPr>
            <p:spPr>
              <a:xfrm>
                <a:off x="273902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C02D8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63" name="TextBox 198">
                <a:extLst>
                  <a:ext uri="{FF2B5EF4-FFF2-40B4-BE49-F238E27FC236}">
                    <a16:creationId xmlns:a16="http://schemas.microsoft.com/office/drawing/2014/main" id="{2D8A94E7-86A9-3CB8-A1E9-C03248C69130}"/>
                  </a:ext>
                </a:extLst>
              </p:cNvPr>
              <p:cNvSpPr txBox="1"/>
              <p:nvPr/>
            </p:nvSpPr>
            <p:spPr>
              <a:xfrm flipH="1">
                <a:off x="2678064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276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4E2735-CCE2-7FC4-31BA-4C30A5D75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6938" cy="10287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2CAF660-2B67-A2E9-A91C-558A9C5C2A01}"/>
              </a:ext>
            </a:extLst>
          </p:cNvPr>
          <p:cNvGrpSpPr/>
          <p:nvPr/>
        </p:nvGrpSpPr>
        <p:grpSpPr>
          <a:xfrm>
            <a:off x="1524000" y="2829603"/>
            <a:ext cx="14478000" cy="3231654"/>
            <a:chOff x="2622102" y="1786764"/>
            <a:chExt cx="14478000" cy="323165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981B2C-0676-D61D-A4EC-729C7ABB6731}"/>
                </a:ext>
              </a:extLst>
            </p:cNvPr>
            <p:cNvSpPr txBox="1"/>
            <p:nvPr/>
          </p:nvSpPr>
          <p:spPr>
            <a:xfrm>
              <a:off x="3282624" y="1786764"/>
              <a:ext cx="13817478" cy="3231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การให้บริการนอกจากที่อยู่ในบังคับตาม (2) (3) หรือ (4) ให้ความรับผิดทั้งหมดเกิดขึ้นเมื่อได้รับชำระราคาค่าบริการ เว้นแต่กรณีที่ได้มีการกระทำดังต่อไปนี้เกิดขึ้นก่อนได้รับชำระราคาค่าบริการให้ถือว่าความรับผิดเกิดขึ้นเมื่อได้มีการกระทำนั้น ๆ ด้วย</a:t>
              </a:r>
            </a:p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1. ได้ออกใบกำกับภาษี หรือ</a:t>
              </a:r>
            </a:p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2. ได้ใช้บริการไม่ว่าโดยตนเองหรือบุคคลอื่น</a:t>
              </a:r>
            </a:p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ทั้งนี้ โดยให้ความรับผิดเกิดขึ้นตามส่วนของการกระทำนั้น ๆ แล้วแต่กรณี</a:t>
              </a:r>
            </a:p>
          </p:txBody>
        </p:sp>
        <p:grpSp>
          <p:nvGrpSpPr>
            <p:cNvPr id="19" name="กลุ่ม 16">
              <a:extLst>
                <a:ext uri="{FF2B5EF4-FFF2-40B4-BE49-F238E27FC236}">
                  <a16:creationId xmlns:a16="http://schemas.microsoft.com/office/drawing/2014/main" id="{F4F096FC-BC3B-3581-F0BC-AFCE12492096}"/>
                </a:ext>
              </a:extLst>
            </p:cNvPr>
            <p:cNvGrpSpPr/>
            <p:nvPr/>
          </p:nvGrpSpPr>
          <p:grpSpPr>
            <a:xfrm>
              <a:off x="2622102" y="1797096"/>
              <a:ext cx="594360" cy="646331"/>
              <a:chOff x="2350237" y="1078302"/>
              <a:chExt cx="594360" cy="646331"/>
            </a:xfrm>
          </p:grpSpPr>
          <p:sp>
            <p:nvSpPr>
              <p:cNvPr id="20" name="Oval 187">
                <a:extLst>
                  <a:ext uri="{FF2B5EF4-FFF2-40B4-BE49-F238E27FC236}">
                    <a16:creationId xmlns:a16="http://schemas.microsoft.com/office/drawing/2014/main" id="{C100526A-E720-8A6B-83EB-635BA2035AF3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1" name="TextBox 198">
                <a:extLst>
                  <a:ext uri="{FF2B5EF4-FFF2-40B4-BE49-F238E27FC236}">
                    <a16:creationId xmlns:a16="http://schemas.microsoft.com/office/drawing/2014/main" id="{E40EE26C-35E1-9EF2-5975-42E6BA640984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F42EC9B-ADAC-95B4-8E55-653D97AA6674}"/>
              </a:ext>
            </a:extLst>
          </p:cNvPr>
          <p:cNvSpPr txBox="1"/>
          <p:nvPr/>
        </p:nvSpPr>
        <p:spPr>
          <a:xfrm>
            <a:off x="582930" y="1973999"/>
            <a:ext cx="131926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ความรับผิดในการเสียภาษีมูลค่าเพิ่มที่เกิดจากการให้บริการ ให้เป็นไปตามหลักเกณฑ์ดังต่อไปนี้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F5434F-53CC-20CE-E4FF-9CBB1D32173A}"/>
              </a:ext>
            </a:extLst>
          </p:cNvPr>
          <p:cNvGrpSpPr/>
          <p:nvPr/>
        </p:nvGrpSpPr>
        <p:grpSpPr>
          <a:xfrm>
            <a:off x="609600" y="656910"/>
            <a:ext cx="4724400" cy="923057"/>
            <a:chOff x="914400" y="3158324"/>
            <a:chExt cx="4724400" cy="923057"/>
          </a:xfrm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2E84827E-901B-9389-B8BE-0FC8FD64CE91}"/>
                </a:ext>
              </a:extLst>
            </p:cNvPr>
            <p:cNvSpPr/>
            <p:nvPr/>
          </p:nvSpPr>
          <p:spPr>
            <a:xfrm>
              <a:off x="914400" y="3158324"/>
              <a:ext cx="4724400" cy="923057"/>
            </a:xfrm>
            <a:prstGeom prst="hexagon">
              <a:avLst/>
            </a:prstGeom>
            <a:solidFill>
              <a:srgbClr val="408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BB3A40-A29B-C3E9-0AD4-577B0F292C02}"/>
                </a:ext>
              </a:extLst>
            </p:cNvPr>
            <p:cNvSpPr txBox="1"/>
            <p:nvPr/>
          </p:nvSpPr>
          <p:spPr>
            <a:xfrm>
              <a:off x="1321904" y="3250384"/>
              <a:ext cx="38596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1.2  กรณีให้บริการ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05B914-DE04-CA36-483A-B3BD8BD1E474}"/>
              </a:ext>
            </a:extLst>
          </p:cNvPr>
          <p:cNvGrpSpPr/>
          <p:nvPr/>
        </p:nvGrpSpPr>
        <p:grpSpPr>
          <a:xfrm>
            <a:off x="1524000" y="6110685"/>
            <a:ext cx="14478000" cy="3231654"/>
            <a:chOff x="2622102" y="1786764"/>
            <a:chExt cx="14478000" cy="323165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932FAA-5FF7-4011-55CE-36BE4DC00ACE}"/>
                </a:ext>
              </a:extLst>
            </p:cNvPr>
            <p:cNvSpPr txBox="1"/>
            <p:nvPr/>
          </p:nvSpPr>
          <p:spPr>
            <a:xfrm>
              <a:off x="3282624" y="1786764"/>
              <a:ext cx="13817478" cy="3231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ให้บริการตามสัญญาที่กำหนดค่าตอบแทนตามส่วนของบริการที่ทำให้ความรับผิดตามส่วนของบริการเกิดขึ้นเมื่อได้รับชำระราคาค่าบริการตามส่วนของบริการที่สิ้นสุดลง เว้นแต่กรณีที่ได้มีการกระทำดังต่อไปนี้เกิดขึ้นก่อนได้รับชำระราคาค่าบริการตามส่วนของบริการที่สิ้นสุดลง ก็ให้ถือว่าความรับผิดเกิดขึ้นเมื่อได้มีการกระทำนั้น ๆ ด้วย</a:t>
              </a:r>
            </a:p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1. ได้ออกใบกำกับภาษี หรือ</a:t>
              </a:r>
            </a:p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2. ได้ใช้บริการไม่ว่าโดยตนเองหรือบุคคลอื่น</a:t>
              </a:r>
            </a:p>
            <a:p>
              <a:pPr algn="thaiDist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ทั้งนี้ โดยให้ความรับผิดเกิดขึ้นตามส่วนของการกระทำนั้น ๆ แล้วแต่กรณี</a:t>
              </a:r>
            </a:p>
          </p:txBody>
        </p:sp>
        <p:grpSp>
          <p:nvGrpSpPr>
            <p:cNvPr id="16" name="กลุ่ม 16">
              <a:extLst>
                <a:ext uri="{FF2B5EF4-FFF2-40B4-BE49-F238E27FC236}">
                  <a16:creationId xmlns:a16="http://schemas.microsoft.com/office/drawing/2014/main" id="{67F6171D-701A-14F2-4112-9F63C39CCF9F}"/>
                </a:ext>
              </a:extLst>
            </p:cNvPr>
            <p:cNvGrpSpPr/>
            <p:nvPr/>
          </p:nvGrpSpPr>
          <p:grpSpPr>
            <a:xfrm>
              <a:off x="2622102" y="1797096"/>
              <a:ext cx="594360" cy="646331"/>
              <a:chOff x="2350237" y="1078302"/>
              <a:chExt cx="594360" cy="646331"/>
            </a:xfrm>
          </p:grpSpPr>
          <p:sp>
            <p:nvSpPr>
              <p:cNvPr id="22" name="Oval 187">
                <a:extLst>
                  <a:ext uri="{FF2B5EF4-FFF2-40B4-BE49-F238E27FC236}">
                    <a16:creationId xmlns:a16="http://schemas.microsoft.com/office/drawing/2014/main" id="{6E172DA8-D488-AA11-6231-381F726001ED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23" name="TextBox 198">
                <a:extLst>
                  <a:ext uri="{FF2B5EF4-FFF2-40B4-BE49-F238E27FC236}">
                    <a16:creationId xmlns:a16="http://schemas.microsoft.com/office/drawing/2014/main" id="{978F6A5C-D62C-6A58-C33F-866787B9A823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470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77A179-D791-D297-26CE-5E595861A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6938" cy="10287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AC3DF6A-71E0-CCE5-0FE6-A68089092DDA}"/>
              </a:ext>
            </a:extLst>
          </p:cNvPr>
          <p:cNvGrpSpPr/>
          <p:nvPr/>
        </p:nvGrpSpPr>
        <p:grpSpPr>
          <a:xfrm>
            <a:off x="1524000" y="1069164"/>
            <a:ext cx="10896600" cy="1754326"/>
            <a:chOff x="2622102" y="1786764"/>
            <a:chExt cx="10896600" cy="175432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A3A8F8-22B3-4EBF-3BEA-F38A7625CD2D}"/>
                </a:ext>
              </a:extLst>
            </p:cNvPr>
            <p:cNvSpPr txBox="1"/>
            <p:nvPr/>
          </p:nvSpPr>
          <p:spPr>
            <a:xfrm>
              <a:off x="3282624" y="1786764"/>
              <a:ext cx="10236078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การให้บริการที่ทำในต่างประเทศและได้มีการใช้บริการนั้นในราชอาณาจักร ให้ความรับผิดทั้งหมดหรือบางส่วนเกิดขึ้นเมื่อได้มีการชำระราคาค่าบริการทั้งหมดหรือบางส่วน แล้วแต่กรณี</a:t>
              </a:r>
            </a:p>
          </p:txBody>
        </p:sp>
        <p:grpSp>
          <p:nvGrpSpPr>
            <p:cNvPr id="7" name="กลุ่ม 16">
              <a:extLst>
                <a:ext uri="{FF2B5EF4-FFF2-40B4-BE49-F238E27FC236}">
                  <a16:creationId xmlns:a16="http://schemas.microsoft.com/office/drawing/2014/main" id="{1952294F-1531-B668-92AB-BF340534B2DA}"/>
                </a:ext>
              </a:extLst>
            </p:cNvPr>
            <p:cNvGrpSpPr/>
            <p:nvPr/>
          </p:nvGrpSpPr>
          <p:grpSpPr>
            <a:xfrm>
              <a:off x="2622102" y="1797096"/>
              <a:ext cx="594360" cy="646331"/>
              <a:chOff x="2350237" y="1078302"/>
              <a:chExt cx="594360" cy="646331"/>
            </a:xfrm>
          </p:grpSpPr>
          <p:sp>
            <p:nvSpPr>
              <p:cNvPr id="8" name="Oval 187">
                <a:extLst>
                  <a:ext uri="{FF2B5EF4-FFF2-40B4-BE49-F238E27FC236}">
                    <a16:creationId xmlns:a16="http://schemas.microsoft.com/office/drawing/2014/main" id="{F3C5830B-BAB6-90C8-1499-D9CD2ABEC2AE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9" name="TextBox 198">
                <a:extLst>
                  <a:ext uri="{FF2B5EF4-FFF2-40B4-BE49-F238E27FC236}">
                    <a16:creationId xmlns:a16="http://schemas.microsoft.com/office/drawing/2014/main" id="{1CFA23EE-AB5D-DA81-03C7-9E573C9ACE3A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7BD804-63B6-370E-D7D2-0A1640F64186}"/>
              </a:ext>
            </a:extLst>
          </p:cNvPr>
          <p:cNvGrpSpPr/>
          <p:nvPr/>
        </p:nvGrpSpPr>
        <p:grpSpPr>
          <a:xfrm>
            <a:off x="1524000" y="2948107"/>
            <a:ext cx="14401800" cy="1754326"/>
            <a:chOff x="2622102" y="1786764"/>
            <a:chExt cx="14401800" cy="175432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530082-F394-FED5-2BEF-6F4BF9A18907}"/>
                </a:ext>
              </a:extLst>
            </p:cNvPr>
            <p:cNvSpPr txBox="1"/>
            <p:nvPr/>
          </p:nvSpPr>
          <p:spPr>
            <a:xfrm>
              <a:off x="3282624" y="1786764"/>
              <a:ext cx="13741278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การให้บริการที่เสียภาษีมูลค่าเพิ่มในอัตราร้อยละ 0 ตามมาตรา 80/1 (5) และภายหลังได้มีการโอนสิทธิในบริการอันทำให้ผู้รับโอนสิทธิในบริการมีหน้าที่ต้องเสียภาษีมูลค่าเพิ่มตามมาตรา 82/1 (2) ให้ความรับผิดทั้งหมดเกิดขึ้นเมื่อได้รับชำระราคาค่าบริการ</a:t>
              </a:r>
            </a:p>
          </p:txBody>
        </p:sp>
        <p:grpSp>
          <p:nvGrpSpPr>
            <p:cNvPr id="12" name="กลุ่ม 16">
              <a:extLst>
                <a:ext uri="{FF2B5EF4-FFF2-40B4-BE49-F238E27FC236}">
                  <a16:creationId xmlns:a16="http://schemas.microsoft.com/office/drawing/2014/main" id="{A7F46F86-2DD5-B895-4204-D074EB7EA6B9}"/>
                </a:ext>
              </a:extLst>
            </p:cNvPr>
            <p:cNvGrpSpPr/>
            <p:nvPr/>
          </p:nvGrpSpPr>
          <p:grpSpPr>
            <a:xfrm>
              <a:off x="2622102" y="1797096"/>
              <a:ext cx="594360" cy="646331"/>
              <a:chOff x="2350237" y="1078302"/>
              <a:chExt cx="594360" cy="646331"/>
            </a:xfrm>
          </p:grpSpPr>
          <p:sp>
            <p:nvSpPr>
              <p:cNvPr id="13" name="Oval 187">
                <a:extLst>
                  <a:ext uri="{FF2B5EF4-FFF2-40B4-BE49-F238E27FC236}">
                    <a16:creationId xmlns:a16="http://schemas.microsoft.com/office/drawing/2014/main" id="{6B547803-4F55-107B-2060-689964DD9445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4" name="TextBox 198">
                <a:extLst>
                  <a:ext uri="{FF2B5EF4-FFF2-40B4-BE49-F238E27FC236}">
                    <a16:creationId xmlns:a16="http://schemas.microsoft.com/office/drawing/2014/main" id="{C8911963-4D16-AE17-1745-3A232AD74FE3}"/>
                  </a:ext>
                </a:extLst>
              </p:cNvPr>
              <p:cNvSpPr txBox="1"/>
              <p:nvPr/>
            </p:nvSpPr>
            <p:spPr>
              <a:xfrm flipH="1">
                <a:off x="235023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8F2CB94-2DCD-6D92-56B3-273581A03465}"/>
              </a:ext>
            </a:extLst>
          </p:cNvPr>
          <p:cNvSpPr txBox="1"/>
          <p:nvPr/>
        </p:nvSpPr>
        <p:spPr>
          <a:xfrm>
            <a:off x="1219200" y="4923275"/>
            <a:ext cx="89916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พื่อเป็นการบรรเทาภาระในการยื่นแบบแสดงรายการและการชำระภาษีของผู้ประกอบการจดทะเบียนสำหรับการให้บริการแก่กระทรวง ทบวง กรม หรือราชการส่วนท้องถิ่น ทั้งนี้ เฉพาะการให้บริการตามสัญญาและมีการชำระราคาค่าบริการที่เป็นไปตามหลักเกณฑ์ วิธีการ และเงื่อนไขที่กำหนดโดยกฎกระทรวง ให้อธิบดีโดยอนุมัติรัฐมนตรีมีอำนาจกำหนดความรับผิดตาม (1) และ (2) เกิดขึ้นเป็นอย่างอื่นได้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3BC7588-DB24-C291-BE02-E6C87CB5C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0" y="5033295"/>
            <a:ext cx="9184900" cy="49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1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77A179-D791-D297-26CE-5E595861A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6938" cy="10287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D16AF4D-125B-D062-E6EF-52F3F85D9E20}"/>
              </a:ext>
            </a:extLst>
          </p:cNvPr>
          <p:cNvSpPr txBox="1"/>
          <p:nvPr/>
        </p:nvSpPr>
        <p:spPr>
          <a:xfrm>
            <a:off x="294762" y="1562100"/>
            <a:ext cx="131926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ความรับผิดในการเสียภาษีมูลค่าเพิ่มที่เกิดจากการนำเข้าให้เป็นไปตามหลักเกณฑ์ดังต่อไปนี้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7DD779E-4B24-A49B-881E-C7AFD01C2833}"/>
              </a:ext>
            </a:extLst>
          </p:cNvPr>
          <p:cNvGrpSpPr/>
          <p:nvPr/>
        </p:nvGrpSpPr>
        <p:grpSpPr>
          <a:xfrm>
            <a:off x="609600" y="419100"/>
            <a:ext cx="3886200" cy="923057"/>
            <a:chOff x="914400" y="3158324"/>
            <a:chExt cx="3886200" cy="923057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457EF5DF-B4D8-8A2D-BB5A-69542135564A}"/>
                </a:ext>
              </a:extLst>
            </p:cNvPr>
            <p:cNvSpPr/>
            <p:nvPr/>
          </p:nvSpPr>
          <p:spPr>
            <a:xfrm>
              <a:off x="914400" y="3158324"/>
              <a:ext cx="3886200" cy="923057"/>
            </a:xfrm>
            <a:prstGeom prst="hexagon">
              <a:avLst/>
            </a:prstGeom>
            <a:solidFill>
              <a:srgbClr val="408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A944C90-2C1D-CF3E-8B1D-A86499E2AA61}"/>
                </a:ext>
              </a:extLst>
            </p:cNvPr>
            <p:cNvSpPr txBox="1"/>
            <p:nvPr/>
          </p:nvSpPr>
          <p:spPr>
            <a:xfrm>
              <a:off x="1321904" y="3250384"/>
              <a:ext cx="31738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1.3 กรณีนำเข้า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D1152C-868A-EAF6-CF4C-0C9114ECD49B}"/>
              </a:ext>
            </a:extLst>
          </p:cNvPr>
          <p:cNvGrpSpPr/>
          <p:nvPr/>
        </p:nvGrpSpPr>
        <p:grpSpPr>
          <a:xfrm>
            <a:off x="685800" y="4175400"/>
            <a:ext cx="16306800" cy="1200329"/>
            <a:chOff x="2610838" y="1786764"/>
            <a:chExt cx="16306800" cy="120032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F9225AE-F3F7-8203-2759-D30C002E23EF}"/>
                </a:ext>
              </a:extLst>
            </p:cNvPr>
            <p:cNvSpPr txBox="1"/>
            <p:nvPr/>
          </p:nvSpPr>
          <p:spPr>
            <a:xfrm>
              <a:off x="3282624" y="1786764"/>
              <a:ext cx="1563501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นำเข้ากรณีนำสินค้าในราชอาณาจักรเข้าไปในเขตปลอดอากรแล้วนำสินค้าออกจากเขตดังกล่าวโดยมิใช่เพื่อส่งออกตามที่กำหนดไว้ในมาตรา 77/1 (12) ให้ความรับผิดเกิดขึ้นในวันที่นำสินค้านั้นออกจากเขตดังกล่าวโดยมิใช่เพื่อส่งออก</a:t>
              </a:r>
            </a:p>
          </p:txBody>
        </p:sp>
        <p:grpSp>
          <p:nvGrpSpPr>
            <p:cNvPr id="33" name="กลุ่ม 16">
              <a:extLst>
                <a:ext uri="{FF2B5EF4-FFF2-40B4-BE49-F238E27FC236}">
                  <a16:creationId xmlns:a16="http://schemas.microsoft.com/office/drawing/2014/main" id="{9BE10F6C-4943-583B-8574-978295FB0B87}"/>
                </a:ext>
              </a:extLst>
            </p:cNvPr>
            <p:cNvGrpSpPr/>
            <p:nvPr/>
          </p:nvGrpSpPr>
          <p:grpSpPr>
            <a:xfrm>
              <a:off x="2610838" y="1797096"/>
              <a:ext cx="594360" cy="646331"/>
              <a:chOff x="2338973" y="1078302"/>
              <a:chExt cx="594360" cy="646331"/>
            </a:xfrm>
          </p:grpSpPr>
          <p:sp>
            <p:nvSpPr>
              <p:cNvPr id="34" name="Oval 187">
                <a:extLst>
                  <a:ext uri="{FF2B5EF4-FFF2-40B4-BE49-F238E27FC236}">
                    <a16:creationId xmlns:a16="http://schemas.microsoft.com/office/drawing/2014/main" id="{03E99114-C985-9493-A088-6824650242AC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C02D8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35" name="TextBox 198">
                <a:extLst>
                  <a:ext uri="{FF2B5EF4-FFF2-40B4-BE49-F238E27FC236}">
                    <a16:creationId xmlns:a16="http://schemas.microsoft.com/office/drawing/2014/main" id="{DFAF2702-8B1B-76A6-C299-A4B2801ADC83}"/>
                  </a:ext>
                </a:extLst>
              </p:cNvPr>
              <p:cNvSpPr txBox="1"/>
              <p:nvPr/>
            </p:nvSpPr>
            <p:spPr>
              <a:xfrm flipH="1">
                <a:off x="2338973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DEF4CAC-999E-04FD-B817-0A92D0096F7F}"/>
              </a:ext>
            </a:extLst>
          </p:cNvPr>
          <p:cNvGrpSpPr/>
          <p:nvPr/>
        </p:nvGrpSpPr>
        <p:grpSpPr>
          <a:xfrm>
            <a:off x="762000" y="2247900"/>
            <a:ext cx="16078200" cy="1791057"/>
            <a:chOff x="990600" y="2439769"/>
            <a:chExt cx="16078200" cy="179105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73F76E6-24DD-0A1D-7480-7C113B5FB4E3}"/>
                </a:ext>
              </a:extLst>
            </p:cNvPr>
            <p:cNvGrpSpPr/>
            <p:nvPr/>
          </p:nvGrpSpPr>
          <p:grpSpPr>
            <a:xfrm>
              <a:off x="990600" y="2476500"/>
              <a:ext cx="16078200" cy="1754326"/>
              <a:chOff x="2610838" y="1786764"/>
              <a:chExt cx="16078200" cy="1754326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A53B57F-F4E0-18B1-6F2B-9A3DC5CF8EF7}"/>
                  </a:ext>
                </a:extLst>
              </p:cNvPr>
              <p:cNvSpPr txBox="1"/>
              <p:nvPr/>
            </p:nvSpPr>
            <p:spPr>
              <a:xfrm>
                <a:off x="3282624" y="1786764"/>
                <a:ext cx="15406414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36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การนำเข้านอกจากที่อยู่ในบังคับตาม              หรือ        ให้ความรับผิดเกิดขึ้นเมื่อชำระอากรขาเข้า วางหลักประกันอากรขาเข้า หรือจัดให้มีผู้คํ้าประกันอากรขาเข้า เว้นแต่กรณีที่ไม่ต้องเสียอากรขาเข้า หรือได้รับยกเว้นอากรขาเข้า ก็ให้ถือว่าความรับผิดเกิดขึ้นในวันที่มีการออกใบขนสินค้าตามกฎหมายว่าด้วยศุลกากร</a:t>
                </a:r>
              </a:p>
            </p:txBody>
          </p:sp>
          <p:grpSp>
            <p:nvGrpSpPr>
              <p:cNvPr id="51" name="กลุ่ม 16">
                <a:extLst>
                  <a:ext uri="{FF2B5EF4-FFF2-40B4-BE49-F238E27FC236}">
                    <a16:creationId xmlns:a16="http://schemas.microsoft.com/office/drawing/2014/main" id="{00BD525E-66B7-B688-C45C-CA0E10BE8BA6}"/>
                  </a:ext>
                </a:extLst>
              </p:cNvPr>
              <p:cNvGrpSpPr/>
              <p:nvPr/>
            </p:nvGrpSpPr>
            <p:grpSpPr>
              <a:xfrm>
                <a:off x="2610838" y="1797096"/>
                <a:ext cx="594360" cy="646331"/>
                <a:chOff x="2338973" y="1078302"/>
                <a:chExt cx="594360" cy="646331"/>
              </a:xfrm>
            </p:grpSpPr>
            <p:sp>
              <p:nvSpPr>
                <p:cNvPr id="52" name="Oval 187">
                  <a:extLst>
                    <a:ext uri="{FF2B5EF4-FFF2-40B4-BE49-F238E27FC236}">
                      <a16:creationId xmlns:a16="http://schemas.microsoft.com/office/drawing/2014/main" id="{CFA9A7D1-88E5-1771-3104-FD24F483DCDD}"/>
                    </a:ext>
                  </a:extLst>
                </p:cNvPr>
                <p:cNvSpPr/>
                <p:nvPr/>
              </p:nvSpPr>
              <p:spPr>
                <a:xfrm>
                  <a:off x="2381144" y="1125067"/>
                  <a:ext cx="502066" cy="502066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02D8"/>
                    </a:solidFill>
                    <a:effectLst/>
                    <a:uLnTx/>
                    <a:uFillTx/>
                    <a:latin typeface="Arial"/>
                    <a:ea typeface="Arial Unicode MS"/>
                  </a:endParaRPr>
                </a:p>
              </p:txBody>
            </p:sp>
            <p:sp>
              <p:nvSpPr>
                <p:cNvPr id="53" name="TextBox 198">
                  <a:extLst>
                    <a:ext uri="{FF2B5EF4-FFF2-40B4-BE49-F238E27FC236}">
                      <a16:creationId xmlns:a16="http://schemas.microsoft.com/office/drawing/2014/main" id="{AD4CCD67-2678-229F-3466-A37A74B5C4EF}"/>
                    </a:ext>
                  </a:extLst>
                </p:cNvPr>
                <p:cNvSpPr txBox="1"/>
                <p:nvPr/>
              </p:nvSpPr>
              <p:spPr>
                <a:xfrm flipH="1">
                  <a:off x="2338973" y="1078302"/>
                  <a:ext cx="59436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th-TH" altLang="ko-KR" sz="3600" b="1" dirty="0">
                      <a:solidFill>
                        <a:schemeClr val="bg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1.</a:t>
                  </a:r>
                  <a:endParaRPr lang="ko-KR" altLang="en-US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</p:grpSp>
        <p:grpSp>
          <p:nvGrpSpPr>
            <p:cNvPr id="38" name="กลุ่ม 16">
              <a:extLst>
                <a:ext uri="{FF2B5EF4-FFF2-40B4-BE49-F238E27FC236}">
                  <a16:creationId xmlns:a16="http://schemas.microsoft.com/office/drawing/2014/main" id="{3A95438E-DFCD-6B3E-A905-EE7C86EFDB17}"/>
                </a:ext>
              </a:extLst>
            </p:cNvPr>
            <p:cNvGrpSpPr/>
            <p:nvPr/>
          </p:nvGrpSpPr>
          <p:grpSpPr>
            <a:xfrm>
              <a:off x="6324600" y="2439769"/>
              <a:ext cx="594360" cy="646331"/>
              <a:chOff x="1805573" y="1078302"/>
              <a:chExt cx="594360" cy="646331"/>
            </a:xfrm>
          </p:grpSpPr>
          <p:sp>
            <p:nvSpPr>
              <p:cNvPr id="48" name="Oval 187">
                <a:extLst>
                  <a:ext uri="{FF2B5EF4-FFF2-40B4-BE49-F238E27FC236}">
                    <a16:creationId xmlns:a16="http://schemas.microsoft.com/office/drawing/2014/main" id="{F1FB94CD-E7F2-68D5-E7B5-EB551D897C40}"/>
                  </a:ext>
                </a:extLst>
              </p:cNvPr>
              <p:cNvSpPr/>
              <p:nvPr/>
            </p:nvSpPr>
            <p:spPr>
              <a:xfrm>
                <a:off x="1881773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C02D8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49" name="TextBox 198">
                <a:extLst>
                  <a:ext uri="{FF2B5EF4-FFF2-40B4-BE49-F238E27FC236}">
                    <a16:creationId xmlns:a16="http://schemas.microsoft.com/office/drawing/2014/main" id="{C9608361-F96C-F185-95AE-6877E077879E}"/>
                  </a:ext>
                </a:extLst>
              </p:cNvPr>
              <p:cNvSpPr txBox="1"/>
              <p:nvPr/>
            </p:nvSpPr>
            <p:spPr>
              <a:xfrm flipH="1">
                <a:off x="1805573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39" name="กลุ่ม 16">
              <a:extLst>
                <a:ext uri="{FF2B5EF4-FFF2-40B4-BE49-F238E27FC236}">
                  <a16:creationId xmlns:a16="http://schemas.microsoft.com/office/drawing/2014/main" id="{FFF54CAF-AB5F-43D9-BB66-B6D83870EB07}"/>
                </a:ext>
              </a:extLst>
            </p:cNvPr>
            <p:cNvGrpSpPr/>
            <p:nvPr/>
          </p:nvGrpSpPr>
          <p:grpSpPr>
            <a:xfrm>
              <a:off x="7010400" y="2439769"/>
              <a:ext cx="594360" cy="646331"/>
              <a:chOff x="1819587" y="1078302"/>
              <a:chExt cx="594360" cy="646331"/>
            </a:xfrm>
          </p:grpSpPr>
          <p:sp>
            <p:nvSpPr>
              <p:cNvPr id="46" name="Oval 187">
                <a:extLst>
                  <a:ext uri="{FF2B5EF4-FFF2-40B4-BE49-F238E27FC236}">
                    <a16:creationId xmlns:a16="http://schemas.microsoft.com/office/drawing/2014/main" id="{E25F059D-C325-1268-BE67-C01193A770F7}"/>
                  </a:ext>
                </a:extLst>
              </p:cNvPr>
              <p:cNvSpPr/>
              <p:nvPr/>
            </p:nvSpPr>
            <p:spPr>
              <a:xfrm>
                <a:off x="1850921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C02D8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47" name="TextBox 198">
                <a:extLst>
                  <a:ext uri="{FF2B5EF4-FFF2-40B4-BE49-F238E27FC236}">
                    <a16:creationId xmlns:a16="http://schemas.microsoft.com/office/drawing/2014/main" id="{C99E9947-C8E9-AEDC-BFE3-313A6AFDE112}"/>
                  </a:ext>
                </a:extLst>
              </p:cNvPr>
              <p:cNvSpPr txBox="1"/>
              <p:nvPr/>
            </p:nvSpPr>
            <p:spPr>
              <a:xfrm flipH="1">
                <a:off x="1819587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40" name="กลุ่ม 16">
              <a:extLst>
                <a:ext uri="{FF2B5EF4-FFF2-40B4-BE49-F238E27FC236}">
                  <a16:creationId xmlns:a16="http://schemas.microsoft.com/office/drawing/2014/main" id="{5F8C76B0-533E-5FD5-CCD3-AD9FC147BE87}"/>
                </a:ext>
              </a:extLst>
            </p:cNvPr>
            <p:cNvGrpSpPr/>
            <p:nvPr/>
          </p:nvGrpSpPr>
          <p:grpSpPr>
            <a:xfrm>
              <a:off x="8258705" y="2439769"/>
              <a:ext cx="594360" cy="646331"/>
              <a:chOff x="2338973" y="1078302"/>
              <a:chExt cx="594360" cy="646331"/>
            </a:xfrm>
          </p:grpSpPr>
          <p:sp>
            <p:nvSpPr>
              <p:cNvPr id="44" name="Oval 187">
                <a:extLst>
                  <a:ext uri="{FF2B5EF4-FFF2-40B4-BE49-F238E27FC236}">
                    <a16:creationId xmlns:a16="http://schemas.microsoft.com/office/drawing/2014/main" id="{B90A220B-BC20-17B5-635E-983A40FA88C4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C02D8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45" name="TextBox 198">
                <a:extLst>
                  <a:ext uri="{FF2B5EF4-FFF2-40B4-BE49-F238E27FC236}">
                    <a16:creationId xmlns:a16="http://schemas.microsoft.com/office/drawing/2014/main" id="{3E490BF4-D008-C8A2-86CD-B273D0B532A6}"/>
                  </a:ext>
                </a:extLst>
              </p:cNvPr>
              <p:cNvSpPr txBox="1"/>
              <p:nvPr/>
            </p:nvSpPr>
            <p:spPr>
              <a:xfrm flipH="1">
                <a:off x="2338973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11550AB-3B15-F87C-FBA9-E7A446CA0697}"/>
              </a:ext>
            </a:extLst>
          </p:cNvPr>
          <p:cNvGrpSpPr/>
          <p:nvPr/>
        </p:nvGrpSpPr>
        <p:grpSpPr>
          <a:xfrm>
            <a:off x="685800" y="5448388"/>
            <a:ext cx="16306800" cy="1200329"/>
            <a:chOff x="2610838" y="1786764"/>
            <a:chExt cx="16306800" cy="1200329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41F0806-2AB3-5E8D-1E25-D3FE5A8ED54F}"/>
                </a:ext>
              </a:extLst>
            </p:cNvPr>
            <p:cNvSpPr txBox="1"/>
            <p:nvPr/>
          </p:nvSpPr>
          <p:spPr>
            <a:xfrm>
              <a:off x="3282624" y="1786764"/>
              <a:ext cx="1563501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การนำเข้ากรณีของตกค้างตามกฎหมายว่าด้วยศุลกากร ให้ความรับผิดเกิดขึ้นเมื่อทางราชการได้ขายทอดตลอดหรือขายโดยวิธีอื่นเพื่อนำเงินมาชำระค่าภาษี ค่าเก็บรักษา ค่าขนย้าย หรือค่าภาระติดพันตามวิธีการตามที่กำหนดในกฎหมายว่าด้วยศุลกากร</a:t>
              </a:r>
            </a:p>
          </p:txBody>
        </p:sp>
        <p:grpSp>
          <p:nvGrpSpPr>
            <p:cNvPr id="56" name="กลุ่ม 16">
              <a:extLst>
                <a:ext uri="{FF2B5EF4-FFF2-40B4-BE49-F238E27FC236}">
                  <a16:creationId xmlns:a16="http://schemas.microsoft.com/office/drawing/2014/main" id="{DAA7AB2F-710F-F37A-DC6F-A9FA4A329977}"/>
                </a:ext>
              </a:extLst>
            </p:cNvPr>
            <p:cNvGrpSpPr/>
            <p:nvPr/>
          </p:nvGrpSpPr>
          <p:grpSpPr>
            <a:xfrm>
              <a:off x="2610838" y="1797096"/>
              <a:ext cx="594360" cy="646331"/>
              <a:chOff x="2338973" y="1078302"/>
              <a:chExt cx="594360" cy="646331"/>
            </a:xfrm>
          </p:grpSpPr>
          <p:sp>
            <p:nvSpPr>
              <p:cNvPr id="57" name="Oval 187">
                <a:extLst>
                  <a:ext uri="{FF2B5EF4-FFF2-40B4-BE49-F238E27FC236}">
                    <a16:creationId xmlns:a16="http://schemas.microsoft.com/office/drawing/2014/main" id="{561147D8-5F81-EF40-AD0B-8972B35A80E1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C02D8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58" name="TextBox 198">
                <a:extLst>
                  <a:ext uri="{FF2B5EF4-FFF2-40B4-BE49-F238E27FC236}">
                    <a16:creationId xmlns:a16="http://schemas.microsoft.com/office/drawing/2014/main" id="{635B6D4C-2111-6327-EBA0-6C38EBAAC893}"/>
                  </a:ext>
                </a:extLst>
              </p:cNvPr>
              <p:cNvSpPr txBox="1"/>
              <p:nvPr/>
            </p:nvSpPr>
            <p:spPr>
              <a:xfrm flipH="1">
                <a:off x="2338973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5B366E-84E1-251B-E99B-8D3EE78B49D8}"/>
              </a:ext>
            </a:extLst>
          </p:cNvPr>
          <p:cNvGrpSpPr/>
          <p:nvPr/>
        </p:nvGrpSpPr>
        <p:grpSpPr>
          <a:xfrm>
            <a:off x="685800" y="6743700"/>
            <a:ext cx="13716000" cy="2862322"/>
            <a:chOff x="2610838" y="1786764"/>
            <a:chExt cx="13716000" cy="2862322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6D803CC-0DB9-C980-4604-765862F4A5F9}"/>
                </a:ext>
              </a:extLst>
            </p:cNvPr>
            <p:cNvSpPr txBox="1"/>
            <p:nvPr/>
          </p:nvSpPr>
          <p:spPr>
            <a:xfrm>
              <a:off x="3282624" y="1786764"/>
              <a:ext cx="13044214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นำเข้าสินค้าที่จำแนกประเภทไว้ในภาคว่าด้วยของที่ได้รับยกเว้นอากรตามกฎหมายว่าด้วยพิกัดอัตราศุลกากร ซึ่งได้รับยกเว้นภาษีมูลค่าเพิ่มตามมาตรา 81 (2) (ค) ถ้าภายหลังสินค้านั้นต้องเสียอากรตามกฎหมายว่าด้วยพิกัดอัตราศุลกากร อันทำให้ผู้ที่มีความรับผิดตามกฎหมายดังกล่าวหรือผู้รับโอนสินค้ามีหน้าที่ต้องเสียภาษีมูลค่าเพิ่มตามมาตรา 82/1 (3) ให้ความรับผิดเกิดขึ้นพร้อมกับความรับผิดตามกฎหมายว่าด้วยพิกัดอัตราศุลกากร</a:t>
              </a:r>
            </a:p>
          </p:txBody>
        </p:sp>
        <p:grpSp>
          <p:nvGrpSpPr>
            <p:cNvPr id="61" name="กลุ่ม 16">
              <a:extLst>
                <a:ext uri="{FF2B5EF4-FFF2-40B4-BE49-F238E27FC236}">
                  <a16:creationId xmlns:a16="http://schemas.microsoft.com/office/drawing/2014/main" id="{D3E37E53-1FB5-A494-FEFC-746EC1C947E4}"/>
                </a:ext>
              </a:extLst>
            </p:cNvPr>
            <p:cNvGrpSpPr/>
            <p:nvPr/>
          </p:nvGrpSpPr>
          <p:grpSpPr>
            <a:xfrm>
              <a:off x="2610838" y="1797096"/>
              <a:ext cx="594360" cy="646331"/>
              <a:chOff x="2338973" y="1078302"/>
              <a:chExt cx="594360" cy="646331"/>
            </a:xfrm>
          </p:grpSpPr>
          <p:sp>
            <p:nvSpPr>
              <p:cNvPr id="62" name="Oval 187">
                <a:extLst>
                  <a:ext uri="{FF2B5EF4-FFF2-40B4-BE49-F238E27FC236}">
                    <a16:creationId xmlns:a16="http://schemas.microsoft.com/office/drawing/2014/main" id="{7E687ED0-18A6-B049-978A-F8DF2BB437C2}"/>
                  </a:ext>
                </a:extLst>
              </p:cNvPr>
              <p:cNvSpPr/>
              <p:nvPr/>
            </p:nvSpPr>
            <p:spPr>
              <a:xfrm>
                <a:off x="2381144" y="1125067"/>
                <a:ext cx="502066" cy="502066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C02D8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63" name="TextBox 198">
                <a:extLst>
                  <a:ext uri="{FF2B5EF4-FFF2-40B4-BE49-F238E27FC236}">
                    <a16:creationId xmlns:a16="http://schemas.microsoft.com/office/drawing/2014/main" id="{21CC7F35-54FA-2C32-E4AC-6C14CA1D141B}"/>
                  </a:ext>
                </a:extLst>
              </p:cNvPr>
              <p:cNvSpPr txBox="1"/>
              <p:nvPr/>
            </p:nvSpPr>
            <p:spPr>
              <a:xfrm flipH="1">
                <a:off x="2338973" y="1078302"/>
                <a:ext cx="5943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altLang="ko-KR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4.</a:t>
                </a:r>
                <a:endParaRPr lang="ko-KR" alt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C76F69F1-7335-A2FD-63B4-2CA366309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95826" y="7016430"/>
            <a:ext cx="3327086" cy="308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3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33963</TotalTime>
  <Words>6523</Words>
  <Application>Microsoft Office PowerPoint</Application>
  <PresentationFormat>Custom</PresentationFormat>
  <Paragraphs>374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UPCB</vt:lpstr>
      <vt:lpstr>TH Sarabun New</vt:lpstr>
      <vt:lpstr>Browallia New</vt:lpstr>
      <vt:lpstr>TH SarabunPSK</vt:lpstr>
      <vt:lpstr>Calibri</vt:lpstr>
      <vt:lpstr>Arial</vt:lpstr>
      <vt:lpstr>TH Krub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สีน้ำเงิน สีฟ้า เรียบง่าย ทางการ แนะนำบริษัท พรีเซนเทชั่น (16:9)</dc:title>
  <dc:creator>waraporn</dc:creator>
  <cp:lastModifiedBy>Aimphan</cp:lastModifiedBy>
  <cp:revision>370</cp:revision>
  <dcterms:created xsi:type="dcterms:W3CDTF">2006-08-16T00:00:00Z</dcterms:created>
  <dcterms:modified xsi:type="dcterms:W3CDTF">2025-08-05T09:35:36Z</dcterms:modified>
  <dc:identifier>DAGOX0PCT8k</dc:identifier>
</cp:coreProperties>
</file>