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82" r:id="rId2"/>
    <p:sldMasterId id="2147483684" r:id="rId3"/>
    <p:sldMasterId id="2147483686" r:id="rId4"/>
    <p:sldMasterId id="2147483688" r:id="rId5"/>
    <p:sldMasterId id="2147483690" r:id="rId6"/>
    <p:sldMasterId id="2147483692" r:id="rId7"/>
    <p:sldMasterId id="2147483694" r:id="rId8"/>
  </p:sldMasterIdLst>
  <p:notesMasterIdLst>
    <p:notesMasterId r:id="rId49"/>
  </p:notesMasterIdLst>
  <p:sldIdLst>
    <p:sldId id="256" r:id="rId9"/>
    <p:sldId id="381" r:id="rId10"/>
    <p:sldId id="484" r:id="rId11"/>
    <p:sldId id="382" r:id="rId12"/>
    <p:sldId id="560" r:id="rId13"/>
    <p:sldId id="598" r:id="rId14"/>
    <p:sldId id="542" r:id="rId15"/>
    <p:sldId id="599" r:id="rId16"/>
    <p:sldId id="600" r:id="rId17"/>
    <p:sldId id="555" r:id="rId18"/>
    <p:sldId id="561" r:id="rId19"/>
    <p:sldId id="562" r:id="rId20"/>
    <p:sldId id="523" r:id="rId21"/>
    <p:sldId id="556" r:id="rId22"/>
    <p:sldId id="610" r:id="rId23"/>
    <p:sldId id="568" r:id="rId24"/>
    <p:sldId id="569" r:id="rId25"/>
    <p:sldId id="571" r:id="rId26"/>
    <p:sldId id="570" r:id="rId27"/>
    <p:sldId id="576" r:id="rId28"/>
    <p:sldId id="572" r:id="rId29"/>
    <p:sldId id="573" r:id="rId30"/>
    <p:sldId id="574" r:id="rId31"/>
    <p:sldId id="601" r:id="rId32"/>
    <p:sldId id="602" r:id="rId33"/>
    <p:sldId id="603" r:id="rId34"/>
    <p:sldId id="604" r:id="rId35"/>
    <p:sldId id="605" r:id="rId36"/>
    <p:sldId id="575" r:id="rId37"/>
    <p:sldId id="582" r:id="rId38"/>
    <p:sldId id="579" r:id="rId39"/>
    <p:sldId id="577" r:id="rId40"/>
    <p:sldId id="606" r:id="rId41"/>
    <p:sldId id="607" r:id="rId42"/>
    <p:sldId id="580" r:id="rId43"/>
    <p:sldId id="558" r:id="rId44"/>
    <p:sldId id="608" r:id="rId45"/>
    <p:sldId id="578" r:id="rId46"/>
    <p:sldId id="581" r:id="rId47"/>
    <p:sldId id="609" r:id="rId48"/>
  </p:sldIdLst>
  <p:sldSz cx="18288000" cy="10287000"/>
  <p:notesSz cx="6858000" cy="9144000"/>
  <p:embeddedFontLst>
    <p:embeddedFont>
      <p:font typeface="2006_iannnnnBKK" panose="02000000000000000000" pitchFamily="2" charset="0"/>
      <p:regular r:id="rId50"/>
    </p:embeddedFont>
    <p:embeddedFont>
      <p:font typeface="Cloud Soft SemiBold" panose="02000000000000000000" charset="-34"/>
      <p:bold r:id="rId51"/>
      <p:boldItalic r:id="rId52"/>
    </p:embeddedFont>
    <p:embeddedFont>
      <p:font typeface="I n S e e D a n g" panose="020B0604020202020204" charset="-34"/>
      <p:regular r:id="rId53"/>
    </p:embeddedFont>
    <p:embeddedFont>
      <p:font typeface="RSU" panose="02000506040000020003" pitchFamily="2" charset="-34"/>
      <p:regular r:id="rId54"/>
      <p:bold r:id="rId55"/>
    </p:embeddedFont>
    <p:embeddedFont>
      <p:font typeface="TH Sarabun New" panose="020B0500040200020003" pitchFamily="34" charset="-34"/>
      <p:regular r:id="rId56"/>
      <p:bold r:id="rId57"/>
      <p:italic r:id="rId58"/>
      <p:boldItalic r:id="rId59"/>
    </p:embeddedFont>
    <p:embeddedFont>
      <p:font typeface="Webdings" panose="05030102010509060703" pitchFamily="18" charset="2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2" userDrawn="1">
          <p15:clr>
            <a:srgbClr val="FDE53C"/>
          </p15:clr>
        </p15:guide>
        <p15:guide id="2" pos="5783" userDrawn="1">
          <p15:clr>
            <a:srgbClr val="FDE53C"/>
          </p15:clr>
        </p15:guide>
        <p15:guide id="3" pos="8981" userDrawn="1">
          <p15:clr>
            <a:srgbClr val="FDE53C"/>
          </p15:clr>
        </p15:guide>
        <p15:guide id="5" orient="horz" pos="3195" userDrawn="1">
          <p15:clr>
            <a:srgbClr val="FDE53C"/>
          </p15:clr>
        </p15:guide>
        <p15:guide id="6" orient="horz" pos="3192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0F3"/>
    <a:srgbClr val="05BEC3"/>
    <a:srgbClr val="F57C79"/>
    <a:srgbClr val="FD8BA1"/>
    <a:srgbClr val="E2F6F6"/>
    <a:srgbClr val="BDE9EA"/>
    <a:srgbClr val="91C64A"/>
    <a:srgbClr val="FEE6EB"/>
    <a:srgbClr val="93DBDD"/>
    <a:srgbClr val="F25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5995" autoAdjust="0"/>
  </p:normalViewPr>
  <p:slideViewPr>
    <p:cSldViewPr snapToGrid="0">
      <p:cViewPr varScale="1">
        <p:scale>
          <a:sx n="71" d="100"/>
          <a:sy n="71" d="100"/>
        </p:scale>
        <p:origin x="144" y="96"/>
      </p:cViewPr>
      <p:guideLst>
        <p:guide orient="horz" pos="1902"/>
        <p:guide pos="5783"/>
        <p:guide pos="8981"/>
        <p:guide orient="horz" pos="3195"/>
        <p:guide orient="horz" pos="3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7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10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13/05/68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F1CDFA2-C0EB-7B40-6230-7AA509C06944}"/>
              </a:ext>
            </a:extLst>
          </p:cNvPr>
          <p:cNvGrpSpPr/>
          <p:nvPr userDrawn="1"/>
        </p:nvGrpSpPr>
        <p:grpSpPr>
          <a:xfrm>
            <a:off x="-211034" y="-14336"/>
            <a:ext cx="18523101" cy="1347869"/>
            <a:chOff x="-211034" y="-14336"/>
            <a:chExt cx="18523101" cy="13478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DF23AF-882C-E130-1CD0-E1A80AFFD0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2" b="70278"/>
            <a:stretch/>
          </p:blipFill>
          <p:spPr>
            <a:xfrm>
              <a:off x="-211034" y="-14336"/>
              <a:ext cx="13063246" cy="134357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8C1F74A-5B51-1942-CC9F-C85BF4DF1D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4" t="51705" r="49917" b="32805"/>
            <a:stretch/>
          </p:blipFill>
          <p:spPr>
            <a:xfrm>
              <a:off x="12454731" y="-10044"/>
              <a:ext cx="5857336" cy="134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872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47149-C37B-3605-55AC-D72757B82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87991">
            <a:off x="-3764736" y="-1958496"/>
            <a:ext cx="10972833" cy="8233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22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1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70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12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37468-0E9D-A8BD-73D6-18066414C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182" y="-26894"/>
            <a:ext cx="21438364" cy="153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5B5D50-E362-EB7D-F02E-ADF3FA4C08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624" y="-1963271"/>
            <a:ext cx="21415647" cy="127117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410681-232F-A495-D54C-0D7AD5B370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3349" r="26177" b="56944"/>
          <a:stretch/>
        </p:blipFill>
        <p:spPr>
          <a:xfrm>
            <a:off x="0" y="-8603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57208" r="26471" b="308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1" t="3091" r="3514" b="6027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64998" r="41571" b="369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12317" r="42986" b="5701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3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9A108-27CF-C72C-6DFE-2916FCD4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2744" r="41295" b="22342"/>
          <a:stretch/>
        </p:blipFill>
        <p:spPr>
          <a:xfrm>
            <a:off x="-15220503" y="430794"/>
            <a:ext cx="7926258" cy="10401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AA56A7-6BEF-71BB-90F6-4719828FD49C}"/>
              </a:ext>
            </a:extLst>
          </p:cNvPr>
          <p:cNvSpPr/>
          <p:nvPr/>
        </p:nvSpPr>
        <p:spPr>
          <a:xfrm>
            <a:off x="-13030200" y="4293185"/>
            <a:ext cx="7697660" cy="33736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851255" y="6468363"/>
            <a:ext cx="9073069" cy="254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00"/>
              </a:lnSpc>
            </a:pPr>
            <a:r>
              <a:rPr lang="th-TH" sz="9600" b="1" spc="-100" dirty="0">
                <a:solidFill>
                  <a:schemeClr val="accent2">
                    <a:lumMod val="75000"/>
                  </a:schemeClr>
                </a:solidFill>
                <a:latin typeface="Cloud Soft SemiBold" panose="02000000000000000000" pitchFamily="50" charset="-34"/>
                <a:cs typeface="Cloud Soft SemiBold" panose="02000000000000000000" pitchFamily="50" charset="-34"/>
              </a:rPr>
              <a:t>การใช้เทคโนโลยีประกอบธุรกิจ</a:t>
            </a:r>
            <a:endParaRPr lang="en-US" sz="9600" b="1" spc="-100" dirty="0">
              <a:solidFill>
                <a:schemeClr val="accent2">
                  <a:lumMod val="75000"/>
                </a:schemeClr>
              </a:solidFill>
              <a:latin typeface="Cloud Soft SemiBold" panose="02000000000000000000" pitchFamily="50" charset="-34"/>
              <a:cs typeface="Cloud Soft SemiBold" panose="02000000000000000000" pitchFamily="50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F2558-AACC-C33F-B33B-40C8AC7DFE5B}"/>
              </a:ext>
            </a:extLst>
          </p:cNvPr>
          <p:cNvGrpSpPr/>
          <p:nvPr/>
        </p:nvGrpSpPr>
        <p:grpSpPr>
          <a:xfrm>
            <a:off x="-12420600" y="-5600700"/>
            <a:ext cx="4402142" cy="10007186"/>
            <a:chOff x="1647757" y="-4886123"/>
            <a:chExt cx="4402142" cy="10007186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647B281-678F-60C9-8AC3-8AB52FC8C821}"/>
                </a:ext>
              </a:extLst>
            </p:cNvPr>
            <p:cNvSpPr/>
            <p:nvPr/>
          </p:nvSpPr>
          <p:spPr>
            <a:xfrm>
              <a:off x="1647757" y="-4886123"/>
              <a:ext cx="4402142" cy="9683820"/>
            </a:xfrm>
            <a:prstGeom prst="roundRect">
              <a:avLst>
                <a:gd name="adj" fmla="val 50000"/>
              </a:avLst>
            </a:prstGeom>
            <a:solidFill>
              <a:srgbClr val="FDA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3BC682A-7DD9-9B70-D7D4-D0C79AC929F8}"/>
                </a:ext>
              </a:extLst>
            </p:cNvPr>
            <p:cNvGrpSpPr/>
            <p:nvPr/>
          </p:nvGrpSpPr>
          <p:grpSpPr>
            <a:xfrm>
              <a:off x="2354512" y="396663"/>
              <a:ext cx="3398587" cy="4724400"/>
              <a:chOff x="8805794" y="3744983"/>
              <a:chExt cx="3398587" cy="4724400"/>
            </a:xfrm>
          </p:grpSpPr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>
                <a:off x="9643993" y="3744983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419C44B-0BB0-736E-0AC0-BA4EB3358655}"/>
                  </a:ext>
                </a:extLst>
              </p:cNvPr>
              <p:cNvGrpSpPr/>
              <p:nvPr/>
            </p:nvGrpSpPr>
            <p:grpSpPr>
              <a:xfrm>
                <a:off x="8805794" y="4818873"/>
                <a:ext cx="3048000" cy="3650510"/>
                <a:chOff x="8805794" y="5179708"/>
                <a:chExt cx="3048000" cy="365051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6B71DFB-0383-0953-C007-6EE398FE15FF}"/>
                    </a:ext>
                  </a:extLst>
                </p:cNvPr>
                <p:cNvSpPr/>
                <p:nvPr/>
              </p:nvSpPr>
              <p:spPr>
                <a:xfrm>
                  <a:off x="8805794" y="5179708"/>
                  <a:ext cx="3048000" cy="295392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71500" dir="15480000" sx="95000" sy="95000" rotWithShape="0">
                    <a:prstClr val="black">
                      <a:alpha val="37000"/>
                    </a:prstClr>
                  </a:outerShdw>
                  <a:softEdge rad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TextBox 6">
                  <a:extLst>
                    <a:ext uri="{FF2B5EF4-FFF2-40B4-BE49-F238E27FC236}">
                      <a16:creationId xmlns:a16="http://schemas.microsoft.com/office/drawing/2014/main" id="{94CDA87C-2D65-B5A3-4276-3B508FE17F55}"/>
                    </a:ext>
                  </a:extLst>
                </p:cNvPr>
                <p:cNvSpPr txBox="1"/>
                <p:nvPr/>
              </p:nvSpPr>
              <p:spPr>
                <a:xfrm>
                  <a:off x="9567794" y="7098975"/>
                  <a:ext cx="1524000" cy="173124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25000" b="1" dirty="0">
                      <a:solidFill>
                        <a:schemeClr val="bg2">
                          <a:lumMod val="25000"/>
                        </a:schemeClr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25000" b="1" dirty="0">
                    <a:solidFill>
                      <a:schemeClr val="bg2">
                        <a:lumMod val="2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7926255" y="-4886123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F82393-D871-1307-074D-DAB4E448AE1A}"/>
              </a:ext>
            </a:extLst>
          </p:cNvPr>
          <p:cNvGrpSpPr/>
          <p:nvPr/>
        </p:nvGrpSpPr>
        <p:grpSpPr>
          <a:xfrm>
            <a:off x="1672508" y="755976"/>
            <a:ext cx="2947398" cy="4511840"/>
            <a:chOff x="792613" y="748504"/>
            <a:chExt cx="2947398" cy="45118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4BA036-6907-3D8D-8130-F12569A33667}"/>
                </a:ext>
              </a:extLst>
            </p:cNvPr>
            <p:cNvGrpSpPr/>
            <p:nvPr userDrawn="1"/>
          </p:nvGrpSpPr>
          <p:grpSpPr>
            <a:xfrm>
              <a:off x="792613" y="748504"/>
              <a:ext cx="2947398" cy="3885897"/>
              <a:chOff x="792613" y="748504"/>
              <a:chExt cx="2947398" cy="388589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74AA09A-99F3-82F5-F3F5-622050C76E6A}"/>
                  </a:ext>
                </a:extLst>
              </p:cNvPr>
              <p:cNvSpPr/>
              <p:nvPr userDrawn="1"/>
            </p:nvSpPr>
            <p:spPr>
              <a:xfrm>
                <a:off x="792613" y="1687003"/>
                <a:ext cx="2947398" cy="2947398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015927-E9D2-5A82-A70D-F97F085EA96F}"/>
                  </a:ext>
                </a:extLst>
              </p:cNvPr>
              <p:cNvSpPr txBox="1"/>
              <p:nvPr userDrawn="1"/>
            </p:nvSpPr>
            <p:spPr>
              <a:xfrm>
                <a:off x="986118" y="748504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88D72F-9EB0-6A6E-0D71-0DAD052C8029}"/>
                </a:ext>
              </a:extLst>
            </p:cNvPr>
            <p:cNvSpPr txBox="1"/>
            <p:nvPr userDrawn="1"/>
          </p:nvSpPr>
          <p:spPr>
            <a:xfrm>
              <a:off x="1504312" y="3529101"/>
              <a:ext cx="1524000" cy="17312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5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4CBAC-6B66-4D10-E566-289F47EC4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9F32E08-0194-D45F-0781-A6954AC3FCD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FB59F0-F6E0-51F9-9CC9-1384FAE2373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1D086CA-2C5F-33A8-FE07-F97B6D28BFC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580FC53-3D27-4B6F-473A-79CC74FA226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006EE7-1324-7675-011B-296220642FA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F53073-087B-F273-048B-154F9C25C0B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3FAC74C-A94A-52BC-C308-57B02600234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E891A7EB-5B43-367C-5442-A8A5038746D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76E28685-664C-9866-8E70-03DBB7C54F6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EA07C2-B1E1-74BC-7939-0D94ADD931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B4D672-FCBF-0871-DA11-FB5E803A8300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B027848-AC31-DB7C-A6F4-48B5F94A77D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A743291-C65A-8A55-BC50-2C45A09D995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54103976-7983-3107-2A26-88931205429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202B88-E0EE-CABC-09A0-5F587C8BBFE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7436D7-AF33-5100-59E8-A9E39ECB8E90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2B9F7BF-C8A5-AFBC-C96D-F7B0E3BE1F9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7E9B2791-EEA7-86F9-1D69-492846EA6B5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BD86A124-4919-9E10-4CAE-9AA0D16BC67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C730D52-D3DD-2D44-962E-2FB0A74BECF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30E126-279F-DC79-D8CB-2EFE68C0F413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8221705-3B75-4330-3022-513B51BBD07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807B4E5B-9047-216C-EC4B-EFA0949A4D2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D9B2B08B-A82F-17E1-8C80-EFEAD8E3820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4BE11D0-E8DD-53F3-9F2C-D88F0449663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C21EEE3-299F-8133-21A1-9F5B3BDE6552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DE2CE78-1D72-141D-7D4A-253DBE1AE93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50A2541-E7F1-ADC5-CFFD-9B920AFBAB7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8F0A989C-D015-950C-32B2-57EDEB701F0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F31C7C2-71FA-ADC8-FC2B-9DAF54C9F08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97DB37-6018-A5BA-154D-96ABC5AC1153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DF8C23C-2A0A-798B-A7A8-86541C0F3EF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ECA51F3-2378-6CD9-0A0B-72F81A82070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F9E924BD-CC0D-616A-5782-39BCA09B9E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C7E0DFD-8FA6-8DB7-15B0-D27C964FEAC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DCE716-ECB6-1BE0-CFE3-4972606B29C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4624B6A-EEA4-3894-71D6-43555820E75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C3ECC3A6-5EDA-72D9-B86C-700595F8031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575B351-20E9-5622-7559-5E6F13A8476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D9DF9CA-6212-52D8-4CCC-E43A01293E6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7D64C0-2C63-CDA1-2A8F-E04C76D7EF41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FF78EC-2FEF-8F39-01B2-CB88C68E39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641BD1C-84E9-46BA-247A-FD0EAEFE49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A4620D2-1554-3C30-792B-544BF1CDD3D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45870C6-E5E6-0242-583C-395FA9EB1F6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DC698B9-2B3F-82B1-ADE4-9842AB3C61F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8A1684-3528-24A2-EEDC-EB624A2B86B8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28E1E6B-0F70-84CA-73D6-9A722B351394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B7F9F59-7ECE-4249-1C1D-DF8873644A0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1386353-AB53-E711-7CB8-79C32CDD826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06C372C-26C0-F86F-012D-E99387898AC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6B0D750A-08FC-F21D-5F40-DD951F2C8D9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8425AD5-EE97-FCD2-FAB2-026C4A1CB51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8323A62-3EB5-65F6-7FB1-ABC89939D023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63085FB-B978-315A-A85B-B57DF07945FB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BADFECF-55B7-FE63-6777-3B581D5D064C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8D2042-EE41-7C16-9F0B-1C164F04E35B}"/>
              </a:ext>
            </a:extLst>
          </p:cNvPr>
          <p:cNvGrpSpPr/>
          <p:nvPr/>
        </p:nvGrpSpPr>
        <p:grpSpPr>
          <a:xfrm>
            <a:off x="9606981" y="1866131"/>
            <a:ext cx="7715201" cy="4614380"/>
            <a:chOff x="1228726" y="6101461"/>
            <a:chExt cx="7715201" cy="4614380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92AAD5E3-5590-9D59-9684-18EA58B5A427}"/>
                </a:ext>
              </a:extLst>
            </p:cNvPr>
            <p:cNvSpPr txBox="1"/>
            <p:nvPr/>
          </p:nvSpPr>
          <p:spPr>
            <a:xfrm>
              <a:off x="1228726" y="6131152"/>
              <a:ext cx="7715201" cy="4584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ระบบสารสนเทศเกี่ยวข้องกับการจัดการข้อมูลของธุรกิจ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การบันทึกรายละเอียดข้อมูล การรวบรวมข้อมูล การจัดระเบียบข้อมูล และการดึงข้อมูลที่ต้องการมาใช้งานเป็นส่วนสำคัญที่ช่วยให้ผู้ที่ทำงานในธุรกิจสามารถนำข้อมูลมาวิเคราะห์ในการดำเนินธุรกิจ ดังนั้น นักวิเคราะห์และพัฒนาระบบสารสนเทศ ต้องให้ความสำคัญกับภาพรวมและความสอดคล้องในการใช้งานสารสนเทศของธุรกิจเป็นหลัก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31C941-7DC5-AA88-5FC9-F436A8C09B75}"/>
                </a:ext>
              </a:extLst>
            </p:cNvPr>
            <p:cNvSpPr/>
            <p:nvPr/>
          </p:nvSpPr>
          <p:spPr>
            <a:xfrm>
              <a:off x="1228728" y="610146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F1CBF6-D232-A623-68DC-71CA2D12BC63}"/>
              </a:ext>
            </a:extLst>
          </p:cNvPr>
          <p:cNvGrpSpPr/>
          <p:nvPr/>
        </p:nvGrpSpPr>
        <p:grpSpPr>
          <a:xfrm>
            <a:off x="926416" y="8186780"/>
            <a:ext cx="16714156" cy="1426735"/>
            <a:chOff x="1228726" y="6109292"/>
            <a:chExt cx="16714156" cy="1426735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400A61FC-D619-9545-4A34-AE7FE860E585}"/>
                </a:ext>
              </a:extLst>
            </p:cNvPr>
            <p:cNvSpPr txBox="1"/>
            <p:nvPr/>
          </p:nvSpPr>
          <p:spPr>
            <a:xfrm>
              <a:off x="1228726" y="6131153"/>
              <a:ext cx="16714156" cy="1404874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วางแผนในการสร้างและพัฒนาระบบ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เพื่อให้สามารถนำเทคโนโลยีที่เหมาะสมมาใช้ในการดำเนินธุรกิจได้อย่างมีประสิทธิภาพ การวางแผนและพัฒนาที่เหมาะสมจะช่วยให้นำเทคโนโลยีมาใช้ได้ ธุรกิจดำเนินการไปได้ตามต้องการ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43A35C-2478-B0FB-500A-EB9A16CB7B4C}"/>
                </a:ext>
              </a:extLst>
            </p:cNvPr>
            <p:cNvSpPr/>
            <p:nvPr/>
          </p:nvSpPr>
          <p:spPr>
            <a:xfrm>
              <a:off x="1228728" y="610929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9AD922C-BF73-411D-71D6-5E2296085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12655" r="7209" b="4718"/>
          <a:stretch/>
        </p:blipFill>
        <p:spPr>
          <a:xfrm>
            <a:off x="926416" y="1831652"/>
            <a:ext cx="7972304" cy="5575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90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40B33-68C0-8FA1-FD90-C40C856E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0E9A300-1ABA-305E-6798-7FD010C2299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CBF8B8-6587-799A-522E-721BA7333A7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61F455DA-2241-69A1-C589-5ADAF727111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D163B00-D07A-2D0F-F48D-351C341483A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530E9A-B8D2-03E1-1838-526F21CBC6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8C55-6BC2-0269-E065-B18CC55339B7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DE0451-7581-C747-5B94-10B90F8A95C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10B2130-4D10-E3C8-C930-18FC4B55C98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176DD15-C376-D0CE-0A0D-6449B89A72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52201A-86B5-0500-60A5-0A02192DAB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D5E677-B3F8-5064-3027-22A0D3378C2C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E6EF73-A063-0F53-716B-DE63B778A47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C9305EEB-1132-661A-585D-EE0F2FF7C7F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4F5EE6B5-B103-02DE-6E91-6C0880C3C80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499377-1990-7547-E3B8-C154635C362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8C522B-A198-31DC-9CF8-907F1011541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89C69AB-8D54-EC87-5E37-6F0BD93A37C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9B050746-D746-48D6-35B3-36F43A60B6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8EB4BD5-6181-5E39-34DA-2864D34CFCF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3C51FF4-5F9B-1253-F1F8-11879FFDA1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62305F-0E64-DABB-31EC-CB388450BD05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92A7C3B-2B1E-948A-7F15-18992B2D14B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A737F994-EFF4-CD69-27E7-FE8E919CEF0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D6702AF8-0F0F-B0F4-DE66-3C4ED9E141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E571764-9F56-BA23-8E6D-0582E858CB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D283BE-63BE-E258-865C-3D257804FB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B279BE-1583-A1D2-C3D9-494808FB4FA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F41EB2B3-58D5-C8DD-AC18-F4A03BA25E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FBB5BD7-CDC3-279D-DC88-06DF1869A6B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302D76-130F-6C04-E93D-C6629421D02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65E121-4AB2-97A5-0659-ACA27CB83930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1F4949E-BBBD-6F85-E024-8F0932259F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50A65B7-96CB-EDFA-93DE-5CB4FDC8605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84B7500E-0F87-C28E-48A1-68B24F34121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BF3ED2C-11EB-7BBD-AE7E-9AF3776751A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98BFF8-2118-4C14-D9D5-2322DA12C91A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A88B2A1-7220-B669-402D-5AFC1DD4F04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916E3A0-82D3-818B-1DD4-22D5B4472D8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0AD74A40-6727-6646-E960-E069E76D18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E18A864-8FAE-89C3-2149-D811A301795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D08EF9-F4E7-EF44-F95D-E728621EA55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861E021-33B3-F4AD-9E6B-6EB6452FC58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3F50699A-AC95-49B6-F26B-75646DC080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8FB412A-8329-5349-7709-019233B355E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B82FF11-0C1D-E890-07A2-0F66B1BB1A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1ABDAD-C5CB-01E5-20F8-E33640A6BE4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28DD1D9-42BF-7859-FDED-789332579199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187FE50F-F0E2-7025-3A13-10C70663B49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E75340F8-063E-D96C-3A8E-5A7BDA3EF60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EE0769A-623E-1139-8FDA-582B79334D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1794616-6047-C698-A5E1-30CAECF3C7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2EB72D2-805A-2339-B34B-3C8399070273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1177BA7-E0D1-633F-A267-994D1DAF0337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67E0BE2-2C81-02E6-5CDD-4D5BB27B689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826671-188D-1797-E566-F22C2CBA456E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A45C066-C2E2-CFC7-1D9C-6C8B33A71AEC}"/>
              </a:ext>
            </a:extLst>
          </p:cNvPr>
          <p:cNvGrpSpPr/>
          <p:nvPr/>
        </p:nvGrpSpPr>
        <p:grpSpPr>
          <a:xfrm>
            <a:off x="20674820" y="942686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26E861CC-E398-B0F0-4CA1-E59E9FBBE0DB}"/>
                </a:ext>
              </a:extLst>
            </p:cNvPr>
            <p:cNvSpPr/>
            <p:nvPr/>
          </p:nvSpPr>
          <p:spPr>
            <a:xfrm rot="16200000">
              <a:off x="5257738" y="735468"/>
              <a:ext cx="694325" cy="527821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AA7C721B-7AAE-44BD-D0EF-92AB563B3786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1215F64-4DA2-C9CF-654A-408126F681AE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2C88522F-DF6C-FE5B-72ED-385611D50FE3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ความหมายของเงินทุน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699B64A-2AF5-A9CA-3415-936D84A2DE20}"/>
              </a:ext>
            </a:extLst>
          </p:cNvPr>
          <p:cNvGrpSpPr/>
          <p:nvPr/>
        </p:nvGrpSpPr>
        <p:grpSpPr>
          <a:xfrm>
            <a:off x="19940111" y="3103526"/>
            <a:ext cx="6170827" cy="4407089"/>
            <a:chOff x="11324600" y="5400748"/>
            <a:chExt cx="6170827" cy="4407089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394BB9BE-DE5F-C5B6-3573-1C28664032CF}"/>
                </a:ext>
              </a:extLst>
            </p:cNvPr>
            <p:cNvSpPr/>
            <p:nvPr/>
          </p:nvSpPr>
          <p:spPr>
            <a:xfrm>
              <a:off x="11324600" y="5400748"/>
              <a:ext cx="6170827" cy="440708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158B32D-B1A1-78E2-3021-0FD9F29136FF}"/>
                </a:ext>
              </a:extLst>
            </p:cNvPr>
            <p:cNvGrpSpPr/>
            <p:nvPr/>
          </p:nvGrpSpPr>
          <p:grpSpPr>
            <a:xfrm>
              <a:off x="11635460" y="5700255"/>
              <a:ext cx="5720887" cy="2977650"/>
              <a:chOff x="1893520" y="3672457"/>
              <a:chExt cx="5720887" cy="2977650"/>
            </a:xfrm>
          </p:grpSpPr>
          <p:sp>
            <p:nvSpPr>
              <p:cNvPr id="85" name="TextBox 10">
                <a:extLst>
                  <a:ext uri="{FF2B5EF4-FFF2-40B4-BE49-F238E27FC236}">
                    <a16:creationId xmlns:a16="http://schemas.microsoft.com/office/drawing/2014/main" id="{7E2B1B74-0C31-83D3-8859-50BE835F35D6}"/>
                  </a:ext>
                </a:extLst>
              </p:cNvPr>
              <p:cNvSpPr txBox="1"/>
              <p:nvPr/>
            </p:nvSpPr>
            <p:spPr>
              <a:xfrm>
                <a:off x="2128006" y="3672457"/>
                <a:ext cx="5486401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200"/>
                  </a:lnSpc>
                  <a:spcBef>
                    <a:spcPts val="600"/>
                  </a:spcBef>
                </a:pPr>
                <a:r>
                  <a:rPr lang="en-US" sz="35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CEO (Chief Executive Officer)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คือหัวหน้าขององค์กร</a:t>
                </a:r>
              </a:p>
              <a:p>
                <a:pPr>
                  <a:lnSpc>
                    <a:spcPts val="3200"/>
                  </a:lnSpc>
                  <a:spcBef>
                    <a:spcPts val="600"/>
                  </a:spcBef>
                </a:pPr>
                <a:r>
                  <a:rPr lang="en-US" sz="35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CFO (Chief Financial Officer)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รับผิดชอบด้านการเงิน</a:t>
                </a:r>
              </a:p>
              <a:p>
                <a:pPr>
                  <a:lnSpc>
                    <a:spcPts val="3200"/>
                  </a:lnSpc>
                  <a:spcBef>
                    <a:spcPts val="600"/>
                  </a:spcBef>
                </a:pPr>
                <a:r>
                  <a:rPr lang="en-US" sz="35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COO (Chief Operating Officer)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รับผิดชอบในการดำเนินงาน</a:t>
                </a:r>
              </a:p>
              <a:p>
                <a:pPr>
                  <a:lnSpc>
                    <a:spcPts val="3200"/>
                  </a:lnSpc>
                  <a:spcBef>
                    <a:spcPts val="600"/>
                  </a:spcBef>
                </a:pPr>
                <a:r>
                  <a:rPr lang="th-TH" sz="35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ตำแหน่งต่าง ๆ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เช่น </a:t>
                </a:r>
                <a:r>
                  <a:rPr lang="en-US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Accounting, Finance, Production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และ </a:t>
                </a:r>
                <a:r>
                  <a:rPr lang="en-US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Marketing </a:t>
                </a:r>
                <a:r>
                  <a:rPr lang="th-TH" sz="35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เป็นแผนกที่ทำงานร่วมกันภายในองค์กร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07A6E96-FDDC-7338-D588-A8DFFE95BC19}"/>
                  </a:ext>
                </a:extLst>
              </p:cNvPr>
              <p:cNvSpPr/>
              <p:nvPr/>
            </p:nvSpPr>
            <p:spPr>
              <a:xfrm>
                <a:off x="1893520" y="3799851"/>
                <a:ext cx="180287" cy="1802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1F1613A-ABE4-AB8B-DA97-D789F3712FAC}"/>
                  </a:ext>
                </a:extLst>
              </p:cNvPr>
              <p:cNvSpPr/>
              <p:nvPr/>
            </p:nvSpPr>
            <p:spPr>
              <a:xfrm>
                <a:off x="1893520" y="4686083"/>
                <a:ext cx="180287" cy="1802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A7152DC-4E25-1745-812A-39B4B8BFA6AC}"/>
                  </a:ext>
                </a:extLst>
              </p:cNvPr>
              <p:cNvSpPr/>
              <p:nvPr/>
            </p:nvSpPr>
            <p:spPr>
              <a:xfrm>
                <a:off x="1893520" y="5587010"/>
                <a:ext cx="180287" cy="1802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789D54D-6655-B356-CF4F-355B42794019}"/>
                  </a:ext>
                </a:extLst>
              </p:cNvPr>
              <p:cNvSpPr/>
              <p:nvPr/>
            </p:nvSpPr>
            <p:spPr>
              <a:xfrm>
                <a:off x="1893520" y="6469820"/>
                <a:ext cx="180287" cy="1802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1E579D81-5CC1-82A2-907A-7DA3902C6239}"/>
              </a:ext>
            </a:extLst>
          </p:cNvPr>
          <p:cNvSpPr txBox="1"/>
          <p:nvPr/>
        </p:nvSpPr>
        <p:spPr>
          <a:xfrm>
            <a:off x="1043060" y="1946076"/>
            <a:ext cx="16313287" cy="7922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การนำเทคโนโลยีมาใช้ในงานธุรกิจต้องมีการเตรียมความพร้อมในด้านต่าง ๆ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D6844C-F2DD-01DE-9D46-CAC0C2E9AFEC}"/>
              </a:ext>
            </a:extLst>
          </p:cNvPr>
          <p:cNvGrpSpPr/>
          <p:nvPr/>
        </p:nvGrpSpPr>
        <p:grpSpPr>
          <a:xfrm>
            <a:off x="19231943" y="10583944"/>
            <a:ext cx="6721096" cy="650213"/>
            <a:chOff x="3889395" y="5441816"/>
            <a:chExt cx="6721096" cy="650213"/>
          </a:xfrm>
        </p:grpSpPr>
        <p:sp>
          <p:nvSpPr>
            <p:cNvPr id="7" name="Google Shape;176;p25">
              <a:extLst>
                <a:ext uri="{FF2B5EF4-FFF2-40B4-BE49-F238E27FC236}">
                  <a16:creationId xmlns:a16="http://schemas.microsoft.com/office/drawing/2014/main" id="{2497364C-7306-68F4-D4CF-A60120BB1E32}"/>
                </a:ext>
              </a:extLst>
            </p:cNvPr>
            <p:cNvSpPr/>
            <p:nvPr/>
          </p:nvSpPr>
          <p:spPr>
            <a:xfrm rot="16200000">
              <a:off x="6855302" y="2475909"/>
              <a:ext cx="631318" cy="6563131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A0D89EE8-0FCC-287A-3F5F-1878D9824535}"/>
                </a:ext>
              </a:extLst>
            </p:cNvPr>
            <p:cNvSpPr txBox="1"/>
            <p:nvPr/>
          </p:nvSpPr>
          <p:spPr>
            <a:xfrm>
              <a:off x="4175184" y="5504201"/>
              <a:ext cx="643530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แผนภาพองค์กร (</a:t>
              </a:r>
              <a:r>
                <a: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Organizational Chart)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1960E2-5BF8-1C82-93CE-6B6E81302747}"/>
              </a:ext>
            </a:extLst>
          </p:cNvPr>
          <p:cNvGrpSpPr/>
          <p:nvPr/>
        </p:nvGrpSpPr>
        <p:grpSpPr>
          <a:xfrm>
            <a:off x="734842" y="2745658"/>
            <a:ext cx="16863045" cy="2397843"/>
            <a:chOff x="734842" y="2745658"/>
            <a:chExt cx="16863045" cy="2397843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219C8325-344E-BD12-F512-627A6515B900}"/>
                </a:ext>
              </a:extLst>
            </p:cNvPr>
            <p:cNvSpPr/>
            <p:nvPr/>
          </p:nvSpPr>
          <p:spPr>
            <a:xfrm>
              <a:off x="734842" y="2745658"/>
              <a:ext cx="16863045" cy="2230270"/>
            </a:xfrm>
            <a:prstGeom prst="roundRect">
              <a:avLst>
                <a:gd name="adj" fmla="val 1040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472C47F-FBEA-1029-9519-249F2BE87DED}"/>
                </a:ext>
              </a:extLst>
            </p:cNvPr>
            <p:cNvGrpSpPr/>
            <p:nvPr/>
          </p:nvGrpSpPr>
          <p:grpSpPr>
            <a:xfrm>
              <a:off x="1043058" y="2913231"/>
              <a:ext cx="16313287" cy="2230270"/>
              <a:chOff x="1228725" y="6131153"/>
              <a:chExt cx="16313287" cy="2230270"/>
            </a:xfrm>
          </p:grpSpPr>
          <p:sp>
            <p:nvSpPr>
              <p:cNvPr id="96" name="TextBox 10">
                <a:extLst>
                  <a:ext uri="{FF2B5EF4-FFF2-40B4-BE49-F238E27FC236}">
                    <a16:creationId xmlns:a16="http://schemas.microsoft.com/office/drawing/2014/main" id="{32B857F0-7F21-049B-99A3-6D98C6605A30}"/>
                  </a:ext>
                </a:extLst>
              </p:cNvPr>
              <p:cNvSpPr txBox="1"/>
              <p:nvPr/>
            </p:nvSpPr>
            <p:spPr>
              <a:xfrm>
                <a:off x="1228725" y="6131153"/>
                <a:ext cx="16313287" cy="22302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38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บุคลากร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เป็นปัจจัยสำคัญที่ทำให้ธุรกิจสามารถดำเนินต่อไปได้ เนื่องจากบุคลากรต้องเป็นคนปฏิบัติงาน การจัดเตรียมบุคลากรต้องมีการฝึกทั้งด้านความรู้ ทักษะในการทำงาน และเข้าใจในความสามารถและศักยภาพของเทคโนโลยีที่จะนำมาใช้งาน บริษัทอาจมีการจัดอบรมหรือบรรยายพิเศษให้กับบุคลากร เพื่อให้เข้าใจถึงเทคโนโลยีและสารสนเทศที่ใช้ในการประกอบธุรกิจ รวมถึงต้องสรรหาบุคลากรทางสารสนเทศให้สอดคล้องกับความต้องการทั้งในปัจจุบันและอนาคตของธุรกิจ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48C6AE36-A259-3E6B-D3E7-26DD9CDE3B03}"/>
                  </a:ext>
                </a:extLst>
              </p:cNvPr>
              <p:cNvSpPr/>
              <p:nvPr/>
            </p:nvSpPr>
            <p:spPr>
              <a:xfrm>
                <a:off x="1228728" y="6145827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AB935C-1D01-25A1-BFD4-29832AF2A692}"/>
              </a:ext>
            </a:extLst>
          </p:cNvPr>
          <p:cNvGrpSpPr/>
          <p:nvPr/>
        </p:nvGrpSpPr>
        <p:grpSpPr>
          <a:xfrm>
            <a:off x="734842" y="5242134"/>
            <a:ext cx="16863045" cy="1766829"/>
            <a:chOff x="734842" y="5069604"/>
            <a:chExt cx="16863045" cy="1766829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DC35FDB8-8F14-2862-F034-20C501BA7C4E}"/>
                </a:ext>
              </a:extLst>
            </p:cNvPr>
            <p:cNvSpPr/>
            <p:nvPr/>
          </p:nvSpPr>
          <p:spPr>
            <a:xfrm>
              <a:off x="734842" y="5069604"/>
              <a:ext cx="16863045" cy="1766829"/>
            </a:xfrm>
            <a:prstGeom prst="roundRect">
              <a:avLst>
                <a:gd name="adj" fmla="val 1040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D6EBBA8-D92E-A0BA-7CBE-132462D366FD}"/>
                </a:ext>
              </a:extLst>
            </p:cNvPr>
            <p:cNvGrpSpPr/>
            <p:nvPr/>
          </p:nvGrpSpPr>
          <p:grpSpPr>
            <a:xfrm>
              <a:off x="1043058" y="5237178"/>
              <a:ext cx="16313287" cy="1525931"/>
              <a:chOff x="1228725" y="6131153"/>
              <a:chExt cx="16313287" cy="1525931"/>
            </a:xfrm>
          </p:grpSpPr>
          <p:sp>
            <p:nvSpPr>
              <p:cNvPr id="101" name="TextBox 10">
                <a:extLst>
                  <a:ext uri="{FF2B5EF4-FFF2-40B4-BE49-F238E27FC236}">
                    <a16:creationId xmlns:a16="http://schemas.microsoft.com/office/drawing/2014/main" id="{2C3804F7-1F3E-A61F-6FD2-6D05C9A801A6}"/>
                  </a:ext>
                </a:extLst>
              </p:cNvPr>
              <p:cNvSpPr txBox="1"/>
              <p:nvPr/>
            </p:nvSpPr>
            <p:spPr>
              <a:xfrm>
                <a:off x="1228725" y="6131153"/>
                <a:ext cx="16313287" cy="15259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38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งบประมาณ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ในการประกอบธุรกิจต้องมีการจัดสรรงบประมาณให้เพียงพอและเหมาะสมต่อการพัฒนาระบบในอนาคต เนื่องจากเทคโนโลยีมีการพัฒนาอยู่เสมอ การจัดสรรงบประมาณที่มีการวางแผนไว้อย่างดีและคุ้มค่า จะช่วยเพิ่มศักยภาพ</a:t>
                </a:r>
                <a:b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ในการแข่งขันทางธุรกิจ และสร้างกำไรให้กับกิจการได้มากขึ้น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9709E94C-2E5D-DAA5-704D-634B9A801EFD}"/>
                  </a:ext>
                </a:extLst>
              </p:cNvPr>
              <p:cNvSpPr/>
              <p:nvPr/>
            </p:nvSpPr>
            <p:spPr>
              <a:xfrm>
                <a:off x="1228728" y="6145827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3B4422-45A6-6C93-9731-4C1EE54A080C}"/>
              </a:ext>
            </a:extLst>
          </p:cNvPr>
          <p:cNvGrpSpPr/>
          <p:nvPr/>
        </p:nvGrpSpPr>
        <p:grpSpPr>
          <a:xfrm>
            <a:off x="734842" y="7275169"/>
            <a:ext cx="16863045" cy="1766829"/>
            <a:chOff x="734842" y="6930109"/>
            <a:chExt cx="16863045" cy="1766829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6111684-BCAE-5407-0A72-63FA0AF7AC6E}"/>
                </a:ext>
              </a:extLst>
            </p:cNvPr>
            <p:cNvSpPr/>
            <p:nvPr/>
          </p:nvSpPr>
          <p:spPr>
            <a:xfrm>
              <a:off x="734842" y="6930109"/>
              <a:ext cx="16863045" cy="1766829"/>
            </a:xfrm>
            <a:prstGeom prst="roundRect">
              <a:avLst>
                <a:gd name="adj" fmla="val 1040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9D1F1EE-DFE4-A80F-55BE-E71AA34B8F3F}"/>
                </a:ext>
              </a:extLst>
            </p:cNvPr>
            <p:cNvGrpSpPr/>
            <p:nvPr/>
          </p:nvGrpSpPr>
          <p:grpSpPr>
            <a:xfrm>
              <a:off x="1043058" y="7095104"/>
              <a:ext cx="16313287" cy="1528510"/>
              <a:chOff x="1228725" y="6128574"/>
              <a:chExt cx="16313287" cy="1528510"/>
            </a:xfrm>
          </p:grpSpPr>
          <p:sp>
            <p:nvSpPr>
              <p:cNvPr id="105" name="TextBox 10">
                <a:extLst>
                  <a:ext uri="{FF2B5EF4-FFF2-40B4-BE49-F238E27FC236}">
                    <a16:creationId xmlns:a16="http://schemas.microsoft.com/office/drawing/2014/main" id="{5B97BD80-AE8E-711E-322E-6EF27EB26E04}"/>
                  </a:ext>
                </a:extLst>
              </p:cNvPr>
              <p:cNvSpPr txBox="1"/>
              <p:nvPr/>
            </p:nvSpPr>
            <p:spPr>
              <a:xfrm>
                <a:off x="1228725" y="6131153"/>
                <a:ext cx="16313287" cy="15259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 algn="thaiDist">
                  <a:lnSpc>
                    <a:spcPts val="38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การวางแผน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กลยุทธ์ที่ผู้บริหารต้องจัดทำขึ้นเพื่อให้มองเห็นแนวทางในการทำงานการวางแผนเพื่อจัดสร้างหรือพัฒนาระบบควรมีทั้งในระยะสั้นและระยะยาว ซึ่งอาจต้องมีการร่วมกันทำงานระหว่างผู้บริหาร ผู้ใช้ นักออกแบบระบบ และผู้เชี่ยวชาญจากภายนอก เพื่อให้แผนงานเป็นไปอย่างเหมาะสมที่สุด</a:t>
                </a: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E2E18019-7254-93DF-C5F1-A7569B4AA793}"/>
                  </a:ext>
                </a:extLst>
              </p:cNvPr>
              <p:cNvSpPr/>
              <p:nvPr/>
            </p:nvSpPr>
            <p:spPr>
              <a:xfrm>
                <a:off x="1228728" y="6128574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44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7118281" cy="1922144"/>
            <a:chOff x="611277" y="351365"/>
            <a:chExt cx="21078857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5" y="763548"/>
              <a:ext cx="20172559" cy="1263284"/>
              <a:chOff x="1077317" y="763548"/>
              <a:chExt cx="20172559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9550108" y="-7637654"/>
                <a:ext cx="1152558" cy="18098140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8777512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เทคโนโลยีดิจิทัลและระบบสารสนเทศในการประกอบธุรกิจ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20674820" y="942686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257738" y="735468"/>
              <a:ext cx="694325" cy="527821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ความหมายของเงินทุน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729177" y="3429451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FAA4F853-1BFA-93DA-EB50-241278163B04}"/>
              </a:ext>
            </a:extLst>
          </p:cNvPr>
          <p:cNvSpPr txBox="1"/>
          <p:nvPr/>
        </p:nvSpPr>
        <p:spPr>
          <a:xfrm>
            <a:off x="1043060" y="2636418"/>
            <a:ext cx="16330540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3900"/>
              </a:lnSpc>
              <a:spcBef>
                <a:spcPts val="8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เทคโนโลยีดิจิทัล (</a:t>
            </a:r>
            <a:r>
              <a:rPr lang="en-US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Digital Technology)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การรวมกันของอุปกรณ์ ระบบ และทรัพยากรดิจิทัลที่ช่วยในการสร้าง จัดเก็บ ประมวลผล และแลกเปลี่ยนข้อมูล เพื่อนำมาใช้ให้เกิดประโยชน์สูงสุดต่อองค์กร ปัจจุบันเทคโนโลยีดิจิทัลได้กลายเป็นเครื่องมือสำคัญที่ธุรกิจนำมาใช้ในการพัฒนากระบวนการทำงานและการให้บริการลูกค้า เช่น การใช้ระบบการจัดการลูกค้าสัมพันธ์ (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CRM)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หรือระบบจัดการเอกสารที่จะช่วยให้การทำงานมีประสิทธิภาพมากขึ้น นอกจากนี้ ยังรวมถึงการประยุกต์ใช้เทคโนโลยีอย่างสร้างสรรค์เพื่อพัฒนากระบวนการผลิต ช่วยลดการใช้ทรัพยากรและพลังงาน</a:t>
            </a:r>
          </a:p>
          <a:p>
            <a:pPr indent="534988">
              <a:lnSpc>
                <a:spcPts val="3900"/>
              </a:lnSpc>
              <a:spcBef>
                <a:spcPts val="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ระบบสารสนเทศทางธุรกิจ (</a:t>
            </a:r>
            <a:r>
              <a:rPr lang="en-US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business information systems)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เป็นระบบสารสนเทศที่ถูกพัฒนาขึ้น เพื่อสนับสนุนการดำเนินงานของธุรกิจให้ดำเนินการอย่างเป็นระบบ โดยถูกออกแบบและพัฒนาให้ปฏิบัติงานตามหน้าที่ทางธุรกิจ ตลอดจนช่วยส่งเสริมให้ทั้งองค์กรสามารถประสานงานและใช้ข้อมูลร่วมกันอย่างมีประสิทธิภาพ โดยสามารถจำแนกระบบสารสนเทศทางธุรกิจตามหน้าที่ดังต่อไปนี้</a:t>
            </a:r>
          </a:p>
          <a:p>
            <a:pPr indent="534988">
              <a:lnSpc>
                <a:spcPts val="3700"/>
              </a:lnSpc>
              <a:spcBef>
                <a:spcPts val="3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ระบบสารสนเทศด้านการบัญชี (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accounting information system)</a:t>
            </a:r>
          </a:p>
          <a:p>
            <a:pPr indent="534988">
              <a:lnSpc>
                <a:spcPts val="3700"/>
              </a:lnSpc>
              <a:spcBef>
                <a:spcPts val="300"/>
              </a:spcBef>
            </a:pP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ระบบสารสนเทศด้านการเงิน (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financial information system) </a:t>
            </a:r>
          </a:p>
          <a:p>
            <a:pPr indent="534988">
              <a:lnSpc>
                <a:spcPts val="3700"/>
              </a:lnSpc>
              <a:spcBef>
                <a:spcPts val="300"/>
              </a:spcBef>
            </a:pP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ระบบสารสนเทศด้านการตลาด (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marketing information system) </a:t>
            </a:r>
          </a:p>
          <a:p>
            <a:pPr indent="534988">
              <a:lnSpc>
                <a:spcPts val="3700"/>
              </a:lnSpc>
              <a:spcBef>
                <a:spcPts val="300"/>
              </a:spcBef>
            </a:pP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</a:t>
            </a: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ระบบสารสนเทศด้านการผลิตและการดำเนินงาน (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production and operations information system) </a:t>
            </a:r>
          </a:p>
          <a:p>
            <a:pPr indent="534988">
              <a:lnSpc>
                <a:spcPts val="3700"/>
              </a:lnSpc>
              <a:spcBef>
                <a:spcPts val="300"/>
              </a:spcBef>
            </a:pP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ระบบสารสนเทศด้านทรัพยากรบุคคล (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human resource information system)</a:t>
            </a:r>
            <a:endParaRPr lang="th-TH" sz="3800" spc="36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63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3AB0-19C2-B62E-59E9-0EA83F61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E5C3C2-9820-39F6-CC1F-CE840188669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DD6D0F-408D-7DFC-357F-D3DC612926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DA33E27-DDA4-F845-EAA7-1422C66478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6F68E5E-B6D1-44E3-CF93-062814033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43228C-022F-2E09-E844-59FEB080F75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FF511-86AA-81D2-EC16-6B894FA65903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7F1AFA-D7EF-C10F-3503-3ACD6AC872E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B7D237-8C80-E38A-E542-49D1137DBE9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C2FDD-A359-DCBD-D207-E9C2A7BF40E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5D31A1-F010-99D5-A557-7966F78A6B8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46AC6-3D6E-3F6B-1DCF-A39C62354AF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0B8DFF-590B-3AE2-9360-9D1CD3100E7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B829F5-3B56-67A2-05DE-8C5222DFA8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19F8B39-6C75-CD65-E8F6-AD9C3C9A55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5E4443-343E-9B0F-37B0-FF3A9B0175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E955C2-108F-5D3A-5E37-197898EF94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719E64-734D-FC82-7B16-B4F29887239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AB7C0B4-5085-FE9C-AECA-EA8AEB3C35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7BC14EB-E983-5DC3-EC36-BFFF487E6F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6630D-6952-988D-2583-75754233BFD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D64259-B07D-78CA-8DA8-5CE137CC762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122CD1-F39A-08EB-C759-E8F5375B87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D29DEE1-349B-C7B8-C01A-3176196519C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AFD63FA-8EBE-9624-C274-D9A24CE3B6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82F8873-23E7-06DE-56FF-759054C154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BC3F70-1442-5B22-7B14-211ADC8A9F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AF74A8-EEB6-A436-CB38-007A1ABD323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C1739D-B0C9-A133-8FBE-6587C870AE5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7B90A16-62A0-4095-F39E-DC788E150E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01212E-B46A-8214-1475-A8FC2DC4EA6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FE273-4C53-6AB0-EBC3-8EB43F165C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069890-545E-DFC9-9D1C-0D1E74E7C51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DA4BF20-41B5-3A2E-A81B-4537A80C3A1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E2B90951-71A6-8C81-95BD-EFD67F2A3D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5E15F7-A643-BCC9-CBDC-C8BDB19E1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36A5D9-3075-49B2-6E99-61A8606CEA79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1A09D7-6635-A162-187C-B06522EBC2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4AF6BD8-81F3-5D46-D710-4F0FD0C1DBE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7970228-F6AD-064F-A39E-3B21A4488E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0143FB-26A3-DDCC-3D18-E76ABC2760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F8F26E-1A63-B545-B22E-E707BA6D8F9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7EE94-BC75-7DC6-641D-DFF82A7A0CA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4343B4B-B116-F458-1502-87CCFB9520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ED9F96C-11C5-AF84-ECC7-C6D3AA66FC2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0E5168-A843-E642-E3F9-C7F0FF1952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9DA1BCA-D19F-7048-670B-70BCF3F3CE0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FCD621-4730-67F8-F2F2-6C63B25A246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BF7DA4B-91F4-80B4-1547-C7BCB9879E6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4AEAB88-F7CB-C52C-6B04-DBAD9AF539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0A0662-81CA-BEE6-63AB-2FF37160CB4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5FAB800-4E82-60E5-2837-4DB84E52D85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B954FA16-1788-6FFB-A29A-7875FF5216A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D773217-4794-1177-9FC1-218AB412A9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0B8C5F-7847-6521-4880-E3FFECAD941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A718E2F-FDC8-0DA9-5500-60035C53FDD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D38899-7D0B-E81E-3CED-170A385B1DD8}"/>
              </a:ext>
            </a:extLst>
          </p:cNvPr>
          <p:cNvGrpSpPr/>
          <p:nvPr/>
        </p:nvGrpSpPr>
        <p:grpSpPr>
          <a:xfrm>
            <a:off x="709005" y="1519740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5F048C01-B685-6105-A6C8-2DA2C0A5D5FD}"/>
                </a:ext>
              </a:extLst>
            </p:cNvPr>
            <p:cNvSpPr/>
            <p:nvPr/>
          </p:nvSpPr>
          <p:spPr>
            <a:xfrm rot="16200000">
              <a:off x="6054369" y="-61166"/>
              <a:ext cx="694325" cy="6871481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0916A706-5A9F-471A-28D9-5A279A6DDDC0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5F007A42-6BEB-6356-9516-2F2E51B4255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20987EED-C9DA-A11E-74DB-B55EA75F3C3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วิวัฒนาการของเทคโนโลยีดิจิทัล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7E2FB6-45FE-7663-4075-6209624F93D4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FDD9ED6A-C78C-FCDF-16BE-A1AB22461935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38D696A-1383-3A4F-ACB6-87562F833634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288D742E-F69F-6405-0F51-90C2DE4C16CC}"/>
              </a:ext>
            </a:extLst>
          </p:cNvPr>
          <p:cNvSpPr txBox="1"/>
          <p:nvPr/>
        </p:nvSpPr>
        <p:spPr>
          <a:xfrm>
            <a:off x="740893" y="2701306"/>
            <a:ext cx="16462140" cy="70120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2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เทคโนโลยีดิจิทัลมีการพัฒนาอย่างต่อเนื่อง แบ่งออกเป็น 4 ยุคหลัก ดังนี้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94689B-1C13-9F3A-20E1-2B5CACA4CFA8}"/>
              </a:ext>
            </a:extLst>
          </p:cNvPr>
          <p:cNvGrpSpPr/>
          <p:nvPr/>
        </p:nvGrpSpPr>
        <p:grpSpPr>
          <a:xfrm>
            <a:off x="1448259" y="3355564"/>
            <a:ext cx="15754774" cy="4598611"/>
            <a:chOff x="1880161" y="3672458"/>
            <a:chExt cx="18297038" cy="4598611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72FB749-8A85-FE99-48A2-426839D5D8A2}"/>
                </a:ext>
              </a:extLst>
            </p:cNvPr>
            <p:cNvSpPr txBox="1"/>
            <p:nvPr/>
          </p:nvSpPr>
          <p:spPr>
            <a:xfrm>
              <a:off x="2128006" y="3672458"/>
              <a:ext cx="18049193" cy="135209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Digital 1.0 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เปิดโลกอินเทอร์เน็ต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ยุคเริ่มต้นของอินเทอร์เน็ต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Internet)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เป็นช่วงเวลาที่กิจกรรมและการดำเนินชีวิตของผู้คนเปลี่ยนจากออฟไลน์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Offline)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เป็นออนไลน์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Online)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มากขึ้น เช่น เปลี่ยนจากการส่งจดหมายทางไปรษณีย์เป็นการส่งอีเมล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E-mail)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และการถือกำเนิดของเว็บไซต์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Website)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Digital 2.0 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ยุคโซ</a:t>
              </a:r>
              <a:r>
                <a:rPr lang="th-TH" sz="3800" b="1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เชี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ยลมีเดีย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ต่อจากยุค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Digital 1.0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เป็นยุคที่ผู้ใช้งานสามารถสร้างเครือข่ายติดต่อสื่อสารกันในโลกออนไลน์ที่เรียกว่า เครือข่ายสังคม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Social Network)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เริ่มจากการสนทนาติดต่อสื่อสารกันกับเพื่อนสมาคมกลุ่มเล็ก ๆ แล้วเริ่มขยายวงกว้างไปสู่การดำเนินกิจกรรมในเชิงธุรกิจ 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Digital 3.0 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ยุคแห่งข้อมูลและ</a:t>
              </a:r>
              <a:r>
                <a:rPr lang="th-TH" sz="3800" b="1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บิก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ดาตา (</a:t>
              </a: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Big Data)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เป็นยุคที่มีการใช้ข้อมูลจำนวนมหาศาลให้เกิดประโยชน์ การเติบโตของยุคโซ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เชี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ยลมีเดีย และอีคอมเมิร์ซ ทำให้เกิดการขยายของข้อมูลอย่างมหาศาล</a:t>
              </a:r>
            </a:p>
            <a:p>
              <a:pPr>
                <a:lnSpc>
                  <a:spcPts val="4000"/>
                </a:lnSpc>
                <a:spcBef>
                  <a:spcPts val="600"/>
                </a:spcBef>
              </a:pP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Digital 4.0 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เทคโนโลยีที่ชาญฉลาด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ยุคที่ความฉลาดของเทคโนโลยีทำให้อุปกรณ์ต่าง ๆ สื่อสารและทำงานร่วมกันได้อย่างอัตโนมัติ เทคโนโลยีใน 3 ยุคที่ผ่านมาเป็นเหมือนแขนและขาเป็นเทคโนโลยีที่ช่วยอำนวยความสะดวก หยิบจับคำนวณให้แก่มนุษย์ แต่เทคโนโลยีเหล่านั้นไม่มีสมองเป็นของตนเอง ในยุคที่ 4 นี้ เทคโนโลยีถูกนำมาพัฒนาต่อยอดเพื่อลดภาระของมนุษย์ และเพิ่มศักยภาพของมนุษย์ในการใช้ความคิดสร้างสรรค์สิ่งใหม่ ๆ 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3AE869-1736-5D59-B21F-65019B18B65F}"/>
                </a:ext>
              </a:extLst>
            </p:cNvPr>
            <p:cNvSpPr/>
            <p:nvPr/>
          </p:nvSpPr>
          <p:spPr>
            <a:xfrm>
              <a:off x="1880161" y="3796464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4D545A-D81D-0A0D-8813-33BA509EBF1B}"/>
                </a:ext>
              </a:extLst>
            </p:cNvPr>
            <p:cNvSpPr/>
            <p:nvPr/>
          </p:nvSpPr>
          <p:spPr>
            <a:xfrm>
              <a:off x="1880161" y="5397472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795F1B-8758-B524-9C80-30D60A42DC46}"/>
                </a:ext>
              </a:extLst>
            </p:cNvPr>
            <p:cNvSpPr/>
            <p:nvPr/>
          </p:nvSpPr>
          <p:spPr>
            <a:xfrm>
              <a:off x="1880161" y="6980649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5BE1A2F-2415-BE97-65B2-5C5EE387D113}"/>
                </a:ext>
              </a:extLst>
            </p:cNvPr>
            <p:cNvSpPr/>
            <p:nvPr/>
          </p:nvSpPr>
          <p:spPr>
            <a:xfrm>
              <a:off x="1880161" y="8090782"/>
              <a:ext cx="209046" cy="1802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20184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0EF54-40A3-EE0F-7460-50E789AFA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13525D1-9FAE-CB70-BBDD-EE90BF12813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57AFE4-2A01-40C9-4284-825FD774049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70797438-48B9-AD8A-A408-60C6C1CE8C9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9BD7533-9A2F-AD65-4EE5-661DDA24BCD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A29FE5-818C-094D-1C9C-BB2FA34000B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3F7460-4541-EFF7-FC3E-CFCC6A57DCF9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F5FA77C-5A73-1164-B855-840D73B9F57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25539AA6-2184-AB5F-E7B7-5CCD31D56D1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B62ADFFD-2349-F015-7738-19A412EF5A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3EC3ABB-A3C0-13EA-7400-A50F19BB0D7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F7961E-A131-ADC2-EB9E-AF0410E3665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BC4113-BADE-7B7A-FC51-1F13D76665F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72E6D9FC-4AA3-0569-9E7A-6EC348EE79A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8F827C92-A75E-7E44-5CD3-ED00CFD0837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69C1AC5-92E5-BDB8-7946-3510DD0F9A1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B5484C-A0F6-BFF3-1F3D-C89BF298B3D7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6CB772-F697-6857-28F1-20D487421A1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93BABEC-4F1B-D7CC-B380-4216E9BC8CB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7CD3CC9-F7D5-7CC9-7A1A-6758D7FC951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81D6D4-2FD9-05BE-D31B-51FC7B91A31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12E8C8-2EF9-4C0B-BD8F-6FBA1871573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DFC5DBE-830F-CD4E-BB95-463EE2AF65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8AA2416-EB77-E31F-D64E-81B1FD4B15C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D36FC496-A465-1F0C-15B4-5F9A4E61765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91EA524-BA4B-8538-DC69-8D5ABAE6EAE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E8CCD4-E55D-4EF9-8405-6480C66A2E4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137A66A-C037-8083-4F10-38704E19696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43F3AF4-0D49-42C2-562C-56FF378AF54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3B36024-EF2B-C2CD-7671-9CA5A6FB9B4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56E9D98-00FE-C55F-DC8F-F2CAAF7368C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D60656-4D9D-7EC7-F47E-156777B755CF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619F33-0D5F-B5EC-8109-E3BA50E3B23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0388065B-948B-7194-42F1-C461D4302F3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34BC5BEC-0E23-A311-DE49-45B6CC64A1B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61DA466-7844-8A3A-D3C7-AB128574669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90BF5E0-1EAD-C5AD-2968-F5602108EF9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8D1D951-01B2-980C-DFAC-C805628F3B4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3FC03660-8481-EC7F-E1FE-A8167E31078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7708970-8835-6A02-F5FC-6D36A4C033B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6A86391-9701-BF62-A804-0CCBE2F2980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5BF700-232A-5B38-CDA6-0E96105E0075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E76E50E-6A1E-38C4-847F-54EA5E4EB66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952A8EA-FA72-33E5-C369-C0CA3350469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C164541-E389-FFFF-A85C-2E00C844494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3B6A006-AAB3-CEBB-D2AA-86405F97C3E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05CBAD0-B3A8-915B-6C81-764F11FD75D9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D71353E-645C-455B-8AA4-48A1E208CAB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DFB0649-AC91-74D4-7485-0B73B5D3F1C3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B7867AD0-CADC-001B-BC3F-9E2E2A2A67E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530391-6079-EBA5-7CF1-FB97222AD1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D67C69C-F698-BD57-D80C-774059E6913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C3FBB97A-81CE-9C41-4580-DA3C0E631BF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750301A-FAB7-EBCB-E638-BDAE39144CCB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99872B1-359B-790D-C72E-C49F3C6BDD3A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02F7002-0257-B504-A695-C51500FABE8E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A65F284-AC79-93C7-6DB0-486D5BEEAF76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71CB3E-3ABB-4D04-D6DC-EEB8DCCDEDAB}"/>
              </a:ext>
            </a:extLst>
          </p:cNvPr>
          <p:cNvGrpSpPr/>
          <p:nvPr/>
        </p:nvGrpSpPr>
        <p:grpSpPr>
          <a:xfrm>
            <a:off x="866051" y="2788099"/>
            <a:ext cx="16555896" cy="2740776"/>
            <a:chOff x="1228726" y="6126545"/>
            <a:chExt cx="16555896" cy="2740776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23C3E5DC-1E8A-42DF-404F-034AA24AB0C9}"/>
                </a:ext>
              </a:extLst>
            </p:cNvPr>
            <p:cNvSpPr txBox="1"/>
            <p:nvPr/>
          </p:nvSpPr>
          <p:spPr>
            <a:xfrm>
              <a:off x="1228726" y="6131152"/>
              <a:ext cx="16555896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ปัญญาประดิษฐ์ หรือ 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AI (</a:t>
              </a:r>
              <a:r>
                <a:rPr lang="en-US" sz="4000" b="1" spc="36" dirty="0" err="1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ArtificialIntelligence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เป็นระบบที่ถูกพัฒนาเพื่อนำมาใช้ในงานต่าง ๆ โดยมีหลักการ คือ สามารถประมวลผลและแก้ปัญหาได้เหมือนมนุษย์ ผู้พัฒนาระบบปัญญาประดิษฐ์ของหน่วยงานต่าง ๆ ได้ทำการทดลองและพัฒนาระบบปัญญาประดิษฐ์อย่างต่อเนื่อง เพื่อนำมาใช้งานด้านต่าง ๆ เช่น การปลดล็อกหน้าจอสมาร์ตโฟนหรือแท็บ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เล็ต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ด้วยการสแกนใบหน้าของเจ้าของเครื่อง โดยระบบ 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AI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เก็บรายละเอียดบนใบหน้าและใช้อัลกอริทึมในการเปรียบเทียบใบหน้าที่กำลังสแกนกับรูปที่เคยบันทึกไว้ เพื่อประมวลผลว่าตรงกันหรือไม่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1EA67C3-BA0E-237B-CE0E-156ADFD01B34}"/>
                </a:ext>
              </a:extLst>
            </p:cNvPr>
            <p:cNvSpPr/>
            <p:nvPr/>
          </p:nvSpPr>
          <p:spPr>
            <a:xfrm>
              <a:off x="1228728" y="612654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FAEB96-BBB2-A1BF-6917-FE7A4B2F050D}"/>
              </a:ext>
            </a:extLst>
          </p:cNvPr>
          <p:cNvGrpSpPr/>
          <p:nvPr/>
        </p:nvGrpSpPr>
        <p:grpSpPr>
          <a:xfrm>
            <a:off x="19286684" y="6223000"/>
            <a:ext cx="16716561" cy="2912105"/>
            <a:chOff x="705386" y="5196504"/>
            <a:chExt cx="16716561" cy="29121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A8263C-CB9C-9A81-AF70-3F8A5B0A62FA}"/>
                </a:ext>
              </a:extLst>
            </p:cNvPr>
            <p:cNvGrpSpPr/>
            <p:nvPr/>
          </p:nvGrpSpPr>
          <p:grpSpPr>
            <a:xfrm>
              <a:off x="866051" y="5196504"/>
              <a:ext cx="16555896" cy="2838058"/>
              <a:chOff x="1228726" y="6131152"/>
              <a:chExt cx="16555896" cy="2838058"/>
            </a:xfrm>
          </p:grpSpPr>
          <p:sp>
            <p:nvSpPr>
              <p:cNvPr id="65" name="TextBox 10">
                <a:extLst>
                  <a:ext uri="{FF2B5EF4-FFF2-40B4-BE49-F238E27FC236}">
                    <a16:creationId xmlns:a16="http://schemas.microsoft.com/office/drawing/2014/main" id="{D8AA1922-1754-0E9A-C701-8C3A1D284F1A}"/>
                  </a:ext>
                </a:extLst>
              </p:cNvPr>
              <p:cNvSpPr txBox="1"/>
              <p:nvPr/>
            </p:nvSpPr>
            <p:spPr>
              <a:xfrm>
                <a:off x="1228726" y="6131152"/>
                <a:ext cx="16555896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4300"/>
                  </a:lnSpc>
                  <a:spcBef>
                    <a:spcPts val="1200"/>
                  </a:spcBef>
                </a:pP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ภาครัฐ มีหน้าที่กำหนดมาตรฐานที่ตรงความต้องการและสอดคล้องกับแนวทางสากล กำกับดูแลผลิตภัณฑ์ ตรวจสอบและรับรองด้านมาตรฐานให้ได้รับการยอมรับ ส่งเสริมและพัฒนาด้านมาตรฐานของประเทศ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A0894F2-8E9F-A410-BCB7-C409130AE1F5}"/>
                  </a:ext>
                </a:extLst>
              </p:cNvPr>
              <p:cNvSpPr/>
              <p:nvPr/>
            </p:nvSpPr>
            <p:spPr>
              <a:xfrm>
                <a:off x="1228728" y="6180333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8</a:t>
                </a:r>
                <a:endParaRPr lang="th-TH" sz="2800" dirty="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453C3FA-2409-6EB5-0112-4E41C1BAF80A}"/>
                  </a:ext>
                </a:extLst>
              </p:cNvPr>
              <p:cNvSpPr/>
              <p:nvPr/>
            </p:nvSpPr>
            <p:spPr>
              <a:xfrm>
                <a:off x="1228728" y="851201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6FA510-E026-A4B7-9DF8-3DD19FD81019}"/>
                </a:ext>
              </a:extLst>
            </p:cNvPr>
            <p:cNvSpPr txBox="1"/>
            <p:nvPr/>
          </p:nvSpPr>
          <p:spPr>
            <a:xfrm>
              <a:off x="705386" y="7503315"/>
              <a:ext cx="778534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05158B4-FEAF-F3F0-1A97-7016C123622D}"/>
              </a:ext>
            </a:extLst>
          </p:cNvPr>
          <p:cNvGrpSpPr/>
          <p:nvPr/>
        </p:nvGrpSpPr>
        <p:grpSpPr>
          <a:xfrm>
            <a:off x="709005" y="1519740"/>
            <a:ext cx="11369627" cy="962734"/>
            <a:chOff x="2965791" y="2808159"/>
            <a:chExt cx="11369627" cy="962734"/>
          </a:xfrm>
        </p:grpSpPr>
        <p:sp>
          <p:nvSpPr>
            <p:cNvPr id="74" name="Google Shape;176;p25">
              <a:extLst>
                <a:ext uri="{FF2B5EF4-FFF2-40B4-BE49-F238E27FC236}">
                  <a16:creationId xmlns:a16="http://schemas.microsoft.com/office/drawing/2014/main" id="{6492BCEC-9AC3-1C67-A85D-462C59F9B201}"/>
                </a:ext>
              </a:extLst>
            </p:cNvPr>
            <p:cNvSpPr/>
            <p:nvPr/>
          </p:nvSpPr>
          <p:spPr>
            <a:xfrm rot="16200000">
              <a:off x="6922390" y="-929188"/>
              <a:ext cx="694325" cy="8607523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Flowchart: Delay 79">
              <a:extLst>
                <a:ext uri="{FF2B5EF4-FFF2-40B4-BE49-F238E27FC236}">
                  <a16:creationId xmlns:a16="http://schemas.microsoft.com/office/drawing/2014/main" id="{C1DCBD4F-3267-0C70-E4EC-946693C83972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1" name="TextBox 6">
              <a:extLst>
                <a:ext uri="{FF2B5EF4-FFF2-40B4-BE49-F238E27FC236}">
                  <a16:creationId xmlns:a16="http://schemas.microsoft.com/office/drawing/2014/main" id="{63891D0C-8D45-E166-C580-A9370D78683E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2.2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82" name="TextBox 6">
              <a:extLst>
                <a:ext uri="{FF2B5EF4-FFF2-40B4-BE49-F238E27FC236}">
                  <a16:creationId xmlns:a16="http://schemas.microsoft.com/office/drawing/2014/main" id="{92812742-8868-7221-231A-FEF16411D062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เทคโนโลยีสารสนเทศในการประกอบธุรกิจ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FE0FD8-6A86-E93F-45FA-F7ADEB25DE7D}"/>
              </a:ext>
            </a:extLst>
          </p:cNvPr>
          <p:cNvGrpSpPr/>
          <p:nvPr/>
        </p:nvGrpSpPr>
        <p:grpSpPr>
          <a:xfrm>
            <a:off x="866051" y="5863082"/>
            <a:ext cx="10472441" cy="2740776"/>
            <a:chOff x="1228726" y="6126545"/>
            <a:chExt cx="10472441" cy="2740776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76B8B412-CB21-F46F-EABE-3B5F5E095FBF}"/>
                </a:ext>
              </a:extLst>
            </p:cNvPr>
            <p:cNvSpPr txBox="1"/>
            <p:nvPr/>
          </p:nvSpPr>
          <p:spPr>
            <a:xfrm>
              <a:off x="1228726" y="6131152"/>
              <a:ext cx="10472441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ระบบธุรกรรมทางการเงิน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การพัฒนาระบบสารสนเทศเกี่ยวกับธุรกรรมทางการเงินของธนาคารมีจุดประสงค์ คือ 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ธุรกรรมที่สะดวกและมีความปลอดภัยต่อข้อมูลของผู้ใช้บริการ เพื่อให้ได้รับความไว้วางใจและมี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ผู้เข้ามาใช้บริการเพิ่มขึ้น เช่น การโอนเงินผ่านทางธนาคาร การจ่ายค่าสาธารณูปโภคต่าง ๆ หรือการชำระค่าบริการหรือสินค้าผ่านสมาร์ตโฟน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AAC9BEF-57D2-CE6F-4256-D17341235955}"/>
                </a:ext>
              </a:extLst>
            </p:cNvPr>
            <p:cNvSpPr/>
            <p:nvPr/>
          </p:nvSpPr>
          <p:spPr>
            <a:xfrm>
              <a:off x="1228728" y="612654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F07BC3-22A1-0DC3-BA39-8AF43581F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518" y="5916870"/>
            <a:ext cx="5486399" cy="3657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6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6F9F-4C1C-6847-327D-E78AF0364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C3D7633-5503-6B87-0BE5-DEA5B67AD9F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F0F19A-F7D6-DC5F-921D-1A3BAE48887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EC840EAA-D024-FE16-AE44-A62660EFC7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99A33D6-FD81-C313-1F5C-314D66058A4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E66A0D-130A-E6C1-8C9C-E2960FF09F6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0DBF48-647D-C4A9-7265-A383773D8CC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402DE4-FC46-D5B9-DB76-82B8D64908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682C2267-E3A4-C32C-5CC3-DB562776801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3ABC806-CCF0-9407-ACA6-878E4CAFEEC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6589AB-72D6-8341-B8D6-FF8991230F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9CF259-D5B4-ED49-8F67-6AFB370B921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AD9D275-9B97-1B8D-EDFC-0554AF9C7E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6C899B4-DBE3-439E-A991-ACC4A90E8BF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ED669DCF-E487-C495-C008-C59C069AD3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7B5F52-14CA-1953-A737-9EEE5D7E6B7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0940AC-49CB-3B3F-501B-669A9E4A9C63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730DFA-CBD5-3BAA-1FDA-E545EBD30A1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AFEF0E1-4AF0-E551-2E43-1781C003646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C448521-3929-0194-0DE7-897EABFAD6D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44C09C3-B178-C1A1-D89E-601A24E4E2A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31D8AD-7904-0751-EB6D-7A2BBE87618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37CC96B-BB73-4380-E84B-1B65A3B2842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FAA9130-FDC2-AA97-C228-7FB382025A2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27A04BA-0C6B-5D08-561D-D9C7732E880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0DA369-FD3E-AF24-72CC-8A9F5BFE19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43F59A-27E5-013D-923E-E1EF38D1ED75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570DFD0-F97B-6AAD-1C09-A39421E7739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0A915003-EA35-B1B9-D7CB-86E7C3A92F5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B084FCE-D0E1-6339-3EEF-BB991494BD3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97B3FFF-6FAA-E874-C365-F4BD51636E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07EDE0-5A25-EA42-0D03-FF7A528F053B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125890-90C6-A919-3C97-1556B1EAB74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B863338-EB61-0CED-3956-5C20B9E7FC1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6A596719-39AF-A0D7-747F-37AA2EB59ED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675062-6E26-E5D4-32E9-88F577B4AA9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240FF5-181D-FAC3-6631-4C42E772A28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BB1C6A6-C80B-9121-8E4E-EFAE0525BE9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7ECBAB6F-E3B8-BEE4-87ED-485250ED3EE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B593A41-E194-1948-6C69-A8A87E79880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A611B16-16A0-EF4B-4D08-5B8BF90DCCC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FEA0A5-11DE-FF9D-3362-5285D73E03E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D6E1F6-06B2-BEAD-3313-4BDE8BA5D80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E5BEACF8-FF47-5039-0865-C4B4C9CDD89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27F788E-D77B-B247-4DFC-CAE6DA33069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EBCDED2-30EE-4D25-32B5-34531BB474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ABA37A-FA1C-9E5A-F00E-F6FA56C275B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A17E7CD-30CA-E467-413D-7FCA61FA548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5174754-3C67-4A9A-691A-13798532ED5E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87A4489-15C6-41D7-E302-738B8D2FEC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17A3DD9-42E9-1055-53B8-CCBAA34EEB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40F7DEC-C2F7-5041-9703-3B52F2F7025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E0A7BE0-7428-3BED-7278-2AF949185B2A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5D3DF9A-9F04-7807-8F0B-202055B488C8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447C9D4-32F2-E4A3-EA9F-05A851F0F38E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CAB633B-F267-294C-5733-1D1C226CD27F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F2A930B-FF00-CE66-3CB3-C97ADB575883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9A04989F-7986-9A06-A81B-E08EDB055AD2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C3AAC38-AAA5-7139-08C1-5AC3862EFB6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F55361F-0BF1-FCBB-62AE-D87B1DB43F52}"/>
              </a:ext>
            </a:extLst>
          </p:cNvPr>
          <p:cNvGrpSpPr/>
          <p:nvPr/>
        </p:nvGrpSpPr>
        <p:grpSpPr>
          <a:xfrm>
            <a:off x="912929" y="1786205"/>
            <a:ext cx="16462140" cy="2769531"/>
            <a:chOff x="1228726" y="6097790"/>
            <a:chExt cx="16462140" cy="2769531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01072EF8-32B1-E480-0DE2-A61395D1CA34}"/>
                </a:ext>
              </a:extLst>
            </p:cNvPr>
            <p:cNvSpPr txBox="1"/>
            <p:nvPr/>
          </p:nvSpPr>
          <p:spPr>
            <a:xfrm>
              <a:off x="1228726" y="6131152"/>
              <a:ext cx="16462140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ระบบสารสนเทศทางภูมิศาสตร์หรือจีไอเอส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Geographic Information System : GIS)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เป็นการทำงานเกี่ยวกับข้อมูลในเชิงพื้นที่ด้วยระบบคอมพิวเตอร์ เพื่อกำหนดข้อมูลและสารสนเทศที่มีความสัมพันธ์ระหว่างตำแหน่งในเชิงพื้นที่กับตำแหน่งในแผนที่ โดยโปรแกรมจะประมวลผลข้อมูลทางภูมิศาสตร์ และสร้างเป็นภาพของแผนที่ของบริเวณที่ต้องการ จีไอเอสสามารถนำมาประยุกต์ใช้ในการดำเนินธุรกิจได้หลายด้าน เช่น การวางแผนเส้นทางในการขนส่งสินค้า การติดตามยานพาหนะที่ใช้ขนส่งสินค้า การสำรวจพื้นที่ในการก่อสร้างหรือการสำรวจสถานที่โดยรอบก่อนวางแผนการก่อสร้างอาคาร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3083BA3-322A-95A8-EB7A-328FB4F36DCF}"/>
                </a:ext>
              </a:extLst>
            </p:cNvPr>
            <p:cNvSpPr/>
            <p:nvPr/>
          </p:nvSpPr>
          <p:spPr>
            <a:xfrm>
              <a:off x="1228728" y="6097790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1EC902-891E-9D43-FF5A-8024E1B0A21E}"/>
              </a:ext>
            </a:extLst>
          </p:cNvPr>
          <p:cNvGrpSpPr/>
          <p:nvPr/>
        </p:nvGrpSpPr>
        <p:grpSpPr>
          <a:xfrm>
            <a:off x="912929" y="5177283"/>
            <a:ext cx="10266905" cy="2756084"/>
            <a:chOff x="1228726" y="6111237"/>
            <a:chExt cx="10266905" cy="2756084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89D66EEA-8B72-C700-8060-BFCEAF72E48C}"/>
                </a:ext>
              </a:extLst>
            </p:cNvPr>
            <p:cNvSpPr txBox="1"/>
            <p:nvPr/>
          </p:nvSpPr>
          <p:spPr>
            <a:xfrm>
              <a:off x="1228726" y="6131152"/>
              <a:ext cx="10266905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การใช้คอมพิวเตอร์ช่วยในการออกแบบหรือซีเอดี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Computer Aided Design : CAD)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ในการออกแบบทางด้านสถาปัตยกรรมหรือวิศวกรรมต้องใช้ความละเอียดและแม่นยำ เพื่อให้ผลิตภัณฑ์ออกมาใช้งานได้จริงและยังสามารถดึงดูดความสนใจของลูกค้าได้ ดังนั้นในปัจจุบันจึงมีการพัฒนาระบบสารสนเทศที่ใช้ในงานออกแบบ เพื่อให้มีประสิทธิภาพและเหมาะสมกับความต้องการของลูกค้ามากที่สุด โดยระบบสามารถสร้างรูปแบบที่ใกล้เคียงความจริง และยังช่วยลดเรื่องเวลา การแก้ไข การจัดเก็บ และต้นทุนในการดำเนินงานออกแบบได้อีกด้วย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D7071B0-D7CB-F5FF-71E0-49DBB745B83A}"/>
                </a:ext>
              </a:extLst>
            </p:cNvPr>
            <p:cNvSpPr/>
            <p:nvPr/>
          </p:nvSpPr>
          <p:spPr>
            <a:xfrm>
              <a:off x="1228728" y="6111237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21B150-7707-7C18-AB6F-6F7603510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/>
          <a:stretch/>
        </p:blipFill>
        <p:spPr>
          <a:xfrm>
            <a:off x="11436687" y="5325146"/>
            <a:ext cx="5852117" cy="412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6F9F-4C1C-6847-327D-E78AF0364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C3D7633-5503-6B87-0BE5-DEA5B67AD9F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F0F19A-F7D6-DC5F-921D-1A3BAE48887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EC840EAA-D024-FE16-AE44-A62660EFC7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99A33D6-FD81-C313-1F5C-314D66058A4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E66A0D-130A-E6C1-8C9C-E2960FF09F6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0DBF48-647D-C4A9-7265-A383773D8CC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402DE4-FC46-D5B9-DB76-82B8D64908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682C2267-E3A4-C32C-5CC3-DB562776801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3ABC806-CCF0-9407-ACA6-878E4CAFEEC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6589AB-72D6-8341-B8D6-FF8991230F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9CF259-D5B4-ED49-8F67-6AFB370B921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AD9D275-9B97-1B8D-EDFC-0554AF9C7E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6C899B4-DBE3-439E-A991-ACC4A90E8BF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ED669DCF-E487-C495-C008-C59C069AD3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7B5F52-14CA-1953-A737-9EEE5D7E6B7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0940AC-49CB-3B3F-501B-669A9E4A9C63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730DFA-CBD5-3BAA-1FDA-E545EBD30A1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AFEF0E1-4AF0-E551-2E43-1781C003646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C448521-3929-0194-0DE7-897EABFAD6D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44C09C3-B178-C1A1-D89E-601A24E4E2A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31D8AD-7904-0751-EB6D-7A2BBE87618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37CC96B-BB73-4380-E84B-1B65A3B2842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FAA9130-FDC2-AA97-C228-7FB382025A2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27A04BA-0C6B-5D08-561D-D9C7732E880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0DA369-FD3E-AF24-72CC-8A9F5BFE19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43F59A-27E5-013D-923E-E1EF38D1ED75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570DFD0-F97B-6AAD-1C09-A39421E7739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0A915003-EA35-B1B9-D7CB-86E7C3A92F5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B084FCE-D0E1-6339-3EEF-BB991494BD3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97B3FFF-6FAA-E874-C365-F4BD51636E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07EDE0-5A25-EA42-0D03-FF7A528F053B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125890-90C6-A919-3C97-1556B1EAB74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B863338-EB61-0CED-3956-5C20B9E7FC1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6A596719-39AF-A0D7-747F-37AA2EB59ED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675062-6E26-E5D4-32E9-88F577B4AA9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240FF5-181D-FAC3-6631-4C42E772A28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BB1C6A6-C80B-9121-8E4E-EFAE0525BE9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7ECBAB6F-E3B8-BEE4-87ED-485250ED3EE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B593A41-E194-1948-6C69-A8A87E79880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A611B16-16A0-EF4B-4D08-5B8BF90DCCC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FEA0A5-11DE-FF9D-3362-5285D73E03E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D6E1F6-06B2-BEAD-3313-4BDE8BA5D80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E5BEACF8-FF47-5039-0865-C4B4C9CDD89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27F788E-D77B-B247-4DFC-CAE6DA33069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EBCDED2-30EE-4D25-32B5-34531BB474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ABA37A-FA1C-9E5A-F00E-F6FA56C275B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A17E7CD-30CA-E467-413D-7FCA61FA548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5174754-3C67-4A9A-691A-13798532ED5E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87A4489-15C6-41D7-E302-738B8D2FEC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17A3DD9-42E9-1055-53B8-CCBAA34EEB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40F7DEC-C2F7-5041-9703-3B52F2F7025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E0A7BE0-7428-3BED-7278-2AF949185B2A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5D3DF9A-9F04-7807-8F0B-202055B488C8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447C9D4-32F2-E4A3-EA9F-05A851F0F38E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CAB633B-F267-294C-5733-1D1C226CD27F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F2A930B-FF00-CE66-3CB3-C97ADB575883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9A04989F-7986-9A06-A81B-E08EDB055AD2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C3AAC38-AAA5-7139-08C1-5AC3862EFB6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F55361F-0BF1-FCBB-62AE-D87B1DB43F52}"/>
              </a:ext>
            </a:extLst>
          </p:cNvPr>
          <p:cNvGrpSpPr/>
          <p:nvPr/>
        </p:nvGrpSpPr>
        <p:grpSpPr>
          <a:xfrm>
            <a:off x="912929" y="1880922"/>
            <a:ext cx="9687237" cy="2756084"/>
            <a:chOff x="1228726" y="6111237"/>
            <a:chExt cx="9687237" cy="2756084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01072EF8-32B1-E480-0DE2-A61395D1CA34}"/>
                </a:ext>
              </a:extLst>
            </p:cNvPr>
            <p:cNvSpPr txBox="1"/>
            <p:nvPr/>
          </p:nvSpPr>
          <p:spPr>
            <a:xfrm>
              <a:off x="1228726" y="6131152"/>
              <a:ext cx="968723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โซ</a:t>
              </a:r>
              <a:r>
                <a:rPr lang="th-TH" sz="4000" b="1" spc="36" dirty="0" err="1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เชี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ยลมีเดีย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Social Media)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ปัจจุบันสื่อโซ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เชี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ยลมีเดียมีอิทธิพลต่อ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ธุรกิจอย่างมากเนื่องจาก เป็นสื่อที่ผู้บริโภคเข้าถึงได้ง่าย ทำให้ถูกใช้ในการโฆษณาธุรกิจอย่างหลากหลายรูปแบบ ดังนั้น เทคโนโลยีสารสนเทศเกี่ยวกับโซ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เชี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ยลมีเดียจึงมีการพัฒนาอย่างรวดเร็ว ซึ่งเป็นการนำคอมพิวเตอร์และอุปกรณ์เก็บข้อมูลอิเล็กทรอนิกส์มาจัดเก็บข้อมูลหรือข่าวสาร ทั้งในลักษณะรูปภาพ ข้อความ เสียง และภาพเคลื่อนไหว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3083BA3-322A-95A8-EB7A-328FB4F36DCF}"/>
                </a:ext>
              </a:extLst>
            </p:cNvPr>
            <p:cNvSpPr/>
            <p:nvPr/>
          </p:nvSpPr>
          <p:spPr>
            <a:xfrm>
              <a:off x="1228728" y="6111237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1EC902-891E-9D43-FF5A-8024E1B0A21E}"/>
              </a:ext>
            </a:extLst>
          </p:cNvPr>
          <p:cNvGrpSpPr/>
          <p:nvPr/>
        </p:nvGrpSpPr>
        <p:grpSpPr>
          <a:xfrm>
            <a:off x="912929" y="7149268"/>
            <a:ext cx="16571507" cy="2756084"/>
            <a:chOff x="1228726" y="6111237"/>
            <a:chExt cx="16571507" cy="2756084"/>
          </a:xfrm>
        </p:grpSpPr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89D66EEA-8B72-C700-8060-BFCEAF72E48C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อินเทอร์เน็ต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Internet)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เครือข่ายคอมพิวเตอร์ที่สามารถเชื่อมโยงผู้คนไปได้ทั่วโลกโดยผู้ใช้บริการสามารถติดต่อสื่อสารเพื่อแลกเปลี่ยนข้อมูลข่าวสารได้ เช่น การชมรายการหรือสารคดีผ่านระบบอินเทอร์เน็ต การประชุมทางไกลระหว่างบุคคลที่อยู่ต่างสถานที่ การค้นคว้าข้อมูลต่าง ๆ ที่สนใจ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D7071B0-D7CB-F5FF-71E0-49DBB745B83A}"/>
                </a:ext>
              </a:extLst>
            </p:cNvPr>
            <p:cNvSpPr/>
            <p:nvPr/>
          </p:nvSpPr>
          <p:spPr>
            <a:xfrm>
              <a:off x="1228728" y="6111237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F4FEFA6-2B6F-6CA0-5358-DCBF3D1FB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779" y="1994423"/>
            <a:ext cx="6631930" cy="442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2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B6426-7036-74E9-4BAB-53D56F567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90784A0-3E15-CFF7-D3D7-49F35349A10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CB1EF1-D135-DB32-BDAF-0ED068833D4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BAA83684-AC0D-3030-B7D0-48A607D8F1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22F88A2-D315-C001-4506-207BB601FB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BEF8E8-5E90-D422-B151-0BFBF4C9DDB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A85FB-591A-3C5A-5207-8FE5EA809C2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AE018F-9F2B-7D72-5363-D6FE99F46FF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B78C8595-274C-3452-05F9-B6FF757F8ED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AE989E5-E5E0-47C8-B08B-D763F8CFF5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3EDB915-099F-7A88-4D89-7671D6F8DC4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618A0D-F169-907B-A7D6-C426EC4C5A5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830598D-9A61-A333-8A08-D342AD5BC32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39D8B7D-E458-E0AB-BB9D-E2A5005545A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3FD5FE3-3C4E-23DD-EB61-65D3203510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1E5103B-1295-7927-0AEE-B7C2158160C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053E22-D7CF-A47D-040C-0D8CDB33E9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B048751-6B72-F2E9-00B3-A12E3FD90FC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813ACBF0-72F2-502B-C340-9F0A85261CD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5BD08EFC-9D19-3489-64FA-3A6B5690B52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2D15C92-1104-7869-66E9-F0D86FB710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46425B-7F0C-741F-6FDC-846530EB00C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501DB5A-A485-97FC-5135-093D59A5EAF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3709256-CF0B-DF50-FDE9-52B3807A0F2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F7964818-5E45-D9BF-651C-032F547F03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2994B5F-5928-F95C-16C0-93F4A5B3B59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3840D1-5C6F-E7B8-C633-E56D60DF3423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268C71-540F-4879-3DD2-AD6F35C3615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F6C9D1A-9370-CBC2-FEC8-C5AEE7ED2FA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91AEBAF-A030-1347-E6B7-701FE9D79FA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F4A10C5-B505-9E1C-3FDC-D5D413A713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2B6F33-1CA6-F8E9-C027-335075D64B8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D1B67CF-0052-9EC4-E9DC-2EB7E15E8EC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0A28EDCC-16DA-7E53-C218-9071CCDD8F4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0AC1CC94-C4CB-1E9B-B6C8-AF0AB4BDD53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BFFBAFC-DE80-47A5-3B1D-0294BF312CB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41E0BF-7B9B-1090-3F77-0AADA52D4673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887A0F5-A80D-5D32-A261-8A4CE2B1907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88EBFBF-0034-3BAB-29E8-CDFB1334567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2F44C5C0-EBF5-D6BF-F639-00595939D16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BC29DD-8A8D-2D03-C933-63FC0E96B19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4974B23-8C9E-A70D-D15F-66D6CD6193CC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75C684-CB71-B169-F196-3E2A449D86D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4D0BE5F-DB68-9B22-F3D7-2A7A2B5C292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4E0CD115-A6BD-8E30-3324-1C8F682B87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CA2C834-1DC5-F2B3-DEE9-1F882DE455F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871C1AB-57F3-5387-CD6E-7BF4305A5B0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7FC5EA1-9722-6C3E-F251-DF0A2B70A1F8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946CBCFE-FC6F-E0F5-D3AF-96EAF8E082E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9B763534-F2DE-DD8C-DE59-4A6C1C54242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8CFFC2E-F4CF-7945-0484-367041FC880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02A5FDF-FB97-9765-C977-37058F7581D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6931666-DA31-2899-5F16-D431EABE95D2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686B91A-4A92-511C-71AB-EE6338A41E72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77DD8C6-4FB3-CA12-58F3-7F717EF5615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AA4A6B6-299C-4DD5-83D9-4D827FBF8F4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CDAC4D-EF41-92C2-623A-A8F90E29FF39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548EAE08-E5A1-FDEC-E009-C1AF2C762C48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183C7FD-29FB-4FAE-487F-22088FDFF80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75F1C1-AE88-8502-E9E0-B925C060AD1A}"/>
              </a:ext>
            </a:extLst>
          </p:cNvPr>
          <p:cNvGrpSpPr/>
          <p:nvPr/>
        </p:nvGrpSpPr>
        <p:grpSpPr>
          <a:xfrm>
            <a:off x="931654" y="2055437"/>
            <a:ext cx="16560057" cy="7079668"/>
            <a:chOff x="931654" y="2055437"/>
            <a:chExt cx="16560057" cy="70796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4990EAF-02B5-640B-0477-16CF0FB331DD}"/>
                </a:ext>
              </a:extLst>
            </p:cNvPr>
            <p:cNvGrpSpPr/>
            <p:nvPr/>
          </p:nvGrpSpPr>
          <p:grpSpPr>
            <a:xfrm>
              <a:off x="931654" y="2055437"/>
              <a:ext cx="16560057" cy="7079668"/>
              <a:chOff x="931654" y="1748030"/>
              <a:chExt cx="16560057" cy="7079668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198D5CD-629A-8B3F-99C8-730F937728C2}"/>
                  </a:ext>
                </a:extLst>
              </p:cNvPr>
              <p:cNvSpPr/>
              <p:nvPr/>
            </p:nvSpPr>
            <p:spPr>
              <a:xfrm>
                <a:off x="931654" y="2105882"/>
                <a:ext cx="16560057" cy="6721816"/>
              </a:xfrm>
              <a:prstGeom prst="roundRect">
                <a:avLst>
                  <a:gd name="adj" fmla="val 17371"/>
                </a:avLst>
              </a:prstGeom>
              <a:solidFill>
                <a:schemeClr val="bg1"/>
              </a:solidFill>
              <a:ln w="38100">
                <a:solidFill>
                  <a:srgbClr val="93DBDD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8E6087E-976A-BAF0-0F1E-0722A3501C7E}"/>
                  </a:ext>
                </a:extLst>
              </p:cNvPr>
              <p:cNvSpPr/>
              <p:nvPr/>
            </p:nvSpPr>
            <p:spPr>
              <a:xfrm>
                <a:off x="1067810" y="2256645"/>
                <a:ext cx="16271283" cy="63957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rgbClr val="05BEC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A9FB368-EB54-3341-3981-087800C53E3C}"/>
                  </a:ext>
                </a:extLst>
              </p:cNvPr>
              <p:cNvGrpSpPr/>
              <p:nvPr/>
            </p:nvGrpSpPr>
            <p:grpSpPr>
              <a:xfrm>
                <a:off x="1752256" y="1748030"/>
                <a:ext cx="7391743" cy="778325"/>
                <a:chOff x="5266657" y="2487510"/>
                <a:chExt cx="7391743" cy="778325"/>
              </a:xfrm>
            </p:grpSpPr>
            <p:sp>
              <p:nvSpPr>
                <p:cNvPr id="16" name="Google Shape;176;p25">
                  <a:extLst>
                    <a:ext uri="{FF2B5EF4-FFF2-40B4-BE49-F238E27FC236}">
                      <a16:creationId xmlns:a16="http://schemas.microsoft.com/office/drawing/2014/main" id="{B276990E-4040-2661-D962-15FEFC577097}"/>
                    </a:ext>
                  </a:extLst>
                </p:cNvPr>
                <p:cNvSpPr/>
                <p:nvPr/>
              </p:nvSpPr>
              <p:spPr>
                <a:xfrm rot="16200000">
                  <a:off x="8856978" y="337248"/>
                  <a:ext cx="778324" cy="50788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DE9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" name="Google Shape;176;p25">
                  <a:extLst>
                    <a:ext uri="{FF2B5EF4-FFF2-40B4-BE49-F238E27FC236}">
                      <a16:creationId xmlns:a16="http://schemas.microsoft.com/office/drawing/2014/main" id="{A47F4DBC-F8B5-A60A-5385-0A7A4A0DEED1}"/>
                    </a:ext>
                  </a:extLst>
                </p:cNvPr>
                <p:cNvSpPr/>
                <p:nvPr/>
              </p:nvSpPr>
              <p:spPr>
                <a:xfrm rot="16200000">
                  <a:off x="6046380" y="1707787"/>
                  <a:ext cx="778324" cy="233776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5B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" name="TextBox 10">
                  <a:extLst>
                    <a:ext uri="{FF2B5EF4-FFF2-40B4-BE49-F238E27FC236}">
                      <a16:creationId xmlns:a16="http://schemas.microsoft.com/office/drawing/2014/main" id="{4F74285F-24BA-E887-E50C-6739EA3D0A68}"/>
                    </a:ext>
                  </a:extLst>
                </p:cNvPr>
                <p:cNvSpPr txBox="1"/>
                <p:nvPr/>
              </p:nvSpPr>
              <p:spPr>
                <a:xfrm>
                  <a:off x="5537830" y="2634516"/>
                  <a:ext cx="2066594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เปิดโลกทัศน์</a:t>
                  </a:r>
                  <a:endParaRPr lang="en-US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21" name="TextBox 10">
                  <a:extLst>
                    <a:ext uri="{FF2B5EF4-FFF2-40B4-BE49-F238E27FC236}">
                      <a16:creationId xmlns:a16="http://schemas.microsoft.com/office/drawing/2014/main" id="{F85226AA-A21B-1C63-00D7-429010E13207}"/>
                    </a:ext>
                  </a:extLst>
                </p:cNvPr>
                <p:cNvSpPr txBox="1"/>
                <p:nvPr/>
              </p:nvSpPr>
              <p:spPr>
                <a:xfrm>
                  <a:off x="7753415" y="2634516"/>
                  <a:ext cx="4904985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en-US" sz="4000" b="1" spc="36" dirty="0">
                      <a:solidFill>
                        <a:schemeClr val="bg2">
                          <a:lumMod val="2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5G </a:t>
                  </a:r>
                  <a:r>
                    <a:rPr lang="th-TH" sz="4000" b="1" spc="36" dirty="0">
                      <a:solidFill>
                        <a:schemeClr val="bg2">
                          <a:lumMod val="2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ระบบการสื่อสารไร้สาย</a:t>
                  </a:r>
                  <a:endParaRPr lang="en-US" sz="4000" b="1" spc="36" dirty="0">
                    <a:solidFill>
                      <a:schemeClr val="bg2">
                        <a:lumMod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65749376-BBDE-B5E3-6057-CFCC20D492C2}"/>
                  </a:ext>
                </a:extLst>
              </p:cNvPr>
              <p:cNvSpPr txBox="1"/>
              <p:nvPr/>
            </p:nvSpPr>
            <p:spPr>
              <a:xfrm>
                <a:off x="1646809" y="2780637"/>
                <a:ext cx="15124845" cy="196152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300"/>
                  </a:lnSpc>
                  <a:spcBef>
                    <a:spcPts val="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เทคโนโลยี 5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คือ เทคโนโลยีการสื่อสารไร้สาย 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Generation 5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ที่ได้รับการพัฒนา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ขีดความสามารถ ให้รับ-ส่งข้อมูลในปริมาณมากกว่าเทคโนโลยี 4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ถึง 1,000 เท่า 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ซึ่งเทคโนโลยี 5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ถูกมองว่าเป็นเพียงระบบใหม่ที่ถูกนำมาใช้ทดแทนระบบเดิม 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ด้วยประสิทธิภาพที่สูงกว่าดังเช่นที่เทคโนโลยี 4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มาทดแทนเทคโนโลยี 3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 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แต่ในความจริงแล้ว5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เป็นเทคโนโลยีที่มีความเร็วสูง และมีความสามารถ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ในการรับ-ส่งข้อมูลปริมาณมาก โดยอุปกรณ์ที่สามารถใช้งาน 5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ไม่จำกัด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เพียงแค่ใน 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Smartphone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อีกต่อไป แต่จะรวมไปถึงเครื่องใช้ไฟฟ้าชิ้นส่วน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อิเล็กทรอนิกส์ และอุปกรณ์ต่าง ๆ ที่สามารถรองรับเทคโนโลยี 5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ได้ 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ซึ่งอุปกรณ์ดังกล่าวจะเชื่อมต่อสื่อสารระหว่างกันและส่งผ่านข้อมูลถึงกันได้</a:t>
                </a:r>
                <a:b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อย่างรวดเร็ว</a:t>
                </a:r>
              </a:p>
            </p:txBody>
          </p:sp>
        </p:grp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966751F-64A2-42A2-0FC7-36F2B64B7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530" y="3069840"/>
              <a:ext cx="5008124" cy="5345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4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3AB0-19C2-B62E-59E9-0EA83F61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E5C3C2-9820-39F6-CC1F-CE840188669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DD6D0F-408D-7DFC-357F-D3DC612926A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DA33E27-DDA4-F845-EAA7-1422C66478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6F68E5E-B6D1-44E3-CF93-062814033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43228C-022F-2E09-E844-59FEB080F75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FF511-86AA-81D2-EC16-6B894FA65903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7F1AFA-D7EF-C10F-3503-3ACD6AC872E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B7D237-8C80-E38A-E542-49D1137DBE9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41C2FDD-A359-DCBD-D207-E9C2A7BF40E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5D31A1-F010-99D5-A557-7966F78A6B8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46AC6-3D6E-3F6B-1DCF-A39C62354AF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0B8DFF-590B-3AE2-9360-9D1CD3100E7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B829F5-3B56-67A2-05DE-8C5222DFA86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19F8B39-6C75-CD65-E8F6-AD9C3C9A555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5E4443-343E-9B0F-37B0-FF3A9B0175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E955C2-108F-5D3A-5E37-197898EF94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719E64-734D-FC82-7B16-B4F29887239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2AB7C0B4-5085-FE9C-AECA-EA8AEB3C35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7BC14EB-E983-5DC3-EC36-BFFF487E6F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F6630D-6952-988D-2583-75754233BFD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D64259-B07D-78CA-8DA8-5CE137CC762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122CD1-F39A-08EB-C759-E8F5375B87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D29DEE1-349B-C7B8-C01A-3176196519C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AFD63FA-8EBE-9624-C274-D9A24CE3B67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82F8873-23E7-06DE-56FF-759054C154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BC3F70-1442-5B22-7B14-211ADC8A9F7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AF74A8-EEB6-A436-CB38-007A1ABD323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C1739D-B0C9-A133-8FBE-6587C870AE5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7B90A16-62A0-4095-F39E-DC788E150E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C01212E-B46A-8214-1475-A8FC2DC4EA6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FE273-4C53-6AB0-EBC3-8EB43F165C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069890-545E-DFC9-9D1C-0D1E74E7C51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DA4BF20-41B5-3A2E-A81B-4537A80C3A1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E2B90951-71A6-8C81-95BD-EFD67F2A3DF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5E15F7-A643-BCC9-CBDC-C8BDB19E1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36A5D9-3075-49B2-6E99-61A8606CEA79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1A09D7-6635-A162-187C-B06522EBC2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4AF6BD8-81F3-5D46-D710-4F0FD0C1DBE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7970228-F6AD-064F-A39E-3B21A4488E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0143FB-26A3-DDCC-3D18-E76ABC27601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F8F26E-1A63-B545-B22E-E707BA6D8F9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7EE94-BC75-7DC6-641D-DFF82A7A0CA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4343B4B-B116-F458-1502-87CCFB9520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ED9F96C-11C5-AF84-ECC7-C6D3AA66FC2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0E5168-A843-E642-E3F9-C7F0FF1952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9DA1BCA-D19F-7048-670B-70BCF3F3CE0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FFCD621-4730-67F8-F2F2-6C63B25A246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BF7DA4B-91F4-80B4-1547-C7BCB9879E6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4AEAB88-F7CB-C52C-6B04-DBAD9AF539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0A0662-81CA-BEE6-63AB-2FF37160CB4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5FAB800-4E82-60E5-2837-4DB84E52D85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B954FA16-1788-6FFB-A29A-7875FF5216AF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D773217-4794-1177-9FC1-218AB412A9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0B8C5F-7847-6521-4880-E3FFECAD941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A718E2F-FDC8-0DA9-5500-60035C53FDD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D38899-7D0B-E81E-3CED-170A385B1DD8}"/>
              </a:ext>
            </a:extLst>
          </p:cNvPr>
          <p:cNvGrpSpPr/>
          <p:nvPr/>
        </p:nvGrpSpPr>
        <p:grpSpPr>
          <a:xfrm>
            <a:off x="881041" y="1615929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5F048C01-B685-6105-A6C8-2DA2C0A5D5FD}"/>
                </a:ext>
              </a:extLst>
            </p:cNvPr>
            <p:cNvSpPr/>
            <p:nvPr/>
          </p:nvSpPr>
          <p:spPr>
            <a:xfrm rot="16200000">
              <a:off x="5697686" y="295517"/>
              <a:ext cx="694325" cy="6158114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Flowchart: Delay 16">
              <a:extLst>
                <a:ext uri="{FF2B5EF4-FFF2-40B4-BE49-F238E27FC236}">
                  <a16:creationId xmlns:a16="http://schemas.microsoft.com/office/drawing/2014/main" id="{0916A706-5A9F-471A-28D9-5A279A6DDDC0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5F007A42-6BEB-6356-9516-2F2E51B4255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20987EED-C9DA-A11E-74DB-B55EA75F3C3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ธุรกิจสมัยใหม่ในยุคข่าวสาร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7E2FB6-45FE-7663-4075-6209624F93D4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FDD9ED6A-C78C-FCDF-16BE-A1AB22461935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38D696A-1383-3A4F-ACB6-87562F833634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155FB6E-41AC-951B-A71F-444A7BD02BFB}"/>
              </a:ext>
            </a:extLst>
          </p:cNvPr>
          <p:cNvGrpSpPr/>
          <p:nvPr/>
        </p:nvGrpSpPr>
        <p:grpSpPr>
          <a:xfrm>
            <a:off x="912929" y="2818945"/>
            <a:ext cx="16462139" cy="2756084"/>
            <a:chOff x="1228726" y="6111237"/>
            <a:chExt cx="16462139" cy="2756084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39D1CCE4-10AC-0741-7394-3EA1121970EE}"/>
                </a:ext>
              </a:extLst>
            </p:cNvPr>
            <p:cNvSpPr txBox="1"/>
            <p:nvPr/>
          </p:nvSpPr>
          <p:spPr>
            <a:xfrm>
              <a:off x="1228726" y="6131152"/>
              <a:ext cx="16462139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ธุรกิจอิเล็กทรอนิกส์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E-Business)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การนำเทคโนโลยีอินเทอร์เน็ตมาใช้ในการดำเนินธุรกิจ โดยช่วยให้การบริหารจัดการธุรกิจมีความรวดเร็ว ถูกต้อง และแม่นยำมากขึ้น ซึ่งสำคัญที่สุดคือ การลดต้นทุนการดำเนินงาน และสามารถตอบสนองความต้องการของลูกค้าได้อย่างมีประสิทธิภาพการใช้ระบบอินเทอร์เน็ตในการบริหารธุรกิจ สามารถแบ่งออกเป็น 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 ประเภทหลัก ได้แก่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2A1902F-87E4-FEDC-77A5-7861E2DB0A9D}"/>
                </a:ext>
              </a:extLst>
            </p:cNvPr>
            <p:cNvSpPr/>
            <p:nvPr/>
          </p:nvSpPr>
          <p:spPr>
            <a:xfrm>
              <a:off x="1228728" y="6111237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D4EDBC-854A-3EF7-443E-A725FE89F7DA}"/>
              </a:ext>
            </a:extLst>
          </p:cNvPr>
          <p:cNvSpPr txBox="1"/>
          <p:nvPr/>
        </p:nvSpPr>
        <p:spPr>
          <a:xfrm>
            <a:off x="776997" y="4998404"/>
            <a:ext cx="16598071" cy="394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6938" marR="0" lvl="0" indent="-354013" algn="thaiDist" defTabSz="9144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อินทราเน็ต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Intranet)</a:t>
            </a:r>
            <a:r>
              <a:rPr kumimoji="0" lang="th-TH" sz="3800" b="1" i="0" u="none" strike="noStrike" kern="1200" cap="none" spc="36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คือ การใช้อินเทอร์เน็ตภายในองค์กรเพื่อการสื่อสารระหว่างพนักงานและผู้บริหาร รวมถึงการเชื่อมต่อระหว่างพนักงานในแผนกต่าง ๆ ซึ่งช่วยให้การทำงานร่วมกันในองค์กรเป็นไป อย่างราบรื่นและมีประสิทธิภาพ</a:t>
            </a:r>
          </a:p>
          <a:p>
            <a:pPr marL="896938" marR="0" lvl="0" indent="-354013" algn="thaiDist" defTabSz="9144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2)	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เอก</a:t>
            </a:r>
            <a:r>
              <a:rPr kumimoji="0" lang="th-TH" sz="3800" b="1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ซ์ท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ราเน็ต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Extranet)</a:t>
            </a:r>
            <a:r>
              <a:rPr kumimoji="0" lang="th-TH" sz="3800" b="1" i="0" u="none" strike="noStrike" kern="1200" cap="none" spc="36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คือ การใช้อินเทอร์เน็ตเพื่อเชื่อมโยงการสื่อสารและการบริหารจัดการกับผู้จัดหาวัตถุดิบ (</a:t>
            </a:r>
            <a:r>
              <a:rPr kumimoji="0" lang="en-US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Suppliers)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และผู้จัดจำหน่าย (</a:t>
            </a:r>
            <a:r>
              <a:rPr kumimoji="0" lang="en-US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Distributors)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ทำให้กระบวนการในการจัดหาวัตถุดิบและการกระจายสินค้าสามารถทำได้รวดเร็วและโปร่งใสยิ่งขึ้น</a:t>
            </a:r>
          </a:p>
          <a:p>
            <a:pPr marL="534988" marR="0" lvl="0" indent="7938" algn="l" defTabSz="9144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นำเทคโนโลยีมาช่วยในการบริหารจัดการธุรกิจในลักษณะดังกล่าวช่วยเพิ่มความสามารถในการตอบสนองความต้องการของตลาดอย่างรวดเร็ว และทำให้ธุรกิจสามารถดำเนินงานได้อย่างมีประสิทธิภาพมากขึ้น ทั้งในด้านต้นทุนและเวลา	</a:t>
            </a:r>
          </a:p>
        </p:txBody>
      </p:sp>
    </p:spTree>
    <p:extLst>
      <p:ext uri="{BB962C8B-B14F-4D97-AF65-F5344CB8AC3E}">
        <p14:creationId xmlns:p14="http://schemas.microsoft.com/office/powerpoint/2010/main" val="20971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D818C-F012-6134-BD17-0E90F057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65E2E45-29FE-237F-EB97-331BBC21515C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4BE9B2-74EE-E16F-C539-63D63ACBA7D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79CE39B-0E51-1A2E-0977-029F61FBD2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1C28999-A178-1A38-0363-41D96117EE9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D04259-FE9F-2DC7-BE1E-18BBF52FDAB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A85A7-7D4F-FAEA-1ED5-9B7D68ED463C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F1EACA-C175-EFF5-398C-F1E333B5E5D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613F7D6-C68E-45AD-86CC-BEB9C42933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B990CAA6-8701-5544-0D00-A43182F569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B7BC742-C12F-1403-31F9-264AF8E1498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175A66-AFCA-9974-31CD-1498F10D92E2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A754D9A-4709-7BC1-C894-70D331AB723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7984D8FE-3733-D094-3AD8-43DD7872366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2452B992-3D49-902C-F4A6-8B14437054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AD96EC-694E-CDC1-4DB2-BE30E65B5D2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6447B3-3FD9-41A9-E48E-34D31F3C86E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AA4107-1E72-64F4-46E9-426ACBB9155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C36324F-27A4-1B84-0F6B-F7CB213AE51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A8CD316-368B-B81C-CCB2-E0F5F6CCCC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7395D8E-6FCC-D716-7084-64FBC83A6A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9DE17D-F1EB-D9FD-8894-6212DCAD6407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516AA33-4080-E5E7-CCFC-D4741076FE5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044F2577-7EF0-C755-DFF8-CCC296F887A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BE536C34-0C71-B605-0A20-38A76FB26F4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CA5499F-AD08-FCBF-D66C-8683B7F639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15C5945-1229-1DBF-103D-EE902836C127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2ACB522-537A-1116-51B7-45CC59568D3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6372A9C1-B319-F9AA-4FDB-C31DF1FE24F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F7E2E9F-41D0-5D57-74D1-79AF346942D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399A9DA-D149-DCCB-1591-29ACB8E80FF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E4BEE0-441A-FEFE-9362-6FC87F7F43A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13249E-7641-11C0-7F0E-CEA5C6802C8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EDC67A69-66CE-FAD5-16CE-607739E6CBC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69E116E3-EA02-0BA8-691D-534F9A23351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263AA5D-7C6C-2F11-4F1A-2064C9A81AB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C621361-5D37-35D2-8023-81F8FF5AD461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0CDE5C-1F49-0EC2-8C22-961EB38EEC4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31C78836-2CA8-E4DE-5972-2C8DADB018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C5F3F5A-974A-BA65-E75B-AAA04D167A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63B3585-FD3F-B471-C201-889BC25185F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B746D3-6101-FF75-00B1-830036A1023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7B849FD-88A5-CFC2-7A3D-8F76016207B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C883CBC-97CE-5656-412F-5B93656F325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2778500-146A-94AD-B1B7-5BDED0B35B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60E4D8-D22D-3122-07DD-929D007055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70BB8B7-C838-2146-C967-A369DA4963F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B610FBA-3E3A-8DDC-4304-87ED0F785BB3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ED7886D-B9BC-720E-8BAE-2106AC0D128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AD55786B-6B50-CD7B-DA64-820AAEC01BE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F67D00C-7652-B45B-285E-B8FFCBB54A6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A8DD776-6306-7A7C-CD00-14CC24C6CE9B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93E91B53-6DC1-DBC3-A41C-3C6BFE0DD941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928C4BB-3378-70A2-2000-3048B6F2FA3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B788E0D-819D-B842-5263-A440ECB76DEA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80E9555-53BC-DD95-97E2-2725A0C1D14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A9D554-A1DD-18BC-C5A1-4262E327D408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44B40228-070F-905D-89A7-D351F754EB1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233BAD-CDEB-A236-D701-9FD118BCF9E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2A1F8D0-4570-3834-5711-DE90BF97B8E0}"/>
              </a:ext>
            </a:extLst>
          </p:cNvPr>
          <p:cNvGrpSpPr/>
          <p:nvPr/>
        </p:nvGrpSpPr>
        <p:grpSpPr>
          <a:xfrm>
            <a:off x="912930" y="2013621"/>
            <a:ext cx="16462140" cy="3918026"/>
            <a:chOff x="1228727" y="6131153"/>
            <a:chExt cx="16462140" cy="3918026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77C0EDC2-5D68-15EA-2C2F-0EEADFC1ADEF}"/>
                </a:ext>
              </a:extLst>
            </p:cNvPr>
            <p:cNvSpPr txBox="1"/>
            <p:nvPr/>
          </p:nvSpPr>
          <p:spPr>
            <a:xfrm>
              <a:off x="1228727" y="6131153"/>
              <a:ext cx="16462140" cy="179674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1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พาณิชย์อิเล็กทรอนิกส์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E-Commerce)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ธุรกรรมซื้อ-ขายหรือแลกเปลี่ยนสินค้าและบริการบนอินเทอร์เน็ต โดยใช้เว็บไซต์หรือแอปพลิเคชันเป็นสื่อในการนำเสนอสินค้าและบริการต่าง ๆ รวมถึงการติดต่อกันระหว่างผู้ซื้อและผู้ขาย 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ทำให้ผู้เข้าใช้บริการจากทุกที่ ทุกประเทศหรือทุกมุมโลกสามารถเข้าถึงร้านค้าได้ง่ายและตลอด 24 ชั่วโมง</a:t>
              </a:r>
            </a:p>
            <a:p>
              <a:pPr marL="534988" algn="thaiDist">
                <a:lnSpc>
                  <a:spcPts val="41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การจัดซื้อทางอิเล็กทรอนิกส์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E-Procurement)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ระบบจัดซื้อจัดจ้างที่มีการนำเทคโนโลยีเข้ามาใช้เพื่อลดระยะเวลาและความยุ่งยากในการดำเนินงาน ทั้งยังช่วยลดความยุ่งยากและซับซ้อนของงานเอกสาร จึงช่วยเพิ่มประสิทธิภาพในการจัดซื้อจัดจ้างภายในองค์กรได้อย่างรวดเร็วและมีคุณภาพ</a:t>
              </a:r>
            </a:p>
            <a:p>
              <a:pPr marL="534988" algn="thaiDist">
                <a:lnSpc>
                  <a:spcPts val="41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การตลาดอิเล็กทรอนิกส์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E-Marketing)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การดำเนินกิจกรรมทางการตลาด โดยใช้เครื่องมือดิจิทัลที่ทันสมัยและสะดวกในการใช้งานเป็นสื่อกลาง เช่น คอมพิวเตอร์ โทรศัพท์มือถือ สมาร์ตโฟน หรือแท็บ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เล็ต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ที่เชื่อมโยงกับอินเทอร์เน็ตและแพลตฟอร์มดิจิทัลต่าง ๆ การนำเครื่องมือ เหล่านี้มาผสมผสานกับกลยุทธ์การตลาดช่วยให้ธุรกิจสามารถเข้าถึงลูกค้าหรือกลุ่มเป้าหมาย ได้อย่างมีประสิทธิภาพ ไม่ว่าจะผ่านการโฆษณาผ่านโซ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เชี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ยลมีเดีย การตลาดผ่านอีเมล หรือการใช้แอปพลิเคชันมือถือ ทำให้สามารถบรรลุวัตถุประสงค์ขององค์กรได้อย่างแท้จริง โดยการใช้ข้อมูลและเทคโนโลยีในการประมวลผลพฤติกรรมผู้บริโภค เพื่อปรับกลยุทธ์การตลาดให้มีความเฉพาะเจาะจงและตอบสนองความต้องการของลูกค้าได้อย่างมีประสิทธิภาพมากขึ้น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E1D1050-8452-ABAF-36CA-23D2E36C3765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29FC8A-AC2F-6EED-8E90-AA9147A86EB2}"/>
                </a:ext>
              </a:extLst>
            </p:cNvPr>
            <p:cNvSpPr/>
            <p:nvPr/>
          </p:nvSpPr>
          <p:spPr>
            <a:xfrm>
              <a:off x="1228728" y="787775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47830A0-9355-BB5C-7FE4-70CAB2D1C534}"/>
                </a:ext>
              </a:extLst>
            </p:cNvPr>
            <p:cNvSpPr/>
            <p:nvPr/>
          </p:nvSpPr>
          <p:spPr>
            <a:xfrm>
              <a:off x="1228728" y="959197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320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263612" y="-2046809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52DBFF-D434-CF9A-A02B-3C5A0751F0FA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4F8B14-9AC6-DDBE-D1B0-F63A6D6265CC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D8B5F1-6685-62E7-0557-15465E6146F6}"/>
              </a:ext>
            </a:extLst>
          </p:cNvPr>
          <p:cNvGrpSpPr/>
          <p:nvPr/>
        </p:nvGrpSpPr>
        <p:grpSpPr>
          <a:xfrm>
            <a:off x="3866292" y="3466753"/>
            <a:ext cx="10811785" cy="4624824"/>
            <a:chOff x="3866292" y="3466753"/>
            <a:chExt cx="10811785" cy="462482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B96D8-62CA-E177-A717-371F0B00DF8E}"/>
                </a:ext>
              </a:extLst>
            </p:cNvPr>
            <p:cNvSpPr/>
            <p:nvPr/>
          </p:nvSpPr>
          <p:spPr>
            <a:xfrm>
              <a:off x="3866292" y="4908490"/>
              <a:ext cx="10811785" cy="3183087"/>
            </a:xfrm>
            <a:prstGeom prst="roundRect">
              <a:avLst>
                <a:gd name="adj" fmla="val 12690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487324-5578-65B4-86AD-CC081FF298A1}"/>
                </a:ext>
              </a:extLst>
            </p:cNvPr>
            <p:cNvGrpSpPr/>
            <p:nvPr/>
          </p:nvGrpSpPr>
          <p:grpSpPr>
            <a:xfrm>
              <a:off x="7263742" y="3466753"/>
              <a:ext cx="4264836" cy="1138844"/>
              <a:chOff x="1265027" y="2058948"/>
              <a:chExt cx="4740111" cy="126575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1031DA0-A8EB-FA94-6842-9ECB1247AB72}"/>
                  </a:ext>
                </a:extLst>
              </p:cNvPr>
              <p:cNvGrpSpPr/>
              <p:nvPr/>
            </p:nvGrpSpPr>
            <p:grpSpPr>
              <a:xfrm>
                <a:off x="1265027" y="2255425"/>
                <a:ext cx="3871119" cy="1069281"/>
                <a:chOff x="4648200" y="5812366"/>
                <a:chExt cx="3871119" cy="1069281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FADC9A2F-C5C4-12E2-0952-20A0BFB236F8}"/>
                    </a:ext>
                  </a:extLst>
                </p:cNvPr>
                <p:cNvSpPr/>
                <p:nvPr/>
              </p:nvSpPr>
              <p:spPr>
                <a:xfrm>
                  <a:off x="4648200" y="5969673"/>
                  <a:ext cx="3840802" cy="911974"/>
                </a:xfrm>
                <a:prstGeom prst="roundRect">
                  <a:avLst/>
                </a:prstGeom>
                <a:solidFill>
                  <a:srgbClr val="F57C7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TextBox 6">
                  <a:extLst>
                    <a:ext uri="{FF2B5EF4-FFF2-40B4-BE49-F238E27FC236}">
                      <a16:creationId xmlns:a16="http://schemas.microsoft.com/office/drawing/2014/main" id="{E39D247A-23FA-3FA8-7205-306DD1ECAACC}"/>
                    </a:ext>
                  </a:extLst>
                </p:cNvPr>
                <p:cNvSpPr txBox="1"/>
                <p:nvPr/>
              </p:nvSpPr>
              <p:spPr>
                <a:xfrm>
                  <a:off x="4983373" y="5812366"/>
                  <a:ext cx="3535946" cy="104333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สาระการเรียนรู้</a:t>
                  </a:r>
                  <a:endParaRPr lang="en-US" sz="43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46D32B9-0D57-AD52-D91F-59FBDC86A051}"/>
                  </a:ext>
                </a:extLst>
              </p:cNvPr>
              <p:cNvSpPr/>
              <p:nvPr/>
            </p:nvSpPr>
            <p:spPr>
              <a:xfrm>
                <a:off x="4884158" y="2058948"/>
                <a:ext cx="615553" cy="6155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314EEF5-2D6F-8208-7590-080E7A4D19FF}"/>
                  </a:ext>
                </a:extLst>
              </p:cNvPr>
              <p:cNvSpPr/>
              <p:nvPr/>
            </p:nvSpPr>
            <p:spPr>
              <a:xfrm>
                <a:off x="5530745" y="2236344"/>
                <a:ext cx="474393" cy="47439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F2C1956-77B2-3243-2D99-7F21EBDB040A}"/>
                  </a:ext>
                </a:extLst>
              </p:cNvPr>
              <p:cNvSpPr/>
              <p:nvPr/>
            </p:nvSpPr>
            <p:spPr>
              <a:xfrm>
                <a:off x="5258173" y="2704187"/>
                <a:ext cx="350683" cy="35068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84EA516-74F9-9B5C-65F2-1786DBE68C67}"/>
                </a:ext>
              </a:extLst>
            </p:cNvPr>
            <p:cNvGrpSpPr/>
            <p:nvPr/>
          </p:nvGrpSpPr>
          <p:grpSpPr>
            <a:xfrm>
              <a:off x="4079552" y="5076265"/>
              <a:ext cx="10218961" cy="2747190"/>
              <a:chOff x="138290" y="4321127"/>
              <a:chExt cx="10218961" cy="274719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2BA8547-6F56-C2B0-472E-B2A30B792AC2}"/>
                  </a:ext>
                </a:extLst>
              </p:cNvPr>
              <p:cNvSpPr/>
              <p:nvPr/>
            </p:nvSpPr>
            <p:spPr>
              <a:xfrm>
                <a:off x="138290" y="4321127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1</a:t>
                </a:r>
                <a:endParaRPr lang="th-TH" sz="360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B544689-2909-EA6B-7221-8070BCC20BCC}"/>
                  </a:ext>
                </a:extLst>
              </p:cNvPr>
              <p:cNvSpPr txBox="1"/>
              <p:nvPr/>
            </p:nvSpPr>
            <p:spPr>
              <a:xfrm>
                <a:off x="837622" y="4507031"/>
                <a:ext cx="9519629" cy="25612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ความหมาย ประโยชน์ และหลักการเลือกใช้เทคโนโลยีประกอบธุรกิจ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เทคโนโลยีดิจิทัลและระบบสารสนเทศในการประกอบธุรกิจ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พาณิชย์อิเล็กทรอนิกส์</a:t>
                </a:r>
              </a:p>
              <a:p>
                <a:pPr>
                  <a:lnSpc>
                    <a:spcPts val="3500"/>
                  </a:lnSpc>
                  <a:spcBef>
                    <a:spcPts val="2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จรรยาบรรณใน</a:t>
                </a:r>
                <a:r>
                  <a:rPr lang="th-TH" sz="4000" b="1" spc="36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การทำ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ธุรกิจพาณิชย์อิเล็กทรอนิกส์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3E60894-4578-CA51-494B-34BBB51D99E8}"/>
                  </a:ext>
                </a:extLst>
              </p:cNvPr>
              <p:cNvSpPr/>
              <p:nvPr/>
            </p:nvSpPr>
            <p:spPr>
              <a:xfrm>
                <a:off x="138290" y="5039598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2</a:t>
                </a:r>
                <a:endParaRPr lang="th-TH" sz="3600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606A0EE-7251-3679-822D-3ED69D2553EC}"/>
                  </a:ext>
                </a:extLst>
              </p:cNvPr>
              <p:cNvSpPr/>
              <p:nvPr/>
            </p:nvSpPr>
            <p:spPr>
              <a:xfrm>
                <a:off x="138290" y="5743605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3</a:t>
                </a:r>
                <a:endParaRPr lang="th-TH" sz="3600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8A4F7FB-F653-EA3B-121A-DA9C5CDFE3E2}"/>
                  </a:ext>
                </a:extLst>
              </p:cNvPr>
              <p:cNvSpPr/>
              <p:nvPr/>
            </p:nvSpPr>
            <p:spPr>
              <a:xfrm>
                <a:off x="138290" y="6457452"/>
                <a:ext cx="576000" cy="576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4</a:t>
                </a:r>
                <a:endParaRPr lang="th-TH" sz="3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E38B8-A2CB-2C41-3E8A-EFB2F465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6F6C00-9F5E-302A-A1BF-A6D0F2D79CD1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7AD14E-7F5C-9765-AB2F-E86158A0105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B12197F-20D3-79EF-1E94-DCF3E9FB4F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36230C43-9B85-2D60-09FE-F75727245BF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051716-AB5B-054C-175C-6133B44132B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F48307-7F3B-4853-1969-5A2AA254AD0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859526-92FB-4E04-7AE9-0D99B394A5B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ED0EB533-F9AF-7421-70AA-3D8CD2F3D79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823C57F-C3BF-48C5-7362-0D6644738B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77E685-8F9D-8E36-662F-47020610A2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4FCEED-5FF3-35CD-4876-746E75FCC2C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E29FF8-70FB-CC7F-248B-F4DB39BAFDF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B32F4A83-F089-15AE-4549-65E68837E7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0812DBB-5515-58DB-555E-FE8364ED59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7A82F1-DA7E-3B38-050D-3248A0F7FF5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915A4F-BEA2-B70D-32C9-3E93C068F12E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0C819D-A432-B1B4-23D2-AC7D20DA21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1310122-5D7C-517F-7A19-9B9547898F8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BAFD8F0-EE98-220C-79C9-BEDF9E17E6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D66645-4F33-86E7-C1FC-D32EB29C9A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135661-CF88-8364-1B16-E19D968C933C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ACBC422-B939-A0C2-637E-6BB5187B41F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F674AB3-AF32-A7EE-A656-26203CA3C3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F6E890F-C003-451C-E0CF-CC9B98636E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EAFED01-14C8-8289-9921-88E9BEFD8D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01296D-8B8D-592E-0300-639FEF36545F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473602-B32C-AB41-25B0-F99A180E631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3D70A3C-2FA5-99B9-730F-9971D2668FD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1453C3E-5736-ABE4-09B3-7C852AC799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65FE6EF-F226-0373-A2F5-6130BD8519B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05EB2A-8758-8FC7-D480-5479E6CAB1A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723DE65-B113-A1BB-AE8C-7B18993B810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E686779-2927-5A26-81FA-6CF94658D5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483EC24D-8853-A2CA-05CB-0C5B41292A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ADC6A4D-C0C8-6E44-9FC5-64553FDE44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E91E95-5EF6-5C74-45CA-8376F2F8B8A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39BB94-F168-DBD1-BC27-40AD03A72A2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CC7FEF3-908F-1F24-4C93-362F22B7C10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0A81ACB-A54A-06AB-550A-6043D43DE4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9B051B-7472-B846-967A-458C019783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01DD0F-0DAC-03B3-B207-73F946EA9B3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9CC8F33-C2BC-D760-6A7C-80328C8EAC6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94876C1-B906-DC0E-F43E-E7AED75335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DB7C6492-72A6-69D0-A572-3BAD7165A4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8E4E355-F818-99F8-BCB5-FBE61D20397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80E4E-1BCA-7023-95D2-8BABBA90F60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4D4890C-B6DC-7209-5B83-FDEE5E9F6FE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64CF0F1-625A-7D1F-9B04-63A1C75A4C0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1290C12-5BF6-158C-9299-3D76B371700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D2EF5C-7BCD-68F7-086A-ACABA895AF5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96C5EC0-DF3F-0EEC-C615-BC03C85E736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D667C84-6630-B927-6BF4-6C4F9F4D0CD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EC88834-81E7-0537-8828-DD95476A5AA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A9D073F-0E0D-6A81-4BF0-738D67C85E36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22062A-94D3-775D-402A-1E582586479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8820DC-7C8C-1A20-C20A-ECAA24CA3A69}"/>
              </a:ext>
            </a:extLst>
          </p:cNvPr>
          <p:cNvGrpSpPr/>
          <p:nvPr/>
        </p:nvGrpSpPr>
        <p:grpSpPr>
          <a:xfrm>
            <a:off x="860031" y="1450456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881B75EA-1E8C-8A4A-2B33-5236DA6244DF}"/>
                </a:ext>
              </a:extLst>
            </p:cNvPr>
            <p:cNvSpPr/>
            <p:nvPr/>
          </p:nvSpPr>
          <p:spPr>
            <a:xfrm rot="16200000">
              <a:off x="7157428" y="-1164227"/>
              <a:ext cx="694325" cy="907759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D6067848-1F16-96C6-EAF7-F79A8D4C34E2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DE14C5B-646B-FC0E-3FC9-BC4B0241CDE1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2.4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E490532-0416-18C2-7885-5C008B8BE4D2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การพัฒนาช่องทางการจัดจำหน่ายสมัยใหม่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9B60449-52D4-ED0C-228B-410CE03A284B}"/>
              </a:ext>
            </a:extLst>
          </p:cNvPr>
          <p:cNvGrpSpPr/>
          <p:nvPr/>
        </p:nvGrpSpPr>
        <p:grpSpPr>
          <a:xfrm>
            <a:off x="912929" y="2656774"/>
            <a:ext cx="16571507" cy="2736169"/>
            <a:chOff x="1228726" y="6131152"/>
            <a:chExt cx="16571507" cy="2736169"/>
          </a:xfrm>
        </p:grpSpPr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6F94973-6055-178F-5047-7BE6C0FF3A28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อีคอมเมิร์ซ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e-Commerce)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เป็นกระบวนการซื้อขายสินค้าและบริการโดยใช้สื่อ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อิเล็กทรอนิกส์ผ่านระบบเครือข่ายคอมพิวเตอร์หรืออินเทอร์เน็ต ซึ่งกล่าวง่าย ๆ ก็คือ 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การซื้อ–ขายผ่านช่องทางออนไลน์ การดำเนินธุรกิจในรูปแบบอีคอมเมิร์ซนั้นสามารถช่วย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ให้การดำเนินงานเป็นไปอย่างรวดเร็ว ลดต้นทุนและกระบวนการดำเนินงานที่ซับซ้อน เพิ่มประสิทธิภาพในการให้บริการลูกค้าอย่างทั่วถึง และขยายตลาดได้อย่างกว้างขวาง โดยสามารถทำการซื้อขายได้ทุกที่ ทุกเวลา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F39F7F-1CA7-83B7-8B20-34CBD5078346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DFF3B93-5520-ED78-FCA1-4EBF09E06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3" b="15527"/>
          <a:stretch/>
        </p:blipFill>
        <p:spPr>
          <a:xfrm>
            <a:off x="13595230" y="2677200"/>
            <a:ext cx="3779839" cy="140121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84341D7-B9F0-CFF2-D809-0D0641494084}"/>
              </a:ext>
            </a:extLst>
          </p:cNvPr>
          <p:cNvGrpSpPr/>
          <p:nvPr/>
        </p:nvGrpSpPr>
        <p:grpSpPr>
          <a:xfrm>
            <a:off x="4086119" y="5757475"/>
            <a:ext cx="13288950" cy="2736169"/>
            <a:chOff x="1228727" y="6131152"/>
            <a:chExt cx="13288950" cy="2736169"/>
          </a:xfrm>
        </p:grpSpPr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27201AC3-FEBD-0933-E6E8-D38371C065DB}"/>
                </a:ext>
              </a:extLst>
            </p:cNvPr>
            <p:cNvSpPr txBox="1"/>
            <p:nvPr/>
          </p:nvSpPr>
          <p:spPr>
            <a:xfrm>
              <a:off x="1228727" y="6131152"/>
              <a:ext cx="13288950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ธุรกิจผ่านสื่อสังคมออนไลน์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Social Commerce)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การใช้สื่อสังคมออนไลน์ในการพาณิชย์อิเล็กทรอนิกส์ เช่น การเปิดร้านค้าบน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เฟซ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บุ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๊ก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Facebook)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อินสตาแกรม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Instagram)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ไลน์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Line)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นอกจากนี้ ยังมี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ธุรกิจประเภทกรุปบายอิง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Group Buying)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เป็นการบริการซื้อแบบกลุ่ม เช่น ตั๋วดูภาพยนตร์ ซึ่งจะได้รับส่วนลดพิเศษหากมีผู้ซื้อครบตามจำนวนที่กำหนดและการค้าขายบนบล็อก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Blog)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เว็บบอร์ด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Web Board)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หรือบนเว็บแอปพลิเคชัน (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Web Application)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ที่สามารถจัดอันดับความคิดเห็นของลูกค้า สามารถโต้ตอบของลูกค้าได้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17E627C-4934-372E-07C5-B7F29CC7D9C1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775A551-AD48-C20E-63E7-94933EA93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2" y="5804634"/>
            <a:ext cx="3023283" cy="30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6F9F-4C1C-6847-327D-E78AF0364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C3D7633-5503-6B87-0BE5-DEA5B67AD9F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F0F19A-F7D6-DC5F-921D-1A3BAE48887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EC840EAA-D024-FE16-AE44-A62660EFC7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99A33D6-FD81-C313-1F5C-314D66058A4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E66A0D-130A-E6C1-8C9C-E2960FF09F6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0DBF48-647D-C4A9-7265-A383773D8CC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402DE4-FC46-D5B9-DB76-82B8D64908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682C2267-E3A4-C32C-5CC3-DB562776801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3ABC806-CCF0-9407-ACA6-878E4CAFEEC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6589AB-72D6-8341-B8D6-FF8991230F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9CF259-D5B4-ED49-8F67-6AFB370B921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AD9D275-9B97-1B8D-EDFC-0554AF9C7E4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6C899B4-DBE3-439E-A991-ACC4A90E8BF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ED669DCF-E487-C495-C008-C59C069AD3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7B5F52-14CA-1953-A737-9EEE5D7E6B7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0940AC-49CB-3B3F-501B-669A9E4A9C63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730DFA-CBD5-3BAA-1FDA-E545EBD30A1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AFEF0E1-4AF0-E551-2E43-1781C003646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C448521-3929-0194-0DE7-897EABFAD6D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44C09C3-B178-C1A1-D89E-601A24E4E2A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31D8AD-7904-0751-EB6D-7A2BBE87618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37CC96B-BB73-4380-E84B-1B65A3B2842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FAA9130-FDC2-AA97-C228-7FB382025A2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27A04BA-0C6B-5D08-561D-D9C7732E880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0DA369-FD3E-AF24-72CC-8A9F5BFE19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43F59A-27E5-013D-923E-E1EF38D1ED75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570DFD0-F97B-6AAD-1C09-A39421E7739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0A915003-EA35-B1B9-D7CB-86E7C3A92F5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B084FCE-D0E1-6339-3EEF-BB991494BD3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97B3FFF-6FAA-E874-C365-F4BD51636E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07EDE0-5A25-EA42-0D03-FF7A528F053B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125890-90C6-A919-3C97-1556B1EAB74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B863338-EB61-0CED-3956-5C20B9E7FC1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6A596719-39AF-A0D7-747F-37AA2EB59ED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675062-6E26-E5D4-32E9-88F577B4AA9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240FF5-181D-FAC3-6631-4C42E772A28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BB1C6A6-C80B-9121-8E4E-EFAE0525BE9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7ECBAB6F-E3B8-BEE4-87ED-485250ED3EE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B593A41-E194-1948-6C69-A8A87E79880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A611B16-16A0-EF4B-4D08-5B8BF90DCCC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FEA0A5-11DE-FF9D-3362-5285D73E03E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D6E1F6-06B2-BEAD-3313-4BDE8BA5D80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E5BEACF8-FF47-5039-0865-C4B4C9CDD89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27F788E-D77B-B247-4DFC-CAE6DA33069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EBCDED2-30EE-4D25-32B5-34531BB474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ABA37A-FA1C-9E5A-F00E-F6FA56C275B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A17E7CD-30CA-E467-413D-7FCA61FA548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5174754-3C67-4A9A-691A-13798532ED5E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87A4489-15C6-41D7-E302-738B8D2FEC2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17A3DD9-42E9-1055-53B8-CCBAA34EEBE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40F7DEC-C2F7-5041-9703-3B52F2F70250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E0A7BE0-7428-3BED-7278-2AF949185B2A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5D3DF9A-9F04-7807-8F0B-202055B488C8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447C9D4-32F2-E4A3-EA9F-05A851F0F38E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CAB633B-F267-294C-5733-1D1C226CD27F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F2A930B-FF00-CE66-3CB3-C97ADB575883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9A04989F-7986-9A06-A81B-E08EDB055AD2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C3AAC38-AAA5-7139-08C1-5AC3862EFB6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F55361F-0BF1-FCBB-62AE-D87B1DB43F52}"/>
              </a:ext>
            </a:extLst>
          </p:cNvPr>
          <p:cNvGrpSpPr/>
          <p:nvPr/>
        </p:nvGrpSpPr>
        <p:grpSpPr>
          <a:xfrm>
            <a:off x="912930" y="1900837"/>
            <a:ext cx="16322648" cy="2736169"/>
            <a:chOff x="1228727" y="6131152"/>
            <a:chExt cx="16322648" cy="273616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01072EF8-32B1-E480-0DE2-A61395D1CA34}"/>
                </a:ext>
              </a:extLst>
            </p:cNvPr>
            <p:cNvSpPr txBox="1"/>
            <p:nvPr/>
          </p:nvSpPr>
          <p:spPr>
            <a:xfrm>
              <a:off x="1228727" y="6131152"/>
              <a:ext cx="16322648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การผสมผสานช่องทางออนไลน์และออฟไลน์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Omni Channel Marketing)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เป็นการพัฒนาต่อยอดจากแนวคิด </a:t>
              </a:r>
              <a:b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E-Commerce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Social Commerce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โดยมุ่งเน้นการบูรณาการประสบการณ์ลูกค้าจากทุกช่องทาง ไม่ว่าจะเป็นหน้าร้านแบบดั้งเดิม เว็บไซต์ 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E-Commerce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หรือแพลตฟอร์มสื่อสังคมออนไลน์ต่าง ๆ ให้เชื่อมโยงกันอย่างไร้รอยต่อ หมายถึง ธุรกิจการค้าที่จะสร้างประสบการณ์ ผ่านการซื้อสินค้าจากหลายช่องทางทั้งออฟไลน์และออนไลน์ และสามารถเข้าถึงลูกค้าได้อย่างสมบูรณ์ (พชร อารยะการกุล, 2562) ซึ่งหลักที่สำคัญของวิธีการนี้ คือ มุ่งเน้นสร้างประสบการณ์ การใช้จ่ายเพื่อให้ลูกค้าเกิดความพอใจ โดยคำนึงถึงลูกค้าเป็นศูนย์กลางในการปฏิบัติ เช่น เมื่อลูกค้าต้องการหาข้อมูลเปรียบเทียบสินค้าและสั่งสินค้าแต่ต้องการไปรับที่สาขา ระบบจะทำการตรวจสอบ คลังสินค้าเมื่อลูกค้าเข้าไปถึงหน้าร้านพนักงานจะดึงข้อมูลสินค้าที่ลูกค้าต้องการและสามารถบริการได้ทันที นอกจากนั้นพนักงานยังสามารถดึงข้อมูลลูกค้าที่มีอยู่ในระบบมาเพื่อวิเคราะห์พฤติกรรมลูกค้าและนำไปสู่การเสนอสินค้าหรือบริการอื่น ๆ ที่ตรงใจลูกค้า ซึ่งจะเพิ่มโอกาสในการขาย สร้างความประทับใจและสร้างความผูกพันกับลูกค้า (พิมพ์ธัญ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ญา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ฆ้องเสนาะ, 2560) ธุรกิจที่มีหน้าร้านแบบเดิม ๆ หันมาปรับเปลี่ยนโดยเริ่มจากการเพิ่มช่องทางออนไลน์เข้ามาร่วมกับช่องทางเดิมที่มีอยู่เพื่อเปลี่ยนแปลงรูปแบบการซื้อขายสินค้าให้แปลกใหม่ มีความน่าตื่นเต้น มีอารมณ์ร่วมในการซื้อสินค้าและประสบการณ์การซื้อสินค้า รวมทั้งยังสร้างความผูกพันให้กับแบรนด์จนก่อให้เกิดความจงรักภักดี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3083BA3-322A-95A8-EB7A-328FB4F36DCF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596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E5B86-F545-09C1-B3F0-5A05894E2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B4FFA4-3FD0-89FA-0975-2F62FE8ADE7F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D81154F-F00D-0C6C-C902-80324C6401D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8DF8CE7C-2E32-B621-7FC6-F5CA9CC5255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318D3E7-9EE6-1942-A295-FB3C50ED913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4F7DD6-59AF-20FB-2F7B-B31CF300E0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AF15AE-1E9B-699C-7484-DA32D979CDA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95EE49-5FCB-7EAA-0022-5DBDACF9381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AD67584C-0C5B-D128-B4ED-FF896CA324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42CE4F5-9D53-3FC8-4DD7-18A69BF4C8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684ADD-2E2A-CEC2-6EEA-B17504EAA40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BC3DAA-6AC9-0A39-3491-A11EDF9B857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033CF7-4E98-1CDF-A376-24C858A6E5F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F7510A2-03D2-B30B-C71E-28C35CCD75E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20E9B12-9321-E268-8E87-9DA0D8186FA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DF7264-7211-9320-F008-359B7335E3C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51B13A-B721-919E-720C-61D305A16C0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15597D-1CA2-5195-03EE-15901CDBA80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2B77EF1-95CA-4F60-478A-0C836E198B0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4A367583-C55B-7D75-D202-B7D8CF6054F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859462-C9F0-D90A-2CD3-1D5A7D8244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DF052-ECF4-8B69-2B1E-38F39F93661D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5E15F9-121F-B19A-47E5-BB3E1E44BBE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27E000A-67DB-DC1D-D650-A4964A4F092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348F524-1CE7-D0CF-10BB-08712DE588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428BF94-039D-8C8B-E257-8C63BA3CC2E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5F3322-9D0F-F233-B2CD-EC77D253C1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B516E85-4DD8-A3A6-1E65-07FC0C57A71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1E18F614-6980-0002-8673-9DC09669911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C68644C-4476-D9E6-1F49-B59141C0693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AE9CD0-B8C9-8C7D-D457-DE69A69CC1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7462C0-7132-F188-0737-5C1AFD9015DC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0D07B49-B116-DC0D-E9BF-A5AC12B084B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DA0E10D-9BEA-187D-E3BE-30E786060D6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F9C0152-2BC4-94ED-4083-25E78689377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323430B-2975-3160-6149-C399CDC153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3EF0C3-CC37-337D-D047-6A82A6D54EF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BB07F9A-ACF3-2D1A-D3F1-F92C618DC8C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54440626-2475-90E8-ECCA-B33B40E556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203F2132-0372-7B8F-3800-84C43DE4567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38CC19E-C855-6108-C538-F9D2B4E525D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9508F2-F531-DED3-1979-397999DFDE6C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C41C083-DAB7-44B9-5EFE-0D9C7E0712A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D06599A-EDD3-46EF-B2C4-2A12A5159F2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84F24206-2D27-2F5A-11EB-6036661B68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2ED6EC-3937-8ECA-27A1-220C3CA7531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6A306F-F2CF-E0EB-F1BF-6CF23C2C94E3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8AC5732-F620-55C6-958B-CFB958EFF7B3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3A30449D-6C9E-3573-DA6D-1A47F361A08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3AE3DF9E-AC7F-2A21-9C00-AED57E1845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D053D79-FFBF-A41C-921A-7286B0D2B2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AA834A2-5C92-359D-120E-1F0F910BE3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1E88A04-A0DB-60E2-EE5B-5299D57986ED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6B80BF-5FCE-CB9A-7585-ED3BD11F4CD0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659725-2376-7593-5304-F2E5EE9B3B47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535BE6E-C2D6-C865-CDAB-D93E4D420CE2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5DD159-FFC5-D386-4C35-37FC34EC9647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D79DC952-E95A-B603-EFC3-8E9C9EEFC339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9848C2E-D086-99A1-9520-60B463B90B47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21CB506-8963-4987-E8BB-FC592759B572}"/>
              </a:ext>
            </a:extLst>
          </p:cNvPr>
          <p:cNvGrpSpPr/>
          <p:nvPr/>
        </p:nvGrpSpPr>
        <p:grpSpPr>
          <a:xfrm>
            <a:off x="912929" y="1797319"/>
            <a:ext cx="16571507" cy="2736169"/>
            <a:chOff x="1228726" y="6131152"/>
            <a:chExt cx="16571507" cy="273616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D4900127-07E8-5208-4780-BC93039D76DA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9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เทคโนโลยีในการจัดการโลจิสติก</a:t>
              </a:r>
              <a:r>
                <a:rPr lang="th-TH" sz="3800" b="1" spc="36" dirty="0" err="1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ส์แ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ละการจัดส่งสินค้า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ส่งสินค้าที่รวดเร็วและมีประสิทธิภาพเป็นปัจจัยสำคัญที่ส่งผลต่อความพึงพอใจของลูกค้าในยุคดิจิทัล ปัจจุบันเทคโนโลยีได้เข้ามามีบทบาทในการพัฒนาระบบโลจิสติก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ส์แ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ละการจัดส่งให้มีประสิทธิภาพมากขึ้น ดังนี้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F595CB0-E34E-7CB2-191F-6A306D37D7C5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E9AC61-93D4-6D3F-B9C7-3DE740C34278}"/>
              </a:ext>
            </a:extLst>
          </p:cNvPr>
          <p:cNvSpPr txBox="1"/>
          <p:nvPr/>
        </p:nvSpPr>
        <p:spPr>
          <a:xfrm>
            <a:off x="776997" y="3296704"/>
            <a:ext cx="16598071" cy="3181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6938" marR="0" lvl="0" indent="-354013" algn="l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ระบบติดตามพัสดุแบบเรียลไทม์ 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ช่วยให้ลูกค้าสามารถติดตามสถานะการจัดส่งสินค้าได้ตลอดเวลา ลดความกังวลและสร้างความเชื่อมั่นให้กับลูกค้า</a:t>
            </a:r>
          </a:p>
          <a:p>
            <a:pPr marL="896938" marR="0" lvl="0" indent="-354013" algn="l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2)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คลังสินค้าอัจฉริยะ 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ใช้ระบบคอมพิวเตอร์และหุ่นยนต์ในการจัดการคลังสินค้า ทำให้การหยิบสินค้าและบรรจุหีบห่อทำได้รวดเร็วและแม่นยำมากขึ้น</a:t>
            </a:r>
          </a:p>
          <a:p>
            <a:pPr marL="896938" marR="0" lvl="0" indent="-354013" algn="l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3)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การใช้ข้อมูลขนาดใหญ่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Big Data) 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ิเคราะห์พฤติกรรมการสั่งซื้อและการจัดส่งเพื่อวางแผนการกระจายสินค้าและจัดเส้นทางการขนส่งที่มีประสิทธิภาพมากขึ้น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9753C-2F86-BAEB-E70C-E5DC8BE50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50" y="6688161"/>
            <a:ext cx="10556163" cy="30249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21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D818C-F012-6134-BD17-0E90F057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65E2E45-29FE-237F-EB97-331BBC21515C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4BE9B2-74EE-E16F-C539-63D63ACBA7D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79CE39B-0E51-1A2E-0977-029F61FBD2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1C28999-A178-1A38-0363-41D96117EE9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D04259-FE9F-2DC7-BE1E-18BBF52FDAB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A85A7-7D4F-FAEA-1ED5-9B7D68ED463C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F1EACA-C175-EFF5-398C-F1E333B5E5D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613F7D6-C68E-45AD-86CC-BEB9C42933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B990CAA6-8701-5544-0D00-A43182F569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B7BC742-C12F-1403-31F9-264AF8E1498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175A66-AFCA-9974-31CD-1498F10D92E2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A754D9A-4709-7BC1-C894-70D331AB723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7984D8FE-3733-D094-3AD8-43DD7872366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2452B992-3D49-902C-F4A6-8B14437054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AD96EC-694E-CDC1-4DB2-BE30E65B5D2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6447B3-3FD9-41A9-E48E-34D31F3C86E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AA4107-1E72-64F4-46E9-426ACBB9155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C36324F-27A4-1B84-0F6B-F7CB213AE51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A8CD316-368B-B81C-CCB2-E0F5F6CCCC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7395D8E-6FCC-D716-7084-64FBC83A6A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9DE17D-F1EB-D9FD-8894-6212DCAD6407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516AA33-4080-E5E7-CCFC-D4741076FE5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044F2577-7EF0-C755-DFF8-CCC296F887A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BE536C34-0C71-B605-0A20-38A76FB26F4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CA5499F-AD08-FCBF-D66C-8683B7F639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15C5945-1229-1DBF-103D-EE902836C127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2ACB522-537A-1116-51B7-45CC59568D3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6372A9C1-B319-F9AA-4FDB-C31DF1FE24F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F7E2E9F-41D0-5D57-74D1-79AF346942D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399A9DA-D149-DCCB-1591-29ACB8E80FF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E4BEE0-441A-FEFE-9362-6FC87F7F43A9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13249E-7641-11C0-7F0E-CEA5C6802C8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EDC67A69-66CE-FAD5-16CE-607739E6CBC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69E116E3-EA02-0BA8-691D-534F9A23351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263AA5D-7C6C-2F11-4F1A-2064C9A81AB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C621361-5D37-35D2-8023-81F8FF5AD461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0CDE5C-1F49-0EC2-8C22-961EB38EEC4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31C78836-2CA8-E4DE-5972-2C8DADB018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C5F3F5A-974A-BA65-E75B-AAA04D167A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63B3585-FD3F-B471-C201-889BC25185F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B746D3-6101-FF75-00B1-830036A10236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7B849FD-88A5-CFC2-7A3D-8F76016207B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C883CBC-97CE-5656-412F-5B93656F325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2778500-146A-94AD-B1B7-5BDED0B35B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60E4D8-D22D-3122-07DD-929D0070552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70BB8B7-C838-2146-C967-A369DA4963F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B610FBA-3E3A-8DDC-4304-87ED0F785BB3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ED7886D-B9BC-720E-8BAE-2106AC0D128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AD55786B-6B50-CD7B-DA64-820AAEC01BE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F67D00C-7652-B45B-285E-B8FFCBB54A6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A8DD776-6306-7A7C-CD00-14CC24C6CE9B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93E91B53-6DC1-DBC3-A41C-3C6BFE0DD941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928C4BB-3378-70A2-2000-3048B6F2FA3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B788E0D-819D-B842-5263-A440ECB76DEA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80E9555-53BC-DD95-97E2-2725A0C1D14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A9D554-A1DD-18BC-C5A1-4262E327D408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44B40228-070F-905D-89A7-D351F754EB1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1233BAD-CDEB-A236-D701-9FD118BCF9EC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2A1F8D0-4570-3834-5711-DE90BF97B8E0}"/>
              </a:ext>
            </a:extLst>
          </p:cNvPr>
          <p:cNvGrpSpPr/>
          <p:nvPr/>
        </p:nvGrpSpPr>
        <p:grpSpPr>
          <a:xfrm>
            <a:off x="912930" y="1939321"/>
            <a:ext cx="7937772" cy="1493916"/>
            <a:chOff x="1228727" y="6131153"/>
            <a:chExt cx="7937772" cy="1493916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77C0EDC2-5D68-15EA-2C2F-0EEADFC1ADEF}"/>
                </a:ext>
              </a:extLst>
            </p:cNvPr>
            <p:cNvSpPr txBox="1"/>
            <p:nvPr/>
          </p:nvSpPr>
          <p:spPr>
            <a:xfrm>
              <a:off x="1228727" y="6131153"/>
              <a:ext cx="7937772" cy="149391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การใช้เทคโนโลยีในการเพิ่มความสะดวกและประสบการณ์ลูกค้า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นอกจากช่องทางการจัดจำหน่ายแล้ว เทคโนโลยียังช่วยเพิ่มความสะดวกและประสบการณ์ที่ดีให้กับลูกค้า ซึ่งส่งผลต่อการตัดสินใจซื้อและความจงรักภักดีต่อแบรนด์ ดังนี้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E1D1050-8452-ABAF-36CA-23D2E36C3765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11D0FCC-1C4D-A545-47E2-AB61D00012B3}"/>
              </a:ext>
            </a:extLst>
          </p:cNvPr>
          <p:cNvSpPr txBox="1"/>
          <p:nvPr/>
        </p:nvSpPr>
        <p:spPr>
          <a:xfrm>
            <a:off x="776997" y="6527544"/>
            <a:ext cx="16598071" cy="3194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96938" marR="0" lvl="0" indent="-354013" algn="l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ระบบชำระเงินดิจิทัล 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เช่น 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QR Code, Mobile Banking 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E-Wallet 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ช่วยให้ลูกค้าสามารถชำระเงินได้สะดวกรวดเร็ว ไม่จำเป็นต้องพกเงินสด</a:t>
            </a:r>
          </a:p>
          <a:p>
            <a:pPr marL="896938" marR="0" lvl="0" indent="-354013" algn="l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2)	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เทคโนโลยีความจริงเสมือน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AR) 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และความจริงเสมือนผสม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VR) 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ช่วยให้ลูกค้าสามารถทดลองใช้สินค้าหรือเห็นภาพสินค้าในบริบทจริงก่อนตัดสินใจซื้อ เช่น แอปพลิเคชันที่ให้ลองใส่แว่นตา ลองสีลิปสติก หรือจัดวาง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เฟ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อร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์นิเช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อร์ในห้อง</a:t>
            </a:r>
          </a:p>
          <a:p>
            <a:pPr marL="896938" marR="0" lvl="0" indent="-354013" algn="l" defTabSz="914400" rtl="0" eaLnBrk="1" fontAlgn="auto" latinLnBrk="0" hangingPunct="1">
              <a:lnSpc>
                <a:spcPts val="3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3)	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ระบบแชตบอ</a:t>
            </a:r>
            <a:r>
              <a:rPr kumimoji="0" lang="th-TH" sz="3800" b="1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ตแ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ละผู้ช่วยเสมือน 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ให้บริการตอบคำถามและให้คำแนะนำแก่ลูกค้าได้ตลอด 24 ชั่วโมง ทำให้ลูกค้าได้รับการช่วยเหลือทันทีที่ต้องการ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C1C548-6A1A-0921-FB9B-ED39CA925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81" y="1799742"/>
            <a:ext cx="7627568" cy="429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7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E38B8-A2CB-2C41-3E8A-EFB2F465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6F6C00-9F5E-302A-A1BF-A6D0F2D79CD1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7AD14E-7F5C-9765-AB2F-E86158A0105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B12197F-20D3-79EF-1E94-DCF3E9FB4F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36230C43-9B85-2D60-09FE-F75727245BF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051716-AB5B-054C-175C-6133B44132B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F48307-7F3B-4853-1969-5A2AA254AD0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859526-92FB-4E04-7AE9-0D99B394A5B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ED0EB533-F9AF-7421-70AA-3D8CD2F3D79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823C57F-C3BF-48C5-7362-0D6644738B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77E685-8F9D-8E36-662F-47020610A2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4FCEED-5FF3-35CD-4876-746E75FCC2C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E29FF8-70FB-CC7F-248B-F4DB39BAFDF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B32F4A83-F089-15AE-4549-65E68837E7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0812DBB-5515-58DB-555E-FE8364ED59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7A82F1-DA7E-3B38-050D-3248A0F7FF5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915A4F-BEA2-B70D-32C9-3E93C068F12E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0C819D-A432-B1B4-23D2-AC7D20DA21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1310122-5D7C-517F-7A19-9B9547898F8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BAFD8F0-EE98-220C-79C9-BEDF9E17E6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D66645-4F33-86E7-C1FC-D32EB29C9A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135661-CF88-8364-1B16-E19D968C933C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ACBC422-B939-A0C2-637E-6BB5187B41F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F674AB3-AF32-A7EE-A656-26203CA3C3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F6E890F-C003-451C-E0CF-CC9B98636E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EAFED01-14C8-8289-9921-88E9BEFD8D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01296D-8B8D-592E-0300-639FEF36545F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473602-B32C-AB41-25B0-F99A180E631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3D70A3C-2FA5-99B9-730F-9971D2668FD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1453C3E-5736-ABE4-09B3-7C852AC799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65FE6EF-F226-0373-A2F5-6130BD8519B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05EB2A-8758-8FC7-D480-5479E6CAB1A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723DE65-B113-A1BB-AE8C-7B18993B810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E686779-2927-5A26-81FA-6CF94658D5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483EC24D-8853-A2CA-05CB-0C5B41292A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ADC6A4D-C0C8-6E44-9FC5-64553FDE44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E91E95-5EF6-5C74-45CA-8376F2F8B8A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39BB94-F168-DBD1-BC27-40AD03A72A2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CC7FEF3-908F-1F24-4C93-362F22B7C10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0A81ACB-A54A-06AB-550A-6043D43DE4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9B051B-7472-B846-967A-458C019783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01DD0F-0DAC-03B3-B207-73F946EA9B3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9CC8F33-C2BC-D760-6A7C-80328C8EAC6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94876C1-B906-DC0E-F43E-E7AED75335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DB7C6492-72A6-69D0-A572-3BAD7165A4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8E4E355-F818-99F8-BCB5-FBE61D20397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80E4E-1BCA-7023-95D2-8BABBA90F60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4D4890C-B6DC-7209-5B83-FDEE5E9F6FE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64CF0F1-625A-7D1F-9B04-63A1C75A4C0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1290C12-5BF6-158C-9299-3D76B371700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D2EF5C-7BCD-68F7-086A-ACABA895AF5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96C5EC0-DF3F-0EEC-C615-BC03C85E736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D667C84-6630-B927-6BF4-6C4F9F4D0CD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EC88834-81E7-0537-8828-DD95476A5AA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A9D073F-0E0D-6A81-4BF0-738D67C85E36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22062A-94D3-775D-402A-1E582586479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8820DC-7C8C-1A20-C20A-ECAA24CA3A69}"/>
              </a:ext>
            </a:extLst>
          </p:cNvPr>
          <p:cNvGrpSpPr/>
          <p:nvPr/>
        </p:nvGrpSpPr>
        <p:grpSpPr>
          <a:xfrm>
            <a:off x="860031" y="1450456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881B75EA-1E8C-8A4A-2B33-5236DA6244DF}"/>
                </a:ext>
              </a:extLst>
            </p:cNvPr>
            <p:cNvSpPr/>
            <p:nvPr/>
          </p:nvSpPr>
          <p:spPr>
            <a:xfrm rot="16200000">
              <a:off x="6337919" y="-344717"/>
              <a:ext cx="694325" cy="743858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D6067848-1F16-96C6-EAF7-F79A8D4C34E2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DE14C5B-646B-FC0E-3FC9-BC4B0241CDE1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2.5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E490532-0416-18C2-7885-5C008B8BE4D2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ประเภทธุรกิจผ่านระบบอินเทอร์เน็ต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1F418D-34F9-0151-D329-371366916E34}"/>
              </a:ext>
            </a:extLst>
          </p:cNvPr>
          <p:cNvGrpSpPr/>
          <p:nvPr/>
        </p:nvGrpSpPr>
        <p:grpSpPr>
          <a:xfrm>
            <a:off x="814020" y="2672345"/>
            <a:ext cx="11700026" cy="664689"/>
            <a:chOff x="1855779" y="2916810"/>
            <a:chExt cx="11700026" cy="664689"/>
          </a:xfrm>
        </p:grpSpPr>
        <p:sp>
          <p:nvSpPr>
            <p:cNvPr id="65" name="Google Shape;176;p25">
              <a:extLst>
                <a:ext uri="{FF2B5EF4-FFF2-40B4-BE49-F238E27FC236}">
                  <a16:creationId xmlns:a16="http://schemas.microsoft.com/office/drawing/2014/main" id="{052538FB-EFD2-CDF4-FD0A-40DA1CC69B38}"/>
                </a:ext>
              </a:extLst>
            </p:cNvPr>
            <p:cNvSpPr/>
            <p:nvPr/>
          </p:nvSpPr>
          <p:spPr>
            <a:xfrm rot="16200000">
              <a:off x="7244513" y="-2471924"/>
              <a:ext cx="646514" cy="1142398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F103CB30-F40C-AF2E-FFA1-4EADA2B24AC5}"/>
                </a:ext>
              </a:extLst>
            </p:cNvPr>
            <p:cNvSpPr txBox="1"/>
            <p:nvPr/>
          </p:nvSpPr>
          <p:spPr>
            <a:xfrm>
              <a:off x="2489870" y="2993671"/>
              <a:ext cx="11065935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ธุรกิจกับผู้บริโภคผ่านระบบอินเทอร์เน็ต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Business to Consumer : B2C)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48C7F86-B1AE-403C-CD08-BDFBB50D1CA5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1</a:t>
              </a:r>
              <a:endParaRPr lang="th-TH" sz="3000" dirty="0"/>
            </a:p>
          </p:txBody>
        </p:sp>
      </p:grpSp>
      <p:sp>
        <p:nvSpPr>
          <p:cNvPr id="70" name="TextBox 10">
            <a:extLst>
              <a:ext uri="{FF2B5EF4-FFF2-40B4-BE49-F238E27FC236}">
                <a16:creationId xmlns:a16="http://schemas.microsoft.com/office/drawing/2014/main" id="{A805FD75-9AFF-D664-9D2D-720F6A08AFC0}"/>
              </a:ext>
            </a:extLst>
          </p:cNvPr>
          <p:cNvSpPr txBox="1"/>
          <p:nvPr/>
        </p:nvSpPr>
        <p:spPr>
          <a:xfrm>
            <a:off x="891682" y="3578014"/>
            <a:ext cx="16395653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 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B2C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ระบบอินเทอร์เน็ตเป็นรูปแบบการค้าระหว่างผู้ประกอบธุรกิจและผู้บริโภคสุดท้ายที่เกิดขึ้นทางอินเทอร์เน็ต โดยธุรกิจประเภทนี้มักใช้การโฆษณาผ่านช่องทางออนไลน์ เช่น โซ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เชี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ยลมีเดีย การโฆษณาในเครื่องมือค้นหา (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SEO, SEM)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กิจกรรมทางการตลาดออนไลน์ เพื่อดึงดูดลูกค้าและเพิ่มยอดขายให้มากที่สุด ในการขายสินค้าผ่านเว็บไซต์หรือแอปพลิเคชันออนไลน์ผู้บริโภคสามารถเลือกซื้อสินค้าผ่านระบบตะกร้าสินค้าอิเล็กทรอนิกส์ ซึ่งช่วยอำนวยความสะดวกในการชำระเงินออนไลน์และการจัดส่งสินค้า</a:t>
            </a: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ธุรกิจ 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B2C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ผ่านระบบอินเทอร์เน็ตมักจะใช้การจัดการ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กับข้อมูลลูกค้าอย่างดีเยี่ยมเพื่อสร้างประสบการณ์การซื้อ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ที่ดีที่สุด และรักษาความสัมพันธ์ระยะยาวกับลูกค้าเพื่อให้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เกิดการซื้อซ้ำและสร้างความเชื่อมั่นในแบรนด์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62B84F8-4A8B-5DDD-F723-828014E09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687" y="5771844"/>
            <a:ext cx="8219187" cy="40821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59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4F4E-72C9-EB24-7F4C-98275D85E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7DBFF30-6CEF-32F4-C5A7-C2B574D8823D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0485A1-5DBC-89B1-C8E6-87713C1EDF0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3B6EB3D1-546F-8BEE-316F-657E7E41BF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863DCFE-6391-C5BA-085D-DFC028F6A7E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511BDD-EB78-8A27-A62D-6113EDCA135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FEDD8A-7E02-C245-6633-1FF1151F56F7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016E732-06BE-7566-240A-4AF606B13AE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F635082-C34A-AC24-484B-0F5FB1512C0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A42F0B7-DD5D-C432-8781-7699465298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B57593-9530-7D4A-B056-A60CF03B5A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70E459-5383-E8DD-1048-289294DFCD5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C15366A-FCE0-9131-C466-548FBDCC497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17741ACE-5348-1C31-206E-B859B5D21BF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FAE2A8D9-C3E6-869E-6A8D-9944C0ECB9C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A9C78AC-277E-8225-BB40-62C3B4D72C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0D693D-D4A4-6899-DA7E-91B839EF22FD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095D465-0E24-72AD-1D64-851D00FCD44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81053DF5-C0F5-5516-8FD1-BBDA79FB8EB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DCB0E877-4856-126B-FB96-FABCD618CE7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4D1CA14-41C4-60D5-2A63-841DB64C32D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6C8097-650D-9236-E928-4C01FBB506EC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6DC0534-6B62-8440-6B9A-AD606EEC21F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6E1D834-1866-0B17-3085-4DBE964E031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91D3692-6D47-19E0-A357-D0998F14263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563C7E2-CA83-8AF2-3062-EA9942094A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D196C44-76DF-0B3B-E4CC-49B3CEEB55B0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CA4B948-D30C-2282-0C2D-DD67191FC79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400FBBA2-6DD6-E649-D073-56A77EEEADB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D4224007-962D-B5B9-82B6-612C00CA8A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5224BD2-45E9-5726-628C-59973542046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2E094E-BE47-795D-201A-DAAD40B7B154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009241B-7DB6-C5EF-CBFC-3C838B0C7AE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3978B6FE-7958-3AB1-0DA5-8BE54B32A2F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0B75A55E-3964-FA98-1A30-5930BC531BC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92E0D4B-07CB-58FF-7916-89999F3EC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E29941C-8BD8-76B0-0950-415A2DF1244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CD0BD3A-FF94-9298-2949-5A882BB58BA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BD7E2E9-39DD-99DA-CCA2-E1C46B20CE1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FAC42269-3F27-77E2-A456-DCFCF09D9B5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DE3F9DC-1A4B-BDC3-C792-6A802F6EB24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240822-00BC-6A2E-22C4-68DB4AB7BB0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36C5AA8-FFAA-F17D-E2B1-28941C6BE46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4809B4D8-5D02-65BE-AF25-C9DE504571E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9B77F84-3207-7FE4-162B-086448A0C59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7087AB8-6275-BAD4-D740-C725FC0C2A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A1F6834-8517-B79E-E0E4-926F07BEE39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BCAC31A-2846-CFEA-39E8-D90E11BEFB3E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5BA89F0-84A6-5482-1C3F-A0AC35A63123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48C733F4-0520-8284-C2F2-FA25FB77A0F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DD96B0A-16CF-16F9-2545-93CC8B7D707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28FEFC0-19DD-A5E7-5F9C-8566CD41F3EA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A137434-C354-6928-6FEB-3D700E03299E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324D1D3-7F12-BC44-2CB5-59B99D4A7BC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33E5681-7ADF-26D7-80A9-16FEC62D6D13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F2E11EC-2480-4EED-7D93-52D195465F3F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D4DD49-9DD9-DBA8-ED1F-04709C074F0F}"/>
              </a:ext>
            </a:extLst>
          </p:cNvPr>
          <p:cNvGrpSpPr/>
          <p:nvPr/>
        </p:nvGrpSpPr>
        <p:grpSpPr>
          <a:xfrm>
            <a:off x="814020" y="1732363"/>
            <a:ext cx="11700026" cy="664689"/>
            <a:chOff x="1855779" y="2916810"/>
            <a:chExt cx="11700026" cy="664689"/>
          </a:xfrm>
        </p:grpSpPr>
        <p:sp>
          <p:nvSpPr>
            <p:cNvPr id="65" name="Google Shape;176;p25">
              <a:extLst>
                <a:ext uri="{FF2B5EF4-FFF2-40B4-BE49-F238E27FC236}">
                  <a16:creationId xmlns:a16="http://schemas.microsoft.com/office/drawing/2014/main" id="{B1C4138A-45B9-96A7-B1EC-B67A175887F5}"/>
                </a:ext>
              </a:extLst>
            </p:cNvPr>
            <p:cNvSpPr/>
            <p:nvPr/>
          </p:nvSpPr>
          <p:spPr>
            <a:xfrm rot="16200000">
              <a:off x="6870705" y="-2098116"/>
              <a:ext cx="646514" cy="1067636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CB389A66-FA53-DD25-10F9-CBDF40E27771}"/>
                </a:ext>
              </a:extLst>
            </p:cNvPr>
            <p:cNvSpPr txBox="1"/>
            <p:nvPr/>
          </p:nvSpPr>
          <p:spPr>
            <a:xfrm>
              <a:off x="2489870" y="2993671"/>
              <a:ext cx="11065935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ธุรกิจกับธุรกิจผ่านระบบอินเทอร์เน็ต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Business to Business : B2B)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6AEA42E-DD90-6E9B-5988-E3F2E7897C89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2</a:t>
              </a:r>
              <a:endParaRPr lang="th-TH" sz="3000" dirty="0"/>
            </a:p>
          </p:txBody>
        </p:sp>
      </p:grpSp>
      <p:sp>
        <p:nvSpPr>
          <p:cNvPr id="70" name="TextBox 10">
            <a:extLst>
              <a:ext uri="{FF2B5EF4-FFF2-40B4-BE49-F238E27FC236}">
                <a16:creationId xmlns:a16="http://schemas.microsoft.com/office/drawing/2014/main" id="{069B123B-4F8F-3D5F-F552-FE5D426E5D61}"/>
              </a:ext>
            </a:extLst>
          </p:cNvPr>
          <p:cNvSpPr txBox="1"/>
          <p:nvPr/>
        </p:nvSpPr>
        <p:spPr>
          <a:xfrm>
            <a:off x="891682" y="2638032"/>
            <a:ext cx="16395653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 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B2B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ผ่านระบบอินเทอร์เน็ตเป็นการทำธุรกิจระหว่างองค์กร หรือธุรกิจกับธุรกิจ โดยทั่วไปการค้าจะเกิดขึ้นผ่านแพลตฟอร์มอิเล็กทรอนิกส์ที่ใช้ในการซื้อ–ขายสินค้าและบริการระหว่างผู้ผลิตผู้จำหน่าย และผู้ประกอบธุรกิจ เช่น แพลตฟอร์มการซื้อขายออนไลน์สำหรับธุรกิจที่ช่วยให้การสั่งซื้อสินค้าผ่านระบบออนไลน์สะดวกและรวดเร็ว</a:t>
            </a: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ในตลาด 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B2B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ผ่านระบบอินเทอร์เน็ต 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การเสนอคุณค่าและประสิทธิภาพของสินค้า 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และบริการเป็นสิ่งสำคัญในการดึงดูดคู่ค้า ซึ่ง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กระบวนการซื้อขายมักมีความซับซ้อนและต้อง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อาศัยการทำงานร่วมกันระหว่างองค์กรต่าง ๆ 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เพื่อให้ธุรกิจดำเนินไปอย่างราบรื่น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FEA18-B21E-3D94-96F7-83D132188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34" y="4382549"/>
            <a:ext cx="9903125" cy="53641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05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CDFC5-3175-7AEF-D844-0304DA39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D1D0C-02EB-6A53-3274-DE05AB30B2A9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C72CEC-45AE-B42A-627D-2C66FC06805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8019A1E-811A-AE1E-3A4B-E067C891D19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5A22AD6-48B9-69C0-B2B0-E205CEA161B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786ED4-6131-71CF-EE59-02A68E45327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1CB5C9-DDAB-6101-31A9-92F11F0C44FA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B21AEFB-3767-88F2-719C-065540621B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EB0EC816-6036-7112-F727-05F2D0CC1F1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235B8F68-649A-A2C9-69B7-16260C6FB06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F9B9F29-56B2-8B74-C641-588555B658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E274E0-DC5E-4E82-5B7B-5E6A5CE5A3A4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4845883-9A62-CFFA-317E-3F2E29B7691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60EF92C5-349D-A3BB-69E4-E6AB3BD44FA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FF0C7B48-6D99-6C1F-318E-E2FCC0AA725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A2E1880-22B6-4A88-DB38-04E46F1FD11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05800B9-B385-90E7-B7A1-4C80B51A4805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1BFBC4-BEC8-E3D5-0DC7-1EAB112E5C7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11FF55CA-3135-1047-9A14-AB79A1A24C2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F6079D5-4188-FD30-3D16-790FDC9DE61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4033CC-BADB-B5F8-9C1A-FCAAC39A50B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88ECEF4-8B0D-D821-6855-8343B38FF29A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EA1D802-FDCD-F070-C02C-E0B06A5EF50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82ACDAD3-672A-A67E-28EA-8B444A774BF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B5A9E448-ED87-6C11-EB2A-4E54503003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B29FE0-F9FB-92CC-E143-4C3EBA3AD97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4CB59CF-8657-4E9C-44F4-A1720C293482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E1F3C82-2AA5-F324-9AE5-CC1AA5A920C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CCDBB576-9C61-D6AA-8B14-0911CB7770F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9D5C31FD-28CF-5B73-E1D5-E8D86B6466A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88DC08-D962-89CB-ED91-1EC34707C2C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A69D23D-FD87-AB3A-8425-A835E62ACDB6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0AEA11E-750C-AEE6-C438-75FA1CE7822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A0A9C7E-1844-69B6-1A46-717FFDCCBEE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0C07E008-8685-933F-A4D6-BF360D4DA17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62C5B74-9795-E28A-0B56-B2BA29553A2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DC38F47-5670-2CD7-903D-6A0406F70893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D98B7D7-A164-DB85-CF50-80CFB376340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D36851AA-BC5E-D79C-9325-4BEA30C3A5D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7D30A96-0A4E-9856-CBC8-8A3746122DA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25DD58C-ABCB-4D9C-F6B5-E3D198E926E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AF8C93-6B05-FC12-9E06-E992667A4314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7EBB4E-75E0-21A6-B73B-C3EB3613473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3DF36E-2800-5BD7-1FB2-8AC935E969C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662FB15-9A90-427B-6DB6-D861F4B4832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AFC4153-D48F-6253-9FAB-8C8376B3FCA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130B423-FD2B-A9BC-02AD-3757E7A4558B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11B7742-0056-5861-CC5B-FD008465B46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CDDCB04F-EE7A-C69E-C391-F1988E75DB6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7FC7C943-2882-DB9C-997B-7C3915D48C8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1F8F80-AF2E-7626-1057-60D53F1B18D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ED92F6E3-F8B7-24E0-5E5D-60609FBEDFBB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7782FC2-33BA-BB54-DBEC-BEFE7803B00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092EBB5-43A0-5C71-4C13-2A7BE0072308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6E1EB58-873F-C62D-7817-18CD0977F3E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E832904-B028-DDC3-5C2B-C131C94EACE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743558-89D2-4176-0834-5924B4D55976}"/>
              </a:ext>
            </a:extLst>
          </p:cNvPr>
          <p:cNvGrpSpPr/>
          <p:nvPr/>
        </p:nvGrpSpPr>
        <p:grpSpPr>
          <a:xfrm>
            <a:off x="814021" y="1732363"/>
            <a:ext cx="11700025" cy="664689"/>
            <a:chOff x="1855780" y="2916810"/>
            <a:chExt cx="11700025" cy="664689"/>
          </a:xfrm>
        </p:grpSpPr>
        <p:sp>
          <p:nvSpPr>
            <p:cNvPr id="65" name="Google Shape;176;p25">
              <a:extLst>
                <a:ext uri="{FF2B5EF4-FFF2-40B4-BE49-F238E27FC236}">
                  <a16:creationId xmlns:a16="http://schemas.microsoft.com/office/drawing/2014/main" id="{2EC4DCD4-1335-BF5F-3D09-B772D4DB879A}"/>
                </a:ext>
              </a:extLst>
            </p:cNvPr>
            <p:cNvSpPr/>
            <p:nvPr/>
          </p:nvSpPr>
          <p:spPr>
            <a:xfrm rot="16200000">
              <a:off x="7302027" y="-2529437"/>
              <a:ext cx="646514" cy="1153900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FCFB26B4-3979-4636-62C5-B3AFD46646D5}"/>
                </a:ext>
              </a:extLst>
            </p:cNvPr>
            <p:cNvSpPr txBox="1"/>
            <p:nvPr/>
          </p:nvSpPr>
          <p:spPr>
            <a:xfrm>
              <a:off x="2489870" y="2993671"/>
              <a:ext cx="11065935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ธุรกิจกับภาครัฐผ่านระบบอินเทอร์เน็ต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Business to Government : B2G)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D3F98EA-F45A-1B3E-AB35-E8B78CB430CF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3</a:t>
              </a:r>
              <a:endParaRPr lang="th-TH" sz="3000" dirty="0"/>
            </a:p>
          </p:txBody>
        </p:sp>
      </p:grpSp>
      <p:sp>
        <p:nvSpPr>
          <p:cNvPr id="70" name="TextBox 10">
            <a:extLst>
              <a:ext uri="{FF2B5EF4-FFF2-40B4-BE49-F238E27FC236}">
                <a16:creationId xmlns:a16="http://schemas.microsoft.com/office/drawing/2014/main" id="{6AC320E7-95CC-BEEC-20C2-3A997D2E162E}"/>
              </a:ext>
            </a:extLst>
          </p:cNvPr>
          <p:cNvSpPr txBox="1"/>
          <p:nvPr/>
        </p:nvSpPr>
        <p:spPr>
          <a:xfrm>
            <a:off x="891682" y="2638032"/>
            <a:ext cx="16395653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 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B2G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ผ่านระบบอินเทอร์เน็ตเกิดขึ้นเมื่อภาคเอกชนเสนอสินค้าหรือบริการให้แก่ภาครัฐผ่านแพลตฟอร์มออนไลน์ เช่น การประมูลงานออนไลน์หรือการจัดซื้อจัดจ้างภาครัฐที่ดำเนินการผ่านระบบอินเทอร์เน็ต ในธุรกิจประเภทนี้การเปรียบเทียบราคาและ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สัญญาจะต้องดำเนินการผ่านระบบออนไลน์ที่มีข้อกำหนดและระเบียบที่เข้มงวด เช่น การปฏิบัติตามระยะเวลาส่งมอบสินค้าและบริการ</a:t>
            </a: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บริษัทที่ต้องการเข้าร่วมธุรกิจ 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B2G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ระบบอินเทอร์เน็ตต้องมีคุณสมบัติที่ภาครัฐกำหนด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และสามารถเข้าร่วมการประมูลหรือทำธุรกรรม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ออนไลน์ได้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E0A61-CB5C-23AC-33BE-97529509A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636" y="4642315"/>
            <a:ext cx="9627082" cy="4852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51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55FEB-0AD6-495C-F0EA-F0761B51C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BC9E3D-9EF9-3AD0-66E9-A926B1A82FE4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79A83E9-5597-2656-2E58-ADB9AEEBB82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D5D11BD-7962-4973-6953-255508DFC90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D4754FFA-8C96-0A6A-7A82-5C0E2B43D9E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67D270-9704-0202-1429-6F52BF2B5A5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83A784-7FAD-A6D3-08AE-187BED805A3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1356FE4-C328-5C34-589C-AA3928B82D7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6F6DBE7-9F42-46CA-1A90-6B9A4834924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C309F95B-E136-7A4D-6772-C263A01C75F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E3625D-A549-C91D-4908-7576291460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81351A-3C49-E3BC-5D05-2D2560891F7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B0B9B2C-EB9B-D637-A25E-15E0D0F8FD2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48B9A067-D8FF-FEB9-255C-F2312895AE5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C2D2CF84-F1BE-5052-3927-527E8CD4E16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B61983D-D06A-B72C-C769-D05D9543884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FEB6C7-8D79-047F-6845-711CBEC18717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0FEE8A-5509-C5B1-CC5F-869A4B9280A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0E6B17FE-7D4D-A780-A5D3-6EB9185CD10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C8A814AA-EBAA-3A8E-327C-17C8ABF1E5B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F1B367D-D8B3-BA61-F4E2-D362A00D41A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7130387-5423-3A9E-2770-9D56269DCEA3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5FEE70-9893-1FAF-184E-027BAF3651A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B411DEE-BF41-25EF-5F8B-92D179AFEA4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8CA0939-AA48-2462-A0A5-1516FE5529D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F2608EB-11AD-45E7-EDC5-1803139149F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B0ED0F-016E-F878-8C80-B8BA2D7C031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733D77F-C7B2-E144-BC6B-0C632B9B2AE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76C54AC7-DFDB-06DD-7828-324B1765324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C79367DA-C0AA-A067-9B67-C1FDF92B767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152343F-140F-D872-3AE7-A29A2C7C316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318C02-BCA9-0011-7DA1-C4639A1314A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1904FC2-B934-13F2-BE8D-AA62D26D449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A7551BB-804C-249D-031F-86882B7F8E4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03B90BBB-2ECC-A07E-B56C-E0BF6FC1BC3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D223F39-6743-3A19-2E7B-C746B34BE59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2FE4D03-CFFA-98AA-7388-67248F1300DC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72D1C56-245B-37DD-70A0-B9D849B499C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50AFFCD-73D4-DBD7-7038-0A279FE1875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0CDE55E-95ED-A156-86BB-6465FC0FFF1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89C65AB-EC60-FEEF-5985-FE5E9FB515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BFDEF0B-EA50-1C6D-0287-C20B678D7833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86DBD0-9406-24F2-6703-14A3C653554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C81CB70F-8F65-48B6-1E45-4128EC66910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ECC0D3D-B483-28D4-8980-ECF5987EA84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DC8D7D5-AF60-0C84-5A59-5563239F99E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EBBAACD-E530-3453-B3ED-BF1FFD02D7F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1145BD3-69C1-CEB9-BE1A-D4DE582EFB05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27BF64F1-6F1A-8ACA-BA29-F88EB7C823F9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FDAFDFC8-7ABA-3BB3-C6A3-B033527C02B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78B9CA5-07DF-F3ED-5A29-613C018F51A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6CA7552-0670-6BD9-510A-FA86C912331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34B26060-BA85-722E-7963-85826271E90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E6BEA5E-F94E-D12C-ACCE-D1C820465C65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CC54040-F73C-27DA-440F-8B3235F48B82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5222A90-CA2A-1E3B-EA75-C1992C58786F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AD3E0A-D08E-DA08-E26A-0C2E47E25BF5}"/>
              </a:ext>
            </a:extLst>
          </p:cNvPr>
          <p:cNvGrpSpPr/>
          <p:nvPr/>
        </p:nvGrpSpPr>
        <p:grpSpPr>
          <a:xfrm>
            <a:off x="814020" y="1732363"/>
            <a:ext cx="12874271" cy="664689"/>
            <a:chOff x="1855779" y="2916810"/>
            <a:chExt cx="12874271" cy="664689"/>
          </a:xfrm>
        </p:grpSpPr>
        <p:sp>
          <p:nvSpPr>
            <p:cNvPr id="65" name="Google Shape;176;p25">
              <a:extLst>
                <a:ext uri="{FF2B5EF4-FFF2-40B4-BE49-F238E27FC236}">
                  <a16:creationId xmlns:a16="http://schemas.microsoft.com/office/drawing/2014/main" id="{ABB07DD9-083B-327E-7FB4-2BBFF2579EEE}"/>
                </a:ext>
              </a:extLst>
            </p:cNvPr>
            <p:cNvSpPr/>
            <p:nvPr/>
          </p:nvSpPr>
          <p:spPr>
            <a:xfrm rot="16200000">
              <a:off x="7574803" y="-2802214"/>
              <a:ext cx="646514" cy="12084561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EB36E86D-57AC-59BC-0CA7-5AD85943C140}"/>
                </a:ext>
              </a:extLst>
            </p:cNvPr>
            <p:cNvSpPr txBox="1"/>
            <p:nvPr/>
          </p:nvSpPr>
          <p:spPr>
            <a:xfrm>
              <a:off x="2489870" y="2993671"/>
              <a:ext cx="12240180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ผู้บริโภคกับผู้บริโภคผ่านระบบอินเทอร์เน็ต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Consumer to Consumer : C2C)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54B6B7E-6959-BB36-1926-6A4BFA6D5A65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4</a:t>
              </a:r>
              <a:endParaRPr lang="th-TH" sz="3000" dirty="0"/>
            </a:p>
          </p:txBody>
        </p:sp>
      </p:grpSp>
      <p:sp>
        <p:nvSpPr>
          <p:cNvPr id="70" name="TextBox 10">
            <a:extLst>
              <a:ext uri="{FF2B5EF4-FFF2-40B4-BE49-F238E27FC236}">
                <a16:creationId xmlns:a16="http://schemas.microsoft.com/office/drawing/2014/main" id="{3561F6C5-66E9-1C6B-FE14-573F15E3ABA3}"/>
              </a:ext>
            </a:extLst>
          </p:cNvPr>
          <p:cNvSpPr txBox="1"/>
          <p:nvPr/>
        </p:nvSpPr>
        <p:spPr>
          <a:xfrm>
            <a:off x="891682" y="2638032"/>
            <a:ext cx="16395653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 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C2C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ผ่านระบบอินเทอร์เน็ต คือ การแลกเปลี่ยนสินค้าหรือบริการระหว่างผู้บริโภคกับผู้บริโภคโดยตรงผ่านแพลตฟอร์มออนไลน์ เช่น 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eBay, Shopee, Lazada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หรือแม้กระทั่งโซ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เชี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ยลมีเดีย เช่น 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Facebook, Instagram, Pantip</a:t>
            </a: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ผู้บริโภคในธุรกิจ </a:t>
            </a: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C2C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ผ่านระบบ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อินเทอร์เน็ตมักจะขายสินค้าของตนเอง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ผ่านช่องทางออนไลน์โดยไม่ต้องผ่าน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ตัวกลาง เช่น ขายของมือสองหรือ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แลกเปลี่ยนสินค้ากันเอง ซึ่งทำให้ธุรกิจ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นี้มีลักษณะที่สะดวกและยืดหยุ่น โดย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ผู้บริโภคสามารถควบคุมการซื้อขายได้เอง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ผ่านแพลตฟอร์ม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7D8AE-F2B2-CA8A-04F2-45D454DC8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81" y="3958880"/>
            <a:ext cx="10805737" cy="49994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566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ABB7D-2D60-9145-4C9D-2ADA04E30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9B5BAD-A4BB-5086-632A-693CC3B87161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CF12B5-BC9B-2B4D-3AD8-DB6999E6916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A66D676-2D8A-79EA-C820-83154C59414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F10D7FD-A61F-7FE5-72FB-2C0039E3818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0E33FE-C403-F55A-088D-74AE2F2622C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BF2A6E-83EE-6F69-B963-127B8B454121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83CC964-7D5D-8E66-4FF5-693D3C47F6A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3CE85AB0-62E4-F97C-EC8A-4B3A6FF717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9D47840-BF97-0A76-C065-0F0CC90CC3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EA29EC5-6F4A-470A-57A8-6588A65D6CB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5B92D6-FA77-93CD-82DE-7FD165811FF6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01B3B0-3138-2C16-2BE0-180C38CCBC4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2E591E9-28EB-8696-7CEE-7B03C09D6CD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081BCA3-6E52-616A-BB89-E5E96524FD6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EFC9769-9A09-88A4-AC8A-65768F1611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DC669B-A5A4-10EE-ED4F-718B601323EF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EDD2CE-6668-0D3F-64CB-D56D972174E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1A4BA00E-2857-AF52-AEF9-3F918131EDF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22470B7D-07E3-7CB6-E882-01F83D87E2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3F0C8A5-3515-DD6E-E555-57BF46B53B0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9F4D3C-9CF5-5166-7023-2CCCAE10E8F7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333072-12D2-EECE-57C7-57467FD0524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62BFF05-056D-49CF-496C-65DBF3438F5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95945931-78E6-4938-10FB-7B7654C7675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828053C-DC1A-423C-9818-C68E6582FB4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6032D9-08AA-54F4-CAA4-188CBBF28DE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A355EC9-32A7-B785-1BFF-71452CEC43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DF8C5500-F346-CB58-9CBB-76391117A44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C74D5B0B-7DD0-F7B7-F64D-81F0370747A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C388D01-6A7F-8F5D-D21D-54947B6FBDC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37F225F-F86C-A5E2-F4EC-B3D60B0FF3D7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6027C2-3364-AF3C-B954-F48775577E0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A0630C82-74A5-A884-3AEC-69E0D154DD6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A7443392-6824-4AB1-32BA-06059622A2F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F346CAC-6A1B-173F-BAB8-6AE35874D9F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063732-86A4-1AAA-6F45-48D934714D93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E20D7BF-8354-6271-08DA-F5B47E93D3B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80C2DF3-718F-F652-1157-5B4914EF0EA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294BD748-64A5-DD1A-E258-620A3CF5397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238C385-331D-243B-CE2A-66ECF0849B9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FE16F8F-F786-2474-3920-CEF14726E6AA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A0BEF08-86B2-E4BF-B02B-2C404E766C3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962A34F-90EF-C416-5801-77A0B2D52CE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6BB122C2-4C71-A7B4-6544-C081B3CDE5C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3958BC-1480-35C0-8EED-49FC1452ED5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4C28D0-A174-AC76-0889-88F748707329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88DEADE-4911-F7BC-FE73-42189420E407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3E2D274-D555-9D07-0F6F-F0FB7F4CABC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2A8F5BB4-FCF2-06F1-003F-01802BDDB9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078E2C0-8FCF-D883-6401-308174D0107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EAB2BCC1-BE8D-B4BA-3B08-C55B9E74325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5E5E2CB-3F71-C66A-95B9-373FBC30DA19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2090E6F-FB1C-E47C-470C-6A5AB291C6CB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9B16AD8-DCFA-41EA-6F4B-EFB87BF1C2F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2F3AB07-4D68-3B08-0EF0-B314A01ABAE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2BB437-163C-FDB6-0401-314FEF123804}"/>
              </a:ext>
            </a:extLst>
          </p:cNvPr>
          <p:cNvGrpSpPr/>
          <p:nvPr/>
        </p:nvGrpSpPr>
        <p:grpSpPr>
          <a:xfrm>
            <a:off x="814021" y="1732362"/>
            <a:ext cx="12874270" cy="664690"/>
            <a:chOff x="1855780" y="2916809"/>
            <a:chExt cx="12874270" cy="664690"/>
          </a:xfrm>
        </p:grpSpPr>
        <p:sp>
          <p:nvSpPr>
            <p:cNvPr id="65" name="Google Shape;176;p25">
              <a:extLst>
                <a:ext uri="{FF2B5EF4-FFF2-40B4-BE49-F238E27FC236}">
                  <a16:creationId xmlns:a16="http://schemas.microsoft.com/office/drawing/2014/main" id="{20DE1FF9-C27A-C972-D5CA-0F7E6BCEB0AB}"/>
                </a:ext>
              </a:extLst>
            </p:cNvPr>
            <p:cNvSpPr/>
            <p:nvPr/>
          </p:nvSpPr>
          <p:spPr>
            <a:xfrm rot="16200000">
              <a:off x="7819612" y="-3047023"/>
              <a:ext cx="646514" cy="1257417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5221A3AA-AA30-2227-7B7E-31F26C6310A3}"/>
                </a:ext>
              </a:extLst>
            </p:cNvPr>
            <p:cNvSpPr txBox="1"/>
            <p:nvPr/>
          </p:nvSpPr>
          <p:spPr>
            <a:xfrm>
              <a:off x="2489870" y="2993671"/>
              <a:ext cx="12240180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ภาครัฐกับประชาชนผ่านระบบอินเทอร์เน็ต (</a:t>
              </a:r>
              <a:r>
                <a: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Government to Consumer : G2C)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D9C6434-A0A7-388C-384A-0BCE1E556B36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5</a:t>
              </a:r>
              <a:endParaRPr lang="th-TH" sz="3000" dirty="0"/>
            </a:p>
          </p:txBody>
        </p:sp>
      </p:grpSp>
      <p:sp>
        <p:nvSpPr>
          <p:cNvPr id="70" name="TextBox 10">
            <a:extLst>
              <a:ext uri="{FF2B5EF4-FFF2-40B4-BE49-F238E27FC236}">
                <a16:creationId xmlns:a16="http://schemas.microsoft.com/office/drawing/2014/main" id="{294DC17E-C07F-3FCC-EBED-0E1462093E72}"/>
              </a:ext>
            </a:extLst>
          </p:cNvPr>
          <p:cNvSpPr txBox="1"/>
          <p:nvPr/>
        </p:nvSpPr>
        <p:spPr>
          <a:xfrm>
            <a:off x="891682" y="2638032"/>
            <a:ext cx="16395653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 </a:t>
            </a:r>
            <a:r>
              <a:rPr lang="en-US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G2C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ผ่านระบบอินเทอร์เน็ต คือ การให้บริการจากภาครัฐไปยังประชาชนผ่านช่องทางออนไลน์ เช่น การชำระภาษีออนไลน์ การยื่นภาษี การดาวน์โหลดเอกสารราชการ หรือการตรวจสอบข้อมูลต่าง ๆ ที่เกี่ยวข้องกับบริการของรัฐบาล</a:t>
            </a: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ในประเทศไทย ตัวอย่างบริการ </a:t>
            </a:r>
            <a:b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G2C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ผ่านช่องทางออนไลน์ที่มีประสิทธิภาพ 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ได้แก่ การชำระภาษีออนไลน์ หรือการ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ตรวจสอบข้อมูลทางราชการ ซึ่งช่วยอำนวย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ความสะดวกและลดขั้นตอนในการให้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บริการประชาชน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5E7EF-2F63-675C-0C80-3C631735A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43" y="4005980"/>
            <a:ext cx="10727786" cy="50849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354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4206695" cy="1922144"/>
            <a:chOff x="611277" y="351365"/>
            <a:chExt cx="17493631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3" y="763548"/>
              <a:ext cx="16587335" cy="1263284"/>
              <a:chOff x="1077315" y="763548"/>
              <a:chExt cx="16587335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4715753" y="-2803303"/>
                <a:ext cx="1152558" cy="8429434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5192286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พาณิชย์อิเล็กทรอนิกส์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537894" y="5121096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FAA4F853-1BFA-93DA-EB50-241278163B04}"/>
              </a:ext>
            </a:extLst>
          </p:cNvPr>
          <p:cNvSpPr txBox="1"/>
          <p:nvPr/>
        </p:nvSpPr>
        <p:spPr>
          <a:xfrm>
            <a:off x="860031" y="2601912"/>
            <a:ext cx="16567938" cy="16990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 algn="thaiDist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ดำเนินธุรกิจในอดีตผู้ซื้อและผู้ขายต้องมีการพบปะเพื่อสร้างกิจกรรมที่ทำให้เกิดการแลกเปลี่ยนและซื้อขายผ่านหน้าร้านเท่านั้น แต่ในปัจจุบันการดำเนินธุรกิจได้มีการพัฒนารูปแบบใหม่โดยใช้เทคโนโลยีในรูปแบบของอินเทอร์เน็ตในการเปิดขายสินค้าแบบออนไลน์จำหน่ายสินค้าประเภทต่าง ๆ อย่างหลากหลายตามความต้องการของผู้ซื้อหรือผู้บริโภค ซึ่งการซื้อ–ขายสินค้าออนไลน์ผู้ซื้อและผู้ขายไม่จำเป็นต้องเห็นหน้าหรือตัวสินค้าจริงก็สามารถดำเนินการซื้อขายสินค้าได้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1E02EC-328B-82F0-F04C-2C514055D062}"/>
              </a:ext>
            </a:extLst>
          </p:cNvPr>
          <p:cNvGrpSpPr/>
          <p:nvPr/>
        </p:nvGrpSpPr>
        <p:grpSpPr>
          <a:xfrm>
            <a:off x="19849664" y="9416716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C59199B9-FDDD-3292-3175-E6B9AA8609F7}"/>
                </a:ext>
              </a:extLst>
            </p:cNvPr>
            <p:cNvSpPr/>
            <p:nvPr/>
          </p:nvSpPr>
          <p:spPr>
            <a:xfrm rot="16200000">
              <a:off x="5649266" y="343937"/>
              <a:ext cx="694325" cy="6061274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58D4862C-0328-ADC0-F9F5-FB2CFA5AB4FC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80E9B19-3A89-510D-54F2-92E59200EEAE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F66391C-E0F9-EDC4-69A0-E9EE30717A1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องค์ประกอบของแผนธุรกิจ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407D0E5-2F06-579E-3095-1F5513AF6E23}"/>
              </a:ext>
            </a:extLst>
          </p:cNvPr>
          <p:cNvGrpSpPr/>
          <p:nvPr/>
        </p:nvGrpSpPr>
        <p:grpSpPr>
          <a:xfrm>
            <a:off x="860031" y="5186311"/>
            <a:ext cx="6200955" cy="4265933"/>
            <a:chOff x="860031" y="5186311"/>
            <a:chExt cx="6200955" cy="426593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4D917DA-DF30-1D8E-B400-D5197AC61E98}"/>
                </a:ext>
              </a:extLst>
            </p:cNvPr>
            <p:cNvSpPr/>
            <p:nvPr/>
          </p:nvSpPr>
          <p:spPr>
            <a:xfrm>
              <a:off x="860031" y="5186311"/>
              <a:ext cx="6200955" cy="4265933"/>
            </a:xfrm>
            <a:prstGeom prst="rect">
              <a:avLst/>
            </a:prstGeom>
            <a:solidFill>
              <a:srgbClr val="FEF0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D6B7C607-0836-5B46-D0A2-0D9E6461297D}"/>
                </a:ext>
              </a:extLst>
            </p:cNvPr>
            <p:cNvSpPr txBox="1"/>
            <p:nvPr/>
          </p:nvSpPr>
          <p:spPr>
            <a:xfrm>
              <a:off x="1251653" y="5568802"/>
              <a:ext cx="5488763" cy="169902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indent="534988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พาณิชย์อิเล็กทรอนิกส์ (</a:t>
              </a: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Electronic Commerce </a:t>
              </a: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</a:t>
              </a:r>
              <a:r>
                <a:rPr lang="en-US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e-Commerce)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กิจกรรมเกี่ยวกับธุรกิจทุกชนิดที่ผ่านสื่ออิเล็กทรอนิกส์ ได้แก่ การโฆษณา การประชาสัมพันธ์การเสนอขายสินค้าและบริการ การชำระเงิน การขนส่งและการส่งเสริมการขาย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2320A9-A219-628D-A934-C6C0F3182620}"/>
              </a:ext>
            </a:extLst>
          </p:cNvPr>
          <p:cNvSpPr txBox="1"/>
          <p:nvPr/>
        </p:nvSpPr>
        <p:spPr>
          <a:xfrm>
            <a:off x="19303452" y="397473"/>
            <a:ext cx="16567937" cy="2867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ปกหน้า สารบัญ และคำนำ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แผนการบริหารจัดการและแผนการดำเนินงาน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บทสรุปผู้บริหาร	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แผนการผลิต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ประวัติกิจการ หรือภาพรวมของกิจการ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แผนการเงิน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การวิเคราะห์สถานการณ์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แผนฉุกเฉิน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แผนการตลาด		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ภาคผนวก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93A0379-C28A-894F-555F-680065964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/>
        </p:blipFill>
        <p:spPr>
          <a:xfrm>
            <a:off x="20410020" y="951611"/>
            <a:ext cx="8284682" cy="435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BA8E6410-F1A5-B89E-76FE-08FBC7498C20}"/>
              </a:ext>
            </a:extLst>
          </p:cNvPr>
          <p:cNvGrpSpPr/>
          <p:nvPr/>
        </p:nvGrpSpPr>
        <p:grpSpPr>
          <a:xfrm>
            <a:off x="7635966" y="4914933"/>
            <a:ext cx="9792002" cy="4537311"/>
            <a:chOff x="6418053" y="4914933"/>
            <a:chExt cx="9792002" cy="453731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04ABA41-7288-0F93-5B43-7CDEB07C58E9}"/>
                </a:ext>
              </a:extLst>
            </p:cNvPr>
            <p:cNvSpPr/>
            <p:nvPr/>
          </p:nvSpPr>
          <p:spPr>
            <a:xfrm>
              <a:off x="6418053" y="5186311"/>
              <a:ext cx="9792002" cy="426593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3A7FB4B-0929-8AD0-8EBF-26B8D9105440}"/>
                </a:ext>
              </a:extLst>
            </p:cNvPr>
            <p:cNvGrpSpPr/>
            <p:nvPr/>
          </p:nvGrpSpPr>
          <p:grpSpPr>
            <a:xfrm>
              <a:off x="6724080" y="4914933"/>
              <a:ext cx="6721099" cy="650213"/>
              <a:chOff x="3889392" y="5441816"/>
              <a:chExt cx="6721099" cy="650213"/>
            </a:xfrm>
          </p:grpSpPr>
          <p:sp>
            <p:nvSpPr>
              <p:cNvPr id="69" name="Google Shape;176;p25">
                <a:extLst>
                  <a:ext uri="{FF2B5EF4-FFF2-40B4-BE49-F238E27FC236}">
                    <a16:creationId xmlns:a16="http://schemas.microsoft.com/office/drawing/2014/main" id="{62CDFCA4-9A0E-5701-2CBE-A464E0B0337B}"/>
                  </a:ext>
                </a:extLst>
              </p:cNvPr>
              <p:cNvSpPr/>
              <p:nvPr/>
            </p:nvSpPr>
            <p:spPr>
              <a:xfrm rot="16200000">
                <a:off x="6627484" y="2703724"/>
                <a:ext cx="631318" cy="6107502"/>
              </a:xfrm>
              <a:prstGeom prst="roundRect">
                <a:avLst>
                  <a:gd name="adj" fmla="val 50000"/>
                </a:avLst>
              </a:prstGeom>
              <a:solidFill>
                <a:srgbClr val="FD8B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TextBox 10">
                <a:extLst>
                  <a:ext uri="{FF2B5EF4-FFF2-40B4-BE49-F238E27FC236}">
                    <a16:creationId xmlns:a16="http://schemas.microsoft.com/office/drawing/2014/main" id="{522821A3-D774-72A4-AB96-AFFC1AE1C54F}"/>
                  </a:ext>
                </a:extLst>
              </p:cNvPr>
              <p:cNvSpPr txBox="1"/>
              <p:nvPr/>
            </p:nvSpPr>
            <p:spPr>
              <a:xfrm>
                <a:off x="4175184" y="5504201"/>
                <a:ext cx="6435307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วัตถุประสงค์ของพาณิชย์อิเล็กทรอนิกส์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89DEA9E-A347-B2F3-EE65-A305F8F84288}"/>
                </a:ext>
              </a:extLst>
            </p:cNvPr>
            <p:cNvGrpSpPr/>
            <p:nvPr/>
          </p:nvGrpSpPr>
          <p:grpSpPr>
            <a:xfrm>
              <a:off x="6843376" y="5782337"/>
              <a:ext cx="9051062" cy="3071490"/>
              <a:chOff x="1228726" y="6113380"/>
              <a:chExt cx="9051062" cy="3071490"/>
            </a:xfrm>
          </p:grpSpPr>
          <p:sp>
            <p:nvSpPr>
              <p:cNvPr id="73" name="TextBox 10">
                <a:extLst>
                  <a:ext uri="{FF2B5EF4-FFF2-40B4-BE49-F238E27FC236}">
                    <a16:creationId xmlns:a16="http://schemas.microsoft.com/office/drawing/2014/main" id="{871FD187-C20E-AF10-329A-F993FDAC0A7D}"/>
                  </a:ext>
                </a:extLst>
              </p:cNvPr>
              <p:cNvSpPr txBox="1"/>
              <p:nvPr/>
            </p:nvSpPr>
            <p:spPr>
              <a:xfrm>
                <a:off x="1228726" y="6131153"/>
                <a:ext cx="9051062" cy="167970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เป็นแนวทางดำเนินธุรกิจการขายผ่านระบบอินเทอร์เน็ต เพื่อประหยัดเวลาและอำนวยความสะดวกให้ทั้งผู้ซื้อและผู้ขาย</a:t>
                </a:r>
              </a:p>
              <a:p>
                <a:pPr marL="534988"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ผู้ขายสามารถขยายหรือเพิ่มช่องทางการขายสินค้าและบริการได้ โดยไม่ต้องมีร้านค้า</a:t>
                </a:r>
              </a:p>
              <a:p>
                <a:pPr marL="534988"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สินค้าเป็นที่รู้จักมากขึ้น ผู้ซื้อไม่ต้องเดินทางมาซื้อสินค้าด้วยตนเอง</a:t>
                </a:r>
              </a:p>
              <a:p>
                <a:pPr marL="534988">
                  <a:lnSpc>
                    <a:spcPts val="3500"/>
                  </a:lnSpc>
                  <a:spcBef>
                    <a:spcPts val="1000"/>
                  </a:spcBef>
                </a:pP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ลดค่าใช้จ่ายและลดภาระในการดำเนินธุรกิจและการโฆษณาประชาสัมพันธ์</a:t>
                </a: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00F35C2-8993-A82E-908C-928E11B59720}"/>
                  </a:ext>
                </a:extLst>
              </p:cNvPr>
              <p:cNvSpPr/>
              <p:nvPr/>
            </p:nvSpPr>
            <p:spPr>
              <a:xfrm>
                <a:off x="1228728" y="611338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EB2BF03-BFB6-5554-A903-99AF8F76CDC4}"/>
                  </a:ext>
                </a:extLst>
              </p:cNvPr>
              <p:cNvSpPr/>
              <p:nvPr/>
            </p:nvSpPr>
            <p:spPr>
              <a:xfrm>
                <a:off x="1228728" y="7132691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045D322-EF3B-0CE8-243C-9135ECB1AAF6}"/>
                  </a:ext>
                </a:extLst>
              </p:cNvPr>
              <p:cNvSpPr/>
              <p:nvPr/>
            </p:nvSpPr>
            <p:spPr>
              <a:xfrm>
                <a:off x="1228728" y="8136549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12E7700-94B4-6287-EC36-F4E50AF741E0}"/>
                  </a:ext>
                </a:extLst>
              </p:cNvPr>
              <p:cNvSpPr/>
              <p:nvPr/>
            </p:nvSpPr>
            <p:spPr>
              <a:xfrm>
                <a:off x="1228728" y="872767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4</a:t>
                </a:r>
                <a:endParaRPr lang="th-TH" sz="2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47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AE29-4F58-FFF1-EEB5-04B8A9A0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A8806B-51D1-9C44-2A60-9049B620546A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8289DA62-1C18-1159-BA8B-F9E876DB1C34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895EA-EB4C-93BB-85EF-00905D127564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B52558-6738-8A1D-D0AD-A6567A986A43}"/>
              </a:ext>
            </a:extLst>
          </p:cNvPr>
          <p:cNvGrpSpPr/>
          <p:nvPr/>
        </p:nvGrpSpPr>
        <p:grpSpPr>
          <a:xfrm>
            <a:off x="2598929" y="2897303"/>
            <a:ext cx="13688173" cy="6753133"/>
            <a:chOff x="2598929" y="2897303"/>
            <a:chExt cx="13688173" cy="67531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E17D60A-DD08-BE05-F8A1-D08AFAB5A532}"/>
                </a:ext>
              </a:extLst>
            </p:cNvPr>
            <p:cNvGrpSpPr/>
            <p:nvPr/>
          </p:nvGrpSpPr>
          <p:grpSpPr>
            <a:xfrm>
              <a:off x="6665705" y="2897303"/>
              <a:ext cx="5460910" cy="1138844"/>
              <a:chOff x="8927262" y="2058948"/>
              <a:chExt cx="6069476" cy="126575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14B68DE-FB02-E7CA-D9F0-53D6789E4B04}"/>
                  </a:ext>
                </a:extLst>
              </p:cNvPr>
              <p:cNvGrpSpPr/>
              <p:nvPr/>
            </p:nvGrpSpPr>
            <p:grpSpPr>
              <a:xfrm>
                <a:off x="8927262" y="2255425"/>
                <a:ext cx="5170167" cy="1069281"/>
                <a:chOff x="3357713" y="5812366"/>
                <a:chExt cx="5131289" cy="1069281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4F470E41-5D5E-AA50-4F83-9DD9015F2575}"/>
                    </a:ext>
                  </a:extLst>
                </p:cNvPr>
                <p:cNvSpPr/>
                <p:nvPr/>
              </p:nvSpPr>
              <p:spPr>
                <a:xfrm>
                  <a:off x="3357713" y="5969673"/>
                  <a:ext cx="5131289" cy="911974"/>
                </a:xfrm>
                <a:prstGeom prst="roundRect">
                  <a:avLst/>
                </a:prstGeom>
                <a:solidFill>
                  <a:srgbClr val="F57C79"/>
                </a:solidFill>
                <a:ln>
                  <a:noFill/>
                </a:ln>
                <a:effectLst>
                  <a:reflection stA="45000" endPos="4000" dist="50800" dir="5400000" sy="-100000" algn="bl" rotWithShape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487E96F0-AC31-7B35-B0AB-4ADBAB3A1385}"/>
                    </a:ext>
                  </a:extLst>
                </p:cNvPr>
                <p:cNvSpPr txBox="1"/>
                <p:nvPr/>
              </p:nvSpPr>
              <p:spPr>
                <a:xfrm>
                  <a:off x="3713434" y="5812366"/>
                  <a:ext cx="4424885" cy="103905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จุดประสงค์การเรียนรู้</a:t>
                  </a:r>
                </a:p>
              </p:txBody>
            </p: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F8A0832-B13E-B1A4-2A4D-A37AC6A2C783}"/>
                  </a:ext>
                </a:extLst>
              </p:cNvPr>
              <p:cNvSpPr/>
              <p:nvPr/>
            </p:nvSpPr>
            <p:spPr>
              <a:xfrm>
                <a:off x="13875758" y="2058948"/>
                <a:ext cx="615553" cy="6155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A8BD16D-2F9D-725C-8600-F299195CC5D0}"/>
                  </a:ext>
                </a:extLst>
              </p:cNvPr>
              <p:cNvSpPr/>
              <p:nvPr/>
            </p:nvSpPr>
            <p:spPr>
              <a:xfrm>
                <a:off x="14522345" y="2236344"/>
                <a:ext cx="474393" cy="47439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CBB118C-80C0-021B-C6E7-7375F99BD5FD}"/>
                  </a:ext>
                </a:extLst>
              </p:cNvPr>
              <p:cNvSpPr/>
              <p:nvPr/>
            </p:nvSpPr>
            <p:spPr>
              <a:xfrm>
                <a:off x="14249773" y="2704187"/>
                <a:ext cx="350683" cy="35068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51E1AE-B7A9-9845-655F-1395F5672256}"/>
                </a:ext>
              </a:extLst>
            </p:cNvPr>
            <p:cNvGrpSpPr/>
            <p:nvPr/>
          </p:nvGrpSpPr>
          <p:grpSpPr>
            <a:xfrm>
              <a:off x="2598929" y="4177237"/>
              <a:ext cx="13688173" cy="5473199"/>
              <a:chOff x="2598929" y="4177237"/>
              <a:chExt cx="13688173" cy="5473199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3BE33906-E316-1CF3-BA5B-E0F7E6982118}"/>
                  </a:ext>
                </a:extLst>
              </p:cNvPr>
              <p:cNvSpPr/>
              <p:nvPr/>
            </p:nvSpPr>
            <p:spPr>
              <a:xfrm>
                <a:off x="2598929" y="4177237"/>
                <a:ext cx="13090141" cy="5473199"/>
              </a:xfrm>
              <a:prstGeom prst="roundRect">
                <a:avLst>
                  <a:gd name="adj" fmla="val 12690"/>
                </a:avLst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927C3C8-54DD-31DB-4A92-BB49882A32F8}"/>
                  </a:ext>
                </a:extLst>
              </p:cNvPr>
              <p:cNvGrpSpPr/>
              <p:nvPr/>
            </p:nvGrpSpPr>
            <p:grpSpPr>
              <a:xfrm>
                <a:off x="2837377" y="4342730"/>
                <a:ext cx="13449725" cy="4592776"/>
                <a:chOff x="8210671" y="4395906"/>
                <a:chExt cx="13449725" cy="4592776"/>
              </a:xfrm>
            </p:grpSpPr>
            <p:sp>
              <p:nvSpPr>
                <p:cNvPr id="60" name="TextBox 10">
                  <a:extLst>
                    <a:ext uri="{FF2B5EF4-FFF2-40B4-BE49-F238E27FC236}">
                      <a16:creationId xmlns:a16="http://schemas.microsoft.com/office/drawing/2014/main" id="{F2A2E7A1-8B3E-ACBC-A950-6AA2B727E282}"/>
                    </a:ext>
                  </a:extLst>
                </p:cNvPr>
                <p:cNvSpPr txBox="1"/>
                <p:nvPr/>
              </p:nvSpPr>
              <p:spPr>
                <a:xfrm>
                  <a:off x="8893546" y="4534326"/>
                  <a:ext cx="12766850" cy="361042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800"/>
                    </a:lnSpc>
                    <a:spcBef>
                      <a:spcPts val="18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อธิบายประโยชน์และหลักการเลือกใช้เทคโนโลยีประกอบธุรกิจได้</a:t>
                  </a:r>
                </a:p>
                <a:p>
                  <a:pPr>
                    <a:lnSpc>
                      <a:spcPts val="3800"/>
                    </a:lnSpc>
                    <a:spcBef>
                      <a:spcPts val="18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อธิบายเทคโนโลยีดิจิทัลและระบบสารสนเทศในการประกอบธุรกิจ</a:t>
                  </a:r>
                </a:p>
                <a:p>
                  <a:pPr>
                    <a:lnSpc>
                      <a:spcPts val="3800"/>
                    </a:lnSpc>
                    <a:spcBef>
                      <a:spcPts val="18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อธิบายพาณิชย์อิเล็กทรอนิกส์และจรรยาบรรณใน</a:t>
                  </a:r>
                  <a:r>
                    <a:rPr lang="th-TH" sz="4000" b="1" spc="36" dirty="0" err="1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การทำ</a:t>
                  </a: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ธุรกิจพาณิชย์อิเล็กทรอนิกส์</a:t>
                  </a:r>
                </a:p>
                <a:p>
                  <a:pPr>
                    <a:lnSpc>
                      <a:spcPts val="3800"/>
                    </a:lnSpc>
                    <a:spcBef>
                      <a:spcPts val="18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เลือกใช้เทคโนโลยีประกอบธุรกิจตามสถานการณ์ได้</a:t>
                  </a:r>
                </a:p>
                <a:p>
                  <a:pPr>
                    <a:lnSpc>
                      <a:spcPts val="3800"/>
                    </a:lnSpc>
                    <a:spcBef>
                      <a:spcPts val="18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มีความรับผิดชอบตามบทบาทหน้าที่ของตนเองตามระบอบประชาธิปไตยอันมีพระมหากษัตริย์ทรงเป็นประมุข	มีจรรยาบรรณใน</a:t>
                  </a:r>
                  <a:r>
                    <a:rPr lang="th-TH" sz="4000" b="1" spc="36" dirty="0" err="1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การทำ</a:t>
                  </a: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ธุรกิจพาณิชย์อิเล็กทรอนิกส์</a:t>
                  </a:r>
                </a:p>
                <a:p>
                  <a:pPr>
                    <a:lnSpc>
                      <a:spcPts val="3800"/>
                    </a:lnSpc>
                    <a:spcBef>
                      <a:spcPts val="18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ประยุกต์ใช้ความรู้การใช้เทคโนโลยีประกอบธุรกิจไปเลือกใช้เทคโนโลยีให้เหมาะสมกับสถานการณ์ต่าง ๆ ได้</a:t>
                  </a: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0499CD0-6952-B943-313E-A79188CEB9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10671" y="4395906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1</a:t>
                  </a:r>
                  <a:endParaRPr lang="th-TH" sz="3600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58340709-0E4A-3E62-7487-49106F4C67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13478" y="5113483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2</a:t>
                  </a:r>
                  <a:endParaRPr lang="th-TH" sz="3600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ED18146-6A62-B4E6-C1DF-3426DEB387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13478" y="5839555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3</a:t>
                  </a:r>
                  <a:endParaRPr lang="th-TH" sz="3600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2DFAB96-DD6E-FD38-C45D-8164ACDC6F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13478" y="7251127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5</a:t>
                  </a:r>
                  <a:endParaRPr lang="th-TH" sz="3600" dirty="0"/>
                </a:p>
              </p:txBody>
            </p:sp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188D738-3E16-FA34-97FA-DFA224C4D7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13478" y="6538472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4</a:t>
                  </a:r>
                  <a:endParaRPr lang="th-TH" sz="3600" dirty="0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84CA2AF6-1B82-AC34-2BBA-0427FD67CB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13478" y="8448682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6</a:t>
                  </a:r>
                  <a:endParaRPr lang="th-TH" sz="3600" dirty="0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0CE6C6-2A75-82F9-49C0-D59343CA18C3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4F891DA-D47D-42CE-6ECB-C55EFBA049F0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53CC61-DF40-D947-309B-716A0EE828F7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AADA-6EC1-1E61-2D83-A640AF8B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9D12-5671-6203-7124-3092EB2FF8B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0554F5-D0A9-3ECF-91FA-654EA7379B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3A19697-53D6-A822-AB24-A6133D9F50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829FFC-689E-675F-C086-9434BCC150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53FE64-312C-0DB1-FBBA-5045289D5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E224F7-3919-898C-62E7-46DA054E02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4A49A9-F3D1-0940-4C6C-B1A7478485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460217E-7CE5-E9DA-8B6B-75E250CF22F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21698E-A3A5-ED53-114B-2FA8A3F5084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AA419-F207-32E2-761E-85916CBF4C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600A98-9EC9-4459-A3D9-A20EEF03E94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E956E3-7C16-C127-B255-9D20FDE6C8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9B46FF6-8850-C2F7-9D84-159E201BFA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FB095C4-75EF-4443-E5E7-60D8D71010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28E3EA-6584-ADA6-1C64-8AE56295E9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03F06-AF40-A661-DCF8-5B76846A82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C316BE9-F5DC-6FFB-BA58-1AD9B15694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7F8919-4024-E7B1-CF6F-948C4EE244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DCCBAD-AEF0-A175-DA38-7BF4BEB242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94DF4-387B-2D59-910D-D9D869801E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1A776-3BD1-EA2D-8622-027EE19EE28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B6E77D-461E-94BF-3D8A-9A8BAB6E45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5E2B42B-873B-F1E4-FD82-905588B129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91AF1BB-4BC6-6977-0026-F2982B2262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8ABCB4-F740-FECE-F3A4-46B38AC257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7823F8-EA2E-49FB-8612-692836E66A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527C41-4811-EA39-82F2-13AC2B65ED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5779382-DFFE-9CF7-6A6B-ED7B373208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0F80A79-B313-71CD-A72B-6C079DDA58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CF020C-8917-A0D3-F92A-7C9A2D83B3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FDD87-402F-31CF-862B-FC252DDF8F2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C79F87-9195-B3C8-A1EC-63E65A9EE7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AE39DE2-AD3F-2683-296D-864ED7E498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67B2D83-86CB-FD4A-BA9B-1EF953AA2C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3AACB-92DB-4405-E295-F143D2B1DE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38C772-0FC5-4B82-F420-E376F96B1EB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1D050F-FCC8-379C-9E6F-91AC3290CC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73F18FE-7F3D-8A96-2486-7CBBF29B41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CD2467D-C1B6-B613-782C-8AC2C5C10D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77C1910-1FD4-9F3E-8129-7101C6254B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AC02AE-CB8F-90A0-D944-99FD827AABA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87EF5-02B7-19C5-69A2-E477FA3452D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A0A57A-3945-9A8E-CD4D-CC906774B0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A311966-2FB8-3C74-37E6-ADC1D3E116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E8965A8-FAC1-31E4-868A-470F1A99CA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1CC1B1-D089-0014-1471-8BED3412785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523313-2E74-928F-4806-1C923A1A7F9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185E3A2-FFC9-9CDE-84FE-78E78E17340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68F0956-3458-10BC-54D6-3A027C383B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A5259C-FB0B-C2E2-FEBF-DA8C8A3F96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E23140-EF6C-3FE0-EE50-E3E67C70ED3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B3DE7A5-7B43-DD86-45C1-F600E382AE0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5EC48A-912C-DC9A-620E-2872C1D5B30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D2D59E1-661D-9E4B-5850-BDD43C7240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BEBCB6-1BE7-032E-0EEF-A720E57046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8FF4CE-111A-DB25-D8BA-57C3C80A8B76}"/>
              </a:ext>
            </a:extLst>
          </p:cNvPr>
          <p:cNvGrpSpPr/>
          <p:nvPr/>
        </p:nvGrpSpPr>
        <p:grpSpPr>
          <a:xfrm>
            <a:off x="860031" y="1520996"/>
            <a:ext cx="11369627" cy="962734"/>
            <a:chOff x="2965791" y="2808159"/>
            <a:chExt cx="11369627" cy="962734"/>
          </a:xfrm>
        </p:grpSpPr>
        <p:sp>
          <p:nvSpPr>
            <p:cNvPr id="18" name="Google Shape;176;p25">
              <a:extLst>
                <a:ext uri="{FF2B5EF4-FFF2-40B4-BE49-F238E27FC236}">
                  <a16:creationId xmlns:a16="http://schemas.microsoft.com/office/drawing/2014/main" id="{A9E9F700-3A47-99ED-68CD-591249CB00A8}"/>
                </a:ext>
              </a:extLst>
            </p:cNvPr>
            <p:cNvSpPr/>
            <p:nvPr/>
          </p:nvSpPr>
          <p:spPr>
            <a:xfrm rot="16200000">
              <a:off x="8028304" y="-2035103"/>
              <a:ext cx="694325" cy="10819351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Flowchart: Delay 21">
              <a:extLst>
                <a:ext uri="{FF2B5EF4-FFF2-40B4-BE49-F238E27FC236}">
                  <a16:creationId xmlns:a16="http://schemas.microsoft.com/office/drawing/2014/main" id="{61E4C194-6665-6F8F-9598-E38E94430B67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37A5CF4F-BC1C-320C-A061-C29679B9F6A1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66" name="TextBox 6">
              <a:extLst>
                <a:ext uri="{FF2B5EF4-FFF2-40B4-BE49-F238E27FC236}">
                  <a16:creationId xmlns:a16="http://schemas.microsoft.com/office/drawing/2014/main" id="{FD91E358-361B-49EF-8ADA-2E749660BDF3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กระบวนการทำงานพื้นฐานของพาณิชย์อิเล็กทรอนิกส์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EBB28FFF-8E52-11DA-737A-28F50A2F4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76" y="3763098"/>
            <a:ext cx="12690151" cy="5969806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F0B386D-C97A-A542-E1BD-BB958B791F95}"/>
              </a:ext>
            </a:extLst>
          </p:cNvPr>
          <p:cNvGrpSpPr/>
          <p:nvPr/>
        </p:nvGrpSpPr>
        <p:grpSpPr>
          <a:xfrm>
            <a:off x="4454731" y="2881722"/>
            <a:ext cx="9378536" cy="657278"/>
            <a:chOff x="5266656" y="2567734"/>
            <a:chExt cx="9378536" cy="657278"/>
          </a:xfrm>
        </p:grpSpPr>
        <p:sp>
          <p:nvSpPr>
            <p:cNvPr id="73" name="Google Shape;176;p25">
              <a:extLst>
                <a:ext uri="{FF2B5EF4-FFF2-40B4-BE49-F238E27FC236}">
                  <a16:creationId xmlns:a16="http://schemas.microsoft.com/office/drawing/2014/main" id="{DE960602-0AF7-A436-52F7-D6610ACD2871}"/>
                </a:ext>
              </a:extLst>
            </p:cNvPr>
            <p:cNvSpPr/>
            <p:nvPr/>
          </p:nvSpPr>
          <p:spPr>
            <a:xfrm rot="16200000">
              <a:off x="9641599" y="-1807209"/>
              <a:ext cx="628650" cy="9378536"/>
            </a:xfrm>
            <a:prstGeom prst="roundRect">
              <a:avLst>
                <a:gd name="adj" fmla="val 50000"/>
              </a:avLst>
            </a:prstGeom>
            <a:solidFill>
              <a:srgbClr val="BDE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TextBox 10">
              <a:extLst>
                <a:ext uri="{FF2B5EF4-FFF2-40B4-BE49-F238E27FC236}">
                  <a16:creationId xmlns:a16="http://schemas.microsoft.com/office/drawing/2014/main" id="{39BFC3F7-B97E-BFD1-886D-4E8158C0B738}"/>
                </a:ext>
              </a:extLst>
            </p:cNvPr>
            <p:cNvSpPr txBox="1"/>
            <p:nvPr/>
          </p:nvSpPr>
          <p:spPr>
            <a:xfrm>
              <a:off x="5632395" y="2637184"/>
              <a:ext cx="901279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แผนภาพกระบวนการทำงานพื้นฐานของพาณิชย์อิเล็กทรอนิกส์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36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E38B8-A2CB-2C41-3E8A-EFB2F465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6F6C00-9F5E-302A-A1BF-A6D0F2D79CD1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7AD14E-7F5C-9765-AB2F-E86158A0105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B12197F-20D3-79EF-1E94-DCF3E9FB4F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36230C43-9B85-2D60-09FE-F75727245BF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051716-AB5B-054C-175C-6133B44132B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F48307-7F3B-4853-1969-5A2AA254AD0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859526-92FB-4E04-7AE9-0D99B394A5B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ED0EB533-F9AF-7421-70AA-3D8CD2F3D79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823C57F-C3BF-48C5-7362-0D6644738B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77E685-8F9D-8E36-662F-47020610A2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4FCEED-5FF3-35CD-4876-746E75FCC2C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E29FF8-70FB-CC7F-248B-F4DB39BAFDF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B32F4A83-F089-15AE-4549-65E68837E7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0812DBB-5515-58DB-555E-FE8364ED59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7A82F1-DA7E-3B38-050D-3248A0F7FF5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915A4F-BEA2-B70D-32C9-3E93C068F12E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0C819D-A432-B1B4-23D2-AC7D20DA21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1310122-5D7C-517F-7A19-9B9547898F8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BAFD8F0-EE98-220C-79C9-BEDF9E17E6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D66645-4F33-86E7-C1FC-D32EB29C9A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135661-CF88-8364-1B16-E19D968C933C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ACBC422-B939-A0C2-637E-6BB5187B41F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F674AB3-AF32-A7EE-A656-26203CA3C3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F6E890F-C003-451C-E0CF-CC9B98636E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EAFED01-14C8-8289-9921-88E9BEFD8D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01296D-8B8D-592E-0300-639FEF36545F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473602-B32C-AB41-25B0-F99A180E631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3D70A3C-2FA5-99B9-730F-9971D2668FD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1453C3E-5736-ABE4-09B3-7C852AC799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65FE6EF-F226-0373-A2F5-6130BD8519B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05EB2A-8758-8FC7-D480-5479E6CAB1A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723DE65-B113-A1BB-AE8C-7B18993B810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E686779-2927-5A26-81FA-6CF94658D5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483EC24D-8853-A2CA-05CB-0C5B41292A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ADC6A4D-C0C8-6E44-9FC5-64553FDE44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E91E95-5EF6-5C74-45CA-8376F2F8B8A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39BB94-F168-DBD1-BC27-40AD03A72A2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CC7FEF3-908F-1F24-4C93-362F22B7C10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0A81ACB-A54A-06AB-550A-6043D43DE4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9B051B-7472-B846-967A-458C019783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01DD0F-0DAC-03B3-B207-73F946EA9B3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9CC8F33-C2BC-D760-6A7C-80328C8EAC6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94876C1-B906-DC0E-F43E-E7AED75335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DB7C6492-72A6-69D0-A572-3BAD7165A4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8E4E355-F818-99F8-BCB5-FBE61D20397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80E4E-1BCA-7023-95D2-8BABBA90F60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4D4890C-B6DC-7209-5B83-FDEE5E9F6FE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64CF0F1-625A-7D1F-9B04-63A1C75A4C0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1290C12-5BF6-158C-9299-3D76B371700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D2EF5C-7BCD-68F7-086A-ACABA895AF5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96C5EC0-DF3F-0EEC-C615-BC03C85E736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D667C84-6630-B927-6BF4-6C4F9F4D0CD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EC88834-81E7-0537-8828-DD95476A5AA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A9D073F-0E0D-6A81-4BF0-738D67C85E36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22062A-94D3-775D-402A-1E582586479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8820DC-7C8C-1A20-C20A-ECAA24CA3A69}"/>
              </a:ext>
            </a:extLst>
          </p:cNvPr>
          <p:cNvGrpSpPr/>
          <p:nvPr/>
        </p:nvGrpSpPr>
        <p:grpSpPr>
          <a:xfrm>
            <a:off x="860031" y="1450456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881B75EA-1E8C-8A4A-2B33-5236DA6244DF}"/>
                </a:ext>
              </a:extLst>
            </p:cNvPr>
            <p:cNvSpPr/>
            <p:nvPr/>
          </p:nvSpPr>
          <p:spPr>
            <a:xfrm rot="16200000">
              <a:off x="6760613" y="-767412"/>
              <a:ext cx="694325" cy="828396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D6067848-1F16-96C6-EAF7-F79A8D4C34E2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DE14C5B-646B-FC0E-3FC9-BC4B0241CDE1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3.2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E490532-0416-18C2-7885-5C008B8BE4D2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ประเภทของธุรกิจพาณิชย์อิเล็กทรอนิกส์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3" name="TextBox 10">
            <a:extLst>
              <a:ext uri="{FF2B5EF4-FFF2-40B4-BE49-F238E27FC236}">
                <a16:creationId xmlns:a16="http://schemas.microsoft.com/office/drawing/2014/main" id="{B4FA3514-CC2A-A723-F2AF-08C58E05A6E5}"/>
              </a:ext>
            </a:extLst>
          </p:cNvPr>
          <p:cNvSpPr txBox="1"/>
          <p:nvPr/>
        </p:nvSpPr>
        <p:spPr>
          <a:xfrm>
            <a:off x="860031" y="2592754"/>
            <a:ext cx="16567938" cy="111660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พาณิชย์อิเล็กทรอนิกส์จำแนกตามประเภทของ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การค้าระหว่าง 2 ฝ่าย คือ ผู้ซื้อและผู้ขาย ซึ่งผู้ซื้อและผู้ขายมีหลายรูปแบบ โดยสามารถจัดประเภทของธุรกิจพาณิชย์อิเล็กทรอนิกส์ออกเป็น 5 ประเภท ดังนี้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1B265-60C1-9E0F-A646-1B2406F6C8E2}"/>
              </a:ext>
            </a:extLst>
          </p:cNvPr>
          <p:cNvGrpSpPr/>
          <p:nvPr/>
        </p:nvGrpSpPr>
        <p:grpSpPr>
          <a:xfrm>
            <a:off x="912930" y="3776908"/>
            <a:ext cx="9956354" cy="2996709"/>
            <a:chOff x="1228727" y="6070896"/>
            <a:chExt cx="9956354" cy="2996709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D50BD809-0CF3-30CD-94EC-2FB32CF1FFF8}"/>
                </a:ext>
              </a:extLst>
            </p:cNvPr>
            <p:cNvSpPr txBox="1"/>
            <p:nvPr/>
          </p:nvSpPr>
          <p:spPr>
            <a:xfrm>
              <a:off x="1228727" y="6131152"/>
              <a:ext cx="995635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ธุรกิจค้าส่ง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 to B : Business to Business)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ธุรกิจกับธุรกิจ คือ การค้าระหว่างผู้ประกอบธุรกิจที่เป็นองค์กรหรือบริษัทด้วยกัน ปริมาณการซื้อ–ขายแต่ละครั้งจะมีมากในระดับต่าง ๆ กัน ซึ่งโดยทั่วไปเป็นธุรกิจส่งออกหรือนำเข้าที่ต้องส่งสินค้าขนาดใหญ่เป็นจำนวนมาก เช่น ผู้ผลิตกับผู้ผลิตผู้ผลิตกับผู้ส่งออก ผู้ผลิตกับผู้นำเข้า ผู้ผลิตกับผู้ค้าส่งและค้าปลีก</a:t>
              </a:r>
            </a:p>
            <a:p>
              <a:pPr marL="534988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ธุรกิจค้าปลีก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 to C : Business to Consumer)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ธุรกิจกับบุคคล คือ การค้าระหว่างผู้ประกอบธุรกิจที่เป็นองค์กรหรือบริษัทกับผู้บริโภคโดยตรงที่เป็นลูกค้าบุคคล ส่วนใหญ่เป็นสินค้าที่เป็นการค้าปลีก ปริมาณการซื้อ–ขายต่อครั้งจะมีพอประมาณหรือในลักษณะการค้าส่งขนาดย่อมหรือการค้าปลีกขนาดใหญ่ หรือสินค้าแบบเหมา เชน การขายสินคาอุปโภค/บริโภค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92EADCA-2A97-CEF9-F68D-CE056E9B66F0}"/>
                </a:ext>
              </a:extLst>
            </p:cNvPr>
            <p:cNvSpPr/>
            <p:nvPr/>
          </p:nvSpPr>
          <p:spPr>
            <a:xfrm>
              <a:off x="1228728" y="607089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5896238-157E-3910-4BAD-97DC06DD79D5}"/>
                </a:ext>
              </a:extLst>
            </p:cNvPr>
            <p:cNvSpPr/>
            <p:nvPr/>
          </p:nvSpPr>
          <p:spPr>
            <a:xfrm>
              <a:off x="1228728" y="861040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7F29626-C0CF-A560-A607-939EE6364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00"/>
          <a:stretch/>
        </p:blipFill>
        <p:spPr>
          <a:xfrm>
            <a:off x="11322647" y="3857590"/>
            <a:ext cx="6052422" cy="544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69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E5B86-F545-09C1-B3F0-5A05894E2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B4FFA4-3FD0-89FA-0975-2F62FE8ADE7F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D81154F-F00D-0C6C-C902-80324C6401D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8DF8CE7C-2E32-B621-7FC6-F5CA9CC5255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318D3E7-9EE6-1942-A295-FB3C50ED913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4F7DD6-59AF-20FB-2F7B-B31CF300E0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AF15AE-1E9B-699C-7484-DA32D979CDA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95EE49-5FCB-7EAA-0022-5DBDACF9381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AD67584C-0C5B-D128-B4ED-FF896CA324E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42CE4F5-9D53-3FC8-4DD7-18A69BF4C8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684ADD-2E2A-CEC2-6EEA-B17504EAA40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BC3DAA-6AC9-0A39-3491-A11EDF9B857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E033CF7-4E98-1CDF-A376-24C858A6E5F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5F7510A2-03D2-B30B-C71E-28C35CCD75E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20E9B12-9321-E268-8E87-9DA0D8186FA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DF7264-7211-9320-F008-359B7335E3C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51B13A-B721-919E-720C-61D305A16C0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15597D-1CA2-5195-03EE-15901CDBA80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2B77EF1-95CA-4F60-478A-0C836E198B0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4A367583-C55B-7D75-D202-B7D8CF6054F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859462-C9F0-D90A-2CD3-1D5A7D8244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DF052-ECF4-8B69-2B1E-38F39F93661D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5E15F9-121F-B19A-47E5-BB3E1E44BBE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227E000A-67DB-DC1D-D650-A4964A4F092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A348F524-1CE7-D0CF-10BB-08712DE588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428BF94-039D-8C8B-E257-8C63BA3CC2E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5F3322-9D0F-F233-B2CD-EC77D253C1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B516E85-4DD8-A3A6-1E65-07FC0C57A71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1E18F614-6980-0002-8673-9DC09669911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C68644C-4476-D9E6-1F49-B59141C0693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AE9CD0-B8C9-8C7D-D457-DE69A69CC18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7462C0-7132-F188-0737-5C1AFD9015DC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0D07B49-B116-DC0D-E9BF-A5AC12B084B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DA0E10D-9BEA-187D-E3BE-30E786060D6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F9C0152-2BC4-94ED-4083-25E78689377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323430B-2975-3160-6149-C399CDC153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3EF0C3-CC37-337D-D047-6A82A6D54EF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BB07F9A-ACF3-2D1A-D3F1-F92C618DC8C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54440626-2475-90E8-ECCA-B33B40E556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203F2132-0372-7B8F-3800-84C43DE4567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38CC19E-C855-6108-C538-F9D2B4E525D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9508F2-F531-DED3-1979-397999DFDE6C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C41C083-DAB7-44B9-5EFE-0D9C7E0712A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D06599A-EDD3-46EF-B2C4-2A12A5159F2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84F24206-2D27-2F5A-11EB-6036661B68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2ED6EC-3937-8ECA-27A1-220C3CA7531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6A306F-F2CF-E0EB-F1BF-6CF23C2C94E3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8AC5732-F620-55C6-958B-CFB958EFF7B3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3A30449D-6C9E-3573-DA6D-1A47F361A08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3AE3DF9E-AC7F-2A21-9C00-AED57E1845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D053D79-FFBF-A41C-921A-7286B0D2B2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AA834A2-5C92-359D-120E-1F0F910BE3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1E88A04-A0DB-60E2-EE5B-5299D57986ED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6B80BF-5FCE-CB9A-7585-ED3BD11F4CD0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659725-2376-7593-5304-F2E5EE9B3B47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535BE6E-C2D6-C865-CDAB-D93E4D420CE2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5DD159-FFC5-D386-4C35-37FC34EC9647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D79DC952-E95A-B603-EFC3-8E9C9EEFC339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9848C2E-D086-99A1-9520-60B463B90B47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21CB506-8963-4987-E8BB-FC592759B572}"/>
              </a:ext>
            </a:extLst>
          </p:cNvPr>
          <p:cNvGrpSpPr/>
          <p:nvPr/>
        </p:nvGrpSpPr>
        <p:grpSpPr>
          <a:xfrm>
            <a:off x="912929" y="2075009"/>
            <a:ext cx="16571507" cy="5798991"/>
            <a:chOff x="1228726" y="6131152"/>
            <a:chExt cx="16571507" cy="5798991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D4900127-07E8-5208-4780-BC93039D76DA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43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ธุรกิจระหว่างผู้บริโภคด้วยกันเอง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 to C : Consumer to Consumer)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บุคคลกับบุคคล คือ การค้าระหว่างบุคคลกับบุคคลหรือผู้บริโภคด้วยกัน การค้าปลีกช่วยให้ผู้บริโภคสามารถนำสินค้าเข้ามาขายและเลือกซื้อสินค้าที่ต้องการได้โดยสะดวกและมั่นใจในการซื้อ–ขายได้ว่าจะไม่ฉ้อโกง ส่วนใหญ่เป็นสินค้ามือสองหรือสินค้าที่ใช้งานแล้ว หรือการขายซอฟต์แวร์ ลักษณะการขายประเภทนี้มีแนวโน้มเพิ่มมากขึ้นในอนาคต เชน การขายของเกาใหแก่บุคคลอื่น ๆ ผ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าน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ทางอินเทอรเน็ต</a:t>
              </a:r>
            </a:p>
            <a:p>
              <a:pPr marL="534988">
                <a:lnSpc>
                  <a:spcPts val="43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ธุรกิจระหว่างรัฐบาลกับผู้บริโภค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 to C : Government to Consumer)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หรือรัฐบาลกับบุคคล คือ การค้าระหว่างภาครัฐกับผู้บริโภค เป็นการให้บริการประชาชนซึ่งไม่ใช่วัตถุประสงค์ทางการค้า แต่เป็นลักษณะของการให้บริการประชาชน เช่น การให้ข้อมูลผ่านอินเทอร์เน็ต การเสียภาษีผ่านอินเทอร์เน็ต การดาวน์โหลดแบบฟอร์มต่าง ๆ ของภาครัฐ</a:t>
              </a:r>
            </a:p>
            <a:p>
              <a:pPr marL="534988">
                <a:lnSpc>
                  <a:spcPts val="43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ธุรกิจระหว่างรัฐบาลกับผู้ประกอบธุรกิจ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 to B : Government to Business)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หรือรัฐบาลกับธุรกิจ คือ การค้าระหว่างภาครัฐกับองค์กรซึ่งจะมีปริมาณการค้ามาก เช่น การจัดซื้อจัดจ้างของภาครัฐ โดยใช้สื่ออิเล็กทรอนิกส์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F595CB0-E34E-7CB2-191F-6A306D37D7C5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69DE945-8D9A-CBE1-FE0F-58C7EE847A13}"/>
                </a:ext>
              </a:extLst>
            </p:cNvPr>
            <p:cNvSpPr/>
            <p:nvPr/>
          </p:nvSpPr>
          <p:spPr>
            <a:xfrm>
              <a:off x="1228728" y="907476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99FF502-17FF-9B1C-B4C2-78FDD5834D15}"/>
                </a:ext>
              </a:extLst>
            </p:cNvPr>
            <p:cNvSpPr/>
            <p:nvPr/>
          </p:nvSpPr>
          <p:spPr>
            <a:xfrm>
              <a:off x="1228728" y="11472943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44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E38B8-A2CB-2C41-3E8A-EFB2F465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6F6C00-9F5E-302A-A1BF-A6D0F2D79CD1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7AD14E-7F5C-9765-AB2F-E86158A0105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B12197F-20D3-79EF-1E94-DCF3E9FB4F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36230C43-9B85-2D60-09FE-F75727245BF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051716-AB5B-054C-175C-6133B44132B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F48307-7F3B-4853-1969-5A2AA254AD0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859526-92FB-4E04-7AE9-0D99B394A5B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ED0EB533-F9AF-7421-70AA-3D8CD2F3D79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9823C57F-C3BF-48C5-7362-0D6644738BC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77E685-8F9D-8E36-662F-47020610A2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4FCEED-5FF3-35CD-4876-746E75FCC2C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3E29FF8-70FB-CC7F-248B-F4DB39BAFDF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B32F4A83-F089-15AE-4549-65E68837E77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0812DBB-5515-58DB-555E-FE8364ED59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7A82F1-DA7E-3B38-050D-3248A0F7FF5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915A4F-BEA2-B70D-32C9-3E93C068F12E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0C819D-A432-B1B4-23D2-AC7D20DA21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1310122-5D7C-517F-7A19-9B9547898F8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BAFD8F0-EE98-220C-79C9-BEDF9E17E6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D66645-4F33-86E7-C1FC-D32EB29C9A4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135661-CF88-8364-1B16-E19D968C933C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ACBC422-B939-A0C2-637E-6BB5187B41F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F674AB3-AF32-A7EE-A656-26203CA3C3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F6E890F-C003-451C-E0CF-CC9B98636E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EAFED01-14C8-8289-9921-88E9BEFD8D6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01296D-8B8D-592E-0300-639FEF36545F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473602-B32C-AB41-25B0-F99A180E631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3D70A3C-2FA5-99B9-730F-9971D2668FD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1453C3E-5736-ABE4-09B3-7C852AC799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65FE6EF-F226-0373-A2F5-6130BD8519B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05EB2A-8758-8FC7-D480-5479E6CAB1A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723DE65-B113-A1BB-AE8C-7B18993B810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E686779-2927-5A26-81FA-6CF94658D5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483EC24D-8853-A2CA-05CB-0C5B41292A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ADC6A4D-C0C8-6E44-9FC5-64553FDE44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E91E95-5EF6-5C74-45CA-8376F2F8B8A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39BB94-F168-DBD1-BC27-40AD03A72A2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CC7FEF3-908F-1F24-4C93-362F22B7C10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80A81ACB-A54A-06AB-550A-6043D43DE4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9B051B-7472-B846-967A-458C019783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01DD0F-0DAC-03B3-B207-73F946EA9B3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9CC8F33-C2BC-D760-6A7C-80328C8EAC6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94876C1-B906-DC0E-F43E-E7AED75335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DB7C6492-72A6-69D0-A572-3BAD7165A4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8E4E355-F818-99F8-BCB5-FBE61D20397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80E4E-1BCA-7023-95D2-8BABBA90F60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4D4890C-B6DC-7209-5B83-FDEE5E9F6FE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64CF0F1-625A-7D1F-9B04-63A1C75A4C0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1290C12-5BF6-158C-9299-3D76B371700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D2EF5C-7BCD-68F7-086A-ACABA895AF5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96C5EC0-DF3F-0EEC-C615-BC03C85E7365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D667C84-6630-B927-6BF4-6C4F9F4D0CD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EC88834-81E7-0537-8828-DD95476A5AA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A9D073F-0E0D-6A81-4BF0-738D67C85E36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22062A-94D3-775D-402A-1E582586479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8820DC-7C8C-1A20-C20A-ECAA24CA3A69}"/>
              </a:ext>
            </a:extLst>
          </p:cNvPr>
          <p:cNvGrpSpPr/>
          <p:nvPr/>
        </p:nvGrpSpPr>
        <p:grpSpPr>
          <a:xfrm>
            <a:off x="860031" y="1726800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881B75EA-1E8C-8A4A-2B33-5236DA6244DF}"/>
                </a:ext>
              </a:extLst>
            </p:cNvPr>
            <p:cNvSpPr/>
            <p:nvPr/>
          </p:nvSpPr>
          <p:spPr>
            <a:xfrm rot="16200000">
              <a:off x="7200560" y="-1207360"/>
              <a:ext cx="694325" cy="9163863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D6067848-1F16-96C6-EAF7-F79A8D4C34E2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DE14C5B-646B-FC0E-3FC9-BC4B0241CDE1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3.3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E490532-0416-18C2-7885-5C008B8BE4D2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ระบบการชำระเงินของพาณิชย์อิเล็กทรอนิกส์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7118887-A050-7A09-97E6-9ECCA0647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668" y="2516065"/>
            <a:ext cx="5472997" cy="63508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8423A3-B130-34FC-1071-49D212B0EC50}"/>
              </a:ext>
            </a:extLst>
          </p:cNvPr>
          <p:cNvGrpSpPr/>
          <p:nvPr/>
        </p:nvGrpSpPr>
        <p:grpSpPr>
          <a:xfrm>
            <a:off x="1599286" y="3014711"/>
            <a:ext cx="10494257" cy="4918388"/>
            <a:chOff x="1599286" y="3014711"/>
            <a:chExt cx="10494257" cy="49183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C1B265-60C1-9E0F-A646-1B2406F6C8E2}"/>
                </a:ext>
              </a:extLst>
            </p:cNvPr>
            <p:cNvGrpSpPr/>
            <p:nvPr/>
          </p:nvGrpSpPr>
          <p:grpSpPr>
            <a:xfrm>
              <a:off x="1599286" y="3014711"/>
              <a:ext cx="10494257" cy="4918388"/>
              <a:chOff x="1228727" y="6131152"/>
              <a:chExt cx="10494257" cy="4918388"/>
            </a:xfrm>
          </p:grpSpPr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D50BD809-0CF3-30CD-94EC-2FB32CF1FFF8}"/>
                  </a:ext>
                </a:extLst>
              </p:cNvPr>
              <p:cNvSpPr txBox="1"/>
              <p:nvPr/>
            </p:nvSpPr>
            <p:spPr>
              <a:xfrm>
                <a:off x="1228727" y="6131152"/>
                <a:ext cx="10494257" cy="27361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marL="534988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ธนาคารที่ร้านค้าเปิดบัญชีและธนาคารผู้ออกบัตร</a:t>
                </a:r>
              </a:p>
              <a:p>
                <a:pPr marL="901700" indent="-366713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ธนาคารที่ร้านค้าเปิดบัญชี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โดยผู้สั่งซื้อสินค้าหรือบริการต้องสั่งซื้อโดยผ่านอินเทอร์เน็ตของระบบธนาคารที่ร้านค้าเปิดบัญชีไว้ โดยธนาคารต้องส่งโอนเงินค่าสินค้าหรือบริการนั้น ๆ เข้าบัญชีร้านค้าสมาชิก</a:t>
                </a:r>
              </a:p>
              <a:p>
                <a:pPr marL="901700" indent="-366713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</a:t>
                </a:r>
                <a:r>
                  <a:rPr lang="th-TH" sz="38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ธนาคารผู้ออกบัตร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ทำหน้าที่ตรวจสอบความถูกต้องของบัตรว่ามีวงเงินให้ใช้งานได้หรือไม่ บัตรหมดอายุหรือไม่ </a:t>
                </a:r>
              </a:p>
              <a:p>
                <a:pPr marL="534988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ลูกค้าหรือผู้ซื้อต้องชำระเงินค่าสินค้าและบริการด้วยบัตรเครดิต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ผ่านระบบหักบัญชีเงินฝากธนาคาร</a:t>
                </a:r>
              </a:p>
              <a:p>
                <a:pPr marL="534988">
                  <a:lnSpc>
                    <a:spcPts val="3800"/>
                  </a:lnSpc>
                  <a:spcBef>
                    <a:spcPts val="1200"/>
                  </a:spcBef>
                </a:pPr>
                <a:r>
                  <a:rPr lang="th-TH" sz="38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ผู้ขายหรือร้านค้า </a:t>
                </a:r>
                <a:r>
                  <a:rPr lang="th-TH" sz="38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ต้องเปิดบัญชีเงินฝากและสมัครเป็นลูกค้าของธนาคารระบบพาณิชย์อิเล็กทรอนิกส์ก่อน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92EADCA-2A97-CEF9-F68D-CE056E9B66F0}"/>
                  </a:ext>
                </a:extLst>
              </p:cNvPr>
              <p:cNvSpPr/>
              <p:nvPr/>
            </p:nvSpPr>
            <p:spPr>
              <a:xfrm>
                <a:off x="1228728" y="6151578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5896238-157E-3910-4BAD-97DC06DD79D5}"/>
                  </a:ext>
                </a:extLst>
              </p:cNvPr>
              <p:cNvSpPr/>
              <p:nvPr/>
            </p:nvSpPr>
            <p:spPr>
              <a:xfrm>
                <a:off x="1228728" y="950123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97B0EAF-8C0F-E61B-9C84-8B274DC1FB5B}"/>
                  </a:ext>
                </a:extLst>
              </p:cNvPr>
              <p:cNvSpPr/>
              <p:nvPr/>
            </p:nvSpPr>
            <p:spPr>
              <a:xfrm>
                <a:off x="1228728" y="10592340"/>
                <a:ext cx="457200" cy="457200"/>
              </a:xfrm>
              <a:prstGeom prst="ellipse">
                <a:avLst/>
              </a:prstGeom>
              <a:gradFill>
                <a:gsLst>
                  <a:gs pos="25000">
                    <a:srgbClr val="FA8C96"/>
                  </a:gs>
                  <a:gs pos="0">
                    <a:srgbClr val="F57C79"/>
                  </a:gs>
                  <a:gs pos="50000">
                    <a:srgbClr val="FE9BB2"/>
                  </a:gs>
                  <a:gs pos="100000">
                    <a:srgbClr val="F57C79"/>
                  </a:gs>
                </a:gsLst>
              </a:gradFill>
              <a:ln>
                <a:solidFill>
                  <a:srgbClr val="FD8BA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E90B6BF-2C4C-A729-8751-1C360BA1A271}"/>
                </a:ext>
              </a:extLst>
            </p:cNvPr>
            <p:cNvSpPr/>
            <p:nvPr/>
          </p:nvSpPr>
          <p:spPr>
            <a:xfrm>
              <a:off x="2241470" y="376033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CBCA3CC-9C57-88A3-37D2-FE1A4A20A31D}"/>
                </a:ext>
              </a:extLst>
            </p:cNvPr>
            <p:cNvSpPr/>
            <p:nvPr/>
          </p:nvSpPr>
          <p:spPr>
            <a:xfrm>
              <a:off x="2241470" y="536624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158926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537894" y="5121096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1E02EC-328B-82F0-F04C-2C514055D062}"/>
              </a:ext>
            </a:extLst>
          </p:cNvPr>
          <p:cNvGrpSpPr/>
          <p:nvPr/>
        </p:nvGrpSpPr>
        <p:grpSpPr>
          <a:xfrm>
            <a:off x="19849664" y="9416716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C59199B9-FDDD-3292-3175-E6B9AA8609F7}"/>
                </a:ext>
              </a:extLst>
            </p:cNvPr>
            <p:cNvSpPr/>
            <p:nvPr/>
          </p:nvSpPr>
          <p:spPr>
            <a:xfrm rot="16200000">
              <a:off x="5649266" y="343937"/>
              <a:ext cx="694325" cy="6061274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58D4862C-0328-ADC0-F9F5-FB2CFA5AB4FC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80E9B19-3A89-510D-54F2-92E59200EEAE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F66391C-E0F9-EDC4-69A0-E9EE30717A1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องค์ประกอบของแผนธุรกิจ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2320A9-A219-628D-A934-C6C0F3182620}"/>
              </a:ext>
            </a:extLst>
          </p:cNvPr>
          <p:cNvSpPr txBox="1"/>
          <p:nvPr/>
        </p:nvSpPr>
        <p:spPr>
          <a:xfrm>
            <a:off x="19303452" y="397473"/>
            <a:ext cx="16567937" cy="2867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ปกหน้า สารบัญ และคำนำ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แผนการบริหารจัดการและแผนการดำเนินงาน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บทสรุปผู้บริหาร	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แผนการผลิต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ประวัติกิจการ หรือภาพรวมของกิจการ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แผนการเงิน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การวิเคราะห์สถานการณ์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แผนฉุกเฉิน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แผนการตลาด		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ภาคผนวก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93A0379-C28A-894F-555F-680065964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/>
        </p:blipFill>
        <p:spPr>
          <a:xfrm>
            <a:off x="20410020" y="951611"/>
            <a:ext cx="8284682" cy="435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CCC9F518-CE42-96B0-668F-760711EF29C6}"/>
              </a:ext>
            </a:extLst>
          </p:cNvPr>
          <p:cNvGrpSpPr/>
          <p:nvPr/>
        </p:nvGrpSpPr>
        <p:grpSpPr>
          <a:xfrm>
            <a:off x="838350" y="1939928"/>
            <a:ext cx="16567937" cy="7476788"/>
            <a:chOff x="838350" y="1732363"/>
            <a:chExt cx="16567937" cy="747678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A8E6410-F1A5-B89E-76FE-08FBC7498C20}"/>
                </a:ext>
              </a:extLst>
            </p:cNvPr>
            <p:cNvGrpSpPr/>
            <p:nvPr/>
          </p:nvGrpSpPr>
          <p:grpSpPr>
            <a:xfrm>
              <a:off x="838350" y="1732363"/>
              <a:ext cx="16567937" cy="7476788"/>
              <a:chOff x="6418052" y="4914933"/>
              <a:chExt cx="16567937" cy="747678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04ABA41-7288-0F93-5B43-7CDEB07C58E9}"/>
                  </a:ext>
                </a:extLst>
              </p:cNvPr>
              <p:cNvSpPr/>
              <p:nvPr/>
            </p:nvSpPr>
            <p:spPr>
              <a:xfrm>
                <a:off x="6418052" y="5186310"/>
                <a:ext cx="16567937" cy="720541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73A7FB4B-0929-8AD0-8EBF-26B8D9105440}"/>
                  </a:ext>
                </a:extLst>
              </p:cNvPr>
              <p:cNvGrpSpPr/>
              <p:nvPr/>
            </p:nvGrpSpPr>
            <p:grpSpPr>
              <a:xfrm>
                <a:off x="6724080" y="4914933"/>
                <a:ext cx="6734546" cy="690554"/>
                <a:chOff x="3889392" y="5441816"/>
                <a:chExt cx="6734546" cy="690554"/>
              </a:xfrm>
            </p:grpSpPr>
            <p:sp>
              <p:nvSpPr>
                <p:cNvPr id="69" name="Google Shape;176;p25">
                  <a:extLst>
                    <a:ext uri="{FF2B5EF4-FFF2-40B4-BE49-F238E27FC236}">
                      <a16:creationId xmlns:a16="http://schemas.microsoft.com/office/drawing/2014/main" id="{62CDFCA4-9A0E-5701-2CBE-A464E0B0337B}"/>
                    </a:ext>
                  </a:extLst>
                </p:cNvPr>
                <p:cNvSpPr/>
                <p:nvPr/>
              </p:nvSpPr>
              <p:spPr>
                <a:xfrm rot="16200000">
                  <a:off x="6627484" y="2703724"/>
                  <a:ext cx="631318" cy="610750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D8BA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" name="TextBox 10">
                  <a:extLst>
                    <a:ext uri="{FF2B5EF4-FFF2-40B4-BE49-F238E27FC236}">
                      <a16:creationId xmlns:a16="http://schemas.microsoft.com/office/drawing/2014/main" id="{522821A3-D774-72A4-AB96-AFFC1AE1C54F}"/>
                    </a:ext>
                  </a:extLst>
                </p:cNvPr>
                <p:cNvSpPr txBox="1"/>
                <p:nvPr/>
              </p:nvSpPr>
              <p:spPr>
                <a:xfrm>
                  <a:off x="4188631" y="5544542"/>
                  <a:ext cx="6435307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วัตถุประสงค์ของพาณิชย์อิเล็กทรอนิกส์</a:t>
                  </a:r>
                  <a:endParaRPr lang="en-US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589DEA9E-A347-B2F3-EE65-A305F8F84288}"/>
                  </a:ext>
                </a:extLst>
              </p:cNvPr>
              <p:cNvGrpSpPr/>
              <p:nvPr/>
            </p:nvGrpSpPr>
            <p:grpSpPr>
              <a:xfrm>
                <a:off x="6843376" y="5782337"/>
                <a:ext cx="15760650" cy="5752328"/>
                <a:chOff x="1228726" y="6113380"/>
                <a:chExt cx="15760650" cy="5752328"/>
              </a:xfrm>
            </p:grpSpPr>
            <p:sp>
              <p:nvSpPr>
                <p:cNvPr id="73" name="TextBox 10">
                  <a:extLst>
                    <a:ext uri="{FF2B5EF4-FFF2-40B4-BE49-F238E27FC236}">
                      <a16:creationId xmlns:a16="http://schemas.microsoft.com/office/drawing/2014/main" id="{871FD187-C20E-AF10-329A-F993FDAC0A7D}"/>
                    </a:ext>
                  </a:extLst>
                </p:cNvPr>
                <p:cNvSpPr txBox="1"/>
                <p:nvPr/>
              </p:nvSpPr>
              <p:spPr>
                <a:xfrm>
                  <a:off x="1228726" y="6131153"/>
                  <a:ext cx="15760650" cy="16797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marL="534988">
                    <a:lnSpc>
                      <a:spcPts val="4000"/>
                    </a:lnSpc>
                    <a:spcBef>
                      <a:spcPts val="1200"/>
                    </a:spcBef>
                  </a:pP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ผู้ขายหรือร้านค้านำเสนอข้อมูลสินค้าในร้านค้าของตนเอง โดยผ่านทางอินเทอร์เน็ต</a:t>
                  </a:r>
                </a:p>
                <a:p>
                  <a:pPr marL="534988">
                    <a:lnSpc>
                      <a:spcPts val="4000"/>
                    </a:lnSpc>
                    <a:spcBef>
                      <a:spcPts val="1200"/>
                    </a:spcBef>
                  </a:pP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ผู้ซื้อต้องเลือกซื้อสินค้าและบริการตามความต้องการของตนเอง โดยผ่านทางอินเทอร์เน็ต</a:t>
                  </a:r>
                </a:p>
                <a:p>
                  <a:pPr marL="534988">
                    <a:lnSpc>
                      <a:spcPts val="4000"/>
                    </a:lnSpc>
                    <a:spcBef>
                      <a:spcPts val="1200"/>
                    </a:spcBef>
                  </a:pP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ผู้ซื้อสินค้าและบริการเลือกสินค้าตามความต้องการ ชำระเงินค่าสินค้าและบริการผ่านบัตรเครดิต</a:t>
                  </a:r>
                </a:p>
                <a:p>
                  <a:pPr marL="534988">
                    <a:lnSpc>
                      <a:spcPts val="4000"/>
                    </a:lnSpc>
                    <a:spcBef>
                      <a:spcPts val="1200"/>
                    </a:spcBef>
                  </a:pP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ข้อมูลการสั่งซื้อถูกส่งไปยังระบบการชำระเงินของธนาคารที่ร้านค้าสมัครใช้บริการ</a:t>
                  </a:r>
                </a:p>
                <a:p>
                  <a:pPr marL="534988">
                    <a:lnSpc>
                      <a:spcPts val="4000"/>
                    </a:lnSpc>
                    <a:spcBef>
                      <a:spcPts val="1200"/>
                    </a:spcBef>
                  </a:pP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ธนาคารผู้ออกบัตรทำหน้าที่ตรวจสอบความถูกต้องของบัตรในกรณีดังต่อไปนี้</a:t>
                  </a:r>
                </a:p>
                <a:p>
                  <a:pPr marL="534988">
                    <a:lnSpc>
                      <a:spcPts val="4000"/>
                    </a:lnSpc>
                    <a:spcBef>
                      <a:spcPts val="1200"/>
                    </a:spcBef>
                  </a:pP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th-TH" sz="4000" b="1" spc="36" dirty="0">
                      <a:solidFill>
                        <a:srgbClr val="05BEC3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5.1</a:t>
                  </a: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วงเงินในบัตรเพียงพอหรือไม่</a:t>
                  </a:r>
                </a:p>
                <a:p>
                  <a:pPr marL="534988">
                    <a:lnSpc>
                      <a:spcPts val="4000"/>
                    </a:lnSpc>
                    <a:spcBef>
                      <a:spcPts val="1200"/>
                    </a:spcBef>
                  </a:pP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th-TH" sz="4000" b="1" spc="36" dirty="0">
                      <a:solidFill>
                        <a:srgbClr val="05BEC3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5.2</a:t>
                  </a: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บัตรชำรุดหรือหมดอายุหรือไม่</a:t>
                  </a:r>
                </a:p>
                <a:p>
                  <a:pPr marL="534988">
                    <a:lnSpc>
                      <a:spcPts val="4000"/>
                    </a:lnSpc>
                    <a:spcBef>
                      <a:spcPts val="1200"/>
                    </a:spcBef>
                  </a:pP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ธนาคารตัดวงเงินในบัญชีของลูกค้าเข้าสู่บัญชีเงินฝากร้านค้า</a:t>
                  </a:r>
                </a:p>
                <a:p>
                  <a:pPr marL="534988">
                    <a:lnSpc>
                      <a:spcPts val="4000"/>
                    </a:lnSpc>
                    <a:spcBef>
                      <a:spcPts val="1200"/>
                    </a:spcBef>
                  </a:pP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ผู้ซื้อสินค้าและบริการเลือกสินค้าตามความต้องการ ชำระเงิน</a:t>
                  </a:r>
                  <a:b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</a:br>
                  <a:r>
                    <a:rPr lang="th-TH" sz="4000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ค่าสินค้าและบริการผ่านบัตรเครดิต</a:t>
                  </a: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00F35C2-8993-A82E-908C-928E11B59720}"/>
                    </a:ext>
                  </a:extLst>
                </p:cNvPr>
                <p:cNvSpPr/>
                <p:nvPr/>
              </p:nvSpPr>
              <p:spPr>
                <a:xfrm>
                  <a:off x="1228728" y="6113380"/>
                  <a:ext cx="457200" cy="457200"/>
                </a:xfrm>
                <a:prstGeom prst="ellipse">
                  <a:avLst/>
                </a:prstGeom>
                <a:gradFill>
                  <a:gsLst>
                    <a:gs pos="25000">
                      <a:srgbClr val="FA8C96"/>
                    </a:gs>
                    <a:gs pos="0">
                      <a:srgbClr val="F57C79"/>
                    </a:gs>
                    <a:gs pos="50000">
                      <a:srgbClr val="FE9BB2"/>
                    </a:gs>
                    <a:gs pos="100000">
                      <a:srgbClr val="F57C79"/>
                    </a:gs>
                  </a:gsLst>
                </a:gradFill>
                <a:ln>
                  <a:solidFill>
                    <a:srgbClr val="FD8BA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000"/>
                    </a:lnSpc>
                    <a:spcBef>
                      <a:spcPts val="600"/>
                    </a:spcBef>
                  </a:pPr>
                  <a:r>
                    <a:rPr lang="en-US" sz="2800" dirty="0"/>
                    <a:t>1</a:t>
                  </a:r>
                  <a:endParaRPr lang="th-TH" sz="2800" dirty="0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EB2BF03-BFB6-5554-A903-99AF8F76CDC4}"/>
                    </a:ext>
                  </a:extLst>
                </p:cNvPr>
                <p:cNvSpPr/>
                <p:nvPr/>
              </p:nvSpPr>
              <p:spPr>
                <a:xfrm>
                  <a:off x="1228728" y="6796397"/>
                  <a:ext cx="457200" cy="457200"/>
                </a:xfrm>
                <a:prstGeom prst="ellipse">
                  <a:avLst/>
                </a:prstGeom>
                <a:gradFill>
                  <a:gsLst>
                    <a:gs pos="25000">
                      <a:srgbClr val="FA8C96"/>
                    </a:gs>
                    <a:gs pos="0">
                      <a:srgbClr val="F57C79"/>
                    </a:gs>
                    <a:gs pos="50000">
                      <a:srgbClr val="FE9BB2"/>
                    </a:gs>
                    <a:gs pos="100000">
                      <a:srgbClr val="F57C79"/>
                    </a:gs>
                  </a:gsLst>
                </a:gradFill>
                <a:ln>
                  <a:solidFill>
                    <a:srgbClr val="FD8BA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000"/>
                    </a:lnSpc>
                    <a:spcBef>
                      <a:spcPts val="600"/>
                    </a:spcBef>
                  </a:pPr>
                  <a:r>
                    <a:rPr lang="en-US" sz="2800" dirty="0"/>
                    <a:t>2</a:t>
                  </a:r>
                  <a:endParaRPr lang="th-TH" sz="2800" dirty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9045D322-EF3B-0CE8-243C-9135ECB1AAF6}"/>
                    </a:ext>
                  </a:extLst>
                </p:cNvPr>
                <p:cNvSpPr/>
                <p:nvPr/>
              </p:nvSpPr>
              <p:spPr>
                <a:xfrm>
                  <a:off x="1228728" y="7452187"/>
                  <a:ext cx="457200" cy="457200"/>
                </a:xfrm>
                <a:prstGeom prst="ellipse">
                  <a:avLst/>
                </a:prstGeom>
                <a:gradFill>
                  <a:gsLst>
                    <a:gs pos="25000">
                      <a:srgbClr val="FA8C96"/>
                    </a:gs>
                    <a:gs pos="0">
                      <a:srgbClr val="F57C79"/>
                    </a:gs>
                    <a:gs pos="50000">
                      <a:srgbClr val="FE9BB2"/>
                    </a:gs>
                    <a:gs pos="100000">
                      <a:srgbClr val="F57C79"/>
                    </a:gs>
                  </a:gsLst>
                </a:gradFill>
                <a:ln>
                  <a:solidFill>
                    <a:srgbClr val="FD8BA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000"/>
                    </a:lnSpc>
                    <a:spcBef>
                      <a:spcPts val="600"/>
                    </a:spcBef>
                  </a:pPr>
                  <a:r>
                    <a:rPr lang="en-US" sz="2800" dirty="0"/>
                    <a:t>3</a:t>
                  </a:r>
                  <a:endParaRPr lang="th-TH" sz="2800" dirty="0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12E7700-94B4-6287-EC36-F4E50AF741E0}"/>
                    </a:ext>
                  </a:extLst>
                </p:cNvPr>
                <p:cNvSpPr/>
                <p:nvPr/>
              </p:nvSpPr>
              <p:spPr>
                <a:xfrm>
                  <a:off x="1228728" y="8140806"/>
                  <a:ext cx="457200" cy="457200"/>
                </a:xfrm>
                <a:prstGeom prst="ellipse">
                  <a:avLst/>
                </a:prstGeom>
                <a:gradFill>
                  <a:gsLst>
                    <a:gs pos="25000">
                      <a:srgbClr val="FA8C96"/>
                    </a:gs>
                    <a:gs pos="0">
                      <a:srgbClr val="F57C79"/>
                    </a:gs>
                    <a:gs pos="50000">
                      <a:srgbClr val="FE9BB2"/>
                    </a:gs>
                    <a:gs pos="100000">
                      <a:srgbClr val="F57C79"/>
                    </a:gs>
                  </a:gsLst>
                </a:gradFill>
                <a:ln>
                  <a:solidFill>
                    <a:srgbClr val="FD8BA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000"/>
                    </a:lnSpc>
                    <a:spcBef>
                      <a:spcPts val="600"/>
                    </a:spcBef>
                  </a:pPr>
                  <a:r>
                    <a:rPr lang="en-US" sz="2800" dirty="0"/>
                    <a:t>4</a:t>
                  </a:r>
                  <a:endParaRPr lang="th-TH" sz="2800" dirty="0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56A51D2-8A8A-0C33-EE9F-2D73872C252F}"/>
                    </a:ext>
                  </a:extLst>
                </p:cNvPr>
                <p:cNvSpPr/>
                <p:nvPr/>
              </p:nvSpPr>
              <p:spPr>
                <a:xfrm>
                  <a:off x="1228728" y="11408508"/>
                  <a:ext cx="457200" cy="457200"/>
                </a:xfrm>
                <a:prstGeom prst="ellipse">
                  <a:avLst/>
                </a:prstGeom>
                <a:gradFill>
                  <a:gsLst>
                    <a:gs pos="25000">
                      <a:srgbClr val="FA8C96"/>
                    </a:gs>
                    <a:gs pos="0">
                      <a:srgbClr val="F57C79"/>
                    </a:gs>
                    <a:gs pos="50000">
                      <a:srgbClr val="FE9BB2"/>
                    </a:gs>
                    <a:gs pos="100000">
                      <a:srgbClr val="F57C79"/>
                    </a:gs>
                  </a:gsLst>
                </a:gradFill>
                <a:ln>
                  <a:solidFill>
                    <a:srgbClr val="FD8BA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000"/>
                    </a:lnSpc>
                    <a:spcBef>
                      <a:spcPts val="600"/>
                    </a:spcBef>
                  </a:pPr>
                  <a:r>
                    <a:rPr lang="en-US" sz="2800" dirty="0"/>
                    <a:t>7</a:t>
                  </a:r>
                  <a:endParaRPr lang="th-TH" sz="2800" dirty="0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2F9DD27E-865F-2B89-EC75-DAB57D9D3E50}"/>
                    </a:ext>
                  </a:extLst>
                </p:cNvPr>
                <p:cNvSpPr/>
                <p:nvPr/>
              </p:nvSpPr>
              <p:spPr>
                <a:xfrm>
                  <a:off x="1228728" y="10775019"/>
                  <a:ext cx="457200" cy="457200"/>
                </a:xfrm>
                <a:prstGeom prst="ellipse">
                  <a:avLst/>
                </a:prstGeom>
                <a:gradFill>
                  <a:gsLst>
                    <a:gs pos="25000">
                      <a:srgbClr val="FA8C96"/>
                    </a:gs>
                    <a:gs pos="0">
                      <a:srgbClr val="F57C79"/>
                    </a:gs>
                    <a:gs pos="50000">
                      <a:srgbClr val="FE9BB2"/>
                    </a:gs>
                    <a:gs pos="100000">
                      <a:srgbClr val="F57C79"/>
                    </a:gs>
                  </a:gsLst>
                </a:gradFill>
                <a:ln>
                  <a:solidFill>
                    <a:srgbClr val="FD8BA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000"/>
                    </a:lnSpc>
                    <a:spcBef>
                      <a:spcPts val="600"/>
                    </a:spcBef>
                  </a:pPr>
                  <a:r>
                    <a:rPr lang="en-US" sz="2800" dirty="0"/>
                    <a:t>6</a:t>
                  </a:r>
                  <a:endParaRPr lang="th-TH" sz="2800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D82BE8A-2679-4E37-D841-7FB62383B45C}"/>
                    </a:ext>
                  </a:extLst>
                </p:cNvPr>
                <p:cNvSpPr/>
                <p:nvPr/>
              </p:nvSpPr>
              <p:spPr>
                <a:xfrm>
                  <a:off x="1228728" y="8781718"/>
                  <a:ext cx="457200" cy="457200"/>
                </a:xfrm>
                <a:prstGeom prst="ellipse">
                  <a:avLst/>
                </a:prstGeom>
                <a:gradFill>
                  <a:gsLst>
                    <a:gs pos="25000">
                      <a:srgbClr val="FA8C96"/>
                    </a:gs>
                    <a:gs pos="0">
                      <a:srgbClr val="F57C79"/>
                    </a:gs>
                    <a:gs pos="50000">
                      <a:srgbClr val="FE9BB2"/>
                    </a:gs>
                    <a:gs pos="100000">
                      <a:srgbClr val="F57C79"/>
                    </a:gs>
                  </a:gsLst>
                </a:gradFill>
                <a:ln>
                  <a:solidFill>
                    <a:srgbClr val="FD8BA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4000"/>
                    </a:lnSpc>
                    <a:spcBef>
                      <a:spcPts val="600"/>
                    </a:spcBef>
                  </a:pPr>
                  <a:r>
                    <a:rPr lang="en-US" sz="2800" dirty="0"/>
                    <a:t>5</a:t>
                  </a:r>
                  <a:endParaRPr lang="th-TH" sz="2800" dirty="0"/>
                </a:p>
              </p:txBody>
            </p:sp>
          </p:grpSp>
        </p:grp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DD55B584-ADF8-5839-FDE1-1111E21D1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10" r="17694"/>
            <a:stretch/>
          </p:blipFill>
          <p:spPr>
            <a:xfrm>
              <a:off x="9931748" y="5989759"/>
              <a:ext cx="7464886" cy="3191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5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AADA-6EC1-1E61-2D83-A640AF8BB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A745FC-57D9-80CA-D73A-64951C21E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932" y="1949145"/>
            <a:ext cx="4514037" cy="36112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739D12-5671-6203-7124-3092EB2FF8B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0554F5-D0A9-3ECF-91FA-654EA7379B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3A19697-53D6-A822-AB24-A6133D9F50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4829FFC-689E-675F-C086-9434BCC150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53FE64-312C-0DB1-FBBA-5045289D5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E224F7-3919-898C-62E7-46DA054E025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04A49A9-F3D1-0940-4C6C-B1A7478485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1460217E-7CE5-E9DA-8B6B-75E250CF22F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B21698E-A3A5-ED53-114B-2FA8A3F5084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1AA419-F207-32E2-761E-85916CBF4C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600A98-9EC9-4459-A3D9-A20EEF03E94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E956E3-7C16-C127-B255-9D20FDE6C8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09B46FF6-8850-C2F7-9D84-159E201BFA2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BFB095C4-75EF-4443-E5E7-60D8D71010D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28E3EA-6584-ADA6-1C64-8AE56295E9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03F06-AF40-A661-DCF8-5B76846A82B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C316BE9-F5DC-6FFB-BA58-1AD9B156944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7F8919-4024-E7B1-CF6F-948C4EE2444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DDCCBAD-AEF0-A175-DA38-7BF4BEB242F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94DF4-387B-2D59-910D-D9D869801E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1A776-3BD1-EA2D-8622-027EE19EE286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B6E77D-461E-94BF-3D8A-9A8BAB6E450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E5E2B42B-873B-F1E4-FD82-905588B1296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C91AF1BB-4BC6-6977-0026-F2982B2262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8ABCB4-F740-FECE-F3A4-46B38AC2571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7823F8-EA2E-49FB-8612-692836E66A86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527C41-4811-EA39-82F2-13AC2B65ED5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5779382-DFFE-9CF7-6A6B-ED7B3732083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60F80A79-B313-71CD-A72B-6C079DDA586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DCF020C-8917-A0D3-F92A-7C9A2D83B3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FDD87-402F-31CF-862B-FC252DDF8F2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C79F87-9195-B3C8-A1EC-63E65A9EE75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BAE39DE2-AD3F-2683-296D-864ED7E498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D67B2D83-86CB-FD4A-BA9B-1EF953AA2C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3AACB-92DB-4405-E295-F143D2B1DE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38C772-0FC5-4B82-F420-E376F96B1EB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1D050F-FCC8-379C-9E6F-91AC3290CC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73F18FE-7F3D-8A96-2486-7CBBF29B41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CD2467D-C1B6-B613-782C-8AC2C5C10D0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77C1910-1FD4-9F3E-8129-7101C6254B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AC02AE-CB8F-90A0-D944-99FD827AABA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687EF5-02B7-19C5-69A2-E477FA3452D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5EA0A57A-3945-9A8E-CD4D-CC906774B03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2A311966-2FB8-3C74-37E6-ADC1D3E116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E8965A8-FAC1-31E4-868A-470F1A99CA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B1CC1B1-D089-0014-1471-8BED3412785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E523313-2E74-928F-4806-1C923A1A7F9F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8185E3A2-FFC9-9CDE-84FE-78E78E17340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68F0956-3458-10BC-54D6-3A027C383B1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A5259C-FB0B-C2E2-FEBF-DA8C8A3F96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9E23140-EF6C-3FE0-EE50-E3E67C70ED3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FB3DE7A5-7B43-DD86-45C1-F600E382AE08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65EC48A-912C-DC9A-620E-2872C1D5B30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D2D59E1-661D-9E4B-5850-BDD43C7240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BEBCB6-1BE7-032E-0EEF-A720E57046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028AFBA-5207-0396-8A62-3539252C6770}"/>
              </a:ext>
            </a:extLst>
          </p:cNvPr>
          <p:cNvGrpSpPr/>
          <p:nvPr/>
        </p:nvGrpSpPr>
        <p:grpSpPr>
          <a:xfrm>
            <a:off x="1886244" y="5899087"/>
            <a:ext cx="15005105" cy="2736169"/>
            <a:chOff x="1893520" y="3672457"/>
            <a:chExt cx="15005105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CBFBC7C5-ED54-5D43-8709-42F42BA54F98}"/>
                </a:ext>
              </a:extLst>
            </p:cNvPr>
            <p:cNvSpPr txBox="1"/>
            <p:nvPr/>
          </p:nvSpPr>
          <p:spPr>
            <a:xfrm>
              <a:off x="2128006" y="3672457"/>
              <a:ext cx="14770619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ระบบโอนเงินโดยผ่านที่ทำการไปรษณีย์ทั่วประเทศ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บริการธนาณัติและตั๋วแลก-ระบบกระเป๋าเงินดิจิทัล หรือที่เรียกว่า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E-wallet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เป็นโปรแกรมซอฟต์แวร์ที่อนุญาตให้ฝ่ายหนึ่งทำธุรกรรมทางอิเล็กทรอนิกส์กับอีกฝ่ายหนึ่ง เพื่อแลกเปลี่ยนหน่วยสกุลเงินดิจิทัลสำหรับสินค้าและบริการ ซึ่งอาจรวมถึงการซื้อสินค้าทางออนไลน์ หรือ ณ จุดขายในร้านค้าทั่วไป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ระบบโอนเงินผ่านธนาคาร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การโอนเงินโดยผ่านเคาน์เตอร์ของธนาคาร การโอนเงินโดยผ่านแอปพลิเคชันของธนาคาร การโอนเงินผ่านเครื่อง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ATM)</a:t>
              </a:r>
              <a:endPara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8F675B-C389-BFDA-DBE1-E48B5C283D4C}"/>
                </a:ext>
              </a:extLst>
            </p:cNvPr>
            <p:cNvSpPr/>
            <p:nvPr/>
          </p:nvSpPr>
          <p:spPr>
            <a:xfrm>
              <a:off x="1893520" y="385703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D45332-9565-DDA1-B237-8D4F1151E08C}"/>
                </a:ext>
              </a:extLst>
            </p:cNvPr>
            <p:cNvSpPr/>
            <p:nvPr/>
          </p:nvSpPr>
          <p:spPr>
            <a:xfrm>
              <a:off x="1893520" y="605507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D4F55CD5-82B9-4945-8C4E-860838D04FAD}"/>
              </a:ext>
            </a:extLst>
          </p:cNvPr>
          <p:cNvSpPr txBox="1"/>
          <p:nvPr/>
        </p:nvSpPr>
        <p:spPr>
          <a:xfrm>
            <a:off x="980800" y="1993717"/>
            <a:ext cx="11821085" cy="316937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ธุรกรรมทางการเงินของระบบพาณิชย์อิเล็กทรอนิกส์ ส่วนใหญ่จะนิยมชำระเงินค่าใช้จ่ายหรือบริการโดยผ่านบัตรเครดิตในปัจจุบันได้รับความนิยมสูงสุดเนื่องจากมีความสะดวก รวดเร็วในการชำระเงินหรือตัดวงเงินในบัตรเครดิต แต่ลูกค้าบางคนเกิดความไม่มั่นใจในการใช้บัตรเครดิตด้านความปลอดภัยและความเป็นส่วนตัว ดังนั้นผู้ประกอบธุรกิจด้านธุรกิจพาณิชย์อิเล็กทรอนิกส์ควรเปิดช่องทางในการชำระเงินด้านอื่น ๆ เพื่ออำนวยความสะดวกในการซื้อสินค้าและบริการแก่ลูกค้า </a:t>
            </a:r>
          </a:p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ช่องทางการชำระเงิน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มีดังนี้</a:t>
            </a:r>
          </a:p>
          <a:p>
            <a:pPr indent="534988">
              <a:lnSpc>
                <a:spcPts val="4000"/>
              </a:lnSpc>
              <a:spcBef>
                <a:spcPts val="1200"/>
              </a:spcBef>
            </a:pPr>
            <a:endParaRPr lang="th-TH" sz="3800" spc="36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89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F3F12-A50F-4115-2A0C-E465A342C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BE3D873-12DE-F267-12A0-5A8C37DDAD0E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EEFF248-4039-829B-830F-0C17DBA4A21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5B89FBC-8885-0008-75DD-F5594E319CD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6C196F4D-16DD-FA39-90FC-E7D8D59704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FBFCEA-4EE8-0F07-D089-42C254D976D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0384A6-1606-B372-057B-778804D3CD4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1E1F92-B862-E99A-9DEF-D01EEDDA19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CEB474AF-0941-F52F-CCB0-78C75CA6604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4CBEDE5-B7C6-C492-A289-E9205D3868E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9BBFB4-4CAA-1CAD-DD0F-626A7EDB49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CF535A-D7DA-8C6D-01E4-BF39E5355A6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20306C2-D13E-6477-FA93-4EC19A7F1F6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E405E2DD-506F-8DC7-E2B4-A0BB5A04B7D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9BCE84CD-51ED-9AFA-F04A-B2D1D33174A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D7A83AE-355E-DDE4-32FB-CA862CF115B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CB7CB1-5DCF-989B-18C2-11E6C807F48D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C99028A-3B00-D0D6-8960-D92CB0BA0B7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A6DE6B-D44D-C3B8-AD6D-A8D7503B77F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ACA598D5-A440-F135-7892-74B1A645E1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8EC47C5-CA6B-B007-3B35-6DC27950BF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B2E789-41E0-7206-9DF9-4D6C5D397945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8CA37AF-76F4-C3A3-4914-0E991DEC7EC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D575438-5822-538A-6441-A2EDDFBE957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7CE4A4F-F984-436D-E984-4133FC7DB71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FFE5FA-B03D-DC6F-032D-5F9D134766B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5CDD52-67DB-0EE5-0AF7-7A7F266B066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1BB575-6380-1A77-1606-EF4A1A5D72D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00BA3351-237A-B309-22D0-DE9290AD75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3B7D2BEC-A939-EB03-5FF6-74E063AD402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40560D0-3EBB-3709-5BF3-3FD6D612E9E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722760-3247-A96C-D1CA-CB77ED2DCD8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10E8F37-0872-6C49-A4F0-005105F36A6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A0BCAF90-1EEE-C3D7-27FE-FD3EEC95E02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A006DCD-D119-4486-FEFD-02DF9A06C3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259B788-BA7D-D07A-0801-881CF0E43BE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331BDC-44A3-D70F-4315-68C98B5F4F15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0A073A-2D31-EF21-BA6F-E746C783E8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D53F445-45E6-A1B4-FE85-1675244ADCF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100EB8CF-CA11-0D6C-7AB4-A2E192BED74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8DFE33-4F7F-4D75-8418-FCFD39719E8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C92486B-F7FE-F2B2-0087-10B997AE69E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6601018-B21A-D8A5-A1C2-F8919746E47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5D4FB43-3E8D-7FEB-8559-8D2702E071B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6CE3665-A682-FF71-46E8-C5FB24E4D2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61C4B3E-AC06-3250-A5CB-9C8ED4F249E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966265-BA4A-DB30-C56D-D982DB75F3F4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72DE0A6-63C7-4829-8DCB-4AEC9828F6C4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9C2B4AC-A114-55F5-51FE-29247ACA1D3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16A2A2E-35A1-784F-5479-78A3674CA58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7D3AE45-6FE3-6640-29FB-B7D8AE6089B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7FA7AF21-F6AC-33BE-72B7-3FE6A843296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5A018541-B227-5714-42B4-A599C844D7A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4E73031-3FB6-D5E9-3B99-BCB6FF4907B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7EB656C-C1C4-7E16-9D4E-65A47855B7F4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F5D80AF-5246-5B54-8748-6FE26CC5232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E8C9E13-737A-DCF9-9258-937F3F13CEC9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8C1B83F5-83B2-CF34-0317-AAE3C74D9C8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07AC147-C38D-FB7D-7877-175883C525F8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1C43DD0-FCB4-423A-2277-14E491524E53}"/>
              </a:ext>
            </a:extLst>
          </p:cNvPr>
          <p:cNvGrpSpPr/>
          <p:nvPr/>
        </p:nvGrpSpPr>
        <p:grpSpPr>
          <a:xfrm>
            <a:off x="931654" y="1963028"/>
            <a:ext cx="16560057" cy="7588894"/>
            <a:chOff x="931654" y="2055437"/>
            <a:chExt cx="16560057" cy="758889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45080D1-3553-5930-3E3E-26FA24429B79}"/>
                </a:ext>
              </a:extLst>
            </p:cNvPr>
            <p:cNvGrpSpPr/>
            <p:nvPr/>
          </p:nvGrpSpPr>
          <p:grpSpPr>
            <a:xfrm>
              <a:off x="931654" y="2055437"/>
              <a:ext cx="16560057" cy="7588894"/>
              <a:chOff x="931654" y="1748030"/>
              <a:chExt cx="16560057" cy="7588894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B2D14AF-76B7-5760-8A9F-5A2939EE0195}"/>
                  </a:ext>
                </a:extLst>
              </p:cNvPr>
              <p:cNvSpPr/>
              <p:nvPr/>
            </p:nvSpPr>
            <p:spPr>
              <a:xfrm>
                <a:off x="931654" y="2105881"/>
                <a:ext cx="16560057" cy="7231043"/>
              </a:xfrm>
              <a:prstGeom prst="roundRect">
                <a:avLst>
                  <a:gd name="adj" fmla="val 17371"/>
                </a:avLst>
              </a:prstGeom>
              <a:solidFill>
                <a:schemeClr val="bg1"/>
              </a:solidFill>
              <a:ln w="38100">
                <a:solidFill>
                  <a:srgbClr val="93DBDD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51F4222-3ACC-743F-9191-C51B7FE24940}"/>
                  </a:ext>
                </a:extLst>
              </p:cNvPr>
              <p:cNvSpPr/>
              <p:nvPr/>
            </p:nvSpPr>
            <p:spPr>
              <a:xfrm>
                <a:off x="1067810" y="2256644"/>
                <a:ext cx="16271283" cy="692890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rgbClr val="05BEC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DB05146-A82E-FD2F-F1CF-88668E88EFD7}"/>
                  </a:ext>
                </a:extLst>
              </p:cNvPr>
              <p:cNvGrpSpPr/>
              <p:nvPr/>
            </p:nvGrpSpPr>
            <p:grpSpPr>
              <a:xfrm>
                <a:off x="1752256" y="1748030"/>
                <a:ext cx="10549012" cy="778325"/>
                <a:chOff x="5266657" y="2487510"/>
                <a:chExt cx="10549012" cy="778325"/>
              </a:xfrm>
            </p:grpSpPr>
            <p:sp>
              <p:nvSpPr>
                <p:cNvPr id="16" name="Google Shape;176;p25">
                  <a:extLst>
                    <a:ext uri="{FF2B5EF4-FFF2-40B4-BE49-F238E27FC236}">
                      <a16:creationId xmlns:a16="http://schemas.microsoft.com/office/drawing/2014/main" id="{446FCF74-1BE5-AE9D-B87C-774668FBA6C5}"/>
                    </a:ext>
                  </a:extLst>
                </p:cNvPr>
                <p:cNvSpPr/>
                <p:nvPr/>
              </p:nvSpPr>
              <p:spPr>
                <a:xfrm rot="16200000">
                  <a:off x="10872030" y="-1677804"/>
                  <a:ext cx="778324" cy="910895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DE9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" name="Google Shape;176;p25">
                  <a:extLst>
                    <a:ext uri="{FF2B5EF4-FFF2-40B4-BE49-F238E27FC236}">
                      <a16:creationId xmlns:a16="http://schemas.microsoft.com/office/drawing/2014/main" id="{842678BC-1A88-A6EA-E53A-9509D642B73D}"/>
                    </a:ext>
                  </a:extLst>
                </p:cNvPr>
                <p:cNvSpPr/>
                <p:nvPr/>
              </p:nvSpPr>
              <p:spPr>
                <a:xfrm rot="16200000">
                  <a:off x="6046380" y="1707787"/>
                  <a:ext cx="778324" cy="233776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5B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" name="TextBox 10">
                  <a:extLst>
                    <a:ext uri="{FF2B5EF4-FFF2-40B4-BE49-F238E27FC236}">
                      <a16:creationId xmlns:a16="http://schemas.microsoft.com/office/drawing/2014/main" id="{88453FCE-57CA-1383-9844-94859D0006AD}"/>
                    </a:ext>
                  </a:extLst>
                </p:cNvPr>
                <p:cNvSpPr txBox="1"/>
                <p:nvPr/>
              </p:nvSpPr>
              <p:spPr>
                <a:xfrm>
                  <a:off x="5537830" y="2634516"/>
                  <a:ext cx="2066594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เปิดโลกทัศน์</a:t>
                  </a:r>
                  <a:endParaRPr lang="en-US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21" name="TextBox 10">
                  <a:extLst>
                    <a:ext uri="{FF2B5EF4-FFF2-40B4-BE49-F238E27FC236}">
                      <a16:creationId xmlns:a16="http://schemas.microsoft.com/office/drawing/2014/main" id="{12F2E964-2375-33FF-AFC8-7DB1F0766F3F}"/>
                    </a:ext>
                  </a:extLst>
                </p:cNvPr>
                <p:cNvSpPr txBox="1"/>
                <p:nvPr/>
              </p:nvSpPr>
              <p:spPr>
                <a:xfrm>
                  <a:off x="7753415" y="2634516"/>
                  <a:ext cx="8062254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2">
                          <a:lumMod val="2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รูปแบบการชำระเงินใหม่ </a:t>
                  </a:r>
                  <a:r>
                    <a:rPr lang="en-US" sz="4000" b="1" spc="36" dirty="0">
                      <a:solidFill>
                        <a:schemeClr val="bg2">
                          <a:lumMod val="2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Buy Now Pay Later (BNPL) </a:t>
                  </a:r>
                </a:p>
              </p:txBody>
            </p:sp>
          </p:grp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772E5768-9811-170D-26DD-0DB0F940C7A2}"/>
                  </a:ext>
                </a:extLst>
              </p:cNvPr>
              <p:cNvSpPr txBox="1"/>
              <p:nvPr/>
            </p:nvSpPr>
            <p:spPr>
              <a:xfrm>
                <a:off x="1646809" y="2780637"/>
                <a:ext cx="8480602" cy="39802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300"/>
                  </a:lnSpc>
                  <a:spcBef>
                    <a:spcPts val="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รูปแบบการชำระเงินใหม่ 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Buy Now Pay Later (BNPL)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หรือซื้อก่อนจ่ายทีหลัง คือ รูปแบบการชำระเงินที่ลูกค้าจะได้สินค้าไปใช้ก่อน แล้วค่อยชำระค่าสินค้า สามารถแบ่งชำระเป็นงวด ๆ ได้ มีการชำระเงินคล้ายบัตรเครดิต ปัจจุบันมีหลายแพลตฟอร์มที่มีบริการ ตัวอย่างแพลตฟอร์มที่กำลังตามเทรนด์ซื้อก่อนจ่ายทีหลัง เช่น </a:t>
                </a:r>
                <a:r>
                  <a:rPr lang="en-US" sz="4000" spc="36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SPaylater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 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Shopee, </a:t>
                </a:r>
                <a:r>
                  <a:rPr lang="en-US" sz="4000" spc="36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LazPayLater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 </a:t>
                </a:r>
                <a:r>
                  <a:rPr lang="en-US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Lazada </a:t>
                </a:r>
                <a:endPara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9CF50C4-B6A5-57B2-715E-4A7502993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9111" y="3141837"/>
              <a:ext cx="5927183" cy="6027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85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4206695" cy="1922144"/>
            <a:chOff x="611277" y="351365"/>
            <a:chExt cx="17493631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3" y="763548"/>
              <a:ext cx="16587335" cy="1263284"/>
              <a:chOff x="1077315" y="763548"/>
              <a:chExt cx="16587335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8667238" y="-6754788"/>
                <a:ext cx="1152558" cy="16332403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5192286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จรรยาบรรณใน</a:t>
                </a:r>
                <a:r>
                  <a:rPr lang="th-TH" sz="55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การทำ</a:t>
                </a: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ธุรกิจพาณิชย์อิเล็กทรอนิกส์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537894" y="5121096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7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FAA4F853-1BFA-93DA-EB50-241278163B04}"/>
              </a:ext>
            </a:extLst>
          </p:cNvPr>
          <p:cNvSpPr txBox="1"/>
          <p:nvPr/>
        </p:nvSpPr>
        <p:spPr>
          <a:xfrm>
            <a:off x="860031" y="2601912"/>
            <a:ext cx="16567938" cy="16990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534988" algn="thaiDist"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ธุรกิจพาณิชย์อิเล็กทรอนิกส์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ให้ได้ผลกำไรและอยู่ในธุรกิจระยะยาวต้องมีการวางแผนกลยุทธ์ทางการตลาดที่ดี มีช่องทางการขายที่หลากหลาย ซึ่งทุกช่องทางล้วนมีกลุ่มเป้าหมายหรือกลุ่มลูกค้าที่แตกต่างกัน เพื่อให้ได้สินค้าและราคาที่พึงพอใจมากที่สุด ซึ่งเป็นปัจจัยสำคัญในการตัดสินใจซื้อสินค้าของผู้บริโภคควบคู่ไปกับการมีจรรยาบรรณใน</a:t>
            </a: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ธุรกิจพาณิชย์อิเล็กทรอนิกส์</a:t>
            </a:r>
          </a:p>
          <a:p>
            <a:pPr indent="534988">
              <a:lnSpc>
                <a:spcPts val="40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จรรยาบรรณใน</a:t>
            </a:r>
            <a:r>
              <a:rPr lang="th-TH" sz="3800" b="1" spc="36" dirty="0" err="1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ธุรกิจพาณิชย์อิเล็กทรอนิกส์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มีดังนี้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1E02EC-328B-82F0-F04C-2C514055D062}"/>
              </a:ext>
            </a:extLst>
          </p:cNvPr>
          <p:cNvGrpSpPr/>
          <p:nvPr/>
        </p:nvGrpSpPr>
        <p:grpSpPr>
          <a:xfrm>
            <a:off x="19849664" y="9416716"/>
            <a:ext cx="11369627" cy="962734"/>
            <a:chOff x="2965791" y="2808159"/>
            <a:chExt cx="11369627" cy="962734"/>
          </a:xfrm>
        </p:grpSpPr>
        <p:sp>
          <p:nvSpPr>
            <p:cNvPr id="5" name="Google Shape;176;p25">
              <a:extLst>
                <a:ext uri="{FF2B5EF4-FFF2-40B4-BE49-F238E27FC236}">
                  <a16:creationId xmlns:a16="http://schemas.microsoft.com/office/drawing/2014/main" id="{C59199B9-FDDD-3292-3175-E6B9AA8609F7}"/>
                </a:ext>
              </a:extLst>
            </p:cNvPr>
            <p:cNvSpPr/>
            <p:nvPr/>
          </p:nvSpPr>
          <p:spPr>
            <a:xfrm rot="16200000">
              <a:off x="5649266" y="343937"/>
              <a:ext cx="694325" cy="6061274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58D4862C-0328-ADC0-F9F5-FB2CFA5AB4FC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80E9B19-3A89-510D-54F2-92E59200EEAE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4.1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8F66391C-E0F9-EDC4-69A0-E9EE30717A1A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องค์ประกอบของแผนธุรกิจ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2320A9-A219-628D-A934-C6C0F3182620}"/>
              </a:ext>
            </a:extLst>
          </p:cNvPr>
          <p:cNvSpPr txBox="1"/>
          <p:nvPr/>
        </p:nvSpPr>
        <p:spPr>
          <a:xfrm>
            <a:off x="19303452" y="397473"/>
            <a:ext cx="16567937" cy="2867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ปกหน้า สารบัญ และคำนำ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แผนการบริหารจัดการและแผนการดำเนินงาน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บทสรุปผู้บริหาร	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แผนการผลิต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ประวัติกิจการ หรือภาพรวมของกิจการ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แผนการเงิน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การวิเคราะห์สถานการณ์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แผนฉุกเฉิน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	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แผนการตลาด						</a:t>
            </a:r>
            <a:r>
              <a:rPr lang="th-TH" sz="38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10. 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ภาคผนวก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93A0379-C28A-894F-555F-680065964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/>
        </p:blipFill>
        <p:spPr>
          <a:xfrm>
            <a:off x="20410020" y="951611"/>
            <a:ext cx="8284682" cy="4357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5EC90D0D-9584-337F-EB27-C88381971119}"/>
              </a:ext>
            </a:extLst>
          </p:cNvPr>
          <p:cNvGrpSpPr/>
          <p:nvPr/>
        </p:nvGrpSpPr>
        <p:grpSpPr>
          <a:xfrm>
            <a:off x="1430515" y="5468619"/>
            <a:ext cx="7713485" cy="2796425"/>
            <a:chOff x="1228727" y="6070896"/>
            <a:chExt cx="7713485" cy="2796425"/>
          </a:xfrm>
        </p:grpSpPr>
        <p:sp>
          <p:nvSpPr>
            <p:cNvPr id="86" name="TextBox 10">
              <a:extLst>
                <a:ext uri="{FF2B5EF4-FFF2-40B4-BE49-F238E27FC236}">
                  <a16:creationId xmlns:a16="http://schemas.microsoft.com/office/drawing/2014/main" id="{38DE44A4-1BFD-61B0-BFF4-C1D0CA349D03}"/>
                </a:ext>
              </a:extLst>
            </p:cNvPr>
            <p:cNvSpPr txBox="1"/>
            <p:nvPr/>
          </p:nvSpPr>
          <p:spPr>
            <a:xfrm>
              <a:off x="1228727" y="6131152"/>
              <a:ext cx="7713485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มีความซื่อสัตย์ใน</a:t>
              </a:r>
              <a:r>
                <a:rPr lang="th-TH" sz="3800" b="1" spc="36" dirty="0" err="1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ธุรกิจพาณิชย์อิเล็กทรอนิกส์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มีความจริงใจ กล่าวคือ ธุรกิจพาณิชย์อิเล็กทรอนิกส์ต้องไม่หลอกลวงผู้บริโภค ผู้ซื้อ หรือสังคมโดยส่วนรวม ไม่ให้ข้อมูลหรือโฆษณาที่เกินจริงหรือข้อมูลเท็จ การเพิ่มยอดขาย ควรเน้นความจริงใจและความซื่อสัตย์ต่อผู้บริโภคและสังคม ต้องนำเสนอผลิตภัณฑ์ที่ดีมีคุณภาพได้มาตรฐานให้กับสังคม 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C464A29-534C-4A70-54CE-5E3F3238D247}"/>
                </a:ext>
              </a:extLst>
            </p:cNvPr>
            <p:cNvSpPr/>
            <p:nvPr/>
          </p:nvSpPr>
          <p:spPr>
            <a:xfrm>
              <a:off x="1228728" y="607089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A3AAF978-987C-3790-6231-48655727A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754" y="4517264"/>
            <a:ext cx="7444905" cy="496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8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4755-586F-CF87-434E-DAE1041A0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DB424E6-9664-88CF-1606-A596D2D77AEB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C45E66D-E569-531C-3ED1-D7B31135E18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ED6DB3DA-6270-24DF-EFD8-73BAC13F0D3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47EE538-7D06-DC44-D51D-D82B48D3A1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9BF625-53F1-3964-5368-7D538A72BBC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ADCE82-669C-FB7D-6FA4-9FD81815532E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7AAF71-0E68-D7BF-3E01-4DCBF704A62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7B92C014-6F16-33A4-7DE7-E872A624792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CEB1701-BC9F-547D-0A9A-38746DA6032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01AFFB5-9A75-4935-9806-FB9A921FC1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79FFBE-D511-2044-C27B-E523A609B52C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6A56134-D1A6-DD2D-BD15-3BFD682EE72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BA9F9950-0829-B5DF-06AD-F52D8E56F44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89A48DF-3F54-DBD4-47FC-DDC74801E2C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A59F46E-0A1D-06FB-CF95-5DEE8C29C83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1757F6-AB69-3843-649B-D6F777268D0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34D0ABF-5478-0DD4-E075-C3E6BAEE4DDA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83F7C7A7-C97D-B59D-1729-B205B040AE2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768B88A9-D8E0-DAED-D598-364C70F83B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CEA7355-E9BC-4D19-95BB-E2FA3D71461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0267074-3E1D-D70E-5780-0202FC9BB047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53FA10D-4213-9AEA-85EB-171B0C3EE45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19C1FDB9-F948-0FB7-3C99-D544638AC81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53A3A9AE-9570-B548-9421-1B1600728E7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D5F2E98-5783-BE16-8995-7A3D733DED8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9A1F85-8605-54B5-326F-EC943B98570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BE93EE3-2CD7-F8C7-472C-7DC1DEED5C4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9A2BED8-A070-2E8B-0573-04BBAFF811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31D23C39-ED67-9C98-B9FF-E61BF56981A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23ADFF4-7761-AE11-F9BA-221D61D66B0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CE3E119-07CD-8338-8680-1D3732EF593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8FEA5C2-84D3-22CC-2C95-39514BC4D62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5CAC5B7-FA52-664C-8202-AFF2B6BDC89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CD94EB8-6129-9CE9-59B5-6F15C784FC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32E-E581-8CBC-B3FD-F7AB6B1F8DA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B7C6979-8A7F-0162-40A5-9C889C10FA8C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B919715-EDBE-B020-652B-5FD63DC3B2F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AAEFC08-06BE-26CC-E513-1F3207E2120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C9752AAA-5C30-DC06-CB98-045FCE10249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A1A784C-3E95-6C19-3E31-AC5B194443A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693958B-7A38-CF11-5BA0-2B0660E2861F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28DDC69-0155-6DC0-7C0F-B2EAC3AA5D3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1E5DEA8-B8BF-9C32-9D0D-C4D53D3C758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39772931-BC9D-FB91-A794-786C4058978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428C602-6E0C-0DAE-6BBB-D8A2F06B4FA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4C78BA-C766-EB30-9DEF-AFBBBCDBAF2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35FF417-DE97-CED8-307D-45B830200728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45571624-7505-9C3C-6CA8-EB406C69057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ACD05426-1A66-FDD2-75D8-C3A7D0AED45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2A45F0D-B848-B6E4-64FA-4980A38B399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1053BB3-81C7-AD16-97EA-343C605379E6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6615524B-F922-FC48-7B1D-79F8F9DD52BC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9835655-C7A3-0DA1-5DFB-621660525926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42847A3-F6CF-BEB9-9070-B9E0605D22CB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C2AB64C-F3CD-3008-CAFA-A01598AC4236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F3014A7-8A33-7351-C62E-D6D1ED5FC03C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BA5067E5-F409-F62A-F28F-83ED2394C02D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DAE4727-1BCC-4022-F321-95D6D1556729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7EFAC05-EC5B-F02B-BCCF-B07119C7B06E}"/>
              </a:ext>
            </a:extLst>
          </p:cNvPr>
          <p:cNvGrpSpPr/>
          <p:nvPr/>
        </p:nvGrpSpPr>
        <p:grpSpPr>
          <a:xfrm>
            <a:off x="912930" y="1725895"/>
            <a:ext cx="9352504" cy="2742637"/>
            <a:chOff x="1228727" y="6124684"/>
            <a:chExt cx="9352504" cy="2742637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C5BEA34E-2153-88C7-AA0D-506980441A93}"/>
                </a:ext>
              </a:extLst>
            </p:cNvPr>
            <p:cNvSpPr txBox="1"/>
            <p:nvPr/>
          </p:nvSpPr>
          <p:spPr>
            <a:xfrm>
              <a:off x="1228727" y="6131152"/>
              <a:ext cx="935250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การรักษาความลับของผู้บริโภค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และไม่นำข้อมูลที่เป็นความลับของผู้บริโภคไปเปิดเผย การไม่แอบอ้างการดำเนินการธุรกิจพาณิชย์อิเล็กทรอนิกส์ของผู้อื่นมาใช้สร้างความเสียหาย ซึ่งการกระทำดังกล่าวเรียกว่า การฟิชชิง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Phishing)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เป็นการหลอกลวงผ่าน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ช่องทางการสื่อสารที่เข้าถึงแต่ละบุคคล เช่น โทรศัพท์ อีเมล </a:t>
              </a:r>
              <a:b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Social Media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ระบบสมาชิก และเว็บไซต์ปลอม เพื่อล่อลวงเอาข้อมูลส่วนบุคคลมาใช้โจรกรรม ซึ่งจะใช้การสร้างสถานการณ์ให้เกิด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ความกลัว หรือได้รับผลประโยชน์บางอย่าง จนหลงเชื่อทำตามและบอกข้อมูลส่วนบุคคลไป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8F3FA66-8D86-B8D4-9AD2-2D90B3E1B5B6}"/>
                </a:ext>
              </a:extLst>
            </p:cNvPr>
            <p:cNvSpPr/>
            <p:nvPr/>
          </p:nvSpPr>
          <p:spPr>
            <a:xfrm>
              <a:off x="1228728" y="6124684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7BA3AA-058A-E055-E3E5-003AF3D49D96}"/>
              </a:ext>
            </a:extLst>
          </p:cNvPr>
          <p:cNvGrpSpPr/>
          <p:nvPr/>
        </p:nvGrpSpPr>
        <p:grpSpPr>
          <a:xfrm>
            <a:off x="912929" y="6860806"/>
            <a:ext cx="16571507" cy="2769531"/>
            <a:chOff x="1228726" y="6097790"/>
            <a:chExt cx="16571507" cy="2769531"/>
          </a:xfrm>
        </p:grpSpPr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39E12C8D-52EE-4F8B-0561-CA787590C576}"/>
                </a:ext>
              </a:extLst>
            </p:cNvPr>
            <p:cNvSpPr txBox="1"/>
            <p:nvPr/>
          </p:nvSpPr>
          <p:spPr>
            <a:xfrm>
              <a:off x="1228726" y="6131152"/>
              <a:ext cx="1657150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การให้บริการใน</a:t>
              </a:r>
              <a:r>
                <a:rPr lang="th-TH" sz="3800" b="1" spc="36" dirty="0" err="1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ธุรกิจพาณิชย์อิเล็กทรอนิกส์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ต้องมีความเสมอภาคและเท่าเทียมกัน กล่าวคือ มอบบริการที่ดีและ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น่าพึงพอใจแก่ผู้บริโภคทุก ๆ คน</a:t>
              </a:r>
            </a:p>
            <a:p>
              <a:pPr marL="534988">
                <a:lnSpc>
                  <a:spcPts val="3800"/>
                </a:lnSpc>
                <a:spcBef>
                  <a:spcPts val="10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รับผิดชอบในกรณีผิดพลาด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ระบุเป็นข้อตกลงกับผู้บริโภค ให้รายละเอียดของสินค้าและบริการให้ชัดเจนเพื่อป้องกันการผิดพลาดที่เราไม่สามารถควบคุมได้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A4413F-A89E-09AF-5BC2-A376186D5FC9}"/>
                </a:ext>
              </a:extLst>
            </p:cNvPr>
            <p:cNvSpPr/>
            <p:nvPr/>
          </p:nvSpPr>
          <p:spPr>
            <a:xfrm>
              <a:off x="1228728" y="6097790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E2F7769-73DB-9642-9443-12A5C33A44F7}"/>
                </a:ext>
              </a:extLst>
            </p:cNvPr>
            <p:cNvSpPr/>
            <p:nvPr/>
          </p:nvSpPr>
          <p:spPr>
            <a:xfrm>
              <a:off x="1228728" y="7202587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61F4993-9F19-DFEC-AE1D-4891D7EB4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732" y="1757410"/>
            <a:ext cx="6742914" cy="449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4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BF599-A4A4-36D9-6D4E-E568A4D0D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DB56C81-BB1F-2542-A73B-C18C44AECDA1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6BF5D9-0800-6F74-2745-181615B2BF2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112534C-9464-679B-0035-5F40C1905EB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6B42161-B517-6B27-528B-0CFFF8E1843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E390A6-86E8-0BD1-22B8-27F863F94B4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1BDE2-3983-9C4C-9B9D-20CEDF5FB17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420B3E0-EA05-A4A1-79DF-FB8E2B6A97D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7B768A9-269D-5330-1630-1B4BE346842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81C00C26-1A20-4685-808E-0869F821897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DCF1D93-21CF-3E74-A38C-6A26E85B2C3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1604D2-4C28-AE37-2834-506E5ED46DB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92EEA4-1FD6-9558-FA8F-30F9A64DEB0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C862734-CC86-5F4D-B6BD-C683EBD4D5A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4A0AD2C-70B2-5E1F-D96F-03FFE7833B5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88DA792-6A78-3F7A-340F-2C97271312B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0DF238-7A4F-287B-1E0F-71FBCF37F07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E20C143-8791-24F3-BA71-D3D63AB8F6A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6601489-F853-53B8-296F-A66EF7EE491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A870059C-8137-C6FA-4A6D-875E73AEE3A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E93B40-7543-5918-D37C-18678A00FB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20555A-1033-5C91-A961-3F8FA2FFA5B3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B0CD976-2F1C-AB41-4B8D-3039C46D115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63BF915-4D3E-0F6A-1489-5DCD95FB845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40B6EB0-DF12-B85B-3F38-D773E1057D4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54E3FBE-952A-3B6A-9C68-030FC29D564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3C98A9-DC73-DC6E-F663-2F8015E7D755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3FEB20A-E932-A8EE-779A-9EFDD416E5D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D2CBB24-6AC4-9128-C59E-C7D274FFED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5DAF9DC-A1A4-8CCC-477B-6818649742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255F251-F9CB-737B-430A-3B3CC78B213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91D197F-8D8E-9397-04BF-84F0D0CF6CD7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59FF576-40A9-6803-1F7F-0EFC5DCBFE4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1C95D428-E5C3-15B3-3897-B5EBEC83244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5489A02-9394-7A56-4C5B-438F55D96B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4087649-E470-4215-82E8-2C375C85E17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52C3CCA-ABB3-019A-DE66-4BCDC67F5E24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3208BAD-2D56-D0F0-BE2C-3CE96D9B6F8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BA2342A6-60C3-F4B3-AAD1-09CA3383872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1127905-DA1E-7AFD-54AB-737C328C47D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5996C9A-AD7E-07C3-9EC3-5E628D9F8A9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1931D04-AA77-B7A5-3168-398B9969A12B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76A47EB-E25E-0F6F-52F5-48DD7E159D6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2A93EF55-A10F-06C0-5396-6421CE8868F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CBCA3C5B-096A-1A8F-D3A2-D376287A57C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61AF95A-8979-FD61-E3AE-9DB0D5D09E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07A0F23-7709-0FC2-B41C-4C0782DCC152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03AFEE0-1DBB-0DEB-5961-C18C20A5D44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8E91039-FDD9-ABC8-7D9C-6D1DCA06408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5A7A9ED-555D-1A04-061A-405DD8D3B74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8F24C5-84B6-5A1C-8E29-A8D385AB470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349FA43-3605-19B2-FDE9-3E9C3FE68F8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3A2C2E4-C386-946F-7685-2EDDF95AB1DC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951A6E-8E83-206C-F68E-459CD33534FC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246168B-D6A3-4DC9-53C5-3D142DBC615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1BF69C8-F7A1-7883-5BD3-EAB2EE56CDCC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32161D5-81E6-70C8-1B48-F27CD1A2B263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2E91FA72-95E8-6559-D8C4-419FAC776FA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8623049-D581-7EE6-A343-97ECE6808B3F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75B8A8-B18A-092E-384B-DA673883DB45}"/>
              </a:ext>
            </a:extLst>
          </p:cNvPr>
          <p:cNvGrpSpPr/>
          <p:nvPr/>
        </p:nvGrpSpPr>
        <p:grpSpPr>
          <a:xfrm>
            <a:off x="912929" y="1891692"/>
            <a:ext cx="10732731" cy="2736169"/>
            <a:chOff x="1228726" y="6131152"/>
            <a:chExt cx="10732731" cy="2736169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7025339E-4673-8140-B68A-FD2B8E80D262}"/>
                </a:ext>
              </a:extLst>
            </p:cNvPr>
            <p:cNvSpPr txBox="1"/>
            <p:nvPr/>
          </p:nvSpPr>
          <p:spPr>
            <a:xfrm>
              <a:off x="1228726" y="6131152"/>
              <a:ext cx="10732731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การบริการหลังการขายอย่างสม่ำเสมอ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เนื่องจากบริการหลังการขายจะสะท้อนถึงความใส่ใจ ดูแล และติดตามผลหลังการใช้งานผลิตภัณฑ์ของผู้บริโภค อีกทั้งยังเป็นการรักษาฐานลูกค้าและสร้างความจงรักภักดีต่อผลิตภัณฑ์ต่อเนื่องในระยะยาว เนื่องจากเป็นสินค้าที่ไม่สามารถสัมผัสจับต้องได้ ผู้บริโภคจะตัดสินใจซื้อสินค้าจากสิ่งที่เห็นและรายละเอียดที่ได้รับ รวมถึงการรีวิวสินค้า การให้บริการต่าง ๆ เพิ่มเติมภายหลังการขายเพื่อให้ผู้บริโภคพึงพอใจซึ่งเป็นการรักษาสัมพันธภาพที่ดีนำไปสู่การซื้อซ้ำได้ในอนาคต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A3FA01-4210-7688-3EE5-07AC8F76F367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083D3CB-EE97-81BD-2134-B5F96DD45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939" y="1752790"/>
            <a:ext cx="5086065" cy="339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C34C19-5351-1DB0-84B6-F160F7DDCB2E}"/>
              </a:ext>
            </a:extLst>
          </p:cNvPr>
          <p:cNvGrpSpPr/>
          <p:nvPr/>
        </p:nvGrpSpPr>
        <p:grpSpPr>
          <a:xfrm>
            <a:off x="912929" y="5526083"/>
            <a:ext cx="16462139" cy="2736169"/>
            <a:chOff x="1228726" y="6131152"/>
            <a:chExt cx="16462139" cy="2736169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5882B561-A004-3AE8-E719-26AA75A57A72}"/>
                </a:ext>
              </a:extLst>
            </p:cNvPr>
            <p:cNvSpPr txBox="1"/>
            <p:nvPr/>
          </p:nvSpPr>
          <p:spPr>
            <a:xfrm>
              <a:off x="1228726" y="6131152"/>
              <a:ext cx="16462139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หลีกเลี่ยงการโจมตีคู่แข่งขัน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กล่าวถึงผลิตภัณฑ์หรือนโยบายของคู่แข่งขันในแง่ลบเปรียบเทียบคู่แข่งขันอย่างไม่ยุติธรรม 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การกระทำดังกล่าวถือเป็นการกระทำที่ผิดจรรยาบรรณ และอาจทำให้ลูกค้ามีทัศนคติที่ไม่ดี การติดตามข่าวสารและปรับตัวให้ทันต่อการเปลี่ยนแปลง ปรับตัวให้ทันแฟชั่น ทันคู่แข่ง ทันตลาด การนำเสนอสินค้าหรือบริการให้มีความหลากหลายก็เป็นอีกหนทางหนึ่งที่ทำให้ได้เปรียบคู่แข่งขันในตลาด</a:t>
              </a:r>
            </a:p>
            <a:p>
              <a:pPr marL="534988" algn="thaiDist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เสียภาษีตามที่กฎหมายกำหนด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ผู้ประกอบธุรกิจพาณิชย์อิเล็กทรอนิกส์ต้องเสียภาษีเช่นเดียวกับผู้ประกอบธุรกิจอื่น ๆ โดยรูปแบบการประกอบธุรกิจแบ่งได้เป็น 2 รูปแบบ คือ บุคคลธรรมดาและนิติบุคคล ซึ่งการประกอบกิจการทั้ง 2 รูปแบบ ต้องมีหน้าที่เสียภาษีเงินได้และภาษีมูลค่าเพิ่มผู้ประกอบธุรกิจที่มีรายรับจากการขายสินค้าหรือให้บริการในราชอาณาจักร เกิน 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1.8 ล้านบาทต่อปี ต้องยื่นคำขอจดทะเบียนภาษีมูลค่าเพิ่มภายใน 30 วัน นับแต่วันที่มีรายรับเกิน 1.8 ล้านบาท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7271341-D0DE-E05F-01A9-7B8AC3E7945D}"/>
                </a:ext>
              </a:extLst>
            </p:cNvPr>
            <p:cNvSpPr/>
            <p:nvPr/>
          </p:nvSpPr>
          <p:spPr>
            <a:xfrm>
              <a:off x="1228728" y="615157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DFA8DA1-DAD3-5AF6-28E5-504A7EB24404}"/>
                </a:ext>
              </a:extLst>
            </p:cNvPr>
            <p:cNvSpPr/>
            <p:nvPr/>
          </p:nvSpPr>
          <p:spPr>
            <a:xfrm>
              <a:off x="1228728" y="813536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72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133184" y="3332414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7063983" y="-1070778"/>
              <a:ext cx="694325" cy="889071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ประโยชน์จากการใช้เทคโนโลยีประกอบธุรกิจ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7DBDD8-3AA9-E9F5-DDEA-A85BA11E5330}"/>
              </a:ext>
            </a:extLst>
          </p:cNvPr>
          <p:cNvGrpSpPr/>
          <p:nvPr/>
        </p:nvGrpSpPr>
        <p:grpSpPr>
          <a:xfrm>
            <a:off x="19729177" y="3429451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870D679D-74D5-C711-F8F8-8391F1051DD4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0EDD15-152B-58D1-8E86-DF4BEFEDEEBA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EA718-8C3F-96FF-F18A-58B662C0BF71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E210E2E-0E85-3CBB-EF5A-0601A28A7E0C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36963F-834E-8418-9320-836B4DFBF957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5949606" cy="2153674"/>
            <a:chOff x="611277" y="351365"/>
            <a:chExt cx="19639791" cy="265195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3363B72-2606-C0F7-7560-972D2844C142}"/>
                </a:ext>
              </a:extLst>
            </p:cNvPr>
            <p:cNvGrpSpPr/>
            <p:nvPr/>
          </p:nvGrpSpPr>
          <p:grpSpPr>
            <a:xfrm>
              <a:off x="1517577" y="835142"/>
              <a:ext cx="18733491" cy="2168181"/>
              <a:chOff x="1077319" y="835142"/>
              <a:chExt cx="18733491" cy="2168181"/>
            </a:xfrm>
          </p:grpSpPr>
          <p:sp>
            <p:nvSpPr>
              <p:cNvPr id="71" name="Google Shape;176;p25">
                <a:extLst>
                  <a:ext uri="{FF2B5EF4-FFF2-40B4-BE49-F238E27FC236}">
                    <a16:creationId xmlns:a16="http://schemas.microsoft.com/office/drawing/2014/main" id="{16FFC85C-E918-4182-A50F-A1AFCE2A6306}"/>
                  </a:ext>
                </a:extLst>
              </p:cNvPr>
              <p:cNvSpPr/>
              <p:nvPr/>
            </p:nvSpPr>
            <p:spPr>
              <a:xfrm rot="16200000">
                <a:off x="7647502" y="-4744466"/>
                <a:ext cx="1152557" cy="14292921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" name="Google Shape;176;p25">
                <a:extLst>
                  <a:ext uri="{FF2B5EF4-FFF2-40B4-BE49-F238E27FC236}">
                    <a16:creationId xmlns:a16="http://schemas.microsoft.com/office/drawing/2014/main" id="{86663E4D-3663-5720-B5AB-22D877B533AB}"/>
                  </a:ext>
                </a:extLst>
              </p:cNvPr>
              <p:cNvSpPr/>
              <p:nvPr/>
            </p:nvSpPr>
            <p:spPr>
              <a:xfrm rot="16200000">
                <a:off x="4524555" y="-2612094"/>
                <a:ext cx="1152557" cy="8047029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" name="TextBox 6">
                <a:extLst>
                  <a:ext uri="{FF2B5EF4-FFF2-40B4-BE49-F238E27FC236}">
                    <a16:creationId xmlns:a16="http://schemas.microsoft.com/office/drawing/2014/main" id="{EF9AD687-03EA-2A75-E8CA-24FE1A106AFF}"/>
                  </a:ext>
                </a:extLst>
              </p:cNvPr>
              <p:cNvSpPr txBox="1"/>
              <p:nvPr/>
            </p:nvSpPr>
            <p:spPr>
              <a:xfrm>
                <a:off x="2472362" y="1084710"/>
                <a:ext cx="17338448" cy="19186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000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ความหมาย ประโยชน์ </a:t>
                </a:r>
                <a:b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</a:b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และหลักการเลือกใช้เทคโนโลยีประกอบธุรกิจ </a:t>
                </a:r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ADCF85-4DEC-6836-6D67-FA25A4AB1D70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3D42097-A84D-42A6-5142-82D542AE67FF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E8B42DB-53CA-8F4D-AD60-E280F9314A30}"/>
              </a:ext>
            </a:extLst>
          </p:cNvPr>
          <p:cNvGrpSpPr/>
          <p:nvPr/>
        </p:nvGrpSpPr>
        <p:grpSpPr>
          <a:xfrm>
            <a:off x="1133183" y="4577731"/>
            <a:ext cx="16240417" cy="2784751"/>
            <a:chOff x="1228726" y="6126545"/>
            <a:chExt cx="16240417" cy="2784751"/>
          </a:xfrm>
        </p:grpSpPr>
        <p:sp>
          <p:nvSpPr>
            <p:cNvPr id="83" name="TextBox 10">
              <a:extLst>
                <a:ext uri="{FF2B5EF4-FFF2-40B4-BE49-F238E27FC236}">
                  <a16:creationId xmlns:a16="http://schemas.microsoft.com/office/drawing/2014/main" id="{E03A91D1-DA99-5D72-F943-41192D6EDC46}"/>
                </a:ext>
              </a:extLst>
            </p:cNvPr>
            <p:cNvSpPr txBox="1"/>
            <p:nvPr/>
          </p:nvSpPr>
          <p:spPr>
            <a:xfrm>
              <a:off x="1228726" y="6131152"/>
              <a:ext cx="162404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การปรับปรุงรูปแบบการทำงาน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เทคโนโลยีทำให้จากเดิมที่ต้องใช้ทรัพยากรกระดาษจำนวนมากและใช้เวลามาก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ในการส่งต่อข้อมูลจากผู้ส่งสารไปยังผู้รับสาร การนำเทคโนโลยีมาใช้ทำให้ลดการใช้ทรัพยากรและเวลาลงอย่างมาก เช่น การส่งไปรษณีย์อิเล็กทรอนิกส์ที่ส่งข่าวสารถึงผู้รับได้จำนวนมากในเวลาสั้น ๆ และยังสามารถส่งให้กับผู้รับได้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ทั่วโลก ทำให้การทำงานและการประสานงานมีประสิทธิภาพมากขึ้น</a:t>
              </a:r>
            </a:p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การสนับสนุนการดำเนินงานเชิงกลยุทธ์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เทคโนโลยีสารสนเทศช่วยในการผลิตสารสนเทศที่น่าสนใจและน่าดึงดูดให้แก่ผู้ประกอบธุรกิจ ช่วยให้การนำเสนอกลยุทธ์เข้าถึงลูกค้าได้มากขึ้นและสร้างความได้เปรียบเหนือคู่แข่ง การที่</a:t>
              </a:r>
              <a:b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ประกอบธุรกิจสามารถนำเทคโนโลยีมาสร้างสารสนเทศได้อย่างมีประสิทธิภาพจะช่วยให้แก้ปัญหาและบริหารงานได้อย่างมีประสิทธิภาพมากขึ้น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B17B5DE-622E-86ED-341B-013DC41664C7}"/>
                </a:ext>
              </a:extLst>
            </p:cNvPr>
            <p:cNvSpPr/>
            <p:nvPr/>
          </p:nvSpPr>
          <p:spPr>
            <a:xfrm>
              <a:off x="1228728" y="612654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952594D-5BC7-7557-334B-66B387BE500F}"/>
                </a:ext>
              </a:extLst>
            </p:cNvPr>
            <p:cNvSpPr/>
            <p:nvPr/>
          </p:nvSpPr>
          <p:spPr>
            <a:xfrm>
              <a:off x="1228728" y="845409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F3F12-A50F-4115-2A0C-E465A342C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BE3D873-12DE-F267-12A0-5A8C37DDAD0E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EEFF248-4039-829B-830F-0C17DBA4A21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5B89FBC-8885-0008-75DD-F5594E319CD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6C196F4D-16DD-FA39-90FC-E7D8D59704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FBFCEA-4EE8-0F07-D089-42C254D976D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0384A6-1606-B372-057B-778804D3CD4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1E1F92-B862-E99A-9DEF-D01EEDDA192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CEB474AF-0941-F52F-CCB0-78C75CA6604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4CBEDE5-B7C6-C492-A289-E9205D3868E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9BBFB4-4CAA-1CAD-DD0F-626A7EDB49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CF535A-D7DA-8C6D-01E4-BF39E5355A6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20306C2-D13E-6477-FA93-4EC19A7F1F6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E405E2DD-506F-8DC7-E2B4-A0BB5A04B7D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9BCE84CD-51ED-9AFA-F04A-B2D1D33174A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D7A83AE-355E-DDE4-32FB-CA862CF115B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CB7CB1-5DCF-989B-18C2-11E6C807F48D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C99028A-3B00-D0D6-8960-D92CB0BA0B7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B2A6DE6B-D44D-C3B8-AD6D-A8D7503B77F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ACA598D5-A440-F135-7892-74B1A645E1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8EC47C5-CA6B-B007-3B35-6DC27950BFE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B2E789-41E0-7206-9DF9-4D6C5D397945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8CA37AF-76F4-C3A3-4914-0E991DEC7EC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D575438-5822-538A-6441-A2EDDFBE957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7CE4A4F-F984-436D-E984-4133FC7DB71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FFE5FA-B03D-DC6F-032D-5F9D134766B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5CDD52-67DB-0EE5-0AF7-7A7F266B066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1BB575-6380-1A77-1606-EF4A1A5D72D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00BA3351-237A-B309-22D0-DE9290AD75C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3B7D2BEC-A939-EB03-5FF6-74E063AD402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40560D0-3EBB-3709-5BF3-3FD6D612E9E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722760-3247-A96C-D1CA-CB77ED2DCD8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10E8F37-0872-6C49-A4F0-005105F36A6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A0BCAF90-1EEE-C3D7-27FE-FD3EEC95E02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A006DCD-D119-4486-FEFD-02DF9A06C3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259B788-BA7D-D07A-0801-881CF0E43BE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331BDC-44A3-D70F-4315-68C98B5F4F15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0A073A-2D31-EF21-BA6F-E746C783E8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D53F445-45E6-A1B4-FE85-1675244ADCF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100EB8CF-CA11-0D6C-7AB4-A2E192BED74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8DFE33-4F7F-4D75-8418-FCFD39719E8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C92486B-F7FE-F2B2-0087-10B997AE69E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6601018-B21A-D8A5-A1C2-F8919746E47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75D4FB43-3E8D-7FEB-8559-8D2702E071B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06CE3665-A682-FF71-46E8-C5FB24E4D2B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61C4B3E-AC06-3250-A5CB-9C8ED4F249E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966265-BA4A-DB30-C56D-D982DB75F3F4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72DE0A6-63C7-4829-8DCB-4AEC9828F6C4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9C2B4AC-A114-55F5-51FE-29247ACA1D3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16A2A2E-35A1-784F-5479-78A3674CA58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7D3AE45-6FE3-6640-29FB-B7D8AE6089B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7FA7AF21-F6AC-33BE-72B7-3FE6A843296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5A018541-B227-5714-42B4-A599C844D7A7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4E73031-3FB6-D5E9-3B99-BCB6FF4907B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7EB656C-C1C4-7E16-9D4E-65A47855B7F4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F5D80AF-5246-5B54-8748-6FE26CC5232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E8C9E13-737A-DCF9-9258-937F3F13CEC9}"/>
              </a:ext>
            </a:extLst>
          </p:cNvPr>
          <p:cNvGrpSpPr/>
          <p:nvPr/>
        </p:nvGrpSpPr>
        <p:grpSpPr>
          <a:xfrm>
            <a:off x="20936293" y="6573108"/>
            <a:ext cx="16439700" cy="2736169"/>
            <a:chOff x="1893520" y="3672457"/>
            <a:chExt cx="16439700" cy="2736169"/>
          </a:xfrm>
        </p:grpSpPr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8C1B83F5-83B2-CF34-0317-AAE3C74D9C8A}"/>
                </a:ext>
              </a:extLst>
            </p:cNvPr>
            <p:cNvSpPr txBox="1"/>
            <p:nvPr/>
          </p:nvSpPr>
          <p:spPr>
            <a:xfrm>
              <a:off x="2128006" y="3672457"/>
              <a:ext cx="1620521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ธนาคารพาณิชย์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Commercial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เป็นสถาบันการเงินหลักที่รับฝากเงินจากประชาชนและภาคธุรกิจ และนำเงินไปปล่อยสินเชื่อหรือให้บริการทางการเงินอื่น ๆ เช่น บริการโอนเงิน บัตรเครดิต และการลงทุน ตัวอย่างของธนาคารพาณิชย์ในประเทศไทย ได้แก่ ธนาคารกรุงเทพ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Bangkok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ธนาคารกสิกรไทย (</a:t>
              </a:r>
              <a:r>
                <a:rPr lang="en-US" sz="36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Kasikorn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Bank)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ธนาคารกรุงศรีอยุธยา (</a:t>
              </a:r>
              <a:r>
                <a:rPr lang="en-US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Bank of Ayudhya) 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ซึ่งเป็นสถาบันการเงินที่มีบทบาทสำคัญต่อการระดมทุนและจัดสรรทรัพยากรในระบบเศรษฐกิจ ทำหน้าที่ระดมเงินฝากจากผู้ฝากเงินเพื่อปล่อยสินเชื่อแก่ภาคครัวเรือนและภาคธุรกิจ โดยอยู่ภายใต้การควบคุมของเจ้าหน้าที่ทางการเงินของรัฐบาล คือ ธนาคารกลาง เพื่อป้องกันไม่ให้เกิดความเสียหายต่อระบบเศรษฐกิจของประเทศ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07AC147-C38D-FB7D-7877-175883C525F8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B0B6B7-FE4C-2292-2662-00E91D89FA38}"/>
              </a:ext>
            </a:extLst>
          </p:cNvPr>
          <p:cNvGrpSpPr/>
          <p:nvPr/>
        </p:nvGrpSpPr>
        <p:grpSpPr>
          <a:xfrm>
            <a:off x="931654" y="1963028"/>
            <a:ext cx="16560057" cy="7588894"/>
            <a:chOff x="931654" y="1963028"/>
            <a:chExt cx="16560057" cy="758889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45080D1-3553-5930-3E3E-26FA24429B79}"/>
                </a:ext>
              </a:extLst>
            </p:cNvPr>
            <p:cNvGrpSpPr/>
            <p:nvPr/>
          </p:nvGrpSpPr>
          <p:grpSpPr>
            <a:xfrm>
              <a:off x="931654" y="1963028"/>
              <a:ext cx="16560057" cy="7588894"/>
              <a:chOff x="931654" y="1748030"/>
              <a:chExt cx="16560057" cy="7588894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B2D14AF-76B7-5760-8A9F-5A2939EE0195}"/>
                  </a:ext>
                </a:extLst>
              </p:cNvPr>
              <p:cNvSpPr/>
              <p:nvPr/>
            </p:nvSpPr>
            <p:spPr>
              <a:xfrm>
                <a:off x="931654" y="2105881"/>
                <a:ext cx="16560057" cy="7231043"/>
              </a:xfrm>
              <a:prstGeom prst="roundRect">
                <a:avLst>
                  <a:gd name="adj" fmla="val 17371"/>
                </a:avLst>
              </a:prstGeom>
              <a:solidFill>
                <a:schemeClr val="bg1"/>
              </a:solidFill>
              <a:ln w="38100">
                <a:solidFill>
                  <a:srgbClr val="93DBDD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51F4222-3ACC-743F-9191-C51B7FE24940}"/>
                  </a:ext>
                </a:extLst>
              </p:cNvPr>
              <p:cNvSpPr/>
              <p:nvPr/>
            </p:nvSpPr>
            <p:spPr>
              <a:xfrm>
                <a:off x="1067810" y="2256644"/>
                <a:ext cx="16271283" cy="692890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rgbClr val="05BEC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DB05146-A82E-FD2F-F1CF-88668E88EFD7}"/>
                  </a:ext>
                </a:extLst>
              </p:cNvPr>
              <p:cNvGrpSpPr/>
              <p:nvPr/>
            </p:nvGrpSpPr>
            <p:grpSpPr>
              <a:xfrm>
                <a:off x="1752256" y="1748030"/>
                <a:ext cx="10549012" cy="778325"/>
                <a:chOff x="5266657" y="2487510"/>
                <a:chExt cx="10549012" cy="778325"/>
              </a:xfrm>
            </p:grpSpPr>
            <p:sp>
              <p:nvSpPr>
                <p:cNvPr id="16" name="Google Shape;176;p25">
                  <a:extLst>
                    <a:ext uri="{FF2B5EF4-FFF2-40B4-BE49-F238E27FC236}">
                      <a16:creationId xmlns:a16="http://schemas.microsoft.com/office/drawing/2014/main" id="{446FCF74-1BE5-AE9D-B87C-774668FBA6C5}"/>
                    </a:ext>
                  </a:extLst>
                </p:cNvPr>
                <p:cNvSpPr/>
                <p:nvPr/>
              </p:nvSpPr>
              <p:spPr>
                <a:xfrm rot="16200000">
                  <a:off x="10432083" y="-1237857"/>
                  <a:ext cx="778324" cy="822906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DE9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" name="Google Shape;176;p25">
                  <a:extLst>
                    <a:ext uri="{FF2B5EF4-FFF2-40B4-BE49-F238E27FC236}">
                      <a16:creationId xmlns:a16="http://schemas.microsoft.com/office/drawing/2014/main" id="{842678BC-1A88-A6EA-E53A-9509D642B73D}"/>
                    </a:ext>
                  </a:extLst>
                </p:cNvPr>
                <p:cNvSpPr/>
                <p:nvPr/>
              </p:nvSpPr>
              <p:spPr>
                <a:xfrm rot="16200000">
                  <a:off x="6046380" y="1707787"/>
                  <a:ext cx="778324" cy="233776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5B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" name="TextBox 10">
                  <a:extLst>
                    <a:ext uri="{FF2B5EF4-FFF2-40B4-BE49-F238E27FC236}">
                      <a16:creationId xmlns:a16="http://schemas.microsoft.com/office/drawing/2014/main" id="{88453FCE-57CA-1383-9844-94859D0006AD}"/>
                    </a:ext>
                  </a:extLst>
                </p:cNvPr>
                <p:cNvSpPr txBox="1"/>
                <p:nvPr/>
              </p:nvSpPr>
              <p:spPr>
                <a:xfrm>
                  <a:off x="5537830" y="2634516"/>
                  <a:ext cx="2066594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เปิดโลกทัศน์</a:t>
                  </a:r>
                  <a:endParaRPr lang="en-US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21" name="TextBox 10">
                  <a:extLst>
                    <a:ext uri="{FF2B5EF4-FFF2-40B4-BE49-F238E27FC236}">
                      <a16:creationId xmlns:a16="http://schemas.microsoft.com/office/drawing/2014/main" id="{12F2E964-2375-33FF-AFC8-7DB1F0766F3F}"/>
                    </a:ext>
                  </a:extLst>
                </p:cNvPr>
                <p:cNvSpPr txBox="1"/>
                <p:nvPr/>
              </p:nvSpPr>
              <p:spPr>
                <a:xfrm>
                  <a:off x="7753415" y="2634516"/>
                  <a:ext cx="8062254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2">
                          <a:lumMod val="2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“กฎหมาย </a:t>
                  </a:r>
                  <a:r>
                    <a:rPr lang="en-US" sz="4000" b="1" spc="36" dirty="0">
                      <a:solidFill>
                        <a:schemeClr val="bg2">
                          <a:lumMod val="2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DPS” (Digital Platform Services)</a:t>
                  </a:r>
                </a:p>
              </p:txBody>
            </p:sp>
          </p:grp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772E5768-9811-170D-26DD-0DB0F940C7A2}"/>
                  </a:ext>
                </a:extLst>
              </p:cNvPr>
              <p:cNvSpPr txBox="1"/>
              <p:nvPr/>
            </p:nvSpPr>
            <p:spPr>
              <a:xfrm>
                <a:off x="1646809" y="2780637"/>
                <a:ext cx="6353800" cy="39802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4300"/>
                  </a:lnSpc>
                  <a:spcBef>
                    <a:spcPts val="8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“กฎหมาย 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DPS” (Digital Platform Services) </a:t>
                </a:r>
                <a:r>
                  <a:rPr lang="th-TH" sz="40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หรือที่รู้จักกันในชื่อ พ.ร.ฎ. การประกอบธุรกิจบริการแพลตฟอร์มดิจิทัล คือ กำหนดให้ผู้ประกอบธุรกิจบริการแพลตฟอร์มดิจิทัลมาจดแจ้งข้อมูลว่า บริการและมีจำนวนผู้ใช้บริการอยู่เท่าไร ซึ่งมีผลบังคับใช้เมื่อวันที่ 21 สิงหาคม พ.ศ. 2566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20B8A3-249D-EFB2-7CED-51B833C3D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089" y="3055713"/>
              <a:ext cx="8229060" cy="5879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40B33-68C0-8FA1-FD90-C40C856E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0E9A300-1ABA-305E-6798-7FD010C2299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CBF8B8-6587-799A-522E-721BA7333A7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61F455DA-2241-69A1-C589-5ADAF727111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D163B00-D07A-2D0F-F48D-351C341483A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530E9A-B8D2-03E1-1838-526F21CBC6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8C55-6BC2-0269-E065-B18CC55339B7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DE0451-7581-C747-5B94-10B90F8A95C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D10B2130-4D10-E3C8-C930-18FC4B55C98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176DD15-C376-D0CE-0A0D-6449B89A72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52201A-86B5-0500-60A5-0A02192DABF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D5E677-B3F8-5064-3027-22A0D3378C2C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E6EF73-A063-0F53-716B-DE63B778A47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C9305EEB-1132-661A-585D-EE0F2FF7C7F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4F5EE6B5-B103-02DE-6E91-6C0880C3C80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499377-1990-7547-E3B8-C154635C362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8C522B-A198-31DC-9CF8-907F1011541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89C69AB-8D54-EC87-5E37-6F0BD93A37C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9B050746-D746-48D6-35B3-36F43A60B6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68EB4BD5-6181-5E39-34DA-2864D34CFCF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3C51FF4-5F9B-1253-F1F8-11879FFDA1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62305F-0E64-DABB-31EC-CB388450BD05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92A7C3B-2B1E-948A-7F15-18992B2D14B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A737F994-EFF4-CD69-27E7-FE8E919CEF0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D6702AF8-0F0F-B0F4-DE66-3C4ED9E141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E571764-9F56-BA23-8E6D-0582E858CB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D283BE-63BE-E258-865C-3D257804FB74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B279BE-1583-A1D2-C3D9-494808FB4FA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F41EB2B3-58D5-C8DD-AC18-F4A03BA25E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FBB5BD7-CDC3-279D-DC88-06DF1869A6B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302D76-130F-6C04-E93D-C6629421D02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65E121-4AB2-97A5-0659-ACA27CB83930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1F4949E-BBBD-6F85-E024-8F0932259FD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50A65B7-96CB-EDFA-93DE-5CB4FDC8605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84B7500E-0F87-C28E-48A1-68B24F34121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BF3ED2C-11EB-7BBD-AE7E-9AF3776751A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98BFF8-2118-4C14-D9D5-2322DA12C91A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A88B2A1-7220-B669-402D-5AFC1DD4F04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0916E3A0-82D3-818B-1DD4-22D5B4472D8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0AD74A40-6727-6646-E960-E069E76D18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E18A864-8FAE-89C3-2149-D811A301795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D08EF9-F4E7-EF44-F95D-E728621EA55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861E021-33B3-F4AD-9E6B-6EB6452FC58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3F50699A-AC95-49B6-F26B-75646DC080A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8FB412A-8329-5349-7709-019233B355E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B82FF11-0C1D-E890-07A2-0F66B1BB1A4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D1ABDAD-C5CB-01E5-20F8-E33640A6BE4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28DD1D9-42BF-7859-FDED-789332579199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187FE50F-F0E2-7025-3A13-10C70663B49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E75340F8-063E-D96C-3A8E-5A7BDA3EF60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EE0769A-623E-1139-8FDA-582B79334DD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1794616-6047-C698-A5E1-30CAECF3C7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2EB72D2-805A-2339-B34B-3C8399070273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1177BA7-E0D1-633F-A267-994D1DAF0337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67E0BE2-2C81-02E6-5CDD-4D5BB27B689F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826671-188D-1797-E566-F22C2CBA456E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A45C066-C2E2-CFC7-1D9C-6C8B33A71AEC}"/>
              </a:ext>
            </a:extLst>
          </p:cNvPr>
          <p:cNvGrpSpPr/>
          <p:nvPr/>
        </p:nvGrpSpPr>
        <p:grpSpPr>
          <a:xfrm>
            <a:off x="20674820" y="942686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26E861CC-E398-B0F0-4CA1-E59E9FBBE0DB}"/>
                </a:ext>
              </a:extLst>
            </p:cNvPr>
            <p:cNvSpPr/>
            <p:nvPr/>
          </p:nvSpPr>
          <p:spPr>
            <a:xfrm rot="16200000">
              <a:off x="5257738" y="735468"/>
              <a:ext cx="694325" cy="527821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AA7C721B-7AAE-44BD-D0EF-92AB563B3786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1215F64-4DA2-C9CF-654A-408126F681AE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2C88522F-DF6C-FE5B-72ED-385611D50FE3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ความหมายของเงินทุน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158B32D-B1A1-78E2-3021-0FD9F29136FF}"/>
              </a:ext>
            </a:extLst>
          </p:cNvPr>
          <p:cNvGrpSpPr/>
          <p:nvPr/>
        </p:nvGrpSpPr>
        <p:grpSpPr>
          <a:xfrm>
            <a:off x="19729177" y="3429451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7E2B1B74-0C31-83D3-8859-50BE835F35D6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07A6E96-FDDC-7338-D588-A8DFFE95BC19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CF9EA2E4-E074-2059-BDC1-C781F674264E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FF400B4-290A-2056-4D2A-A390E61C60D6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4B4AEF-C4E3-90EC-80AB-6A747C2FB864}"/>
              </a:ext>
            </a:extLst>
          </p:cNvPr>
          <p:cNvGrpSpPr/>
          <p:nvPr/>
        </p:nvGrpSpPr>
        <p:grpSpPr>
          <a:xfrm>
            <a:off x="793632" y="1882185"/>
            <a:ext cx="9420043" cy="2156984"/>
            <a:chOff x="1228726" y="6095845"/>
            <a:chExt cx="9420043" cy="2156984"/>
          </a:xfrm>
        </p:grpSpPr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D3557143-C35A-999C-A5F3-FD0252EDEC62}"/>
                </a:ext>
              </a:extLst>
            </p:cNvPr>
            <p:cNvSpPr txBox="1"/>
            <p:nvPr/>
          </p:nvSpPr>
          <p:spPr>
            <a:xfrm>
              <a:off x="1228726" y="6131153"/>
              <a:ext cx="9420043" cy="212167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การเพิ่มผลผลิตงานโดยเทคโนโลยีคอมพิวเตอร์ส่วนบุคคล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คอมพิวเตอร์ส่วนบุคคลหรือ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PC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มีการนำมาใช้ในธุรกิจมากขึ้น เนื่องจากสะดวกต่อการพกพาและในปัจจุบันมีชุดคำสั่งประยุกต์ที่มีประสิทธิภาพมากมายให้เลือกใช้ และคอมพิวเตอร์ส่วนบุคคลยังสามารถเชื่อมต่อกับระบบเครือข่ายได้ ทำให้การรับส่งข้อมูลทำได้ แม้จะทำงานนอกสถานที่ ดังนั้นจึงส่งผลให้ผลผลิตงานมีจำนวนมากขึ้นได้ คอมพิวเตอร์ส่วนบุคคลจึงมีแนวโน้มเป็นเครื่องมือหลักของพนักงานและผู้บริหารของธุรกิจ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2F752A3-8B67-D843-1C3A-7F7AC02FD330}"/>
                </a:ext>
              </a:extLst>
            </p:cNvPr>
            <p:cNvSpPr/>
            <p:nvPr/>
          </p:nvSpPr>
          <p:spPr>
            <a:xfrm>
              <a:off x="1228728" y="609584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1F226ACD-07FA-7E06-8FCC-12F4A857A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239" y="1812053"/>
            <a:ext cx="6681350" cy="4454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8AB53484-18A3-6128-4122-D03F4F5A6C0C}"/>
              </a:ext>
            </a:extLst>
          </p:cNvPr>
          <p:cNvGrpSpPr/>
          <p:nvPr/>
        </p:nvGrpSpPr>
        <p:grpSpPr>
          <a:xfrm>
            <a:off x="793632" y="6752565"/>
            <a:ext cx="16700734" cy="2143537"/>
            <a:chOff x="1228726" y="6109292"/>
            <a:chExt cx="16700734" cy="2143537"/>
          </a:xfrm>
        </p:grpSpPr>
        <p:sp>
          <p:nvSpPr>
            <p:cNvPr id="83" name="TextBox 10">
              <a:extLst>
                <a:ext uri="{FF2B5EF4-FFF2-40B4-BE49-F238E27FC236}">
                  <a16:creationId xmlns:a16="http://schemas.microsoft.com/office/drawing/2014/main" id="{713776DD-C7CD-9FDE-9C85-7B02B74BE84E}"/>
                </a:ext>
              </a:extLst>
            </p:cNvPr>
            <p:cNvSpPr txBox="1"/>
            <p:nvPr/>
          </p:nvSpPr>
          <p:spPr>
            <a:xfrm>
              <a:off x="1228726" y="6131153"/>
              <a:ext cx="16700734" cy="212167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เครื่องมือในการทำงาน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เทคโนโลยีเป็นสิ่งที่ถูกพัฒนาขึ้นเพื่อช่วยในการทำงานหรือแก้ปัญหาต่าง ๆ เพื่อให้การทำงานมีประสิทธิภาพและได้ผลผลิตมากขึ้น ช่วยลดขั้นตอนและทำงานตามคำสั่งได้แม่นยำขึ้น เช่น การใช้คอมพิวเตอร์ในการออกแบบโปรแกรมขั้นตอนในกระบวนการผลิตของโรงงานอุตสาหกรรม หรือใช้ในการสร้างบัญชีข้อมูลที่สามารถปรับเปลี่ยนข้อมูลให้เป็นปัจจุบันได้ตลอดเวลา เก็บข้อมูลได้จำนวนมาก และเรียกดูข้อมูลได้โดยใช้เวลารวดเร็ว หรือการใช้แขนกลในโรงงานอุตสาหกรรมที่ช่วยลดเวลาในการทำงาน แต่ยังคงรักษาหรือเพิ่มคุณภาพในการทำงานได้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41716A8-2704-FFB7-6EF9-73FFFAEA5AAC}"/>
                </a:ext>
              </a:extLst>
            </p:cNvPr>
            <p:cNvSpPr/>
            <p:nvPr/>
          </p:nvSpPr>
          <p:spPr>
            <a:xfrm>
              <a:off x="1228728" y="610929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9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FC925-9A7E-C65F-E01F-F3D8FC4F8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0F0F5B-42C9-0F91-B67F-99D2095F2F9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3FAC5D-037F-86E2-EF83-F0FFD399831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7532C451-5124-9704-8FE1-7BB5E5D85FB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5B892A9-466D-03B3-D665-31E54975B25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DCB92F-D41D-6F6F-2B47-1D3C4C3DC2E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E5D4FD-875D-0E8F-7116-A0D486F241A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B4392A0-19D4-0601-2E53-6AF03F1F83E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5724B7C4-BD27-0DB2-358A-3DAEAB025FE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822FC9D-C019-E050-6AB3-DDDEAF5EE2E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2FAD1D-7174-7125-5750-96F38E428B0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5E2A0D-D6AC-15D9-CC3B-8992AC9722F4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9A7549D-0DAD-B2FC-37D2-D1213A6D3EF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AACA2165-C851-62BA-3963-FC29230A6A0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4A927000-9244-6812-51D5-89B77B3EC7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36A090-9ED4-E969-76E7-567F4463E9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6365E5-8B8A-906F-C407-1F231885082A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DD2DC67-3278-8BCB-DF87-012DC7B519D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54CE5DC0-4BBE-76B8-6EB2-E3971B2FE4C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A0F1302-4FDD-E2A2-4EE7-1759612641B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89C9623-F449-3BF2-07C2-A1919461EEE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6D4988-62C4-6D6B-EFF2-C11D0EC61B0B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7B35AAD-B8F9-5CFC-17B0-79B41EB9DFA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E6D1F05-D200-2360-BCF6-968E7B288F4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70DE5CD8-3F82-563A-5563-8490CA25AD3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962A57B-48BC-5F7F-919D-DED2A1ED780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EB07217-E899-E206-2F06-3CFB871BC27B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09F1FE6-1BAA-9C36-CFC9-72D540EA729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5154D472-D01C-E9DD-A13E-04382C98BEC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FAAEE3CA-FCEF-5A9F-F3A2-4A6484B297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578CB4F-0033-02E5-0C14-E55F5A747A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60D2058-0253-6A5C-F816-FC9478BAD4EA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C97CAA9-7E28-6758-165A-662AA349AD3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3F9F0CDB-C0F8-41D6-AA68-35D42A7654B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8F18D13-531C-C2F7-DCE5-E6663F4AF33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3D1C002-303D-B1F5-0FA1-FEE13FC0B8D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0B2170-495E-7AE1-F36C-6A2E2CC3E5F2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55E8FCA-BB67-4C30-44C1-6C826452288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F441E6EE-CE42-06B3-D9DC-552F94540085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57CA23A-E734-CBDD-9730-CFC6FD22561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25A549B-338D-38BE-F185-14C8E4A2B5F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1AEC6BF-5AB2-F7B9-EB68-77BFF8EBE04D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035116A-7C9D-8810-904D-2A9049B5EC0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980CD718-1448-82EA-69DA-EE49BC8D61D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7BF5432A-6763-90A5-28C8-A746261A244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0DC4AFD-9B5A-5CDC-FC02-154EE716CB7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A8F181F-0851-300E-12A4-D65CF9A45669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847DAD3-A5D1-F70B-98A8-EC9C41402272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F3AD80B6-4B33-70D2-8A71-FF5FB6922506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14D1F1A8-9DAE-3BB2-AAB3-3DF0286B5F7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7E61AA8-4657-8D61-34B9-43E3A71422C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FFC6BD8-6E91-D79F-ECE8-32DDD3617E6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EF2EDCD4-2A0D-B92C-C5DC-ECC495F51BAB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5682375-9167-AF1E-C61D-AF9F5F174FC7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E562E1C-FE1A-9D79-9194-A222DA10D90C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33A42B1-1B29-5AB7-3F52-3AB84340DC6E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9AD8CD7-38B0-5A8F-A365-1961A0994FC5}"/>
              </a:ext>
            </a:extLst>
          </p:cNvPr>
          <p:cNvGrpSpPr/>
          <p:nvPr/>
        </p:nvGrpSpPr>
        <p:grpSpPr>
          <a:xfrm>
            <a:off x="20674820" y="9426868"/>
            <a:ext cx="11369627" cy="962734"/>
            <a:chOff x="2965791" y="2808159"/>
            <a:chExt cx="11369627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631DF117-DF66-4589-C371-40004F9BE3E0}"/>
                </a:ext>
              </a:extLst>
            </p:cNvPr>
            <p:cNvSpPr/>
            <p:nvPr/>
          </p:nvSpPr>
          <p:spPr>
            <a:xfrm rot="16200000">
              <a:off x="5257738" y="735468"/>
              <a:ext cx="694325" cy="527821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C4032C04-5765-4DB9-9FAA-0A58CC3AB5AA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3A0D5655-96A6-9ACD-9ACC-6A855A95A731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094C7C98-CE05-B2FD-001D-DC125760C948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ความหมายของเงินทุน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D662F82-4DC4-DAE6-40B9-2B9CB6854ABD}"/>
              </a:ext>
            </a:extLst>
          </p:cNvPr>
          <p:cNvGrpSpPr/>
          <p:nvPr/>
        </p:nvGrpSpPr>
        <p:grpSpPr>
          <a:xfrm>
            <a:off x="19729177" y="3429451"/>
            <a:ext cx="16274103" cy="2736169"/>
            <a:chOff x="1893520" y="3672457"/>
            <a:chExt cx="16274103" cy="2736169"/>
          </a:xfrm>
        </p:grpSpPr>
        <p:sp>
          <p:nvSpPr>
            <p:cNvPr id="85" name="TextBox 10">
              <a:extLst>
                <a:ext uri="{FF2B5EF4-FFF2-40B4-BE49-F238E27FC236}">
                  <a16:creationId xmlns:a16="http://schemas.microsoft.com/office/drawing/2014/main" id="{196C4488-CCE8-3BEB-993E-3404545F77A6}"/>
                </a:ext>
              </a:extLst>
            </p:cNvPr>
            <p:cNvSpPr txBox="1"/>
            <p:nvPr/>
          </p:nvSpPr>
          <p:spPr>
            <a:xfrm>
              <a:off x="2128006" y="3672457"/>
              <a:ext cx="1603961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คุณธรรม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หลักของความดี ความงาม ความถูกต้อง ซึ่งจะแสดงออกมาโดยการกระทำทางกาย วาจา และจิตใจของแต่ละบุคคล เป็นหลักประจำใจในการประพฤติปฏิบัติจนเกิดเป็นนิสัย เป็นสิ่งที่มีประโยชน์ต่อตนเอง และผู้อื่น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หมายถึง พฤติกรรมทางกายและพฤติกรรมทางวาจาที่แสดงออกในทางที่ดี สุภาพ อ่อนน้อม เป็นที่ยอมรับของคนในสังคม และเป็นผู้ที่มีจิตใจดีงามสงบร่มเย็น ส่งผลให้อยู่ในสังคมได้อย่างมีความสุข</a:t>
              </a:r>
            </a:p>
            <a:p>
              <a:pPr>
                <a:lnSpc>
                  <a:spcPts val="38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จริยธรรมทางธุรกิจ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รูปแบบของการประยุกต์หลักจริยธรรม และมาตรฐานทางศีลธรรมมาใช้กับการบริหารงานและการประกอบกิจกรรมทางธุรกิจ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DF3732F-8C7C-5220-3E28-342C55EC5B2F}"/>
                </a:ext>
              </a:extLst>
            </p:cNvPr>
            <p:cNvSpPr/>
            <p:nvPr/>
          </p:nvSpPr>
          <p:spPr>
            <a:xfrm>
              <a:off x="1893520" y="3867779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CE3B659-124F-6AB8-7F9E-655B3194EA58}"/>
                </a:ext>
              </a:extLst>
            </p:cNvPr>
            <p:cNvSpPr/>
            <p:nvPr/>
          </p:nvSpPr>
          <p:spPr>
            <a:xfrm>
              <a:off x="1893520" y="5011428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C2C88EE-0748-A46F-86F9-99C1A2D7C4B8}"/>
                </a:ext>
              </a:extLst>
            </p:cNvPr>
            <p:cNvSpPr/>
            <p:nvPr/>
          </p:nvSpPr>
          <p:spPr>
            <a:xfrm>
              <a:off x="1893520" y="6170157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38C1AE-B003-95AC-E828-EA30CD2BA372}"/>
              </a:ext>
            </a:extLst>
          </p:cNvPr>
          <p:cNvGrpSpPr/>
          <p:nvPr/>
        </p:nvGrpSpPr>
        <p:grpSpPr>
          <a:xfrm>
            <a:off x="793632" y="1882185"/>
            <a:ext cx="9420043" cy="2156984"/>
            <a:chOff x="1228726" y="6095845"/>
            <a:chExt cx="9420043" cy="2156984"/>
          </a:xfrm>
        </p:grpSpPr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7202A5BB-AAAB-3E87-B2B4-B91BC9B55312}"/>
                </a:ext>
              </a:extLst>
            </p:cNvPr>
            <p:cNvSpPr txBox="1"/>
            <p:nvPr/>
          </p:nvSpPr>
          <p:spPr>
            <a:xfrm>
              <a:off x="1228726" y="6131153"/>
              <a:ext cx="9420043" cy="2121676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เทคโนโลยีในการติดต่อสื่อสาร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การติดต่อสื่อสารใน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ธุรกิจมีความสำคัญมากการติดต่อที่รวดเร็วและมีประสิทธิภาพช่วยให้เพิ่มโอกาสใน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 ไม่ว่าจะเป็นการติดต่อระหว่างบริษัท เช่น การนัดหมาย การประชุมทางไกล หรือการติดต่อระหว่างบริษัทกับลูกค้า ดังนั้นการใช้เทคโนโลยีในการพัฒนาระบบเครือข่ายหรือการใช้เทคโนโลยีในการรับข่าวสาร เช่น การใช้คอมพิวเตอร์หรือแท็บ</a:t>
              </a:r>
              <a:r>
                <a:rPr lang="th-TH" sz="38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เล็ต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ที่ได้รับความสนใจเป็นอย่างมาก เนื่องจากสามารถรับข่าวสารได้ทั่วโลก และมีประสิทธิภาพจากการประมวลผลที่ดี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DCE3451-BDED-2E2E-420F-CFC9CA72BF7C}"/>
                </a:ext>
              </a:extLst>
            </p:cNvPr>
            <p:cNvSpPr/>
            <p:nvPr/>
          </p:nvSpPr>
          <p:spPr>
            <a:xfrm>
              <a:off x="1228728" y="609584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9F8DAB-C1B8-6408-2116-DA90A86B1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58" y="1853911"/>
            <a:ext cx="6874585" cy="458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AF928AAC-CE6A-5006-E9AF-FFF7F4418EAF}"/>
              </a:ext>
            </a:extLst>
          </p:cNvPr>
          <p:cNvGrpSpPr/>
          <p:nvPr/>
        </p:nvGrpSpPr>
        <p:grpSpPr>
          <a:xfrm>
            <a:off x="1575610" y="6883315"/>
            <a:ext cx="14950684" cy="2955130"/>
            <a:chOff x="1575610" y="6765208"/>
            <a:chExt cx="14950684" cy="29551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C4C6B0A-542E-ECC7-B9A8-713C464F099B}"/>
                </a:ext>
              </a:extLst>
            </p:cNvPr>
            <p:cNvSpPr/>
            <p:nvPr/>
          </p:nvSpPr>
          <p:spPr>
            <a:xfrm>
              <a:off x="1575610" y="6765208"/>
              <a:ext cx="14700019" cy="267028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0" name="TextBox 10">
              <a:extLst>
                <a:ext uri="{FF2B5EF4-FFF2-40B4-BE49-F238E27FC236}">
                  <a16:creationId xmlns:a16="http://schemas.microsoft.com/office/drawing/2014/main" id="{8DED00E1-6F9F-E66F-3081-C110BC154D22}"/>
                </a:ext>
              </a:extLst>
            </p:cNvPr>
            <p:cNvSpPr txBox="1"/>
            <p:nvPr/>
          </p:nvSpPr>
          <p:spPr>
            <a:xfrm>
              <a:off x="1974713" y="6984169"/>
              <a:ext cx="14551581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การประชุมทางไกล (</a:t>
              </a:r>
              <a:r>
                <a:rPr lang="en-US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Teleconference)</a:t>
              </a:r>
            </a:p>
            <a:p>
              <a:pPr indent="534988">
                <a:lnSpc>
                  <a:spcPts val="40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เป็นการนำเทคโนโลยีสาขาต่าง ๆ เช่น คอมพิวเตอร์ เครื่องถ่ายโทรทัศน์ และระบบสื่อสารโทรคมนาคม ผสมผสานเพื่อสนับสนุนการประชุมให้มีประสิทธิภาพ โดยผู้เข้าร่วมประชุมไม่จำเป็นต้องอยู่ในห้องประชุม หรือพื้นที่เดียวกัน ซึ่งจะช่วยให้ประหยัดเวลาเดินทาง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4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6D9AC-619C-A5A4-041A-688D352D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64E488E-647A-C93F-9A9D-9141A8C53BC7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CA0825-A0E4-2AE0-287C-6D76630E968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DA480DD1-7059-8B5D-D159-82D0A95A97B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C191D76-EF5C-5ABC-7C0A-C4C2D8673E9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DEF8501-097C-DC30-B828-FB19C8210ED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3372E-BCD9-D5CF-5A51-3BE2086A630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4795EF-8CEC-6603-81D4-61F5A618273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21E81739-D302-1CBD-13BF-C13FA059DC0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912479C-B7AF-96D8-913A-19F754E0A5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31886D-E86D-51E0-A51F-1F7A5A8281A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4696E4-A8C0-63C6-E12F-0CB02AFB463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959593-F4F6-021D-B3DF-C97C167CFA6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D1CA9110-3B03-D9FE-C0ED-3C89E3277E7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502D357F-BC36-7C12-DB2F-3A343531538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15CDA5D-6326-971F-BCE1-6AB128AAD07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3C3615-058A-1233-EA4D-6C89A2C749A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E3BB1E-5324-EDE9-6AD6-32A1AC6F8F0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3783E934-0C4F-4726-8E73-443575F3C93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1C6BFEB7-3974-DC24-56B0-D662FFB28B5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21A82C-4DFC-F78B-43F3-BC2FE900773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8CEED8-FC58-0291-D4E6-AE645C8C916A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9DB15D2-D7C8-726A-2794-3BC25A101B3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D32758A-7EF5-6113-00CF-C68194AFCD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48328A5D-4151-0C60-8CE6-CBF0D8A5B1E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40523F3-2CD5-7FDD-10CC-EF5E038D11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0CAC2F9-5F52-4271-A005-B44F364DAA0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65CBF9-31CF-55FE-A06D-69831BCBBBA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BEB6C3E-3BF7-D3B4-02BE-4C370524593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880D95A-FEDC-E5F5-95B8-91F042E4485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9472815-CA55-10EE-242E-C6542EAD9EA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A97D1B-9FE5-222A-ADF1-F167FF038FA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CA6C79A-B729-71AE-A0F9-9E6D787705B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ED9C03E-0083-C902-95D0-0F390970F38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C283CF9-182A-A883-6635-FBCCFD5629F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060F486-CC8A-C2FD-5EF6-382CD3419B7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EF51C79-E651-7BB2-4B8A-AA1CD571DBC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4C2DC14-D3D0-41DE-6CE8-E4C1786EF76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B5A3E5F-51A7-F6D9-3398-B63DFA64E81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9A8D85CE-BB98-B687-1D98-973993F1EB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39A126F-3F8D-515E-A6B4-E396AAF01C4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78D9F0-947C-C78E-057F-0BAB5B8448B9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19B5DD-9288-CACC-CD8E-DFD68C252E6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95657518-ED4D-E559-FF30-4F9E1548ADF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0567234-6B89-427E-127F-7F8D07D9F9D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CE5A278-3BEE-B39C-E82C-294CD19D341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8CA212-9D31-4B61-44DB-09E97D9B5345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5D10336-5518-8894-33B3-FC8E49ACD002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BF90EC7-5E05-3016-A5AA-B0716B0B27C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91D59A33-B88A-67E2-B1D0-91FF4D6CAB7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FB37715-97A2-0AB0-C01B-30A440EDBEE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E607D79-8C0E-D206-8662-00DAF142953A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B7E3D37-7B9D-24C2-CADF-5B9ED0C51FF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4904CF1-2546-800E-A3E6-CE3C3C9A98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BA405B5-DA20-47AA-0EF7-B3F702D7F86D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69E73C-E229-993A-4000-E13741E5498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759F109-E9D7-1C23-378A-EC60DB9CBD8B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DCC031-2936-40AF-9E6C-F9CD7EACA15C}"/>
              </a:ext>
            </a:extLst>
          </p:cNvPr>
          <p:cNvGrpSpPr/>
          <p:nvPr/>
        </p:nvGrpSpPr>
        <p:grpSpPr>
          <a:xfrm>
            <a:off x="19699763" y="6586780"/>
            <a:ext cx="4202183" cy="1143609"/>
            <a:chOff x="3889394" y="5441815"/>
            <a:chExt cx="4202183" cy="1143609"/>
          </a:xfrm>
        </p:grpSpPr>
        <p:sp>
          <p:nvSpPr>
            <p:cNvPr id="22" name="Google Shape;176;p25">
              <a:extLst>
                <a:ext uri="{FF2B5EF4-FFF2-40B4-BE49-F238E27FC236}">
                  <a16:creationId xmlns:a16="http://schemas.microsoft.com/office/drawing/2014/main" id="{7BF97CB2-00B7-F8F5-0F6F-FEE8FAA5694F}"/>
                </a:ext>
              </a:extLst>
            </p:cNvPr>
            <p:cNvSpPr/>
            <p:nvPr/>
          </p:nvSpPr>
          <p:spPr>
            <a:xfrm rot="16200000">
              <a:off x="5531931" y="4311570"/>
              <a:ext cx="631318" cy="3916390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9A6D37F4-6B90-5BEB-13F8-3464CB9D7BEC}"/>
                </a:ext>
              </a:extLst>
            </p:cNvPr>
            <p:cNvSpPr/>
            <p:nvPr/>
          </p:nvSpPr>
          <p:spPr>
            <a:xfrm rot="16200000">
              <a:off x="5230005" y="4101204"/>
              <a:ext cx="631318" cy="3312539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DE77512C-61AB-01BC-D03D-0777950F3B0C}"/>
                </a:ext>
              </a:extLst>
            </p:cNvPr>
            <p:cNvSpPr txBox="1"/>
            <p:nvPr/>
          </p:nvSpPr>
          <p:spPr>
            <a:xfrm>
              <a:off x="4175185" y="5504201"/>
              <a:ext cx="3916392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ข้อดีและข้อเสียของ</a:t>
              </a:r>
              <a:b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แต่ละประเภทโครงสร้าง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0518655-CCE3-9C27-230A-A27336F4A125}"/>
              </a:ext>
            </a:extLst>
          </p:cNvPr>
          <p:cNvGrpSpPr/>
          <p:nvPr/>
        </p:nvGrpSpPr>
        <p:grpSpPr>
          <a:xfrm>
            <a:off x="1043060" y="1732363"/>
            <a:ext cx="11369627" cy="962734"/>
            <a:chOff x="2965791" y="2808159"/>
            <a:chExt cx="11369627" cy="962734"/>
          </a:xfrm>
        </p:grpSpPr>
        <p:sp>
          <p:nvSpPr>
            <p:cNvPr id="67" name="Google Shape;176;p25">
              <a:extLst>
                <a:ext uri="{FF2B5EF4-FFF2-40B4-BE49-F238E27FC236}">
                  <a16:creationId xmlns:a16="http://schemas.microsoft.com/office/drawing/2014/main" id="{BB13F7E8-40A8-CEEA-251B-7B1C5E3DF651}"/>
                </a:ext>
              </a:extLst>
            </p:cNvPr>
            <p:cNvSpPr/>
            <p:nvPr/>
          </p:nvSpPr>
          <p:spPr>
            <a:xfrm rot="16200000">
              <a:off x="6753642" y="-760436"/>
              <a:ext cx="697769" cy="827347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Flowchart: Delay 67">
              <a:extLst>
                <a:ext uri="{FF2B5EF4-FFF2-40B4-BE49-F238E27FC236}">
                  <a16:creationId xmlns:a16="http://schemas.microsoft.com/office/drawing/2014/main" id="{D5CEFC06-E601-DE20-3A3A-842E9A8FDDE7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TextBox 6">
              <a:extLst>
                <a:ext uri="{FF2B5EF4-FFF2-40B4-BE49-F238E27FC236}">
                  <a16:creationId xmlns:a16="http://schemas.microsoft.com/office/drawing/2014/main" id="{AE81CE74-0070-EAF6-5A07-3991470205DB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1.2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70" name="TextBox 6">
              <a:extLst>
                <a:ext uri="{FF2B5EF4-FFF2-40B4-BE49-F238E27FC236}">
                  <a16:creationId xmlns:a16="http://schemas.microsoft.com/office/drawing/2014/main" id="{A5AA0F2E-07A8-2B09-26DF-37D48F21CA5F}"/>
                </a:ext>
              </a:extLst>
            </p:cNvPr>
            <p:cNvSpPr txBox="1"/>
            <p:nvPr/>
          </p:nvSpPr>
          <p:spPr>
            <a:xfrm>
              <a:off x="3841161" y="2808159"/>
              <a:ext cx="10494257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หลักการเลือกใช้เทคโนโลยีประกอบธุรกิจ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FE7E568-1C3C-2A80-B597-FC84ADB1CA04}"/>
              </a:ext>
            </a:extLst>
          </p:cNvPr>
          <p:cNvGrpSpPr/>
          <p:nvPr/>
        </p:nvGrpSpPr>
        <p:grpSpPr>
          <a:xfrm>
            <a:off x="1043059" y="3055640"/>
            <a:ext cx="16201880" cy="1755538"/>
            <a:chOff x="1228726" y="6126545"/>
            <a:chExt cx="16201880" cy="1755538"/>
          </a:xfrm>
        </p:grpSpPr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D7D6FBEE-822A-E997-B399-60692F20D83B}"/>
                </a:ext>
              </a:extLst>
            </p:cNvPr>
            <p:cNvSpPr txBox="1"/>
            <p:nvPr/>
          </p:nvSpPr>
          <p:spPr>
            <a:xfrm>
              <a:off x="1228726" y="6131152"/>
              <a:ext cx="16201880" cy="1750931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กำหนดวัตถุประสงค์การใช้งาน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โดยพิจารณาว่างานใดบ้างที่ต้องการหรือจำเป็นต้องใช้เทคโนโลยี เพราะเหตุใดจึงจำเป็นต้องใช้ แล้วจึงกำหนดวัตถุประสงค์ของการนำเทคโนโลยีมาใช้เพื่อการทำงานนั้น ๆ เช่น ต้องการเพิ่มปริมาณการผลิตสินค้าให้เพียงพอต่อความต้องการของผู้บริโภค ต้องการเพิ่มช่องทางการจำหน่ายสินค้าให้มากขึ้น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52F81C0-5EC0-BF0C-009A-5ACAD9077B6D}"/>
                </a:ext>
              </a:extLst>
            </p:cNvPr>
            <p:cNvSpPr/>
            <p:nvPr/>
          </p:nvSpPr>
          <p:spPr>
            <a:xfrm>
              <a:off x="1228728" y="612654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59118F5-02C8-AED5-89D5-A03961DD021D}"/>
              </a:ext>
            </a:extLst>
          </p:cNvPr>
          <p:cNvGrpSpPr/>
          <p:nvPr/>
        </p:nvGrpSpPr>
        <p:grpSpPr>
          <a:xfrm>
            <a:off x="1043059" y="4916509"/>
            <a:ext cx="8704790" cy="3934193"/>
            <a:chOff x="1228726" y="6113098"/>
            <a:chExt cx="8704790" cy="3934193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8970A019-B087-B7D8-2E6B-4B51AD41B92A}"/>
                </a:ext>
              </a:extLst>
            </p:cNvPr>
            <p:cNvSpPr txBox="1"/>
            <p:nvPr/>
          </p:nvSpPr>
          <p:spPr>
            <a:xfrm>
              <a:off x="1228726" y="6131152"/>
              <a:ext cx="8704790" cy="391613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พิจารณาเทคโนโลยีที่เหมาะสม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โดยพิจารณาจากความเหมาะสมในด้านต่าง ๆ มาประกอบกัน ได้แก่ ตรงตามวัตถุประสงค์การนำมาใช้งานต่อผู้ใช้เทคโนโลยี ต่อสภาพท้องถิ่นด้านทรัพยากร สิ่งแวดล้อมประเพณี ค่านิยมและความเชื่อของคนท้องถิ่น ไม่ส่งผลกระทบต่อวิถีชีวิตที่ดี และไม่ละเมิดลิขสิทธิ์ของผู้อื่น เช่น ต้องการเพิ่มยอดขายโดยนำเทคโนโลยีด้านอินเทอร์เน็ตมาใช้ในการขายออนไลน์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263BF5F-FF1D-3BFD-CDB8-28D5B0CFFD66}"/>
                </a:ext>
              </a:extLst>
            </p:cNvPr>
            <p:cNvSpPr/>
            <p:nvPr/>
          </p:nvSpPr>
          <p:spPr>
            <a:xfrm>
              <a:off x="1228728" y="611309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73657F5C-3708-6327-918B-610B476E67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/>
          <a:stretch/>
        </p:blipFill>
        <p:spPr>
          <a:xfrm>
            <a:off x="10116360" y="4934563"/>
            <a:ext cx="6962252" cy="442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1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B2A13-52C8-EC36-4D4D-1926B4157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1C82FF2-F7D4-DF8A-7980-39A971D7DC02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3FE10D-1CB4-171A-44A3-E420093FF6C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30E40E20-14BE-B76C-757B-1E3868454A9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70B291A4-2511-BC12-888D-3A16E191136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3DDE93-F647-EDD3-0719-9106E42C72A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525378-A69F-F9AE-8653-D2AAA4B5718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E4C0A3-9B4E-BA62-8541-51A73F7B5C9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1343256-DF45-EDB0-B1CC-491A6873003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8F02BEB0-EB38-E212-266E-ED389381C42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907271-50E2-EA61-48FD-706F434B637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15D923-8004-F35B-B6A9-A16F3187E9C0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1DEC4DA-ADE2-E9A8-2AD2-C8AB88E54A3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65F552AB-EF03-433E-2EBA-C2AF7B40071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0D7E44B5-F863-D273-91C2-7B60E9469C2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1447CC-391E-6BF5-E07F-8BABB7ACA45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866A95-9027-D62E-7304-38E1F7D1EB21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447643-212F-41D0-D2C7-60DB5FC8AE3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A5F9D3EA-62A1-742A-E8A1-B0390E677DD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2987350C-EBE4-1097-D135-7D466106A9F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7FF863-A4D9-B1EA-8D21-B53C3FB138A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25E550-B56A-F9CC-29D0-87D178F6163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08AC3BA-287E-2794-4742-C53565A089D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4CCE8E29-7ED7-99C3-B6A6-138DC0DF645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496473C0-9C38-D8EC-87A3-C2A5EDE4967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E179E9E-A68F-D945-B26A-755AE179F90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42839C5-ED7B-7E10-C3D9-E1B78FABEC37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28F13F-FB72-D40F-1869-CC9E6203BB1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E01893E-3FFD-7B18-013D-6BA6F55510B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0C8049BB-DA4F-6451-B9C2-2D2E5EC690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E9A37E9-AC89-C605-C4D1-82649907544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5113C2F-79FC-1A58-DBC4-99D5146DE086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5A3925A-DDBB-1CB2-1BA5-3D999907161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7D4BBD95-4424-ABF9-F782-5A8C9BF8ECA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2771A500-234A-4B24-CCD6-19AED35E45C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CB66F51-BABA-AC4E-09EA-056041C3D2A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CC5ED8F-E082-DA1C-1180-21AE7E177D11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43426D4-6646-87FA-7935-1272ABE726D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C3DF55FF-5727-4224-AEB2-6636C196059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AC2A2F5-4ED0-7514-EE9D-CBC65C6C78A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EFD1CB-71A7-F9BC-4C94-E21293C21E6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A22B7A0-9D21-4B88-4D8B-2D256C330F88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DC47460-BF12-3B97-6C3B-E4D97EB01BA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D461FD2A-1EF3-85F4-E729-ED0986E014E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8DCFF118-2B25-5858-285F-C83E02EF19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5DED804-1644-59D8-1E3B-A85E5555E18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13A0C25-32C7-86DD-1DC2-647A65DE7006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B5C8B2F-9533-81C4-5133-5B5D5572B648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2DB0B366-C7C7-F934-5EF0-05C379E4711C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BE233535-82DF-4D56-5FE8-4BA2BBFDD79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2491447-DF68-9F11-CBA8-CE6E16DD0E7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F1A4362-067D-AEBE-BF92-6E939B16F48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D9C78BF7-4263-437D-961E-302444CEC675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40BC367-E3E9-F01E-4D0F-E5FF9B665EA7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F32F1AD-D056-0D91-0A5B-89E5D60D4E0C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D8FA6AE-3193-EC6D-48E0-133712E0E888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FB48855-7AEC-8B9F-27E2-DE6971B4728A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55B8FB-CF2D-7A19-F450-3299517959DA}"/>
              </a:ext>
            </a:extLst>
          </p:cNvPr>
          <p:cNvGrpSpPr/>
          <p:nvPr/>
        </p:nvGrpSpPr>
        <p:grpSpPr>
          <a:xfrm>
            <a:off x="19699763" y="6586780"/>
            <a:ext cx="4202183" cy="1143609"/>
            <a:chOff x="3889394" y="5441815"/>
            <a:chExt cx="4202183" cy="1143609"/>
          </a:xfrm>
        </p:grpSpPr>
        <p:sp>
          <p:nvSpPr>
            <p:cNvPr id="22" name="Google Shape;176;p25">
              <a:extLst>
                <a:ext uri="{FF2B5EF4-FFF2-40B4-BE49-F238E27FC236}">
                  <a16:creationId xmlns:a16="http://schemas.microsoft.com/office/drawing/2014/main" id="{46129D5D-5530-F2F5-E834-EB0119C80F7A}"/>
                </a:ext>
              </a:extLst>
            </p:cNvPr>
            <p:cNvSpPr/>
            <p:nvPr/>
          </p:nvSpPr>
          <p:spPr>
            <a:xfrm rot="16200000">
              <a:off x="5531931" y="4311570"/>
              <a:ext cx="631318" cy="3916390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4B75DC40-FF5F-C4E6-2213-501D494C2402}"/>
                </a:ext>
              </a:extLst>
            </p:cNvPr>
            <p:cNvSpPr/>
            <p:nvPr/>
          </p:nvSpPr>
          <p:spPr>
            <a:xfrm rot="16200000">
              <a:off x="5230005" y="4101204"/>
              <a:ext cx="631318" cy="3312539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953B1844-924B-C5CA-AE71-90CFCC29C04D}"/>
                </a:ext>
              </a:extLst>
            </p:cNvPr>
            <p:cNvSpPr txBox="1"/>
            <p:nvPr/>
          </p:nvSpPr>
          <p:spPr>
            <a:xfrm>
              <a:off x="4175185" y="5504201"/>
              <a:ext cx="3916392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ข้อดีและข้อเสียของ</a:t>
              </a:r>
              <a:b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แต่ละประเภทโครงสร้าง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07F3A4-FC1D-5866-817E-F4C706CEBD44}"/>
              </a:ext>
            </a:extLst>
          </p:cNvPr>
          <p:cNvGrpSpPr/>
          <p:nvPr/>
        </p:nvGrpSpPr>
        <p:grpSpPr>
          <a:xfrm>
            <a:off x="1043059" y="2033239"/>
            <a:ext cx="9912488" cy="1750931"/>
            <a:chOff x="1228726" y="6131152"/>
            <a:chExt cx="9912488" cy="1750931"/>
          </a:xfrm>
        </p:grpSpPr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FC13BF9-4B38-D8ED-6586-2D16507CD3B1}"/>
                </a:ext>
              </a:extLst>
            </p:cNvPr>
            <p:cNvSpPr txBox="1"/>
            <p:nvPr/>
          </p:nvSpPr>
          <p:spPr>
            <a:xfrm>
              <a:off x="1228726" y="6131152"/>
              <a:ext cx="9912488" cy="1750931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พิจารณาผลตอบแทนที่จะได้จากการใช้เทคโนโลยี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เป็นการเปรียบเทียบข้อดี–ข้อเสีย รวมถึงค่าใช้จ่ายและต้นทุนกับประโยชน์ที่สามารถประเมินค่าได้ตลอดอายุการใช้งานเครื่องมือนั้น โดยปรับผลประโยชน์และค่าใช้จ่ายของเครื่องมือออกมาเป็นค่าปัจจุบันนำมาประกอบการตัดสินใจเลือกซื้อเทคโนโลยีนั้น ถ้าผลประโยชน์ตลอดอายุการใช้งานทั้งหมดสูงกว่าค่าใช้จ่ายทั้งหมด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BAEE571-3B27-0468-F627-6D7DC5C835A9}"/>
                </a:ext>
              </a:extLst>
            </p:cNvPr>
            <p:cNvSpPr/>
            <p:nvPr/>
          </p:nvSpPr>
          <p:spPr>
            <a:xfrm>
              <a:off x="1228728" y="613999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D67B4ED-F210-F3E7-6F5E-A208EA7691F5}"/>
              </a:ext>
            </a:extLst>
          </p:cNvPr>
          <p:cNvGrpSpPr/>
          <p:nvPr/>
        </p:nvGrpSpPr>
        <p:grpSpPr>
          <a:xfrm>
            <a:off x="7960914" y="6660236"/>
            <a:ext cx="9397599" cy="2704194"/>
            <a:chOff x="1228725" y="6126545"/>
            <a:chExt cx="9397599" cy="2704194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31F252C4-0DB8-879A-26C2-223939320C62}"/>
                </a:ext>
              </a:extLst>
            </p:cNvPr>
            <p:cNvSpPr txBox="1"/>
            <p:nvPr/>
          </p:nvSpPr>
          <p:spPr>
            <a:xfrm>
              <a:off x="1228725" y="6131152"/>
              <a:ext cx="9397599" cy="269958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พิจารณาถึงความปลอดภัย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เป็นการเลือกใช้เทคโนโลยีที่มีความปลอดภัยต่อผู้ใช้ โดยไม่ส่งผลเสียต่อสุขภาพ และไม่ส่งผลกระทบต่อสิ่งแวดล้อม เช่น การนำเทคโนโลยีพลังงานสะอาดมาใช้ในกระบวนการผลิตที่ไม่ก่อให้เกิดมลพิษต่อสิ่งแวดล้อม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70DC66C-44B4-B4CD-8684-A1EBD375D913}"/>
                </a:ext>
              </a:extLst>
            </p:cNvPr>
            <p:cNvSpPr/>
            <p:nvPr/>
          </p:nvSpPr>
          <p:spPr>
            <a:xfrm>
              <a:off x="1228728" y="6126545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EDB16E-B99B-CCB7-DA68-69C21C118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305" y="1952599"/>
            <a:ext cx="5874209" cy="3916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B04AC-BEF4-7021-3CA3-BBE7FBBD6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2" y="5931647"/>
            <a:ext cx="6291979" cy="353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96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6D9AC-619C-A5A4-041A-688D352D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64E488E-647A-C93F-9A9D-9141A8C53BC7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CA0825-A0E4-2AE0-287C-6D76630E968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DA480DD1-7059-8B5D-D159-82D0A95A97B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C191D76-EF5C-5ABC-7C0A-C4C2D8673E9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DEF8501-097C-DC30-B828-FB19C8210ED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3372E-BCD9-D5CF-5A51-3BE2086A630F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4795EF-8CEC-6603-81D4-61F5A618273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21E81739-D302-1CBD-13BF-C13FA059DC0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912479C-B7AF-96D8-913A-19F754E0A5C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31886D-E86D-51E0-A51F-1F7A5A8281A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4696E4-A8C0-63C6-E12F-0CB02AFB4639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959593-F4F6-021D-B3DF-C97C167CFA6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D1CA9110-3B03-D9FE-C0ED-3C89E3277E7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502D357F-BC36-7C12-DB2F-3A343531538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15CDA5D-6326-971F-BCE1-6AB128AAD07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3C3615-058A-1233-EA4D-6C89A2C749A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E3BB1E-5324-EDE9-6AD6-32A1AC6F8F0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3783E934-0C4F-4726-8E73-443575F3C93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1C6BFEB7-3974-DC24-56B0-D662FFB28B5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21A82C-4DFC-F78B-43F3-BC2FE900773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C8CEED8-FC58-0291-D4E6-AE645C8C916A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9DB15D2-D7C8-726A-2794-3BC25A101B3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D32758A-7EF5-6113-00CF-C68194AFCD3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48328A5D-4151-0C60-8CE6-CBF0D8A5B1E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40523F3-2CD5-7FDD-10CC-EF5E038D11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0CAC2F9-5F52-4271-A005-B44F364DAA0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65CBF9-31CF-55FE-A06D-69831BCBBBA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9BEB6C3E-3BF7-D3B4-02BE-4C3705245936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1880D95A-FEDC-E5F5-95B8-91F042E4485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9472815-CA55-10EE-242E-C6542EAD9EA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A97D1B-9FE5-222A-ADF1-F167FF038FA1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CA6C79A-B729-71AE-A0F9-9E6D787705B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2ED9C03E-0083-C902-95D0-0F390970F38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C283CF9-182A-A883-6635-FBCCFD5629F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060F486-CC8A-C2FD-5EF6-382CD3419B7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EF51C79-E651-7BB2-4B8A-AA1CD571DBC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4C2DC14-D3D0-41DE-6CE8-E4C1786EF76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B5A3E5F-51A7-F6D9-3398-B63DFA64E81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9A8D85CE-BB98-B687-1D98-973993F1EB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39A126F-3F8D-515E-A6B4-E396AAF01C4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78D9F0-947C-C78E-057F-0BAB5B8448B9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19B5DD-9288-CACC-CD8E-DFD68C252E6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95657518-ED4D-E559-FF30-4F9E1548ADF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0567234-6B89-427E-127F-7F8D07D9F9D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CE5A278-3BEE-B39C-E82C-294CD19D341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8CA212-9D31-4B61-44DB-09E97D9B5345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5D10336-5518-8894-33B3-FC8E49ACD002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BF90EC7-5E05-3016-A5AA-B0716B0B27C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91D59A33-B88A-67E2-B1D0-91FF4D6CAB7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FB37715-97A2-0AB0-C01B-30A440EDBEE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E607D79-8C0E-D206-8662-00DAF142953A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B7E3D37-7B9D-24C2-CADF-5B9ED0C51FF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4904CF1-2546-800E-A3E6-CE3C3C9A98B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BA405B5-DA20-47AA-0EF7-B3F702D7F86D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C69E73C-E229-993A-4000-E13741E54987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759F109-E9D7-1C23-378A-EC60DB9CBD8B}"/>
              </a:ext>
            </a:extLst>
          </p:cNvPr>
          <p:cNvSpPr txBox="1"/>
          <p:nvPr/>
        </p:nvSpPr>
        <p:spPr>
          <a:xfrm>
            <a:off x="19134008" y="2341134"/>
            <a:ext cx="16592187" cy="2360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4988" marR="0" lvl="0" indent="0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ห้างหุ้นส่วนจำกัด (</a:t>
            </a:r>
            <a:r>
              <a:rPr kumimoji="0" lang="en-US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Partnership)</a:t>
            </a: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2.1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ซึ่งจำกัดความรับผิดชอบเพียงไม่เกินจำนวนเงินที่คนรับจะลงหุ้น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Limited Partner)</a:t>
            </a:r>
            <a:endParaRPr kumimoji="0" lang="th-TH" sz="38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073150" marR="0" lvl="0" indent="-530225" algn="l" defTabSz="914400" rtl="0" eaLnBrk="1" fontAlgn="auto" latinLnBrk="0" hangingPunct="1">
              <a:lnSpc>
                <a:spcPts val="3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2.2</a:t>
            </a:r>
            <a:r>
              <a: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มีผู้เป็นหุ้นส่วน</a:t>
            </a:r>
            <a:r>
              <a:rPr kumimoji="0" lang="th-TH" sz="3800" i="0" u="none" strike="noStrike" kern="1200" cap="none" spc="3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ตั้งเเต่</a:t>
            </a:r>
            <a:r>
              <a: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 คนขึ้นไป ซึ่งต้องรับผิดชอบร่วมกันในบรรดาหนี้ของห้างหุ้นส่วนไม่จำกัดจำนวน (</a:t>
            </a:r>
            <a:r>
              <a:rPr kumimoji="0" lang="en-US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General Partner)</a:t>
            </a:r>
            <a:endParaRPr kumimoji="0" lang="th-TH" sz="38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DCC031-2936-40AF-9E6C-F9CD7EACA15C}"/>
              </a:ext>
            </a:extLst>
          </p:cNvPr>
          <p:cNvGrpSpPr/>
          <p:nvPr/>
        </p:nvGrpSpPr>
        <p:grpSpPr>
          <a:xfrm>
            <a:off x="19699763" y="6586780"/>
            <a:ext cx="4202183" cy="1143609"/>
            <a:chOff x="3889394" y="5441815"/>
            <a:chExt cx="4202183" cy="1143609"/>
          </a:xfrm>
        </p:grpSpPr>
        <p:sp>
          <p:nvSpPr>
            <p:cNvPr id="22" name="Google Shape;176;p25">
              <a:extLst>
                <a:ext uri="{FF2B5EF4-FFF2-40B4-BE49-F238E27FC236}">
                  <a16:creationId xmlns:a16="http://schemas.microsoft.com/office/drawing/2014/main" id="{7BF97CB2-00B7-F8F5-0F6F-FEE8FAA5694F}"/>
                </a:ext>
              </a:extLst>
            </p:cNvPr>
            <p:cNvSpPr/>
            <p:nvPr/>
          </p:nvSpPr>
          <p:spPr>
            <a:xfrm rot="16200000">
              <a:off x="5531931" y="4311570"/>
              <a:ext cx="631318" cy="3916390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9A6D37F4-6B90-5BEB-13F8-3464CB9D7BEC}"/>
                </a:ext>
              </a:extLst>
            </p:cNvPr>
            <p:cNvSpPr/>
            <p:nvPr/>
          </p:nvSpPr>
          <p:spPr>
            <a:xfrm rot="16200000">
              <a:off x="5230005" y="4101204"/>
              <a:ext cx="631318" cy="3312539"/>
            </a:xfrm>
            <a:prstGeom prst="roundRect">
              <a:avLst>
                <a:gd name="adj" fmla="val 50000"/>
              </a:avLst>
            </a:prstGeom>
            <a:solidFill>
              <a:srgbClr val="91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DE77512C-61AB-01BC-D03D-0777950F3B0C}"/>
                </a:ext>
              </a:extLst>
            </p:cNvPr>
            <p:cNvSpPr txBox="1"/>
            <p:nvPr/>
          </p:nvSpPr>
          <p:spPr>
            <a:xfrm>
              <a:off x="4175185" y="5504201"/>
              <a:ext cx="3916392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ข้อดีและข้อเสียของ</a:t>
              </a:r>
              <a:b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แต่ละประเภทโครงสร้าง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0518655-CCE3-9C27-230A-A27336F4A125}"/>
              </a:ext>
            </a:extLst>
          </p:cNvPr>
          <p:cNvGrpSpPr/>
          <p:nvPr/>
        </p:nvGrpSpPr>
        <p:grpSpPr>
          <a:xfrm>
            <a:off x="1043060" y="1656817"/>
            <a:ext cx="13345800" cy="962734"/>
            <a:chOff x="2965791" y="2808159"/>
            <a:chExt cx="13345800" cy="962734"/>
          </a:xfrm>
        </p:grpSpPr>
        <p:sp>
          <p:nvSpPr>
            <p:cNvPr id="67" name="Google Shape;176;p25">
              <a:extLst>
                <a:ext uri="{FF2B5EF4-FFF2-40B4-BE49-F238E27FC236}">
                  <a16:creationId xmlns:a16="http://schemas.microsoft.com/office/drawing/2014/main" id="{BB13F7E8-40A8-CEEA-251B-7B1C5E3DF651}"/>
                </a:ext>
              </a:extLst>
            </p:cNvPr>
            <p:cNvSpPr/>
            <p:nvPr/>
          </p:nvSpPr>
          <p:spPr>
            <a:xfrm rot="16200000">
              <a:off x="9186291" y="-3193085"/>
              <a:ext cx="697769" cy="13138768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Flowchart: Delay 67">
              <a:extLst>
                <a:ext uri="{FF2B5EF4-FFF2-40B4-BE49-F238E27FC236}">
                  <a16:creationId xmlns:a16="http://schemas.microsoft.com/office/drawing/2014/main" id="{D5CEFC06-E601-DE20-3A3A-842E9A8FDDE7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TextBox 6">
              <a:extLst>
                <a:ext uri="{FF2B5EF4-FFF2-40B4-BE49-F238E27FC236}">
                  <a16:creationId xmlns:a16="http://schemas.microsoft.com/office/drawing/2014/main" id="{AE81CE74-0070-EAF6-5A07-3991470205DB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1.3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70" name="TextBox 6">
              <a:extLst>
                <a:ext uri="{FF2B5EF4-FFF2-40B4-BE49-F238E27FC236}">
                  <a16:creationId xmlns:a16="http://schemas.microsoft.com/office/drawing/2014/main" id="{A5AA0F2E-07A8-2B09-26DF-37D48F21CA5F}"/>
                </a:ext>
              </a:extLst>
            </p:cNvPr>
            <p:cNvSpPr txBox="1"/>
            <p:nvPr/>
          </p:nvSpPr>
          <p:spPr>
            <a:xfrm>
              <a:off x="3841161" y="2808159"/>
              <a:ext cx="12470430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การเตรียมความพร้อมในการนำเทคโนโลยีมาใช้ในการประกอบธุรกิจ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59118F5-02C8-AED5-89D5-A03961DD021D}"/>
              </a:ext>
            </a:extLst>
          </p:cNvPr>
          <p:cNvGrpSpPr/>
          <p:nvPr/>
        </p:nvGrpSpPr>
        <p:grpSpPr>
          <a:xfrm>
            <a:off x="1043059" y="2913230"/>
            <a:ext cx="7214066" cy="2721779"/>
            <a:chOff x="1228726" y="6131152"/>
            <a:chExt cx="7214066" cy="2721779"/>
          </a:xfrm>
        </p:grpSpPr>
        <p:sp>
          <p:nvSpPr>
            <p:cNvPr id="82" name="TextBox 10">
              <a:extLst>
                <a:ext uri="{FF2B5EF4-FFF2-40B4-BE49-F238E27FC236}">
                  <a16:creationId xmlns:a16="http://schemas.microsoft.com/office/drawing/2014/main" id="{8970A019-B087-B7D8-2E6B-4B51AD41B92A}"/>
                </a:ext>
              </a:extLst>
            </p:cNvPr>
            <p:cNvSpPr txBox="1"/>
            <p:nvPr/>
          </p:nvSpPr>
          <p:spPr>
            <a:xfrm>
              <a:off x="1228726" y="6131152"/>
              <a:ext cx="7214066" cy="272177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3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ทำความเข้าใจต่อบทบาทของเทคโนโลยีสารสนเทศที่มีต่อธุรกิจ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ที่เราจะสามารถนำความรู้ที่มีมาวิเคราะห์และปรับใช้กับธุรกิจที่เราดำเนินการอยู่ทำให้เพิ่มประสิทธิภาพและประสิทธิผลในการทำงานและแข่งขันกับคู่แข่งทางธุรกิจได้ เช่น เมื่อเราทำธุรกิจเกี่ยวกับการค้าเราสามารถนำคอมพิวเตอร์มาช่วยในการจัดระบบคลังสินค้าได้ การใช้โปรแกรมที่ช่วยในการออกแบบเพื่อออกแบบผลิตภัณฑ์ให้น่าสนใจ หรือการใช้โซ</a:t>
              </a:r>
              <a:r>
                <a:rPr lang="th-TH" sz="4000" spc="36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เชี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ยลมีเดียในการโฆษณาสินค้าของธุรกิจ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263BF5F-FF1D-3BFD-CDB8-28D5B0CFFD66}"/>
                </a:ext>
              </a:extLst>
            </p:cNvPr>
            <p:cNvSpPr/>
            <p:nvPr/>
          </p:nvSpPr>
          <p:spPr>
            <a:xfrm>
              <a:off x="1228728" y="6139992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FB574D-FFE4-EA9B-92FF-E853CCB8A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/>
          <a:stretch/>
        </p:blipFill>
        <p:spPr>
          <a:xfrm>
            <a:off x="8778582" y="3026210"/>
            <a:ext cx="8466357" cy="521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15428</TotalTime>
  <Words>14005</Words>
  <Application>Microsoft Office PowerPoint</Application>
  <PresentationFormat>Custom</PresentationFormat>
  <Paragraphs>1299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Cloud Soft SemiBold</vt:lpstr>
      <vt:lpstr>2006_iannnnnBKK</vt:lpstr>
      <vt:lpstr>TH Sarabun New</vt:lpstr>
      <vt:lpstr>RSU</vt:lpstr>
      <vt:lpstr>Webdings</vt:lpstr>
      <vt:lpstr>I n S e e D a n g</vt:lpstr>
      <vt:lpstr>Arial</vt:lpstr>
      <vt:lpstr>Calibri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Aimphan</cp:lastModifiedBy>
  <cp:revision>717</cp:revision>
  <dcterms:created xsi:type="dcterms:W3CDTF">2006-08-16T00:00:00Z</dcterms:created>
  <dcterms:modified xsi:type="dcterms:W3CDTF">2025-05-13T10:44:01Z</dcterms:modified>
  <dc:identifier>DAFo_rOLUwE</dc:identifier>
</cp:coreProperties>
</file>