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  <p:sldMasterId id="2147483682" r:id="rId2"/>
    <p:sldMasterId id="2147483684" r:id="rId3"/>
    <p:sldMasterId id="2147483686" r:id="rId4"/>
    <p:sldMasterId id="2147483688" r:id="rId5"/>
    <p:sldMasterId id="2147483690" r:id="rId6"/>
    <p:sldMasterId id="2147483692" r:id="rId7"/>
    <p:sldMasterId id="2147483694" r:id="rId8"/>
  </p:sldMasterIdLst>
  <p:notesMasterIdLst>
    <p:notesMasterId r:id="rId58"/>
  </p:notesMasterIdLst>
  <p:sldIdLst>
    <p:sldId id="256" r:id="rId9"/>
    <p:sldId id="381" r:id="rId10"/>
    <p:sldId id="484" r:id="rId11"/>
    <p:sldId id="382" r:id="rId12"/>
    <p:sldId id="560" r:id="rId13"/>
    <p:sldId id="542" r:id="rId14"/>
    <p:sldId id="561" r:id="rId15"/>
    <p:sldId id="562" r:id="rId16"/>
    <p:sldId id="555" r:id="rId17"/>
    <p:sldId id="556" r:id="rId18"/>
    <p:sldId id="563" r:id="rId19"/>
    <p:sldId id="564" r:id="rId20"/>
    <p:sldId id="565" r:id="rId21"/>
    <p:sldId id="566" r:id="rId22"/>
    <p:sldId id="567" r:id="rId23"/>
    <p:sldId id="523" r:id="rId24"/>
    <p:sldId id="568" r:id="rId25"/>
    <p:sldId id="569" r:id="rId26"/>
    <p:sldId id="570" r:id="rId27"/>
    <p:sldId id="571" r:id="rId28"/>
    <p:sldId id="572" r:id="rId29"/>
    <p:sldId id="573" r:id="rId30"/>
    <p:sldId id="574" r:id="rId31"/>
    <p:sldId id="575" r:id="rId32"/>
    <p:sldId id="576" r:id="rId33"/>
    <p:sldId id="577" r:id="rId34"/>
    <p:sldId id="578" r:id="rId35"/>
    <p:sldId id="579" r:id="rId36"/>
    <p:sldId id="558" r:id="rId37"/>
    <p:sldId id="580" r:id="rId38"/>
    <p:sldId id="581" r:id="rId39"/>
    <p:sldId id="559" r:id="rId40"/>
    <p:sldId id="582" r:id="rId41"/>
    <p:sldId id="583" r:id="rId42"/>
    <p:sldId id="584" r:id="rId43"/>
    <p:sldId id="585" r:id="rId44"/>
    <p:sldId id="586" r:id="rId45"/>
    <p:sldId id="587" r:id="rId46"/>
    <p:sldId id="588" r:id="rId47"/>
    <p:sldId id="589" r:id="rId48"/>
    <p:sldId id="590" r:id="rId49"/>
    <p:sldId id="591" r:id="rId50"/>
    <p:sldId id="592" r:id="rId51"/>
    <p:sldId id="593" r:id="rId52"/>
    <p:sldId id="594" r:id="rId53"/>
    <p:sldId id="595" r:id="rId54"/>
    <p:sldId id="596" r:id="rId55"/>
    <p:sldId id="597" r:id="rId56"/>
    <p:sldId id="598" r:id="rId57"/>
  </p:sldIdLst>
  <p:sldSz cx="18288000" cy="10287000"/>
  <p:notesSz cx="6858000" cy="9144000"/>
  <p:embeddedFontLst>
    <p:embeddedFont>
      <p:font typeface="2006_iannnnnBKK" panose="02000000000000000000" pitchFamily="2" charset="0"/>
      <p:regular r:id="rId59"/>
    </p:embeddedFont>
    <p:embeddedFont>
      <p:font typeface="Cloud Soft SemiBold" panose="02000000000000000000" charset="-34"/>
      <p:bold r:id="rId60"/>
      <p:boldItalic r:id="rId61"/>
    </p:embeddedFont>
    <p:embeddedFont>
      <p:font typeface="I n S e e D a n g" panose="020B0604020202020204" charset="-34"/>
      <p:regular r:id="rId62"/>
    </p:embeddedFont>
    <p:embeddedFont>
      <p:font typeface="RSU" panose="02000506040000020003" pitchFamily="2" charset="-34"/>
      <p:regular r:id="rId63"/>
      <p:bold r:id="rId64"/>
    </p:embeddedFont>
    <p:embeddedFont>
      <p:font typeface="TH Sarabun New" panose="020B0500040200020003" pitchFamily="34" charset="-34"/>
      <p:regular r:id="rId65"/>
      <p:bold r:id="rId66"/>
      <p:italic r:id="rId67"/>
      <p:boldItalic r:id="rId68"/>
    </p:embeddedFont>
    <p:embeddedFont>
      <p:font typeface="Webdings" panose="05030102010509060703" pitchFamily="18" charset="2"/>
      <p:regular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2" userDrawn="1">
          <p15:clr>
            <a:srgbClr val="FDE53C"/>
          </p15:clr>
        </p15:guide>
        <p15:guide id="2" pos="5783" userDrawn="1">
          <p15:clr>
            <a:srgbClr val="FDE53C"/>
          </p15:clr>
        </p15:guide>
        <p15:guide id="3" pos="8981" userDrawn="1">
          <p15:clr>
            <a:srgbClr val="FDE53C"/>
          </p15:clr>
        </p15:guide>
        <p15:guide id="5" orient="horz" pos="3195" userDrawn="1">
          <p15:clr>
            <a:srgbClr val="FDE53C"/>
          </p15:clr>
        </p15:guide>
        <p15:guide id="6" orient="horz" pos="3192" userDrawn="1">
          <p15:clr>
            <a:srgbClr val="FDE53C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C79"/>
    <a:srgbClr val="05BEC3"/>
    <a:srgbClr val="FD8BA1"/>
    <a:srgbClr val="E2F6F6"/>
    <a:srgbClr val="BDE9EA"/>
    <a:srgbClr val="91C64A"/>
    <a:srgbClr val="FEF0F3"/>
    <a:srgbClr val="FEE6EB"/>
    <a:srgbClr val="93DBDD"/>
    <a:srgbClr val="F258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79" autoAdjust="0"/>
    <p:restoredTop sz="95995" autoAdjust="0"/>
  </p:normalViewPr>
  <p:slideViewPr>
    <p:cSldViewPr snapToGrid="0">
      <p:cViewPr>
        <p:scale>
          <a:sx n="66" d="100"/>
          <a:sy n="66" d="100"/>
        </p:scale>
        <p:origin x="138" y="582"/>
      </p:cViewPr>
      <p:guideLst>
        <p:guide orient="horz" pos="1902"/>
        <p:guide pos="5783"/>
        <p:guide pos="8981"/>
        <p:guide orient="horz" pos="3195"/>
        <p:guide orient="horz" pos="3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3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font" Target="fonts/font4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BB38-700C-4312-ACE9-35C42C9D5098}" type="datetimeFigureOut">
              <a:rPr lang="th-TH" smtClean="0"/>
              <a:t>13/05/68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75D3-CAE6-437A-AFD3-CDF3F5993B9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56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410700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F1CDFA2-C0EB-7B40-6230-7AA509C06944}"/>
              </a:ext>
            </a:extLst>
          </p:cNvPr>
          <p:cNvGrpSpPr/>
          <p:nvPr userDrawn="1"/>
        </p:nvGrpSpPr>
        <p:grpSpPr>
          <a:xfrm>
            <a:off x="-211034" y="-14336"/>
            <a:ext cx="18523101" cy="1347869"/>
            <a:chOff x="-211034" y="-14336"/>
            <a:chExt cx="18523101" cy="13478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DF23AF-882C-E130-1CD0-E1A80AFFD0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32" b="70278"/>
            <a:stretch/>
          </p:blipFill>
          <p:spPr>
            <a:xfrm>
              <a:off x="-211034" y="-14336"/>
              <a:ext cx="13063246" cy="134357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8C1F74A-5B51-1942-CC9F-C85BF4DF1D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4" t="51705" r="49917" b="32805"/>
            <a:stretch/>
          </p:blipFill>
          <p:spPr>
            <a:xfrm>
              <a:off x="12454731" y="-10044"/>
              <a:ext cx="5857336" cy="13435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872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047149-C37B-3605-55AC-D72757B82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187991">
            <a:off x="-3764736" y="-1958496"/>
            <a:ext cx="10972833" cy="8233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222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469A2-2154-6773-9887-33336DDA55C0}"/>
              </a:ext>
            </a:extLst>
          </p:cNvPr>
          <p:cNvSpPr/>
          <p:nvPr userDrawn="1"/>
        </p:nvSpPr>
        <p:spPr>
          <a:xfrm>
            <a:off x="609600" y="1943100"/>
            <a:ext cx="17678400" cy="7848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18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413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70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12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8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39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1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37468-0E9D-A8BD-73D6-18066414C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182" y="-26894"/>
            <a:ext cx="21438364" cy="1532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5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5B5D50-E362-EB7D-F02E-ADF3FA4C08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624" y="-1963271"/>
            <a:ext cx="21415647" cy="127117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1E2289-BAE5-93A2-3651-8B9163B523DE}"/>
              </a:ext>
            </a:extLst>
          </p:cNvPr>
          <p:cNvGrpSpPr/>
          <p:nvPr userDrawn="1"/>
        </p:nvGrpSpPr>
        <p:grpSpPr>
          <a:xfrm>
            <a:off x="11963400" y="10934700"/>
            <a:ext cx="6000751" cy="2819400"/>
            <a:chOff x="6458816" y="318792"/>
            <a:chExt cx="5774995" cy="2819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77843E-CE18-3966-78CA-3CF4BC43DC0A}"/>
                </a:ext>
              </a:extLst>
            </p:cNvPr>
            <p:cNvSpPr/>
            <p:nvPr/>
          </p:nvSpPr>
          <p:spPr>
            <a:xfrm>
              <a:off x="6706317" y="318792"/>
              <a:ext cx="5279995" cy="2819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C224037-F8B3-F540-2660-B1C13F182CF2}"/>
                </a:ext>
              </a:extLst>
            </p:cNvPr>
            <p:cNvSpPr txBox="1"/>
            <p:nvPr/>
          </p:nvSpPr>
          <p:spPr>
            <a:xfrm>
              <a:off x="6458816" y="623592"/>
              <a:ext cx="5774995" cy="2359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7200" b="1" dirty="0">
                  <a:solidFill>
                    <a:schemeClr val="bg1"/>
                  </a:solidFill>
                  <a:latin typeface="+mn-lt"/>
                  <a:cs typeface="2006_iannnnnBKK" panose="02000000000000000000" pitchFamily="2" charset="0"/>
                </a:rPr>
                <a:t>Marketer Personality Development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943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410681-232F-A495-D54C-0D7AD5B370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t="3349" r="26177" b="56944"/>
          <a:stretch/>
        </p:blipFill>
        <p:spPr>
          <a:xfrm>
            <a:off x="0" y="-8603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57208" r="26471" b="3084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2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1" t="3091" r="3514" b="60271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2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 t="64998" r="41571" b="3694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9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12317" r="42986" b="57011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3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 b="10215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6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81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7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9A108-27CF-C72C-6DFE-2916FCD47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5" t="2744" r="41295" b="22342"/>
          <a:stretch/>
        </p:blipFill>
        <p:spPr>
          <a:xfrm>
            <a:off x="-15220503" y="430794"/>
            <a:ext cx="7926258" cy="10401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AA56A7-6BEF-71BB-90F6-4719828FD49C}"/>
              </a:ext>
            </a:extLst>
          </p:cNvPr>
          <p:cNvSpPr/>
          <p:nvPr/>
        </p:nvSpPr>
        <p:spPr>
          <a:xfrm>
            <a:off x="-13030200" y="4293185"/>
            <a:ext cx="7697660" cy="337362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30878B-C356-34D0-F3D1-BE188D618ED4}"/>
              </a:ext>
            </a:extLst>
          </p:cNvPr>
          <p:cNvGrpSpPr/>
          <p:nvPr/>
        </p:nvGrpSpPr>
        <p:grpSpPr>
          <a:xfrm>
            <a:off x="7747973" y="10728992"/>
            <a:ext cx="11322570" cy="1199556"/>
            <a:chOff x="8002807" y="10514384"/>
            <a:chExt cx="10896600" cy="119955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68AD928-2D22-F082-8628-BC638470C53F}"/>
                </a:ext>
              </a:extLst>
            </p:cNvPr>
            <p:cNvSpPr/>
            <p:nvPr/>
          </p:nvSpPr>
          <p:spPr>
            <a:xfrm>
              <a:off x="8002807" y="10514384"/>
              <a:ext cx="10896600" cy="11995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803609CD-1701-396E-83C3-1F9E12D6D11B}"/>
                </a:ext>
              </a:extLst>
            </p:cNvPr>
            <p:cNvSpPr txBox="1"/>
            <p:nvPr/>
          </p:nvSpPr>
          <p:spPr>
            <a:xfrm>
              <a:off x="8099649" y="10617486"/>
              <a:ext cx="10203543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8500" dirty="0">
                  <a:latin typeface="2006_iannnnnBKK" panose="02000000000000000000" pitchFamily="2" charset="0"/>
                  <a:cs typeface="2006_iannnnnBKK" panose="02000000000000000000" pitchFamily="2" charset="0"/>
                </a:rPr>
                <a:t>Marketer Personality Development</a:t>
              </a:r>
              <a:endParaRPr lang="en-US" sz="8500" b="1" dirty="0">
                <a:solidFill>
                  <a:srgbClr val="192954"/>
                </a:solidFill>
                <a:latin typeface="2006_iannnnnBKK" panose="02000000000000000000" pitchFamily="2" charset="0"/>
                <a:cs typeface="2006_iannnnnBKK" panose="02000000000000000000" pitchFamily="2" charset="0"/>
              </a:endParaRPr>
            </a:p>
          </p:txBody>
        </p:sp>
      </p:grpSp>
      <p:sp>
        <p:nvSpPr>
          <p:cNvPr id="30" name="TextBox 6">
            <a:extLst>
              <a:ext uri="{FF2B5EF4-FFF2-40B4-BE49-F238E27FC236}">
                <a16:creationId xmlns:a16="http://schemas.microsoft.com/office/drawing/2014/main" id="{5C16BB53-5051-41C3-8AC9-6F5D8334273F}"/>
              </a:ext>
            </a:extLst>
          </p:cNvPr>
          <p:cNvSpPr txBox="1"/>
          <p:nvPr/>
        </p:nvSpPr>
        <p:spPr>
          <a:xfrm>
            <a:off x="851255" y="6468363"/>
            <a:ext cx="9073069" cy="254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00"/>
              </a:lnSpc>
            </a:pPr>
            <a:r>
              <a:rPr lang="th-TH" sz="9600" b="1" spc="-100" dirty="0">
                <a:solidFill>
                  <a:schemeClr val="accent2">
                    <a:lumMod val="75000"/>
                  </a:schemeClr>
                </a:solidFill>
                <a:latin typeface="Cloud Soft SemiBold" panose="02000000000000000000" pitchFamily="50" charset="-34"/>
                <a:cs typeface="Cloud Soft SemiBold" panose="02000000000000000000" pitchFamily="50" charset="-34"/>
              </a:rPr>
              <a:t>การวางแผน</a:t>
            </a:r>
          </a:p>
          <a:p>
            <a:pPr>
              <a:lnSpc>
                <a:spcPts val="9700"/>
              </a:lnSpc>
            </a:pPr>
            <a:r>
              <a:rPr lang="th-TH" sz="9600" b="1" spc="-100" dirty="0">
                <a:solidFill>
                  <a:schemeClr val="accent2">
                    <a:lumMod val="75000"/>
                  </a:schemeClr>
                </a:solidFill>
                <a:latin typeface="Cloud Soft SemiBold" panose="02000000000000000000" pitchFamily="50" charset="-34"/>
                <a:cs typeface="Cloud Soft SemiBold" panose="02000000000000000000" pitchFamily="50" charset="-34"/>
              </a:rPr>
              <a:t>จัดการธุรกิจ</a:t>
            </a:r>
            <a:endParaRPr lang="en-US" sz="9600" b="1" spc="-100" dirty="0">
              <a:solidFill>
                <a:schemeClr val="accent2">
                  <a:lumMod val="75000"/>
                </a:schemeClr>
              </a:solidFill>
              <a:latin typeface="Cloud Soft SemiBold" panose="02000000000000000000" pitchFamily="50" charset="-34"/>
              <a:cs typeface="Cloud Soft SemiBold" panose="02000000000000000000" pitchFamily="50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F2558-AACC-C33F-B33B-40C8AC7DFE5B}"/>
              </a:ext>
            </a:extLst>
          </p:cNvPr>
          <p:cNvGrpSpPr/>
          <p:nvPr/>
        </p:nvGrpSpPr>
        <p:grpSpPr>
          <a:xfrm>
            <a:off x="-12420600" y="-5600700"/>
            <a:ext cx="4402142" cy="10007186"/>
            <a:chOff x="1647757" y="-4886123"/>
            <a:chExt cx="4402142" cy="10007186"/>
          </a:xfrm>
        </p:grpSpPr>
        <p:sp>
          <p:nvSpPr>
            <p:cNvPr id="3" name="Google Shape;176;p25">
              <a:extLst>
                <a:ext uri="{FF2B5EF4-FFF2-40B4-BE49-F238E27FC236}">
                  <a16:creationId xmlns:a16="http://schemas.microsoft.com/office/drawing/2014/main" id="{1647B281-678F-60C9-8AC3-8AB52FC8C821}"/>
                </a:ext>
              </a:extLst>
            </p:cNvPr>
            <p:cNvSpPr/>
            <p:nvPr/>
          </p:nvSpPr>
          <p:spPr>
            <a:xfrm>
              <a:off x="1647757" y="-4886123"/>
              <a:ext cx="4402142" cy="9683820"/>
            </a:xfrm>
            <a:prstGeom prst="roundRect">
              <a:avLst>
                <a:gd name="adj" fmla="val 50000"/>
              </a:avLst>
            </a:prstGeom>
            <a:solidFill>
              <a:srgbClr val="FDA7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3BC682A-7DD9-9B70-D7D4-D0C79AC929F8}"/>
                </a:ext>
              </a:extLst>
            </p:cNvPr>
            <p:cNvGrpSpPr/>
            <p:nvPr/>
          </p:nvGrpSpPr>
          <p:grpSpPr>
            <a:xfrm>
              <a:off x="2354512" y="396663"/>
              <a:ext cx="3398587" cy="4724400"/>
              <a:chOff x="8805794" y="3744983"/>
              <a:chExt cx="3398587" cy="4724400"/>
            </a:xfrm>
          </p:grpSpPr>
          <p:sp>
            <p:nvSpPr>
              <p:cNvPr id="18" name="TextBox 6">
                <a:extLst>
                  <a:ext uri="{FF2B5EF4-FFF2-40B4-BE49-F238E27FC236}">
                    <a16:creationId xmlns:a16="http://schemas.microsoft.com/office/drawing/2014/main" id="{D9008BEE-17BF-47E3-BF6D-E1E76051C467}"/>
                  </a:ext>
                </a:extLst>
              </p:cNvPr>
              <p:cNvSpPr txBox="1"/>
              <p:nvPr/>
            </p:nvSpPr>
            <p:spPr>
              <a:xfrm>
                <a:off x="9643993" y="3744983"/>
                <a:ext cx="256038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บทเรียนที่</a:t>
                </a:r>
                <a:endParaRPr 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7419C44B-0BB0-736E-0AC0-BA4EB3358655}"/>
                  </a:ext>
                </a:extLst>
              </p:cNvPr>
              <p:cNvGrpSpPr/>
              <p:nvPr/>
            </p:nvGrpSpPr>
            <p:grpSpPr>
              <a:xfrm>
                <a:off x="8805794" y="4818873"/>
                <a:ext cx="3048000" cy="3650510"/>
                <a:chOff x="8805794" y="5179708"/>
                <a:chExt cx="3048000" cy="3650510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E6B71DFB-0383-0953-C007-6EE398FE15FF}"/>
                    </a:ext>
                  </a:extLst>
                </p:cNvPr>
                <p:cNvSpPr/>
                <p:nvPr/>
              </p:nvSpPr>
              <p:spPr>
                <a:xfrm>
                  <a:off x="8805794" y="5179708"/>
                  <a:ext cx="3048000" cy="295392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71500" dir="15480000" sx="95000" sy="95000" rotWithShape="0">
                    <a:prstClr val="black">
                      <a:alpha val="37000"/>
                    </a:prstClr>
                  </a:outerShdw>
                  <a:softEdge rad="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TextBox 6">
                  <a:extLst>
                    <a:ext uri="{FF2B5EF4-FFF2-40B4-BE49-F238E27FC236}">
                      <a16:creationId xmlns:a16="http://schemas.microsoft.com/office/drawing/2014/main" id="{94CDA87C-2D65-B5A3-4276-3B508FE17F55}"/>
                    </a:ext>
                  </a:extLst>
                </p:cNvPr>
                <p:cNvSpPr txBox="1"/>
                <p:nvPr/>
              </p:nvSpPr>
              <p:spPr>
                <a:xfrm>
                  <a:off x="9567794" y="7098975"/>
                  <a:ext cx="1524000" cy="173124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25000" b="1" dirty="0">
                      <a:solidFill>
                        <a:schemeClr val="bg2">
                          <a:lumMod val="25000"/>
                        </a:schemeClr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endParaRPr lang="en-US" sz="25000" b="1" dirty="0">
                    <a:solidFill>
                      <a:schemeClr val="bg2">
                        <a:lumMod val="25000"/>
                      </a:schemeClr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1978E7BB-7786-FD4E-D785-ABCB0DE7F57A}"/>
              </a:ext>
            </a:extLst>
          </p:cNvPr>
          <p:cNvSpPr txBox="1"/>
          <p:nvPr/>
        </p:nvSpPr>
        <p:spPr>
          <a:xfrm>
            <a:off x="7926255" y="-4886123"/>
            <a:ext cx="47243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th-TH" sz="8000" b="1" dirty="0">
                <a:latin typeface="RSU" panose="02000506040000020003" pitchFamily="2" charset="-34"/>
                <a:cs typeface="RSU" panose="02000506040000020003" pitchFamily="2" charset="-34"/>
              </a:rPr>
              <a:t>198221638</a:t>
            </a:r>
            <a:endParaRPr lang="en-US" sz="80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F82393-D871-1307-074D-DAB4E448AE1A}"/>
              </a:ext>
            </a:extLst>
          </p:cNvPr>
          <p:cNvGrpSpPr/>
          <p:nvPr/>
        </p:nvGrpSpPr>
        <p:grpSpPr>
          <a:xfrm>
            <a:off x="1672508" y="755976"/>
            <a:ext cx="2947398" cy="4511840"/>
            <a:chOff x="792613" y="748504"/>
            <a:chExt cx="2947398" cy="451184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C4BA036-6907-3D8D-8130-F12569A33667}"/>
                </a:ext>
              </a:extLst>
            </p:cNvPr>
            <p:cNvGrpSpPr/>
            <p:nvPr userDrawn="1"/>
          </p:nvGrpSpPr>
          <p:grpSpPr>
            <a:xfrm>
              <a:off x="792613" y="748504"/>
              <a:ext cx="2947398" cy="3885897"/>
              <a:chOff x="792613" y="748504"/>
              <a:chExt cx="2947398" cy="3885897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74AA09A-99F3-82F5-F3F5-622050C76E6A}"/>
                  </a:ext>
                </a:extLst>
              </p:cNvPr>
              <p:cNvSpPr/>
              <p:nvPr userDrawn="1"/>
            </p:nvSpPr>
            <p:spPr>
              <a:xfrm>
                <a:off x="792613" y="1687003"/>
                <a:ext cx="2947398" cy="2947398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015927-E9D2-5A82-A70D-F97F085EA96F}"/>
                  </a:ext>
                </a:extLst>
              </p:cNvPr>
              <p:cNvSpPr txBox="1"/>
              <p:nvPr userDrawn="1"/>
            </p:nvSpPr>
            <p:spPr>
              <a:xfrm>
                <a:off x="986118" y="748504"/>
                <a:ext cx="256038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บทเรียนที่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88D72F-9EB0-6A6E-0D71-0DAD052C8029}"/>
                </a:ext>
              </a:extLst>
            </p:cNvPr>
            <p:cNvSpPr txBox="1"/>
            <p:nvPr userDrawn="1"/>
          </p:nvSpPr>
          <p:spPr>
            <a:xfrm>
              <a:off x="1504312" y="3529101"/>
              <a:ext cx="1524000" cy="17312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25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7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0EF54-40A3-EE0F-7460-50E789AFA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13525D1-9FAE-CB70-BBDD-EE90BF128135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57AFE4-2A01-40C9-4284-825FD774049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70797438-48B9-AD8A-A408-60C6C1CE8C9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9BD7533-9A2F-AD65-4EE5-661DDA24BCD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BA29FE5-818C-094D-1C9C-BB2FA34000B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3F7460-4541-EFF7-FC3E-CFCC6A57DCF9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F5FA77C-5A73-1164-B855-840D73B9F57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25539AA6-2184-AB5F-E7B7-5CCD31D56D1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B62ADFFD-2349-F015-7738-19A412EF5A2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3EC3ABB-A3C0-13EA-7400-A50F19BB0D7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F7961E-A131-ADC2-EB9E-AF0410E3665E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2BC4113-BADE-7B7A-FC51-1F13D76665F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72E6D9FC-4AA3-0569-9E7A-6EC348EE79A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8F827C92-A75E-7E44-5CD3-ED00CFD0837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69C1AC5-92E5-BDB8-7946-3510DD0F9A1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FB5484C-A0F6-BFF3-1F3D-C89BF298B3D7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66CB772-F697-6857-28F1-20D487421A1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293BABEC-4F1B-D7CC-B380-4216E9BC8CB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07CD3CC9-F7D5-7CC9-7A1A-6758D7FC951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D81D6D4-2FD9-05BE-D31B-51FC7B91A31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E12E8C8-2EF9-4C0B-BD8F-6FBA18715731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DFC5DBE-830F-CD4E-BB95-463EE2AF654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8AA2416-EB77-E31F-D64E-81B1FD4B15C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D36FC496-A465-1F0C-15B4-5F9A4E61765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91EA524-BA4B-8538-DC69-8D5ABAE6EAE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2E8CCD4-E55D-4EF9-8405-6480C66A2E46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137A66A-C037-8083-4F10-38704E19696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943F3AF4-0D49-42C2-562C-56FF378AF54D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43B36024-EF2B-C2CD-7671-9CA5A6FB9B4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56E9D98-00FE-C55F-DC8F-F2CAAF7368C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FD60656-4D9D-7EC7-F47E-156777B755CF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3619F33-0D5F-B5EC-8109-E3BA50E3B237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0388065B-948B-7194-42F1-C461D4302F3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34BC5BEC-0E23-A311-DE49-45B6CC64A1B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61DA466-7844-8A3A-D3C7-AB128574669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90BF5E0-1EAD-C5AD-2968-F5602108EF9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8D1D951-01B2-980C-DFAC-C805628F3B4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3FC03660-8481-EC7F-E1FE-A8167E31078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57708970-8835-6A02-F5FC-6D36A4C033B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6A86391-9701-BF62-A804-0CCBE2F2980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5BF700-232A-5B38-CDA6-0E96105E0075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E76E50E-6A1E-38C4-847F-54EA5E4EB66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D952A8EA-FA72-33E5-C369-C0CA3350469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0C164541-E389-FFFF-A85C-2E00C844494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3B6A006-AAB3-CEBB-D2AA-86405F97C3E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05CBAD0-B3A8-915B-6C81-764F11FD75D9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D71353E-645C-455B-8AA4-48A1E208CAB1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BDFB0649-AC91-74D4-7485-0B73B5D3F1C3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B7867AD0-CADC-001B-BC3F-9E2E2A2A67E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1530391-6079-EBA5-7CF1-FB97222AD1A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FD67C69C-F698-BD57-D80C-774059E6913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C3FBB97A-81CE-9C41-4580-DA3C0E631BF7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750301A-FAB7-EBCB-E638-BDAE39144CCB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99872B1-359B-790D-C72E-C49F3C6BDD3A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02F7002-0257-B504-A695-C51500FABE8E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A65F284-AC79-93C7-6DB0-486D5BEEAF76}"/>
              </a:ext>
            </a:extLst>
          </p:cNvPr>
          <p:cNvSpPr txBox="1"/>
          <p:nvPr/>
        </p:nvSpPr>
        <p:spPr>
          <a:xfrm>
            <a:off x="19134008" y="2341134"/>
            <a:ext cx="16592187" cy="2360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4988" marR="0" lvl="0" indent="0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ห้างหุ้นส่วนจำกัด (</a:t>
            </a:r>
            <a:r>
              <a:rPr kumimoji="0" lang="en-US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Partnership)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2.1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ซึ่งจำกัดความรับผิดชอบเพียงไม่เกินจำนวนเงินที่คนรับจะลงหุ้น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Partner)</a:t>
            </a:r>
            <a:endParaRPr kumimoji="0" lang="th-TH" sz="380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2.2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ซึ่งต้องรับผิดชอบร่วมกันในบรรดาหนี้ของห้างหุ้นส่วนไม่จำกัดจำนวน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General Partner)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71CB3E-3ABB-4D04-D6DC-EEB8DCCDEDAB}"/>
              </a:ext>
            </a:extLst>
          </p:cNvPr>
          <p:cNvGrpSpPr/>
          <p:nvPr/>
        </p:nvGrpSpPr>
        <p:grpSpPr>
          <a:xfrm>
            <a:off x="866051" y="1672237"/>
            <a:ext cx="16555896" cy="2736169"/>
            <a:chOff x="1228726" y="6131152"/>
            <a:chExt cx="16555896" cy="2736169"/>
          </a:xfrm>
        </p:grpSpPr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23C3E5DC-1E8A-42DF-404F-034AA24AB0C9}"/>
                </a:ext>
              </a:extLst>
            </p:cNvPr>
            <p:cNvSpPr txBox="1"/>
            <p:nvPr/>
          </p:nvSpPr>
          <p:spPr>
            <a:xfrm>
              <a:off x="1228726" y="6131152"/>
              <a:ext cx="16555896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คู่ค้าคือใคร หรือ 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Key Partners (KP) :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หุ้นส่วนทางธุรกิจเป็นใครได้บ้างที่จะมาช่วยส่งเสริม หรือเติมเต็มให้ธุรกิจมีความแข็งแกร่งมากขึ้น</a:t>
              </a:r>
            </a:p>
            <a:p>
              <a:pPr marL="534988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ค่าใช้จ่ายหลักของธุรกิจคืออะไร หรือ 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Cost Structure (CS) :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ค่าใช้จ่ายทั้งรายจ่ายคงที่และไม่คงที่ เช่น 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ค่าน้ำประปา ค่าไฟ ค่าวัตถุดิบ ค่าแรงงาน รวมถึงค่าใช้จ่ายทางด้านการตลาดที่เมื่อนำรายจ่ายเหล่านี้ไปลบกับรายได้แล้ว ผลลัพธ์ที่ได้คือผลตอบแทนที่กิจการจะได้รับกลับมา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1EA67C3-BA0E-237B-CE0E-156ADFD01B34}"/>
                </a:ext>
              </a:extLst>
            </p:cNvPr>
            <p:cNvSpPr/>
            <p:nvPr/>
          </p:nvSpPr>
          <p:spPr>
            <a:xfrm>
              <a:off x="1228728" y="6139992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CD9E071-081C-0CA4-61F9-E1AAC72CA332}"/>
                </a:ext>
              </a:extLst>
            </p:cNvPr>
            <p:cNvSpPr/>
            <p:nvPr/>
          </p:nvSpPr>
          <p:spPr>
            <a:xfrm>
              <a:off x="1228728" y="7355302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AFAEB96-BBB2-A1BF-6917-FE7A4B2F050D}"/>
              </a:ext>
            </a:extLst>
          </p:cNvPr>
          <p:cNvGrpSpPr/>
          <p:nvPr/>
        </p:nvGrpSpPr>
        <p:grpSpPr>
          <a:xfrm>
            <a:off x="19286684" y="6223000"/>
            <a:ext cx="16716561" cy="2912105"/>
            <a:chOff x="705386" y="5196504"/>
            <a:chExt cx="16716561" cy="29121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BA8263C-CB9C-9A81-AF70-3F8A5B0A62FA}"/>
                </a:ext>
              </a:extLst>
            </p:cNvPr>
            <p:cNvGrpSpPr/>
            <p:nvPr/>
          </p:nvGrpSpPr>
          <p:grpSpPr>
            <a:xfrm>
              <a:off x="866051" y="5196504"/>
              <a:ext cx="16555896" cy="2838058"/>
              <a:chOff x="1228726" y="6131152"/>
              <a:chExt cx="16555896" cy="2838058"/>
            </a:xfrm>
          </p:grpSpPr>
          <p:sp>
            <p:nvSpPr>
              <p:cNvPr id="65" name="TextBox 10">
                <a:extLst>
                  <a:ext uri="{FF2B5EF4-FFF2-40B4-BE49-F238E27FC236}">
                    <a16:creationId xmlns:a16="http://schemas.microsoft.com/office/drawing/2014/main" id="{D8AA1922-1754-0E9A-C701-8C3A1D284F1A}"/>
                  </a:ext>
                </a:extLst>
              </p:cNvPr>
              <p:cNvSpPr txBox="1"/>
              <p:nvPr/>
            </p:nvSpPr>
            <p:spPr>
              <a:xfrm>
                <a:off x="1228726" y="6131152"/>
                <a:ext cx="16555896" cy="27361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>
                  <a:lnSpc>
                    <a:spcPts val="4300"/>
                  </a:lnSpc>
                  <a:spcBef>
                    <a:spcPts val="1200"/>
                  </a:spcBef>
                </a:pP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ภาครัฐ มีหน้าที่กำหนดมาตรฐานที่ตรงความต้องการและสอดคล้องกับแนวทางสากล กำกับดูแลผลิตภัณฑ์ ตรวจสอบและรับรองด้านมาตรฐานให้ได้รับการยอมรับ ส่งเสริมและพัฒนาด้านมาตรฐานของประเทศ</a:t>
                </a: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A0894F2-8E9F-A410-BCB7-C409130AE1F5}"/>
                  </a:ext>
                </a:extLst>
              </p:cNvPr>
              <p:cNvSpPr/>
              <p:nvPr/>
            </p:nvSpPr>
            <p:spPr>
              <a:xfrm>
                <a:off x="1228728" y="6180333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8</a:t>
                </a:r>
                <a:endParaRPr lang="th-TH" sz="2800" dirty="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5453C3FA-2409-6EB5-0112-4E41C1BAF80A}"/>
                  </a:ext>
                </a:extLst>
              </p:cNvPr>
              <p:cNvSpPr/>
              <p:nvPr/>
            </p:nvSpPr>
            <p:spPr>
              <a:xfrm>
                <a:off x="1228728" y="8512010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endParaRPr lang="th-TH" sz="2800" dirty="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6FA510-E026-A4B7-9DF8-3DD19FD81019}"/>
                </a:ext>
              </a:extLst>
            </p:cNvPr>
            <p:cNvSpPr txBox="1"/>
            <p:nvPr/>
          </p:nvSpPr>
          <p:spPr>
            <a:xfrm>
              <a:off x="705386" y="7503315"/>
              <a:ext cx="778534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660A5DF0-A9D3-C93C-E6C9-2157CEE05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957" y="5329667"/>
            <a:ext cx="7607016" cy="2601396"/>
          </a:xfrm>
          <a:prstGeom prst="rect">
            <a:avLst/>
          </a:prstGeom>
        </p:spPr>
      </p:pic>
      <p:sp>
        <p:nvSpPr>
          <p:cNvPr id="70" name="TextBox 10">
            <a:extLst>
              <a:ext uri="{FF2B5EF4-FFF2-40B4-BE49-F238E27FC236}">
                <a16:creationId xmlns:a16="http://schemas.microsoft.com/office/drawing/2014/main" id="{23B71401-108D-11CF-FA21-D71F91038393}"/>
              </a:ext>
            </a:extLst>
          </p:cNvPr>
          <p:cNvSpPr txBox="1"/>
          <p:nvPr/>
        </p:nvSpPr>
        <p:spPr>
          <a:xfrm>
            <a:off x="866052" y="4956042"/>
            <a:ext cx="9211240" cy="315503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300"/>
              </a:lnSpc>
              <a:spcBef>
                <a:spcPts val="1200"/>
              </a:spcBef>
            </a:pP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Business Model Canvas (BMC)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ช่วยให้เรามองเห็นภาพรวมของธุรกิจได้อย่างครบถ้วนและสามารถใช้เป็นเครื่องมือในการวางแผนธุรกิจที่มีประสิทธิภาพ โดย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BMC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จะช่วยให้เราเข้าใจและสื่อสารกับทีมงานได้ง่ายขึ้นเกี่ยวกับคุณค่า (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Value Proposition)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ที่จะส่งมอบให้ลูกค้ากลุ่มใดและการดำเนินกิจกรรมต่าง ๆ ที่เกี่ยวข้องกับการจัดจำหน่าย การใช้ทรัพยากร ความสัมพันธ์กับลูกค้าการสร้างรายได้ และการจัดการต้นทุน รวมถึงสามารถปรับเปลี่ยนการวางแผนธุรกิจให้เหมาะสมกับสถานการณ์หรือการเปลี่ยนแปลงต่าง ๆ ได้</a:t>
            </a:r>
          </a:p>
        </p:txBody>
      </p:sp>
    </p:spTree>
    <p:extLst>
      <p:ext uri="{BB962C8B-B14F-4D97-AF65-F5344CB8AC3E}">
        <p14:creationId xmlns:p14="http://schemas.microsoft.com/office/powerpoint/2010/main" val="26046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8E45A4-9BF6-65C2-E861-A3F880A3598E}"/>
              </a:ext>
            </a:extLst>
          </p:cNvPr>
          <p:cNvGrpSpPr>
            <a:grpSpLocks noChangeAspect="1"/>
          </p:cNvGrpSpPr>
          <p:nvPr/>
        </p:nvGrpSpPr>
        <p:grpSpPr>
          <a:xfrm>
            <a:off x="492716" y="920520"/>
            <a:ext cx="14206695" cy="1922144"/>
            <a:chOff x="611277" y="351365"/>
            <a:chExt cx="17493631" cy="23668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38855F-17A9-DF4E-4DDF-509DFDE448B3}"/>
                </a:ext>
              </a:extLst>
            </p:cNvPr>
            <p:cNvGrpSpPr/>
            <p:nvPr/>
          </p:nvGrpSpPr>
          <p:grpSpPr>
            <a:xfrm>
              <a:off x="1517574" y="763548"/>
              <a:ext cx="16587334" cy="1263284"/>
              <a:chOff x="1077316" y="763548"/>
              <a:chExt cx="16587334" cy="1263284"/>
            </a:xfrm>
          </p:grpSpPr>
          <p:sp>
            <p:nvSpPr>
              <p:cNvPr id="18" name="Google Shape;176;p25">
                <a:extLst>
                  <a:ext uri="{FF2B5EF4-FFF2-40B4-BE49-F238E27FC236}">
                    <a16:creationId xmlns:a16="http://schemas.microsoft.com/office/drawing/2014/main" id="{1CC34792-5F0F-86DA-DF68-3C3C5825FAEB}"/>
                  </a:ext>
                </a:extLst>
              </p:cNvPr>
              <p:cNvSpPr/>
              <p:nvPr/>
            </p:nvSpPr>
            <p:spPr>
              <a:xfrm rot="16200000">
                <a:off x="4069244" y="-2156790"/>
                <a:ext cx="1152558" cy="7136413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3823F5D-AF6E-CE51-0F5E-990573A22129}"/>
                  </a:ext>
                </a:extLst>
              </p:cNvPr>
              <p:cNvSpPr txBox="1"/>
              <p:nvPr/>
            </p:nvSpPr>
            <p:spPr>
              <a:xfrm>
                <a:off x="2472364" y="763548"/>
                <a:ext cx="15192286" cy="1263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การวางแผนธุรกิจ 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ED6841-62B6-4ED4-8BF6-94F26CBFAC73}"/>
                </a:ext>
              </a:extLst>
            </p:cNvPr>
            <p:cNvSpPr/>
            <p:nvPr/>
          </p:nvSpPr>
          <p:spPr>
            <a:xfrm>
              <a:off x="611277" y="351365"/>
              <a:ext cx="1974375" cy="1974375"/>
            </a:xfrm>
            <a:prstGeom prst="ellipse">
              <a:avLst/>
            </a:prstGeom>
            <a:solidFill>
              <a:srgbClr val="F57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434A66-07F8-C75F-9A7B-374B992212AD}"/>
                </a:ext>
              </a:extLst>
            </p:cNvPr>
            <p:cNvSpPr txBox="1"/>
            <p:nvPr/>
          </p:nvSpPr>
          <p:spPr>
            <a:xfrm>
              <a:off x="838200" y="1154909"/>
              <a:ext cx="1524001" cy="1563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13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3.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37DBDD8-3AA9-E9F5-DDEA-A85BA11E5330}"/>
              </a:ext>
            </a:extLst>
          </p:cNvPr>
          <p:cNvGrpSpPr/>
          <p:nvPr/>
        </p:nvGrpSpPr>
        <p:grpSpPr>
          <a:xfrm>
            <a:off x="19729177" y="3429451"/>
            <a:ext cx="16274103" cy="2736169"/>
            <a:chOff x="1893520" y="3672457"/>
            <a:chExt cx="16274103" cy="2736169"/>
          </a:xfrm>
        </p:grpSpPr>
        <p:sp>
          <p:nvSpPr>
            <p:cNvPr id="85" name="TextBox 10">
              <a:extLst>
                <a:ext uri="{FF2B5EF4-FFF2-40B4-BE49-F238E27FC236}">
                  <a16:creationId xmlns:a16="http://schemas.microsoft.com/office/drawing/2014/main" id="{870D679D-74D5-C711-F8F8-8391F1051DD4}"/>
                </a:ext>
              </a:extLst>
            </p:cNvPr>
            <p:cNvSpPr txBox="1"/>
            <p:nvPr/>
          </p:nvSpPr>
          <p:spPr>
            <a:xfrm>
              <a:off x="2128006" y="3672457"/>
              <a:ext cx="1603961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คุณธรรม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หลักของความดี ความงาม ความถูกต้อง ซึ่งจะแสดงออกมาโดยการกระทำทางกาย วาจา และจิตใจของแต่ละบุคคล เป็นหลักประจำใจในการประพฤติปฏิบัติจนเกิดเป็นนิสัย เป็นสิ่งที่มีประโยชน์ต่อตนเอง และผู้อื่น</a:t>
              </a:r>
            </a:p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หมายถึง พฤติกรรมทางกายและพฤติกรรมทางวาจาที่แสดงออกในทางที่ดี สุภาพ อ่อนน้อม เป็นที่ยอมรับของคนในสังคม และเป็นผู้ที่มีจิตใจดีงามสงบร่มเย็น ส่งผลให้อยู่ในสังคมได้อย่างมีความสุข</a:t>
              </a:r>
            </a:p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จริยธรรมทางธุรกิจ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รูปแบบของการประยุกต์หลักจริยธรรม และมาตรฐานทางศีลธรรมมาใช้กับการบริหารงานและการประกอบกิจกรรมทางธุรกิจ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80EDD15-152B-58D1-8E86-DF4BEFEDEEBA}"/>
                </a:ext>
              </a:extLst>
            </p:cNvPr>
            <p:cNvSpPr/>
            <p:nvPr/>
          </p:nvSpPr>
          <p:spPr>
            <a:xfrm>
              <a:off x="1893520" y="3867779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6DEA718-8C3F-96FF-F18A-58B662C0BF71}"/>
                </a:ext>
              </a:extLst>
            </p:cNvPr>
            <p:cNvSpPr/>
            <p:nvPr/>
          </p:nvSpPr>
          <p:spPr>
            <a:xfrm>
              <a:off x="1893520" y="501142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E210E2E-0E85-3CBB-EF5A-0601A28A7E0C}"/>
                </a:ext>
              </a:extLst>
            </p:cNvPr>
            <p:cNvSpPr/>
            <p:nvPr/>
          </p:nvSpPr>
          <p:spPr>
            <a:xfrm>
              <a:off x="1893520" y="6170157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75" name="TextBox 10">
            <a:extLst>
              <a:ext uri="{FF2B5EF4-FFF2-40B4-BE49-F238E27FC236}">
                <a16:creationId xmlns:a16="http://schemas.microsoft.com/office/drawing/2014/main" id="{FAA4F853-1BFA-93DA-EB50-241278163B04}"/>
              </a:ext>
            </a:extLst>
          </p:cNvPr>
          <p:cNvSpPr txBox="1"/>
          <p:nvPr/>
        </p:nvSpPr>
        <p:spPr>
          <a:xfrm>
            <a:off x="1043060" y="2636417"/>
            <a:ext cx="5981195" cy="572056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 algn="thaiDist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แผนธุรกิจ (</a:t>
            </a:r>
            <a:r>
              <a:rPr lang="en-US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Business Plan )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เอกสารที่จัดทำขึ้นเพื่อกำหนดทิศทาง แนวทาง และกลยุทธ์ในการดำเนินธุรกิจอย่างเป็นระบบ โดยมีวัตถุประสงค์หลักเพื่อใช้เป็นแนวทาง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ในการบริหารจัดการธุรกิจอย่างมีประสิทธิภาพ รวมถึงใช้เป็นเครื่องมือในการสื่อสารกับผู้มี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ส่วนได้ส่วนเสีย เช่น นักลงทุน สถาบันการเงินพันธมิตรทางธุรกิจ และหน่วยงานที่เกี่ยวข้อง ทั้งนี้ แผนธุรกิจสามารถแบ่งออกได้หลายประเภทตามวัตถุประสงค์และลักษณะของธุรกิจ ดังนี้</a:t>
            </a: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04F9A5C3-58EF-CD79-3F92-874A5A322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506" y="2414861"/>
            <a:ext cx="9847861" cy="668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C20F1-0732-4615-CFA7-E0E841968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FF7D2E1-D900-E945-6420-B246334F4A00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00B8F27-FBEC-B69F-2ED1-32AC293FA39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33662BD2-C09B-4192-C1FC-68A3F2B222C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420825E3-DDBA-2A50-D2CB-BD7F60AC3E1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3CFE23E-4F0B-D0D2-6E3E-3BADF3F7A68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AB6E27-502D-AB47-A0D4-58005BC99C4B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4C6222-57A4-276C-4924-CED04634184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777ABC6F-5436-75C9-D0E9-51FE1225E1D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6B0118A3-1F30-DDB6-EC99-B53C361049B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1B14E6D-3DEA-9621-5AE0-B8E74831757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AEDD247-DCA9-067B-0D0A-F664BB84473E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20A456A-6FC1-2B09-5BD1-FDEFB622007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7097FCEE-1239-E275-D2A6-3EA69651D87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856E1E97-594C-4005-E8EF-8D941B8C07C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2215F9C-1C5C-2639-2B94-49462ED4CC3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95814CE-ABF4-664E-A766-37C8B1CAB980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7FC5C70-87CD-E849-F0EF-C7AF7F1FBFC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2F63DDB-338A-7BBE-E55C-F082EB4D6F4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E8CF7825-4C51-13C5-0F33-51EDA6B047E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FA8528B-99D5-9AC0-EED7-9FA39AD3B0A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583144-0623-330C-C135-85C65176A0A1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5348BD6-C181-3EE6-BF34-DBFF86B68A47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2F61AFC-8156-99ED-AA54-75854B4A70F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6290DAA3-A231-B37B-C998-42C024DE5BA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03D95D5-A1FB-6F7E-6DDF-541FB2AA93A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F8B5653-8212-834F-119D-5E610483F30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85ECBC4-D814-410F-43BC-315E6AEE1A5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D15C18D1-A706-AFB0-45C1-4ADEC843393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443649CA-F365-6D11-89F8-62420350E96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D91B683-282A-18E7-6680-BB5F29FE255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57804D0-9AB7-96E9-E8B6-481C318D80CD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4A36302-C6D9-C240-7F42-84524974A3F7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F4384EDD-0277-F560-A838-FC0576B4085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7EFFBB08-0EF4-68F9-35C6-FD3D8A296AF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8C5AFD9-C58C-11A0-6E72-9A0F066FAA4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6E46A7B-3F69-FBB9-039D-0E27C07BFFF5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5853F09-6497-2AD2-3F24-619E784F510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B6DF980B-5625-A453-A643-2F2CBD1D1DD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E651E13A-28B3-37DC-DEB9-B1234575453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5F4116A-F0EA-A6D2-4FA2-3EE14D60E72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0458865-CBD7-DF79-9727-67EC4F0CDE9F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E45E69E-25D1-5B8A-0EC9-4AB27523F66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6DFA2373-15FD-4BD9-9E8A-B57EADA0CD4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83683115-36CE-1D41-3905-B04A4BE514B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2B89181-D376-1E50-B951-CA975415B74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F3BE16E-AEF3-783B-1BB7-2A8996D154BC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B6F57F8-E1C9-0762-C116-378C7DADDA95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99CBC57D-99BC-5B8E-3DA5-61AF6431FFF8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AE9E63C6-AA68-0ED4-9F8F-E0360D0E9C3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CEC0683-B745-EBA8-38F7-53E17F359C1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00B0E711-08C4-2CDD-FA48-6005EC69FE13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370E4040-D6A6-68D4-D1C2-A3B0AC9E4C98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C60C668-5B85-3A8A-6470-4504573B5F29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C9B7043-17DF-A914-EEB1-7C13DFF5BF6A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5FB1124D-4245-8692-B140-D3F79E326615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E801F5-5B38-3076-61EF-CFE98983FFD8}"/>
              </a:ext>
            </a:extLst>
          </p:cNvPr>
          <p:cNvGrpSpPr/>
          <p:nvPr/>
        </p:nvGrpSpPr>
        <p:grpSpPr>
          <a:xfrm>
            <a:off x="-249381" y="2965097"/>
            <a:ext cx="18925308" cy="7577397"/>
            <a:chOff x="-249381" y="2965097"/>
            <a:chExt cx="18925308" cy="7577397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2589E1D-F9D9-F286-2ABE-994015C87AEC}"/>
                </a:ext>
              </a:extLst>
            </p:cNvPr>
            <p:cNvSpPr/>
            <p:nvPr/>
          </p:nvSpPr>
          <p:spPr>
            <a:xfrm>
              <a:off x="-249381" y="2965097"/>
              <a:ext cx="18925308" cy="7577397"/>
            </a:xfrm>
            <a:prstGeom prst="rect">
              <a:avLst/>
            </a:prstGeom>
            <a:solidFill>
              <a:srgbClr val="E2F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8A80805-14BB-436A-93E1-6068766D0EE1}"/>
                </a:ext>
              </a:extLst>
            </p:cNvPr>
            <p:cNvGrpSpPr/>
            <p:nvPr/>
          </p:nvGrpSpPr>
          <p:grpSpPr>
            <a:xfrm>
              <a:off x="1051648" y="6083221"/>
              <a:ext cx="16649714" cy="2989556"/>
              <a:chOff x="1893520" y="3672457"/>
              <a:chExt cx="16649714" cy="2989556"/>
            </a:xfrm>
          </p:grpSpPr>
          <p:sp>
            <p:nvSpPr>
              <p:cNvPr id="85" name="TextBox 10">
                <a:extLst>
                  <a:ext uri="{FF2B5EF4-FFF2-40B4-BE49-F238E27FC236}">
                    <a16:creationId xmlns:a16="http://schemas.microsoft.com/office/drawing/2014/main" id="{EBA1E170-9C28-DA42-930B-0A44460599A1}"/>
                  </a:ext>
                </a:extLst>
              </p:cNvPr>
              <p:cNvSpPr txBox="1"/>
              <p:nvPr/>
            </p:nvSpPr>
            <p:spPr>
              <a:xfrm>
                <a:off x="2128006" y="3672457"/>
                <a:ext cx="16415228" cy="27361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800"/>
                  </a:lnSpc>
                  <a:spcBef>
                    <a:spcPts val="15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แนวคิดทางธุรกิจ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Business Concept) –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อธิบายเกี่ยวกับธุรกิจที่จะดำเนินการจุดเด่นของสินค้าและบริการ</a:t>
                </a:r>
              </a:p>
              <a:p>
                <a:pPr>
                  <a:lnSpc>
                    <a:spcPts val="3800"/>
                  </a:lnSpc>
                  <a:spcBef>
                    <a:spcPts val="15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การวิเคราะห์ตลาด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Market Analysis) –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ศึกษาความต้องการของตลาด กลุ่มเป้าหมาย และคู่แข่ง</a:t>
                </a:r>
              </a:p>
              <a:p>
                <a:pPr>
                  <a:lnSpc>
                    <a:spcPts val="3800"/>
                  </a:lnSpc>
                  <a:spcBef>
                    <a:spcPts val="15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แผนการตลาด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Marketing Plan) –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กลยุทธ์</a:t>
                </a:r>
                <a:r>
                  <a:rPr lang="th-TH" sz="4000" spc="36" dirty="0" err="1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การทำ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ตลาด เช่น การตั้งราคา ช่องทางการจัดจำหน่าย การส่งเสริมการขาย</a:t>
                </a:r>
              </a:p>
              <a:p>
                <a:pPr>
                  <a:lnSpc>
                    <a:spcPts val="3800"/>
                  </a:lnSpc>
                  <a:spcBef>
                    <a:spcPts val="15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การบริหารจัดการ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Management) –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โครงสร้างองค์กรและทีมบริหาร</a:t>
                </a:r>
              </a:p>
              <a:p>
                <a:pPr>
                  <a:lnSpc>
                    <a:spcPts val="3800"/>
                  </a:lnSpc>
                  <a:spcBef>
                    <a:spcPts val="15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แผนการเงิน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Financial Plan) –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การประมาณการรายได้ รายจ่าย และการคาดการณ์กำไรขาดทุน</a:t>
                </a: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817B661F-A636-BC2E-6BBC-B6758BE2711C}"/>
                  </a:ext>
                </a:extLst>
              </p:cNvPr>
              <p:cNvSpPr/>
              <p:nvPr/>
            </p:nvSpPr>
            <p:spPr>
              <a:xfrm>
                <a:off x="1893520" y="3759795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BB9D8C7F-0D77-9389-513F-530CA3E5C221}"/>
                  </a:ext>
                </a:extLst>
              </p:cNvPr>
              <p:cNvSpPr/>
              <p:nvPr/>
            </p:nvSpPr>
            <p:spPr>
              <a:xfrm>
                <a:off x="1893520" y="5113804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B5EABDA-84A7-471E-CA7F-0FF1A46549CC}"/>
                  </a:ext>
                </a:extLst>
              </p:cNvPr>
              <p:cNvSpPr/>
              <p:nvPr/>
            </p:nvSpPr>
            <p:spPr>
              <a:xfrm>
                <a:off x="1893520" y="6481726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EBA2CFF2-489D-2857-F960-7749EBA5C232}"/>
                  </a:ext>
                </a:extLst>
              </p:cNvPr>
              <p:cNvSpPr/>
              <p:nvPr/>
            </p:nvSpPr>
            <p:spPr>
              <a:xfrm>
                <a:off x="1893520" y="4447046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252CD0E8-E8C4-3ED3-435E-7A054BA87AFA}"/>
                  </a:ext>
                </a:extLst>
              </p:cNvPr>
              <p:cNvSpPr/>
              <p:nvPr/>
            </p:nvSpPr>
            <p:spPr>
              <a:xfrm>
                <a:off x="1893520" y="5786353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A1D658C-D96D-C463-EE28-1E616C11FF13}"/>
                </a:ext>
              </a:extLst>
            </p:cNvPr>
            <p:cNvGrpSpPr/>
            <p:nvPr/>
          </p:nvGrpSpPr>
          <p:grpSpPr>
            <a:xfrm>
              <a:off x="1103422" y="3251945"/>
              <a:ext cx="8486708" cy="664689"/>
              <a:chOff x="1855777" y="2916810"/>
              <a:chExt cx="8486708" cy="664689"/>
            </a:xfrm>
          </p:grpSpPr>
          <p:sp>
            <p:nvSpPr>
              <p:cNvPr id="69" name="Google Shape;176;p25">
                <a:extLst>
                  <a:ext uri="{FF2B5EF4-FFF2-40B4-BE49-F238E27FC236}">
                    <a16:creationId xmlns:a16="http://schemas.microsoft.com/office/drawing/2014/main" id="{D3EAFA5D-C59A-73F3-5757-E20CD58EA36F}"/>
                  </a:ext>
                </a:extLst>
              </p:cNvPr>
              <p:cNvSpPr/>
              <p:nvPr/>
            </p:nvSpPr>
            <p:spPr>
              <a:xfrm rot="16200000">
                <a:off x="5775874" y="-1003287"/>
                <a:ext cx="646514" cy="8486708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" name="TextBox 10">
                <a:extLst>
                  <a:ext uri="{FF2B5EF4-FFF2-40B4-BE49-F238E27FC236}">
                    <a16:creationId xmlns:a16="http://schemas.microsoft.com/office/drawing/2014/main" id="{6771E5A0-E4A0-B024-66E7-E17081E5ED7F}"/>
                  </a:ext>
                </a:extLst>
              </p:cNvPr>
              <p:cNvSpPr txBox="1"/>
              <p:nvPr/>
            </p:nvSpPr>
            <p:spPr>
              <a:xfrm>
                <a:off x="2489871" y="2993671"/>
                <a:ext cx="785261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แผนธุรกิจเพื่อเริ่มต้นธุรกิจ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Startup Business Plan)</a:t>
                </a: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E96CE71D-E56E-0DBA-BDAC-08988AA35F65}"/>
                  </a:ext>
                </a:extLst>
              </p:cNvPr>
              <p:cNvSpPr/>
              <p:nvPr/>
            </p:nvSpPr>
            <p:spPr>
              <a:xfrm>
                <a:off x="1933441" y="2978475"/>
                <a:ext cx="490268" cy="490268"/>
              </a:xfrm>
              <a:prstGeom prst="ellipse">
                <a:avLst/>
              </a:prstGeom>
              <a:gradFill>
                <a:gsLst>
                  <a:gs pos="25000">
                    <a:srgbClr val="05BEC3"/>
                  </a:gs>
                  <a:gs pos="0">
                    <a:srgbClr val="05BEC3"/>
                  </a:gs>
                  <a:gs pos="50000">
                    <a:srgbClr val="93DBDD"/>
                  </a:gs>
                  <a:gs pos="100000">
                    <a:srgbClr val="05BEC3"/>
                  </a:gs>
                </a:gsLst>
              </a:gradFill>
              <a:ln>
                <a:solidFill>
                  <a:srgbClr val="05BEC3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500"/>
                  </a:lnSpc>
                  <a:spcBef>
                    <a:spcPts val="1000"/>
                  </a:spcBef>
                </a:pPr>
                <a:r>
                  <a:rPr lang="en-US" sz="3000" dirty="0"/>
                  <a:t>1</a:t>
                </a:r>
                <a:endParaRPr lang="th-TH" sz="3000" dirty="0"/>
              </a:p>
            </p:txBody>
          </p:sp>
        </p:grpSp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40B4ECBD-9979-B3EA-2602-A919EEA7B86B}"/>
                </a:ext>
              </a:extLst>
            </p:cNvPr>
            <p:cNvSpPr txBox="1"/>
            <p:nvPr/>
          </p:nvSpPr>
          <p:spPr>
            <a:xfrm>
              <a:off x="1043060" y="4187271"/>
              <a:ext cx="16382298" cy="178622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indent="534988" algn="thaiDist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แผนธุรกิจประเภทนี้จัดทำขึ้นสำหรับธุรกิจใหม่ที่ยังไม่มีประสบการณ์ ในการดำเนินกิจการมาก่อนจุดมุ่งหมายของแผนธุรกิจนี้ คือการนำเสนอแนวคิดและรายละเอียดของธุรกิจ เพื่อสร้างความน่าเชื่อถือและดึงดูดความสนใจจากนักลงทุนและผู้ให้การสนับสนุนทางการเงิน โดยเนื้อหาของแผนธุรกิจจะครอบคลุมหัวข้อสำคัญ เช่น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1043060" y="1732363"/>
            <a:ext cx="11369627" cy="962734"/>
            <a:chOff x="2965791" y="2808159"/>
            <a:chExt cx="11369627" cy="962734"/>
          </a:xfrm>
        </p:grpSpPr>
        <p:sp>
          <p:nvSpPr>
            <p:cNvPr id="80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175007" y="818199"/>
              <a:ext cx="697769" cy="511620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Flowchart: Delay 81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3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3.</a:t>
              </a:r>
              <a:r>
                <a:rPr lang="th-TH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86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ประเภทของแผนธุรกิจ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583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14C5D-FF85-773D-79CB-235F27F65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8218AD8-6BE8-E0B6-76F7-A3C94B0A548D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4871959-793F-2D80-C2EA-CF56379349A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ACCF2A4D-DE40-4E54-F323-E37CA561AF3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8C80F0A3-9F4A-CC05-4066-1CA1C4AB73D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FC2F0EF-B5BB-0AD7-6752-E4D53F755ED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ADB31A-2337-7A61-2891-5C6D7EBFBFED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26FE0CF-E963-98DA-260C-200E6032B0F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F411A72D-AE67-E6B1-937C-DD36CBD16A5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22342E52-F6ED-5729-1286-2FF5C9DC4CD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6B16CA1-DCAC-7190-46D5-F023D8CB985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F49809-C3E8-9FB9-59FB-73628FD989F7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A4DA696-1FED-5CC4-D191-F2A0958EB567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3AF21ED7-0013-6887-6F8F-16CE0F928C6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2C7D3FC0-D123-B72F-BA09-233B6ADCF7E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0F7040-DC28-EB10-5252-F15A40E53DC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F8A722-82DF-A753-86E1-C8789C1B3EAC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B38A8A8-1ADF-9444-4363-3C54F76DF0A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71D4BC97-CD6E-017A-4CA4-4DBB0A0FEA8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7567870E-41B6-86FB-F3AF-6951808323F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698CA61-4FF5-2D4F-CC17-B55F9A15473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CD061B3-429B-A355-12AF-D6E1A67E307D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5352F9F-5BE6-6C9C-2D66-3DC664C8305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B8C8E588-FAD0-BC98-9C24-5154645DF25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0C317E22-D76A-3F80-0644-608991755AC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20CB398-301D-2D6D-E7B7-7820E2120B0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A3DB1D1-3FB8-E76F-54A7-E1D9F0C9FF37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1B33159-FF41-0038-53EF-F928B677CFA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4D01BB80-4D5B-5130-3FE5-5C80D98DF4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C6A75189-29FE-EC67-74B1-2CA22EB4AEC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B89B512-C37F-7C30-35B1-0E7EE0117F1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F1EA6B3-C785-114F-9F41-821B4475A219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D97037E-4D91-237A-C9D0-3CDD5353AF6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70A37AB0-D68D-2D4E-1085-BAA69C48D2C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2555776A-97F5-BF15-E873-71AAE3CF3AA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58258CF-A15E-FCF1-0F13-1AF1BE01596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D1750B-9CD5-23A4-E2AB-3F7144865B82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D193BFB-1679-BB85-A1AD-274EDDB595B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D20B27E5-2C11-82D0-386A-5FC47D665F0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FAFC13AB-C68A-B659-47FE-E401465F43F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ED6527B-E532-933A-F696-CB65CADE68F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10CE019-8F70-AC10-229E-DF878A599046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95D942F-CFA9-ABA0-472D-536A6B771FA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1585A205-554C-D22F-E34C-1A82B78649D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1FF9562B-365E-DC03-287D-6DF377D1DAE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DBA86F5-538E-4685-AD2A-15610AAB462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DD44D3E-3650-B5C3-7830-A8256AD39A9F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1D738A1-9701-8BC5-2C43-7707EB1C5D2D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85F6ECA6-9D20-A8C8-635C-F4B734A52CC4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4FEF8647-B5E1-968F-0B42-99D909501D3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B50D407-8B21-35A6-E0CB-486FFE002C9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6CE80D72-659C-8DB8-CC23-04F4A19F606D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2112745-DF7E-7535-D9A9-476EDD9D4978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648ADC3-C373-4155-A518-48BBD9B11FD9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B92D5EF-4DF5-D523-8F31-BEAD9FBB1FB3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2FAD3DC-A7C6-A86B-D0D8-E7D917C43693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DE660C-A9E4-B495-262D-28ACEF61C75B}"/>
              </a:ext>
            </a:extLst>
          </p:cNvPr>
          <p:cNvGrpSpPr/>
          <p:nvPr/>
        </p:nvGrpSpPr>
        <p:grpSpPr>
          <a:xfrm>
            <a:off x="-249381" y="1328470"/>
            <a:ext cx="18925308" cy="4429006"/>
            <a:chOff x="-249381" y="1328470"/>
            <a:chExt cx="18925308" cy="4429006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36B5D575-CE0C-DFDD-E5F8-2AEE2A05B6B3}"/>
                </a:ext>
              </a:extLst>
            </p:cNvPr>
            <p:cNvSpPr/>
            <p:nvPr/>
          </p:nvSpPr>
          <p:spPr>
            <a:xfrm>
              <a:off x="-249381" y="1328470"/>
              <a:ext cx="18925308" cy="4429006"/>
            </a:xfrm>
            <a:prstGeom prst="rect">
              <a:avLst/>
            </a:prstGeom>
            <a:solidFill>
              <a:srgbClr val="E2F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88377D7-1530-E1C4-02A3-F59CA4C122C6}"/>
                </a:ext>
              </a:extLst>
            </p:cNvPr>
            <p:cNvGrpSpPr/>
            <p:nvPr/>
          </p:nvGrpSpPr>
          <p:grpSpPr>
            <a:xfrm>
              <a:off x="1051648" y="3470332"/>
              <a:ext cx="16649714" cy="2124962"/>
              <a:chOff x="1893520" y="3672458"/>
              <a:chExt cx="16649714" cy="2124962"/>
            </a:xfrm>
          </p:grpSpPr>
          <p:sp>
            <p:nvSpPr>
              <p:cNvPr id="85" name="TextBox 10">
                <a:extLst>
                  <a:ext uri="{FF2B5EF4-FFF2-40B4-BE49-F238E27FC236}">
                    <a16:creationId xmlns:a16="http://schemas.microsoft.com/office/drawing/2014/main" id="{AA67B8C0-A709-F503-DB38-CC793707843A}"/>
                  </a:ext>
                </a:extLst>
              </p:cNvPr>
              <p:cNvSpPr txBox="1"/>
              <p:nvPr/>
            </p:nvSpPr>
            <p:spPr>
              <a:xfrm>
                <a:off x="2128006" y="3672458"/>
                <a:ext cx="16415228" cy="212496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800"/>
                  </a:spcBef>
                </a:pP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กระบวนการดำเนินงาน (</a:t>
                </a:r>
                <a:r>
                  <a:rPr lang="en-US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Operational Process) –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ขั้นตอนการผลิตและการส่งมอบสินค้าและบริการ</a:t>
                </a:r>
              </a:p>
              <a:p>
                <a:pPr>
                  <a:lnSpc>
                    <a:spcPts val="3500"/>
                  </a:lnSpc>
                  <a:spcBef>
                    <a:spcPts val="800"/>
                  </a:spcBef>
                </a:pP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การจัดการทรัพยากร (</a:t>
                </a:r>
                <a:r>
                  <a:rPr lang="en-US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Resource Management) –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การบริหารจัดการบุคลากร วัตถุดิบ และต้นทุน</a:t>
                </a:r>
              </a:p>
              <a:p>
                <a:pPr>
                  <a:lnSpc>
                    <a:spcPts val="3500"/>
                  </a:lnSpc>
                  <a:spcBef>
                    <a:spcPts val="800"/>
                  </a:spcBef>
                </a:pP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การจัดการคุณภาพ (</a:t>
                </a:r>
                <a:r>
                  <a:rPr lang="en-US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Quality Control) –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มาตรฐานของสินค้าและบริการ รวมถึงการจัดการข้อร้องเรียนจากลูกค้า</a:t>
                </a:r>
              </a:p>
              <a:p>
                <a:pPr>
                  <a:lnSpc>
                    <a:spcPts val="3500"/>
                  </a:lnSpc>
                  <a:spcBef>
                    <a:spcPts val="800"/>
                  </a:spcBef>
                </a:pP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ระบบโลจิสติก</a:t>
                </a:r>
                <a:r>
                  <a:rPr lang="th-TH" sz="3600" b="1" spc="36" dirty="0" err="1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ส์</a:t>
                </a: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(</a:t>
                </a:r>
                <a:r>
                  <a:rPr lang="en-US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Logistics System) –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การจัดเก็บและขนส่งสินค้า</a:t>
                </a: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9E093C5B-1677-D0C1-6683-5F82324233EB}"/>
                  </a:ext>
                </a:extLst>
              </p:cNvPr>
              <p:cNvSpPr/>
              <p:nvPr/>
            </p:nvSpPr>
            <p:spPr>
              <a:xfrm>
                <a:off x="1893520" y="3773844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7589AAB-5241-ACFB-0765-C8FD0FE579B1}"/>
                  </a:ext>
                </a:extLst>
              </p:cNvPr>
              <p:cNvSpPr/>
              <p:nvPr/>
            </p:nvSpPr>
            <p:spPr>
              <a:xfrm>
                <a:off x="1893520" y="4854580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8B0985AD-7C77-3510-986D-37343DF48A24}"/>
                  </a:ext>
                </a:extLst>
              </p:cNvPr>
              <p:cNvSpPr/>
              <p:nvPr/>
            </p:nvSpPr>
            <p:spPr>
              <a:xfrm>
                <a:off x="1893520" y="4313352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DC76CB0C-6466-5CE6-8C33-6022FE7E11F9}"/>
                  </a:ext>
                </a:extLst>
              </p:cNvPr>
              <p:cNvSpPr/>
              <p:nvPr/>
            </p:nvSpPr>
            <p:spPr>
              <a:xfrm>
                <a:off x="1893520" y="5395808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E518F1C-4208-8DC4-E949-FAB00FBE3BCD}"/>
                </a:ext>
              </a:extLst>
            </p:cNvPr>
            <p:cNvGrpSpPr/>
            <p:nvPr/>
          </p:nvGrpSpPr>
          <p:grpSpPr>
            <a:xfrm>
              <a:off x="1103421" y="1607674"/>
              <a:ext cx="9645091" cy="664689"/>
              <a:chOff x="1855776" y="2916810"/>
              <a:chExt cx="9645091" cy="664689"/>
            </a:xfrm>
          </p:grpSpPr>
          <p:sp>
            <p:nvSpPr>
              <p:cNvPr id="69" name="Google Shape;176;p25">
                <a:extLst>
                  <a:ext uri="{FF2B5EF4-FFF2-40B4-BE49-F238E27FC236}">
                    <a16:creationId xmlns:a16="http://schemas.microsoft.com/office/drawing/2014/main" id="{E7DF9DE9-710B-02BE-060B-9AED2A6F7F05}"/>
                  </a:ext>
                </a:extLst>
              </p:cNvPr>
              <p:cNvSpPr/>
              <p:nvPr/>
            </p:nvSpPr>
            <p:spPr>
              <a:xfrm rot="16200000">
                <a:off x="6355065" y="-1582479"/>
                <a:ext cx="646514" cy="9645091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" name="TextBox 10">
                <a:extLst>
                  <a:ext uri="{FF2B5EF4-FFF2-40B4-BE49-F238E27FC236}">
                    <a16:creationId xmlns:a16="http://schemas.microsoft.com/office/drawing/2014/main" id="{4ADFB04D-1DC2-35FE-55F4-C7702F576293}"/>
                  </a:ext>
                </a:extLst>
              </p:cNvPr>
              <p:cNvSpPr txBox="1"/>
              <p:nvPr/>
            </p:nvSpPr>
            <p:spPr>
              <a:xfrm>
                <a:off x="2489871" y="2993671"/>
                <a:ext cx="8786710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แผนธุรกิจเพื่อการดำเนินงาน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Operational Business Plan)</a:t>
                </a: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ED75418-28DE-EC15-4B8D-377EC765DED6}"/>
                  </a:ext>
                </a:extLst>
              </p:cNvPr>
              <p:cNvSpPr/>
              <p:nvPr/>
            </p:nvSpPr>
            <p:spPr>
              <a:xfrm>
                <a:off x="1933441" y="2978475"/>
                <a:ext cx="490268" cy="490268"/>
              </a:xfrm>
              <a:prstGeom prst="ellipse">
                <a:avLst/>
              </a:prstGeom>
              <a:gradFill>
                <a:gsLst>
                  <a:gs pos="25000">
                    <a:srgbClr val="05BEC3"/>
                  </a:gs>
                  <a:gs pos="0">
                    <a:srgbClr val="05BEC3"/>
                  </a:gs>
                  <a:gs pos="50000">
                    <a:srgbClr val="93DBDD"/>
                  </a:gs>
                  <a:gs pos="100000">
                    <a:srgbClr val="05BEC3"/>
                  </a:gs>
                </a:gsLst>
              </a:gradFill>
              <a:ln>
                <a:solidFill>
                  <a:srgbClr val="05BEC3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500"/>
                  </a:lnSpc>
                  <a:spcBef>
                    <a:spcPts val="1000"/>
                  </a:spcBef>
                </a:pPr>
                <a:r>
                  <a:rPr lang="en-US" sz="3000" dirty="0"/>
                  <a:t>2</a:t>
                </a:r>
                <a:endParaRPr lang="th-TH" sz="3000" dirty="0"/>
              </a:p>
            </p:txBody>
          </p:sp>
        </p:grpSp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47DE3944-74D9-C536-6421-78C20D8DD19C}"/>
                </a:ext>
              </a:extLst>
            </p:cNvPr>
            <p:cNvSpPr txBox="1"/>
            <p:nvPr/>
          </p:nvSpPr>
          <p:spPr>
            <a:xfrm>
              <a:off x="1043060" y="2447484"/>
              <a:ext cx="16382298" cy="115654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indent="534988">
                <a:lnSpc>
                  <a:spcPts val="3500"/>
                </a:lnSpc>
                <a:spcBef>
                  <a:spcPts val="1200"/>
                </a:spcBef>
              </a:pP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แผนธุรกิจประเภทนี้เน้นรายละเอียดเกี่ยวกับการดำเนินงานภายในองค์กร เพื่อให้ธุรกิจสามารถดำเนินการได้อย่างมีประสิทธิภาพ โดยเนื้อหาของแผนจะเน้นในเรื่องของ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3DA5A80-294D-A6C0-AEA6-8EF8CA0B0B3B}"/>
              </a:ext>
            </a:extLst>
          </p:cNvPr>
          <p:cNvGrpSpPr/>
          <p:nvPr/>
        </p:nvGrpSpPr>
        <p:grpSpPr>
          <a:xfrm>
            <a:off x="-249381" y="6157976"/>
            <a:ext cx="18925308" cy="4297239"/>
            <a:chOff x="-249381" y="6157976"/>
            <a:chExt cx="18925308" cy="429723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B86D2E1-5421-4C46-3637-EFD58BF32B21}"/>
                </a:ext>
              </a:extLst>
            </p:cNvPr>
            <p:cNvSpPr/>
            <p:nvPr/>
          </p:nvSpPr>
          <p:spPr>
            <a:xfrm>
              <a:off x="-249381" y="6157976"/>
              <a:ext cx="18925308" cy="4297239"/>
            </a:xfrm>
            <a:prstGeom prst="rect">
              <a:avLst/>
            </a:prstGeom>
            <a:solidFill>
              <a:srgbClr val="E2F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5936126-8BAF-57F3-6DD0-0CB85DD90474}"/>
                </a:ext>
              </a:extLst>
            </p:cNvPr>
            <p:cNvGrpSpPr/>
            <p:nvPr/>
          </p:nvGrpSpPr>
          <p:grpSpPr>
            <a:xfrm>
              <a:off x="1051648" y="8299838"/>
              <a:ext cx="16649714" cy="1568159"/>
              <a:chOff x="1893520" y="3672458"/>
              <a:chExt cx="16649714" cy="1568159"/>
            </a:xfrm>
          </p:grpSpPr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CA753896-8FA1-1EF6-864D-047B4A9FB0A7}"/>
                  </a:ext>
                </a:extLst>
              </p:cNvPr>
              <p:cNvSpPr txBox="1"/>
              <p:nvPr/>
            </p:nvSpPr>
            <p:spPr>
              <a:xfrm>
                <a:off x="2128006" y="3672458"/>
                <a:ext cx="16415228" cy="156815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800"/>
                  </a:spcBef>
                </a:pP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การวิเคราะห์โอกาสทางธุรกิจ (</a:t>
                </a:r>
                <a:r>
                  <a:rPr lang="en-US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Business Opportunity Analysis) –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วิเคราะห์แนวโน้มตลาดและพฤติกรรมของผู้บริโภค</a:t>
                </a:r>
              </a:p>
              <a:p>
                <a:pPr>
                  <a:lnSpc>
                    <a:spcPts val="3500"/>
                  </a:lnSpc>
                  <a:spcBef>
                    <a:spcPts val="800"/>
                  </a:spcBef>
                </a:pP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กลยุทธ์การขยายตัว (</a:t>
                </a:r>
                <a:r>
                  <a:rPr lang="en-US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Expansion Strategy) –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การเพิ่มกำลังการผลิต ขยายสาขา หรือขยายช่องทางการจัดจำหน่าย</a:t>
                </a:r>
              </a:p>
              <a:p>
                <a:pPr>
                  <a:lnSpc>
                    <a:spcPts val="3500"/>
                  </a:lnSpc>
                  <a:spcBef>
                    <a:spcPts val="800"/>
                  </a:spcBef>
                </a:pP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การจัดหาเงินทุน (</a:t>
                </a:r>
                <a:r>
                  <a:rPr lang="en-US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Funding Plan) –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การขอสินเชื่อหรือการระดมทุนจากนักลงทุน</a:t>
                </a: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330ECC3-223A-D97D-7ECC-B1591D9C26A3}"/>
                  </a:ext>
                </a:extLst>
              </p:cNvPr>
              <p:cNvSpPr/>
              <p:nvPr/>
            </p:nvSpPr>
            <p:spPr>
              <a:xfrm>
                <a:off x="1893520" y="3797974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4E19D3A-AA96-284D-F67E-8738B36B3BDF}"/>
                  </a:ext>
                </a:extLst>
              </p:cNvPr>
              <p:cNvSpPr/>
              <p:nvPr/>
            </p:nvSpPr>
            <p:spPr>
              <a:xfrm>
                <a:off x="1893520" y="4878710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02E6CF8-8FCF-C770-0B94-7DD3BC2F358B}"/>
                  </a:ext>
                </a:extLst>
              </p:cNvPr>
              <p:cNvSpPr/>
              <p:nvPr/>
            </p:nvSpPr>
            <p:spPr>
              <a:xfrm>
                <a:off x="1893520" y="4337482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5EF1216-1B25-750B-5A0B-131E3557799B}"/>
                </a:ext>
              </a:extLst>
            </p:cNvPr>
            <p:cNvGrpSpPr/>
            <p:nvPr/>
          </p:nvGrpSpPr>
          <p:grpSpPr>
            <a:xfrm>
              <a:off x="1103423" y="6437180"/>
              <a:ext cx="9420803" cy="664689"/>
              <a:chOff x="1855778" y="2916810"/>
              <a:chExt cx="9420803" cy="664689"/>
            </a:xfrm>
          </p:grpSpPr>
          <p:sp>
            <p:nvSpPr>
              <p:cNvPr id="16" name="Google Shape;176;p25">
                <a:extLst>
                  <a:ext uri="{FF2B5EF4-FFF2-40B4-BE49-F238E27FC236}">
                    <a16:creationId xmlns:a16="http://schemas.microsoft.com/office/drawing/2014/main" id="{3476ADCD-661E-F12C-49D3-AFBC5BAB5AB4}"/>
                  </a:ext>
                </a:extLst>
              </p:cNvPr>
              <p:cNvSpPr/>
              <p:nvPr/>
            </p:nvSpPr>
            <p:spPr>
              <a:xfrm rot="16200000">
                <a:off x="5794351" y="-1021763"/>
                <a:ext cx="646514" cy="8523660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id="{2D6D35DF-32D2-A0A3-1454-77EA3386AE14}"/>
                  </a:ext>
                </a:extLst>
              </p:cNvPr>
              <p:cNvSpPr txBox="1"/>
              <p:nvPr/>
            </p:nvSpPr>
            <p:spPr>
              <a:xfrm>
                <a:off x="2489871" y="2993671"/>
                <a:ext cx="8786710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แผนธุรกิจเพื่อการขยายตัว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Growth Business Plan)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782F151-58AF-ED1E-0347-82DF0191EBC9}"/>
                  </a:ext>
                </a:extLst>
              </p:cNvPr>
              <p:cNvSpPr/>
              <p:nvPr/>
            </p:nvSpPr>
            <p:spPr>
              <a:xfrm>
                <a:off x="1933441" y="2978475"/>
                <a:ext cx="490268" cy="490268"/>
              </a:xfrm>
              <a:prstGeom prst="ellipse">
                <a:avLst/>
              </a:prstGeom>
              <a:gradFill>
                <a:gsLst>
                  <a:gs pos="25000">
                    <a:srgbClr val="05BEC3"/>
                  </a:gs>
                  <a:gs pos="0">
                    <a:srgbClr val="05BEC3"/>
                  </a:gs>
                  <a:gs pos="50000">
                    <a:srgbClr val="93DBDD"/>
                  </a:gs>
                  <a:gs pos="100000">
                    <a:srgbClr val="05BEC3"/>
                  </a:gs>
                </a:gsLst>
              </a:gradFill>
              <a:ln>
                <a:solidFill>
                  <a:srgbClr val="05BEC3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500"/>
                  </a:lnSpc>
                  <a:spcBef>
                    <a:spcPts val="1000"/>
                  </a:spcBef>
                </a:pPr>
                <a:r>
                  <a:rPr lang="en-US" sz="3000" dirty="0"/>
                  <a:t>3</a:t>
                </a:r>
                <a:endParaRPr lang="th-TH" sz="3000" dirty="0"/>
              </a:p>
            </p:txBody>
          </p:sp>
        </p:grp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69742D37-EAE8-3EDD-8A87-20BFD4DCA511}"/>
                </a:ext>
              </a:extLst>
            </p:cNvPr>
            <p:cNvSpPr txBox="1"/>
            <p:nvPr/>
          </p:nvSpPr>
          <p:spPr>
            <a:xfrm>
              <a:off x="1043060" y="7276990"/>
              <a:ext cx="16382298" cy="115654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indent="534988">
                <a:lnSpc>
                  <a:spcPts val="3500"/>
                </a:lnSpc>
                <a:spcBef>
                  <a:spcPts val="1200"/>
                </a:spcBef>
              </a:pP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แผนธุรกิจประเภทนี้ใช้ในกรณีที่ธุรกิจมีความต้องการขยายกิจการ เช่น การเพิ่มสายผลิตภัณฑ์ การขยายตลาดไปยังพื้นที่ใหม่ หรือการเพิ่มกำลังการผลิต จุดมุ่งหมายของแผนนี้ คือ การกำหนดกลยุทธ์ในการเติบโต โดยเนื้อหาจะครอบคลุม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149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8945B-5C98-82B5-4A6C-846BA815B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2919625-2526-AEB4-85B9-7D94174236A3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76CBEC0-CEC9-CF7C-2165-5AD996D6E7C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44F1BD61-75DB-5A89-963B-ECA5ABEB296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FE968DBF-00C6-B5EF-D375-6CF0A8D0B84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11925CC-9433-327C-5824-EC0329A1510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3DF8BA-5693-9696-2994-FC857D8A351E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5FAC16-AC81-2E88-9BA3-D1E4105536B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ABF0B4F4-5389-72E7-F22A-9F2202094C6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D24408FD-0EE1-313B-B6C1-65EE515BD7D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3A3533-04A7-6565-D70C-F0C4ED461B2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0A39907-F104-1205-6F76-41FDAB896509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5C76420-92AD-3769-8F8F-369DC1B4646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F5BC98BA-F311-7FCD-CA8A-848137747E6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4103DF39-4AC2-2886-BC84-9C0DD9F6B0C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FA922D5-B90D-6536-4C1D-CF2F0EA02B9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A680E06-D437-0986-DB06-BCB957E890CF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29CD110-36FD-58C8-1BDC-9EBF8BA9E38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FBB415D8-8AF2-7DC2-FDF7-0DD27E6E3F2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49E881-709A-434D-04E0-9636946833D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E81915D-346F-7B55-EC76-C1031CF64F3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B8573D-386B-5EAC-AF64-7161785F423B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65E5E09-02F5-D8F6-BE0E-0A1253CA3D67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4ED46704-502D-8D99-A319-FD1E9641902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B11747B5-1B63-1A58-36F8-54E6B8E2C29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15984F9-C28F-B9FE-E217-D30309CAB18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AD05E19-F9AB-2D8E-9063-4B7A2C79D562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806FAA5-BED7-FF63-E780-79F50D5AB12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7F6592A2-3324-CF38-6DDE-22F304085C0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ECFF5EF-C7CC-47AE-B289-D13A5B7E670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6D863FC-A06B-02C3-73FA-663195556C7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DE1D859-F4F5-F3BA-B8B9-B62874CDA3B7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104B2D5-BF50-429F-86D8-B22A30CD0C8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0AB2EFA6-0DDC-B696-3969-1FE19A94200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B41FBC9B-F1CA-A0BF-8A8D-FAB05AF3584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D8540F0-6B31-B31F-DF89-40C2FA638E7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21D01E-01E3-5075-2230-8D8DE6D957BC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DE30774-BA5B-EEC1-61E7-86BBB662BE4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A968800D-AD10-6487-E271-35898EAE6BD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34848C5E-1E2B-2A5D-099F-AD96D73C8B3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DBD7C58-93F9-C34F-FF00-0D4A7F9CE01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6CB59A1-0F31-44F0-8FDE-1421B221B2C3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E60B24E-9095-EC4F-3380-557452C2313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E542CDEA-AE17-FE83-3545-FF7F7937584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E2D46C-0C16-80C8-B9B5-686045EE2BA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2FA81F0-1C3A-CA14-FEE9-D7555AC69F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91AF459-AE27-01E4-B999-988A852FC30A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23E70CD-107D-8B11-8B37-D52D44D1C3A4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FC557293-3811-3670-C026-A5BB8B66F011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8B8847D4-92FF-54DC-67B0-9706D4391BC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47A535C-50D8-6A28-B039-453F4278041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60C9A4FF-5573-8017-36E6-D51830C7EA75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C4F58475-6C34-463E-91D6-C3D7BEEF24F9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1EF8DA3-8093-BC1E-0D3C-E26DC7E47572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188BC80-64B9-1614-34C2-5E2D52EAB1D1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0F167F9-CF31-148E-678C-691F08079328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73856E-5589-A9F8-6445-851A96689431}"/>
              </a:ext>
            </a:extLst>
          </p:cNvPr>
          <p:cNvGrpSpPr/>
          <p:nvPr/>
        </p:nvGrpSpPr>
        <p:grpSpPr>
          <a:xfrm>
            <a:off x="-249381" y="1328470"/>
            <a:ext cx="18925308" cy="4232099"/>
            <a:chOff x="-249381" y="1328470"/>
            <a:chExt cx="18925308" cy="4232099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68BEF4C-D6F9-D68D-F6D1-5F9CAB913291}"/>
                </a:ext>
              </a:extLst>
            </p:cNvPr>
            <p:cNvSpPr/>
            <p:nvPr/>
          </p:nvSpPr>
          <p:spPr>
            <a:xfrm>
              <a:off x="-249381" y="1328470"/>
              <a:ext cx="18925308" cy="4229044"/>
            </a:xfrm>
            <a:prstGeom prst="rect">
              <a:avLst/>
            </a:prstGeom>
            <a:solidFill>
              <a:srgbClr val="E2F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DD3BAB6-3025-5CB9-0470-762B46F80326}"/>
                </a:ext>
              </a:extLst>
            </p:cNvPr>
            <p:cNvGrpSpPr/>
            <p:nvPr/>
          </p:nvGrpSpPr>
          <p:grpSpPr>
            <a:xfrm>
              <a:off x="1051648" y="3435607"/>
              <a:ext cx="16649714" cy="2124962"/>
              <a:chOff x="1893520" y="3672458"/>
              <a:chExt cx="16649714" cy="2124962"/>
            </a:xfrm>
          </p:grpSpPr>
          <p:sp>
            <p:nvSpPr>
              <p:cNvPr id="85" name="TextBox 10">
                <a:extLst>
                  <a:ext uri="{FF2B5EF4-FFF2-40B4-BE49-F238E27FC236}">
                    <a16:creationId xmlns:a16="http://schemas.microsoft.com/office/drawing/2014/main" id="{171BE769-4E89-8B8E-B619-8D6740A682A2}"/>
                  </a:ext>
                </a:extLst>
              </p:cNvPr>
              <p:cNvSpPr txBox="1"/>
              <p:nvPr/>
            </p:nvSpPr>
            <p:spPr>
              <a:xfrm>
                <a:off x="2128006" y="3672458"/>
                <a:ext cx="16415228" cy="212496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400"/>
                  </a:spcBef>
                </a:pP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รายได้และกำไร (</a:t>
                </a:r>
                <a:r>
                  <a:rPr lang="en-US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Revenue &amp; Profit) –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การประมาณการรายได้และกำไรในอนาคต</a:t>
                </a:r>
              </a:p>
              <a:p>
                <a:pPr>
                  <a:lnSpc>
                    <a:spcPts val="3500"/>
                  </a:lnSpc>
                  <a:spcBef>
                    <a:spcPts val="400"/>
                  </a:spcBef>
                </a:pP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งบประมาณ (</a:t>
                </a:r>
                <a:r>
                  <a:rPr lang="en-US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Budget) –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การจัดสรรงบประมาณสำหรับการดำเนินธุรกิจ</a:t>
                </a:r>
              </a:p>
              <a:p>
                <a:pPr>
                  <a:lnSpc>
                    <a:spcPts val="3500"/>
                  </a:lnSpc>
                  <a:spcBef>
                    <a:spcPts val="400"/>
                  </a:spcBef>
                </a:pP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จุดคุ้มทุน (</a:t>
                </a:r>
                <a:r>
                  <a:rPr lang="en-US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Break-Even Point) –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การคำนวณจุดคุ้มทุนที่ธุรกิจจะเริ่มทำกำไร</a:t>
                </a:r>
              </a:p>
              <a:p>
                <a:pPr>
                  <a:lnSpc>
                    <a:spcPts val="3500"/>
                  </a:lnSpc>
                  <a:spcBef>
                    <a:spcPts val="400"/>
                  </a:spcBef>
                </a:pP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การคืนทุน (</a:t>
                </a:r>
                <a:r>
                  <a:rPr lang="en-US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Payback Period) –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ระยะเวลาที่ธุรกิจจะสามารถคืนทุนให้กับผู้ลงทุน</a:t>
                </a: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2DD50F80-6811-04B5-84D4-A7C503D5F3CD}"/>
                  </a:ext>
                </a:extLst>
              </p:cNvPr>
              <p:cNvSpPr/>
              <p:nvPr/>
            </p:nvSpPr>
            <p:spPr>
              <a:xfrm>
                <a:off x="1893520" y="3773844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3000ADC-16E7-5716-A4B6-5364F7FA27ED}"/>
                  </a:ext>
                </a:extLst>
              </p:cNvPr>
              <p:cNvSpPr/>
              <p:nvPr/>
            </p:nvSpPr>
            <p:spPr>
              <a:xfrm>
                <a:off x="1893520" y="4764437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405C8006-1891-8E4A-6533-FB21954956EF}"/>
                  </a:ext>
                </a:extLst>
              </p:cNvPr>
              <p:cNvSpPr/>
              <p:nvPr/>
            </p:nvSpPr>
            <p:spPr>
              <a:xfrm>
                <a:off x="1893520" y="4266752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2765BEF4-E6E4-6DD5-1B79-71A482F8FEBD}"/>
                  </a:ext>
                </a:extLst>
              </p:cNvPr>
              <p:cNvSpPr/>
              <p:nvPr/>
            </p:nvSpPr>
            <p:spPr>
              <a:xfrm>
                <a:off x="1893520" y="5262122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53CC8B3-A348-8B43-CDE1-6865BE011B16}"/>
                </a:ext>
              </a:extLst>
            </p:cNvPr>
            <p:cNvGrpSpPr/>
            <p:nvPr/>
          </p:nvGrpSpPr>
          <p:grpSpPr>
            <a:xfrm>
              <a:off x="1103423" y="1607674"/>
              <a:ext cx="4797048" cy="664689"/>
              <a:chOff x="1855778" y="2916810"/>
              <a:chExt cx="4797048" cy="664689"/>
            </a:xfrm>
          </p:grpSpPr>
          <p:sp>
            <p:nvSpPr>
              <p:cNvPr id="69" name="Google Shape;176;p25">
                <a:extLst>
                  <a:ext uri="{FF2B5EF4-FFF2-40B4-BE49-F238E27FC236}">
                    <a16:creationId xmlns:a16="http://schemas.microsoft.com/office/drawing/2014/main" id="{45608E2D-1892-3A4B-F04B-501BCB971169}"/>
                  </a:ext>
                </a:extLst>
              </p:cNvPr>
              <p:cNvSpPr/>
              <p:nvPr/>
            </p:nvSpPr>
            <p:spPr>
              <a:xfrm rot="16200000">
                <a:off x="3931045" y="841543"/>
                <a:ext cx="646514" cy="4797048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" name="TextBox 10">
                <a:extLst>
                  <a:ext uri="{FF2B5EF4-FFF2-40B4-BE49-F238E27FC236}">
                    <a16:creationId xmlns:a16="http://schemas.microsoft.com/office/drawing/2014/main" id="{D7894346-9EC6-91E5-32B7-24E65841F584}"/>
                  </a:ext>
                </a:extLst>
              </p:cNvPr>
              <p:cNvSpPr txBox="1"/>
              <p:nvPr/>
            </p:nvSpPr>
            <p:spPr>
              <a:xfrm>
                <a:off x="2489871" y="2993671"/>
                <a:ext cx="4162952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แผนธุรกิจเพื่อการขอเงินทุน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23A3D50-1DE0-6EAF-C598-E8C56F998FC7}"/>
                  </a:ext>
                </a:extLst>
              </p:cNvPr>
              <p:cNvSpPr/>
              <p:nvPr/>
            </p:nvSpPr>
            <p:spPr>
              <a:xfrm>
                <a:off x="1933441" y="2978475"/>
                <a:ext cx="490268" cy="490268"/>
              </a:xfrm>
              <a:prstGeom prst="ellipse">
                <a:avLst/>
              </a:prstGeom>
              <a:gradFill>
                <a:gsLst>
                  <a:gs pos="25000">
                    <a:srgbClr val="05BEC3"/>
                  </a:gs>
                  <a:gs pos="0">
                    <a:srgbClr val="05BEC3"/>
                  </a:gs>
                  <a:gs pos="50000">
                    <a:srgbClr val="93DBDD"/>
                  </a:gs>
                  <a:gs pos="100000">
                    <a:srgbClr val="05BEC3"/>
                  </a:gs>
                </a:gsLst>
              </a:gradFill>
              <a:ln>
                <a:solidFill>
                  <a:srgbClr val="05BEC3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500"/>
                  </a:lnSpc>
                  <a:spcBef>
                    <a:spcPts val="1000"/>
                  </a:spcBef>
                </a:pPr>
                <a:r>
                  <a:rPr lang="en-US" sz="3000" dirty="0"/>
                  <a:t>4</a:t>
                </a:r>
                <a:endParaRPr lang="th-TH" sz="3000" dirty="0"/>
              </a:p>
            </p:txBody>
          </p:sp>
        </p:grpSp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F533A438-D2FD-2BD8-D96A-50A162ECD850}"/>
                </a:ext>
              </a:extLst>
            </p:cNvPr>
            <p:cNvSpPr txBox="1"/>
            <p:nvPr/>
          </p:nvSpPr>
          <p:spPr>
            <a:xfrm>
              <a:off x="1043060" y="2447484"/>
              <a:ext cx="16382298" cy="115654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indent="534988">
                <a:lnSpc>
                  <a:spcPts val="3500"/>
                </a:lnSpc>
                <a:spcBef>
                  <a:spcPts val="1200"/>
                </a:spcBef>
              </a:pP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แผนธุรกิจประเภทนี้จัดทำขึ้นเพื่อขอรับการสนับสนุนทางการเงินจากสถาบันการเงิน หรือนักลงทุน จุดเน้นของแผนนี้ คือการแสดงศักยภาพในการสร้างผลตอบแทนที่น่าพอใจให้กับนักลงทุน โดยเนื้อหาของแผนจะเน้นในเรื่องของ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3351B6C-0A38-F462-2273-76D3B680E4D7}"/>
              </a:ext>
            </a:extLst>
          </p:cNvPr>
          <p:cNvGrpSpPr/>
          <p:nvPr/>
        </p:nvGrpSpPr>
        <p:grpSpPr>
          <a:xfrm>
            <a:off x="-249381" y="5847422"/>
            <a:ext cx="18925308" cy="4711310"/>
            <a:chOff x="-249381" y="5847422"/>
            <a:chExt cx="18925308" cy="471131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48BD161-FBB6-040B-86CA-79428E9CE003}"/>
                </a:ext>
              </a:extLst>
            </p:cNvPr>
            <p:cNvSpPr/>
            <p:nvPr/>
          </p:nvSpPr>
          <p:spPr>
            <a:xfrm>
              <a:off x="-249381" y="5847422"/>
              <a:ext cx="18925308" cy="4711310"/>
            </a:xfrm>
            <a:prstGeom prst="rect">
              <a:avLst/>
            </a:prstGeom>
            <a:solidFill>
              <a:srgbClr val="E2F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B831FCB-1CE2-7DD3-0598-3BDB2111EA3E}"/>
                </a:ext>
              </a:extLst>
            </p:cNvPr>
            <p:cNvGrpSpPr/>
            <p:nvPr/>
          </p:nvGrpSpPr>
          <p:grpSpPr>
            <a:xfrm>
              <a:off x="1051648" y="7954559"/>
              <a:ext cx="16649714" cy="1766296"/>
              <a:chOff x="1893520" y="3672458"/>
              <a:chExt cx="16649714" cy="1766296"/>
            </a:xfrm>
          </p:grpSpPr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9F3197D4-A173-8D1F-D9E1-8CE93960AC17}"/>
                  </a:ext>
                </a:extLst>
              </p:cNvPr>
              <p:cNvSpPr txBox="1"/>
              <p:nvPr/>
            </p:nvSpPr>
            <p:spPr>
              <a:xfrm>
                <a:off x="2128006" y="3672458"/>
                <a:ext cx="16415228" cy="156815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400"/>
                  </a:spcBef>
                </a:pP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การวิเคราะห์ปัญหา (</a:t>
                </a:r>
                <a:r>
                  <a:rPr lang="en-US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Problem Analysis) –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วิเคราะห์สาเหตุของปัญหาที่เกิดขึ้น</a:t>
                </a:r>
              </a:p>
              <a:p>
                <a:pPr>
                  <a:lnSpc>
                    <a:spcPts val="3500"/>
                  </a:lnSpc>
                  <a:spcBef>
                    <a:spcPts val="400"/>
                  </a:spcBef>
                </a:pP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การปรับกลยุทธ์ (</a:t>
                </a:r>
                <a:r>
                  <a:rPr lang="en-US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Strategic Adjustment) –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การเปลี่ยนแปลงในด้านการตลาด การบริหารจัดการ และการผลิต</a:t>
                </a:r>
              </a:p>
              <a:p>
                <a:pPr>
                  <a:lnSpc>
                    <a:spcPts val="3500"/>
                  </a:lnSpc>
                  <a:spcBef>
                    <a:spcPts val="400"/>
                  </a:spcBef>
                </a:pP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การลดต้นทุน (</a:t>
                </a:r>
                <a:r>
                  <a:rPr lang="en-US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Cost Reduction) –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การปรับลดค่าใช้จ่ายที่ไม่จำเป็น</a:t>
                </a:r>
              </a:p>
              <a:p>
                <a:pPr>
                  <a:lnSpc>
                    <a:spcPts val="3500"/>
                  </a:lnSpc>
                  <a:spcBef>
                    <a:spcPts val="400"/>
                  </a:spcBef>
                </a:pP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การเพิ่มประสิทธิภาพ (</a:t>
                </a:r>
                <a:r>
                  <a:rPr lang="en-US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Efficiency Improvement) –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การปรับปรุงกระบวนการผลิตและการให้บริการ</a:t>
                </a: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819F3C9-DC08-7C9D-0554-81EE0AF20234}"/>
                  </a:ext>
                </a:extLst>
              </p:cNvPr>
              <p:cNvSpPr/>
              <p:nvPr/>
            </p:nvSpPr>
            <p:spPr>
              <a:xfrm>
                <a:off x="1893520" y="3778924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23C14A8-B9B3-3FCB-BB97-9A0878D22276}"/>
                  </a:ext>
                </a:extLst>
              </p:cNvPr>
              <p:cNvSpPr/>
              <p:nvPr/>
            </p:nvSpPr>
            <p:spPr>
              <a:xfrm>
                <a:off x="1893520" y="4767796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33E75C1-670D-53C4-FBDF-991C253846B2}"/>
                  </a:ext>
                </a:extLst>
              </p:cNvPr>
              <p:cNvSpPr/>
              <p:nvPr/>
            </p:nvSpPr>
            <p:spPr>
              <a:xfrm>
                <a:off x="1893520" y="4270973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49A24B8-00BD-CA4B-B370-C7B92A6F2B5B}"/>
                  </a:ext>
                </a:extLst>
              </p:cNvPr>
              <p:cNvSpPr/>
              <p:nvPr/>
            </p:nvSpPr>
            <p:spPr>
              <a:xfrm>
                <a:off x="1893520" y="5258467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0772640-D9C8-1AC5-09CE-545EF999C401}"/>
                </a:ext>
              </a:extLst>
            </p:cNvPr>
            <p:cNvGrpSpPr/>
            <p:nvPr/>
          </p:nvGrpSpPr>
          <p:grpSpPr>
            <a:xfrm>
              <a:off x="1103422" y="6126626"/>
              <a:ext cx="10298868" cy="664689"/>
              <a:chOff x="1855777" y="2916810"/>
              <a:chExt cx="10298868" cy="664689"/>
            </a:xfrm>
          </p:grpSpPr>
          <p:sp>
            <p:nvSpPr>
              <p:cNvPr id="16" name="Google Shape;176;p25">
                <a:extLst>
                  <a:ext uri="{FF2B5EF4-FFF2-40B4-BE49-F238E27FC236}">
                    <a16:creationId xmlns:a16="http://schemas.microsoft.com/office/drawing/2014/main" id="{E05B1705-F638-7499-3156-75DE5D4ABC2B}"/>
                  </a:ext>
                </a:extLst>
              </p:cNvPr>
              <p:cNvSpPr/>
              <p:nvPr/>
            </p:nvSpPr>
            <p:spPr>
              <a:xfrm rot="16200000">
                <a:off x="6619609" y="-1847022"/>
                <a:ext cx="646514" cy="1017417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id="{68D09AF9-D16A-0A31-3CE8-98D348D60376}"/>
                  </a:ext>
                </a:extLst>
              </p:cNvPr>
              <p:cNvSpPr txBox="1"/>
              <p:nvPr/>
            </p:nvSpPr>
            <p:spPr>
              <a:xfrm>
                <a:off x="2489870" y="2993671"/>
                <a:ext cx="9664775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แผนธุรกิจเพื่อการปรับโครงสร้าง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Turnaround Business Plan)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E2E57A6-C3A3-E766-80A1-402423F310B8}"/>
                  </a:ext>
                </a:extLst>
              </p:cNvPr>
              <p:cNvSpPr/>
              <p:nvPr/>
            </p:nvSpPr>
            <p:spPr>
              <a:xfrm>
                <a:off x="1933441" y="2978475"/>
                <a:ext cx="490268" cy="490268"/>
              </a:xfrm>
              <a:prstGeom prst="ellipse">
                <a:avLst/>
              </a:prstGeom>
              <a:gradFill>
                <a:gsLst>
                  <a:gs pos="25000">
                    <a:srgbClr val="05BEC3"/>
                  </a:gs>
                  <a:gs pos="0">
                    <a:srgbClr val="05BEC3"/>
                  </a:gs>
                  <a:gs pos="50000">
                    <a:srgbClr val="93DBDD"/>
                  </a:gs>
                  <a:gs pos="100000">
                    <a:srgbClr val="05BEC3"/>
                  </a:gs>
                </a:gsLst>
              </a:gradFill>
              <a:ln>
                <a:solidFill>
                  <a:srgbClr val="05BEC3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500"/>
                  </a:lnSpc>
                  <a:spcBef>
                    <a:spcPts val="1000"/>
                  </a:spcBef>
                </a:pPr>
                <a:r>
                  <a:rPr lang="en-US" sz="3000" dirty="0"/>
                  <a:t>5</a:t>
                </a:r>
                <a:endParaRPr lang="th-TH" sz="3000" dirty="0"/>
              </a:p>
            </p:txBody>
          </p:sp>
        </p:grp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2D783B89-F7F3-D5D0-0DF3-93B1442DF4C4}"/>
                </a:ext>
              </a:extLst>
            </p:cNvPr>
            <p:cNvSpPr txBox="1"/>
            <p:nvPr/>
          </p:nvSpPr>
          <p:spPr>
            <a:xfrm>
              <a:off x="1043060" y="6966436"/>
              <a:ext cx="16382298" cy="115654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indent="534988">
                <a:lnSpc>
                  <a:spcPts val="3500"/>
                </a:lnSpc>
                <a:spcBef>
                  <a:spcPts val="1200"/>
                </a:spcBef>
              </a:pP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แผนธุรกิจประเภทนี้ใช้ในกรณีที่ธุรกิจประสบปัญหาด้านการดำเนินงานหรือการเงิน โดยจุดมุ่งหมายหลักคือการกำหนดกลยุทธ์</a:t>
              </a:r>
              <a:b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ในการปรับโครงสร้างเพื่อแก้ไขปัญหาที่เกิดขึ้น เนื้อหาของแผนจะเน้นในเรื่องของ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389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14C5D-FF85-773D-79CB-235F27F65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8218AD8-6BE8-E0B6-76F7-A3C94B0A548D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4871959-793F-2D80-C2EA-CF56379349A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ACCF2A4D-DE40-4E54-F323-E37CA561AF3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8C80F0A3-9F4A-CC05-4066-1CA1C4AB73D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FC2F0EF-B5BB-0AD7-6752-E4D53F755ED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ADB31A-2337-7A61-2891-5C6D7EBFBFED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26FE0CF-E963-98DA-260C-200E6032B0F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F411A72D-AE67-E6B1-937C-DD36CBD16A5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22342E52-F6ED-5729-1286-2FF5C9DC4CD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6B16CA1-DCAC-7190-46D5-F023D8CB985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F49809-C3E8-9FB9-59FB-73628FD989F7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A4DA696-1FED-5CC4-D191-F2A0958EB567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3AF21ED7-0013-6887-6F8F-16CE0F928C6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2C7D3FC0-D123-B72F-BA09-233B6ADCF7E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0F7040-DC28-EB10-5252-F15A40E53DC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F8A722-82DF-A753-86E1-C8789C1B3EAC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B38A8A8-1ADF-9444-4363-3C54F76DF0A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71D4BC97-CD6E-017A-4CA4-4DBB0A0FEA8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7567870E-41B6-86FB-F3AF-6951808323F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698CA61-4FF5-2D4F-CC17-B55F9A15473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CD061B3-429B-A355-12AF-D6E1A67E307D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5352F9F-5BE6-6C9C-2D66-3DC664C8305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B8C8E588-FAD0-BC98-9C24-5154645DF25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0C317E22-D76A-3F80-0644-608991755AC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20CB398-301D-2D6D-E7B7-7820E2120B0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A3DB1D1-3FB8-E76F-54A7-E1D9F0C9FF37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1B33159-FF41-0038-53EF-F928B677CFA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4D01BB80-4D5B-5130-3FE5-5C80D98DF4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C6A75189-29FE-EC67-74B1-2CA22EB4AEC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B89B512-C37F-7C30-35B1-0E7EE0117F1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F1EA6B3-C785-114F-9F41-821B4475A219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D97037E-4D91-237A-C9D0-3CDD5353AF6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70A37AB0-D68D-2D4E-1085-BAA69C48D2C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2555776A-97F5-BF15-E873-71AAE3CF3AA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58258CF-A15E-FCF1-0F13-1AF1BE01596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D1750B-9CD5-23A4-E2AB-3F7144865B82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D193BFB-1679-BB85-A1AD-274EDDB595B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D20B27E5-2C11-82D0-386A-5FC47D665F0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FAFC13AB-C68A-B659-47FE-E401465F43F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ED6527B-E532-933A-F696-CB65CADE68F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10CE019-8F70-AC10-229E-DF878A599046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95D942F-CFA9-ABA0-472D-536A6B771FA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1585A205-554C-D22F-E34C-1A82B78649D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1FF9562B-365E-DC03-287D-6DF377D1DAE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DBA86F5-538E-4685-AD2A-15610AAB462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DD44D3E-3650-B5C3-7830-A8256AD39A9F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1D738A1-9701-8BC5-2C43-7707EB1C5D2D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85F6ECA6-9D20-A8C8-635C-F4B734A52CC4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4FEF8647-B5E1-968F-0B42-99D909501D3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B50D407-8B21-35A6-E0CB-486FFE002C9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6CE80D72-659C-8DB8-CC23-04F4A19F606D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2112745-DF7E-7535-D9A9-476EDD9D4978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648ADC3-C373-4155-A518-48BBD9B11FD9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B92D5EF-4DF5-D523-8F31-BEAD9FBB1FB3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2FAD3DC-A7C6-A86B-D0D8-E7D917C43693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595592-641B-7B8D-2C26-9135C9207490}"/>
              </a:ext>
            </a:extLst>
          </p:cNvPr>
          <p:cNvGrpSpPr/>
          <p:nvPr/>
        </p:nvGrpSpPr>
        <p:grpSpPr>
          <a:xfrm>
            <a:off x="-249381" y="1328470"/>
            <a:ext cx="18925308" cy="3971805"/>
            <a:chOff x="-249381" y="1328470"/>
            <a:chExt cx="18925308" cy="3971805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36B5D575-CE0C-DFDD-E5F8-2AEE2A05B6B3}"/>
                </a:ext>
              </a:extLst>
            </p:cNvPr>
            <p:cNvSpPr/>
            <p:nvPr/>
          </p:nvSpPr>
          <p:spPr>
            <a:xfrm>
              <a:off x="-249381" y="1328470"/>
              <a:ext cx="18925308" cy="3971805"/>
            </a:xfrm>
            <a:prstGeom prst="rect">
              <a:avLst/>
            </a:prstGeom>
            <a:solidFill>
              <a:srgbClr val="E2F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88377D7-1530-E1C4-02A3-F59CA4C122C6}"/>
                </a:ext>
              </a:extLst>
            </p:cNvPr>
            <p:cNvGrpSpPr/>
            <p:nvPr/>
          </p:nvGrpSpPr>
          <p:grpSpPr>
            <a:xfrm>
              <a:off x="1051648" y="3470332"/>
              <a:ext cx="16649714" cy="1689307"/>
              <a:chOff x="1893520" y="3672458"/>
              <a:chExt cx="16649714" cy="1689307"/>
            </a:xfrm>
          </p:grpSpPr>
          <p:sp>
            <p:nvSpPr>
              <p:cNvPr id="85" name="TextBox 10">
                <a:extLst>
                  <a:ext uri="{FF2B5EF4-FFF2-40B4-BE49-F238E27FC236}">
                    <a16:creationId xmlns:a16="http://schemas.microsoft.com/office/drawing/2014/main" id="{AA67B8C0-A709-F503-DB38-CC793707843A}"/>
                  </a:ext>
                </a:extLst>
              </p:cNvPr>
              <p:cNvSpPr txBox="1"/>
              <p:nvPr/>
            </p:nvSpPr>
            <p:spPr>
              <a:xfrm>
                <a:off x="2128006" y="3672458"/>
                <a:ext cx="16415228" cy="16893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800"/>
                  </a:spcBef>
                </a:pP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เป้าหมายขององค์กร (</a:t>
                </a:r>
                <a:r>
                  <a:rPr lang="en-US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Company Objectives) –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การกำหนดเป้าหมายขององค์กรในระยะสั้นและระยะยาว</a:t>
                </a:r>
              </a:p>
              <a:p>
                <a:pPr>
                  <a:lnSpc>
                    <a:spcPts val="3500"/>
                  </a:lnSpc>
                  <a:spcBef>
                    <a:spcPts val="800"/>
                  </a:spcBef>
                </a:pP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กลยุทธ์และแผนปฏิบัติการ (</a:t>
                </a:r>
                <a:r>
                  <a:rPr lang="en-US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Strategy and Execution Plan) –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กำหนดแนวทางการทำงานเพื่อให้บรรลุเป้าหมาย</a:t>
                </a:r>
              </a:p>
              <a:p>
                <a:pPr>
                  <a:lnSpc>
                    <a:spcPts val="3500"/>
                  </a:lnSpc>
                  <a:spcBef>
                    <a:spcPts val="800"/>
                  </a:spcBef>
                </a:pP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การวัดผล (</a:t>
                </a:r>
                <a:r>
                  <a:rPr lang="en-US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Performance Measurement) –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การตั้ง </a:t>
                </a:r>
                <a:r>
                  <a:rPr lang="en-US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KPI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และเกณฑ์วัดผลการดำเนินงานของทีมงาน</a:t>
                </a: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9E093C5B-1677-D0C1-6683-5F82324233EB}"/>
                  </a:ext>
                </a:extLst>
              </p:cNvPr>
              <p:cNvSpPr/>
              <p:nvPr/>
            </p:nvSpPr>
            <p:spPr>
              <a:xfrm>
                <a:off x="1893520" y="3794794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7589AAB-5241-ACFB-0765-C8FD0FE579B1}"/>
                  </a:ext>
                </a:extLst>
              </p:cNvPr>
              <p:cNvSpPr/>
              <p:nvPr/>
            </p:nvSpPr>
            <p:spPr>
              <a:xfrm>
                <a:off x="1893520" y="4875530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8B0985AD-7C77-3510-986D-37343DF48A24}"/>
                  </a:ext>
                </a:extLst>
              </p:cNvPr>
              <p:cNvSpPr/>
              <p:nvPr/>
            </p:nvSpPr>
            <p:spPr>
              <a:xfrm>
                <a:off x="1893520" y="4334302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E518F1C-4208-8DC4-E949-FAB00FBE3BCD}"/>
                </a:ext>
              </a:extLst>
            </p:cNvPr>
            <p:cNvGrpSpPr/>
            <p:nvPr/>
          </p:nvGrpSpPr>
          <p:grpSpPr>
            <a:xfrm>
              <a:off x="1103423" y="1607674"/>
              <a:ext cx="8247614" cy="664689"/>
              <a:chOff x="1855778" y="2916810"/>
              <a:chExt cx="8247614" cy="664689"/>
            </a:xfrm>
          </p:grpSpPr>
          <p:sp>
            <p:nvSpPr>
              <p:cNvPr id="69" name="Google Shape;176;p25">
                <a:extLst>
                  <a:ext uri="{FF2B5EF4-FFF2-40B4-BE49-F238E27FC236}">
                    <a16:creationId xmlns:a16="http://schemas.microsoft.com/office/drawing/2014/main" id="{E7DF9DE9-710B-02BE-060B-9AED2A6F7F05}"/>
                  </a:ext>
                </a:extLst>
              </p:cNvPr>
              <p:cNvSpPr/>
              <p:nvPr/>
            </p:nvSpPr>
            <p:spPr>
              <a:xfrm rot="16200000">
                <a:off x="5656328" y="-883740"/>
                <a:ext cx="646514" cy="8247614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" name="TextBox 10">
                <a:extLst>
                  <a:ext uri="{FF2B5EF4-FFF2-40B4-BE49-F238E27FC236}">
                    <a16:creationId xmlns:a16="http://schemas.microsoft.com/office/drawing/2014/main" id="{4ADFB04D-1DC2-35FE-55F4-C7702F576293}"/>
                  </a:ext>
                </a:extLst>
              </p:cNvPr>
              <p:cNvSpPr txBox="1"/>
              <p:nvPr/>
            </p:nvSpPr>
            <p:spPr>
              <a:xfrm>
                <a:off x="2489871" y="2993671"/>
                <a:ext cx="7613518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แผนธุรกิจภายในองค์กร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Internal Business Plan)</a:t>
                </a: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ED75418-28DE-EC15-4B8D-377EC765DED6}"/>
                  </a:ext>
                </a:extLst>
              </p:cNvPr>
              <p:cNvSpPr/>
              <p:nvPr/>
            </p:nvSpPr>
            <p:spPr>
              <a:xfrm>
                <a:off x="1933441" y="2978475"/>
                <a:ext cx="490268" cy="490268"/>
              </a:xfrm>
              <a:prstGeom prst="ellipse">
                <a:avLst/>
              </a:prstGeom>
              <a:gradFill>
                <a:gsLst>
                  <a:gs pos="25000">
                    <a:srgbClr val="05BEC3"/>
                  </a:gs>
                  <a:gs pos="0">
                    <a:srgbClr val="05BEC3"/>
                  </a:gs>
                  <a:gs pos="50000">
                    <a:srgbClr val="93DBDD"/>
                  </a:gs>
                  <a:gs pos="100000">
                    <a:srgbClr val="05BEC3"/>
                  </a:gs>
                </a:gsLst>
              </a:gradFill>
              <a:ln>
                <a:solidFill>
                  <a:srgbClr val="05BEC3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500"/>
                  </a:lnSpc>
                  <a:spcBef>
                    <a:spcPts val="1000"/>
                  </a:spcBef>
                </a:pPr>
                <a:r>
                  <a:rPr lang="en-US" sz="3000" dirty="0"/>
                  <a:t>6</a:t>
                </a:r>
                <a:endParaRPr lang="th-TH" sz="3000" dirty="0"/>
              </a:p>
            </p:txBody>
          </p:sp>
        </p:grpSp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47DE3944-74D9-C536-6421-78C20D8DD19C}"/>
                </a:ext>
              </a:extLst>
            </p:cNvPr>
            <p:cNvSpPr txBox="1"/>
            <p:nvPr/>
          </p:nvSpPr>
          <p:spPr>
            <a:xfrm>
              <a:off x="1043060" y="2447484"/>
              <a:ext cx="16382298" cy="115654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indent="534988">
                <a:lnSpc>
                  <a:spcPts val="3500"/>
                </a:lnSpc>
                <a:spcBef>
                  <a:spcPts val="1200"/>
                </a:spcBef>
              </a:pP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แผนธุรกิจประเภทนี้จัดทำขึ้นเพื่อใช้ภายในองค์กร จุดมุ่งหมายหลักคือการกำหนดทิศทางและแนวทางในการทำงานให้กับทีมงานภายในองค์กร โดยเนื้อหาของแผนจะครอบคลุม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B33FD4-BDF8-2E1F-73C5-B113762465D1}"/>
              </a:ext>
            </a:extLst>
          </p:cNvPr>
          <p:cNvGrpSpPr/>
          <p:nvPr/>
        </p:nvGrpSpPr>
        <p:grpSpPr>
          <a:xfrm>
            <a:off x="-249381" y="5790688"/>
            <a:ext cx="18925308" cy="3971806"/>
            <a:chOff x="-249381" y="5790688"/>
            <a:chExt cx="18925308" cy="397180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B86D2E1-5421-4C46-3637-EFD58BF32B21}"/>
                </a:ext>
              </a:extLst>
            </p:cNvPr>
            <p:cNvSpPr/>
            <p:nvPr/>
          </p:nvSpPr>
          <p:spPr>
            <a:xfrm>
              <a:off x="-249381" y="5790688"/>
              <a:ext cx="18925308" cy="3971806"/>
            </a:xfrm>
            <a:prstGeom prst="rect">
              <a:avLst/>
            </a:prstGeom>
            <a:solidFill>
              <a:srgbClr val="E2F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5936126-8BAF-57F3-6DD0-0CB85DD90474}"/>
                </a:ext>
              </a:extLst>
            </p:cNvPr>
            <p:cNvGrpSpPr/>
            <p:nvPr/>
          </p:nvGrpSpPr>
          <p:grpSpPr>
            <a:xfrm>
              <a:off x="1051648" y="7932549"/>
              <a:ext cx="16649714" cy="1568159"/>
              <a:chOff x="1893520" y="3672458"/>
              <a:chExt cx="16649714" cy="1568159"/>
            </a:xfrm>
          </p:grpSpPr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CA753896-8FA1-1EF6-864D-047B4A9FB0A7}"/>
                  </a:ext>
                </a:extLst>
              </p:cNvPr>
              <p:cNvSpPr txBox="1"/>
              <p:nvPr/>
            </p:nvSpPr>
            <p:spPr>
              <a:xfrm>
                <a:off x="2128006" y="3672458"/>
                <a:ext cx="16415228" cy="156815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800"/>
                  </a:spcBef>
                </a:pP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บทบาทและหน้าที่ของพันธมิตร (</a:t>
                </a:r>
                <a:r>
                  <a:rPr lang="en-US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Partner’s Role and Responsibility) –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การกำหนดบทบาทของแต่ละฝ่าย</a:t>
                </a:r>
              </a:p>
              <a:p>
                <a:pPr>
                  <a:lnSpc>
                    <a:spcPts val="3500"/>
                  </a:lnSpc>
                  <a:spcBef>
                    <a:spcPts val="800"/>
                  </a:spcBef>
                </a:pP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การแบ่งปันผลประโยชน์ (</a:t>
                </a:r>
                <a:r>
                  <a:rPr lang="en-US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Profit Sharing) –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การกำหนดวิธีการแบ่งผลกำไร</a:t>
                </a:r>
              </a:p>
              <a:p>
                <a:pPr>
                  <a:lnSpc>
                    <a:spcPts val="3500"/>
                  </a:lnSpc>
                  <a:spcBef>
                    <a:spcPts val="800"/>
                  </a:spcBef>
                </a:pPr>
                <a:r>
                  <a:rPr lang="th-TH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การบริหารความเสี่ยง (</a:t>
                </a:r>
                <a:r>
                  <a:rPr lang="en-US" sz="36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Risk Management) – </a:t>
                </a:r>
                <a:r>
                  <a:rPr lang="th-TH" sz="36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การจัดการความเสี่ยงที่อาจเกิดขึ้นจากการร่วมมือ</a:t>
                </a: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330ECC3-223A-D97D-7ECC-B1591D9C26A3}"/>
                  </a:ext>
                </a:extLst>
              </p:cNvPr>
              <p:cNvSpPr/>
              <p:nvPr/>
            </p:nvSpPr>
            <p:spPr>
              <a:xfrm>
                <a:off x="1893520" y="3794794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4E19D3A-AA96-284D-F67E-8738B36B3BDF}"/>
                  </a:ext>
                </a:extLst>
              </p:cNvPr>
              <p:cNvSpPr/>
              <p:nvPr/>
            </p:nvSpPr>
            <p:spPr>
              <a:xfrm>
                <a:off x="1893520" y="4875530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02E6CF8-8FCF-C770-0B94-7DD3BC2F358B}"/>
                  </a:ext>
                </a:extLst>
              </p:cNvPr>
              <p:cNvSpPr/>
              <p:nvPr/>
            </p:nvSpPr>
            <p:spPr>
              <a:xfrm>
                <a:off x="1893520" y="4334302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5EF1216-1B25-750B-5A0B-131E3557799B}"/>
                </a:ext>
              </a:extLst>
            </p:cNvPr>
            <p:cNvGrpSpPr/>
            <p:nvPr/>
          </p:nvGrpSpPr>
          <p:grpSpPr>
            <a:xfrm>
              <a:off x="1103422" y="6069891"/>
              <a:ext cx="10980548" cy="664689"/>
              <a:chOff x="1855777" y="2916810"/>
              <a:chExt cx="10980548" cy="664689"/>
            </a:xfrm>
          </p:grpSpPr>
          <p:sp>
            <p:nvSpPr>
              <p:cNvPr id="16" name="Google Shape;176;p25">
                <a:extLst>
                  <a:ext uri="{FF2B5EF4-FFF2-40B4-BE49-F238E27FC236}">
                    <a16:creationId xmlns:a16="http://schemas.microsoft.com/office/drawing/2014/main" id="{3476ADCD-661E-F12C-49D3-AFBC5BAB5AB4}"/>
                  </a:ext>
                </a:extLst>
              </p:cNvPr>
              <p:cNvSpPr/>
              <p:nvPr/>
            </p:nvSpPr>
            <p:spPr>
              <a:xfrm rot="16200000">
                <a:off x="6530870" y="-1758283"/>
                <a:ext cx="646514" cy="9996699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id="{2D6D35DF-32D2-A0A3-1454-77EA3386AE14}"/>
                  </a:ext>
                </a:extLst>
              </p:cNvPr>
              <p:cNvSpPr txBox="1"/>
              <p:nvPr/>
            </p:nvSpPr>
            <p:spPr>
              <a:xfrm>
                <a:off x="2489871" y="2993671"/>
                <a:ext cx="10346454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แผนธุรกิจเพื่อการสร้างพันธมิตร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Partnership Business Plan)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782F151-58AF-ED1E-0347-82DF0191EBC9}"/>
                  </a:ext>
                </a:extLst>
              </p:cNvPr>
              <p:cNvSpPr/>
              <p:nvPr/>
            </p:nvSpPr>
            <p:spPr>
              <a:xfrm>
                <a:off x="1933441" y="2978475"/>
                <a:ext cx="490268" cy="490268"/>
              </a:xfrm>
              <a:prstGeom prst="ellipse">
                <a:avLst/>
              </a:prstGeom>
              <a:gradFill>
                <a:gsLst>
                  <a:gs pos="25000">
                    <a:srgbClr val="05BEC3"/>
                  </a:gs>
                  <a:gs pos="0">
                    <a:srgbClr val="05BEC3"/>
                  </a:gs>
                  <a:gs pos="50000">
                    <a:srgbClr val="93DBDD"/>
                  </a:gs>
                  <a:gs pos="100000">
                    <a:srgbClr val="05BEC3"/>
                  </a:gs>
                </a:gsLst>
              </a:gradFill>
              <a:ln>
                <a:solidFill>
                  <a:srgbClr val="05BEC3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500"/>
                  </a:lnSpc>
                  <a:spcBef>
                    <a:spcPts val="1000"/>
                  </a:spcBef>
                </a:pPr>
                <a:r>
                  <a:rPr lang="en-US" sz="3000" dirty="0"/>
                  <a:t>7</a:t>
                </a:r>
                <a:endParaRPr lang="th-TH" sz="3000" dirty="0"/>
              </a:p>
            </p:txBody>
          </p:sp>
        </p:grp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69742D37-EAE8-3EDD-8A87-20BFD4DCA511}"/>
                </a:ext>
              </a:extLst>
            </p:cNvPr>
            <p:cNvSpPr txBox="1"/>
            <p:nvPr/>
          </p:nvSpPr>
          <p:spPr>
            <a:xfrm>
              <a:off x="1043060" y="6909701"/>
              <a:ext cx="16382298" cy="115654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indent="534988">
                <a:lnSpc>
                  <a:spcPts val="3500"/>
                </a:lnSpc>
                <a:spcBef>
                  <a:spcPts val="1200"/>
                </a:spcBef>
              </a:pP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แผนธุรกิจประเภทนี้จัดทำขึ้นเพื่อใช้ในการสร้างความร่วมมือทางธุรกิจระหว่างองค์กร เช่น การร่วมทุน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Joint Venture)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</a:t>
              </a:r>
              <a:r>
                <a:rPr lang="th-TH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พันธมิตรเชิงกลยุทธ์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Strategic Alliance)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เนื้อหาของแผนจะเน้นในเรื่องของ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42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D3AB0-19C2-B62E-59E9-0EA83F61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E5C3C2-9820-39F6-CC1F-CE8401886692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1DD6D0F-408D-7DFC-357F-D3DC612926A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2DA33E27-DDA4-F845-EAA7-1422C664780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6F68E5E-B6D1-44E3-CF93-062814033D0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43228C-022F-2E09-E844-59FEB080F75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0FF511-86AA-81D2-EC16-6B894FA65903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B7F1AFA-D7EF-C10F-3503-3ACD6AC872E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B7D237-8C80-E38A-E542-49D1137DBE9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41C2FDD-A359-DCBD-D207-E9C2A7BF40E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5D31A1-F010-99D5-A557-7966F78A6B8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546AC6-3D6E-3F6B-1DCF-A39C62354AFE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F0B8DFF-590B-3AE2-9360-9D1CD3100E7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FBB829F5-3B56-67A2-05DE-8C5222DFA86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619F8B39-6C75-CD65-E8F6-AD9C3C9A555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15E4443-343E-9B0F-37B0-FF3A9B01756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5E955C2-108F-5D3A-5E37-197898EF942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A719E64-734D-FC82-7B16-B4F29887239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2AB7C0B4-5085-FE9C-AECA-EA8AEB3C352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77BC14EB-E983-5DC3-EC36-BFFF487E6FD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7F6630D-6952-988D-2583-75754233BFD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2D64259-B07D-78CA-8DA8-5CE137CC7624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0122CD1-F39A-08EB-C759-E8F5375B87A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2D29DEE1-349B-C7B8-C01A-3176196519C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AAFD63FA-8EBE-9624-C274-D9A24CE3B67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82F8873-23E7-06DE-56FF-759054C1540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BC3F70-1442-5B22-7B14-211ADC8A9F7C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3AF74A8-EEB6-A436-CB38-007A1ABD323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C1739D-B0C9-A133-8FBE-6587C870AE5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7B90A16-62A0-4095-F39E-DC788E150ED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C01212E-B46A-8214-1475-A8FC2DC4EA6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CFFE273-4C53-6AB0-EBC3-8EB43F165C92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D069890-545E-DFC9-9D1C-0D1E74E7C51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CDA4BF20-41B5-3A2E-A81B-4537A80C3A1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E2B90951-71A6-8C81-95BD-EFD67F2A3DF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E5E15F7-A643-BCC9-CBDC-C8BDB19E1E2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36A5D9-3075-49B2-6E99-61A8606CEA79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A1A09D7-6635-A162-187C-B06522EBC21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84AF6BD8-81F3-5D46-D710-4F0FD0C1DBE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7970228-F6AD-064F-A39E-3B21A4488E2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20143FB-26A3-DDCC-3D18-E76ABC27601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7F8F26E-1A63-B545-B22E-E707BA6D8F96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0B7EE94-BC75-7DC6-641D-DFF82A7A0CA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D4343B4B-B116-F458-1502-87CCFB9520E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ED9F96C-11C5-AF84-ECC7-C6D3AA66FC2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00E5168-A843-E642-E3F9-C7F0FF19520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9DA1BCA-D19F-7048-670B-70BCF3F3CE0B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FFCD621-4730-67F8-F2F2-6C63B25A246D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EBF7DA4B-91F4-80B4-1547-C7BCB9879E62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54AEAB88-F7CB-C52C-6B04-DBAD9AF5399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10A0662-81CA-BEE6-63AB-2FF37160CB4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5FAB800-4E82-60E5-2837-4DB84E52D85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B954FA16-1788-6FFB-A29A-7875FF5216AF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D773217-4794-1177-9FC1-218AB412A9B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60B8C5F-7847-6521-4880-E3FFECAD9412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A718E2F-FDC8-0DA9-5500-60035C53FDD4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D38899-7D0B-E81E-3CED-170A385B1DD8}"/>
              </a:ext>
            </a:extLst>
          </p:cNvPr>
          <p:cNvGrpSpPr/>
          <p:nvPr/>
        </p:nvGrpSpPr>
        <p:grpSpPr>
          <a:xfrm>
            <a:off x="881041" y="1676972"/>
            <a:ext cx="11369627" cy="962734"/>
            <a:chOff x="2965791" y="2808159"/>
            <a:chExt cx="11369627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5F048C01-B685-6105-A6C8-2DA2C0A5D5FD}"/>
                </a:ext>
              </a:extLst>
            </p:cNvPr>
            <p:cNvSpPr/>
            <p:nvPr/>
          </p:nvSpPr>
          <p:spPr>
            <a:xfrm rot="16200000">
              <a:off x="6336040" y="-342836"/>
              <a:ext cx="694325" cy="7434823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Flowchart: Delay 16">
              <a:extLst>
                <a:ext uri="{FF2B5EF4-FFF2-40B4-BE49-F238E27FC236}">
                  <a16:creationId xmlns:a16="http://schemas.microsoft.com/office/drawing/2014/main" id="{0916A706-5A9F-471A-28D9-5A279A6DDDC0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5F007A42-6BEB-6356-9516-2F2E51B4255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3.</a:t>
              </a:r>
              <a:r>
                <a:rPr lang="th-TH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20987EED-C9DA-A11E-74DB-B55EA75F3C3A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ความสำคัญของการวางแผนธุรกิจ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87E2FB6-45FE-7663-4075-6209624F93D4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FDD9ED6A-C78C-FCDF-16BE-A1AB22461935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38D696A-1383-3A4F-ACB6-87562F833634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155FB6E-41AC-951B-A71F-444A7BD02BFB}"/>
              </a:ext>
            </a:extLst>
          </p:cNvPr>
          <p:cNvGrpSpPr/>
          <p:nvPr/>
        </p:nvGrpSpPr>
        <p:grpSpPr>
          <a:xfrm>
            <a:off x="912929" y="5440020"/>
            <a:ext cx="16462139" cy="2736169"/>
            <a:chOff x="1228726" y="6131152"/>
            <a:chExt cx="16462139" cy="2736169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39D1CCE4-10AC-0741-7394-3EA1121970EE}"/>
                </a:ext>
              </a:extLst>
            </p:cNvPr>
            <p:cNvSpPr txBox="1"/>
            <p:nvPr/>
          </p:nvSpPr>
          <p:spPr>
            <a:xfrm>
              <a:off x="1228726" y="6131152"/>
              <a:ext cx="16462139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กำหนดทิศทางและเป้าหมายของธุรกิจอย่างชัดเจน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การวางแผนธุรกิจช่วยให้เจ้าของธุรกิจและทีมงานมีเป้าหมายที่ชัดเจนในการดำเนินงาน แผนธุรกิจจะระบุรายละเอียดเกี่ยวกับวิสัยทัศน์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Vision)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พันธกิจ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Mission)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และเป้าหมาย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Objectives)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ของธุรกิจ ซึ่งช่วยให้การทำงานมีทิศทางและเป็นไปในแนวทางเดียวกัน ทำให้สามารถวัดผลสำเร็จและปรับปรุงกลยุทธ์ได้ตามความเหมาะสมการผลิต เช่น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2A1902F-87E4-FEDC-77A5-7861E2DB0A9D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288D742E-F69F-6405-0F51-90C2DE4C16CC}"/>
              </a:ext>
            </a:extLst>
          </p:cNvPr>
          <p:cNvSpPr txBox="1"/>
          <p:nvPr/>
        </p:nvSpPr>
        <p:spPr>
          <a:xfrm>
            <a:off x="912929" y="2893044"/>
            <a:ext cx="16462140" cy="244842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200"/>
              </a:lnSpc>
              <a:spcBef>
                <a:spcPts val="1800"/>
              </a:spcBef>
            </a:pP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การวางแผนธุรกิจ (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Business Planning)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กระบวนการที่ผู้ประกอบธุรกิจหรือเจ้าของธุรกิจจัดทำขึ้นเพื่อกำหนดทิศทาง แนวทาง และกลยุทธ์ในการดำเนินธุรกิจอย่างมีระบบและเป็นขั้นตอนที่ชัดเจน โดยแผนธุรกิจจะเป็นเอกสารสำคัญที่ช่วยให้ธุรกิจมีแนวทางการดำเนินงานที่ชัดเจน และสามารถตอบสนองต่อความเปลี่ยนแปลงในตลาดได้อย่างมีประสิทธิภาพ การวางแผนธุรกิจมีบทบาทสำคัญต่อความสำเร็จของธุรกิจในหลายด้าน ดังนี้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94689B-1C13-9F3A-20E1-2B5CACA4CFA8}"/>
              </a:ext>
            </a:extLst>
          </p:cNvPr>
          <p:cNvGrpSpPr/>
          <p:nvPr/>
        </p:nvGrpSpPr>
        <p:grpSpPr>
          <a:xfrm>
            <a:off x="1525021" y="7774323"/>
            <a:ext cx="14167005" cy="1352096"/>
            <a:chOff x="1880161" y="3672458"/>
            <a:chExt cx="16453059" cy="1352096"/>
          </a:xfrm>
        </p:grpSpPr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472FB749-8A85-FE99-48A2-426839D5D8A2}"/>
                </a:ext>
              </a:extLst>
            </p:cNvPr>
            <p:cNvSpPr txBox="1"/>
            <p:nvPr/>
          </p:nvSpPr>
          <p:spPr>
            <a:xfrm>
              <a:off x="2128006" y="3672458"/>
              <a:ext cx="16205214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การกำหนดเป้าหมายยอดขายภายใน 1 ปี</a:t>
              </a:r>
            </a:p>
            <a:p>
              <a:pPr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การวางแผนขยายตลาดไปยังกลุ่มลูกค้าใหม่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33AE869-1736-5D59-B21F-65019B18B65F}"/>
                </a:ext>
              </a:extLst>
            </p:cNvPr>
            <p:cNvSpPr/>
            <p:nvPr/>
          </p:nvSpPr>
          <p:spPr>
            <a:xfrm>
              <a:off x="1880161" y="3832773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D4D545A-D81D-0A0D-8813-33BA509EBF1B}"/>
                </a:ext>
              </a:extLst>
            </p:cNvPr>
            <p:cNvSpPr/>
            <p:nvPr/>
          </p:nvSpPr>
          <p:spPr>
            <a:xfrm>
              <a:off x="1880161" y="4513947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420184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E6F9F-4C1C-6847-327D-E78AF0364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C3D7633-5503-6B87-0BE5-DEA5B67AD9F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F0F19A-F7D6-DC5F-921D-1A3BAE48887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EC840EAA-D024-FE16-AE44-A62660EFC76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99A33D6-FD81-C313-1F5C-314D66058A4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7E66A0D-130A-E6C1-8C9C-E2960FF09F6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0DBF48-647D-C4A9-7265-A383773D8CC5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402DE4-FC46-D5B9-DB76-82B8D64908F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682C2267-E3A4-C32C-5CC3-DB562776801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23ABC806-CCF0-9407-ACA6-878E4CAFEEC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36589AB-72D6-8341-B8D6-FF8991230F4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9CF259-D5B4-ED49-8F67-6AFB370B9219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AD9D275-9B97-1B8D-EDFC-0554AF9C7E4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6C899B4-DBE3-439E-A991-ACC4A90E8BF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ED669DCF-E487-C495-C008-C59C069AD34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57B5F52-14CA-1953-A737-9EEE5D7E6B7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50940AC-49CB-3B3F-501B-669A9E4A9C63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B730DFA-CBD5-3BAA-1FDA-E545EBD30A1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CAFEF0E1-4AF0-E551-2E43-1781C003646E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0C448521-3929-0194-0DE7-897EABFAD6D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44C09C3-B178-C1A1-D89E-601A24E4E2A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F31D8AD-7904-0751-EB6D-7A2BBE876189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37CC96B-BB73-4380-E84B-1B65A3B2842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3FAA9130-FDC2-AA97-C228-7FB382025A2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027A04BA-0C6B-5D08-561D-D9C7732E880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80DA369-FD3E-AF24-72CC-8A9F5BFE19D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343F59A-27E5-013D-923E-E1EF38D1ED75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570DFD0-F97B-6AAD-1C09-A39421E7739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0A915003-EA35-B1B9-D7CB-86E7C3A92F5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B084FCE-D0E1-6339-3EEF-BB991494BD3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97B3FFF-6FAA-E874-C365-F4BD51636EE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007EDE0-5A25-EA42-0D03-FF7A528F053B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4125890-90C6-A919-3C97-1556B1EAB74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B863338-EB61-0CED-3956-5C20B9E7FC1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6A596719-39AF-A0D7-747F-37AA2EB59ED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6675062-6E26-E5D4-32E9-88F577B4AA9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3240FF5-181D-FAC3-6631-4C42E772A282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BB1C6A6-C80B-9121-8E4E-EFAE0525BE9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7ECBAB6F-E3B8-BEE4-87ED-485250ED3EE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B593A41-E194-1948-6C69-A8A87E79880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A611B16-16A0-EF4B-4D08-5B8BF90DCCC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9FEA0A5-11DE-FF9D-3362-5285D73E03EE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3D6E1F6-06B2-BEAD-3313-4BDE8BA5D80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E5BEACF8-FF47-5039-0865-C4B4C9CDD89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A27F788E-D77B-B247-4DFC-CAE6DA33069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EBCDED2-30EE-4D25-32B5-34531BB4741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BABA37A-FA1C-9E5A-F00E-F6FA56C275B0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A17E7CD-30CA-E467-413D-7FCA61FA5486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55174754-3C67-4A9A-691A-13798532ED5E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87A4489-15C6-41D7-E302-738B8D2FEC2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17A3DD9-42E9-1055-53B8-CCBAA34EEBE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40F7DEC-C2F7-5041-9703-3B52F2F70250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EE0A7BE0-7428-3BED-7278-2AF949185B2A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5D3DF9A-9F04-7807-8F0B-202055B488C8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447C9D4-32F2-E4A3-EA9F-05A851F0F38E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CAB633B-F267-294C-5733-1D1C226CD27F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F2A930B-FF00-CE66-3CB3-C97ADB575883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9A04989F-7986-9A06-A81B-E08EDB055AD2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C3AAC38-AAA5-7139-08C1-5AC3862EFB6A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F55361F-0BF1-FCBB-62AE-D87B1DB43F52}"/>
              </a:ext>
            </a:extLst>
          </p:cNvPr>
          <p:cNvGrpSpPr/>
          <p:nvPr/>
        </p:nvGrpSpPr>
        <p:grpSpPr>
          <a:xfrm>
            <a:off x="912929" y="1900837"/>
            <a:ext cx="16571507" cy="2736169"/>
            <a:chOff x="1228726" y="6131152"/>
            <a:chExt cx="16571507" cy="2736169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01072EF8-32B1-E480-0DE2-A61395D1CA34}"/>
                </a:ext>
              </a:extLst>
            </p:cNvPr>
            <p:cNvSpPr txBox="1"/>
            <p:nvPr/>
          </p:nvSpPr>
          <p:spPr>
            <a:xfrm>
              <a:off x="1228726" y="6131152"/>
              <a:ext cx="1657150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ประเมินศักยภาพทางธุรกิจและโอกาสในตลาด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การวางแผนธุรกิจช่วยให้ธุรกิจสามารถประเมินศักยภาพของตนเอง และวิเคราะห์โอกาสทางธุรกิจในตลาดได้อย่างมีประสิทธิภาพ โดยในกระบวนการวางแผนจะมี</a:t>
              </a:r>
              <a:r>
                <a:rPr lang="th-TH" sz="40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SWOT Analysis (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การวิเคราะห์จุดแข็ง จุดอ่อน โอกาส และอุปสรรค) เพื่อทำความเข้าใจถึงข้อได้เปรียบและข้อเสียเปรียบของธุรกิจ รวมถึงศึกษาปัจจัยภายนอก เช่น การเปลี่ยนแปลงของตลาด แนวโน้มของอุตสาหกรรม และพฤติกรรมของผู้บริโภค เช่น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33083BA3-322A-95A8-EB7A-328FB4F36DCF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39FC22E-0658-3539-5C02-D22DC1463D60}"/>
              </a:ext>
            </a:extLst>
          </p:cNvPr>
          <p:cNvGrpSpPr/>
          <p:nvPr/>
        </p:nvGrpSpPr>
        <p:grpSpPr>
          <a:xfrm>
            <a:off x="1525021" y="4176779"/>
            <a:ext cx="14167005" cy="1352096"/>
            <a:chOff x="1880161" y="3672458"/>
            <a:chExt cx="16453059" cy="1352096"/>
          </a:xfrm>
        </p:grpSpPr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0777A59C-61C0-B136-FE03-3A94E4FC1204}"/>
                </a:ext>
              </a:extLst>
            </p:cNvPr>
            <p:cNvSpPr txBox="1"/>
            <p:nvPr/>
          </p:nvSpPr>
          <p:spPr>
            <a:xfrm>
              <a:off x="2128006" y="3672458"/>
              <a:ext cx="16205214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การวิเคราะห์คู่แข่งในตลาด</a:t>
              </a:r>
            </a:p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การคาดการณ์แนวโน้มความต้องการของลูกค้า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9C7E8DB-2EB5-A338-BBCE-19EA99E0B770}"/>
                </a:ext>
              </a:extLst>
            </p:cNvPr>
            <p:cNvSpPr/>
            <p:nvPr/>
          </p:nvSpPr>
          <p:spPr>
            <a:xfrm>
              <a:off x="1880161" y="3806751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CD843A8-BEA8-D685-08EA-25D8C48FB273}"/>
                </a:ext>
              </a:extLst>
            </p:cNvPr>
            <p:cNvSpPr/>
            <p:nvPr/>
          </p:nvSpPr>
          <p:spPr>
            <a:xfrm>
              <a:off x="1880161" y="4389641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D1EC902-891E-9D43-FF5A-8024E1B0A21E}"/>
              </a:ext>
            </a:extLst>
          </p:cNvPr>
          <p:cNvGrpSpPr/>
          <p:nvPr/>
        </p:nvGrpSpPr>
        <p:grpSpPr>
          <a:xfrm>
            <a:off x="912929" y="5622700"/>
            <a:ext cx="16571507" cy="2736169"/>
            <a:chOff x="1228726" y="6131152"/>
            <a:chExt cx="16571507" cy="2736169"/>
          </a:xfrm>
        </p:grpSpPr>
        <p:sp>
          <p:nvSpPr>
            <p:cNvPr id="70" name="TextBox 10">
              <a:extLst>
                <a:ext uri="{FF2B5EF4-FFF2-40B4-BE49-F238E27FC236}">
                  <a16:creationId xmlns:a16="http://schemas.microsoft.com/office/drawing/2014/main" id="{89D66EEA-8B72-C700-8060-BFCEAF72E48C}"/>
                </a:ext>
              </a:extLst>
            </p:cNvPr>
            <p:cNvSpPr txBox="1"/>
            <p:nvPr/>
          </p:nvSpPr>
          <p:spPr>
            <a:xfrm>
              <a:off x="1228726" y="6131152"/>
              <a:ext cx="1657150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ช่วยในการจัดสรรทรัพยากรได้อย่างมีประสิทธิภาพ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การวางแผนธุรกิจช่วยให้ธุรกิจสามารถจัดสรรทรัพยากร (ทั้งเงินทุน บุคลากร และเวลา) ได้อย่างมีประสิทธิภาพ การวางแผนที่ดีจะช่วยลดการสูญเสียทรัพยากรที่ไม่จำเป็น และ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เพิ่มผลตอบแทนจากการลงทุน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ROI)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ได้มากขึ้น เช่น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D7071B0-D7CB-F5FF-71E0-49DBB745B83A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B5CF9C5-E041-C5D0-E767-CE783B12111F}"/>
              </a:ext>
            </a:extLst>
          </p:cNvPr>
          <p:cNvGrpSpPr/>
          <p:nvPr/>
        </p:nvGrpSpPr>
        <p:grpSpPr>
          <a:xfrm>
            <a:off x="1525021" y="7369353"/>
            <a:ext cx="14167005" cy="1352096"/>
            <a:chOff x="1880161" y="3672458"/>
            <a:chExt cx="16453059" cy="1352096"/>
          </a:xfrm>
        </p:grpSpPr>
        <p:sp>
          <p:nvSpPr>
            <p:cNvPr id="74" name="TextBox 10">
              <a:extLst>
                <a:ext uri="{FF2B5EF4-FFF2-40B4-BE49-F238E27FC236}">
                  <a16:creationId xmlns:a16="http://schemas.microsoft.com/office/drawing/2014/main" id="{BA0AD173-259B-0DDF-19A1-C5B587C629BA}"/>
                </a:ext>
              </a:extLst>
            </p:cNvPr>
            <p:cNvSpPr txBox="1"/>
            <p:nvPr/>
          </p:nvSpPr>
          <p:spPr>
            <a:xfrm>
              <a:off x="2128006" y="3672458"/>
              <a:ext cx="16205214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การกำหนดงบประมาณในการดำเนินงาน</a:t>
              </a:r>
            </a:p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การวางแผนในการจัดซื้อวัตถุดิบและการจัดการคลังสินค้า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2AADB82-8214-53D1-D25A-01AB40015B1F}"/>
                </a:ext>
              </a:extLst>
            </p:cNvPr>
            <p:cNvSpPr/>
            <p:nvPr/>
          </p:nvSpPr>
          <p:spPr>
            <a:xfrm>
              <a:off x="1880161" y="3806751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20DECB2-FEE1-A48F-D8F1-4A219DA7AB46}"/>
                </a:ext>
              </a:extLst>
            </p:cNvPr>
            <p:cNvSpPr/>
            <p:nvPr/>
          </p:nvSpPr>
          <p:spPr>
            <a:xfrm>
              <a:off x="1880161" y="4383291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20227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B6426-7036-74E9-4BAB-53D56F567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90784A0-3E15-CFF7-D3D7-49F35349A100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1CB1EF1-D135-DB32-BDAF-0ED068833D4A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BAA83684-AC0D-3030-B7D0-48A607D8F13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822F88A2-D315-C001-4506-207BB601FB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6BEF8E8-5E90-D422-B151-0BFBF4C9DDB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A85FB-591A-3C5A-5207-8FE5EA809C25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7AE018F-9F2B-7D72-5363-D6FE99F46FF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B78C8595-274C-3452-05F9-B6FF757F8ED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FAE989E5-E5E0-47C8-B08B-D763F8CFF52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3EDB915-099F-7A88-4D89-7671D6F8DC4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618A0D-F169-907B-A7D6-C426EC4C5A5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830598D-9A61-A333-8A08-D342AD5BC32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839D8B7D-E458-E0AB-BB9D-E2A5005545A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13FD5FE3-3C4E-23DD-EB61-65D32035102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1E5103B-1295-7927-0AEE-B7C2158160C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053E22-D7CF-A47D-040C-0D8CDB33E92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B048751-6B72-F2E9-00B3-A12E3FD90FC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813ACBF0-72F2-502B-C340-9F0A85261CD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5BD08EFC-9D19-3489-64FA-3A6B5690B52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2D15C92-1104-7869-66E9-F0D86FB710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46425B-7F0C-741F-6FDC-846530EB00C6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501DB5A-A485-97FC-5135-093D59A5EAF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23709256-CF0B-DF50-FDE9-52B3807A0F2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F7964818-5E45-D9BF-651C-032F547F036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2994B5F-5928-F95C-16C0-93F4A5B3B59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B3840D1-5C6F-E7B8-C633-E56D60DF3423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268C71-540F-4879-3DD2-AD6F35C3615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BF6C9D1A-9370-CBC2-FEC8-C5AEE7ED2FA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A91AEBAF-A030-1347-E6B7-701FE9D79FA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F4A10C5-B505-9E1C-3FDC-D5D413A7132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E2B6F33-1CA6-F8E9-C027-335075D64B8D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D1B67CF-0052-9EC4-E9DC-2EB7E15E8EC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0A28EDCC-16DA-7E53-C218-9071CCDD8F4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0AC1CC94-C4CB-1E9B-B6C8-AF0AB4BDD53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BFFBAFC-DE80-47A5-3B1D-0294BF312CB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641E0BF-7B9B-1090-3F77-0AADA52D4673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887A0F5-A80D-5D32-A261-8A4CE2B19077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488EBFBF-0034-3BAB-29E8-CDFB1334567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2F44C5C0-EBF5-D6BF-F639-00595939D16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5BC29DD-8A8D-2D03-C933-63FC0E96B19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4974B23-8C9E-A70D-D15F-66D6CD6193CC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E75C684-CB71-B169-F196-3E2A449D86D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84D0BE5F-DB68-9B22-F3D7-2A7A2B5C292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4E0CD115-A6BD-8E30-3324-1C8F682B871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CA2C834-1DC5-F2B3-DEE9-1F882DE455F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871C1AB-57F3-5387-CD6E-7BF4305A5B0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7FC5EA1-9722-6C3E-F251-DF0A2B70A1F8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946CBCFE-FC6F-E0F5-D3AF-96EAF8E082E0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9B763534-F2DE-DD8C-DE59-4A6C1C54242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8CFFC2E-F4CF-7945-0484-367041FC880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502A5FDF-FB97-9765-C977-37058F7581D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E6931666-DA31-2899-5F16-D431EABE95D2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686B91A-4A92-511C-71AB-EE6338A41E72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77DD8C6-4FB3-CA12-58F3-7F717EF5615F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AA4A6B6-299C-4DD5-83D9-4D827FBF8F46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7CDAC4D-EF41-92C2-623A-A8F90E29FF39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548EAE08-E5A1-FDEC-E009-C1AF2C762C48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183C7FD-29FB-4FAE-487F-22088FDFF80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069A09C-65A9-53CB-210D-5DFA7A774A03}"/>
              </a:ext>
            </a:extLst>
          </p:cNvPr>
          <p:cNvGrpSpPr/>
          <p:nvPr/>
        </p:nvGrpSpPr>
        <p:grpSpPr>
          <a:xfrm>
            <a:off x="912929" y="1900837"/>
            <a:ext cx="16571507" cy="2736169"/>
            <a:chOff x="1228726" y="6131152"/>
            <a:chExt cx="16571507" cy="2736169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2B75D363-A5E2-F467-6158-120919C91D3F}"/>
                </a:ext>
              </a:extLst>
            </p:cNvPr>
            <p:cNvSpPr txBox="1"/>
            <p:nvPr/>
          </p:nvSpPr>
          <p:spPr>
            <a:xfrm>
              <a:off x="1228726" y="6131152"/>
              <a:ext cx="1657150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เพิ่มโอกาสในการได้รับเงินทุนและการสนับสนุนจากนักลงทุน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แผนธุรกิจที่ดีช่วยเพิ่มโอกาสในการได้รับเงินทุนจากแหล่งต่าง ๆ เช่น นักลงทุน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Venture Capital),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 หรือสถาบันการเงิน เนื่องจากแผนธุรกิจเป็นเอกสารที่แสดงให้เห็นถึงศักยภาพของธุรกิจ การประมาณการผลตอบแทน และแผนการคืนทุน ซึ่งเป็นสิ่งสำคัญที่นักลงทุนและผู้ให้กู้เงินใช้พิจารณา เช่น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FBA14CD-5523-347D-80FF-2CB141153A66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F5A2CCA-0132-94BA-F1AF-1D5AC912D89D}"/>
              </a:ext>
            </a:extLst>
          </p:cNvPr>
          <p:cNvGrpSpPr/>
          <p:nvPr/>
        </p:nvGrpSpPr>
        <p:grpSpPr>
          <a:xfrm>
            <a:off x="1530772" y="4176779"/>
            <a:ext cx="14161254" cy="1352096"/>
            <a:chOff x="1886840" y="3672458"/>
            <a:chExt cx="16446380" cy="1352096"/>
          </a:xfrm>
        </p:grpSpPr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2BE7F312-AB68-7499-D6DD-3FCF4E12193D}"/>
                </a:ext>
              </a:extLst>
            </p:cNvPr>
            <p:cNvSpPr txBox="1"/>
            <p:nvPr/>
          </p:nvSpPr>
          <p:spPr>
            <a:xfrm>
              <a:off x="2128006" y="3672458"/>
              <a:ext cx="16205214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การระบุแผนรายได้และกำไรในช่วง 3 ปีข้างหน้า</a:t>
              </a:r>
            </a:p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การแสดงจุดคุ้มทุน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Break-Even Point)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และระยะเวลาคืนทุน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F4795F0-EDD2-C6C1-610B-7E382DCBBC73}"/>
                </a:ext>
              </a:extLst>
            </p:cNvPr>
            <p:cNvSpPr/>
            <p:nvPr/>
          </p:nvSpPr>
          <p:spPr>
            <a:xfrm>
              <a:off x="1886840" y="3799802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56B4A5B-C15C-5AFB-37CC-388A804B60A9}"/>
                </a:ext>
              </a:extLst>
            </p:cNvPr>
            <p:cNvSpPr/>
            <p:nvPr/>
          </p:nvSpPr>
          <p:spPr>
            <a:xfrm>
              <a:off x="1893519" y="4390312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9CD0986-B911-569F-31FB-A96D56E37BC9}"/>
              </a:ext>
            </a:extLst>
          </p:cNvPr>
          <p:cNvGrpSpPr/>
          <p:nvPr/>
        </p:nvGrpSpPr>
        <p:grpSpPr>
          <a:xfrm>
            <a:off x="912929" y="5622700"/>
            <a:ext cx="16571507" cy="2736169"/>
            <a:chOff x="1228726" y="6131152"/>
            <a:chExt cx="16571507" cy="2736169"/>
          </a:xfrm>
        </p:grpSpPr>
        <p:sp>
          <p:nvSpPr>
            <p:cNvPr id="70" name="TextBox 10">
              <a:extLst>
                <a:ext uri="{FF2B5EF4-FFF2-40B4-BE49-F238E27FC236}">
                  <a16:creationId xmlns:a16="http://schemas.microsoft.com/office/drawing/2014/main" id="{872452AF-4B89-E637-AFD4-3647FCA1BC64}"/>
                </a:ext>
              </a:extLst>
            </p:cNvPr>
            <p:cNvSpPr txBox="1"/>
            <p:nvPr/>
          </p:nvSpPr>
          <p:spPr>
            <a:xfrm>
              <a:off x="1228726" y="6131152"/>
              <a:ext cx="1657150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ช่วยลดความเสี่ยงทางธุรกิจ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แผนธุรกิจทำให้ผู้ประกอบธุรกิจสามารถคาดการณ์ความเสี่ยงที่อาจเกิดขึ้น และเตรียม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แผนรับมือได้อย่างเหมาะสม ไม่ว่าจะเป็นความเสี่ยงด้านการเงิน ความเสี่ยงด้านการดำเนินงาน หรือความเสี่ยงด้าน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การแข่งขัน การมีแผนสำรอง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Contingency Plan)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และแผนบริหารความเสี่ยง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Risk Management)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จะช่วยให้ธุรกิจสามารถรับมือกับสถานการณ์ไม่คาดคิดได้ดียิ่งขึ้น เช่น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77589D6-6023-BC61-1C7B-EE66D00B773E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99158F0-75B7-F4C0-D98B-2E9889F953A9}"/>
              </a:ext>
            </a:extLst>
          </p:cNvPr>
          <p:cNvGrpSpPr/>
          <p:nvPr/>
        </p:nvGrpSpPr>
        <p:grpSpPr>
          <a:xfrm>
            <a:off x="1525021" y="7941192"/>
            <a:ext cx="14167005" cy="1352096"/>
            <a:chOff x="1880161" y="3672458"/>
            <a:chExt cx="16453059" cy="1352096"/>
          </a:xfrm>
        </p:grpSpPr>
        <p:sp>
          <p:nvSpPr>
            <p:cNvPr id="74" name="TextBox 10">
              <a:extLst>
                <a:ext uri="{FF2B5EF4-FFF2-40B4-BE49-F238E27FC236}">
                  <a16:creationId xmlns:a16="http://schemas.microsoft.com/office/drawing/2014/main" id="{4ABFDC4A-4C59-AFF0-CCF2-A9BDB792F833}"/>
                </a:ext>
              </a:extLst>
            </p:cNvPr>
            <p:cNvSpPr txBox="1"/>
            <p:nvPr/>
          </p:nvSpPr>
          <p:spPr>
            <a:xfrm>
              <a:off x="2128006" y="3672458"/>
              <a:ext cx="16205214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การวางแผนสำรองในกรณีที่ยอดขายต่ำกว่าที่คาดการณ์</a:t>
              </a:r>
            </a:p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การเตรียมแผนจัดหาวัตถุดิบจากแหล่งอื่นในกรณี</a:t>
              </a:r>
              <a:r>
                <a:rPr lang="th-TH" sz="40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ซัพพ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ลายเชนมีปัญหา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8E6E9CA-272F-9857-F0A1-5D38CD0C44D2}"/>
                </a:ext>
              </a:extLst>
            </p:cNvPr>
            <p:cNvSpPr/>
            <p:nvPr/>
          </p:nvSpPr>
          <p:spPr>
            <a:xfrm>
              <a:off x="1880161" y="3812502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6A40F14-2477-AA03-C0F9-6AF24CD4F8B1}"/>
                </a:ext>
              </a:extLst>
            </p:cNvPr>
            <p:cNvSpPr/>
            <p:nvPr/>
          </p:nvSpPr>
          <p:spPr>
            <a:xfrm>
              <a:off x="1880161" y="4401742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61246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D818C-F012-6134-BD17-0E90F0576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65E2E45-29FE-237F-EB97-331BBC21515C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24BE9B2-74EE-E16F-C539-63D63ACBA7D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279CE39B-0E51-1A2E-0977-029F61FBD20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01C28999-A178-1A38-0363-41D96117EE9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8D04259-FE9F-2DC7-BE1E-18BBF52FDAB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AA85A7-7D4F-FAEA-1ED5-9B7D68ED463C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AF1EACA-C175-EFF5-398C-F1E333B5E5D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613F7D6-C68E-45AD-86CC-BEB9C42933E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B990CAA6-8701-5544-0D00-A43182F569C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B7BC742-C12F-1403-31F9-264AF8E1498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0175A66-AFCA-9974-31CD-1498F10D92E2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A754D9A-4709-7BC1-C894-70D331AB723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7984D8FE-3733-D094-3AD8-43DD7872366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2452B992-3D49-902C-F4A6-8B144370543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CAD96EC-694E-CDC1-4DB2-BE30E65B5D2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36447B3-3FD9-41A9-E48E-34D31F3C86E2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6AA4107-1E72-64F4-46E9-426ACBB9155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BC36324F-27A4-1B84-0F6B-F7CB213AE51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8A8CD316-368B-B81C-CCB2-E0F5F6CCCC5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7395D8E-6FCC-D716-7084-64FBC83A6A8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9DE17D-F1EB-D9FD-8894-6212DCAD6407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516AA33-4080-E5E7-CCFC-D4741076FE5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044F2577-7EF0-C755-DFF8-CCC296F887A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BE536C34-0C71-B605-0A20-38A76FB26F4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CA5499F-AD08-FCBF-D66C-8683B7F639F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15C5945-1229-1DBF-103D-EE902836C127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2ACB522-537A-1116-51B7-45CC59568D3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6372A9C1-B319-F9AA-4FDB-C31DF1FE24F8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AF7E2E9F-41D0-5D57-74D1-79AF346942D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399A9DA-D149-DCCB-1591-29ACB8E80FF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EE4BEE0-441A-FEFE-9362-6FC87F7F43A9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F13249E-7641-11C0-7F0E-CEA5C6802C8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EDC67A69-66CE-FAD5-16CE-607739E6CBC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69E116E3-EA02-0BA8-691D-534F9A23351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263AA5D-7C6C-2F11-4F1A-2064C9A81AB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C621361-5D37-35D2-8023-81F8FF5AD461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50CDE5C-1F49-0EC2-8C22-961EB38EEC4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31C78836-2CA8-E4DE-5972-2C8DADB018C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8C5F3F5A-974A-BA65-E75B-AAA04D167A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63B3585-FD3F-B471-C201-889BC25185F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FB746D3-6101-FF75-00B1-830036A10236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7B849FD-88A5-CFC2-7A3D-8F76016207B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AC883CBC-97CE-5656-412F-5B93656F325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B2778500-146A-94AD-B1B7-5BDED0B35B4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E60E4D8-D22D-3122-07DD-929D0070552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70BB8B7-C838-2146-C967-A369DA4963F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B610FBA-3E3A-8DDC-4304-87ED0F785BB3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8ED7886D-B9BC-720E-8BAE-2106AC0D1286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AD55786B-6B50-CD7B-DA64-820AAEC01BE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F67D00C-7652-B45B-285E-B8FFCBB54A6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6A8DD776-6306-7A7C-CD00-14CC24C6CE9B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93E91B53-6DC1-DBC3-A41C-3C6BFE0DD941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928C4BB-3378-70A2-2000-3048B6F2FA3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B788E0D-819D-B842-5263-A440ECB76DEA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80E9555-53BC-DD95-97E2-2725A0C1D146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4A9D554-A1DD-18BC-C5A1-4262E327D408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44B40228-070F-905D-89A7-D351F754EB1A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1233BAD-CDEB-A236-D701-9FD118BCF9EC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2A1F8D0-4570-3834-5711-DE90BF97B8E0}"/>
              </a:ext>
            </a:extLst>
          </p:cNvPr>
          <p:cNvGrpSpPr/>
          <p:nvPr/>
        </p:nvGrpSpPr>
        <p:grpSpPr>
          <a:xfrm>
            <a:off x="912929" y="1732363"/>
            <a:ext cx="16571507" cy="1796742"/>
            <a:chOff x="1228726" y="6131153"/>
            <a:chExt cx="16571507" cy="1796742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77C0EDC2-5D68-15EA-2C2F-0EEADFC1ADEF}"/>
                </a:ext>
              </a:extLst>
            </p:cNvPr>
            <p:cNvSpPr txBox="1"/>
            <p:nvPr/>
          </p:nvSpPr>
          <p:spPr>
            <a:xfrm>
              <a:off x="1228726" y="6131153"/>
              <a:ext cx="16571507" cy="179674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ช่วยเพิ่มประสิทธิภาพในการบริหารจัดการ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แผนธุรกิจทำให้ผู้บริหารสามารถติดตามและควบคุมการดำเนินงานของธุรกิจได้อย่างมีประสิทธิภาพ ผ่านการกำหนดตัวชี้วัด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KPI)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และเป้าหมายที่ชัดเจน ช่วยให้สามารถติดตามความก้าวหน้าและประเมินประสิทธิภาพของทีมงานได้อย่างต่อเนื่อง เช่น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E1D1050-8452-ABAF-36CA-23D2E36C3765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09A1ED9-E583-6E2A-372D-1F66AB01DF09}"/>
              </a:ext>
            </a:extLst>
          </p:cNvPr>
          <p:cNvGrpSpPr/>
          <p:nvPr/>
        </p:nvGrpSpPr>
        <p:grpSpPr>
          <a:xfrm>
            <a:off x="1525021" y="3204342"/>
            <a:ext cx="14167005" cy="1352096"/>
            <a:chOff x="1880161" y="3672458"/>
            <a:chExt cx="16453059" cy="1352096"/>
          </a:xfrm>
        </p:grpSpPr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32F0A74F-C23F-5CF6-677B-FF9244D0559F}"/>
                </a:ext>
              </a:extLst>
            </p:cNvPr>
            <p:cNvSpPr txBox="1"/>
            <p:nvPr/>
          </p:nvSpPr>
          <p:spPr>
            <a:xfrm>
              <a:off x="2128006" y="3672458"/>
              <a:ext cx="16205214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การกำหนด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KPI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ด้านยอดขายและอัตราการเติบโต</a:t>
              </a:r>
            </a:p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การวางแผนการพัฒนาทักษะของบุคลากรในองค์กร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D3A8B74-7328-1833-9A21-F00426FE609C}"/>
                </a:ext>
              </a:extLst>
            </p:cNvPr>
            <p:cNvSpPr/>
            <p:nvPr/>
          </p:nvSpPr>
          <p:spPr>
            <a:xfrm>
              <a:off x="1880161" y="3808207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6BE0DDC-80F8-C363-0987-44CD1EC97122}"/>
                </a:ext>
              </a:extLst>
            </p:cNvPr>
            <p:cNvSpPr/>
            <p:nvPr/>
          </p:nvSpPr>
          <p:spPr>
            <a:xfrm>
              <a:off x="1880161" y="4355226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F2F0112-199B-F3DB-5094-D1178E33659D}"/>
              </a:ext>
            </a:extLst>
          </p:cNvPr>
          <p:cNvGrpSpPr/>
          <p:nvPr/>
        </p:nvGrpSpPr>
        <p:grpSpPr>
          <a:xfrm>
            <a:off x="912929" y="4443145"/>
            <a:ext cx="16571507" cy="1352096"/>
            <a:chOff x="1228726" y="6131153"/>
            <a:chExt cx="16571507" cy="1352096"/>
          </a:xfrm>
        </p:grpSpPr>
        <p:sp>
          <p:nvSpPr>
            <p:cNvPr id="70" name="TextBox 10">
              <a:extLst>
                <a:ext uri="{FF2B5EF4-FFF2-40B4-BE49-F238E27FC236}">
                  <a16:creationId xmlns:a16="http://schemas.microsoft.com/office/drawing/2014/main" id="{2485A8E1-5C90-D52F-A17F-3B72FEFD0500}"/>
                </a:ext>
              </a:extLst>
            </p:cNvPr>
            <p:cNvSpPr txBox="1"/>
            <p:nvPr/>
          </p:nvSpPr>
          <p:spPr>
            <a:xfrm>
              <a:off x="1228726" y="6131153"/>
              <a:ext cx="16571507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สนับสนุนการตัดสินใจทางธุรกิจ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ธุรกิจเป็นเครื่องมือสำคัญที่ช่วยให้ผู้ประกอบธุรกิจสามารถตัดสินใจในเรื่องสำคัญได้อย่างมีเหตุผลและมีข้อมูลสนับสนุน การมีข้อมูลที่ถูกต้องและเป็นปัจจุบันจากแผนธุรกิจช่วยให้สามารถตัดสินใจได้อย่างรวดเร็วและแม่นยำ ลดโอกาสใน</a:t>
              </a:r>
              <a:r>
                <a:rPr lang="th-TH" sz="38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ผิดพลาด เช่น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6358EEE-BAA4-51D1-831A-6A24505E9247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1EE49EE-AAB3-6738-EDFC-E1637237895A}"/>
              </a:ext>
            </a:extLst>
          </p:cNvPr>
          <p:cNvGrpSpPr/>
          <p:nvPr/>
        </p:nvGrpSpPr>
        <p:grpSpPr>
          <a:xfrm>
            <a:off x="1530772" y="5987940"/>
            <a:ext cx="14161254" cy="1352096"/>
            <a:chOff x="1886840" y="3672458"/>
            <a:chExt cx="16446380" cy="1352096"/>
          </a:xfrm>
        </p:grpSpPr>
        <p:sp>
          <p:nvSpPr>
            <p:cNvPr id="74" name="TextBox 10">
              <a:extLst>
                <a:ext uri="{FF2B5EF4-FFF2-40B4-BE49-F238E27FC236}">
                  <a16:creationId xmlns:a16="http://schemas.microsoft.com/office/drawing/2014/main" id="{E9AC2463-DBA4-88F7-4F36-E445AF8CB494}"/>
                </a:ext>
              </a:extLst>
            </p:cNvPr>
            <p:cNvSpPr txBox="1"/>
            <p:nvPr/>
          </p:nvSpPr>
          <p:spPr>
            <a:xfrm>
              <a:off x="2128006" y="3672458"/>
              <a:ext cx="16205214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การตัดสินใจเปิดตลาดใหม่โดยอิงจากข้อมูลในแผนธุรกิจ</a:t>
              </a:r>
            </a:p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การตัดสินใจลดต้นทุนการผลิตจากการวิเคราะห์ต้นทุนในแผนธุรกิจ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0B7F6AE-1551-44EC-5838-D90E065D596D}"/>
                </a:ext>
              </a:extLst>
            </p:cNvPr>
            <p:cNvSpPr/>
            <p:nvPr/>
          </p:nvSpPr>
          <p:spPr>
            <a:xfrm>
              <a:off x="1886840" y="3784795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D1AEA4B-1818-E6F9-24D5-E0F90FF755FF}"/>
                </a:ext>
              </a:extLst>
            </p:cNvPr>
            <p:cNvSpPr/>
            <p:nvPr/>
          </p:nvSpPr>
          <p:spPr>
            <a:xfrm>
              <a:off x="1886840" y="4350056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E52BC47-A141-38BD-5F17-A8EACA60A80D}"/>
              </a:ext>
            </a:extLst>
          </p:cNvPr>
          <p:cNvGrpSpPr/>
          <p:nvPr/>
        </p:nvGrpSpPr>
        <p:grpSpPr>
          <a:xfrm>
            <a:off x="912929" y="7250938"/>
            <a:ext cx="16571507" cy="1352096"/>
            <a:chOff x="1228726" y="6131153"/>
            <a:chExt cx="16571507" cy="1352096"/>
          </a:xfrm>
        </p:grpSpPr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98719AE8-038E-DB92-4CD4-6728DD8ED3D8}"/>
                </a:ext>
              </a:extLst>
            </p:cNvPr>
            <p:cNvSpPr txBox="1"/>
            <p:nvPr/>
          </p:nvSpPr>
          <p:spPr>
            <a:xfrm>
              <a:off x="1228726" y="6131153"/>
              <a:ext cx="16571507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ช่วยสร้างความน่าเชื่อถือและภาพลักษณ์ที่ดีต่อธุรกิจ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แผนธุรกิจที่มีความสมบูรณ์และมีการวางแผนอย่างมืออาชีพ ช่วยให้ธุรกิจมีภาพลักษณ์ที่ดีในสายตาของนักลงทุน ลูกค้า และคู่ค้า แสดงให้เห็นถึงความพร้อมในการดำเนินธุรกิจและความสามารถในการบริหารจัดการ เช่น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A0CA22A-5716-8DE2-9451-14E50C2409A1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70FDB67-C119-E094-6B37-4C225E2C81BA}"/>
              </a:ext>
            </a:extLst>
          </p:cNvPr>
          <p:cNvGrpSpPr/>
          <p:nvPr/>
        </p:nvGrpSpPr>
        <p:grpSpPr>
          <a:xfrm>
            <a:off x="1508813" y="8761227"/>
            <a:ext cx="14183213" cy="1352096"/>
            <a:chOff x="1861337" y="3672458"/>
            <a:chExt cx="16471883" cy="1352096"/>
          </a:xfrm>
        </p:grpSpPr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397F7DBA-45F4-371E-19E1-03689C2DE103}"/>
                </a:ext>
              </a:extLst>
            </p:cNvPr>
            <p:cNvSpPr txBox="1"/>
            <p:nvPr/>
          </p:nvSpPr>
          <p:spPr>
            <a:xfrm>
              <a:off x="2128006" y="3672458"/>
              <a:ext cx="16205214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การนำเสนอแผนธุรกิจต่อสื่อมวลชนและนักลงทุน</a:t>
              </a:r>
            </a:p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การดึงดูดลูกค้าผ่านการแสดงศักยภาพของธุรกิจในแผนธุรกิจ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D6913AA-1A5D-AB5E-88E0-B0E163AB94F8}"/>
                </a:ext>
              </a:extLst>
            </p:cNvPr>
            <p:cNvSpPr/>
            <p:nvPr/>
          </p:nvSpPr>
          <p:spPr>
            <a:xfrm>
              <a:off x="1877428" y="3860995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044AAE7-FBDA-5B39-AC30-D4BFC6CFE017}"/>
                </a:ext>
              </a:extLst>
            </p:cNvPr>
            <p:cNvSpPr/>
            <p:nvPr/>
          </p:nvSpPr>
          <p:spPr>
            <a:xfrm>
              <a:off x="1861337" y="4396677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83207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9CB08-F301-E99B-D4E5-C473C8ECB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11B96D8-62CA-E177-A717-371F0B00DF8E}"/>
              </a:ext>
            </a:extLst>
          </p:cNvPr>
          <p:cNvSpPr/>
          <p:nvPr/>
        </p:nvSpPr>
        <p:spPr>
          <a:xfrm>
            <a:off x="5164336" y="4908490"/>
            <a:ext cx="7947815" cy="3183087"/>
          </a:xfrm>
          <a:prstGeom prst="roundRect">
            <a:avLst>
              <a:gd name="adj" fmla="val 1269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9938EE2-6AB3-7637-92DD-BF44AF040F96}"/>
              </a:ext>
            </a:extLst>
          </p:cNvPr>
          <p:cNvSpPr/>
          <p:nvPr/>
        </p:nvSpPr>
        <p:spPr>
          <a:xfrm>
            <a:off x="-13452854" y="1361011"/>
            <a:ext cx="10203543" cy="10203543"/>
          </a:xfrm>
          <a:prstGeom prst="ellipse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69F9DD60-6169-57A0-CB47-481D0D392A57}"/>
              </a:ext>
            </a:extLst>
          </p:cNvPr>
          <p:cNvSpPr txBox="1"/>
          <p:nvPr/>
        </p:nvSpPr>
        <p:spPr>
          <a:xfrm>
            <a:off x="-140201" y="-4152900"/>
            <a:ext cx="1020354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6000" dirty="0">
                <a:solidFill>
                  <a:schemeClr val="bg1"/>
                </a:solidFill>
                <a:latin typeface="2006_iannnnnBKK" panose="02000000000000000000" pitchFamily="2" charset="0"/>
                <a:cs typeface="2006_iannnnnBKK" panose="02000000000000000000" pitchFamily="2" charset="0"/>
              </a:rPr>
              <a:t>Marketer Personality Development</a:t>
            </a:r>
            <a:endParaRPr lang="en-US" sz="6000" b="1" dirty="0">
              <a:solidFill>
                <a:schemeClr val="bg1"/>
              </a:solidFill>
              <a:latin typeface="2006_iannnnnBKK" panose="02000000000000000000" pitchFamily="2" charset="0"/>
              <a:cs typeface="2006_iannnnnBKK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1C042-77FC-4E2F-3D49-EDDAF33EB05F}"/>
              </a:ext>
            </a:extLst>
          </p:cNvPr>
          <p:cNvSpPr txBox="1"/>
          <p:nvPr/>
        </p:nvSpPr>
        <p:spPr>
          <a:xfrm>
            <a:off x="14678077" y="-1605325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199370025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BFFD58-1AFF-A7C5-D458-8239D185B157}"/>
              </a:ext>
            </a:extLst>
          </p:cNvPr>
          <p:cNvSpPr txBox="1"/>
          <p:nvPr/>
        </p:nvSpPr>
        <p:spPr>
          <a:xfrm>
            <a:off x="5263612" y="-2046809"/>
            <a:ext cx="826509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 Soft SemiBold" panose="02000000000000000000" pitchFamily="50" charset="-34"/>
                <a:cs typeface="Cloud Soft SemiBold" panose="02000000000000000000" pitchFamily="50" charset="-34"/>
              </a:rPr>
              <a:t>PERSONALITY DEVELOPMENT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52DBFF-D434-CF9A-A02B-3C5A0751F0FA}"/>
              </a:ext>
            </a:extLst>
          </p:cNvPr>
          <p:cNvGrpSpPr/>
          <p:nvPr/>
        </p:nvGrpSpPr>
        <p:grpSpPr>
          <a:xfrm>
            <a:off x="0" y="-1611858"/>
            <a:ext cx="18288000" cy="3986500"/>
            <a:chOff x="0" y="-1558070"/>
            <a:chExt cx="18288000" cy="39865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54F8B14-9AC6-DDBE-D1B0-F63A6D6265CC}"/>
                </a:ext>
              </a:extLst>
            </p:cNvPr>
            <p:cNvSpPr/>
            <p:nvPr/>
          </p:nvSpPr>
          <p:spPr>
            <a:xfrm>
              <a:off x="2494708" y="-1558070"/>
              <a:ext cx="13298582" cy="3791906"/>
            </a:xfrm>
            <a:prstGeom prst="roundRect">
              <a:avLst>
                <a:gd name="adj" fmla="val 32216"/>
              </a:avLst>
            </a:prstGeom>
            <a:solidFill>
              <a:srgbClr val="F258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015223-74D0-81ED-255A-ECB19EBF4972}"/>
                </a:ext>
              </a:extLst>
            </p:cNvPr>
            <p:cNvSpPr txBox="1"/>
            <p:nvPr/>
          </p:nvSpPr>
          <p:spPr>
            <a:xfrm>
              <a:off x="0" y="1312740"/>
              <a:ext cx="18288000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14000" b="1" spc="-150" dirty="0">
                  <a:solidFill>
                    <a:schemeClr val="bg1"/>
                  </a:solidFill>
                  <a:latin typeface="Cloud Soft SemiBold" panose="02000000000000000000" pitchFamily="50" charset="-34"/>
                  <a:cs typeface="Cloud Soft SemiBold" panose="02000000000000000000" pitchFamily="50" charset="-34"/>
                </a:rPr>
                <a:t>Basic Business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87EB97-AA98-46BD-F236-69A5D0E3CA0C}"/>
              </a:ext>
            </a:extLst>
          </p:cNvPr>
          <p:cNvGrpSpPr/>
          <p:nvPr/>
        </p:nvGrpSpPr>
        <p:grpSpPr>
          <a:xfrm>
            <a:off x="5377596" y="3466753"/>
            <a:ext cx="7734555" cy="4356702"/>
            <a:chOff x="5125436" y="3466753"/>
            <a:chExt cx="7734555" cy="435670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9487324-5578-65B4-86AD-CC081FF298A1}"/>
                </a:ext>
              </a:extLst>
            </p:cNvPr>
            <p:cNvGrpSpPr/>
            <p:nvPr/>
          </p:nvGrpSpPr>
          <p:grpSpPr>
            <a:xfrm>
              <a:off x="7011582" y="3466753"/>
              <a:ext cx="4264836" cy="1138844"/>
              <a:chOff x="1265027" y="2058948"/>
              <a:chExt cx="4740111" cy="1265758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1031DA0-A8EB-FA94-6842-9ECB1247AB72}"/>
                  </a:ext>
                </a:extLst>
              </p:cNvPr>
              <p:cNvGrpSpPr/>
              <p:nvPr/>
            </p:nvGrpSpPr>
            <p:grpSpPr>
              <a:xfrm>
                <a:off x="1265027" y="2255425"/>
                <a:ext cx="3871119" cy="1069281"/>
                <a:chOff x="4648200" y="5812366"/>
                <a:chExt cx="3871119" cy="1069281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FADC9A2F-C5C4-12E2-0952-20A0BFB236F8}"/>
                    </a:ext>
                  </a:extLst>
                </p:cNvPr>
                <p:cNvSpPr/>
                <p:nvPr/>
              </p:nvSpPr>
              <p:spPr>
                <a:xfrm>
                  <a:off x="4648200" y="5969673"/>
                  <a:ext cx="3840802" cy="911974"/>
                </a:xfrm>
                <a:prstGeom prst="roundRect">
                  <a:avLst/>
                </a:prstGeom>
                <a:solidFill>
                  <a:srgbClr val="F57C7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TextBox 6">
                  <a:extLst>
                    <a:ext uri="{FF2B5EF4-FFF2-40B4-BE49-F238E27FC236}">
                      <a16:creationId xmlns:a16="http://schemas.microsoft.com/office/drawing/2014/main" id="{E39D247A-23FA-3FA8-7205-306DD1ECAACC}"/>
                    </a:ext>
                  </a:extLst>
                </p:cNvPr>
                <p:cNvSpPr txBox="1"/>
                <p:nvPr/>
              </p:nvSpPr>
              <p:spPr>
                <a:xfrm>
                  <a:off x="4983373" y="5812366"/>
                  <a:ext cx="3535946" cy="1043331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7979"/>
                    </a:lnSpc>
                  </a:pPr>
                  <a:r>
                    <a:rPr lang="th-TH" sz="43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สาระการเรียนรู้</a:t>
                  </a:r>
                  <a:endParaRPr lang="en-US" sz="43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46D32B9-0D57-AD52-D91F-59FBDC86A051}"/>
                  </a:ext>
                </a:extLst>
              </p:cNvPr>
              <p:cNvSpPr/>
              <p:nvPr/>
            </p:nvSpPr>
            <p:spPr>
              <a:xfrm>
                <a:off x="4884158" y="2058948"/>
                <a:ext cx="615553" cy="61555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314EEF5-2D6F-8208-7590-080E7A4D19FF}"/>
                  </a:ext>
                </a:extLst>
              </p:cNvPr>
              <p:cNvSpPr/>
              <p:nvPr/>
            </p:nvSpPr>
            <p:spPr>
              <a:xfrm>
                <a:off x="5530745" y="2236344"/>
                <a:ext cx="474393" cy="474393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F2C1956-77B2-3243-2D99-7F21EBDB040A}"/>
                  </a:ext>
                </a:extLst>
              </p:cNvPr>
              <p:cNvSpPr/>
              <p:nvPr/>
            </p:nvSpPr>
            <p:spPr>
              <a:xfrm>
                <a:off x="5258173" y="2704187"/>
                <a:ext cx="350683" cy="35068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84EA516-74F9-9B5C-65F2-1786DBE68C67}"/>
                </a:ext>
              </a:extLst>
            </p:cNvPr>
            <p:cNvGrpSpPr/>
            <p:nvPr/>
          </p:nvGrpSpPr>
          <p:grpSpPr>
            <a:xfrm>
              <a:off x="5125436" y="5089712"/>
              <a:ext cx="7734555" cy="2733743"/>
              <a:chOff x="138290" y="4334574"/>
              <a:chExt cx="7734555" cy="2733743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2BA8547-6F56-C2B0-472E-B2A30B792AC2}"/>
                  </a:ext>
                </a:extLst>
              </p:cNvPr>
              <p:cNvSpPr/>
              <p:nvPr/>
            </p:nvSpPr>
            <p:spPr>
              <a:xfrm>
                <a:off x="138290" y="4334574"/>
                <a:ext cx="576000" cy="576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1</a:t>
                </a:r>
                <a:endParaRPr lang="th-TH" sz="360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FB544689-2909-EA6B-7221-8070BCC20BCC}"/>
                  </a:ext>
                </a:extLst>
              </p:cNvPr>
              <p:cNvSpPr txBox="1"/>
              <p:nvPr/>
            </p:nvSpPr>
            <p:spPr>
              <a:xfrm>
                <a:off x="837623" y="4507031"/>
                <a:ext cx="7035222" cy="256128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2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การจัดการธุรกิจ</a:t>
                </a:r>
              </a:p>
              <a:p>
                <a:pPr>
                  <a:lnSpc>
                    <a:spcPts val="3500"/>
                  </a:lnSpc>
                  <a:spcBef>
                    <a:spcPts val="2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โมเดลธุรกิจ 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Business Model Canvas (BMC)</a:t>
                </a:r>
              </a:p>
              <a:p>
                <a:pPr>
                  <a:lnSpc>
                    <a:spcPts val="3500"/>
                  </a:lnSpc>
                  <a:spcBef>
                    <a:spcPts val="2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การวางแผนธุรกิจ</a:t>
                </a:r>
              </a:p>
              <a:p>
                <a:pPr>
                  <a:lnSpc>
                    <a:spcPts val="3500"/>
                  </a:lnSpc>
                  <a:spcBef>
                    <a:spcPts val="2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การเขียนแผนธุรกิจ</a:t>
                </a: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93E60894-4578-CA51-494B-34BBB51D99E8}"/>
                  </a:ext>
                </a:extLst>
              </p:cNvPr>
              <p:cNvSpPr/>
              <p:nvPr/>
            </p:nvSpPr>
            <p:spPr>
              <a:xfrm>
                <a:off x="138290" y="5039598"/>
                <a:ext cx="576000" cy="576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2</a:t>
                </a:r>
                <a:endParaRPr lang="th-TH" sz="3600" dirty="0"/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7606A0EE-7251-3679-822D-3ED69D2553EC}"/>
                  </a:ext>
                </a:extLst>
              </p:cNvPr>
              <p:cNvSpPr/>
              <p:nvPr/>
            </p:nvSpPr>
            <p:spPr>
              <a:xfrm>
                <a:off x="138290" y="5757052"/>
                <a:ext cx="576000" cy="576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3</a:t>
                </a:r>
                <a:endParaRPr lang="th-TH" sz="3600" dirty="0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8A4F7FB-F653-EA3B-121A-DA9C5CDFE3E2}"/>
                  </a:ext>
                </a:extLst>
              </p:cNvPr>
              <p:cNvSpPr/>
              <p:nvPr/>
            </p:nvSpPr>
            <p:spPr>
              <a:xfrm>
                <a:off x="138290" y="6470899"/>
                <a:ext cx="576000" cy="576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4</a:t>
                </a:r>
                <a:endParaRPr lang="th-TH" sz="3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29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D3AB0-19C2-B62E-59E9-0EA83F61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E5C3C2-9820-39F6-CC1F-CE8401886692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1DD6D0F-408D-7DFC-357F-D3DC612926A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2DA33E27-DDA4-F845-EAA7-1422C664780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6F68E5E-B6D1-44E3-CF93-062814033D0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43228C-022F-2E09-E844-59FEB080F75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0FF511-86AA-81D2-EC16-6B894FA65903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B7F1AFA-D7EF-C10F-3503-3ACD6AC872E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B7D237-8C80-E38A-E542-49D1137DBE9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41C2FDD-A359-DCBD-D207-E9C2A7BF40E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5D31A1-F010-99D5-A557-7966F78A6B8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546AC6-3D6E-3F6B-1DCF-A39C62354AFE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F0B8DFF-590B-3AE2-9360-9D1CD3100E7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FBB829F5-3B56-67A2-05DE-8C5222DFA86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619F8B39-6C75-CD65-E8F6-AD9C3C9A555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15E4443-343E-9B0F-37B0-FF3A9B01756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5E955C2-108F-5D3A-5E37-197898EF942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A719E64-734D-FC82-7B16-B4F29887239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2AB7C0B4-5085-FE9C-AECA-EA8AEB3C352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77BC14EB-E983-5DC3-EC36-BFFF487E6FD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7F6630D-6952-988D-2583-75754233BFD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2D64259-B07D-78CA-8DA8-5CE137CC7624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0122CD1-F39A-08EB-C759-E8F5375B87A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2D29DEE1-349B-C7B8-C01A-3176196519C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AAFD63FA-8EBE-9624-C274-D9A24CE3B67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82F8873-23E7-06DE-56FF-759054C1540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BC3F70-1442-5B22-7B14-211ADC8A9F7C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3AF74A8-EEB6-A436-CB38-007A1ABD323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C1739D-B0C9-A133-8FBE-6587C870AE5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7B90A16-62A0-4095-F39E-DC788E150ED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C01212E-B46A-8214-1475-A8FC2DC4EA6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CFFE273-4C53-6AB0-EBC3-8EB43F165C92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D069890-545E-DFC9-9D1C-0D1E74E7C51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CDA4BF20-41B5-3A2E-A81B-4537A80C3A1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E2B90951-71A6-8C81-95BD-EFD67F2A3DF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E5E15F7-A643-BCC9-CBDC-C8BDB19E1E2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36A5D9-3075-49B2-6E99-61A8606CEA79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A1A09D7-6635-A162-187C-B06522EBC21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84AF6BD8-81F3-5D46-D710-4F0FD0C1DBE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7970228-F6AD-064F-A39E-3B21A4488E2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20143FB-26A3-DDCC-3D18-E76ABC27601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7F8F26E-1A63-B545-B22E-E707BA6D8F96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0B7EE94-BC75-7DC6-641D-DFF82A7A0CA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D4343B4B-B116-F458-1502-87CCFB9520E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ED9F96C-11C5-AF84-ECC7-C6D3AA66FC2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00E5168-A843-E642-E3F9-C7F0FF19520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9DA1BCA-D19F-7048-670B-70BCF3F3CE0B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FFCD621-4730-67F8-F2F2-6C63B25A246D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EBF7DA4B-91F4-80B4-1547-C7BCB9879E62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54AEAB88-F7CB-C52C-6B04-DBAD9AF5399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10A0662-81CA-BEE6-63AB-2FF37160CB4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5FAB800-4E82-60E5-2837-4DB84E52D85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B954FA16-1788-6FFB-A29A-7875FF5216AF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D773217-4794-1177-9FC1-218AB412A9B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60B8C5F-7847-6521-4880-E3FFECAD9412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A718E2F-FDC8-0DA9-5500-60035C53FDD4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D38899-7D0B-E81E-3CED-170A385B1DD8}"/>
              </a:ext>
            </a:extLst>
          </p:cNvPr>
          <p:cNvGrpSpPr/>
          <p:nvPr/>
        </p:nvGrpSpPr>
        <p:grpSpPr>
          <a:xfrm>
            <a:off x="881041" y="1615929"/>
            <a:ext cx="11369627" cy="962734"/>
            <a:chOff x="2965791" y="2808159"/>
            <a:chExt cx="11369627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5F048C01-B685-6105-A6C8-2DA2C0A5D5FD}"/>
                </a:ext>
              </a:extLst>
            </p:cNvPr>
            <p:cNvSpPr/>
            <p:nvPr/>
          </p:nvSpPr>
          <p:spPr>
            <a:xfrm rot="16200000">
              <a:off x="6015817" y="-22614"/>
              <a:ext cx="694325" cy="6794377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Flowchart: Delay 16">
              <a:extLst>
                <a:ext uri="{FF2B5EF4-FFF2-40B4-BE49-F238E27FC236}">
                  <a16:creationId xmlns:a16="http://schemas.microsoft.com/office/drawing/2014/main" id="{0916A706-5A9F-471A-28D9-5A279A6DDDC0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5F007A42-6BEB-6356-9516-2F2E51B4255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3.</a:t>
              </a:r>
              <a:r>
                <a:rPr lang="th-TH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20987EED-C9DA-A11E-74DB-B55EA75F3C3A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ประโยชน์ของการวางแผนธุรกิจ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87E2FB6-45FE-7663-4075-6209624F93D4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FDD9ED6A-C78C-FCDF-16BE-A1AB22461935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38D696A-1383-3A4F-ACB6-87562F833634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155FB6E-41AC-951B-A71F-444A7BD02BFB}"/>
              </a:ext>
            </a:extLst>
          </p:cNvPr>
          <p:cNvGrpSpPr/>
          <p:nvPr/>
        </p:nvGrpSpPr>
        <p:grpSpPr>
          <a:xfrm>
            <a:off x="912929" y="2838860"/>
            <a:ext cx="16462139" cy="2736169"/>
            <a:chOff x="1228726" y="6131152"/>
            <a:chExt cx="16462139" cy="2736169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39D1CCE4-10AC-0741-7394-3EA1121970EE}"/>
                </a:ext>
              </a:extLst>
            </p:cNvPr>
            <p:cNvSpPr txBox="1"/>
            <p:nvPr/>
          </p:nvSpPr>
          <p:spPr>
            <a:xfrm>
              <a:off x="1228726" y="6131152"/>
              <a:ext cx="16462139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ช่วยกำหนดทิศทางและเป้าหมายของธุรกิจ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การวางแผนธุรกิจช่วยให้ธุรกิจมีเป้าหมายที่ชัดเจน โดยแผนธุรกิจจะระบุรายละเอียดเกี่ยวกับวิสัยทัศน์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Vision)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พันธกิจ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Mission)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ขององค์กร รวมถึงเป้าหมายทางธุรกิจในระยะสั้นและ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ระยะยาว การกำหนดเป้าหมายที่ชัดเจนช่วยให้ทีมงานสามารถทำงานได้อย่างมีทิศทางและมีความสอดคล้องกัน ทำให้การดำเนินงานมีประสิทธิภาพมากยิ่งขึ้น เช่น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2A1902F-87E4-FEDC-77A5-7861E2DB0A9D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F94689B-1C13-9F3A-20E1-2B5CACA4CFA8}"/>
              </a:ext>
            </a:extLst>
          </p:cNvPr>
          <p:cNvGrpSpPr/>
          <p:nvPr/>
        </p:nvGrpSpPr>
        <p:grpSpPr>
          <a:xfrm>
            <a:off x="1443731" y="4898981"/>
            <a:ext cx="14167005" cy="1352096"/>
            <a:chOff x="1880161" y="3672458"/>
            <a:chExt cx="16453059" cy="1352096"/>
          </a:xfrm>
        </p:grpSpPr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472FB749-8A85-FE99-48A2-426839D5D8A2}"/>
                </a:ext>
              </a:extLst>
            </p:cNvPr>
            <p:cNvSpPr txBox="1"/>
            <p:nvPr/>
          </p:nvSpPr>
          <p:spPr>
            <a:xfrm>
              <a:off x="2128006" y="3672458"/>
              <a:ext cx="16205214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4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การตั้งเป้าหมายยอดขายในแต่ละไตรมาส</a:t>
              </a:r>
            </a:p>
            <a:p>
              <a:pPr>
                <a:lnSpc>
                  <a:spcPts val="3800"/>
                </a:lnSpc>
                <a:spcBef>
                  <a:spcPts val="4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การกำหนดเป้าหมายส่วนแบ่งทางการตลาด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Market Share)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ภายใน 1 ปี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33AE869-1736-5D59-B21F-65019B18B65F}"/>
                </a:ext>
              </a:extLst>
            </p:cNvPr>
            <p:cNvSpPr/>
            <p:nvPr/>
          </p:nvSpPr>
          <p:spPr>
            <a:xfrm>
              <a:off x="1880161" y="3794913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D4D545A-D81D-0A0D-8813-33BA509EBF1B}"/>
                </a:ext>
              </a:extLst>
            </p:cNvPr>
            <p:cNvSpPr/>
            <p:nvPr/>
          </p:nvSpPr>
          <p:spPr>
            <a:xfrm>
              <a:off x="1880161" y="4342713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8C0CBC2-FD97-2CED-035B-DE8E9F03ADF8}"/>
              </a:ext>
            </a:extLst>
          </p:cNvPr>
          <p:cNvGrpSpPr/>
          <p:nvPr/>
        </p:nvGrpSpPr>
        <p:grpSpPr>
          <a:xfrm>
            <a:off x="912929" y="6346272"/>
            <a:ext cx="16462139" cy="2736169"/>
            <a:chOff x="1228726" y="6131152"/>
            <a:chExt cx="16462139" cy="2736169"/>
          </a:xfrm>
        </p:grpSpPr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F78F76A2-8CEC-E9C7-E565-BE819F651E44}"/>
                </a:ext>
              </a:extLst>
            </p:cNvPr>
            <p:cNvSpPr txBox="1"/>
            <p:nvPr/>
          </p:nvSpPr>
          <p:spPr>
            <a:xfrm>
              <a:off x="1228726" y="6131152"/>
              <a:ext cx="16462139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ช่วยให้การตัดสินใจทางธุรกิจมีประสิทธิภาพ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แผนธุรกิจที่ดีช่วยให้ผู้ประกอบธุรกิจสามารถตัดสินใจได้อย่างถูกต้องและแม่นยำ เนื่องจากการวางแผนจะมีการรวบรวมและวิเคราะห์ข้อมูลที่จำเป็นในการตัดสินใจ เช่น ข้อมูลตลาด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Market Data)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พฤติกรรมผู้บริโภค ข้อมูลด้านการเงิน และข้อมูลด้านคู่แข่ง การมีข้อมูลที่ครบถ้วนและถูกต้องช่วยลดความเสี่ยงในการตัดสินใจผิดพลาด เช่น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1A6C658-717A-0771-3313-9B04DA816280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FA376C6-7A64-8FBD-6FE8-80BA32008181}"/>
              </a:ext>
            </a:extLst>
          </p:cNvPr>
          <p:cNvGrpSpPr/>
          <p:nvPr/>
        </p:nvGrpSpPr>
        <p:grpSpPr>
          <a:xfrm>
            <a:off x="1443731" y="8353385"/>
            <a:ext cx="14167005" cy="1352096"/>
            <a:chOff x="1880161" y="3672458"/>
            <a:chExt cx="16453059" cy="1352096"/>
          </a:xfrm>
        </p:grpSpPr>
        <p:sp>
          <p:nvSpPr>
            <p:cNvPr id="69" name="TextBox 10">
              <a:extLst>
                <a:ext uri="{FF2B5EF4-FFF2-40B4-BE49-F238E27FC236}">
                  <a16:creationId xmlns:a16="http://schemas.microsoft.com/office/drawing/2014/main" id="{7FA5E3E2-6473-7A43-D23F-75F1D31E587C}"/>
                </a:ext>
              </a:extLst>
            </p:cNvPr>
            <p:cNvSpPr txBox="1"/>
            <p:nvPr/>
          </p:nvSpPr>
          <p:spPr>
            <a:xfrm>
              <a:off x="2128006" y="3672458"/>
              <a:ext cx="16205214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4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การเลือกทำการตลาดออนไลน์หรือออฟไลน์</a:t>
              </a:r>
            </a:p>
            <a:p>
              <a:pPr>
                <a:lnSpc>
                  <a:spcPts val="3800"/>
                </a:lnSpc>
                <a:spcBef>
                  <a:spcPts val="4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การเลือกกลยุทธ์การตั้งราคา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Pricing Strategy)</a:t>
              </a:r>
              <a:endPara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199970B-7491-093C-C146-BDADA9B34B83}"/>
                </a:ext>
              </a:extLst>
            </p:cNvPr>
            <p:cNvSpPr/>
            <p:nvPr/>
          </p:nvSpPr>
          <p:spPr>
            <a:xfrm>
              <a:off x="1880161" y="3796901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C451B32-AF96-E2C0-2385-1E300EA85FDC}"/>
                </a:ext>
              </a:extLst>
            </p:cNvPr>
            <p:cNvSpPr/>
            <p:nvPr/>
          </p:nvSpPr>
          <p:spPr>
            <a:xfrm>
              <a:off x="1880161" y="4337081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</p:spTree>
    <p:extLst>
      <p:ext uri="{BB962C8B-B14F-4D97-AF65-F5344CB8AC3E}">
        <p14:creationId xmlns:p14="http://schemas.microsoft.com/office/powerpoint/2010/main" val="209713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E6F9F-4C1C-6847-327D-E78AF0364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C3D7633-5503-6B87-0BE5-DEA5B67AD9F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F0F19A-F7D6-DC5F-921D-1A3BAE48887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EC840EAA-D024-FE16-AE44-A62660EFC76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99A33D6-FD81-C313-1F5C-314D66058A4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7E66A0D-130A-E6C1-8C9C-E2960FF09F6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0DBF48-647D-C4A9-7265-A383773D8CC5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402DE4-FC46-D5B9-DB76-82B8D64908F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682C2267-E3A4-C32C-5CC3-DB562776801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23ABC806-CCF0-9407-ACA6-878E4CAFEEC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36589AB-72D6-8341-B8D6-FF8991230F4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9CF259-D5B4-ED49-8F67-6AFB370B9219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AD9D275-9B97-1B8D-EDFC-0554AF9C7E4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6C899B4-DBE3-439E-A991-ACC4A90E8BF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ED669DCF-E487-C495-C008-C59C069AD34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57B5F52-14CA-1953-A737-9EEE5D7E6B7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50940AC-49CB-3B3F-501B-669A9E4A9C63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B730DFA-CBD5-3BAA-1FDA-E545EBD30A1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CAFEF0E1-4AF0-E551-2E43-1781C003646E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0C448521-3929-0194-0DE7-897EABFAD6D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44C09C3-B178-C1A1-D89E-601A24E4E2A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F31D8AD-7904-0751-EB6D-7A2BBE876189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37CC96B-BB73-4380-E84B-1B65A3B2842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3FAA9130-FDC2-AA97-C228-7FB382025A2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027A04BA-0C6B-5D08-561D-D9C7732E880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80DA369-FD3E-AF24-72CC-8A9F5BFE19D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343F59A-27E5-013D-923E-E1EF38D1ED75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570DFD0-F97B-6AAD-1C09-A39421E7739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0A915003-EA35-B1B9-D7CB-86E7C3A92F5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B084FCE-D0E1-6339-3EEF-BB991494BD3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97B3FFF-6FAA-E874-C365-F4BD51636EE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007EDE0-5A25-EA42-0D03-FF7A528F053B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4125890-90C6-A919-3C97-1556B1EAB74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B863338-EB61-0CED-3956-5C20B9E7FC1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6A596719-39AF-A0D7-747F-37AA2EB59ED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6675062-6E26-E5D4-32E9-88F577B4AA9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3240FF5-181D-FAC3-6631-4C42E772A282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BB1C6A6-C80B-9121-8E4E-EFAE0525BE9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7ECBAB6F-E3B8-BEE4-87ED-485250ED3EE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B593A41-E194-1948-6C69-A8A87E79880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A611B16-16A0-EF4B-4D08-5B8BF90DCCC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9FEA0A5-11DE-FF9D-3362-5285D73E03EE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3D6E1F6-06B2-BEAD-3313-4BDE8BA5D80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E5BEACF8-FF47-5039-0865-C4B4C9CDD89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A27F788E-D77B-B247-4DFC-CAE6DA33069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EBCDED2-30EE-4D25-32B5-34531BB4741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BABA37A-FA1C-9E5A-F00E-F6FA56C275B0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A17E7CD-30CA-E467-413D-7FCA61FA5486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55174754-3C67-4A9A-691A-13798532ED5E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87A4489-15C6-41D7-E302-738B8D2FEC2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17A3DD9-42E9-1055-53B8-CCBAA34EEBE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40F7DEC-C2F7-5041-9703-3B52F2F70250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EE0A7BE0-7428-3BED-7278-2AF949185B2A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5D3DF9A-9F04-7807-8F0B-202055B488C8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447C9D4-32F2-E4A3-EA9F-05A851F0F38E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CAB633B-F267-294C-5733-1D1C226CD27F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F2A930B-FF00-CE66-3CB3-C97ADB575883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9A04989F-7986-9A06-A81B-E08EDB055AD2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C3AAC38-AAA5-7139-08C1-5AC3862EFB6A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F55361F-0BF1-FCBB-62AE-D87B1DB43F52}"/>
              </a:ext>
            </a:extLst>
          </p:cNvPr>
          <p:cNvGrpSpPr/>
          <p:nvPr/>
        </p:nvGrpSpPr>
        <p:grpSpPr>
          <a:xfrm>
            <a:off x="912929" y="1900837"/>
            <a:ext cx="16571507" cy="2736169"/>
            <a:chOff x="1228726" y="6131152"/>
            <a:chExt cx="16571507" cy="2736169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01072EF8-32B1-E480-0DE2-A61395D1CA34}"/>
                </a:ext>
              </a:extLst>
            </p:cNvPr>
            <p:cNvSpPr txBox="1"/>
            <p:nvPr/>
          </p:nvSpPr>
          <p:spPr>
            <a:xfrm>
              <a:off x="1228726" y="6131152"/>
              <a:ext cx="1657150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เพิ่มโอกาสในการได้รับเงินทุนและการสนับสนุน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ธุรกิจที่มีความน่าเชื่อถือและมีการวิเคราะห์อย่างละเอียดช่วยสร้างความมั่นใจให้กับนักลงทุนและสถาบันการเงิน นักลงทุนต้องการเห็นว่าแผนธุรกิจมีความเป็นไปได้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Feasibility)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และสามารถสร้างผลตอบแทนในอนาคตได้จริงแผนธุรกิจที่แสดงรายละเอียดเกี่ยวกับศักยภาพทางการเงิน การเติบโตของตลาด และการคืนทุนที่ชัดเจน จะเพิ่มโอกาสในการได้รับเงินทุนสนับสนุน เช่น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33083BA3-322A-95A8-EB7A-328FB4F36DCF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39FC22E-0658-3539-5C02-D22DC1463D60}"/>
              </a:ext>
            </a:extLst>
          </p:cNvPr>
          <p:cNvGrpSpPr/>
          <p:nvPr/>
        </p:nvGrpSpPr>
        <p:grpSpPr>
          <a:xfrm>
            <a:off x="1525021" y="4176779"/>
            <a:ext cx="14167005" cy="1352096"/>
            <a:chOff x="1880161" y="3672458"/>
            <a:chExt cx="16453059" cy="1352096"/>
          </a:xfrm>
        </p:grpSpPr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0777A59C-61C0-B136-FE03-3A94E4FC1204}"/>
                </a:ext>
              </a:extLst>
            </p:cNvPr>
            <p:cNvSpPr txBox="1"/>
            <p:nvPr/>
          </p:nvSpPr>
          <p:spPr>
            <a:xfrm>
              <a:off x="2128006" y="3672458"/>
              <a:ext cx="16205214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การนำแผนธุรกิจเสนอขอสินเชื่อจากธนาคาร</a:t>
              </a:r>
            </a:p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การขอระดมทุนจากนักลงทุน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Venture Capital)</a:t>
              </a:r>
              <a:endPara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9C7E8DB-2EB5-A338-BBCE-19EA99E0B770}"/>
                </a:ext>
              </a:extLst>
            </p:cNvPr>
            <p:cNvSpPr/>
            <p:nvPr/>
          </p:nvSpPr>
          <p:spPr>
            <a:xfrm>
              <a:off x="1880161" y="3794051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CD843A8-BEA8-D685-08EA-25D8C48FB273}"/>
                </a:ext>
              </a:extLst>
            </p:cNvPr>
            <p:cNvSpPr/>
            <p:nvPr/>
          </p:nvSpPr>
          <p:spPr>
            <a:xfrm>
              <a:off x="1880161" y="4384561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D1EC902-891E-9D43-FF5A-8024E1B0A21E}"/>
              </a:ext>
            </a:extLst>
          </p:cNvPr>
          <p:cNvGrpSpPr/>
          <p:nvPr/>
        </p:nvGrpSpPr>
        <p:grpSpPr>
          <a:xfrm>
            <a:off x="912929" y="5622700"/>
            <a:ext cx="16571507" cy="2736169"/>
            <a:chOff x="1228726" y="6131152"/>
            <a:chExt cx="16571507" cy="2736169"/>
          </a:xfrm>
        </p:grpSpPr>
        <p:sp>
          <p:nvSpPr>
            <p:cNvPr id="70" name="TextBox 10">
              <a:extLst>
                <a:ext uri="{FF2B5EF4-FFF2-40B4-BE49-F238E27FC236}">
                  <a16:creationId xmlns:a16="http://schemas.microsoft.com/office/drawing/2014/main" id="{89D66EEA-8B72-C700-8060-BFCEAF72E48C}"/>
                </a:ext>
              </a:extLst>
            </p:cNvPr>
            <p:cNvSpPr txBox="1"/>
            <p:nvPr/>
          </p:nvSpPr>
          <p:spPr>
            <a:xfrm>
              <a:off x="1228726" y="6131152"/>
              <a:ext cx="1657150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ช่วยในการบริหารจัดการทรัพยากรได้อย่างมีประสิทธิภาพ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แผนธุรกิจช่วยให้ธุรกิจสามารถจัดสรรทรัพยากร เช่น เงินทุน บุคลากร วัตถุดิบ และเวลา ได้อย่างเหมาะสมและมีประสิทธิภาพการจัดสรรทรัพยากรที่ดีช่วยลดต้นทุนในการดำเนินงานและเพิ่มประสิทธิภาพในการสร้างผลตอบแทน เช่น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D7071B0-D7CB-F5FF-71E0-49DBB745B83A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B5CF9C5-E041-C5D0-E767-CE783B12111F}"/>
              </a:ext>
            </a:extLst>
          </p:cNvPr>
          <p:cNvGrpSpPr/>
          <p:nvPr/>
        </p:nvGrpSpPr>
        <p:grpSpPr>
          <a:xfrm>
            <a:off x="1525021" y="7369353"/>
            <a:ext cx="14167005" cy="1352096"/>
            <a:chOff x="1880161" y="3672458"/>
            <a:chExt cx="16453059" cy="1352096"/>
          </a:xfrm>
        </p:grpSpPr>
        <p:sp>
          <p:nvSpPr>
            <p:cNvPr id="74" name="TextBox 10">
              <a:extLst>
                <a:ext uri="{FF2B5EF4-FFF2-40B4-BE49-F238E27FC236}">
                  <a16:creationId xmlns:a16="http://schemas.microsoft.com/office/drawing/2014/main" id="{BA0AD173-259B-0DDF-19A1-C5B587C629BA}"/>
                </a:ext>
              </a:extLst>
            </p:cNvPr>
            <p:cNvSpPr txBox="1"/>
            <p:nvPr/>
          </p:nvSpPr>
          <p:spPr>
            <a:xfrm>
              <a:off x="2128006" y="3672458"/>
              <a:ext cx="16205214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การกำหนดงบประมาณในการดำเนินงาน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Operating Budget)</a:t>
              </a:r>
            </a:p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การวางแผนการใช้บุคลากรในแต่ละแผนก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2AADB82-8214-53D1-D25A-01AB40015B1F}"/>
                </a:ext>
              </a:extLst>
            </p:cNvPr>
            <p:cNvSpPr/>
            <p:nvPr/>
          </p:nvSpPr>
          <p:spPr>
            <a:xfrm>
              <a:off x="1880161" y="3801671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20DECB2-FEE1-A48F-D8F1-4A219DA7AB46}"/>
                </a:ext>
              </a:extLst>
            </p:cNvPr>
            <p:cNvSpPr/>
            <p:nvPr/>
          </p:nvSpPr>
          <p:spPr>
            <a:xfrm>
              <a:off x="1880161" y="4384561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267596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E5B86-F545-09C1-B3F0-5A05894E2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5B4FFA4-3FD0-89FA-0975-2F62FE8ADE7F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D81154F-F00D-0C6C-C902-80324C6401D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8DF8CE7C-2E32-B621-7FC6-F5CA9CC5255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318D3E7-9EE6-1942-A295-FB3C50ED913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24F7DD6-59AF-20FB-2F7B-B31CF300E02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AF15AE-1E9B-699C-7484-DA32D979CDAF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95EE49-5FCB-7EAA-0022-5DBDACF9381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AD67584C-0C5B-D128-B4ED-FF896CA324E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F42CE4F5-9D53-3FC8-4DD7-18A69BF4C84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A684ADD-2E2A-CEC2-6EEA-B17504EAA40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BC3DAA-6AC9-0A39-3491-A11EDF9B857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E033CF7-4E98-1CDF-A376-24C858A6E5F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5F7510A2-03D2-B30B-C71E-28C35CCD75E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B20E9B12-9321-E268-8E87-9DA0D8186FA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5DF7264-7211-9320-F008-359B7335E3C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751B13A-B721-919E-720C-61D305A16C04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615597D-1CA2-5195-03EE-15901CDBA80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F2B77EF1-95CA-4F60-478A-0C836E198B0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4A367583-C55B-7D75-D202-B7D8CF6054F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1859462-C9F0-D90A-2CD3-1D5A7D82448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BDF052-ECF4-8B69-2B1E-38F39F93661D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5E15F9-121F-B19A-47E5-BB3E1E44BBE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227E000A-67DB-DC1D-D650-A4964A4F092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A348F524-1CE7-D0CF-10BB-08712DE588C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428BF94-039D-8C8B-E257-8C63BA3CC2E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25F3322-9D0F-F233-B2CD-EC77D253C174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B516E85-4DD8-A3A6-1E65-07FC0C57A71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1E18F614-6980-0002-8673-9DC09669911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C68644C-4476-D9E6-1F49-B59141C0693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EAE9CD0-B8C9-8C7D-D457-DE69A69CC18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47462C0-7132-F188-0737-5C1AFD9015DC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0D07B49-B116-DC0D-E9BF-A5AC12B084B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9DA0E10D-9BEA-187D-E3BE-30E786060D6D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9F9C0152-2BC4-94ED-4083-25E78689377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323430B-2975-3160-6149-C399CDC153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13EF0C3-CC37-337D-D047-6A82A6D54EFB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BB07F9A-ACF3-2D1A-D3F1-F92C618DC8C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54440626-2475-90E8-ECCA-B33B40E556A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203F2132-0372-7B8F-3800-84C43DE4567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38CC19E-C855-6108-C538-F9D2B4E525D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D9508F2-F531-DED3-1979-397999DFDE6C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C41C083-DAB7-44B9-5EFE-0D9C7E0712A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D06599A-EDD3-46EF-B2C4-2A12A5159F2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84F24206-2D27-2F5A-11EB-6036661B68B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2ED6EC-3937-8ECA-27A1-220C3CA7531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E6A306F-F2CF-E0EB-F1BF-6CF23C2C94E3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8AC5732-F620-55C6-958B-CFB958EFF7B3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3A30449D-6C9E-3573-DA6D-1A47F361A086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3AE3DF9E-AC7F-2A21-9C00-AED57E18454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D053D79-FFBF-A41C-921A-7286B0D2B2A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AA834A2-5C92-359D-120E-1F0F910BE34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F1E88A04-A0DB-60E2-EE5B-5299D57986ED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16B80BF-5FCE-CB9A-7585-ED3BD11F4CD0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659725-2376-7593-5304-F2E5EE9B3B47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535BE6E-C2D6-C865-CDAB-D93E4D420CE2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5DD159-FFC5-D386-4C35-37FC34EC9647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D79DC952-E95A-B603-EFC3-8E9C9EEFC339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9848C2E-D086-99A1-9520-60B463B90B47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21CB506-8963-4987-E8BB-FC592759B572}"/>
              </a:ext>
            </a:extLst>
          </p:cNvPr>
          <p:cNvGrpSpPr/>
          <p:nvPr/>
        </p:nvGrpSpPr>
        <p:grpSpPr>
          <a:xfrm>
            <a:off x="912929" y="1900837"/>
            <a:ext cx="16571507" cy="2736169"/>
            <a:chOff x="1228726" y="6131152"/>
            <a:chExt cx="16571507" cy="2736169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D4900127-07E8-5208-4780-BC93039D76DA}"/>
                </a:ext>
              </a:extLst>
            </p:cNvPr>
            <p:cNvSpPr txBox="1"/>
            <p:nvPr/>
          </p:nvSpPr>
          <p:spPr>
            <a:xfrm>
              <a:off x="1228726" y="6131152"/>
              <a:ext cx="1657150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ช่วยลดความเสี่ยงในการดำเนินธุรกิจ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การวางแผนธุรกิจช่วยให้ธุรกิจสามารถประเมินและคาดการณ์ความเสี่ยงที่อาจเกิดขึ้นได้ เช่น ความเสี่ยงทางการเงิน ความเสี่ยงด้านตลาด และความเสี่ยงด้านการผลิต จากนั้นสามารถกำหนดแผนรับมือและแนวทางแก้ไขปัญหาที่ชัดเจนได้ การมีแผนสำรอง 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(Contingency Plan)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จะช่วยลดความเสียหายจากปัญหาที่เกิดขึ้นและทำให้ธุรกิจฟื้นตัวได้เร็วขึ้น เช่น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F595CB0-E34E-7CB2-191F-6A306D37D7C5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5CADC2D-087D-6DB9-D3D6-6913ADCCC746}"/>
              </a:ext>
            </a:extLst>
          </p:cNvPr>
          <p:cNvGrpSpPr/>
          <p:nvPr/>
        </p:nvGrpSpPr>
        <p:grpSpPr>
          <a:xfrm>
            <a:off x="1525021" y="4176779"/>
            <a:ext cx="14167005" cy="1352096"/>
            <a:chOff x="1880161" y="3672458"/>
            <a:chExt cx="16453059" cy="1352096"/>
          </a:xfrm>
        </p:grpSpPr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CD46A0D8-62C6-617B-9B36-084F05E73190}"/>
                </a:ext>
              </a:extLst>
            </p:cNvPr>
            <p:cNvSpPr txBox="1"/>
            <p:nvPr/>
          </p:nvSpPr>
          <p:spPr>
            <a:xfrm>
              <a:off x="2128006" y="3672458"/>
              <a:ext cx="16205214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การจัดทำแผนรองรับกรณียอดขายลดลงอย่างฉับพลัน</a:t>
              </a:r>
            </a:p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การวางแผนกระจายความเสี่ยงในการจัดหาวัตถุดิบ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154B654-3416-40D9-4C64-5C27F179E679}"/>
                </a:ext>
              </a:extLst>
            </p:cNvPr>
            <p:cNvSpPr/>
            <p:nvPr/>
          </p:nvSpPr>
          <p:spPr>
            <a:xfrm>
              <a:off x="1880161" y="3870251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25F4E6C-3375-1CFB-5082-6C7BC0F7E1F3}"/>
                </a:ext>
              </a:extLst>
            </p:cNvPr>
            <p:cNvSpPr/>
            <p:nvPr/>
          </p:nvSpPr>
          <p:spPr>
            <a:xfrm>
              <a:off x="1880161" y="4453141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9D71392-16C2-4879-FF9C-7C5B75DBCC98}"/>
              </a:ext>
            </a:extLst>
          </p:cNvPr>
          <p:cNvGrpSpPr/>
          <p:nvPr/>
        </p:nvGrpSpPr>
        <p:grpSpPr>
          <a:xfrm>
            <a:off x="912929" y="5622700"/>
            <a:ext cx="16571507" cy="2736169"/>
            <a:chOff x="1228726" y="6131152"/>
            <a:chExt cx="16571507" cy="2736169"/>
          </a:xfrm>
        </p:grpSpPr>
        <p:sp>
          <p:nvSpPr>
            <p:cNvPr id="70" name="TextBox 10">
              <a:extLst>
                <a:ext uri="{FF2B5EF4-FFF2-40B4-BE49-F238E27FC236}">
                  <a16:creationId xmlns:a16="http://schemas.microsoft.com/office/drawing/2014/main" id="{99B3E195-50C2-12AD-7698-E3CBD9B6F50E}"/>
                </a:ext>
              </a:extLst>
            </p:cNvPr>
            <p:cNvSpPr txBox="1"/>
            <p:nvPr/>
          </p:nvSpPr>
          <p:spPr>
            <a:xfrm>
              <a:off x="1228726" y="6131152"/>
              <a:ext cx="1657150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ช่วยเพิ่มขีดความสามารถทางการแข่งขัน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แผนธุรกิจที่ดีช่วยให้ธุรกิจสามารถระบุจุดแข็ง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Strength)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และจุดอ่อน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Weakness)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ของตนเอง รวมถึงโอกาส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Opportunity)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และอุปสรรค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Threat)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ในตลาดได้อย่างชัดเจน การเข้าใจสถานะของธุรกิจช่วยให้สามารถพัฒนากลยุทธ์ในการสร้างความได้เปรียบทางการแข่งขัน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Competitive Advantage)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และตอบสนองต่อการแข่งขันในตลาดได้อย่างรวดเร็ว เช่น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7C6D235-FB9A-B351-E0B9-689F5604D431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5EF22F2-4965-1ACA-6DAC-8E5E151FB1A6}"/>
              </a:ext>
            </a:extLst>
          </p:cNvPr>
          <p:cNvGrpSpPr/>
          <p:nvPr/>
        </p:nvGrpSpPr>
        <p:grpSpPr>
          <a:xfrm>
            <a:off x="1525021" y="7911546"/>
            <a:ext cx="14167005" cy="1352096"/>
            <a:chOff x="1880161" y="3672458"/>
            <a:chExt cx="16453059" cy="1352096"/>
          </a:xfrm>
        </p:grpSpPr>
        <p:sp>
          <p:nvSpPr>
            <p:cNvPr id="74" name="TextBox 10">
              <a:extLst>
                <a:ext uri="{FF2B5EF4-FFF2-40B4-BE49-F238E27FC236}">
                  <a16:creationId xmlns:a16="http://schemas.microsoft.com/office/drawing/2014/main" id="{7007A81F-A37F-21C1-9661-828B861BD4C5}"/>
                </a:ext>
              </a:extLst>
            </p:cNvPr>
            <p:cNvSpPr txBox="1"/>
            <p:nvPr/>
          </p:nvSpPr>
          <p:spPr>
            <a:xfrm>
              <a:off x="2128006" y="3672458"/>
              <a:ext cx="16205214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การเปิดตัวสินค้าใหม่ก่อนคู่แข่ง</a:t>
              </a:r>
            </a:p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การขยายตลาดในช่องทางออนไลน์เพื่อตอบสนองต่อพฤติกรรมของลูกค้า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447813D-0FFA-C0F3-D49A-D36F508FE8C6}"/>
                </a:ext>
              </a:extLst>
            </p:cNvPr>
            <p:cNvSpPr/>
            <p:nvPr/>
          </p:nvSpPr>
          <p:spPr>
            <a:xfrm>
              <a:off x="1880161" y="3870251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EA02FDB-E9A7-8A90-FB64-9686CB9F13BA}"/>
                </a:ext>
              </a:extLst>
            </p:cNvPr>
            <p:cNvSpPr/>
            <p:nvPr/>
          </p:nvSpPr>
          <p:spPr>
            <a:xfrm>
              <a:off x="1880161" y="4453141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93217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D818C-F012-6134-BD17-0E90F0576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65E2E45-29FE-237F-EB97-331BBC21515C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24BE9B2-74EE-E16F-C539-63D63ACBA7D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279CE39B-0E51-1A2E-0977-029F61FBD20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01C28999-A178-1A38-0363-41D96117EE9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8D04259-FE9F-2DC7-BE1E-18BBF52FDAB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AA85A7-7D4F-FAEA-1ED5-9B7D68ED463C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AF1EACA-C175-EFF5-398C-F1E333B5E5D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613F7D6-C68E-45AD-86CC-BEB9C42933E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B990CAA6-8701-5544-0D00-A43182F569C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B7BC742-C12F-1403-31F9-264AF8E1498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0175A66-AFCA-9974-31CD-1498F10D92E2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A754D9A-4709-7BC1-C894-70D331AB723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7984D8FE-3733-D094-3AD8-43DD7872366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2452B992-3D49-902C-F4A6-8B144370543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CAD96EC-694E-CDC1-4DB2-BE30E65B5D2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36447B3-3FD9-41A9-E48E-34D31F3C86E2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6AA4107-1E72-64F4-46E9-426ACBB9155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BC36324F-27A4-1B84-0F6B-F7CB213AE51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8A8CD316-368B-B81C-CCB2-E0F5F6CCCC5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7395D8E-6FCC-D716-7084-64FBC83A6A8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9DE17D-F1EB-D9FD-8894-6212DCAD6407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516AA33-4080-E5E7-CCFC-D4741076FE5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044F2577-7EF0-C755-DFF8-CCC296F887A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BE536C34-0C71-B605-0A20-38A76FB26F4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CA5499F-AD08-FCBF-D66C-8683B7F639F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15C5945-1229-1DBF-103D-EE902836C127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2ACB522-537A-1116-51B7-45CC59568D3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6372A9C1-B319-F9AA-4FDB-C31DF1FE24F8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AF7E2E9F-41D0-5D57-74D1-79AF346942D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399A9DA-D149-DCCB-1591-29ACB8E80FF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EE4BEE0-441A-FEFE-9362-6FC87F7F43A9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F13249E-7641-11C0-7F0E-CEA5C6802C8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EDC67A69-66CE-FAD5-16CE-607739E6CBC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69E116E3-EA02-0BA8-691D-534F9A23351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263AA5D-7C6C-2F11-4F1A-2064C9A81AB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C621361-5D37-35D2-8023-81F8FF5AD461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50CDE5C-1F49-0EC2-8C22-961EB38EEC4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31C78836-2CA8-E4DE-5972-2C8DADB018C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8C5F3F5A-974A-BA65-E75B-AAA04D167A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63B3585-FD3F-B471-C201-889BC25185F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FB746D3-6101-FF75-00B1-830036A10236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7B849FD-88A5-CFC2-7A3D-8F76016207B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AC883CBC-97CE-5656-412F-5B93656F325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B2778500-146A-94AD-B1B7-5BDED0B35B4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E60E4D8-D22D-3122-07DD-929D0070552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70BB8B7-C838-2146-C967-A369DA4963F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B610FBA-3E3A-8DDC-4304-87ED0F785BB3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8ED7886D-B9BC-720E-8BAE-2106AC0D1286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AD55786B-6B50-CD7B-DA64-820AAEC01BE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F67D00C-7652-B45B-285E-B8FFCBB54A6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6A8DD776-6306-7A7C-CD00-14CC24C6CE9B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93E91B53-6DC1-DBC3-A41C-3C6BFE0DD941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928C4BB-3378-70A2-2000-3048B6F2FA3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B788E0D-819D-B842-5263-A440ECB76DEA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80E9555-53BC-DD95-97E2-2725A0C1D146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4A9D554-A1DD-18BC-C5A1-4262E327D408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44B40228-070F-905D-89A7-D351F754EB1A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1233BAD-CDEB-A236-D701-9FD118BCF9EC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2A1F8D0-4570-3834-5711-DE90BF97B8E0}"/>
              </a:ext>
            </a:extLst>
          </p:cNvPr>
          <p:cNvGrpSpPr/>
          <p:nvPr/>
        </p:nvGrpSpPr>
        <p:grpSpPr>
          <a:xfrm>
            <a:off x="912929" y="1732363"/>
            <a:ext cx="16571507" cy="1796742"/>
            <a:chOff x="1228726" y="6131153"/>
            <a:chExt cx="16571507" cy="1796742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77C0EDC2-5D68-15EA-2C2F-0EEADFC1ADEF}"/>
                </a:ext>
              </a:extLst>
            </p:cNvPr>
            <p:cNvSpPr txBox="1"/>
            <p:nvPr/>
          </p:nvSpPr>
          <p:spPr>
            <a:xfrm>
              <a:off x="1228726" y="6131153"/>
              <a:ext cx="16571507" cy="179674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ช่วยในการติดตามและประเมินผลการดำเนินงาน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แผนธุรกิจช่วยให้ผู้ประกอบธุรกิจสามารถติดตามและประเมินผลการดำเนินงานได้อย่างมีประสิทธิภาพ โดยการกำหนดตัวชี้วัดผลการดำเนินงาน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KPI)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และเป้าหมายที่ชัดเจนช่วยให้สามารถวัดผลและปรับปรุงการดำเนินงานได้ตามความเหมาะสม เช่น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E1D1050-8452-ABAF-36CA-23D2E36C3765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09A1ED9-E583-6E2A-372D-1F66AB01DF09}"/>
              </a:ext>
            </a:extLst>
          </p:cNvPr>
          <p:cNvGrpSpPr/>
          <p:nvPr/>
        </p:nvGrpSpPr>
        <p:grpSpPr>
          <a:xfrm>
            <a:off x="1525021" y="3284910"/>
            <a:ext cx="14167005" cy="1352096"/>
            <a:chOff x="1880161" y="3672458"/>
            <a:chExt cx="16453059" cy="1352096"/>
          </a:xfrm>
        </p:grpSpPr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32F0A74F-C23F-5CF6-677B-FF9244D0559F}"/>
                </a:ext>
              </a:extLst>
            </p:cNvPr>
            <p:cNvSpPr txBox="1"/>
            <p:nvPr/>
          </p:nvSpPr>
          <p:spPr>
            <a:xfrm>
              <a:off x="2128006" y="3672458"/>
              <a:ext cx="16205214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การติดตามยอดขายรายเดือนและเปรียบเทียบกับเป้าหมาย</a:t>
              </a:r>
            </a:p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การประเมินประสิทธิภาพของแคมเปญการตลาด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D3A8B74-7328-1833-9A21-F00426FE609C}"/>
                </a:ext>
              </a:extLst>
            </p:cNvPr>
            <p:cNvSpPr/>
            <p:nvPr/>
          </p:nvSpPr>
          <p:spPr>
            <a:xfrm>
              <a:off x="1880161" y="3853927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6BE0DDC-80F8-C363-0987-44CD1EC97122}"/>
                </a:ext>
              </a:extLst>
            </p:cNvPr>
            <p:cNvSpPr/>
            <p:nvPr/>
          </p:nvSpPr>
          <p:spPr>
            <a:xfrm>
              <a:off x="1880161" y="4416186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F2F0112-199B-F3DB-5094-D1178E33659D}"/>
              </a:ext>
            </a:extLst>
          </p:cNvPr>
          <p:cNvGrpSpPr/>
          <p:nvPr/>
        </p:nvGrpSpPr>
        <p:grpSpPr>
          <a:xfrm>
            <a:off x="912929" y="4616026"/>
            <a:ext cx="16571507" cy="1352096"/>
            <a:chOff x="1228726" y="6131153"/>
            <a:chExt cx="16571507" cy="1352096"/>
          </a:xfrm>
        </p:grpSpPr>
        <p:sp>
          <p:nvSpPr>
            <p:cNvPr id="70" name="TextBox 10">
              <a:extLst>
                <a:ext uri="{FF2B5EF4-FFF2-40B4-BE49-F238E27FC236}">
                  <a16:creationId xmlns:a16="http://schemas.microsoft.com/office/drawing/2014/main" id="{2485A8E1-5C90-D52F-A17F-3B72FEFD0500}"/>
                </a:ext>
              </a:extLst>
            </p:cNvPr>
            <p:cNvSpPr txBox="1"/>
            <p:nvPr/>
          </p:nvSpPr>
          <p:spPr>
            <a:xfrm>
              <a:off x="1228726" y="6131153"/>
              <a:ext cx="16571507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ช่วยสร้างความน่าเชื่อถือและความเชื่อมั่นต่อธุรกิจ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การมีแผนธุรกิจที่ชัดเจนและมีโครงสร้างที่ดีช่วยสร้างความเชื่อมั่นให้กับลูกค้า พันธมิตรทางธุรกิจ และนักลงทุน แสดงให้เห็นถึงศักยภาพในการดำเนินธุรกิจและความพร้อมในการจัดการกับสถานการณ์ต่าง ๆ เช่น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6358EEE-BAA4-51D1-831A-6A24505E9247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1EE49EE-AAB3-6738-EDFC-E1637237895A}"/>
              </a:ext>
            </a:extLst>
          </p:cNvPr>
          <p:cNvGrpSpPr/>
          <p:nvPr/>
        </p:nvGrpSpPr>
        <p:grpSpPr>
          <a:xfrm>
            <a:off x="1530772" y="6160821"/>
            <a:ext cx="14161254" cy="1352096"/>
            <a:chOff x="1886840" y="3672458"/>
            <a:chExt cx="16446380" cy="1352096"/>
          </a:xfrm>
        </p:grpSpPr>
        <p:sp>
          <p:nvSpPr>
            <p:cNvPr id="74" name="TextBox 10">
              <a:extLst>
                <a:ext uri="{FF2B5EF4-FFF2-40B4-BE49-F238E27FC236}">
                  <a16:creationId xmlns:a16="http://schemas.microsoft.com/office/drawing/2014/main" id="{E9AC2463-DBA4-88F7-4F36-E445AF8CB494}"/>
                </a:ext>
              </a:extLst>
            </p:cNvPr>
            <p:cNvSpPr txBox="1"/>
            <p:nvPr/>
          </p:nvSpPr>
          <p:spPr>
            <a:xfrm>
              <a:off x="2128006" y="3672458"/>
              <a:ext cx="16205214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การนำเสนอแผนธุรกิจต่อผู้มีส่วนได้ส่วนเสีย</a:t>
              </a:r>
            </a:p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สร้างความเชื่อมั่นให้กับ</a:t>
              </a:r>
              <a:r>
                <a:rPr lang="th-TH" sz="38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ซัพพ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ลายเออร</a:t>
              </a:r>
              <a:r>
                <a:rPr lang="th-TH" sz="38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์แ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ละคู่ค้า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0B7F6AE-1551-44EC-5838-D90E065D596D}"/>
                </a:ext>
              </a:extLst>
            </p:cNvPr>
            <p:cNvSpPr/>
            <p:nvPr/>
          </p:nvSpPr>
          <p:spPr>
            <a:xfrm>
              <a:off x="1886840" y="3860995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D1AEA4B-1818-E6F9-24D5-E0F90FF755FF}"/>
                </a:ext>
              </a:extLst>
            </p:cNvPr>
            <p:cNvSpPr/>
            <p:nvPr/>
          </p:nvSpPr>
          <p:spPr>
            <a:xfrm>
              <a:off x="1886840" y="4418636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E52BC47-A141-38BD-5F17-A8EACA60A80D}"/>
              </a:ext>
            </a:extLst>
          </p:cNvPr>
          <p:cNvGrpSpPr/>
          <p:nvPr/>
        </p:nvGrpSpPr>
        <p:grpSpPr>
          <a:xfrm>
            <a:off x="912929" y="7539808"/>
            <a:ext cx="16571507" cy="1352096"/>
            <a:chOff x="1228726" y="6131153"/>
            <a:chExt cx="16571507" cy="1352096"/>
          </a:xfrm>
        </p:grpSpPr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98719AE8-038E-DB92-4CD4-6728DD8ED3D8}"/>
                </a:ext>
              </a:extLst>
            </p:cNvPr>
            <p:cNvSpPr txBox="1"/>
            <p:nvPr/>
          </p:nvSpPr>
          <p:spPr>
            <a:xfrm>
              <a:off x="1228726" y="6131153"/>
              <a:ext cx="16571507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สนับสนุนการเติบโตและการขยายตัวของธุรกิจ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แผนธุรกิจช่วยให้ธุรกิจสามารถขยายตัวได้อย่างมีประสิทธิภาพ โดยการกำหนดกลยุทธ์ที่เหมาะสมในด้านการตลาด การเพิ่มกำลังการผลิตและการขยายสาขา เช่น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A0CA22A-5716-8DE2-9451-14E50C2409A1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70FDB67-C119-E094-6B37-4C225E2C81BA}"/>
              </a:ext>
            </a:extLst>
          </p:cNvPr>
          <p:cNvGrpSpPr/>
          <p:nvPr/>
        </p:nvGrpSpPr>
        <p:grpSpPr>
          <a:xfrm>
            <a:off x="1508813" y="8657525"/>
            <a:ext cx="14183213" cy="1352096"/>
            <a:chOff x="1861337" y="3672458"/>
            <a:chExt cx="16471883" cy="1352096"/>
          </a:xfrm>
        </p:grpSpPr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397F7DBA-45F4-371E-19E1-03689C2DE103}"/>
                </a:ext>
              </a:extLst>
            </p:cNvPr>
            <p:cNvSpPr txBox="1"/>
            <p:nvPr/>
          </p:nvSpPr>
          <p:spPr>
            <a:xfrm>
              <a:off x="2128006" y="3672458"/>
              <a:ext cx="16205214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การขยายสายผลิตภัณฑ์ใหม่เพื่อตอบสนองลูกค้ากลุ่มเป้าหมาย</a:t>
              </a:r>
            </a:p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การขยายช่องทางการจัดจำหน่ายผ่านแพลตฟอร์มออนไลน์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D6913AA-1A5D-AB5E-88E0-B0E163AB94F8}"/>
                </a:ext>
              </a:extLst>
            </p:cNvPr>
            <p:cNvSpPr/>
            <p:nvPr/>
          </p:nvSpPr>
          <p:spPr>
            <a:xfrm>
              <a:off x="1877428" y="3860995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044AAE7-FBDA-5B39-AC30-D4BFC6CFE017}"/>
                </a:ext>
              </a:extLst>
            </p:cNvPr>
            <p:cNvSpPr/>
            <p:nvPr/>
          </p:nvSpPr>
          <p:spPr>
            <a:xfrm>
              <a:off x="1861337" y="4396677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70273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8E45A4-9BF6-65C2-E861-A3F880A3598E}"/>
              </a:ext>
            </a:extLst>
          </p:cNvPr>
          <p:cNvGrpSpPr>
            <a:grpSpLocks noChangeAspect="1"/>
          </p:cNvGrpSpPr>
          <p:nvPr/>
        </p:nvGrpSpPr>
        <p:grpSpPr>
          <a:xfrm>
            <a:off x="492716" y="920520"/>
            <a:ext cx="14206695" cy="1922144"/>
            <a:chOff x="611277" y="351365"/>
            <a:chExt cx="17493631" cy="23668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38855F-17A9-DF4E-4DDF-509DFDE448B3}"/>
                </a:ext>
              </a:extLst>
            </p:cNvPr>
            <p:cNvGrpSpPr/>
            <p:nvPr/>
          </p:nvGrpSpPr>
          <p:grpSpPr>
            <a:xfrm>
              <a:off x="1517573" y="763548"/>
              <a:ext cx="16587335" cy="1263284"/>
              <a:chOff x="1077315" y="763548"/>
              <a:chExt cx="16587335" cy="1263284"/>
            </a:xfrm>
          </p:grpSpPr>
          <p:sp>
            <p:nvSpPr>
              <p:cNvPr id="18" name="Google Shape;176;p25">
                <a:extLst>
                  <a:ext uri="{FF2B5EF4-FFF2-40B4-BE49-F238E27FC236}">
                    <a16:creationId xmlns:a16="http://schemas.microsoft.com/office/drawing/2014/main" id="{1CC34792-5F0F-86DA-DF68-3C3C5825FAEB}"/>
                  </a:ext>
                </a:extLst>
              </p:cNvPr>
              <p:cNvSpPr/>
              <p:nvPr/>
            </p:nvSpPr>
            <p:spPr>
              <a:xfrm rot="16200000">
                <a:off x="4248373" y="-2335921"/>
                <a:ext cx="1152558" cy="7494673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3823F5D-AF6E-CE51-0F5E-990573A22129}"/>
                  </a:ext>
                </a:extLst>
              </p:cNvPr>
              <p:cNvSpPr txBox="1"/>
              <p:nvPr/>
            </p:nvSpPr>
            <p:spPr>
              <a:xfrm>
                <a:off x="2472364" y="763548"/>
                <a:ext cx="15192286" cy="1263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การเขียนแผนธุรกิจ 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ED6841-62B6-4ED4-8BF6-94F26CBFAC73}"/>
                </a:ext>
              </a:extLst>
            </p:cNvPr>
            <p:cNvSpPr/>
            <p:nvPr/>
          </p:nvSpPr>
          <p:spPr>
            <a:xfrm>
              <a:off x="611277" y="351365"/>
              <a:ext cx="1974375" cy="1974375"/>
            </a:xfrm>
            <a:prstGeom prst="ellipse">
              <a:avLst/>
            </a:prstGeom>
            <a:solidFill>
              <a:srgbClr val="F57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434A66-07F8-C75F-9A7B-374B992212AD}"/>
                </a:ext>
              </a:extLst>
            </p:cNvPr>
            <p:cNvSpPr txBox="1"/>
            <p:nvPr/>
          </p:nvSpPr>
          <p:spPr>
            <a:xfrm>
              <a:off x="838200" y="1154909"/>
              <a:ext cx="1524001" cy="1563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13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37DBDD8-3AA9-E9F5-DDEA-A85BA11E5330}"/>
              </a:ext>
            </a:extLst>
          </p:cNvPr>
          <p:cNvGrpSpPr/>
          <p:nvPr/>
        </p:nvGrpSpPr>
        <p:grpSpPr>
          <a:xfrm>
            <a:off x="19537894" y="5121096"/>
            <a:ext cx="16274103" cy="2736169"/>
            <a:chOff x="1893520" y="3672457"/>
            <a:chExt cx="16274103" cy="2736169"/>
          </a:xfrm>
        </p:grpSpPr>
        <p:sp>
          <p:nvSpPr>
            <p:cNvPr id="85" name="TextBox 10">
              <a:extLst>
                <a:ext uri="{FF2B5EF4-FFF2-40B4-BE49-F238E27FC236}">
                  <a16:creationId xmlns:a16="http://schemas.microsoft.com/office/drawing/2014/main" id="{870D679D-74D5-C711-F8F8-8391F1051DD4}"/>
                </a:ext>
              </a:extLst>
            </p:cNvPr>
            <p:cNvSpPr txBox="1"/>
            <p:nvPr/>
          </p:nvSpPr>
          <p:spPr>
            <a:xfrm>
              <a:off x="2128006" y="3672457"/>
              <a:ext cx="1603961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คุณธรรม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หลักของความดี ความงาม ความถูกต้อง ซึ่งจะแสดงออกมาโดยการกระทำทางกาย วาจา และจิตใจของแต่ละบุคคล เป็นหลักประจำใจในการประพฤติปฏิบัติจนเกิดเป็นนิสัย เป็นสิ่งที่มีประโยชน์ต่อตนเอง และผู้อื่น</a:t>
              </a:r>
            </a:p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หมายถึง พฤติกรรมทางกายและพฤติกรรมทางวาจาที่แสดงออกในทางที่ดี สุภาพ อ่อนน้อม เป็นที่ยอมรับของคนในสังคม และเป็นผู้ที่มีจิตใจดีงามสงบร่มเย็น ส่งผลให้อยู่ในสังคมได้อย่างมีความสุข</a:t>
              </a:r>
            </a:p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จริยธรรมทางธุรกิจ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รูปแบบของการประยุกต์หลักจริยธรรม และมาตรฐานทางศีลธรรมมาใช้กับการบริหารงานและการประกอบกิจกรรมทางธุรกิจ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80EDD15-152B-58D1-8E86-DF4BEFEDEEBA}"/>
                </a:ext>
              </a:extLst>
            </p:cNvPr>
            <p:cNvSpPr/>
            <p:nvPr/>
          </p:nvSpPr>
          <p:spPr>
            <a:xfrm>
              <a:off x="1893520" y="3867779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6DEA718-8C3F-96FF-F18A-58B662C0BF71}"/>
                </a:ext>
              </a:extLst>
            </p:cNvPr>
            <p:cNvSpPr/>
            <p:nvPr/>
          </p:nvSpPr>
          <p:spPr>
            <a:xfrm>
              <a:off x="1893520" y="501142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E210E2E-0E85-3CBB-EF5A-0601A28A7E0C}"/>
                </a:ext>
              </a:extLst>
            </p:cNvPr>
            <p:cNvSpPr/>
            <p:nvPr/>
          </p:nvSpPr>
          <p:spPr>
            <a:xfrm>
              <a:off x="1893520" y="6170157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75" name="TextBox 10">
            <a:extLst>
              <a:ext uri="{FF2B5EF4-FFF2-40B4-BE49-F238E27FC236}">
                <a16:creationId xmlns:a16="http://schemas.microsoft.com/office/drawing/2014/main" id="{FAA4F853-1BFA-93DA-EB50-241278163B04}"/>
              </a:ext>
            </a:extLst>
          </p:cNvPr>
          <p:cNvSpPr txBox="1"/>
          <p:nvPr/>
        </p:nvSpPr>
        <p:spPr>
          <a:xfrm>
            <a:off x="860031" y="2601912"/>
            <a:ext cx="16567938" cy="169902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แผนธุรกิจ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เป็นเครื่องมือที่ผู้ประกอบธุรกิจใช้กำหนดขั้นตอน และวางแผนการดำเนินธุรกิจอย่างมีระบบและมีประสิทธิภาพ เพื่อให้บรรลุวัตถุประสงค์ตามที่กำหนดไว้ ได้แก่ กำไร หรืออื่น ๆ ที่คาดหวังเอาไว้ สามารถใช้เป็นเครื่องมือในการนำเสนอต่อหุ้นส่วนหรือสถาบันการเงินต่าง ๆ เพื่อประโยชน์ในการพิจารณาร่วมลงทุน หรือการพิจารณาเงินกู้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81E02EC-328B-82F0-F04C-2C514055D062}"/>
              </a:ext>
            </a:extLst>
          </p:cNvPr>
          <p:cNvGrpSpPr/>
          <p:nvPr/>
        </p:nvGrpSpPr>
        <p:grpSpPr>
          <a:xfrm>
            <a:off x="860031" y="4308186"/>
            <a:ext cx="11369627" cy="962734"/>
            <a:chOff x="2965791" y="2808159"/>
            <a:chExt cx="11369627" cy="962734"/>
          </a:xfrm>
        </p:grpSpPr>
        <p:sp>
          <p:nvSpPr>
            <p:cNvPr id="5" name="Google Shape;176;p25">
              <a:extLst>
                <a:ext uri="{FF2B5EF4-FFF2-40B4-BE49-F238E27FC236}">
                  <a16:creationId xmlns:a16="http://schemas.microsoft.com/office/drawing/2014/main" id="{C59199B9-FDDD-3292-3175-E6B9AA8609F7}"/>
                </a:ext>
              </a:extLst>
            </p:cNvPr>
            <p:cNvSpPr/>
            <p:nvPr/>
          </p:nvSpPr>
          <p:spPr>
            <a:xfrm rot="16200000">
              <a:off x="5649266" y="343937"/>
              <a:ext cx="694325" cy="6061274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Flowchart: Delay 5">
              <a:extLst>
                <a:ext uri="{FF2B5EF4-FFF2-40B4-BE49-F238E27FC236}">
                  <a16:creationId xmlns:a16="http://schemas.microsoft.com/office/drawing/2014/main" id="{58D4862C-0328-ADC0-F9F5-FB2CFA5AB4FC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080E9B19-3A89-510D-54F2-92E59200EEAE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4.1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8F66391C-E0F9-EDC4-69A0-E9EE30717A1A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องค์ประกอบของแผนธุรกิจ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6" name="TextBox 10">
            <a:extLst>
              <a:ext uri="{FF2B5EF4-FFF2-40B4-BE49-F238E27FC236}">
                <a16:creationId xmlns:a16="http://schemas.microsoft.com/office/drawing/2014/main" id="{D6B7C607-0836-5B46-D0A2-0D9E6461297D}"/>
              </a:ext>
            </a:extLst>
          </p:cNvPr>
          <p:cNvSpPr txBox="1"/>
          <p:nvPr/>
        </p:nvSpPr>
        <p:spPr>
          <a:xfrm>
            <a:off x="860031" y="5438434"/>
            <a:ext cx="16567938" cy="169902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ผู้ประกอบธุรกิจจะต้องคำนึงถึง “แผนธุรกิจ” เป็นอันดับแรก ซึ่งจะเป็นประโยชน์ต่อการดำเนินงานในอนาคตของตนเอง สถาบันการเงิน และผู้ลงทุนภายนอกที่จะเป็นแหล่งเงินทุนให้แก่กิจการได้โดยแผนธุรกิจจะบอกให้ทราบว่าปัจจุบันธุรกิจอยู่ตรงไหน และในอนาคตจะเป็นอย่างไรบ้าง ตามองค์ประกอบ ดังนี้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2320A9-A219-628D-A934-C6C0F3182620}"/>
              </a:ext>
            </a:extLst>
          </p:cNvPr>
          <p:cNvSpPr txBox="1"/>
          <p:nvPr/>
        </p:nvSpPr>
        <p:spPr>
          <a:xfrm>
            <a:off x="776997" y="6989162"/>
            <a:ext cx="16567937" cy="2867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F57C79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ปกหน้า สารบัญ และคำนำ			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แผนการบริหารจัดการและแผนการดำเนินงาน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บทสรุปผู้บริหาร				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แผนการผลิต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	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ประวัติกิจการ หรือภาพรวมของกิจการ	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8.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แผนการเงิน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4.	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การวิเคราะห์สถานการณ์			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แผนฉุกเฉิน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5.	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แผนการตลาด					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ภาคผนวก</a:t>
            </a:r>
          </a:p>
        </p:txBody>
      </p:sp>
    </p:spTree>
    <p:extLst>
      <p:ext uri="{BB962C8B-B14F-4D97-AF65-F5344CB8AC3E}">
        <p14:creationId xmlns:p14="http://schemas.microsoft.com/office/powerpoint/2010/main" val="203476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16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E38B8-A2CB-2C41-3E8A-EFB2F4650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F6F6C00-9F5E-302A-A1BF-A6D0F2D79CD1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7AD14E-7F5C-9765-AB2F-E86158A0105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0B12197F-20D3-79EF-1E94-DCF3E9FB4F7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36230C43-9B85-2D60-09FE-F75727245BF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051716-AB5B-054C-175C-6133B44132B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F48307-7F3B-4853-1969-5A2AA254AD00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A859526-92FB-4E04-7AE9-0D99B394A5B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ED0EB533-F9AF-7421-70AA-3D8CD2F3D79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823C57F-C3BF-48C5-7362-0D6644738BC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077E685-8F9D-8E36-662F-47020610A21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A4FCEED-5FF3-35CD-4876-746E75FCC2C1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3E29FF8-70FB-CC7F-248B-F4DB39BAFDF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B32F4A83-F089-15AE-4549-65E68837E77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10812DBB-5515-58DB-555E-FE8364ED59D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7A82F1-DA7E-3B38-050D-3248A0F7FF5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915A4F-BEA2-B70D-32C9-3E93C068F12E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0C819D-A432-B1B4-23D2-AC7D20DA218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1310122-5D7C-517F-7A19-9B9547898F8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BAFD8F0-EE98-220C-79C9-BEDF9E17E6A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2D66645-4F33-86E7-C1FC-D32EB29C9A4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9135661-CF88-8364-1B16-E19D968C933C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ACBC422-B939-A0C2-637E-6BB5187B41F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6F674AB3-AF32-A7EE-A656-26203CA3C36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3F6E890F-C003-451C-E0CF-CC9B98636E8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EAFED01-14C8-8289-9921-88E9BEFD8D6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F01296D-8B8D-592E-0300-639FEF36545F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F473602-B32C-AB41-25B0-F99A180E631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23D70A3C-2FA5-99B9-730F-9971D2668FD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1453C3E-5736-ABE4-09B3-7C852AC799F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65FE6EF-F226-0373-A2F5-6130BD8519B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605EB2A-8758-8FC7-D480-5479E6CAB1AE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723DE65-B113-A1BB-AE8C-7B18993B8108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CE686779-2927-5A26-81FA-6CF94658D5C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483EC24D-8853-A2CA-05CB-0C5B41292A3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ADC6A4D-C0C8-6E44-9FC5-64553FDE44D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CE91E95-5EF6-5C74-45CA-8376F2F8B8AE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39BB94-F168-DBD1-BC27-40AD03A72A2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0CC7FEF3-908F-1F24-4C93-362F22B7C10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80A81ACB-A54A-06AB-550A-6043D43DE4C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D9B051B-7472-B846-967A-458C019783D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201DD0F-0DAC-03B3-B207-73F946EA9B3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9CC8F33-C2BC-D760-6A7C-80328C8EAC6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894876C1-B906-DC0E-F43E-E7AED753358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DB7C6492-72A6-69D0-A572-3BAD7165A41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8E4E355-F818-99F8-BCB5-FBE61D20397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4480E4E-1BCA-7023-95D2-8BABBA90F607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4D4890C-B6DC-7209-5B83-FDEE5E9F6FE1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D64CF0F1-625A-7D1F-9B04-63A1C75A4C0C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51290C12-5BF6-158C-9299-3D76B371700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9D2EF5C-7BCD-68F7-086A-ACABA895AF5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96C5EC0-DF3F-0EEC-C615-BC03C85E7365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D667C84-6630-B927-6BF4-6C4F9F4D0CD7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EC88834-81E7-0537-8828-DD95476A5AA4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A9D073F-0E0D-6A81-4BF0-738D67C85E36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C22062A-94D3-775D-402A-1E5825864798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44F9658-AC50-F42E-D9CF-CD0342B0B41B}"/>
              </a:ext>
            </a:extLst>
          </p:cNvPr>
          <p:cNvGrpSpPr/>
          <p:nvPr/>
        </p:nvGrpSpPr>
        <p:grpSpPr>
          <a:xfrm>
            <a:off x="860030" y="2602073"/>
            <a:ext cx="16444559" cy="2736169"/>
            <a:chOff x="1893520" y="3672457"/>
            <a:chExt cx="16444559" cy="2736169"/>
          </a:xfrm>
        </p:grpSpPr>
        <p:sp>
          <p:nvSpPr>
            <p:cNvPr id="85" name="TextBox 10">
              <a:extLst>
                <a:ext uri="{FF2B5EF4-FFF2-40B4-BE49-F238E27FC236}">
                  <a16:creationId xmlns:a16="http://schemas.microsoft.com/office/drawing/2014/main" id="{FD60E1ED-93C9-FF80-3DFA-D97164BB2F83}"/>
                </a:ext>
              </a:extLst>
            </p:cNvPr>
            <p:cNvSpPr txBox="1"/>
            <p:nvPr/>
          </p:nvSpPr>
          <p:spPr>
            <a:xfrm>
              <a:off x="2128006" y="3672457"/>
              <a:ext cx="16210073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900"/>
                </a:lnSpc>
                <a:spcBef>
                  <a:spcPts val="800"/>
                </a:spcBef>
              </a:pPr>
              <a:r>
                <a:rPr lang="th-TH" sz="38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ปกหน้า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เป็นสิ่งแรกที่ผู้อ่านแผนธุรกิจจะเห็น จึงควรมีชื่อของธุรกิจ รวมทั้งที่อยู่ หมายเลขโทรศัพท์ หมายเลขโทรสาร สัญลักษณ์ของธุรกิจ นอกจากนั้นอาจจะมีชื่อที่อยู่และหมายเลขโทรศัพท์ของผู้ประกอบธุรกิจอยู่ด้วย เพื่อความสะดวกในการติดต่อกลับ</a:t>
              </a:r>
            </a:p>
            <a:p>
              <a:pPr>
                <a:lnSpc>
                  <a:spcPts val="3900"/>
                </a:lnSpc>
                <a:spcBef>
                  <a:spcPts val="800"/>
                </a:spcBef>
              </a:pPr>
              <a:r>
                <a:rPr lang="th-TH" sz="38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สารบัญ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มีไว้เพื่อความสะดวกในการค้นหารายละเอียดของแผนธุรกิจได้เร็วขึ้น ซึ่งจะมีประโยชน์ในการเจรจาต่อรองกับบุคคลภายนอก เพราะยืนยันข้อมูลโดยอ้างอิงเอกสารซึ่งกันและกันได้ง่ายขึ้น</a:t>
              </a:r>
            </a:p>
            <a:p>
              <a:pPr>
                <a:lnSpc>
                  <a:spcPts val="3900"/>
                </a:lnSpc>
                <a:spcBef>
                  <a:spcPts val="800"/>
                </a:spcBef>
              </a:pPr>
              <a:r>
                <a:rPr lang="th-TH" sz="38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คำนำ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เป็นส่วนที่อยู่ถัดจากหน้าปกใน ผู้เขียนรายงานแผนธุรกิจจะเป็นผู้เขียนเอง โดยกล่าวถึงวัตถุประสงค์และขอบเขต อาจรวมถึงปัญหาและอุปสรรคในการจัดทำแผนธุรกิจ ตลอดจนคำขอบคุณผู้ที่ให้ความช่วยเหลือในการรวบรวมข้อมูล หรือการเขียนแผนธุรกิจ (ถ้ามี) โดยให้ลงท้ายด้วยชื่อผู้จัดทำแผนธุรกิจและวันที่กำกับ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14894CED-C94A-C0D5-4AE8-0F1FE5A599F4}"/>
                </a:ext>
              </a:extLst>
            </p:cNvPr>
            <p:cNvSpPr/>
            <p:nvPr/>
          </p:nvSpPr>
          <p:spPr>
            <a:xfrm>
              <a:off x="1893520" y="3867779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0DF22A2-26D4-D3DE-4C2A-938D806B5E6A}"/>
                </a:ext>
              </a:extLst>
            </p:cNvPr>
            <p:cNvSpPr/>
            <p:nvPr/>
          </p:nvSpPr>
          <p:spPr>
            <a:xfrm>
              <a:off x="1893520" y="495902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526A9D38-9E0F-8E2A-C405-E352BCA9D87E}"/>
                </a:ext>
              </a:extLst>
            </p:cNvPr>
            <p:cNvSpPr/>
            <p:nvPr/>
          </p:nvSpPr>
          <p:spPr>
            <a:xfrm>
              <a:off x="1893520" y="6050265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B8820DC-7C8C-1A20-C20A-ECAA24CA3A69}"/>
              </a:ext>
            </a:extLst>
          </p:cNvPr>
          <p:cNvGrpSpPr/>
          <p:nvPr/>
        </p:nvGrpSpPr>
        <p:grpSpPr>
          <a:xfrm>
            <a:off x="860031" y="1450456"/>
            <a:ext cx="11369627" cy="962734"/>
            <a:chOff x="2965791" y="2808159"/>
            <a:chExt cx="11369627" cy="962734"/>
          </a:xfrm>
        </p:grpSpPr>
        <p:sp>
          <p:nvSpPr>
            <p:cNvPr id="5" name="Google Shape;176;p25">
              <a:extLst>
                <a:ext uri="{FF2B5EF4-FFF2-40B4-BE49-F238E27FC236}">
                  <a16:creationId xmlns:a16="http://schemas.microsoft.com/office/drawing/2014/main" id="{881B75EA-1E8C-8A4A-2B33-5236DA6244DF}"/>
                </a:ext>
              </a:extLst>
            </p:cNvPr>
            <p:cNvSpPr/>
            <p:nvPr/>
          </p:nvSpPr>
          <p:spPr>
            <a:xfrm rot="16200000">
              <a:off x="5649266" y="343937"/>
              <a:ext cx="694325" cy="6061274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Flowchart: Delay 5">
              <a:extLst>
                <a:ext uri="{FF2B5EF4-FFF2-40B4-BE49-F238E27FC236}">
                  <a16:creationId xmlns:a16="http://schemas.microsoft.com/office/drawing/2014/main" id="{D6067848-1F16-96C6-EAF7-F79A8D4C34E2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3DE14C5B-646B-FC0E-3FC9-BC4B0241CDE1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4.2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E490532-0416-18C2-7885-5C008B8BE4D2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ปกหน้า สารบัญ และคำนำ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409F763-B122-364C-5AD8-71977B72AB46}"/>
              </a:ext>
            </a:extLst>
          </p:cNvPr>
          <p:cNvGrpSpPr/>
          <p:nvPr/>
        </p:nvGrpSpPr>
        <p:grpSpPr>
          <a:xfrm>
            <a:off x="860031" y="6555498"/>
            <a:ext cx="11369627" cy="962734"/>
            <a:chOff x="2965791" y="2808159"/>
            <a:chExt cx="11369627" cy="962734"/>
          </a:xfrm>
        </p:grpSpPr>
        <p:sp>
          <p:nvSpPr>
            <p:cNvPr id="66" name="Google Shape;176;p25">
              <a:extLst>
                <a:ext uri="{FF2B5EF4-FFF2-40B4-BE49-F238E27FC236}">
                  <a16:creationId xmlns:a16="http://schemas.microsoft.com/office/drawing/2014/main" id="{DDEE1614-9BDA-069A-5161-7B3B9B9BF4A9}"/>
                </a:ext>
              </a:extLst>
            </p:cNvPr>
            <p:cNvSpPr/>
            <p:nvPr/>
          </p:nvSpPr>
          <p:spPr>
            <a:xfrm rot="16200000">
              <a:off x="4716154" y="1277049"/>
              <a:ext cx="694325" cy="419505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" name="Flowchart: Delay 66">
              <a:extLst>
                <a:ext uri="{FF2B5EF4-FFF2-40B4-BE49-F238E27FC236}">
                  <a16:creationId xmlns:a16="http://schemas.microsoft.com/office/drawing/2014/main" id="{F787990C-7D9D-33F1-048B-7DB0BF42F5F7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8" name="TextBox 6">
              <a:extLst>
                <a:ext uri="{FF2B5EF4-FFF2-40B4-BE49-F238E27FC236}">
                  <a16:creationId xmlns:a16="http://schemas.microsoft.com/office/drawing/2014/main" id="{93A6D0F1-84B8-066E-4198-C5EBC9294E35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4.3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69" name="TextBox 6">
              <a:extLst>
                <a:ext uri="{FF2B5EF4-FFF2-40B4-BE49-F238E27FC236}">
                  <a16:creationId xmlns:a16="http://schemas.microsoft.com/office/drawing/2014/main" id="{48CE3EBD-C1C9-0321-DE8B-EE2D970DC175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บทสรุปผู้บริหาร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70" name="TextBox 10">
            <a:extLst>
              <a:ext uri="{FF2B5EF4-FFF2-40B4-BE49-F238E27FC236}">
                <a16:creationId xmlns:a16="http://schemas.microsoft.com/office/drawing/2014/main" id="{50504902-75C7-D92C-DA2D-82F3D479A3BA}"/>
              </a:ext>
            </a:extLst>
          </p:cNvPr>
          <p:cNvSpPr txBox="1"/>
          <p:nvPr/>
        </p:nvSpPr>
        <p:spPr>
          <a:xfrm>
            <a:off x="860031" y="7683146"/>
            <a:ext cx="16567938" cy="169902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บทสรุปผู้บริหารเป็นส่วนที่มีความสำคัญที่สุด เพราะเป็นการสรุปรายละเอียดสั้น ๆ ของแผนธุรกิจทั้งหมดที่ได้ดำเนินการ และเป็นเอกสารที่สมบูรณ์ ซึ่งชี้ให้เห็นว่ามีโอกาสเกิดขึ้นจริงได้ สามารถใช้โอกาสในตลาดให้เป็นประโยชน์ได้อย่างไร ดังนั้นจึงมีความจำเป็นต้องเขียนให้เกิดความน่าเชื่อถือ มีความเป็นไปได้ “บทสรุปผู้บริหาร” ควรเขียนให้สั้นและกะทัดรัด ถึงแม้ว่าบทสรุปผู้บริหารจะจัดไว้อันดับแรก แต่ให้เขียนเป็นอันดับสุดท้ายในการเขียนแผนทั้งหมด ดังนี้</a:t>
            </a:r>
          </a:p>
        </p:txBody>
      </p:sp>
    </p:spTree>
    <p:extLst>
      <p:ext uri="{BB962C8B-B14F-4D97-AF65-F5344CB8AC3E}">
        <p14:creationId xmlns:p14="http://schemas.microsoft.com/office/powerpoint/2010/main" val="231715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E5B86-F545-09C1-B3F0-5A05894E2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5B4FFA4-3FD0-89FA-0975-2F62FE8ADE7F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D81154F-F00D-0C6C-C902-80324C6401D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8DF8CE7C-2E32-B621-7FC6-F5CA9CC5255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318D3E7-9EE6-1942-A295-FB3C50ED913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24F7DD6-59AF-20FB-2F7B-B31CF300E02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AF15AE-1E9B-699C-7484-DA32D979CDAF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95EE49-5FCB-7EAA-0022-5DBDACF9381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AD67584C-0C5B-D128-B4ED-FF896CA324E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F42CE4F5-9D53-3FC8-4DD7-18A69BF4C84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A684ADD-2E2A-CEC2-6EEA-B17504EAA40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BC3DAA-6AC9-0A39-3491-A11EDF9B857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E033CF7-4E98-1CDF-A376-24C858A6E5F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5F7510A2-03D2-B30B-C71E-28C35CCD75E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B20E9B12-9321-E268-8E87-9DA0D8186FA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5DF7264-7211-9320-F008-359B7335E3C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751B13A-B721-919E-720C-61D305A16C04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615597D-1CA2-5195-03EE-15901CDBA80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F2B77EF1-95CA-4F60-478A-0C836E198B0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4A367583-C55B-7D75-D202-B7D8CF6054F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1859462-C9F0-D90A-2CD3-1D5A7D82448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BDF052-ECF4-8B69-2B1E-38F39F93661D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5E15F9-121F-B19A-47E5-BB3E1E44BBE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227E000A-67DB-DC1D-D650-A4964A4F092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A348F524-1CE7-D0CF-10BB-08712DE588C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428BF94-039D-8C8B-E257-8C63BA3CC2E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25F3322-9D0F-F233-B2CD-EC77D253C174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B516E85-4DD8-A3A6-1E65-07FC0C57A71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1E18F614-6980-0002-8673-9DC09669911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C68644C-4476-D9E6-1F49-B59141C0693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EAE9CD0-B8C9-8C7D-D457-DE69A69CC18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47462C0-7132-F188-0737-5C1AFD9015DC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0D07B49-B116-DC0D-E9BF-A5AC12B084B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9DA0E10D-9BEA-187D-E3BE-30E786060D6D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9F9C0152-2BC4-94ED-4083-25E78689377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323430B-2975-3160-6149-C399CDC153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13EF0C3-CC37-337D-D047-6A82A6D54EFB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BB07F9A-ACF3-2D1A-D3F1-F92C618DC8C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54440626-2475-90E8-ECCA-B33B40E556A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203F2132-0372-7B8F-3800-84C43DE4567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38CC19E-C855-6108-C538-F9D2B4E525D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D9508F2-F531-DED3-1979-397999DFDE6C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C41C083-DAB7-44B9-5EFE-0D9C7E0712A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D06599A-EDD3-46EF-B2C4-2A12A5159F2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84F24206-2D27-2F5A-11EB-6036661B68B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2ED6EC-3937-8ECA-27A1-220C3CA7531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E6A306F-F2CF-E0EB-F1BF-6CF23C2C94E3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8AC5732-F620-55C6-958B-CFB958EFF7B3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3A30449D-6C9E-3573-DA6D-1A47F361A086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3AE3DF9E-AC7F-2A21-9C00-AED57E18454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D053D79-FFBF-A41C-921A-7286B0D2B2A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AA834A2-5C92-359D-120E-1F0F910BE34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F1E88A04-A0DB-60E2-EE5B-5299D57986ED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16B80BF-5FCE-CB9A-7585-ED3BD11F4CD0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659725-2376-7593-5304-F2E5EE9B3B47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535BE6E-C2D6-C865-CDAB-D93E4D420CE2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5DD159-FFC5-D386-4C35-37FC34EC9647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D79DC952-E95A-B603-EFC3-8E9C9EEFC339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9848C2E-D086-99A1-9520-60B463B90B47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9A21AE3-447F-031E-5392-9B38991DAEF6}"/>
              </a:ext>
            </a:extLst>
          </p:cNvPr>
          <p:cNvGrpSpPr/>
          <p:nvPr/>
        </p:nvGrpSpPr>
        <p:grpSpPr>
          <a:xfrm>
            <a:off x="912929" y="1900837"/>
            <a:ext cx="16571507" cy="5102189"/>
            <a:chOff x="912929" y="1900837"/>
            <a:chExt cx="16571507" cy="5102189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21CB506-8963-4987-E8BB-FC592759B572}"/>
                </a:ext>
              </a:extLst>
            </p:cNvPr>
            <p:cNvGrpSpPr/>
            <p:nvPr/>
          </p:nvGrpSpPr>
          <p:grpSpPr>
            <a:xfrm>
              <a:off x="912929" y="1900837"/>
              <a:ext cx="16571507" cy="2736169"/>
              <a:chOff x="1228726" y="6131152"/>
              <a:chExt cx="16571507" cy="2736169"/>
            </a:xfrm>
          </p:grpSpPr>
          <p:sp>
            <p:nvSpPr>
              <p:cNvPr id="82" name="TextBox 10">
                <a:extLst>
                  <a:ext uri="{FF2B5EF4-FFF2-40B4-BE49-F238E27FC236}">
                    <a16:creationId xmlns:a16="http://schemas.microsoft.com/office/drawing/2014/main" id="{D4900127-07E8-5208-4780-BC93039D76DA}"/>
                  </a:ext>
                </a:extLst>
              </p:cNvPr>
              <p:cNvSpPr txBox="1"/>
              <p:nvPr/>
            </p:nvSpPr>
            <p:spPr>
              <a:xfrm>
                <a:off x="1228726" y="6131152"/>
                <a:ext cx="16571507" cy="27361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>
                  <a:lnSpc>
                    <a:spcPts val="4200"/>
                  </a:lnSpc>
                  <a:spcBef>
                    <a:spcPts val="1200"/>
                  </a:spcBef>
                </a:pPr>
                <a:r>
                  <a:rPr lang="th-TH" sz="40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แนวคิดและขอบเขตของธุรกิจ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โดยแสดงให้เห็นว่าสินค้าหรือบริการที่จะนำเสนอแก่ลูกค้าสามารถตอบสนองความต้องการของลูกค้าเหนือกว่าคู่แข่งขันอย่างไร คุณสมบัติพิเศษของสินค้าหรือบริการเป็นอย่างไรในด้านประโยชน์ใช้สอย รูปลักษณ์ คุณภาพ ความคงทน ฯลฯ ธุรกิจจะก่อตั้งเมื่อไร หรือก่อตั้งมาแล้วนานเพียงใด ขนาดของธุรกิจใหญ่เพียงใด และมีโอกาสก้าวหน้าพัฒนาตนเองอย่างไร</a:t>
                </a: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F595CB0-E34E-7CB2-191F-6A306D37D7C5}"/>
                  </a:ext>
                </a:extLst>
              </p:cNvPr>
              <p:cNvSpPr/>
              <p:nvPr/>
            </p:nvSpPr>
            <p:spPr>
              <a:xfrm>
                <a:off x="1228728" y="6151578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9D71392-16C2-4879-FF9C-7C5B75DBCC98}"/>
                </a:ext>
              </a:extLst>
            </p:cNvPr>
            <p:cNvGrpSpPr/>
            <p:nvPr/>
          </p:nvGrpSpPr>
          <p:grpSpPr>
            <a:xfrm>
              <a:off x="912929" y="4223350"/>
              <a:ext cx="16571507" cy="2779676"/>
              <a:chOff x="1228726" y="6131152"/>
              <a:chExt cx="16571507" cy="2779676"/>
            </a:xfrm>
          </p:grpSpPr>
          <p:sp>
            <p:nvSpPr>
              <p:cNvPr id="70" name="TextBox 10">
                <a:extLst>
                  <a:ext uri="{FF2B5EF4-FFF2-40B4-BE49-F238E27FC236}">
                    <a16:creationId xmlns:a16="http://schemas.microsoft.com/office/drawing/2014/main" id="{99B3E195-50C2-12AD-7698-E3CBD9B6F50E}"/>
                  </a:ext>
                </a:extLst>
              </p:cNvPr>
              <p:cNvSpPr txBox="1"/>
              <p:nvPr/>
            </p:nvSpPr>
            <p:spPr>
              <a:xfrm>
                <a:off x="1228726" y="6131152"/>
                <a:ext cx="16571507" cy="27361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>
                  <a:lnSpc>
                    <a:spcPts val="4200"/>
                  </a:lnSpc>
                  <a:spcBef>
                    <a:spcPts val="1200"/>
                  </a:spcBef>
                </a:pPr>
                <a:r>
                  <a:rPr lang="th-TH" sz="40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โอกาสของธุรกิจ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ให้สรุปว่าอะไรคือโอกาส ทำไมจึงน่าสนใจ และจะใช้โอกาสนั้นด้วยวิธีการอย่างไร ข้อมูลส่วนนี้อาจนำเสนอในรูปข้อเท็จจริงของตลาด เงื่อนไขตลาด สภาพของคู่แข่ง เช่น คู่แข่งขันไม่ปรับปรุงสินค้ามานานแล้ว คู่แข่งขันกำลังตกตํ่า และอื่น ๆ ที่แสดงว่าโอกาสทางการค้ากำลังเปิดให้ระบุถึงขนาดและอัตราการเจริญเติบโตของตลาด โดยประมาณส่วนแบ่งตลาดที่คาดว่าธุรกิจจะสามารถครองได้ สภาพของการแข่งขัน และแนวโน้มของธุรกิจนั้นทั้งหมด</a:t>
                </a:r>
              </a:p>
              <a:p>
                <a:pPr marL="534988">
                  <a:lnSpc>
                    <a:spcPts val="4200"/>
                  </a:lnSpc>
                  <a:spcBef>
                    <a:spcPts val="1200"/>
                  </a:spcBef>
                </a:pPr>
                <a:r>
                  <a:rPr lang="th-TH" sz="40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สภาวะการแข่งขัน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ระบุถึงความได้เปรียบและความเหนือกว่าในการแข่งขัน เช่นความได้เปรียบจากตัวผลิตภัณฑ์ที่</a:t>
                </a:r>
                <a:b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ทำการจำหน่าย ความได้เปรียบจากการเข้าตลาดก่อน ความได้เปรียบจากพนักงานขาย หรือส่วนผสมทางการขาย </a:t>
                </a:r>
                <a:b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ความได้เปรียบจากการที่คู่แข่งขันอยู่ในภาวะอ่อนแอ ความได้เปรียบในการได้รับรางวัลต่าง ๆ ตลอดจนเงื่อนไขอื่น ๆ ของธุรกิจนั้น ๆ เช่น “พนักงานใช้เครื่องมือในการจำหน่ายสินค้าที่ทันสมัยทางเทคโนโลยีเหนือกว่าคู่แข่งขัน...” หรือ </a:t>
                </a:r>
                <a:b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“มีคู่แข่งขันน้อยรายจึงทำให้สามารถต่อสู้กับคู่แข่งขันได้”</a:t>
                </a: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07C6D235-FB9A-B351-E0B9-689F5604D431}"/>
                  </a:ext>
                </a:extLst>
              </p:cNvPr>
              <p:cNvSpPr/>
              <p:nvPr/>
            </p:nvSpPr>
            <p:spPr>
              <a:xfrm>
                <a:off x="1228728" y="6151578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1CD10ABC-2172-F408-11C9-E7F024AB6892}"/>
                  </a:ext>
                </a:extLst>
              </p:cNvPr>
              <p:cNvSpPr/>
              <p:nvPr/>
            </p:nvSpPr>
            <p:spPr>
              <a:xfrm>
                <a:off x="1228728" y="8453628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445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E4755-586F-CF87-434E-DAE1041A0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DB424E6-9664-88CF-1606-A596D2D77AEB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C45E66D-E569-531C-3ED1-D7B31135E18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ED6DB3DA-6270-24DF-EFD8-73BAC13F0D3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447EE538-7D06-DC44-D51D-D82B48D3A19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89BF625-53F1-3964-5368-7D538A72BBC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ADCE82-669C-FB7D-6FA4-9FD81815532E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97AAF71-0E68-D7BF-3E01-4DCBF704A62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7B92C014-6F16-33A4-7DE7-E872A624792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6CEB1701-BC9F-547D-0A9A-38746DA6032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01AFFB5-9A75-4935-9806-FB9A921FC1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79FFBE-D511-2044-C27B-E523A609B52C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6A56134-D1A6-DD2D-BD15-3BFD682EE72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BA9F9950-0829-B5DF-06AD-F52D8E56F44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189A48DF-3F54-DBD4-47FC-DDC74801E2C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A59F46E-0A1D-06FB-CF95-5DEE8C29C83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11757F6-AB69-3843-649B-D6F777268D0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34D0ABF-5478-0DD4-E075-C3E6BAEE4DDA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83F7C7A7-C97D-B59D-1729-B205B040AE2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768B88A9-D8E0-DAED-D598-364C70F83BC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CEA7355-E9BC-4D19-95BB-E2FA3D71461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0267074-3E1D-D70E-5780-0202FC9BB047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53FA10D-4213-9AEA-85EB-171B0C3EE45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19C1FDB9-F948-0FB7-3C99-D544638AC81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53A3A9AE-9570-B548-9421-1B1600728E7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D5F2E98-5783-BE16-8995-7A3D733DED8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A9A1F85-8605-54B5-326F-EC943B985701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BE93EE3-2CD7-F8C7-472C-7DC1DEED5C4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B9A2BED8-A070-2E8B-0573-04BBAFF8118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31D23C39-ED67-9C98-B9FF-E61BF56981A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23ADFF4-7761-AE11-F9BA-221D61D66B0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CE3E119-07CD-8338-8680-1D3732EF593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8FEA5C2-84D3-22CC-2C95-39514BC4D62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95CAC5B7-FA52-664C-8202-AFF2B6BDC89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5CD94EB8-6129-9CE9-59B5-6F15C784FCD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32E-E581-8CBC-B3FD-F7AB6B1F8DA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B7C6979-8A7F-0162-40A5-9C889C10FA8C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B919715-EDBE-B020-652B-5FD63DC3B2F8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EAAEFC08-06BE-26CC-E513-1F3207E2120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C9752AAA-5C30-DC06-CB98-045FCE10249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A1A784C-3E95-6C19-3E31-AC5B194443A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693958B-7A38-CF11-5BA0-2B0660E2861F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28DDC69-0155-6DC0-7C0F-B2EAC3AA5D3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71E5DEA8-B8BF-9C32-9D0D-C4D53D3C758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39772931-BC9D-FB91-A794-786C4058978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428C602-6E0C-0DAE-6BBB-D8A2F06B4FA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34C78BA-C766-EB30-9DEF-AFBBBCDBAF27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35FF417-DE97-CED8-307D-45B830200728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45571624-7505-9C3C-6CA8-EB406C690576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ACD05426-1A66-FDD2-75D8-C3A7D0AED45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2A45F0D-B848-B6E4-64FA-4980A38B399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1053BB3-81C7-AD16-97EA-343C605379E6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6615524B-F922-FC48-7B1D-79F8F9DD52BC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9835655-C7A3-0DA1-5DFB-621660525926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42847A3-F6CF-BEB9-9070-B9E0605D22CB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C2AB64C-F3CD-3008-CAFA-A01598AC4236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F3014A7-8A33-7351-C62E-D6D1ED5FC03C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BA5067E5-F409-F62A-F28F-83ED2394C02D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DAE4727-1BCC-4022-F321-95D6D1556729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7EFAC05-EC5B-F02B-BCCF-B07119C7B06E}"/>
              </a:ext>
            </a:extLst>
          </p:cNvPr>
          <p:cNvGrpSpPr/>
          <p:nvPr/>
        </p:nvGrpSpPr>
        <p:grpSpPr>
          <a:xfrm>
            <a:off x="912929" y="1732363"/>
            <a:ext cx="16571507" cy="2736169"/>
            <a:chOff x="1228726" y="6131152"/>
            <a:chExt cx="16571507" cy="2736169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C5BEA34E-2153-88C7-AA0D-506980441A93}"/>
                </a:ext>
              </a:extLst>
            </p:cNvPr>
            <p:cNvSpPr txBox="1"/>
            <p:nvPr/>
          </p:nvSpPr>
          <p:spPr>
            <a:xfrm>
              <a:off x="1228726" y="6131152"/>
              <a:ext cx="1657150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ความคุ้มค่าเชิงธุรกิจ (ผลกำไร)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สรุปให้เห็นถึงความคุ้มค่าของการลงทุน เช่น กำไรขั้นต้นกำไรจากการดำเนินงาน ระยะเวลาของ</a:t>
              </a:r>
              <a:r>
                <a:rPr lang="th-TH" sz="38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กำไร ระยะเวลาการคุ้มทุน ระยะเวลาที่กระแสเงินสดจะเป็นบวก การคาดหมายอัตราผลตอบแทนจากการลงทุน และผลตอบแทนทางการเงินอื่น ๆ เช่น “สร้างรายได้และสร้างความเข้มแข็งให้ชุมชน มีผลตอบแทนการลงทุนสูง...” ซึ่งเป็นการตรวจสอบกิจการว่าควรจะมีข้อได้เปรียบและข้อเสียเปรียบอะไรบ้าง 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8F3FA66-8D86-B8D4-9AD2-2D90B3E1B5B6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D7EB89A-5427-5B95-6618-EB1D44BB487E}"/>
              </a:ext>
            </a:extLst>
          </p:cNvPr>
          <p:cNvGrpSpPr/>
          <p:nvPr/>
        </p:nvGrpSpPr>
        <p:grpSpPr>
          <a:xfrm>
            <a:off x="1458977" y="3791554"/>
            <a:ext cx="16079659" cy="2736169"/>
            <a:chOff x="1893520" y="3672457"/>
            <a:chExt cx="16079659" cy="2736169"/>
          </a:xfrm>
        </p:grpSpPr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4C5F7AA-A829-A221-05D4-E6274EDC6F36}"/>
                </a:ext>
              </a:extLst>
            </p:cNvPr>
            <p:cNvSpPr txBox="1"/>
            <p:nvPr/>
          </p:nvSpPr>
          <p:spPr>
            <a:xfrm>
              <a:off x="2128007" y="3672457"/>
              <a:ext cx="15845172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ข้อได้เปรียบ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ให้พิจารณาว่าธุรกิจมีจุดเด่น (เมื่อเปรียบเทียบกับคู่แข่ง) ในด้านใดบ้าง เช่น สินค้าหรือบริการมีอะไรพิเศษ สามารถดึงดูดความสนใจลูกค้าได้อย่างไร ความสามารถและความชำนาญของลูกจ้าง เทคนิคในกระบวนการขาย ที่ตั้งของธุรกิจอยู่ในจุดได้เปรียบอย่างไร</a:t>
              </a:r>
            </a:p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ข้อเสียเปรียบ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ให้ค้นหาว่าธุรกิจมีข้อเสียใดบ้าง เช่น ข้อเสียด้านการเงิน ที่ตั้ง คุณภาพสินค้า การบริการ การส่งมอบไม่ตรงเวลา สินค้าที่นำมาจำหน่ายไม่มีการพัฒนาผลิตภัณฑ์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2ADE80A-1B34-1FE4-620A-5262DA505B16}"/>
                </a:ext>
              </a:extLst>
            </p:cNvPr>
            <p:cNvSpPr/>
            <p:nvPr/>
          </p:nvSpPr>
          <p:spPr>
            <a:xfrm>
              <a:off x="1893520" y="3856279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B3A564E-7053-179D-22CE-B73C9ADCA81F}"/>
                </a:ext>
              </a:extLst>
            </p:cNvPr>
            <p:cNvSpPr/>
            <p:nvPr/>
          </p:nvSpPr>
          <p:spPr>
            <a:xfrm>
              <a:off x="1893520" y="5388389"/>
              <a:ext cx="180287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97BA3AA-058A-E055-E3E5-003AF3D49D96}"/>
              </a:ext>
            </a:extLst>
          </p:cNvPr>
          <p:cNvGrpSpPr/>
          <p:nvPr/>
        </p:nvGrpSpPr>
        <p:grpSpPr>
          <a:xfrm>
            <a:off x="912929" y="6492304"/>
            <a:ext cx="16571507" cy="2736169"/>
            <a:chOff x="1228726" y="6131152"/>
            <a:chExt cx="16571507" cy="2736169"/>
          </a:xfrm>
        </p:grpSpPr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39E12C8D-52EE-4F8B-0561-CA787590C576}"/>
                </a:ext>
              </a:extLst>
            </p:cNvPr>
            <p:cNvSpPr txBox="1"/>
            <p:nvPr/>
          </p:nvSpPr>
          <p:spPr>
            <a:xfrm>
              <a:off x="1228726" y="6131152"/>
              <a:ext cx="1657150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3800"/>
                </a:lnSpc>
                <a:spcBef>
                  <a:spcPts val="10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ทีมผู้บริหาร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สรุปโดยย่อว่ามีความรู้ความสามารถ ประสบการณ์ และทักษะของผู้บริหารในการก่อตั้งและบริหาร พร้อมคณะกรรมการในทีม และกล่าวถึงความสำเร็จในอดีตที่ผ่านมาเกี่ยวกับการดำเนินงานจนทำให้กิจการมีผลกำไร และประสบความสำเร็จในการบริหารจัดการด้านการเงินและทรัพยากรบุคคลอย่างไรบ้าง (ควรจะระบุชื่อและตำแหน่งด้วย)</a:t>
              </a:r>
            </a:p>
            <a:p>
              <a:pPr marL="534988">
                <a:lnSpc>
                  <a:spcPts val="3800"/>
                </a:lnSpc>
                <a:spcBef>
                  <a:spcPts val="10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ข้อเสนอแนะ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ให้เขียนระบุสั้น ๆ ถึงเงินลงทุนที่ต้องการจะเอาเงินไปทำอะไร จะตอบแทนเจ้าของเงินอย่างไร ผลตอบแทนของการลงทุนของเจ้าหน้าที่หรือผู้ร่วมลงทุนจะเป็นเท่าใด เช่น “มีโอกาสขยายธุรกิจจึงต้องการเงินลงทุนในอัตราดอกเบี้ยตํ่า ต้องการพันธมิตรทางธุรกิจ…”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FA4413F-A89E-09AF-5BC2-A376186D5FC9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E2F7769-73DB-9642-9443-12A5C33A44F7}"/>
                </a:ext>
              </a:extLst>
            </p:cNvPr>
            <p:cNvSpPr/>
            <p:nvPr/>
          </p:nvSpPr>
          <p:spPr>
            <a:xfrm>
              <a:off x="1228728" y="7718615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9042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E38B8-A2CB-2C41-3E8A-EFB2F4650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F6F6C00-9F5E-302A-A1BF-A6D0F2D79CD1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7AD14E-7F5C-9765-AB2F-E86158A0105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0B12197F-20D3-79EF-1E94-DCF3E9FB4F7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36230C43-9B85-2D60-09FE-F75727245BF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051716-AB5B-054C-175C-6133B44132B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F48307-7F3B-4853-1969-5A2AA254AD00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A859526-92FB-4E04-7AE9-0D99B394A5B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ED0EB533-F9AF-7421-70AA-3D8CD2F3D79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823C57F-C3BF-48C5-7362-0D6644738BC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077E685-8F9D-8E36-662F-47020610A21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A4FCEED-5FF3-35CD-4876-746E75FCC2C1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3E29FF8-70FB-CC7F-248B-F4DB39BAFDF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B32F4A83-F089-15AE-4549-65E68837E77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10812DBB-5515-58DB-555E-FE8364ED59D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7A82F1-DA7E-3B38-050D-3248A0F7FF5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915A4F-BEA2-B70D-32C9-3E93C068F12E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0C819D-A432-B1B4-23D2-AC7D20DA218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1310122-5D7C-517F-7A19-9B9547898F8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BAFD8F0-EE98-220C-79C9-BEDF9E17E6A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2D66645-4F33-86E7-C1FC-D32EB29C9A4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9135661-CF88-8364-1B16-E19D968C933C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ACBC422-B939-A0C2-637E-6BB5187B41F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6F674AB3-AF32-A7EE-A656-26203CA3C36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3F6E890F-C003-451C-E0CF-CC9B98636E8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EAFED01-14C8-8289-9921-88E9BEFD8D6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F01296D-8B8D-592E-0300-639FEF36545F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F473602-B32C-AB41-25B0-F99A180E631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23D70A3C-2FA5-99B9-730F-9971D2668FD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1453C3E-5736-ABE4-09B3-7C852AC799F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65FE6EF-F226-0373-A2F5-6130BD8519B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605EB2A-8758-8FC7-D480-5479E6CAB1AE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723DE65-B113-A1BB-AE8C-7B18993B8108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CE686779-2927-5A26-81FA-6CF94658D5C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483EC24D-8853-A2CA-05CB-0C5B41292A3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ADC6A4D-C0C8-6E44-9FC5-64553FDE44D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CE91E95-5EF6-5C74-45CA-8376F2F8B8AE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39BB94-F168-DBD1-BC27-40AD03A72A2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0CC7FEF3-908F-1F24-4C93-362F22B7C10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80A81ACB-A54A-06AB-550A-6043D43DE4C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D9B051B-7472-B846-967A-458C019783D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201DD0F-0DAC-03B3-B207-73F946EA9B3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9CC8F33-C2BC-D760-6A7C-80328C8EAC6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894876C1-B906-DC0E-F43E-E7AED753358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DB7C6492-72A6-69D0-A572-3BAD7165A41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8E4E355-F818-99F8-BCB5-FBE61D20397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4480E4E-1BCA-7023-95D2-8BABBA90F607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4D4890C-B6DC-7209-5B83-FDEE5E9F6FE1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D64CF0F1-625A-7D1F-9B04-63A1C75A4C0C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51290C12-5BF6-158C-9299-3D76B371700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9D2EF5C-7BCD-68F7-086A-ACABA895AF5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96C5EC0-DF3F-0EEC-C615-BC03C85E7365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D667C84-6630-B927-6BF4-6C4F9F4D0CD7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EC88834-81E7-0537-8828-DD95476A5AA4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A9D073F-0E0D-6A81-4BF0-738D67C85E36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C22062A-94D3-775D-402A-1E5825864798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8820DC-7C8C-1A20-C20A-ECAA24CA3A69}"/>
              </a:ext>
            </a:extLst>
          </p:cNvPr>
          <p:cNvGrpSpPr/>
          <p:nvPr/>
        </p:nvGrpSpPr>
        <p:grpSpPr>
          <a:xfrm>
            <a:off x="860031" y="1450456"/>
            <a:ext cx="11369627" cy="962734"/>
            <a:chOff x="2965791" y="2808159"/>
            <a:chExt cx="11369627" cy="962734"/>
          </a:xfrm>
        </p:grpSpPr>
        <p:sp>
          <p:nvSpPr>
            <p:cNvPr id="5" name="Google Shape;176;p25">
              <a:extLst>
                <a:ext uri="{FF2B5EF4-FFF2-40B4-BE49-F238E27FC236}">
                  <a16:creationId xmlns:a16="http://schemas.microsoft.com/office/drawing/2014/main" id="{881B75EA-1E8C-8A4A-2B33-5236DA6244DF}"/>
                </a:ext>
              </a:extLst>
            </p:cNvPr>
            <p:cNvSpPr/>
            <p:nvPr/>
          </p:nvSpPr>
          <p:spPr>
            <a:xfrm rot="16200000">
              <a:off x="6657097" y="-663895"/>
              <a:ext cx="694325" cy="8076937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Flowchart: Delay 5">
              <a:extLst>
                <a:ext uri="{FF2B5EF4-FFF2-40B4-BE49-F238E27FC236}">
                  <a16:creationId xmlns:a16="http://schemas.microsoft.com/office/drawing/2014/main" id="{D6067848-1F16-96C6-EAF7-F79A8D4C34E2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3DE14C5B-646B-FC0E-3FC9-BC4B0241CDE1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4.4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E490532-0416-18C2-7885-5C008B8BE4D2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ประวัติกิจการ หรือภาพรวมของกิจการ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409F763-B122-364C-5AD8-71977B72AB46}"/>
              </a:ext>
            </a:extLst>
          </p:cNvPr>
          <p:cNvGrpSpPr/>
          <p:nvPr/>
        </p:nvGrpSpPr>
        <p:grpSpPr>
          <a:xfrm>
            <a:off x="860031" y="5304190"/>
            <a:ext cx="11369627" cy="962734"/>
            <a:chOff x="2965791" y="2808159"/>
            <a:chExt cx="11369627" cy="962734"/>
          </a:xfrm>
        </p:grpSpPr>
        <p:sp>
          <p:nvSpPr>
            <p:cNvPr id="66" name="Google Shape;176;p25">
              <a:extLst>
                <a:ext uri="{FF2B5EF4-FFF2-40B4-BE49-F238E27FC236}">
                  <a16:creationId xmlns:a16="http://schemas.microsoft.com/office/drawing/2014/main" id="{DDEE1614-9BDA-069A-5161-7B3B9B9BF4A9}"/>
                </a:ext>
              </a:extLst>
            </p:cNvPr>
            <p:cNvSpPr/>
            <p:nvPr/>
          </p:nvSpPr>
          <p:spPr>
            <a:xfrm rot="16200000">
              <a:off x="5475278" y="517924"/>
              <a:ext cx="694325" cy="5713299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" name="Flowchart: Delay 66">
              <a:extLst>
                <a:ext uri="{FF2B5EF4-FFF2-40B4-BE49-F238E27FC236}">
                  <a16:creationId xmlns:a16="http://schemas.microsoft.com/office/drawing/2014/main" id="{F787990C-7D9D-33F1-048B-7DB0BF42F5F7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8" name="TextBox 6">
              <a:extLst>
                <a:ext uri="{FF2B5EF4-FFF2-40B4-BE49-F238E27FC236}">
                  <a16:creationId xmlns:a16="http://schemas.microsoft.com/office/drawing/2014/main" id="{93A6D0F1-84B8-066E-4198-C5EBC9294E35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4.5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69" name="TextBox 6">
              <a:extLst>
                <a:ext uri="{FF2B5EF4-FFF2-40B4-BE49-F238E27FC236}">
                  <a16:creationId xmlns:a16="http://schemas.microsoft.com/office/drawing/2014/main" id="{48CE3EBD-C1C9-0321-DE8B-EE2D970DC175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การวิเคราะห์สถานการณ์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3" name="TextBox 10">
            <a:extLst>
              <a:ext uri="{FF2B5EF4-FFF2-40B4-BE49-F238E27FC236}">
                <a16:creationId xmlns:a16="http://schemas.microsoft.com/office/drawing/2014/main" id="{B4FA3514-CC2A-A723-F2AF-08C58E05A6E5}"/>
              </a:ext>
            </a:extLst>
          </p:cNvPr>
          <p:cNvSpPr txBox="1"/>
          <p:nvPr/>
        </p:nvSpPr>
        <p:spPr>
          <a:xfrm>
            <a:off x="860031" y="2540995"/>
            <a:ext cx="16567938" cy="169902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ประวัติกิจการ หรือภาพรวมของกิจการ (</a:t>
            </a:r>
            <a:r>
              <a:rPr lang="en-US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Company Profile)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ให้ระบุข้อมูลเบื้องต้นเกี่ยวกับประวัติความเป็นมาของ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การก่อตั้ง ในด้านรูปแบบการจัดตั้งหรือจดทะเบียน ตลอดจนแนวคิดและที่มาของการมองเห็นโอกาสทางการตลาด การคิดค้นและพัฒนาสินค้าหรือบริการที่ต้องการนำเสนอให้กับลูกค้ากลุ่มเป้าหมาย ควรให้ข้อมูลเกี่ยวกับเป้าหมายที่ต้องการให้เป็นประโยชน์ในอนาคตและอื่น ๆ ที่เกี่ยวข้องเช่น ผู้ก่อตั้ง ปีที่ก่อตั้ง ทุนจดทะเบียน ทุนที่ชำระแล้ว และประวัติความเป็นมาของการดำเนินงานตั้งแต่อดีตจนถึงปัจจุบัน และกิจกรรมที่เกิดขึ้น เช่น เพิ่มทุน ลงทุน ขยายธุรกิจ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15202D16-20D7-C4B3-0B24-2806A1ADD521}"/>
              </a:ext>
            </a:extLst>
          </p:cNvPr>
          <p:cNvSpPr txBox="1"/>
          <p:nvPr/>
        </p:nvSpPr>
        <p:spPr>
          <a:xfrm>
            <a:off x="860031" y="6406408"/>
            <a:ext cx="16567938" cy="143734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การวิเคราะห์สถานการณ์ (</a:t>
            </a:r>
            <a:r>
              <a:rPr lang="en-US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Current Situation Analysis)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หรือเรียกว่า “</a:t>
            </a: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SWOT Analysis”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การวิเคราะห์ความเป็นไปได้ของธุรกิจ แบ่งออกเป็น 2 ส่วน ได้แก่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C1B265-60C1-9E0F-A646-1B2406F6C8E2}"/>
              </a:ext>
            </a:extLst>
          </p:cNvPr>
          <p:cNvGrpSpPr/>
          <p:nvPr/>
        </p:nvGrpSpPr>
        <p:grpSpPr>
          <a:xfrm>
            <a:off x="912929" y="7549222"/>
            <a:ext cx="16571507" cy="2736169"/>
            <a:chOff x="1228726" y="6131152"/>
            <a:chExt cx="16571507" cy="2736169"/>
          </a:xfrm>
        </p:grpSpPr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D50BD809-0CF3-30CD-94EC-2FB32CF1FFF8}"/>
                </a:ext>
              </a:extLst>
            </p:cNvPr>
            <p:cNvSpPr txBox="1"/>
            <p:nvPr/>
          </p:nvSpPr>
          <p:spPr>
            <a:xfrm>
              <a:off x="1228726" y="6131152"/>
              <a:ext cx="1657150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การวิเคราะห์สถานการณ์ภายใน (</a:t>
              </a: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Internal Situation Analysis)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เป็นการตรวจสอบความสามารถ ความพร้อมของกิจการด้านต่าง ๆ ที่เป็นจุดแข็ง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Strengths)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และจุดอ่อน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Weaknesses)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เป็นการศึกษาวิเคราะห์ปัจจัยที่เกิดขึ้นจากการกระทำกิจการเอง ซึ่งก่อให้เกิดผลกระทบต่อการดำเนินงานทั้งด้านบวกเรียกว่า “จุดแข็ง” หรือด้านลบเรียกว่า “จุดอ่อน” เป็นปัจจัยที่สามารถควบคุมได้ เนื่องจากทราบปัญหาที่เกิดขึ้นอย่างดี หากมีการวางแผนบริหารจัดการที่เป็นระบบและมีประสิทธิภาพ ก็สามารถเสริมสร้างความเข้มแข็งของธุรกิจได้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92EADCA-2A97-CEF9-F68D-CE056E9B66F0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0169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F3F12-A50F-4115-2A0C-E465A342C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BE3D873-12DE-F267-12A0-5A8C37DDAD0E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EEFF248-4039-829B-830F-0C17DBA4A21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25B89FBC-8885-0008-75DD-F5594E319CD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6C196F4D-16DD-FA39-90FC-E7D8D59704E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5FBFCEA-4EE8-0F07-D089-42C254D976D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0384A6-1606-B372-057B-778804D3CD4D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61E1F92-B862-E99A-9DEF-D01EEDDA192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CEB474AF-0941-F52F-CCB0-78C75CA6604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64CBEDE5-B7C6-C492-A289-E9205D3868E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C9BBFB4-4CAA-1CAD-DD0F-626A7EDB490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CF535A-D7DA-8C6D-01E4-BF39E5355A69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20306C2-D13E-6477-FA93-4EC19A7F1F6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E405E2DD-506F-8DC7-E2B4-A0BB5A04B7D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9BCE84CD-51ED-9AFA-F04A-B2D1D33174A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D7A83AE-355E-DDE4-32FB-CA862CF115B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CB7CB1-5DCF-989B-18C2-11E6C807F48D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C99028A-3B00-D0D6-8960-D92CB0BA0B7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B2A6DE6B-D44D-C3B8-AD6D-A8D7503B77F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ACA598D5-A440-F135-7892-74B1A645E1E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8EC47C5-CA6B-B007-3B35-6DC27950BFE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8B2E789-41E0-7206-9DF9-4D6C5D397945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8CA37AF-76F4-C3A3-4914-0E991DEC7EC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5D575438-5822-538A-6441-A2EDDFBE957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E7CE4A4F-F984-436D-E984-4133FC7DB71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6FFE5FA-B03D-DC6F-032D-5F9D134766B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75CDD52-67DB-0EE5-0AF7-7A7F266B066A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41BB575-6380-1A77-1606-EF4A1A5D72D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00BA3351-237A-B309-22D0-DE9290AD75C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3B7D2BEC-A939-EB03-5FF6-74E063AD402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40560D0-3EBB-3709-5BF3-3FD6D612E9E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6722760-3247-A96C-D1CA-CB77ED2DCD81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10E8F37-0872-6C49-A4F0-005105F36A6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A0BCAF90-1EEE-C3D7-27FE-FD3EEC95E02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5A006DCD-D119-4486-FEFD-02DF9A06C3E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259B788-BA7D-D07A-0801-881CF0E43BE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5331BDC-44A3-D70F-4315-68C98B5F4F15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B0A073A-2D31-EF21-BA6F-E746C783E81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6D53F445-45E6-A1B4-FE85-1675244ADCF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100EB8CF-CA11-0D6C-7AB4-A2E192BED74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88DFE33-4F7F-4D75-8418-FCFD39719E8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C92486B-F7FE-F2B2-0087-10B997AE69E7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6601018-B21A-D8A5-A1C2-F8919746E47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75D4FB43-3E8D-7FEB-8559-8D2702E071B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06CE3665-A682-FF71-46E8-C5FB24E4D2B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61C4B3E-AC06-3250-A5CB-9C8ED4F249E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966265-BA4A-DB30-C56D-D982DB75F3F4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72DE0A6-63C7-4829-8DCB-4AEC9828F6C4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B9C2B4AC-A114-55F5-51FE-29247ACA1D3A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16A2A2E-35A1-784F-5479-78A3674CA58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7D3AE45-6FE3-6640-29FB-B7D8AE6089B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7FA7AF21-F6AC-33BE-72B7-3FE6A843296C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5A018541-B227-5714-42B4-A599C844D7A7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4E73031-3FB6-D5E9-3B99-BCB6FF4907B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7EB656C-C1C4-7E16-9D4E-65A47855B7F4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5F5D80AF-5246-5B54-8748-6FE26CC52324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E8C9E13-737A-DCF9-9258-937F3F13CEC9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8C1B83F5-83B2-CF34-0317-AAE3C74D9C8A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07AC147-C38D-FB7D-7877-175883C525F8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2DE0406-E576-A339-3B3C-A96DC4CC3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84" y="1654118"/>
            <a:ext cx="9078432" cy="40688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53C4279-0931-CAE9-86AF-2E8D5F419CB0}"/>
              </a:ext>
            </a:extLst>
          </p:cNvPr>
          <p:cNvGrpSpPr/>
          <p:nvPr/>
        </p:nvGrpSpPr>
        <p:grpSpPr>
          <a:xfrm>
            <a:off x="776997" y="5945445"/>
            <a:ext cx="16734003" cy="4303723"/>
            <a:chOff x="776997" y="5945445"/>
            <a:chExt cx="16734003" cy="430372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E898479-0FE8-F51A-049C-B57F4A6241AB}"/>
                </a:ext>
              </a:extLst>
            </p:cNvPr>
            <p:cNvGrpSpPr/>
            <p:nvPr/>
          </p:nvGrpSpPr>
          <p:grpSpPr>
            <a:xfrm>
              <a:off x="912929" y="5945445"/>
              <a:ext cx="16462139" cy="1679702"/>
              <a:chOff x="1228726" y="6131153"/>
              <a:chExt cx="16462139" cy="1679702"/>
            </a:xfrm>
          </p:grpSpPr>
          <p:sp>
            <p:nvSpPr>
              <p:cNvPr id="82" name="TextBox 10">
                <a:extLst>
                  <a:ext uri="{FF2B5EF4-FFF2-40B4-BE49-F238E27FC236}">
                    <a16:creationId xmlns:a16="http://schemas.microsoft.com/office/drawing/2014/main" id="{CF549E89-22F8-6917-DBBC-1D59E658464B}"/>
                  </a:ext>
                </a:extLst>
              </p:cNvPr>
              <p:cNvSpPr txBox="1"/>
              <p:nvPr/>
            </p:nvSpPr>
            <p:spPr>
              <a:xfrm>
                <a:off x="1228726" y="6131153"/>
                <a:ext cx="16462139" cy="167970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>
                  <a:lnSpc>
                    <a:spcPts val="3800"/>
                  </a:lnSpc>
                  <a:spcBef>
                    <a:spcPts val="1200"/>
                  </a:spcBef>
                </a:pPr>
                <a:r>
                  <a:rPr lang="th-TH" sz="38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การวิเคราะห์สถานการณ์ภายนอก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เป็นการประเมินสภาพแวดล้อมที่ผู้ประกอบธุรกิจไม่สามารถควบคุมหรือเปลี่ยนแปลงได้ ในลักษณะที่เป็นโอกาส (</a:t>
                </a:r>
                <a:r>
                  <a:rPr lang="en-US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Opportunities)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หรืออุปสรรค (</a:t>
                </a:r>
                <a:r>
                  <a:rPr lang="en-US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Threats)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ในปัจจุบันผู้ประกอบธุรกิจควรจะเริ่มวิเคราะห์ปัจจัยภายนอก ซึ่งเป็นปัจจัยที่ไม่สามารถควบคุมได้ ได้แก่</a:t>
                </a: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2D3808A8-9247-9703-91B7-65F75E9305F0}"/>
                  </a:ext>
                </a:extLst>
              </p:cNvPr>
              <p:cNvSpPr/>
              <p:nvPr/>
            </p:nvSpPr>
            <p:spPr>
              <a:xfrm>
                <a:off x="1228728" y="6151578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80CE9B-1593-E478-329C-529B7CF5B930}"/>
                </a:ext>
              </a:extLst>
            </p:cNvPr>
            <p:cNvSpPr txBox="1"/>
            <p:nvPr/>
          </p:nvSpPr>
          <p:spPr>
            <a:xfrm>
              <a:off x="776997" y="7484757"/>
              <a:ext cx="9039863" cy="2764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069975" marR="0" lvl="0" indent="-527050" algn="l" defTabSz="914400" rtl="0" eaLnBrk="1" fontAlgn="auto" latinLnBrk="0" hangingPunct="1">
                <a:lnSpc>
                  <a:spcPts val="4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800" b="1" i="0" u="none" strike="noStrike" kern="1200" cap="none" spc="36" normalizeH="0" baseline="0" noProof="0" dirty="0">
                  <a:ln>
                    <a:noFill/>
                  </a:ln>
                  <a:solidFill>
                    <a:srgbClr val="F57C79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2.1	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กลุ่มลูกค้าเป้าหมายหรือตลาดเป้าหมาย (</a:t>
              </a:r>
              <a:r>
                <a:rPr kumimoji="0" lang="en-US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Target Group 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หรือ </a:t>
              </a:r>
              <a:r>
                <a:rPr kumimoji="0" lang="en-US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Market Group)</a:t>
              </a:r>
            </a:p>
            <a:p>
              <a:pPr marL="1069975" marR="0" lvl="0" indent="-527050" algn="l" defTabSz="914400" rtl="0" eaLnBrk="1" fontAlgn="auto" latinLnBrk="0" hangingPunct="1">
                <a:lnSpc>
                  <a:spcPts val="4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36" normalizeH="0" baseline="0" noProof="0" dirty="0">
                  <a:ln>
                    <a:noFill/>
                  </a:ln>
                  <a:solidFill>
                    <a:srgbClr val="F57C79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2.2</a:t>
              </a:r>
              <a:r>
                <a:rPr kumimoji="0" lang="en-US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การแข่งขัน (</a:t>
              </a:r>
              <a:r>
                <a:rPr kumimoji="0" lang="en-US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Competition)</a:t>
              </a:r>
            </a:p>
            <a:p>
              <a:pPr marL="1069975" marR="0" lvl="0" indent="-527050" algn="l" defTabSz="914400" rtl="0" eaLnBrk="1" fontAlgn="auto" latinLnBrk="0" hangingPunct="1">
                <a:lnSpc>
                  <a:spcPts val="4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36" normalizeH="0" baseline="0" noProof="0" dirty="0">
                  <a:ln>
                    <a:noFill/>
                  </a:ln>
                  <a:solidFill>
                    <a:srgbClr val="F57C79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2.3</a:t>
              </a:r>
              <a:r>
                <a:rPr kumimoji="0" lang="th-TH" sz="3800" b="1" i="0" u="none" strike="noStrike" kern="1200" cap="none" spc="36" normalizeH="0" baseline="0" noProof="0" dirty="0">
                  <a:ln>
                    <a:noFill/>
                  </a:ln>
                  <a:solidFill>
                    <a:srgbClr val="F57C79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ค่านิยมทางวัฒนธรรมของสังคม เช่น การใช้สินค้าที่มียี่ห้อ	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0E2529-9960-02FF-E70A-EC54C431C813}"/>
                </a:ext>
              </a:extLst>
            </p:cNvPr>
            <p:cNvSpPr txBox="1"/>
            <p:nvPr/>
          </p:nvSpPr>
          <p:spPr>
            <a:xfrm>
              <a:off x="9299814" y="7484757"/>
              <a:ext cx="8211186" cy="2302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069975" marR="0" lvl="0" indent="-527050" algn="l" defTabSz="914400" rtl="0" eaLnBrk="1" fontAlgn="auto" latinLnBrk="0" hangingPunct="1">
                <a:lnSpc>
                  <a:spcPts val="4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800" b="1" i="0" u="none" strike="noStrike" kern="1200" cap="none" spc="36" normalizeH="0" baseline="0" noProof="0" dirty="0">
                  <a:ln>
                    <a:noFill/>
                  </a:ln>
                  <a:solidFill>
                    <a:srgbClr val="F57C79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2.4	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เทคโนโลยี (</a:t>
              </a:r>
              <a:r>
                <a:rPr kumimoji="0" lang="en-US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Technology)</a:t>
              </a:r>
            </a:p>
            <a:p>
              <a:pPr marL="1069975" marR="0" lvl="0" indent="-527050" algn="l" defTabSz="914400" rtl="0" eaLnBrk="1" fontAlgn="auto" latinLnBrk="0" hangingPunct="1">
                <a:lnSpc>
                  <a:spcPts val="4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2.5</a:t>
              </a:r>
              <a:r>
                <a:rPr kumimoji="0" lang="en-US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เศรษฐกิจ (</a:t>
              </a:r>
              <a:r>
                <a:rPr kumimoji="0" lang="en-US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Economic)</a:t>
              </a:r>
            </a:p>
            <a:p>
              <a:pPr marL="1069975" marR="0" lvl="0" indent="-527050" algn="l" defTabSz="914400" rtl="0" eaLnBrk="1" fontAlgn="auto" latinLnBrk="0" hangingPunct="1">
                <a:lnSpc>
                  <a:spcPts val="4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2.6</a:t>
              </a:r>
              <a:r>
                <a:rPr kumimoji="0" lang="en-US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กฎหมาย กฎ และระเบียบต่าง ๆ (</a:t>
              </a:r>
              <a:r>
                <a:rPr kumimoji="0" lang="en-US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Political &amp; Legal)</a:t>
              </a:r>
            </a:p>
            <a:p>
              <a:pPr marL="1069975" marR="0" lvl="0" indent="-527050" algn="l" defTabSz="914400" rtl="0" eaLnBrk="1" fontAlgn="auto" latinLnBrk="0" hangingPunct="1">
                <a:lnSpc>
                  <a:spcPts val="4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2.7	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กลุ่มผู้จำหน่ายวัตถุดิบ กลุ่มผู้ผลิต (</a:t>
              </a:r>
              <a:r>
                <a:rPr kumimoji="0" lang="en-US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Suppliers)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852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8AE29-4F58-FFF1-EEB5-04B8A9A0C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BA8806B-51D1-9C44-2A60-9049B620546A}"/>
              </a:ext>
            </a:extLst>
          </p:cNvPr>
          <p:cNvSpPr/>
          <p:nvPr/>
        </p:nvSpPr>
        <p:spPr>
          <a:xfrm>
            <a:off x="-13452854" y="1361011"/>
            <a:ext cx="10203543" cy="10203543"/>
          </a:xfrm>
          <a:prstGeom prst="ellipse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8289DA62-1C18-1159-BA8B-F9E876DB1C34}"/>
              </a:ext>
            </a:extLst>
          </p:cNvPr>
          <p:cNvSpPr txBox="1"/>
          <p:nvPr/>
        </p:nvSpPr>
        <p:spPr>
          <a:xfrm>
            <a:off x="-140201" y="-4152900"/>
            <a:ext cx="1020354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6000" dirty="0">
                <a:solidFill>
                  <a:schemeClr val="bg1"/>
                </a:solidFill>
                <a:latin typeface="2006_iannnnnBKK" panose="02000000000000000000" pitchFamily="2" charset="0"/>
                <a:cs typeface="2006_iannnnnBKK" panose="02000000000000000000" pitchFamily="2" charset="0"/>
              </a:rPr>
              <a:t>Marketer Personality Development</a:t>
            </a:r>
            <a:endParaRPr lang="en-US" sz="6000" b="1" dirty="0">
              <a:solidFill>
                <a:schemeClr val="bg1"/>
              </a:solidFill>
              <a:latin typeface="2006_iannnnnBKK" panose="02000000000000000000" pitchFamily="2" charset="0"/>
              <a:cs typeface="2006_iannnnnBKK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4895EA-EB4C-93BB-85EF-00905D127564}"/>
              </a:ext>
            </a:extLst>
          </p:cNvPr>
          <p:cNvSpPr txBox="1"/>
          <p:nvPr/>
        </p:nvSpPr>
        <p:spPr>
          <a:xfrm>
            <a:off x="14678077" y="-1605325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199370025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A006ED-8823-7439-5661-D3A891FAB286}"/>
              </a:ext>
            </a:extLst>
          </p:cNvPr>
          <p:cNvGrpSpPr/>
          <p:nvPr/>
        </p:nvGrpSpPr>
        <p:grpSpPr>
          <a:xfrm>
            <a:off x="2299914" y="2897303"/>
            <a:ext cx="13688173" cy="5453067"/>
            <a:chOff x="2299914" y="2897303"/>
            <a:chExt cx="13688173" cy="54530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E33906-E316-1CF3-BA5B-E0F7E6982118}"/>
                </a:ext>
              </a:extLst>
            </p:cNvPr>
            <p:cNvSpPr/>
            <p:nvPr/>
          </p:nvSpPr>
          <p:spPr>
            <a:xfrm>
              <a:off x="2299914" y="4177238"/>
              <a:ext cx="13493376" cy="4173132"/>
            </a:xfrm>
            <a:prstGeom prst="roundRect">
              <a:avLst>
                <a:gd name="adj" fmla="val 12690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E17D60A-DD08-BE05-F8A1-D08AFAB5A532}"/>
                </a:ext>
              </a:extLst>
            </p:cNvPr>
            <p:cNvGrpSpPr/>
            <p:nvPr/>
          </p:nvGrpSpPr>
          <p:grpSpPr>
            <a:xfrm>
              <a:off x="6665705" y="2897303"/>
              <a:ext cx="5460910" cy="1138844"/>
              <a:chOff x="8927262" y="2058948"/>
              <a:chExt cx="6069476" cy="126575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14B68DE-FB02-E7CA-D9F0-53D6789E4B04}"/>
                  </a:ext>
                </a:extLst>
              </p:cNvPr>
              <p:cNvGrpSpPr/>
              <p:nvPr/>
            </p:nvGrpSpPr>
            <p:grpSpPr>
              <a:xfrm>
                <a:off x="8927262" y="2255425"/>
                <a:ext cx="5170167" cy="1069281"/>
                <a:chOff x="3357713" y="5812366"/>
                <a:chExt cx="5131289" cy="1069281"/>
              </a:xfrm>
            </p:grpSpPr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4F470E41-5D5E-AA50-4F83-9DD9015F2575}"/>
                    </a:ext>
                  </a:extLst>
                </p:cNvPr>
                <p:cNvSpPr/>
                <p:nvPr/>
              </p:nvSpPr>
              <p:spPr>
                <a:xfrm>
                  <a:off x="3357713" y="5969673"/>
                  <a:ext cx="5131289" cy="911974"/>
                </a:xfrm>
                <a:prstGeom prst="roundRect">
                  <a:avLst/>
                </a:prstGeom>
                <a:solidFill>
                  <a:srgbClr val="F57C79"/>
                </a:solidFill>
                <a:ln>
                  <a:noFill/>
                </a:ln>
                <a:effectLst>
                  <a:reflection stA="45000" endPos="4000" dist="50800" dir="5400000" sy="-100000" algn="bl" rotWithShape="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TextBox 6">
                  <a:extLst>
                    <a:ext uri="{FF2B5EF4-FFF2-40B4-BE49-F238E27FC236}">
                      <a16:creationId xmlns:a16="http://schemas.microsoft.com/office/drawing/2014/main" id="{487E96F0-AC31-7B35-B0AB-4ADBAB3A1385}"/>
                    </a:ext>
                  </a:extLst>
                </p:cNvPr>
                <p:cNvSpPr txBox="1"/>
                <p:nvPr/>
              </p:nvSpPr>
              <p:spPr>
                <a:xfrm>
                  <a:off x="3713434" y="5812366"/>
                  <a:ext cx="4424885" cy="103905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7979"/>
                    </a:lnSpc>
                  </a:pPr>
                  <a:r>
                    <a:rPr lang="th-TH" sz="43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จุดประสงค์การเรียนรู้</a:t>
                  </a:r>
                </a:p>
              </p:txBody>
            </p:sp>
          </p:grp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F8A0832-B13E-B1A4-2A4D-A37AC6A2C783}"/>
                  </a:ext>
                </a:extLst>
              </p:cNvPr>
              <p:cNvSpPr/>
              <p:nvPr/>
            </p:nvSpPr>
            <p:spPr>
              <a:xfrm>
                <a:off x="13875758" y="2058948"/>
                <a:ext cx="615553" cy="61555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A8BD16D-2F9D-725C-8600-F299195CC5D0}"/>
                  </a:ext>
                </a:extLst>
              </p:cNvPr>
              <p:cNvSpPr/>
              <p:nvPr/>
            </p:nvSpPr>
            <p:spPr>
              <a:xfrm>
                <a:off x="14522345" y="2236344"/>
                <a:ext cx="474393" cy="474393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CBB118C-80C0-021B-C6E7-7375F99BD5FD}"/>
                  </a:ext>
                </a:extLst>
              </p:cNvPr>
              <p:cNvSpPr/>
              <p:nvPr/>
            </p:nvSpPr>
            <p:spPr>
              <a:xfrm>
                <a:off x="14249773" y="2704187"/>
                <a:ext cx="350683" cy="35068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927C3C8-54DD-31DB-4A92-BB49882A32F8}"/>
                </a:ext>
              </a:extLst>
            </p:cNvPr>
            <p:cNvGrpSpPr/>
            <p:nvPr/>
          </p:nvGrpSpPr>
          <p:grpSpPr>
            <a:xfrm>
              <a:off x="2538362" y="4369624"/>
              <a:ext cx="13449725" cy="3721953"/>
              <a:chOff x="8210671" y="4422800"/>
              <a:chExt cx="13449725" cy="3721953"/>
            </a:xfrm>
          </p:grpSpPr>
          <p:sp>
            <p:nvSpPr>
              <p:cNvPr id="60" name="TextBox 10">
                <a:extLst>
                  <a:ext uri="{FF2B5EF4-FFF2-40B4-BE49-F238E27FC236}">
                    <a16:creationId xmlns:a16="http://schemas.microsoft.com/office/drawing/2014/main" id="{F2A2E7A1-8B3E-ACBC-A950-6AA2B727E282}"/>
                  </a:ext>
                </a:extLst>
              </p:cNvPr>
              <p:cNvSpPr txBox="1"/>
              <p:nvPr/>
            </p:nvSpPr>
            <p:spPr>
              <a:xfrm>
                <a:off x="8893546" y="4534326"/>
                <a:ext cx="12766850" cy="361042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800"/>
                  </a:lnSpc>
                  <a:spcBef>
                    <a:spcPts val="18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อธิบายความรู้เกี่ยวกับการวางแผนการจัดการธุรกิจได้</a:t>
                </a:r>
              </a:p>
              <a:p>
                <a:pPr>
                  <a:lnSpc>
                    <a:spcPts val="3800"/>
                  </a:lnSpc>
                  <a:spcBef>
                    <a:spcPts val="18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วิเคราะห์การวางแผนการจัดการธุรกิจได้</a:t>
                </a:r>
              </a:p>
              <a:p>
                <a:pPr>
                  <a:lnSpc>
                    <a:spcPts val="3800"/>
                  </a:lnSpc>
                  <a:spcBef>
                    <a:spcPts val="18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มีความรับผิดชอบตามบทบาทหน้าที่ของตนเองตามระบอบประชาธิปไตยอันมีพระมหากษัตริย์ทรงเป็นประมุข มีจิตสาธารณะ มีจิตสำนึกรักษ์สิ่งแวดล้อมมีจรรยาบรรณ และคุณสมบัติของผู้ประกอบธุรกิจ</a:t>
                </a:r>
              </a:p>
              <a:p>
                <a:pPr>
                  <a:lnSpc>
                    <a:spcPts val="3800"/>
                  </a:lnSpc>
                  <a:spcBef>
                    <a:spcPts val="18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ประยุกต์ใช้ความรู้การวางแผนการจัดการธุรกิจได้อย่างเหมาะสม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0499CD0-6952-B943-313E-A79188CEB9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10671" y="4422800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1</a:t>
                </a:r>
                <a:endParaRPr lang="th-TH" sz="3600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8340709-0E4A-3E62-7487-49106F4C67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13478" y="5140377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2</a:t>
                </a:r>
                <a:endParaRPr lang="th-TH" sz="3600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ED18146-6A62-B4E6-C1DF-3426DEB387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13478" y="5839555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3</a:t>
                </a:r>
                <a:endParaRPr lang="th-TH" sz="3600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2DFAB96-DD6E-FD38-C45D-8164ACDC6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13478" y="7537518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4</a:t>
                </a:r>
                <a:endParaRPr lang="th-TH" sz="3600" dirty="0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A0CE6C6-2A75-82F9-49C0-D59343CA18C3}"/>
              </a:ext>
            </a:extLst>
          </p:cNvPr>
          <p:cNvGrpSpPr/>
          <p:nvPr/>
        </p:nvGrpSpPr>
        <p:grpSpPr>
          <a:xfrm>
            <a:off x="0" y="-1611858"/>
            <a:ext cx="18288000" cy="3986500"/>
            <a:chOff x="0" y="-1558070"/>
            <a:chExt cx="18288000" cy="39865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4F891DA-D47D-42CE-6ECB-C55EFBA049F0}"/>
                </a:ext>
              </a:extLst>
            </p:cNvPr>
            <p:cNvSpPr/>
            <p:nvPr/>
          </p:nvSpPr>
          <p:spPr>
            <a:xfrm>
              <a:off x="2494708" y="-1558070"/>
              <a:ext cx="13298582" cy="3791906"/>
            </a:xfrm>
            <a:prstGeom prst="roundRect">
              <a:avLst>
                <a:gd name="adj" fmla="val 32216"/>
              </a:avLst>
            </a:prstGeom>
            <a:solidFill>
              <a:srgbClr val="F258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53CC61-DF40-D947-309B-716A0EE828F7}"/>
                </a:ext>
              </a:extLst>
            </p:cNvPr>
            <p:cNvSpPr txBox="1"/>
            <p:nvPr/>
          </p:nvSpPr>
          <p:spPr>
            <a:xfrm>
              <a:off x="0" y="1312740"/>
              <a:ext cx="18288000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14000" b="1" spc="-150" dirty="0">
                  <a:solidFill>
                    <a:schemeClr val="bg1"/>
                  </a:solidFill>
                  <a:latin typeface="Cloud Soft SemiBold" panose="02000000000000000000" pitchFamily="50" charset="-34"/>
                  <a:cs typeface="Cloud Soft SemiBold" panose="02000000000000000000" pitchFamily="50" charset="-34"/>
                </a:rPr>
                <a:t>Basic Business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2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CAADA-6EC1-1E61-2D83-A640AF8BB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698DD8-8DB8-60DE-6D45-D8961B761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029" y="1732363"/>
            <a:ext cx="9632360" cy="38403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1739D12-5671-6203-7124-3092EB2FF8B2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30554F5-D0A9-3ECF-91FA-654EA7379B2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A3A19697-53D6-A822-AB24-A6133D9F50A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4829FFC-689E-675F-C086-9434BCC150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53FE64-312C-0DB1-FBBA-5045289D57D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E224F7-3919-898C-62E7-46DA054E025D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04A49A9-F3D1-0940-4C6C-B1A7478485B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1460217E-7CE5-E9DA-8B6B-75E250CF22F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EB21698E-A3A5-ED53-114B-2FA8A3F5084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61AA419-F207-32E2-761E-85916CBF4C5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600A98-9EC9-4459-A3D9-A20EEF03E94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7E956E3-7C16-C127-B255-9D20FDE6C88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09B46FF6-8850-C2F7-9D84-159E201BFA2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BFB095C4-75EF-4443-E5E7-60D8D71010D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528E3EA-6584-ADA6-1C64-8AE56295E96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A03F06-AF40-A661-DCF8-5B76846A82B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C316BE9-F5DC-6FFB-BA58-1AD9B156944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B27F8919-4024-E7B1-CF6F-948C4EE2444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DDCCBAD-AEF0-A175-DA38-7BF4BEB242F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294DF4-387B-2D59-910D-D9D869801EE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4E1A776-3BD1-EA2D-8622-027EE19EE286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DB6E77D-461E-94BF-3D8A-9A8BAB6E450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E5E2B42B-873B-F1E4-FD82-905588B1296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C91AF1BB-4BC6-6977-0026-F2982B2262E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38ABCB4-F740-FECE-F3A4-46B38AC2571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17823F8-EA2E-49FB-8612-692836E66A86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2527C41-4811-EA39-82F2-13AC2B65ED5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55779382-DFFE-9CF7-6A6B-ED7B3732083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0F80A79-B313-71CD-A72B-6C079DDA586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DCF020C-8917-A0D3-F92A-7C9A2D83B3C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FFDD87-402F-31CF-862B-FC252DDF8F2A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9C79F87-9195-B3C8-A1EC-63E65A9EE75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BAE39DE2-AD3F-2683-296D-864ED7E498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D67B2D83-86CB-FD4A-BA9B-1EF953AA2CE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C93AACB-92DB-4405-E295-F143D2B1DE3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638C772-0FC5-4B82-F420-E376F96B1EB0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F1D050F-FCC8-379C-9E6F-91AC3290CCD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873F18FE-7F3D-8A96-2486-7CBBF29B412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CD2467D-C1B6-B613-782C-8AC2C5C10D0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77C1910-1FD4-9F3E-8129-7101C6254B5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CAC02AE-CB8F-90A0-D944-99FD827AABAF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E687EF5-02B7-19C5-69A2-E477FA3452D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5EA0A57A-3945-9A8E-CD4D-CC906774B03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2A311966-2FB8-3C74-37E6-ADC1D3E1164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E8965A8-FAC1-31E4-868A-470F1A99CA2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B1CC1B1-D089-0014-1471-8BED34127850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E523313-2E74-928F-4806-1C923A1A7F9F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8185E3A2-FFC9-9CDE-84FE-78E78E173402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168F0956-3458-10BC-54D6-3A027C383B1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3A5259C-FB0B-C2E2-FEBF-DA8C8A3F968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89E23140-EF6C-3FE0-EE50-E3E67C70ED37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FB3DE7A5-7B43-DD86-45C1-F600E382AE08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65EC48A-912C-DC9A-620E-2872C1D5B30D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D2D59E1-661D-9E4B-5850-BDD43C724095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3BEBCB6-1BE7-032E-0EEF-A720E570463D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028AFBA-5207-0396-8A62-3539252C6770}"/>
              </a:ext>
            </a:extLst>
          </p:cNvPr>
          <p:cNvGrpSpPr/>
          <p:nvPr/>
        </p:nvGrpSpPr>
        <p:grpSpPr>
          <a:xfrm>
            <a:off x="988269" y="6715584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CBFBC7C5-ED54-5D43-8709-42F42BA54F98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แผนการตลาด (</a:t>
              </a:r>
              <a:r>
                <a:rPr lang="en-US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Marketing Plan)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การกำหนดแนวทางและทิศทางในการดำเนินงานทางการตลาดให้เป็นไปตามวัตถุประสงค์ และสัมพันธ์กับกลยุทธ์ทางการตลาดที่กำหนดไว้ โดยสามารถตรวจสอบและประเมินผลกิจกรรมทางการตลาดไว้ล่วงหน้าได้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สิ่งสำคัญที่สุดใน</a:t>
              </a:r>
              <a:r>
                <a:rPr lang="th-TH" sz="3800" b="1" spc="36" dirty="0" err="1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การมองด้านการตลาด ผู้ประกอบธุรกิจต้องมองให้ออกว่าผู้บริโภคต้องการอะไร แล้วผลิตสินค้าหรือบริการเพื่อสนองความต้องการนั้น กำไรที่เกิดขึ้นนั้นคือ ผลงานจาก</a:t>
              </a:r>
              <a:r>
                <a:rPr lang="th-TH" sz="38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ให้ผู้บริโภคได้รับความพึงพอใจสูงสุด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08F675B-C389-BFDA-DBE1-E48B5C283D4C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0D45332-9565-DDA1-B237-8D4F1151E08C}"/>
                </a:ext>
              </a:extLst>
            </p:cNvPr>
            <p:cNvSpPr/>
            <p:nvPr/>
          </p:nvSpPr>
          <p:spPr>
            <a:xfrm>
              <a:off x="1893520" y="553738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D4F55CD5-82B9-4945-8C4E-860838D04FAD}"/>
              </a:ext>
            </a:extLst>
          </p:cNvPr>
          <p:cNvSpPr txBox="1"/>
          <p:nvPr/>
        </p:nvSpPr>
        <p:spPr>
          <a:xfrm>
            <a:off x="980801" y="1732363"/>
            <a:ext cx="7153228" cy="402511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เป็นการวิเคราะห์ปัจจัยภายนอกที่ส่งผลกระทบต่อธุรกิจที่กำลังดำเนินงานอยู่ในด้านบวก เรียกว่า 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“โอกาส”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และด้านลบเรียกว่า 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“อุปสรรค”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กิจการสามารถกำหนดกลยุทธ์ เพื่อให้ปรับตัวเข้ากับสถานการณ์ความเปลี่ยนแปลงภายนอกที่เกิดขึ้นได้ เพื่อให้กิจการสามารถดำรงอยู่ได้อย่างมีประสิทธิภาพ ได้แก่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49F4CC-87C6-C2F9-4C5C-BE19EC5322F0}"/>
              </a:ext>
            </a:extLst>
          </p:cNvPr>
          <p:cNvGrpSpPr/>
          <p:nvPr/>
        </p:nvGrpSpPr>
        <p:grpSpPr>
          <a:xfrm>
            <a:off x="860031" y="5533600"/>
            <a:ext cx="11369627" cy="962734"/>
            <a:chOff x="2965791" y="2808159"/>
            <a:chExt cx="11369627" cy="962734"/>
          </a:xfrm>
        </p:grpSpPr>
        <p:sp>
          <p:nvSpPr>
            <p:cNvPr id="9" name="Google Shape;176;p25">
              <a:extLst>
                <a:ext uri="{FF2B5EF4-FFF2-40B4-BE49-F238E27FC236}">
                  <a16:creationId xmlns:a16="http://schemas.microsoft.com/office/drawing/2014/main" id="{4608FD08-0786-5832-7770-7D23E38C5EE8}"/>
                </a:ext>
              </a:extLst>
            </p:cNvPr>
            <p:cNvSpPr/>
            <p:nvPr/>
          </p:nvSpPr>
          <p:spPr>
            <a:xfrm rot="16200000">
              <a:off x="4500492" y="1492709"/>
              <a:ext cx="694325" cy="3763727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Flowchart: Delay 15">
              <a:extLst>
                <a:ext uri="{FF2B5EF4-FFF2-40B4-BE49-F238E27FC236}">
                  <a16:creationId xmlns:a16="http://schemas.microsoft.com/office/drawing/2014/main" id="{99F8BEFD-4CE1-FDB1-35AE-7D93BD5DB2E5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0D984598-EFCF-EACA-3F14-73501E216382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4.6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77B6B4D3-30FB-8F22-B6A4-BC9FE509EA66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แผนการตลาด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897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BF599-A4A4-36D9-6D4E-E568A4D0D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DB56C81-BB1F-2542-A73B-C18C44AECDA1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6BF5D9-0800-6F74-2745-181615B2BF2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4112534C-9464-679B-0035-5F40C1905EB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86B42161-B517-6B27-528B-0CFFF8E1843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DE390A6-86E8-0BD1-22B8-27F863F94B4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81BDE2-3983-9C4C-9B9D-20CEDF5FB17F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420B3E0-EA05-A4A1-79DF-FB8E2B6A97D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D7B768A9-269D-5330-1630-1B4BE346842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81C00C26-1A20-4685-808E-0869F821897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DCF1D93-21CF-3E74-A38C-6A26E85B2C3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1604D2-4C28-AE37-2834-506E5ED46DB7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892EEA4-1FD6-9558-FA8F-30F9A64DEB0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FC862734-CC86-5F4D-B6BD-C683EBD4D5A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4A0AD2C-70B2-5E1F-D96F-03FFE7833B5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88DA792-6A78-3F7A-340F-2C97271312B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0DF238-7A4F-287B-1E0F-71FBCF37F074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E20C143-8791-24F3-BA71-D3D63AB8F6A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6601489-F853-53B8-296F-A66EF7EE491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A870059C-8137-C6FA-4A6D-875E73AEE3A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1E93B40-7543-5918-D37C-18678A00FB3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20555A-1033-5C91-A961-3F8FA2FFA5B3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B0CD976-2F1C-AB41-4B8D-3039C46D115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363BF915-4D3E-0F6A-1489-5DCD95FB845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E40B6EB0-DF12-B85B-3F38-D773E1057D4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54E3FBE-952A-3B6A-9C68-030FC29D564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53C98A9-DC73-DC6E-F663-2F8015E7D755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3FEB20A-E932-A8EE-779A-9EFDD416E5D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9D2CBB24-6AC4-9128-C59E-C7D274FFED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45DAF9DC-A1A4-8CCC-477B-6818649742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255F251-F9CB-737B-430A-3B3CC78B213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91D197F-8D8E-9397-04BF-84F0D0CF6CD7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59FF576-40A9-6803-1F7F-0EFC5DCBFE4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1C95D428-E5C3-15B3-3897-B5EBEC83244D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B5489A02-9394-7A56-4C5B-438F55D96B4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4087649-E470-4215-82E8-2C375C85E17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52C3CCA-ABB3-019A-DE66-4BCDC67F5E24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3208BAD-2D56-D0F0-BE2C-3CE96D9B6F8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BA2342A6-60C3-F4B3-AAD1-09CA3383872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51127905-DA1E-7AFD-54AB-737C328C47D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5996C9A-AD7E-07C3-9EC3-5E628D9F8A9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1931D04-AA77-B7A5-3168-398B9969A12B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76A47EB-E25E-0F6F-52F5-48DD7E159D6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2A93EF55-A10F-06C0-5396-6421CE8868F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CBCA3C5B-096A-1A8F-D3A2-D376287A57C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61AF95A-8979-FD61-E3AE-9DB0D5D09EF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07A0F23-7709-0FC2-B41C-4C0782DCC152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03AFEE0-1DBB-0DEB-5961-C18C20A5D441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8E91039-FDD9-ABC8-7D9C-6D1DCA06408C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5A7A9ED-555D-1A04-061A-405DD8D3B74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98F24C5-84B6-5A1C-8E29-A8D385AB470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349FA43-3605-19B2-FDE9-3E9C3FE68F8C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E3A2C2E4-C386-946F-7685-2EDDF95AB1DC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951A6E-8E83-206C-F68E-459CD33534FC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246168B-D6A3-4DC9-53C5-3D142DBC615F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1BF69C8-F7A1-7883-5BD3-EAB2EE56CDCC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32161D5-81E6-70C8-1B48-F27CD1A2B263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2E91FA72-95E8-6559-D8C4-419FAC776FAA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8623049-D581-7EE6-A343-97ECE6808B3F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351D167-5F74-9E6F-DABA-681F40556DA2}"/>
              </a:ext>
            </a:extLst>
          </p:cNvPr>
          <p:cNvGrpSpPr/>
          <p:nvPr/>
        </p:nvGrpSpPr>
        <p:grpSpPr>
          <a:xfrm>
            <a:off x="4454732" y="1712135"/>
            <a:ext cx="9378536" cy="778324"/>
            <a:chOff x="5266656" y="2487510"/>
            <a:chExt cx="9378536" cy="778324"/>
          </a:xfrm>
        </p:grpSpPr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69D7526F-FC67-8FD3-8BE7-6071FE37B9A0}"/>
                </a:ext>
              </a:extLst>
            </p:cNvPr>
            <p:cNvSpPr/>
            <p:nvPr/>
          </p:nvSpPr>
          <p:spPr>
            <a:xfrm rot="16200000">
              <a:off x="9474373" y="-1720207"/>
              <a:ext cx="778324" cy="9193758"/>
            </a:xfrm>
            <a:prstGeom prst="roundRect">
              <a:avLst>
                <a:gd name="adj" fmla="val 50000"/>
              </a:avLst>
            </a:prstGeom>
            <a:solidFill>
              <a:srgbClr val="BDE9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95BB67D4-2628-4D2C-2AB0-0DED147AC9C6}"/>
                </a:ext>
              </a:extLst>
            </p:cNvPr>
            <p:cNvSpPr txBox="1"/>
            <p:nvPr/>
          </p:nvSpPr>
          <p:spPr>
            <a:xfrm>
              <a:off x="5632395" y="2637184"/>
              <a:ext cx="9012797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วิสัยทัศน์ พันธกิจ และเป้าหมาย (</a:t>
              </a:r>
              <a:r>
                <a: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Vision, Mission &amp; Goal)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2106C7E-F428-85B1-D2ED-C24620206DFA}"/>
              </a:ext>
            </a:extLst>
          </p:cNvPr>
          <p:cNvGrpSpPr/>
          <p:nvPr/>
        </p:nvGrpSpPr>
        <p:grpSpPr>
          <a:xfrm>
            <a:off x="776997" y="2742721"/>
            <a:ext cx="16650972" cy="6801730"/>
            <a:chOff x="776997" y="2742721"/>
            <a:chExt cx="16650972" cy="680173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3A1D936-DB6F-E107-F2A0-5CE70839B455}"/>
                </a:ext>
              </a:extLst>
            </p:cNvPr>
            <p:cNvGrpSpPr/>
            <p:nvPr/>
          </p:nvGrpSpPr>
          <p:grpSpPr>
            <a:xfrm>
              <a:off x="988269" y="2742721"/>
              <a:ext cx="16439700" cy="2736169"/>
              <a:chOff x="1893520" y="3672457"/>
              <a:chExt cx="16439700" cy="2736169"/>
            </a:xfrm>
          </p:grpSpPr>
          <p:sp>
            <p:nvSpPr>
              <p:cNvPr id="69" name="TextBox 10">
                <a:extLst>
                  <a:ext uri="{FF2B5EF4-FFF2-40B4-BE49-F238E27FC236}">
                    <a16:creationId xmlns:a16="http://schemas.microsoft.com/office/drawing/2014/main" id="{88B72329-32E9-6B8D-6154-3B37B383ABFA}"/>
                  </a:ext>
                </a:extLst>
              </p:cNvPr>
              <p:cNvSpPr txBox="1"/>
              <p:nvPr/>
            </p:nvSpPr>
            <p:spPr>
              <a:xfrm>
                <a:off x="2128006" y="3672457"/>
                <a:ext cx="16205214" cy="27361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4000"/>
                  </a:lnSpc>
                  <a:spcBef>
                    <a:spcPts val="1200"/>
                  </a:spcBef>
                </a:pPr>
                <a:r>
                  <a:rPr lang="th-TH" sz="3800" b="1" spc="36" dirty="0">
                    <a:solidFill>
                      <a:schemeClr val="accent2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วิสัยทัศน์ (</a:t>
                </a:r>
                <a:r>
                  <a:rPr lang="en-US" sz="3800" b="1" spc="36" dirty="0">
                    <a:solidFill>
                      <a:schemeClr val="accent2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Vision)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หมายถึง ภาพรวมของกิจการที่ต้องการจะเป็นในอนาคต โดยมีพื้นฐานอยู่บนความเป็นจริงในปัจจุบัน โดยจะนำเสนอจุดมุ่งหมายของผู้ประกอบธุรกิจเกี่ยวกับ</a:t>
                </a:r>
                <a:r>
                  <a:rPr lang="th-TH" sz="3800" spc="36" dirty="0" err="1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การทำ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ธุรกิจ ซึ่งประกอบด้วยจุดมุ่งหมายที่เฉพาะเจาะจง สามารถวัดค่าได้ ดำเนินการให้บรรลุผลได้ เป็นเหตุเป็นผลและตั้งอยู่บนพื้นฐานของความเป็นจริง และมีกรอบระยะเวลาเป็นเครื่องกำหนด </a:t>
                </a:r>
                <a:b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ดังคำสุภาษิตที่ว่า “ฝันให้ไกล แล้วไปให้ถึง”</a:t>
                </a:r>
              </a:p>
              <a:p>
                <a:pPr>
                  <a:lnSpc>
                    <a:spcPts val="4000"/>
                  </a:lnSpc>
                  <a:spcBef>
                    <a:spcPts val="1200"/>
                  </a:spcBef>
                </a:pPr>
                <a:r>
                  <a:rPr lang="th-TH" sz="3800" b="1" spc="36" dirty="0">
                    <a:solidFill>
                      <a:schemeClr val="accent2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พันธกิจ (</a:t>
                </a:r>
                <a:r>
                  <a:rPr lang="en-US" sz="3800" b="1" spc="36" dirty="0">
                    <a:solidFill>
                      <a:schemeClr val="accent2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Mission)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หมายถึง งานที่ต้องทำเพื่อให้บรรลุวิสัยทัศน์ของกิจการ โดยจะอธิบายความเป็นไปได้ของธุรกิจหรือโครงการ ซึ่งครอบคลุม 5 ประการ คือ</a:t>
                </a: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874E8810-106E-DCD6-51EE-402F464C1856}"/>
                  </a:ext>
                </a:extLst>
              </p:cNvPr>
              <p:cNvSpPr/>
              <p:nvPr/>
            </p:nvSpPr>
            <p:spPr>
              <a:xfrm>
                <a:off x="1893520" y="3843786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9A9AF3C3-D2DD-8F93-12E9-A934D72EA564}"/>
                  </a:ext>
                </a:extLst>
              </p:cNvPr>
              <p:cNvSpPr/>
              <p:nvPr/>
            </p:nvSpPr>
            <p:spPr>
              <a:xfrm>
                <a:off x="1893520" y="6073236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E15CC91-453E-5B23-A9D8-FE088BA6B234}"/>
                </a:ext>
              </a:extLst>
            </p:cNvPr>
            <p:cNvSpPr txBox="1"/>
            <p:nvPr/>
          </p:nvSpPr>
          <p:spPr>
            <a:xfrm>
              <a:off x="776997" y="6011201"/>
              <a:ext cx="16567937" cy="1738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01700" marR="0" lvl="0" indent="-358775" algn="l" defTabSz="914400" rtl="0" eaLnBrk="1" fontAlgn="auto" latinLnBrk="0" hangingPunct="1">
                <a:lnSpc>
                  <a:spcPts val="4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8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1. </a:t>
              </a:r>
              <a:r>
                <a:rPr kumimoji="0" lang="th-TH" sz="3800" i="0" u="none" strike="noStrike" kern="1200" cap="none" spc="36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สิ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นค้าและบริการของกิจการคืออะไร		</a:t>
              </a: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 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ลูกค้าของกิจการเป็นใคร</a:t>
              </a:r>
            </a:p>
            <a:p>
              <a:pPr marL="901700" marR="0" lvl="0" indent="-358775" algn="l" defTabSz="914400" rtl="0" eaLnBrk="1" fontAlgn="auto" latinLnBrk="0" hangingPunct="1">
                <a:lnSpc>
                  <a:spcPts val="4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3.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คุณค่าที่กิจการมอบให้แก่ลูกค้าเป็นอย่างไร		</a:t>
              </a: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4. 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ขณะนี้กิจการเป็นอย่างไร</a:t>
              </a:r>
            </a:p>
            <a:p>
              <a:pPr marL="901700" marR="0" lvl="0" indent="-358775" algn="l" defTabSz="914400" rtl="0" eaLnBrk="1" fontAlgn="auto" latinLnBrk="0" hangingPunct="1">
                <a:lnSpc>
                  <a:spcPts val="4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5.	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ต่อไปกิจการควรจะเป็นอย่างไร	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F7D86354-5C8D-0716-A253-8EFBA6E8F050}"/>
                </a:ext>
              </a:extLst>
            </p:cNvPr>
            <p:cNvGrpSpPr/>
            <p:nvPr/>
          </p:nvGrpSpPr>
          <p:grpSpPr>
            <a:xfrm>
              <a:off x="988269" y="7805962"/>
              <a:ext cx="16439700" cy="1738489"/>
              <a:chOff x="1893520" y="3672457"/>
              <a:chExt cx="16439700" cy="1738489"/>
            </a:xfrm>
          </p:grpSpPr>
          <p:sp>
            <p:nvSpPr>
              <p:cNvPr id="75" name="TextBox 10">
                <a:extLst>
                  <a:ext uri="{FF2B5EF4-FFF2-40B4-BE49-F238E27FC236}">
                    <a16:creationId xmlns:a16="http://schemas.microsoft.com/office/drawing/2014/main" id="{B94DE86B-E514-BA14-49CE-D5E1A2CD2038}"/>
                  </a:ext>
                </a:extLst>
              </p:cNvPr>
              <p:cNvSpPr txBox="1"/>
              <p:nvPr/>
            </p:nvSpPr>
            <p:spPr>
              <a:xfrm>
                <a:off x="2128006" y="3672457"/>
                <a:ext cx="16205214" cy="1738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4000"/>
                  </a:lnSpc>
                  <a:spcBef>
                    <a:spcPts val="1200"/>
                  </a:spcBef>
                </a:pPr>
                <a:r>
                  <a:rPr lang="th-TH" sz="3800" b="1" spc="36" dirty="0">
                    <a:solidFill>
                      <a:schemeClr val="accent2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เป้าหมาย (</a:t>
                </a:r>
                <a:r>
                  <a:rPr lang="en-US" sz="3800" b="1" spc="36" dirty="0">
                    <a:solidFill>
                      <a:schemeClr val="accent2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Goal)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คือ การกำหนดผลลัพธ์ที่ต้องการจากพันธกิจของกิจการ โดยเขียนเป็นข้อ ๆ แบ่งเป็นเป้าหมายระยะสั้น </a:t>
                </a:r>
                <a:b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(1 ปี) ระยะปานกลาง (3–5 ปี) และระยะยาว (5 ปีขึ้นไป) ซึ่งเป้าหมายแต่ละระยะเวลาควรสอดคล้องกัน สามารถวัดผลได้ </a:t>
                </a:r>
                <a:b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และระบุเวลาที่แล้วเสร็จอย่างชัดเจน</a:t>
                </a: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DB24E320-1263-D26E-084E-A6F0B62FE35B}"/>
                  </a:ext>
                </a:extLst>
              </p:cNvPr>
              <p:cNvSpPr/>
              <p:nvPr/>
            </p:nvSpPr>
            <p:spPr>
              <a:xfrm>
                <a:off x="1893520" y="3843786"/>
                <a:ext cx="180287" cy="180287"/>
              </a:xfrm>
              <a:prstGeom prst="ellipse">
                <a:avLst/>
              </a:prstGeom>
              <a:solidFill>
                <a:srgbClr val="05BEC3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725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51C36-E5F8-A26E-5C86-171BE44C9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D280D-6B59-2588-9EF7-1FB237F7C2C7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D48921A-604F-2A55-B7B9-ABAFB532704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91BF87DE-F90A-C8FA-1F3C-691EDE3B1E0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93EF82B0-29ED-247F-17D9-5D5EDF1C176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BAFF714-E865-7155-7742-3E1376098AF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BAB5BE-7752-CA8E-EDD2-765B88FE1A0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60C6E7D-F7FA-7D83-5CE7-1BB6C8EE90B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41F40501-8FBC-BCC2-7432-58BC96703FD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614B87FD-D11D-6AAC-D609-8429F56751D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2FA5D79-ACD7-648A-A307-45F83E9DD93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3AEF71-BFFC-1478-704E-32D9A879568C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04ADD40-080D-5CDF-689A-B535D7D9522A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5710E926-6156-ADA6-F4E3-DA51A03528CE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8D683BF1-FFE0-09C6-F685-239D06C8CCD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CADA444-0377-6B5A-12DF-E46F047E0F5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43EF47-6FAA-B2C2-7261-A3E0671EF446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B01B8A7-9F07-D066-05BE-A2A971FAD58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9238F0B0-4E19-FCB0-4658-12F226D47A5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C567978B-14C2-3D72-AFB2-AAD29988F30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AA726BB-0A16-CBD0-F5C0-F7E817B3211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C6C4568-D225-CA2B-1C95-027B80A43C4B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9CC3FC6-34E9-7E30-9E9D-F1845C9C71A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8C34629B-6D5B-507D-4E8B-747293090A7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DB8993E1-BDBC-C65E-C0A8-AA4F9DF0C80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48387A6-E6D8-87FA-0255-0C2F796032A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1496F18-CC81-5118-F3CF-09248E8D4286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A7933BA-36F5-242D-D726-DE905FE44DD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BD08DC6E-A930-44B3-46AA-820F39BF5C8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A24E850B-B3A5-7673-E595-6BB3531E795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ED34D57-420E-97CA-2DC3-A1A4ACB36BC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6F76BAA-885B-28D6-8E03-85F6BCEC9CD6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475DBB7-4839-981F-FDA1-D5EF8A2F440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16BFE133-14BB-5342-4FA1-6662A5CE1F3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2A0C6814-AEC6-D8D8-DBA3-954683857D2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63A9A74-FC57-70B0-9598-DDE749CB5F8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6FD996E-B39E-DF10-534A-A3FFE7CA3E94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16770EC-129D-A245-68CA-C96F9648037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D4545C7A-16D4-5EFB-7117-7AEB6A4279C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3EA780B1-C44B-6BCD-074A-6D6C904F97B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D07C5B5-51EB-4457-AD41-188E6AD2E1B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AF67B19-FE06-9E38-2609-FBB0752E107C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D0E532E-A3A4-5BFF-A4C2-E1FE11B9C45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D29E8F0F-14AA-C599-3B2B-873FC10BA1B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2D0DEA1E-F7AD-A631-4A90-921A8958AF9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ACF67BF-550F-0428-ED2F-2D762122588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A038DB8-6BE0-36D7-A35E-27FB6A7D0849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6719906-EEFC-C27E-25A5-7A639DC2DEDD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15BB18A4-7D32-FAF9-05BF-6390EE86612D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D72CB0B0-2E88-7456-ADA2-B8AC961EC3C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B39ACFB-F45A-19E8-65E4-47DDF10D4F9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0BFAA8F-1389-1F7E-D176-E1025E8294A5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5EE37EE4-D23F-8532-2B56-781CAF9CF123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6A7B3BA-C700-99DA-DCA7-3A6449DAC81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110D8D7-861B-0A9F-8171-13C3E49489CE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34D01DE-12EC-6A79-FD32-5EA28356A95C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6391100-D41E-A6E7-2032-06AE0EED24D1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55D0348F-EC14-EC0C-5EEA-89EEF09767A8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2E4A9B9-4634-BB59-7558-DEC55AF471A1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8BE0C61-5586-6F01-D8D1-0CE98240975A}"/>
              </a:ext>
            </a:extLst>
          </p:cNvPr>
          <p:cNvGrpSpPr/>
          <p:nvPr/>
        </p:nvGrpSpPr>
        <p:grpSpPr>
          <a:xfrm>
            <a:off x="8658591" y="1570007"/>
            <a:ext cx="9096244" cy="8237831"/>
            <a:chOff x="8398126" y="1570007"/>
            <a:chExt cx="9096244" cy="82378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63732E0-5BE8-88BC-D399-3EAFD86DE16D}"/>
                </a:ext>
              </a:extLst>
            </p:cNvPr>
            <p:cNvSpPr/>
            <p:nvPr/>
          </p:nvSpPr>
          <p:spPr>
            <a:xfrm>
              <a:off x="8398126" y="1570007"/>
              <a:ext cx="8953582" cy="82378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DABBF584-EE19-A9D8-5B01-737F39263E81}"/>
                </a:ext>
              </a:extLst>
            </p:cNvPr>
            <p:cNvSpPr txBox="1"/>
            <p:nvPr/>
          </p:nvSpPr>
          <p:spPr>
            <a:xfrm>
              <a:off x="8705492" y="1732363"/>
              <a:ext cx="8788878" cy="402511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การวางแผนด้านการตลาด “</a:t>
              </a:r>
              <a:r>
                <a:rPr lang="en-US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STP&amp;4P’s </a:t>
              </a: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4</a:t>
              </a:r>
              <a:r>
                <a:rPr lang="en-US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C’s”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มีขั้นตอนดังนี้</a:t>
              </a:r>
            </a:p>
            <a:p>
              <a:pPr marL="361950" indent="-361950">
                <a:lnSpc>
                  <a:spcPts val="40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1.	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การแบ่งส่วนทางตลาด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Segmentation)</a:t>
              </a:r>
            </a:p>
            <a:p>
              <a:pPr marL="361950" indent="-361950">
                <a:lnSpc>
                  <a:spcPts val="4000"/>
                </a:lnSpc>
                <a:spcBef>
                  <a:spcPts val="600"/>
                </a:spcBef>
              </a:pP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การกำหนดลูกค้าเป้าหมายว่ากลุ่มไหนที่จะเลือก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Targeting)</a:t>
              </a:r>
            </a:p>
            <a:p>
              <a:pPr marL="361950" indent="-361950">
                <a:lnSpc>
                  <a:spcPts val="4000"/>
                </a:lnSpc>
                <a:spcBef>
                  <a:spcPts val="600"/>
                </a:spcBef>
              </a:pP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3.	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การสร้างภาพพจน์ในใจของลูกค้า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Positioning)</a:t>
              </a:r>
            </a:p>
            <a:p>
              <a:pPr marL="361950" indent="-361950">
                <a:lnSpc>
                  <a:spcPts val="4000"/>
                </a:lnSpc>
                <a:spcBef>
                  <a:spcPts val="600"/>
                </a:spcBef>
              </a:pP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4.	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ส่วนประสมทางการตลาด (4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P’s)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ได้แก่ สินค้าหรือบริการ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Product)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ราคา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Price)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ช่องทางการจำหน่าย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Place)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การส่งเสริมทางการตลาด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Promotion)</a:t>
              </a:r>
            </a:p>
            <a:p>
              <a:pPr marL="361950" indent="-361950">
                <a:lnSpc>
                  <a:spcPts val="4000"/>
                </a:lnSpc>
                <a:spcBef>
                  <a:spcPts val="600"/>
                </a:spcBef>
              </a:pP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5.	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ส่วนประสมทางการตลาดยุคใหม่ (4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C’s)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เป็นการมองด้าน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ความต้องการของผู้บริโภคและควรนำมาใช้ในแผนปฏิบัติการ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ทางการตลาดด้วย ดังนี้</a:t>
              </a:r>
            </a:p>
            <a:p>
              <a:pPr marL="361950" indent="-361950">
                <a:lnSpc>
                  <a:spcPts val="3500"/>
                </a:lnSpc>
                <a:spcBef>
                  <a:spcPts val="400"/>
                </a:spcBef>
              </a:pP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en-US" sz="36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5.1	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Consumer Need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ขายสินค้าตามความต้องการของลูกค้า</a:t>
              </a:r>
            </a:p>
            <a:p>
              <a:pPr marL="361950" indent="-361950">
                <a:lnSpc>
                  <a:spcPts val="3500"/>
                </a:lnSpc>
                <a:spcBef>
                  <a:spcPts val="400"/>
                </a:spcBef>
              </a:pP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6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5.2	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Customer Benefits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ประโยชน์ที่ลูกค้าจะได้รับ</a:t>
              </a:r>
            </a:p>
            <a:p>
              <a:pPr marL="361950" indent="-361950">
                <a:lnSpc>
                  <a:spcPts val="3500"/>
                </a:lnSpc>
                <a:spcBef>
                  <a:spcPts val="400"/>
                </a:spcBef>
              </a:pP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6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5.3	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Convenience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เป็นสินค้าที่สะดวก</a:t>
              </a:r>
            </a:p>
            <a:p>
              <a:pPr marL="361950" indent="-361950">
                <a:lnSpc>
                  <a:spcPts val="3500"/>
                </a:lnSpc>
                <a:spcBef>
                  <a:spcPts val="400"/>
                </a:spcBef>
              </a:pP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6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5.4	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Communication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การรับรู้ข่าวสารสินค้า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E4C2457-FBAE-BDA9-0C55-E36F5499E343}"/>
              </a:ext>
            </a:extLst>
          </p:cNvPr>
          <p:cNvGrpSpPr/>
          <p:nvPr/>
        </p:nvGrpSpPr>
        <p:grpSpPr>
          <a:xfrm>
            <a:off x="830560" y="1570008"/>
            <a:ext cx="7351014" cy="8227457"/>
            <a:chOff x="690113" y="1570008"/>
            <a:chExt cx="7351014" cy="82274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70C3FB-D665-B18F-C126-2FEE06A159B0}"/>
                </a:ext>
              </a:extLst>
            </p:cNvPr>
            <p:cNvSpPr/>
            <p:nvPr/>
          </p:nvSpPr>
          <p:spPr>
            <a:xfrm>
              <a:off x="690113" y="1570008"/>
              <a:ext cx="7351014" cy="58467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465D4339-839D-FEC6-F2AE-C0F87401B9DA}"/>
                </a:ext>
              </a:extLst>
            </p:cNvPr>
            <p:cNvSpPr txBox="1"/>
            <p:nvPr/>
          </p:nvSpPr>
          <p:spPr>
            <a:xfrm>
              <a:off x="980801" y="1732363"/>
              <a:ext cx="6886490" cy="402511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การจัดทำแผนการตลาด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ผู้ประกอบธุรกิจต้องทราบและเข้าใจเรื่องดังต่อไปนี้</a:t>
              </a:r>
            </a:p>
            <a:p>
              <a:pPr marL="361950" indent="-361950">
                <a:lnSpc>
                  <a:spcPts val="40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1.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เป้าหมายทางการตลาดที่ต้องการคือเรื่องอะไรบ้าง</a:t>
              </a:r>
            </a:p>
            <a:p>
              <a:pPr marL="361950" indent="-361950">
                <a:lnSpc>
                  <a:spcPts val="40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	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ใครคือลูกค้ากลุ่มเป้าหมาย</a:t>
              </a:r>
            </a:p>
            <a:p>
              <a:pPr marL="361950" indent="-361950">
                <a:lnSpc>
                  <a:spcPts val="40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3.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จะนำเสนอสินค้าหรือบริการอะไรให้กลุ่มเป้าหมาย ในราคาเท่าใด และวิธีการใด</a:t>
              </a:r>
            </a:p>
            <a:p>
              <a:pPr marL="361950" indent="-361950">
                <a:lnSpc>
                  <a:spcPts val="40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4.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จะสร้างและรักษาความพึงพอใจให้กับกลุ่มเป้าหมายได้ด้วยวิธีการใดบ้าง</a:t>
              </a:r>
            </a:p>
            <a:p>
              <a:pPr marL="361950" indent="-361950">
                <a:lnSpc>
                  <a:spcPts val="40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5.	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ถ้าสถานการณ์ไม่เป็นไปตามที่คาดหวังไว้ จะแก้ไขอย่างไร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08731A-7FCB-F764-5E2F-C03B59758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2645" y="7068340"/>
              <a:ext cx="4524534" cy="27291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1120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CAADA-6EC1-1E61-2D83-A640AF8BB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1739D12-5671-6203-7124-3092EB2FF8B2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30554F5-D0A9-3ECF-91FA-654EA7379B2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A3A19697-53D6-A822-AB24-A6133D9F50A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4829FFC-689E-675F-C086-9434BCC150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53FE64-312C-0DB1-FBBA-5045289D57D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E224F7-3919-898C-62E7-46DA054E025D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04A49A9-F3D1-0940-4C6C-B1A7478485B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1460217E-7CE5-E9DA-8B6B-75E250CF22F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EB21698E-A3A5-ED53-114B-2FA8A3F5084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61AA419-F207-32E2-761E-85916CBF4C5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600A98-9EC9-4459-A3D9-A20EEF03E94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7E956E3-7C16-C127-B255-9D20FDE6C88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09B46FF6-8850-C2F7-9D84-159E201BFA2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BFB095C4-75EF-4443-E5E7-60D8D71010D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528E3EA-6584-ADA6-1C64-8AE56295E96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A03F06-AF40-A661-DCF8-5B76846A82B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C316BE9-F5DC-6FFB-BA58-1AD9B156944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B27F8919-4024-E7B1-CF6F-948C4EE2444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DDCCBAD-AEF0-A175-DA38-7BF4BEB242F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294DF4-387B-2D59-910D-D9D869801EE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4E1A776-3BD1-EA2D-8622-027EE19EE286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DB6E77D-461E-94BF-3D8A-9A8BAB6E450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E5E2B42B-873B-F1E4-FD82-905588B1296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C91AF1BB-4BC6-6977-0026-F2982B2262E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38ABCB4-F740-FECE-F3A4-46B38AC2571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17823F8-EA2E-49FB-8612-692836E66A86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2527C41-4811-EA39-82F2-13AC2B65ED5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55779382-DFFE-9CF7-6A6B-ED7B3732083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0F80A79-B313-71CD-A72B-6C079DDA586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DCF020C-8917-A0D3-F92A-7C9A2D83B3C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FFDD87-402F-31CF-862B-FC252DDF8F2A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9C79F87-9195-B3C8-A1EC-63E65A9EE75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BAE39DE2-AD3F-2683-296D-864ED7E498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D67B2D83-86CB-FD4A-BA9B-1EF953AA2CE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C93AACB-92DB-4405-E295-F143D2B1DE3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638C772-0FC5-4B82-F420-E376F96B1EB0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F1D050F-FCC8-379C-9E6F-91AC3290CCD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873F18FE-7F3D-8A96-2486-7CBBF29B412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CD2467D-C1B6-B613-782C-8AC2C5C10D0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77C1910-1FD4-9F3E-8129-7101C6254B5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CAC02AE-CB8F-90A0-D944-99FD827AABAF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E687EF5-02B7-19C5-69A2-E477FA3452D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5EA0A57A-3945-9A8E-CD4D-CC906774B03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2A311966-2FB8-3C74-37E6-ADC1D3E1164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E8965A8-FAC1-31E4-868A-470F1A99CA2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B1CC1B1-D089-0014-1471-8BED34127850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E523313-2E74-928F-4806-1C923A1A7F9F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8185E3A2-FFC9-9CDE-84FE-78E78E173402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168F0956-3458-10BC-54D6-3A027C383B1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3A5259C-FB0B-C2E2-FEBF-DA8C8A3F968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89E23140-EF6C-3FE0-EE50-E3E67C70ED37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FB3DE7A5-7B43-DD86-45C1-F600E382AE08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65EC48A-912C-DC9A-620E-2872C1D5B30D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D2D59E1-661D-9E4B-5850-BDD43C724095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3BEBCB6-1BE7-032E-0EEF-A720E570463D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D4F55CD5-82B9-4945-8C4E-860838D04FAD}"/>
              </a:ext>
            </a:extLst>
          </p:cNvPr>
          <p:cNvSpPr txBox="1"/>
          <p:nvPr/>
        </p:nvSpPr>
        <p:spPr>
          <a:xfrm>
            <a:off x="980801" y="2624450"/>
            <a:ext cx="16375546" cy="176687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เป็นการอธิบายถึงสถานการณ์ภาพรวมของธุรกิจ ที่กิจการดำเนินอยู่ในปัจจุบัน สภาพเศรษฐกิจ ระดับความรุนแรงของการแข่งขัน จำนวนคู่แข่งขันหรือคู่แข่งขันรายใหม่ที่เข้าสู่ตลาด เป็นต้น ให้ศึกษาวิเคราะห์ปัจจัยภายนอกที่อาจส่งผลกระทบต่อการดำเนินงาน ดังนี้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64E762-EC9D-7AB8-A259-193C385161AD}"/>
              </a:ext>
            </a:extLst>
          </p:cNvPr>
          <p:cNvGrpSpPr/>
          <p:nvPr/>
        </p:nvGrpSpPr>
        <p:grpSpPr>
          <a:xfrm>
            <a:off x="793632" y="1739443"/>
            <a:ext cx="6721100" cy="650213"/>
            <a:chOff x="3889391" y="5441816"/>
            <a:chExt cx="6721100" cy="650213"/>
          </a:xfrm>
        </p:grpSpPr>
        <p:sp>
          <p:nvSpPr>
            <p:cNvPr id="4" name="Google Shape;176;p25">
              <a:extLst>
                <a:ext uri="{FF2B5EF4-FFF2-40B4-BE49-F238E27FC236}">
                  <a16:creationId xmlns:a16="http://schemas.microsoft.com/office/drawing/2014/main" id="{7A696741-AE16-2550-BBFD-DA2ADE82BF2A}"/>
                </a:ext>
              </a:extLst>
            </p:cNvPr>
            <p:cNvSpPr/>
            <p:nvPr/>
          </p:nvSpPr>
          <p:spPr>
            <a:xfrm rot="16200000">
              <a:off x="6429075" y="2902132"/>
              <a:ext cx="631318" cy="5710685"/>
            </a:xfrm>
            <a:prstGeom prst="roundRect">
              <a:avLst>
                <a:gd name="adj" fmla="val 50000"/>
              </a:avLst>
            </a:prstGeom>
            <a:solidFill>
              <a:srgbClr val="FD8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F17D73C9-74AE-6E2C-F5EB-2EB87DA0CFB9}"/>
                </a:ext>
              </a:extLst>
            </p:cNvPr>
            <p:cNvSpPr txBox="1"/>
            <p:nvPr/>
          </p:nvSpPr>
          <p:spPr>
            <a:xfrm>
              <a:off x="4175184" y="5504201"/>
              <a:ext cx="6435307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ภาพรวมและความน่าสนใจของธุรกิจ</a:t>
              </a:r>
              <a:endParaRPr lang="en-US" sz="4000" b="1" spc="36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3E27A02-D592-1551-AF9B-469DBAB46C34}"/>
              </a:ext>
            </a:extLst>
          </p:cNvPr>
          <p:cNvGrpSpPr/>
          <p:nvPr/>
        </p:nvGrpSpPr>
        <p:grpSpPr>
          <a:xfrm>
            <a:off x="912929" y="4368930"/>
            <a:ext cx="16375546" cy="1679702"/>
            <a:chOff x="1228726" y="6131153"/>
            <a:chExt cx="16375546" cy="1679702"/>
          </a:xfrm>
        </p:grpSpPr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EB04555C-BD8E-EA61-642E-10282EBFF7A2}"/>
                </a:ext>
              </a:extLst>
            </p:cNvPr>
            <p:cNvSpPr txBox="1"/>
            <p:nvPr/>
          </p:nvSpPr>
          <p:spPr>
            <a:xfrm>
              <a:off x="1228726" y="6131153"/>
              <a:ext cx="16375546" cy="167970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การแข่งขันของธุรกิจ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ระดับการแข่งขันของธุรกิจที่กิจการดำเนินงานอยู่มีความรุนแรงระดับใด แนวโน้มของตลาดมีโอกาสขยายตัวมากน้อยแค่ไหนทั้งในระดับประเทศหรือต่างประเทศ การส่งเสริมและสนับสนุนการดำเนินงานจากภาครัฐ เช่น การจัดตั้งกองทุนต่าง ๆ การฝึกอบรมความรู้ต่าง ๆ การสัมมนา การแสวงหาโอกาสหรือตลาดรองรับ สำหรับสินค้าหรือบริการของกิจการนั้น ๆ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620B1A6-C750-E8CC-0013-6C2825F0797C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660BA9C8-2DEE-C086-113A-09D481DC7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38" y="6685494"/>
            <a:ext cx="8193472" cy="309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8FC0D-5EDA-5098-6FA5-BEB2E5A36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B3F5605-BCA0-BEA0-297F-F357D2CAC07D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FC1C031-8DEC-6D12-2A19-8D56DA004F1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3A6ECB6B-D98A-02CA-8076-6551315A0E6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A20FE783-B24B-23A9-CAB8-048FE1D8F8B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E37C043-557C-4CAD-0B30-DBEEA017402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81468C-332D-7876-8166-BE3F20C2118E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717D5B5-18AC-6652-AA1B-B28921B190F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06436CC5-35CB-D45E-549C-B15A5DA9CF8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2322578C-E65A-E1A7-831F-3F454B384EB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C84589-0ACE-F40F-3A32-24144EE8EE7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EFF920-3006-F944-6296-B8E9AC58EA1A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D737D2F-B7D7-8065-9C98-EB8DB61B23B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20F19E9A-EA81-4C59-1C75-571EC953D56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D0B8BFF9-B40F-4A90-2051-8FF9159B528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232DF0F-CCE7-DEAB-2C4D-102B29F713B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60AA95A-1571-DC52-3182-2676A989C1B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0ADC9CA-C349-3DC3-C6C5-7FB2ACEC945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719DAE52-C0C5-51A0-5461-68DCDA9D9E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5F50C191-76A3-3D62-BA41-48B3D309E58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A88F39D-E999-2595-C095-196E335AA61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AC375AD-9BF0-ACC4-BCA5-4344E2D24016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7E4EF4D-08AB-CEA4-6966-AC53A79E8457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69C23E61-131E-41A7-C795-4A592577CE9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AB209D0F-C1AF-ADDC-0048-D81C33E562E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173C334-7024-9084-E45F-B74C4AFB22F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EC1883B-A257-3ED0-2077-5E0EC34E017C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E96F7C9-B5A3-16C5-9798-0350653B10A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C06DB70-3493-9A8E-39D4-A5FA428C59BD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AC254741-18A8-A419-0727-439936042F4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7914E1C-64F7-EFE1-04BA-2A8DA40DA57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CAF8445-000F-7EBE-0470-70059220DC39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B642090-35C0-FB22-766A-49DD7B953E63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55A65B91-6176-9D59-94A0-760B33975218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1353F53A-34CB-6C7C-E625-7945F107452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67254AA-FE82-16FB-9611-904CC61A736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0B44490-43FF-183F-5B6A-1B7FF735DD81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2C3896A-6596-0222-9440-B7A094183A8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3F48D514-4431-939D-17ED-470843B76CC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486D3076-4836-BEC1-925E-BEC2375B0B4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006F0EE-9223-B414-1B15-4D1F70A0212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EB1A7EC-A1D5-5A41-8A0F-F1F09A82B1E8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9F7F76F-3763-7EC6-51C0-D9E41D88144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307F46D4-38AC-6248-78F0-6FCD2CF5BE5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120A7A8C-E759-F8A5-5485-C75E0469E1C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B104AF6-C871-7128-7F87-13DE9048504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4386EB0-74B1-50AC-895E-78532915CE4D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B7ADC04-7FF4-EA98-E970-898A4F7FFEB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20A00EB2-4AFC-DCE4-EA6D-4370D61097C4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37A6BFEA-B7F8-8ECE-EECB-57BFD6E1EDA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A2482F9-6485-F11C-9108-8168ABC3DF8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12B279C0-5AC8-C424-648C-27ABCCCB840D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9637EC60-72D3-1A86-E83B-E8272E443642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87543D0-C5DE-6320-2631-359F96F9EAD5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A4E4CBB-0441-BB43-496D-5091FD7972A7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2081802-8B21-82BB-7988-BE3350830673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437E2C-A9B9-773F-58F7-02E7E7677FE1}"/>
              </a:ext>
            </a:extLst>
          </p:cNvPr>
          <p:cNvGrpSpPr/>
          <p:nvPr/>
        </p:nvGrpSpPr>
        <p:grpSpPr>
          <a:xfrm>
            <a:off x="912929" y="1936281"/>
            <a:ext cx="16375546" cy="5318495"/>
            <a:chOff x="1228726" y="6131153"/>
            <a:chExt cx="16375546" cy="5318495"/>
          </a:xfrm>
        </p:grpSpPr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7C2CD291-A1ED-C4A8-1821-5B2CA527A32B}"/>
                </a:ext>
              </a:extLst>
            </p:cNvPr>
            <p:cNvSpPr txBox="1"/>
            <p:nvPr/>
          </p:nvSpPr>
          <p:spPr>
            <a:xfrm>
              <a:off x="1228726" y="6131153"/>
              <a:ext cx="16375546" cy="167970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3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ความยากง่ายในการเข้าสู่ธุรกิจ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ธุรกิจที่กิจการดำเนินงานอยู่มีโอกาสที่คู่แข่งขันรายใหม่จะเข้าสู่ธุรกิจได้ยากหรือง่ายเพียงใด หรือการที่จะถอนตัวออกจากธุรกิจ เช่น ธุรกิจที่คู่แข่งขันรายอื่นก้าวเข้าสู่ธุรกิจนั้นได้ยาก ย่อมเป็นโอกาสดีสำหรับผู้ประกอบธุรกิจรายเดิมเพราะคู่แข่งขันใหม่มีน้อย</a:t>
              </a:r>
            </a:p>
            <a:p>
              <a:pPr marL="534988">
                <a:lnSpc>
                  <a:spcPts val="43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สินค้าทดแทน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สินค้าหรือบริการที่กิจการนำออกมา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จำหน่าย และมีโอกาสที่สินค้าชนิดอื่นจะเข้ามาทดแทน เช่น 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สบู่ก้อนได้รับผลกระทบจากสบู่เหลว ซึ่งตลาดสบู่เหลว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สามารถเข้ามาช่วงชิงส่วนแบ่งตลาดสบู่ก้อนได้ดี จึงส่งผลให้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ตลาดสบู่ก้อนต้องสูญเสียส่วนแบ่งการตลาดให้ตลาดสบู่เหลว</a:t>
              </a:r>
            </a:p>
            <a:p>
              <a:pPr marL="534988">
                <a:lnSpc>
                  <a:spcPts val="43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การต่อรองของลูกค้า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โอกาสที่ลูกค้าจะกลับไปใช้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สินค้าของคู่แข่งขันหรือสินค้าชนิดอื่นมีมากน้อยเพียงใด 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แสดงให้เห็นถึงอำนาจต่อรองของลูกค้าที่มีต่อธุรกิจที่กิจการ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ดำเนินอยู่ในปัจจุบัน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0AB88D2-1D82-4442-C178-3723900970CF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8A7563B-1E39-5E3A-D7AD-18E3C2C3F07E}"/>
                </a:ext>
              </a:extLst>
            </p:cNvPr>
            <p:cNvSpPr/>
            <p:nvPr/>
          </p:nvSpPr>
          <p:spPr>
            <a:xfrm>
              <a:off x="1228728" y="8005442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96AC529-2732-18DE-8B25-52C013BC3006}"/>
                </a:ext>
              </a:extLst>
            </p:cNvPr>
            <p:cNvSpPr/>
            <p:nvPr/>
          </p:nvSpPr>
          <p:spPr>
            <a:xfrm>
              <a:off x="1228728" y="1099244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FC37B84-BC06-8847-0D67-BD621EF8F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983" y="3896666"/>
            <a:ext cx="7552647" cy="504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86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CAADA-6EC1-1E61-2D83-A640AF8BB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1739D12-5671-6203-7124-3092EB2FF8B2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30554F5-D0A9-3ECF-91FA-654EA7379B2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A3A19697-53D6-A822-AB24-A6133D9F50A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4829FFC-689E-675F-C086-9434BCC150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53FE64-312C-0DB1-FBBA-5045289D57D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E224F7-3919-898C-62E7-46DA054E025D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04A49A9-F3D1-0940-4C6C-B1A7478485B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1460217E-7CE5-E9DA-8B6B-75E250CF22F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EB21698E-A3A5-ED53-114B-2FA8A3F5084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61AA419-F207-32E2-761E-85916CBF4C5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600A98-9EC9-4459-A3D9-A20EEF03E94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7E956E3-7C16-C127-B255-9D20FDE6C88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09B46FF6-8850-C2F7-9D84-159E201BFA2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BFB095C4-75EF-4443-E5E7-60D8D71010D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528E3EA-6584-ADA6-1C64-8AE56295E96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A03F06-AF40-A661-DCF8-5B76846A82B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C316BE9-F5DC-6FFB-BA58-1AD9B156944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B27F8919-4024-E7B1-CF6F-948C4EE2444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DDCCBAD-AEF0-A175-DA38-7BF4BEB242F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294DF4-387B-2D59-910D-D9D869801EE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4E1A776-3BD1-EA2D-8622-027EE19EE286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DB6E77D-461E-94BF-3D8A-9A8BAB6E450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E5E2B42B-873B-F1E4-FD82-905588B1296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C91AF1BB-4BC6-6977-0026-F2982B2262E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38ABCB4-F740-FECE-F3A4-46B38AC2571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17823F8-EA2E-49FB-8612-692836E66A86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2527C41-4811-EA39-82F2-13AC2B65ED5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55779382-DFFE-9CF7-6A6B-ED7B3732083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0F80A79-B313-71CD-A72B-6C079DDA586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DCF020C-8917-A0D3-F92A-7C9A2D83B3C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FFDD87-402F-31CF-862B-FC252DDF8F2A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9C79F87-9195-B3C8-A1EC-63E65A9EE75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BAE39DE2-AD3F-2683-296D-864ED7E498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D67B2D83-86CB-FD4A-BA9B-1EF953AA2CE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C93AACB-92DB-4405-E295-F143D2B1DE3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638C772-0FC5-4B82-F420-E376F96B1EB0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F1D050F-FCC8-379C-9E6F-91AC3290CCD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873F18FE-7F3D-8A96-2486-7CBBF29B412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CD2467D-C1B6-B613-782C-8AC2C5C10D0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77C1910-1FD4-9F3E-8129-7101C6254B5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CAC02AE-CB8F-90A0-D944-99FD827AABAF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E687EF5-02B7-19C5-69A2-E477FA3452D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5EA0A57A-3945-9A8E-CD4D-CC906774B03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2A311966-2FB8-3C74-37E6-ADC1D3E1164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E8965A8-FAC1-31E4-868A-470F1A99CA2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B1CC1B1-D089-0014-1471-8BED34127850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E523313-2E74-928F-4806-1C923A1A7F9F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8185E3A2-FFC9-9CDE-84FE-78E78E173402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168F0956-3458-10BC-54D6-3A027C383B1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3A5259C-FB0B-C2E2-FEBF-DA8C8A3F968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89E23140-EF6C-3FE0-EE50-E3E67C70ED37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FB3DE7A5-7B43-DD86-45C1-F600E382AE08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65EC48A-912C-DC9A-620E-2872C1D5B30D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D2D59E1-661D-9E4B-5850-BDD43C724095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3BEBCB6-1BE7-032E-0EEF-A720E570463D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D4F55CD5-82B9-4945-8C4E-860838D04FAD}"/>
              </a:ext>
            </a:extLst>
          </p:cNvPr>
          <p:cNvSpPr txBox="1"/>
          <p:nvPr/>
        </p:nvSpPr>
        <p:spPr>
          <a:xfrm>
            <a:off x="980801" y="2522968"/>
            <a:ext cx="16375546" cy="133019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ผู้ประกอบธุรกิจจำเป็นต้องใช้ความรู้ ความสามารถ และประสบการณ์ ในการกำหนดเป้าหมายกลยุทธ์ และวิธีการทาง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การตลาดตามองค์ประกอบที่สำคัญ ดังนี้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B1B71A-92D0-CFF5-1783-3C0E294D95CE}"/>
              </a:ext>
            </a:extLst>
          </p:cNvPr>
          <p:cNvGrpSpPr/>
          <p:nvPr/>
        </p:nvGrpSpPr>
        <p:grpSpPr>
          <a:xfrm>
            <a:off x="980803" y="3799669"/>
            <a:ext cx="10980546" cy="664689"/>
            <a:chOff x="1855779" y="2916810"/>
            <a:chExt cx="10980546" cy="664689"/>
          </a:xfrm>
        </p:grpSpPr>
        <p:sp>
          <p:nvSpPr>
            <p:cNvPr id="8" name="Google Shape;176;p25">
              <a:extLst>
                <a:ext uri="{FF2B5EF4-FFF2-40B4-BE49-F238E27FC236}">
                  <a16:creationId xmlns:a16="http://schemas.microsoft.com/office/drawing/2014/main" id="{85EFB117-3951-6BCA-43EE-DC396C34D551}"/>
                </a:ext>
              </a:extLst>
            </p:cNvPr>
            <p:cNvSpPr/>
            <p:nvPr/>
          </p:nvSpPr>
          <p:spPr>
            <a:xfrm rot="16200000">
              <a:off x="3623544" y="1149045"/>
              <a:ext cx="646514" cy="418204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48ABD3B4-D96B-E4FA-73BA-023E10E2F4A3}"/>
                </a:ext>
              </a:extLst>
            </p:cNvPr>
            <p:cNvSpPr txBox="1"/>
            <p:nvPr/>
          </p:nvSpPr>
          <p:spPr>
            <a:xfrm>
              <a:off x="2489871" y="2993671"/>
              <a:ext cx="10346454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เป้าหมายทางการตลาด</a:t>
              </a:r>
              <a:endPara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8BD9909-4AC8-82AF-6583-DE57F7325707}"/>
                </a:ext>
              </a:extLst>
            </p:cNvPr>
            <p:cNvSpPr/>
            <p:nvPr/>
          </p:nvSpPr>
          <p:spPr>
            <a:xfrm>
              <a:off x="1933441" y="2978475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1</a:t>
              </a:r>
              <a:endParaRPr lang="th-TH" sz="3000" dirty="0"/>
            </a:p>
          </p:txBody>
        </p:sp>
      </p:grpSp>
      <p:sp>
        <p:nvSpPr>
          <p:cNvPr id="17" name="TextBox 10">
            <a:extLst>
              <a:ext uri="{FF2B5EF4-FFF2-40B4-BE49-F238E27FC236}">
                <a16:creationId xmlns:a16="http://schemas.microsoft.com/office/drawing/2014/main" id="{CB76A8C7-FD81-5991-B808-AB4CD423D5D5}"/>
              </a:ext>
            </a:extLst>
          </p:cNvPr>
          <p:cNvSpPr txBox="1"/>
          <p:nvPr/>
        </p:nvSpPr>
        <p:spPr>
          <a:xfrm>
            <a:off x="980801" y="4695107"/>
            <a:ext cx="16530822" cy="133019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896938" indent="-547688">
              <a:lnSpc>
                <a:spcPts val="38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1.1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วัตถุประสงค์ (</a:t>
            </a:r>
            <a:r>
              <a:rPr lang="en-US" sz="3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Objective) </a:t>
            </a:r>
            <a:r>
              <a:rPr lang="th-TH" sz="3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ความมุ่งหมายที่ได้จำแนกรายละเอียดในการปฏิบัติงานไว้ เช่น ต้องการส่วนครองตลาด 25%</a:t>
            </a:r>
          </a:p>
          <a:p>
            <a:pPr marL="896938" indent="-547688">
              <a:lnSpc>
                <a:spcPts val="38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1.2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เป้าหมาย (</a:t>
            </a:r>
            <a:r>
              <a:rPr lang="en-US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Goal)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กำหนดเป้าหมายการทำงานที่กระชับกว่าวัตถุประสงค์หรืออาจกล่าวได้ว่าเป้าหมายเป็นการกำหนดวัตถุประสงค์รองเพื่อให้บรรลุวัตถุประสงค์หลัก แต่ทั้งสองคำนี้มีความคล้ายคลึงกัน คือ “เป็นสิ่งที่ต้องการได้รับหรือคาดหมายเอาไว้ในอนาคต” และสามารถใช้แทนกันได้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0B04C8-8484-7CA2-E996-76492F087446}"/>
              </a:ext>
            </a:extLst>
          </p:cNvPr>
          <p:cNvGrpSpPr/>
          <p:nvPr/>
        </p:nvGrpSpPr>
        <p:grpSpPr>
          <a:xfrm>
            <a:off x="793634" y="1670431"/>
            <a:ext cx="9081886" cy="650213"/>
            <a:chOff x="3889393" y="5441816"/>
            <a:chExt cx="9081886" cy="650213"/>
          </a:xfrm>
        </p:grpSpPr>
        <p:sp>
          <p:nvSpPr>
            <p:cNvPr id="22" name="Google Shape;176;p25">
              <a:extLst>
                <a:ext uri="{FF2B5EF4-FFF2-40B4-BE49-F238E27FC236}">
                  <a16:creationId xmlns:a16="http://schemas.microsoft.com/office/drawing/2014/main" id="{59E6F27A-DD11-1D1D-AA43-6A212F0F2F0A}"/>
                </a:ext>
              </a:extLst>
            </p:cNvPr>
            <p:cNvSpPr/>
            <p:nvPr/>
          </p:nvSpPr>
          <p:spPr>
            <a:xfrm rot="16200000">
              <a:off x="7608242" y="1722967"/>
              <a:ext cx="631318" cy="8069016"/>
            </a:xfrm>
            <a:prstGeom prst="roundRect">
              <a:avLst>
                <a:gd name="adj" fmla="val 50000"/>
              </a:avLst>
            </a:prstGeom>
            <a:solidFill>
              <a:srgbClr val="FD8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" name="TextBox 10">
              <a:extLst>
                <a:ext uri="{FF2B5EF4-FFF2-40B4-BE49-F238E27FC236}">
                  <a16:creationId xmlns:a16="http://schemas.microsoft.com/office/drawing/2014/main" id="{4A8676D9-A52E-8C57-CCC3-C011D11B0252}"/>
                </a:ext>
              </a:extLst>
            </p:cNvPr>
            <p:cNvSpPr txBox="1"/>
            <p:nvPr/>
          </p:nvSpPr>
          <p:spPr>
            <a:xfrm>
              <a:off x="4175184" y="5504201"/>
              <a:ext cx="8796095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การกำหนดเป้าหมายกลยุทธ์ และวิธีการทางการตลาด</a:t>
              </a:r>
              <a:endParaRPr lang="en-US" sz="4000" b="1" spc="36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66" name="TextBox 10">
            <a:extLst>
              <a:ext uri="{FF2B5EF4-FFF2-40B4-BE49-F238E27FC236}">
                <a16:creationId xmlns:a16="http://schemas.microsoft.com/office/drawing/2014/main" id="{830B0A78-4A01-7BCF-EA67-583F0B262137}"/>
              </a:ext>
            </a:extLst>
          </p:cNvPr>
          <p:cNvSpPr txBox="1"/>
          <p:nvPr/>
        </p:nvSpPr>
        <p:spPr>
          <a:xfrm>
            <a:off x="980801" y="6849993"/>
            <a:ext cx="16375546" cy="133019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การกำหนดวัตถุประสงค์ทางการตลาด (</a:t>
            </a:r>
            <a:r>
              <a:rPr lang="en-US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Marketing Objective)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เป็นการตัดสินใจกำหนดวัตถุประสงค์ของแผนการตลาด สามารถกำหนดได้ 2 ลักษณะ คือ</a:t>
            </a:r>
          </a:p>
        </p:txBody>
      </p:sp>
      <p:sp>
        <p:nvSpPr>
          <p:cNvPr id="67" name="TextBox 10">
            <a:extLst>
              <a:ext uri="{FF2B5EF4-FFF2-40B4-BE49-F238E27FC236}">
                <a16:creationId xmlns:a16="http://schemas.microsoft.com/office/drawing/2014/main" id="{FE976E14-8ED3-DC09-74AC-9334788F90A2}"/>
              </a:ext>
            </a:extLst>
          </p:cNvPr>
          <p:cNvSpPr txBox="1"/>
          <p:nvPr/>
        </p:nvSpPr>
        <p:spPr>
          <a:xfrm>
            <a:off x="980801" y="7907257"/>
            <a:ext cx="16530822" cy="133019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896938" indent="-361950">
              <a:lnSpc>
                <a:spcPts val="38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1)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วัตถุประสงค์ทางการเงิน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ต้องการผลตอบแทนจากการลงทุนของตลาดเป้าหมาย 30% ต้องการกำไรสุทธิ 5 ล้านบาท ในปี 2569 ต้องการส่วนครองตลาด 40% ในปี 2569</a:t>
            </a:r>
          </a:p>
          <a:p>
            <a:pPr marL="896938" indent="-361950">
              <a:lnSpc>
                <a:spcPts val="38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2)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วัตถุประสงค์ทางการตลาด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วัตถุประสงค์ในการขาย การสร้างความภักดีในตราสินค้าสร้างการรับรู้ในตราสินค้าจาก 20% เป็น 30% เพิ่มช่องทางการจัดจำหน่ายอีก 20% </a:t>
            </a:r>
          </a:p>
        </p:txBody>
      </p:sp>
    </p:spTree>
    <p:extLst>
      <p:ext uri="{BB962C8B-B14F-4D97-AF65-F5344CB8AC3E}">
        <p14:creationId xmlns:p14="http://schemas.microsoft.com/office/powerpoint/2010/main" val="418331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66" grpId="0"/>
      <p:bldP spid="6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3AE10-0F89-3128-286C-26AE4969F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3992CF2-4AE5-543C-E736-91AE54DF8ADF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830DAD9-832A-B43E-B823-E697B4737AFA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B2869303-2281-F495-862B-D4FCCD68CFE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0D926378-7472-2C81-45D1-C2A63F13BD4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A7A8C9A-8664-B104-997F-709FBA28E0C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01B2FE-7D64-09A1-5C63-5EB23FDB9FBB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34274DA-12C1-1D68-A07E-EA3F8FA64E6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B0E08836-A7D4-4A93-F099-FD24431E8C8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52815156-D986-AB10-40C0-C3B418740E0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40CB95E-1CA9-0A02-6607-CB3D666A6B0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2E8DB9-0545-C483-4D83-005DB51E7E62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FB7D7D1-A759-01A7-6B8E-3C18F752EF8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D8217ACC-7BE2-A131-69BF-23313E541D9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42810743-734B-2A1E-2840-880E3B4FAD6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954055F-FB60-55FF-1986-0D5CEFD8F27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8C9FE07-D452-7B24-DAA0-E0D649A5C2AD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CF0DD2A-80FF-6C43-A6B3-0BCD1AC64B3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EBA21923-7948-45EA-F06B-BEF66594311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26F13A21-68FC-ED9E-52B7-8091F831885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46CE545-F4D4-314C-C121-6D6110F8842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C4FBC11-FF71-2E17-80D9-76D8C4FA31FF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5ACB23B-D248-2144-EB52-F1726742725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39D6C335-DB8A-BE68-903A-14D42394070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68C9C3EB-E22A-BAAB-B640-B6C5702690C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5538D0F-51C5-8188-0A99-3E4686389CE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64AF56-F78B-0024-58EF-EFA386C9597D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537B54C-2BE1-E8C1-2367-AB55A37933C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71CFA27A-499A-861B-C848-A8D069EBEF4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E249AD6D-9BC5-90A6-FF5E-9D18636C5B6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32133A3-C88C-8BC7-059D-BC42ED834F0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819478E-3296-7BA9-DF01-219A5E26C073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CCF9498-833A-002C-426E-7D41DC2D94E8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ED31B55A-52A1-1FD9-2C84-933CF510FF5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26F05406-9607-A8B7-DB73-37D775E774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052018E-2177-12B2-2A72-C392AE80E7A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29D68E2-7AEB-9A89-810C-53A9DFB9135C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6BAB4CF-1757-C6CD-827D-7D3638D4EE67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15B68D0B-9551-8330-664D-E9CFDCBB881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E39AA859-3FC0-93E3-7C12-45F967AD7D7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1E7EF38-68E6-8C83-2AD8-56EEED5DA70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CDC6F4C-E45D-58DB-76EB-1E19D28EFED9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7FCF44D-BC34-EE1E-B14B-868275866D2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6403442B-83F2-BFEC-577D-049D0E85F4C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E84DC8B0-357D-78AE-C64A-98A2B2B2133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92782F9-0CAE-F8FB-9CE1-B3952AEFDAB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E306F6D-4293-4443-BAFC-5A7669ACAD31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C2667BB-BBF0-150A-A9F3-3FBCE7D4D33E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279DB167-D0A1-51FD-6706-28181438AC89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D1812BD8-5026-FE78-9A9F-E5735A8DD6A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8D67044-D650-9A10-450E-F1B542A06A5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F3654931-3D6A-7A78-AFE3-1E35A78669B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5B6E8F56-D166-D46F-BC96-CC7643457555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E3F22E6-4690-6558-BFD1-80F22430F791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B464B01-50C1-7BBC-030A-AADE39F68895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B807999-2001-1A97-C9EF-1865E5681DA6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0F5318-6F6E-73BA-2C22-C6FEA1E78E05}"/>
              </a:ext>
            </a:extLst>
          </p:cNvPr>
          <p:cNvGrpSpPr/>
          <p:nvPr/>
        </p:nvGrpSpPr>
        <p:grpSpPr>
          <a:xfrm>
            <a:off x="980803" y="1732363"/>
            <a:ext cx="10980546" cy="664689"/>
            <a:chOff x="1855779" y="2916810"/>
            <a:chExt cx="10980546" cy="664689"/>
          </a:xfrm>
        </p:grpSpPr>
        <p:sp>
          <p:nvSpPr>
            <p:cNvPr id="8" name="Google Shape;176;p25">
              <a:extLst>
                <a:ext uri="{FF2B5EF4-FFF2-40B4-BE49-F238E27FC236}">
                  <a16:creationId xmlns:a16="http://schemas.microsoft.com/office/drawing/2014/main" id="{59393125-8A21-D679-319A-E5381E5C59F9}"/>
                </a:ext>
              </a:extLst>
            </p:cNvPr>
            <p:cNvSpPr/>
            <p:nvPr/>
          </p:nvSpPr>
          <p:spPr>
            <a:xfrm rot="16200000">
              <a:off x="3854332" y="918257"/>
              <a:ext cx="646514" cy="464362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14224730-EE95-424F-E837-4C0DA9FEB464}"/>
                </a:ext>
              </a:extLst>
            </p:cNvPr>
            <p:cNvSpPr txBox="1"/>
            <p:nvPr/>
          </p:nvSpPr>
          <p:spPr>
            <a:xfrm>
              <a:off x="2489871" y="2993671"/>
              <a:ext cx="10346454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การวิเคราะห์กลุ่มเป้าหมาย</a:t>
              </a:r>
              <a:endPara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0294480-DCD1-8CBB-0E20-37E2C006DE15}"/>
                </a:ext>
              </a:extLst>
            </p:cNvPr>
            <p:cNvSpPr/>
            <p:nvPr/>
          </p:nvSpPr>
          <p:spPr>
            <a:xfrm>
              <a:off x="1933441" y="2978475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2</a:t>
              </a:r>
              <a:endParaRPr lang="th-TH" sz="30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92D2B09-8B7A-B802-0BB2-CBAA11FF9B7C}"/>
              </a:ext>
            </a:extLst>
          </p:cNvPr>
          <p:cNvGrpSpPr/>
          <p:nvPr/>
        </p:nvGrpSpPr>
        <p:grpSpPr>
          <a:xfrm>
            <a:off x="690113" y="5298277"/>
            <a:ext cx="8453887" cy="4560370"/>
            <a:chOff x="690113" y="5298277"/>
            <a:chExt cx="8453887" cy="456037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A16A55D-15C0-8C94-A322-1E965F15FACE}"/>
                </a:ext>
              </a:extLst>
            </p:cNvPr>
            <p:cNvSpPr/>
            <p:nvPr/>
          </p:nvSpPr>
          <p:spPr>
            <a:xfrm>
              <a:off x="690113" y="5298277"/>
              <a:ext cx="8298612" cy="441506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4E65FC0B-0880-CE9A-AF66-79CEC9BC0BFD}"/>
                </a:ext>
              </a:extLst>
            </p:cNvPr>
            <p:cNvSpPr txBox="1"/>
            <p:nvPr/>
          </p:nvSpPr>
          <p:spPr>
            <a:xfrm>
              <a:off x="980801" y="5459208"/>
              <a:ext cx="8163199" cy="150787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การแบ่งส่วนทางการตลาด (</a:t>
              </a:r>
              <a:r>
                <a:rPr lang="en-US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Segmentation)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โดยทั่วไปจะแบ่งเป็น 4 ลักษณะ ดังนี้</a:t>
              </a:r>
            </a:p>
          </p:txBody>
        </p:sp>
        <p:sp>
          <p:nvSpPr>
            <p:cNvPr id="67" name="TextBox 10">
              <a:extLst>
                <a:ext uri="{FF2B5EF4-FFF2-40B4-BE49-F238E27FC236}">
                  <a16:creationId xmlns:a16="http://schemas.microsoft.com/office/drawing/2014/main" id="{EAF881BE-32E8-9394-C40C-D1CA5B682DC2}"/>
                </a:ext>
              </a:extLst>
            </p:cNvPr>
            <p:cNvSpPr txBox="1"/>
            <p:nvPr/>
          </p:nvSpPr>
          <p:spPr>
            <a:xfrm>
              <a:off x="980801" y="6507830"/>
              <a:ext cx="7800890" cy="3350817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896938" indent="-361950">
                <a:lnSpc>
                  <a:spcPts val="3800"/>
                </a:lnSpc>
                <a:spcBef>
                  <a:spcPts val="4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1)</a:t>
              </a: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แบ่งตามหลักภูมิศาสตร์ เช่น เขต ภาค ในเมืองหรือชนบท</a:t>
              </a:r>
            </a:p>
            <a:p>
              <a:pPr marL="896938" indent="-361950">
                <a:lnSpc>
                  <a:spcPts val="3800"/>
                </a:lnSpc>
                <a:spcBef>
                  <a:spcPts val="4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2)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แบ่งตามหลักประชากรศาสตร์ เช่น อายุ เพศ รายได้</a:t>
              </a:r>
            </a:p>
            <a:p>
              <a:pPr marL="896938" indent="-361950">
                <a:lnSpc>
                  <a:spcPts val="3800"/>
                </a:lnSpc>
                <a:spcBef>
                  <a:spcPts val="4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3)	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แบ่งตามหลักจิตวิทยา เช่น รูปแบบการดำเนินชีวิต</a:t>
              </a:r>
            </a:p>
            <a:p>
              <a:pPr marL="896938" indent="-361950">
                <a:lnSpc>
                  <a:spcPts val="3800"/>
                </a:lnSpc>
                <a:spcBef>
                  <a:spcPts val="4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4)	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แบ่งตามหลักพฤติกรรมศาสตร์ เช่น โอกาสซื้อบ่อย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แค่ไหน ความภักดีต่อสินค้า</a:t>
              </a:r>
            </a:p>
          </p:txBody>
        </p:sp>
      </p:grpSp>
      <p:sp>
        <p:nvSpPr>
          <p:cNvPr id="3" name="TextBox 10">
            <a:extLst>
              <a:ext uri="{FF2B5EF4-FFF2-40B4-BE49-F238E27FC236}">
                <a16:creationId xmlns:a16="http://schemas.microsoft.com/office/drawing/2014/main" id="{C7C381B3-B7AC-DA41-402B-923451B23354}"/>
              </a:ext>
            </a:extLst>
          </p:cNvPr>
          <p:cNvSpPr txBox="1"/>
          <p:nvPr/>
        </p:nvSpPr>
        <p:spPr>
          <a:xfrm>
            <a:off x="980801" y="2522968"/>
            <a:ext cx="16375546" cy="133019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ผู้ประกอบธุรกิจต้องรู้จักกลุ่มลูกค้าเป้าหมายของกิจการ โดยทั่วไปแล้วกลุ่มเป้าหมายอาจแบ่งได้ 2 กลุ่ม คือ ผู้ซื้อที่เป็นผู้บริโภคทั่วไป และผู้ซื้อที่เป็นองค์กร ซึ่งกระบวนการใน</a:t>
            </a:r>
            <a:r>
              <a:rPr lang="th-TH" sz="3800" spc="36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ความเข้าใจกับกลุ่มเป้าหมาย ควรเริ่มต้นด้วยการวิเคราะห์ตลาดในภาพรวม คือ การแบ่งตลาดออกเป็นส่วน ๆ โดยพยายามให้กลุ่มลูกค้าเป้าหมายที่มีพฤติกรรมและการตอบสนองต่อกระบวนการทางการตลาดที่คล้ายคลึงกันอยู่ในกลุ่มเดียวกัน แต่ให้มีความแตกต่างกันอย่างชัดเจนในระหว่างกลุ่ม ควรเลือกกลุ่มเป้าหมายที่น่าสนใจ โดยพิจารณาจากขนาดของกลุ่ม อัตราการเติบโต กำลังซื้อ และความยาก–ง่ายในการเข้าถึงกลุ่มเป้าหมาย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2EC531-144B-11EE-4B5A-9D04F550F5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943" y="6774426"/>
            <a:ext cx="4885353" cy="4118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EC49C92-F2A2-9B8D-B738-6B097B172059}"/>
              </a:ext>
            </a:extLst>
          </p:cNvPr>
          <p:cNvGrpSpPr/>
          <p:nvPr/>
        </p:nvGrpSpPr>
        <p:grpSpPr>
          <a:xfrm>
            <a:off x="9322775" y="5298277"/>
            <a:ext cx="8346735" cy="4560370"/>
            <a:chOff x="9322775" y="5298277"/>
            <a:chExt cx="8346735" cy="456037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26A8D2F-771D-BF70-A492-AC5610338402}"/>
                </a:ext>
              </a:extLst>
            </p:cNvPr>
            <p:cNvSpPr/>
            <p:nvPr/>
          </p:nvSpPr>
          <p:spPr>
            <a:xfrm>
              <a:off x="9322775" y="5298277"/>
              <a:ext cx="8163199" cy="441506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97DDCD74-05A5-E4A8-7551-0BC697C3D47F}"/>
                </a:ext>
              </a:extLst>
            </p:cNvPr>
            <p:cNvSpPr txBox="1"/>
            <p:nvPr/>
          </p:nvSpPr>
          <p:spPr>
            <a:xfrm>
              <a:off x="9506311" y="5459208"/>
              <a:ext cx="8163199" cy="150787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กลุ่มลูกค้าเป้าหมาย (</a:t>
              </a:r>
              <a:r>
                <a:rPr lang="en-US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Target Group)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มีดังนี้</a:t>
              </a:r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EB7E48C9-21A6-546D-5579-B5B5207B8DEC}"/>
                </a:ext>
              </a:extLst>
            </p:cNvPr>
            <p:cNvSpPr txBox="1"/>
            <p:nvPr/>
          </p:nvSpPr>
          <p:spPr>
            <a:xfrm>
              <a:off x="9506311" y="6098742"/>
              <a:ext cx="7800890" cy="375990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896938" indent="-361950">
                <a:lnSpc>
                  <a:spcPts val="3800"/>
                </a:lnSpc>
                <a:spcBef>
                  <a:spcPts val="4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1)</a:t>
              </a: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กลุ่มลูกค้าเป้าหมายหลัก ได้แก่ กลุ่มลูกค้าที่มีปริมาณการสั่งซื้อสินค้าหรือบริการจำนวนมาก หรือเป็นลูกค้ารายใหญ่ ๆ (ให้ระบุรายชื่อลูกค้า) </a:t>
              </a:r>
            </a:p>
            <a:p>
              <a:pPr marL="896938" indent="-361950">
                <a:lnSpc>
                  <a:spcPts val="3800"/>
                </a:lnSpc>
                <a:spcBef>
                  <a:spcPts val="4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2)	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กลุ่มลูกค้าเป้าหมายรอง ได้แก่ กลุ่มลูกค้าที่มีปริมาณการสั่งซื้อสินค้าหรือบริการไม่สูงมากแต่เป็นลูกค้าที่มีศักยภาพ และมีโอกาสเพิ่มปริมาณธุรกิจลูกค้ากลุ่มดังกล่าวในอนาคต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909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2A4BC-B624-1CF2-1A38-FEA5A2B4B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87E84E7-1205-ADB0-A6B8-E614F2F12B4E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74D7B3E-0984-03DE-28CB-1745A5BFD86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110CEBBD-3FA2-404E-A39D-42DE7032747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045BD2AE-136E-3A81-9712-6240154AE20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C1E1D82-BC0B-FF78-78E3-45F3E2B24D0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7FC0DA-A92F-4DB6-F55B-755242194529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42546B6-3EF4-3969-3542-B608E9F37B6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038A76B8-E50D-3BB7-7376-A55B4F23A2E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FC228612-5A9B-B11A-F7FA-4D0CCD16832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B951F1F-E884-80C5-AF9D-38305923514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D78F7B8-68E8-FD0A-C3D2-CB54CC0F1194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9336EE4-4141-0E3B-5554-676D4F28C84A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C0B31795-2472-F5F0-8089-6CE35DB8F4E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4B8625B-1357-9814-AFFA-2E5D9E6BC6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F84A51C-C518-E834-BB8A-236FECF02D1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D6567D-BE45-CF78-9E74-6408BFEF7484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BE9C0B2-2550-55A0-90B1-1934B48603A7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9F88681E-A1FF-564B-4D4E-FE0DEA70CE2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FE83D182-2B9B-85F5-6AF9-1A75BAFCAD6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79B8D39-6F37-E586-BF95-A155120825B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FD3D5C9-FDFB-FE96-5273-AB1CBCA6D093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C6AFDC3-8F24-AB67-A5A6-C9AAFEF34C77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BA5F3C4D-3B35-EB14-7939-8AB1EDB3A6E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7EED0CAF-9D14-CBDF-BF23-2F71BD39239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7AADDAA-98A0-DB6C-373A-83EAA5BB05E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4B99BA8-1A2E-BEB9-4FF9-92B015FCF981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FDCD7A0-BF61-6FF0-B63F-0E715BF7A94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F24485D3-4A43-2B03-5688-38D5094D53A8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ED3733D1-12B8-7173-A0DF-B9583298C6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69F2844-1D8D-78D2-5343-2287F1BEC8C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916F383-423F-A1E4-E1D2-FB3E655FE531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F0BC605-47F6-81E5-6C92-049ECA57B2E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C3310666-7FF2-95B8-6E5F-8A3B8AEA5DC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7ED7E2EE-4712-42D9-CFA6-996EFB70829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141CA0E-AFED-DABE-6C12-83268366DA2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BE29F71-4016-455B-0B51-5F6B887CAC0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8695C12-4E04-210B-5420-7BA7190333A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57765D63-0FE0-A57E-C71F-C93FA3919E6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F1A5DE9-81E6-20EE-40A6-A2736F559B2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5E9D63D-4B39-0062-A8EB-418C448F9F5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2F371F7-FCEC-56A1-1524-53CAA36C4A1D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CDD14C8-B9F9-7BFF-E4BD-F3F971BFEC7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1C528766-436E-F405-94D0-5E75553867B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467F6164-8BCE-F330-23F7-B3968D78481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102AFA-C254-32BB-CE50-73D95511A72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9EBA79A-30FE-7022-9AE5-046BF26D4AFB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5C0A7B2-3A43-4C25-9B79-003D1E1B9CDD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949CDE2E-717D-1308-6FD3-5640CF8BD721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3106680E-C9E6-DEED-4B4E-36360642596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5EFE351-DB71-0B29-26D4-17F26FED964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E82E0FB-A673-FFFA-F531-A51103EAD139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D978D96A-F3DF-A0B0-4F7B-AEDFACCFCD12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1371F8C-8AB5-135F-2B12-FC2EEE099169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722B521-71DE-D074-F3C5-9D2BE387F92C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ADF1589-B8F3-EA24-C30A-46BDE7AEEDB9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40B4A6-68E8-3C63-C615-C7EA21B549D1}"/>
              </a:ext>
            </a:extLst>
          </p:cNvPr>
          <p:cNvGrpSpPr/>
          <p:nvPr/>
        </p:nvGrpSpPr>
        <p:grpSpPr>
          <a:xfrm>
            <a:off x="980803" y="1732363"/>
            <a:ext cx="10980546" cy="664689"/>
            <a:chOff x="1855779" y="2916810"/>
            <a:chExt cx="10980546" cy="664689"/>
          </a:xfrm>
        </p:grpSpPr>
        <p:sp>
          <p:nvSpPr>
            <p:cNvPr id="8" name="Google Shape;176;p25">
              <a:extLst>
                <a:ext uri="{FF2B5EF4-FFF2-40B4-BE49-F238E27FC236}">
                  <a16:creationId xmlns:a16="http://schemas.microsoft.com/office/drawing/2014/main" id="{6C267129-4872-05C4-7B38-D0D3898011B1}"/>
                </a:ext>
              </a:extLst>
            </p:cNvPr>
            <p:cNvSpPr/>
            <p:nvPr/>
          </p:nvSpPr>
          <p:spPr>
            <a:xfrm rot="16200000">
              <a:off x="4311532" y="461057"/>
              <a:ext cx="646514" cy="555802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2D941203-B702-EB56-C141-B0AF648F10EF}"/>
                </a:ext>
              </a:extLst>
            </p:cNvPr>
            <p:cNvSpPr txBox="1"/>
            <p:nvPr/>
          </p:nvSpPr>
          <p:spPr>
            <a:xfrm>
              <a:off x="2489871" y="2993671"/>
              <a:ext cx="10346454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กลยุทธ์และกิจกรรมทางการตลาด</a:t>
              </a:r>
              <a:endPara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C6C1FA4-5298-1985-C0E0-80DA85EA8610}"/>
                </a:ext>
              </a:extLst>
            </p:cNvPr>
            <p:cNvSpPr/>
            <p:nvPr/>
          </p:nvSpPr>
          <p:spPr>
            <a:xfrm>
              <a:off x="1933441" y="2978475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3</a:t>
              </a:r>
              <a:endParaRPr lang="th-TH" sz="30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EDBA1D1-C747-CC41-88CA-6F40B4C1BEFB}"/>
              </a:ext>
            </a:extLst>
          </p:cNvPr>
          <p:cNvGrpSpPr/>
          <p:nvPr/>
        </p:nvGrpSpPr>
        <p:grpSpPr>
          <a:xfrm>
            <a:off x="980802" y="3672620"/>
            <a:ext cx="5558022" cy="4436627"/>
            <a:chOff x="980802" y="3672620"/>
            <a:chExt cx="5558022" cy="4436627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9B73054A-76FB-0E13-9D38-1527C55FC21D}"/>
                </a:ext>
              </a:extLst>
            </p:cNvPr>
            <p:cNvSpPr txBox="1"/>
            <p:nvPr/>
          </p:nvSpPr>
          <p:spPr>
            <a:xfrm>
              <a:off x="980802" y="3672620"/>
              <a:ext cx="5558022" cy="1038767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indent="-534988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3.1	</a:t>
              </a: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กลยุทธ์การตลาดเพื่อความได้เปรียบในการแข่งขัน </a:t>
              </a:r>
              <a:endParaRPr lang="th-TH" sz="3800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7" name="TextBox 10">
              <a:extLst>
                <a:ext uri="{FF2B5EF4-FFF2-40B4-BE49-F238E27FC236}">
                  <a16:creationId xmlns:a16="http://schemas.microsoft.com/office/drawing/2014/main" id="{E9F400CF-CD88-BE23-197F-9DAE14A4AA93}"/>
                </a:ext>
              </a:extLst>
            </p:cNvPr>
            <p:cNvSpPr txBox="1"/>
            <p:nvPr/>
          </p:nvSpPr>
          <p:spPr>
            <a:xfrm>
              <a:off x="980802" y="4758430"/>
              <a:ext cx="5558022" cy="3350817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896938" indent="-361950">
                <a:lnSpc>
                  <a:spcPts val="3800"/>
                </a:lnSpc>
                <a:spcBef>
                  <a:spcPts val="4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1)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ความได้เปรียบในการนำเสนอผลิตภัณฑ์หรือบริการที่โดดเด่นกว่าคู่แข่ง</a:t>
              </a:r>
            </a:p>
            <a:p>
              <a:pPr marL="896938" indent="-361950">
                <a:lnSpc>
                  <a:spcPts val="3800"/>
                </a:lnSpc>
                <a:spcBef>
                  <a:spcPts val="4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2)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ความได้เปรียบในการสร้างระบบธุรกิจ</a:t>
              </a:r>
            </a:p>
            <a:p>
              <a:pPr marL="896938" indent="-361950">
                <a:lnSpc>
                  <a:spcPts val="3800"/>
                </a:lnSpc>
                <a:spcBef>
                  <a:spcPts val="4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3)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ความได้เปรียบของแหล่งทรัพยากร</a:t>
              </a:r>
            </a:p>
            <a:p>
              <a:pPr marL="896938" indent="-361950">
                <a:lnSpc>
                  <a:spcPts val="3800"/>
                </a:lnSpc>
                <a:spcBef>
                  <a:spcPts val="4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4)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ความได้เปรียบในการประหยัดต้นทุนในการผลิต</a:t>
              </a:r>
            </a:p>
          </p:txBody>
        </p:sp>
      </p:grpSp>
      <p:sp>
        <p:nvSpPr>
          <p:cNvPr id="3" name="TextBox 10">
            <a:extLst>
              <a:ext uri="{FF2B5EF4-FFF2-40B4-BE49-F238E27FC236}">
                <a16:creationId xmlns:a16="http://schemas.microsoft.com/office/drawing/2014/main" id="{7677DF24-DCD3-7A5D-0834-1AB5957EB7C0}"/>
              </a:ext>
            </a:extLst>
          </p:cNvPr>
          <p:cNvSpPr txBox="1"/>
          <p:nvPr/>
        </p:nvSpPr>
        <p:spPr>
          <a:xfrm>
            <a:off x="980801" y="2522968"/>
            <a:ext cx="16375546" cy="133019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กลยุทธ์ทางการตลาด (</a:t>
            </a: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Marketing Strategy)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หมายถึง แนวทางในการวางแผนเพื่อให้บรรลุวัตถุประสงค์ทางการตลาด ได้แก่ เป้าหมายทางการตลาด และส่วนประสมทางการตลาด ได้แก่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032CA1-2A94-CB7E-68C0-D013EA53E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943" y="6774426"/>
            <a:ext cx="4885353" cy="4118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0B55469-49FA-C60A-1029-004DC99AD067}"/>
              </a:ext>
            </a:extLst>
          </p:cNvPr>
          <p:cNvGrpSpPr/>
          <p:nvPr/>
        </p:nvGrpSpPr>
        <p:grpSpPr>
          <a:xfrm>
            <a:off x="6971638" y="3672620"/>
            <a:ext cx="10716891" cy="3934435"/>
            <a:chOff x="6971638" y="3672620"/>
            <a:chExt cx="10716891" cy="3934435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EF7DB334-F97D-D80C-DF72-CEA49A59D5A0}"/>
                </a:ext>
              </a:extLst>
            </p:cNvPr>
            <p:cNvSpPr txBox="1"/>
            <p:nvPr/>
          </p:nvSpPr>
          <p:spPr>
            <a:xfrm>
              <a:off x="6971639" y="3672620"/>
              <a:ext cx="8163199" cy="150787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3.2 </a:t>
              </a: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กลยุทธ์เพื่อการเติบโตทางการตลาด </a:t>
              </a:r>
              <a:endParaRPr lang="th-TH" sz="3800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D2AA9E0B-98A6-07E9-4457-7322A41BDFEA}"/>
                </a:ext>
              </a:extLst>
            </p:cNvPr>
            <p:cNvSpPr txBox="1"/>
            <p:nvPr/>
          </p:nvSpPr>
          <p:spPr>
            <a:xfrm>
              <a:off x="6971638" y="4256238"/>
              <a:ext cx="10716891" cy="3350817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896938" indent="-361950">
                <a:lnSpc>
                  <a:spcPts val="3700"/>
                </a:lnSpc>
                <a:spcBef>
                  <a:spcPts val="3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1)</a:t>
              </a: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กลยุทธ์การควบกิจการ เพื่อลดต้นทุนด้านเทคโนโลยี ต้นทุนการผลิต เทคนิคและความชำนาญ ด้วยการควบรวมกิจการที่มีจุดแข็งในการดำเนินธุรกิจ</a:t>
              </a:r>
            </a:p>
            <a:p>
              <a:pPr marL="896938" indent="-361950">
                <a:lnSpc>
                  <a:spcPts val="3700"/>
                </a:lnSpc>
                <a:spcBef>
                  <a:spcPts val="3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2)	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กลยุทธ์การซื้อกิจการ เพื่อให้ได้ผลตอบแทนเร็ว ลดขั้นตอนการดำเนินงาน</a:t>
              </a:r>
            </a:p>
            <a:p>
              <a:pPr marL="896938" indent="-361950">
                <a:lnSpc>
                  <a:spcPts val="3700"/>
                </a:lnSpc>
                <a:spcBef>
                  <a:spcPts val="3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3)	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กลยุทธ์การร่วมเป็นพันธมิตรธุรกิจ เพื่อลดช่องว่างทางการค้า โดยเฉพาะกลุ่มอุตสาหกรรมที่เกี่ยวข้องเพื่อลดต้นทุนด้านการจัดการและการบริหารการเงิน</a:t>
              </a:r>
            </a:p>
            <a:p>
              <a:pPr marL="896938" indent="-361950">
                <a:lnSpc>
                  <a:spcPts val="3700"/>
                </a:lnSpc>
                <a:spcBef>
                  <a:spcPts val="3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4)	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กลยุทธ์การพัฒนาตลาด เพื่อเพิ่มยอดขายและขยายการเติบโตโดยใช้ผลิตภัณฑ์ในปัจจุบันออกจำหน่ายในตลาดใหม่ กลุ่มลูกค้าในพื้นที่ใหม่ เพื่อให้ครอบคลุมทุกพื้นที่</a:t>
              </a:r>
            </a:p>
            <a:p>
              <a:pPr marL="896938" indent="-361950">
                <a:lnSpc>
                  <a:spcPts val="3700"/>
                </a:lnSpc>
                <a:spcBef>
                  <a:spcPts val="3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5)	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กลยุทธ์การพัฒนาผลิตภัณฑ์ เน้นการปรับปรุงและพัฒนาผลิตภัณฑ์ เพื่อดึงดูดลูกค้าให้เกิดความต้องการและจดจำในผลิตภัณฑ์ด้วยรูปแบบใหม่ ๆ คุณภาพที่ดีขึ้น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D096B7-3FAA-858D-08E1-4076D7EAE437}"/>
              </a:ext>
            </a:extLst>
          </p:cNvPr>
          <p:cNvCxnSpPr/>
          <p:nvPr/>
        </p:nvCxnSpPr>
        <p:spPr>
          <a:xfrm>
            <a:off x="6728604" y="3853162"/>
            <a:ext cx="0" cy="5722159"/>
          </a:xfrm>
          <a:prstGeom prst="line">
            <a:avLst/>
          </a:prstGeom>
          <a:ln w="254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35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68E3E-4BF7-C229-1E95-4EB6D1C7F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7710D8B-3611-42A2-13E0-090185181745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8DA79A0-3C2B-7079-3B92-C96A4C7F306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928F61AA-7C30-78E6-9A8C-60D27B0F9FF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F85EBFEE-3E99-E032-DBC1-8FFEFA413C4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DDC2E2B-9786-4E7A-6A32-5962CA65A5C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11AF30-544F-B9D3-F1EC-A17A9391B71A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D77BF79-F9E5-B6D7-F3FB-10722469D93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8E0E802A-E193-89BC-CF0B-294FD1BAB56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54D4760B-7F73-CB6E-89F5-D647842A639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53DF32-48E6-2CE8-BA43-84FE5E0B1D0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4EDDF27-620B-A071-68E3-345A6AB92FEA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1A12C52-DBCE-035D-F3C0-82CFF678939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516A8809-AA89-6579-95FC-83114331E2D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647B7DA3-0F67-E249-79F9-41336E090B8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465E6B5-B417-C712-D07C-6876A7B71A0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6ECC31D-9CD2-BEEB-3F40-552CB83612E2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E6A35BD-EBDF-D1F3-E1AA-8E86FDE4678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6490239D-2424-E21A-09F2-4890FC6C1A5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295B6833-0F37-4C6E-006F-8C08B2954E9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E8EBAE2-D0FB-D7E5-0458-81E5141392D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7B0D644-5141-9F98-0334-808D9144FCF1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91ADC43-E9D8-F244-8ABC-EB277095D17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551C31A0-385C-6047-1B24-E49952EA46D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E1762A89-BDCF-DC68-2561-45868744A55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0131959-187B-DADF-03F9-63FF541FA6D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ADA39B3-F740-71AB-03CD-28096678733A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2C4894E-22D5-6520-392D-5DEC2E67D10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4DD26160-95F9-EF47-257B-44044423EB08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D5F3774-517C-F748-21FD-F811029A142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9280CC4-FAAD-7B3D-95AA-D23377FADAD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5242B82-649D-31CA-6459-B40B6C5D1E8D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BC27DDB-1A69-5CCD-8EDA-A42AACDC79C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BD249CFE-655E-6DCA-0792-457BC570E95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BCDE1416-E5BC-8266-34BB-AB9933E44F8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2239D3E-FBFA-69AD-917D-C160880EC71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B561318-4EAE-DF71-988E-B6F4BA457C7B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A42EBFD-52BE-DECE-333E-757C8B6906D3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5A300E5B-073A-586F-5188-ED659D1D806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C4AF9E27-605E-B679-E9C5-03E674B04C8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5752630-6688-6A95-9BEE-E572421BAD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2D42389-C3F3-B6EB-C6BE-07F5763A5D7E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7071BA6-4EB9-85A4-CD5D-C61EC262EA9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25FAA4B9-F98B-AF1B-973F-1B79DE89EE2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E2F9AC13-4305-C0B2-B38B-14D86C16FE4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0CDDEB3-59B0-A741-1EFE-AD996E64F05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B4DDE58-CF94-5E62-32EF-F0C2760EA0EC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8623B37-45C3-09C5-F184-4721D055D1CE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6203091C-C09B-ECB6-84D3-2893B57D6A0C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F9CBBAB3-FE1E-3129-BA5B-A6D490D59CC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ED86DF8-F968-2B9A-0652-738D9972948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2CFDF77-B56B-0F54-D135-6E6506CA6FF0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E50503BE-D115-207E-E1E6-C21678B5207B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3AE3BC7-499A-95B6-916F-15C395B5AD0C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709B0DE-F3D5-1296-3ECF-D18E1604CAAD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C08E6A9-B6C5-F413-7EFA-22767B72AC09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66" name="TextBox 10">
            <a:extLst>
              <a:ext uri="{FF2B5EF4-FFF2-40B4-BE49-F238E27FC236}">
                <a16:creationId xmlns:a16="http://schemas.microsoft.com/office/drawing/2014/main" id="{CF26E833-5CC3-EC93-D5C3-9A7A8D5C1037}"/>
              </a:ext>
            </a:extLst>
          </p:cNvPr>
          <p:cNvSpPr txBox="1"/>
          <p:nvPr/>
        </p:nvSpPr>
        <p:spPr>
          <a:xfrm>
            <a:off x="808272" y="1730639"/>
            <a:ext cx="10034201" cy="55073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534988" indent="-534988">
              <a:lnSpc>
                <a:spcPts val="3800"/>
              </a:lnSpc>
              <a:spcBef>
                <a:spcPts val="1200"/>
              </a:spcBef>
            </a:pP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3.3	</a:t>
            </a:r>
            <a:r>
              <a:rPr lang="th-TH" sz="38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กลยุทธ์ส่วนประสมทางการตลาด หรือ </a:t>
            </a:r>
            <a:r>
              <a:rPr lang="en-US" sz="38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Marketing Mix (4P’s) </a:t>
            </a:r>
            <a:endParaRPr lang="th-TH" sz="3800" spc="36" dirty="0">
              <a:solidFill>
                <a:srgbClr val="05BEC3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5CB3E-9EC5-5C29-CC8E-4903733F9A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943" y="6774426"/>
            <a:ext cx="4885353" cy="4118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25066926-DF98-0DBE-53E7-AE1E66397591}"/>
              </a:ext>
            </a:extLst>
          </p:cNvPr>
          <p:cNvGrpSpPr/>
          <p:nvPr/>
        </p:nvGrpSpPr>
        <p:grpSpPr>
          <a:xfrm>
            <a:off x="808273" y="2314256"/>
            <a:ext cx="16427304" cy="3344743"/>
            <a:chOff x="808273" y="2314256"/>
            <a:chExt cx="16427304" cy="3344743"/>
          </a:xfrm>
        </p:grpSpPr>
        <p:sp>
          <p:nvSpPr>
            <p:cNvPr id="67" name="TextBox 10">
              <a:extLst>
                <a:ext uri="{FF2B5EF4-FFF2-40B4-BE49-F238E27FC236}">
                  <a16:creationId xmlns:a16="http://schemas.microsoft.com/office/drawing/2014/main" id="{F93722C1-BBB5-FB69-9878-393389BB0130}"/>
                </a:ext>
              </a:extLst>
            </p:cNvPr>
            <p:cNvSpPr txBox="1"/>
            <p:nvPr/>
          </p:nvSpPr>
          <p:spPr>
            <a:xfrm>
              <a:off x="808273" y="2314256"/>
              <a:ext cx="16427304" cy="3344743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896938" indent="-361950">
                <a:lnSpc>
                  <a:spcPts val="3800"/>
                </a:lnSpc>
                <a:spcBef>
                  <a:spcPts val="4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1)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8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กลยุทธ์ผลิตภัณฑ์ (</a:t>
              </a:r>
              <a:r>
                <a:rPr lang="en-US" sz="38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Product Strategies)</a:t>
              </a:r>
            </a:p>
            <a:p>
              <a:pPr marL="1173163" indent="-361950">
                <a:lnSpc>
                  <a:spcPts val="3800"/>
                </a:lnSpc>
                <a:spcBef>
                  <a:spcPts val="8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การสร้างความแตกต่างทางการแข่งขันของผลิตภัณฑ์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เป็นการกำหนดรูปแบบผลิตภัณฑ์ให้มีความแตกต่างจาก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คู่แข่งขันและสร้างความพอใจให้กับลูกค้าได้ เช่น การบริการ รูปลักษณ์ผลิตภัณฑ์ บุคลากร</a:t>
              </a:r>
            </a:p>
            <a:p>
              <a:pPr marL="1173163" indent="-361950">
                <a:lnSpc>
                  <a:spcPts val="3800"/>
                </a:lnSpc>
                <a:spcBef>
                  <a:spcPts val="8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การกำหนดตำแหน่งตราสินค้า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เป็นการสร้างตราของผลิตภัณฑ์ให้มีจุดเด่น สามารถจดจำได้ง่าย อีกทั้งยังมีคุณค่าทางด้านจิตใจของลูกค้ากลุ่มเป้าหมาย</a:t>
              </a:r>
            </a:p>
            <a:p>
              <a:pPr marL="1173163" indent="-361950">
                <a:lnSpc>
                  <a:spcPts val="3800"/>
                </a:lnSpc>
                <a:spcBef>
                  <a:spcPts val="8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องค์ประกอบของผลิตภัณฑ์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เป็นการเน้นความสำคัญของคุณสมบัติผลิตภัณฑ์ โดยกำหนดคุณสมบัติของผลิตภัณฑ์ที่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โดดเด่น มีความแปลกใหม่แตกต่างจากคู่แข่งขัน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endPara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BD32557-7B62-1725-FB52-00767F5EF014}"/>
                </a:ext>
              </a:extLst>
            </p:cNvPr>
            <p:cNvSpPr/>
            <p:nvPr/>
          </p:nvSpPr>
          <p:spPr>
            <a:xfrm>
              <a:off x="1764878" y="2987698"/>
              <a:ext cx="180287" cy="180287"/>
            </a:xfrm>
            <a:prstGeom prst="ellipse">
              <a:avLst/>
            </a:prstGeom>
            <a:solidFill>
              <a:srgbClr val="FD8BA1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2FA29CE-0E14-6487-39C0-8576C34725CE}"/>
                </a:ext>
              </a:extLst>
            </p:cNvPr>
            <p:cNvSpPr/>
            <p:nvPr/>
          </p:nvSpPr>
          <p:spPr>
            <a:xfrm>
              <a:off x="1764878" y="4064515"/>
              <a:ext cx="180287" cy="180287"/>
            </a:xfrm>
            <a:prstGeom prst="ellipse">
              <a:avLst/>
            </a:prstGeom>
            <a:solidFill>
              <a:srgbClr val="FD8BA1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12A8266-773F-134E-8238-2BF2B6A573A6}"/>
                </a:ext>
              </a:extLst>
            </p:cNvPr>
            <p:cNvSpPr/>
            <p:nvPr/>
          </p:nvSpPr>
          <p:spPr>
            <a:xfrm>
              <a:off x="1764878" y="5147803"/>
              <a:ext cx="180287" cy="180287"/>
            </a:xfrm>
            <a:prstGeom prst="ellipse">
              <a:avLst/>
            </a:prstGeom>
            <a:solidFill>
              <a:srgbClr val="FD8BA1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2" name="TextBox 10">
            <a:extLst>
              <a:ext uri="{FF2B5EF4-FFF2-40B4-BE49-F238E27FC236}">
                <a16:creationId xmlns:a16="http://schemas.microsoft.com/office/drawing/2014/main" id="{F62AC7A7-11E8-2A21-6E09-FDCAA3FDFBA3}"/>
              </a:ext>
            </a:extLst>
          </p:cNvPr>
          <p:cNvSpPr txBox="1"/>
          <p:nvPr/>
        </p:nvSpPr>
        <p:spPr>
          <a:xfrm>
            <a:off x="808273" y="6197857"/>
            <a:ext cx="16427304" cy="15779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896938" indent="-361950">
              <a:lnSpc>
                <a:spcPts val="3800"/>
              </a:lnSpc>
              <a:spcBef>
                <a:spcPts val="400"/>
              </a:spcBef>
            </a:pPr>
            <a:r>
              <a:rPr lang="th-TH" sz="38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2)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กลยุทธ์ด้านราคา (</a:t>
            </a:r>
            <a:r>
              <a:rPr lang="en-US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Price Strategies) </a:t>
            </a:r>
          </a:p>
          <a:p>
            <a:pPr marL="900113">
              <a:lnSpc>
                <a:spcPts val="3800"/>
              </a:lnSpc>
              <a:spcBef>
                <a:spcPts val="8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วิธีกำหนดราคา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พิจารณาจากต้นทุนบวกกำไรที่ต้องการ ตั้งราคาตามคู่แข่งขันในท้องตลาด พิจารณาจากความต้องการของตลาด</a:t>
            </a:r>
          </a:p>
        </p:txBody>
      </p:sp>
      <p:sp>
        <p:nvSpPr>
          <p:cNvPr id="65" name="TextBox 10">
            <a:extLst>
              <a:ext uri="{FF2B5EF4-FFF2-40B4-BE49-F238E27FC236}">
                <a16:creationId xmlns:a16="http://schemas.microsoft.com/office/drawing/2014/main" id="{DA137EEE-FCCE-1413-8EC4-B83C02FF0A9A}"/>
              </a:ext>
            </a:extLst>
          </p:cNvPr>
          <p:cNvSpPr txBox="1"/>
          <p:nvPr/>
        </p:nvSpPr>
        <p:spPr>
          <a:xfrm>
            <a:off x="808273" y="7910167"/>
            <a:ext cx="16427304" cy="15779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896938" indent="-361950">
              <a:lnSpc>
                <a:spcPts val="3800"/>
              </a:lnSpc>
              <a:spcBef>
                <a:spcPts val="400"/>
              </a:spcBef>
            </a:pPr>
            <a:r>
              <a:rPr lang="th-TH" sz="38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3)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กลยุทธ์ด้านการจัดจำหน่าย (</a:t>
            </a:r>
            <a:r>
              <a:rPr lang="en-US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Distribution Channel Strategies)</a:t>
            </a:r>
          </a:p>
          <a:p>
            <a:pPr marL="900113">
              <a:lnSpc>
                <a:spcPts val="3800"/>
              </a:lnSpc>
              <a:spcBef>
                <a:spcPts val="8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การกำหนดเส้นทางในการจำหน่ายของผลิตภัณฑ์ ซึ่งโอนเปลี่ยนมือจากผู้ผลิตไปยังผู้บริโภค โดยผ่านคนกลางไปถึงมือผู้บริโภคคนสุดท้าย</a:t>
            </a:r>
          </a:p>
        </p:txBody>
      </p:sp>
    </p:spTree>
    <p:extLst>
      <p:ext uri="{BB962C8B-B14F-4D97-AF65-F5344CB8AC3E}">
        <p14:creationId xmlns:p14="http://schemas.microsoft.com/office/powerpoint/2010/main" val="7346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22" grpId="0"/>
      <p:bldP spid="6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92561-42C5-73B7-EB43-8BEA643CC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17464CC-46D3-006C-B3A5-2DA57505C37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24B1E1A-DD8E-D318-1CC1-F7119E8BB1D7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B29C9965-7993-5D6C-3CB8-909BAB5D8ACE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09111213-B555-2C5B-E6F8-54CE34B855D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DB51918-496B-69E6-0E64-31CB5D7E12E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B43607-9370-FA4A-FF67-EADAB826727C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88ACB15-242D-2DA1-0F70-AE986AAC6DA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A6325B24-1ADF-C38F-35EC-209280ED741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17DA734F-91DD-5BBB-63CA-29DA594B1CF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8A9ABB4-FADB-87A2-F702-AD4BE836F74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C97F9B3-E0E4-A6A4-65E9-227D69BB9D2F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8F27A06-937F-3E87-6BAA-1D28E428E037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2875E93B-F2B0-F52E-5DF2-8D30FF336A6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67208951-F58B-8882-EB32-9181A0F950F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446BE8C-F3A0-785F-5ECE-C77FE08AA10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79CA7E-E0F7-0C1F-6330-11E3F0259E5A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1167B0E-C9D5-952F-FF0F-67A4552CA88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41BAF7CA-ACA0-A24E-0981-4B409299D28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5959895D-703B-279C-59A6-35B2C3C2EA9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F90ABEA-9E7B-2625-95E4-DB84673D8C6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C2CA031-4B22-6882-889C-69E483E150D1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7BB818C-4DEA-D0A0-2F50-936F44722D4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6F75FCDB-DBC5-4D21-0FF8-797E4776EAB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A8577A2C-3713-97CB-AB69-2521075A630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A22BCA3-4C09-6DC2-9873-D8C1E3F38D0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0CA78F7-FC49-F61F-C0C7-BD58F35C96FD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2BD0118-6318-81A3-8040-E683F2482D1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1A48C711-2092-EA6C-8AED-EFC60D5DBFD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59C7883E-D96A-DC3B-0B9D-975923CDE80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49BF711-669E-CC05-632E-AFC8219F36C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E810D78-0551-DE1A-F567-EF856EB65DCD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3E7C294-37C4-63D8-3D60-3FB0DBF9CF1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D8630A96-3A66-0B2F-5FAE-A2703304494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9766368A-6695-31F8-6D5A-37066C4278C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5533825-56CD-5992-2145-1FC8B1D04E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4E6BF48-1851-0E61-454B-9423B1629AEC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37A0CE0-11BB-5296-61D3-1F7DD33B94E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CC87BC1F-9349-1021-8E53-E3288B90863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49FAFFA1-5F88-BE5B-0DE5-7AF463AABA3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12D87A5-FD21-8DCE-D31C-49993DD37E0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072C5AB-4C45-C8BD-ED3C-B7DAC5697BC5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B41FC8F-8DA0-1542-149A-9BBF5712707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7006EFDF-F2C3-26EA-5141-544EB9439F8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DB9B6725-5B3E-D2D6-6CC9-A4E8F505E1B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99D62DD-67F9-6C4D-A84C-4613E06F14A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FCC82C2-2F1D-7FF3-2C61-08A6F1BB8034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6F62740-C4AB-97A3-7177-386FD43DAC66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146F0313-F15B-2788-9754-8DB030E1056E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59485947-0203-CE08-6937-E2BAAC65967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E8F4066-48E6-A0CD-E6F7-F617AB265A1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0935F964-2C98-5DC1-1C30-5197F25C1299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B182A357-4ECD-C3A9-EDEC-7D7DBB66B665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35FFCA6-3AE7-8351-32E5-1D97E6043011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F90077B-CE11-18CD-6A08-1B610E86BB08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4555E92-A08B-7A5E-66AC-C016731DA3D3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8C461-58EE-96D1-F13B-8CC075D7DD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943" y="6774426"/>
            <a:ext cx="4885353" cy="4118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164E0D-56D0-A6B0-2319-FBD534D581A2}"/>
              </a:ext>
            </a:extLst>
          </p:cNvPr>
          <p:cNvGrpSpPr/>
          <p:nvPr/>
        </p:nvGrpSpPr>
        <p:grpSpPr>
          <a:xfrm>
            <a:off x="668237" y="1955532"/>
            <a:ext cx="16427304" cy="5897887"/>
            <a:chOff x="668237" y="1955532"/>
            <a:chExt cx="16427304" cy="5897887"/>
          </a:xfrm>
        </p:grpSpPr>
        <p:sp>
          <p:nvSpPr>
            <p:cNvPr id="67" name="TextBox 10">
              <a:extLst>
                <a:ext uri="{FF2B5EF4-FFF2-40B4-BE49-F238E27FC236}">
                  <a16:creationId xmlns:a16="http://schemas.microsoft.com/office/drawing/2014/main" id="{B7816585-3973-5EA7-5FE4-7C62FAF07BF7}"/>
                </a:ext>
              </a:extLst>
            </p:cNvPr>
            <p:cNvSpPr txBox="1"/>
            <p:nvPr/>
          </p:nvSpPr>
          <p:spPr>
            <a:xfrm>
              <a:off x="668237" y="1955532"/>
              <a:ext cx="16427304" cy="3344743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896938" indent="-361950">
                <a:lnSpc>
                  <a:spcPts val="3800"/>
                </a:lnSpc>
                <a:spcBef>
                  <a:spcPts val="4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4)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8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กลยุทธ์ด้านการส่งเสริมการตลาด (</a:t>
              </a:r>
              <a:r>
                <a:rPr lang="en-US" sz="38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Promotion Strategies)</a:t>
              </a:r>
            </a:p>
            <a:p>
              <a:pPr marL="1173163" indent="-361950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การโฆษณา (</a:t>
              </a:r>
              <a:r>
                <a:rPr lang="en-US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Advertising)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เสนอข่าวสารโดยผ่านการสร้างสรรค์งานโฆษณาและกลยุทธ์ในการใช้สื่อเพื่อเป็นเครื่องมือในการโฆษณา</a:t>
              </a:r>
            </a:p>
            <a:p>
              <a:pPr marL="1173163" indent="-361950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การขายโดยใช้พนักงานขาย (</a:t>
              </a:r>
              <a:r>
                <a:rPr lang="en-US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Personal Selling)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เป็นการขายสินค้าโดยใช้พนักงานขาย</a:t>
              </a:r>
            </a:p>
            <a:p>
              <a:pPr marL="1173163" indent="-361950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การส่งเสริมการขาย (</a:t>
              </a:r>
              <a:r>
                <a:rPr lang="en-US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Sales Promotion)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กิจกรรมที่เกี่ยวกับ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การเสนอสิ่งจูงใจให้กับผู้บริโภค เพื่อให้เกิดการสนองตอบจาก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กลุ่มผู้บริโภคที่เป็นเป้าหมาย รวมทั้งพนักงานขายของกิจการ</a:t>
              </a:r>
            </a:p>
            <a:p>
              <a:pPr marL="1173163" indent="-361950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การประชาสัมพันธ์ (</a:t>
              </a:r>
              <a:r>
                <a:rPr lang="en-US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Public Relation)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การสร้างความ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สัมพันธ์กับผู้บริโภคและชุมชนต่าง ๆ โดยผ่านสื่อต่าง ๆ เช่นเดียว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กับการโฆษณา</a:t>
              </a:r>
            </a:p>
            <a:p>
              <a:pPr marL="1173163" indent="-361950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การตลาดทางตรง (</a:t>
              </a:r>
              <a:r>
                <a:rPr lang="en-US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Direct Marketing)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เป็นการส่งเสริม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การตลาดด้วยการสร้างความสัมพันธ์รายตัวกับลูกค้า โดยใช้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ข้อความสั้น จดหมายทางอิเล็กทรอนิกส์ หรือทางโทรศัพท์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endPara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E251C55-1533-C0FB-9A08-665101360FA9}"/>
                </a:ext>
              </a:extLst>
            </p:cNvPr>
            <p:cNvSpPr/>
            <p:nvPr/>
          </p:nvSpPr>
          <p:spPr>
            <a:xfrm>
              <a:off x="1624842" y="2728592"/>
              <a:ext cx="180287" cy="180287"/>
            </a:xfrm>
            <a:prstGeom prst="ellipse">
              <a:avLst/>
            </a:prstGeom>
            <a:solidFill>
              <a:srgbClr val="FD8BA1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5D8523-9799-7B88-C75C-E9226ADBB18C}"/>
                </a:ext>
              </a:extLst>
            </p:cNvPr>
            <p:cNvSpPr/>
            <p:nvPr/>
          </p:nvSpPr>
          <p:spPr>
            <a:xfrm>
              <a:off x="1624842" y="3832134"/>
              <a:ext cx="180287" cy="180287"/>
            </a:xfrm>
            <a:prstGeom prst="ellipse">
              <a:avLst/>
            </a:prstGeom>
            <a:solidFill>
              <a:srgbClr val="FD8BA1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21ABC77-5FFA-50AC-A124-3F1EB9289563}"/>
                </a:ext>
              </a:extLst>
            </p:cNvPr>
            <p:cNvSpPr/>
            <p:nvPr/>
          </p:nvSpPr>
          <p:spPr>
            <a:xfrm>
              <a:off x="1624842" y="4457472"/>
              <a:ext cx="180287" cy="180287"/>
            </a:xfrm>
            <a:prstGeom prst="ellipse">
              <a:avLst/>
            </a:prstGeom>
            <a:solidFill>
              <a:srgbClr val="FD8BA1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D9A6DF1-B361-E520-6FAD-77BADB9C4971}"/>
                </a:ext>
              </a:extLst>
            </p:cNvPr>
            <p:cNvSpPr/>
            <p:nvPr/>
          </p:nvSpPr>
          <p:spPr>
            <a:xfrm>
              <a:off x="1624842" y="6058045"/>
              <a:ext cx="180287" cy="180287"/>
            </a:xfrm>
            <a:prstGeom prst="ellipse">
              <a:avLst/>
            </a:prstGeom>
            <a:solidFill>
              <a:srgbClr val="FD8BA1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64626EE-6D92-4D02-02A4-7859C0251DE1}"/>
                </a:ext>
              </a:extLst>
            </p:cNvPr>
            <p:cNvSpPr/>
            <p:nvPr/>
          </p:nvSpPr>
          <p:spPr>
            <a:xfrm>
              <a:off x="1624842" y="7673132"/>
              <a:ext cx="180287" cy="180287"/>
            </a:xfrm>
            <a:prstGeom prst="ellipse">
              <a:avLst/>
            </a:prstGeom>
            <a:solidFill>
              <a:srgbClr val="FD8BA1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D41B58D-9C49-8692-04F7-70C63CAE4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638"/>
          <a:stretch/>
        </p:blipFill>
        <p:spPr>
          <a:xfrm>
            <a:off x="10674786" y="4492993"/>
            <a:ext cx="6836837" cy="4364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28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8E45A4-9BF6-65C2-E861-A3F880A3598E}"/>
              </a:ext>
            </a:extLst>
          </p:cNvPr>
          <p:cNvGrpSpPr>
            <a:grpSpLocks noChangeAspect="1"/>
          </p:cNvGrpSpPr>
          <p:nvPr/>
        </p:nvGrpSpPr>
        <p:grpSpPr>
          <a:xfrm>
            <a:off x="492716" y="920520"/>
            <a:ext cx="14206695" cy="1922144"/>
            <a:chOff x="611277" y="351365"/>
            <a:chExt cx="17493631" cy="23668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38855F-17A9-DF4E-4DDF-509DFDE448B3}"/>
                </a:ext>
              </a:extLst>
            </p:cNvPr>
            <p:cNvGrpSpPr/>
            <p:nvPr/>
          </p:nvGrpSpPr>
          <p:grpSpPr>
            <a:xfrm>
              <a:off x="1517575" y="763548"/>
              <a:ext cx="16587333" cy="1263284"/>
              <a:chOff x="1077317" y="763548"/>
              <a:chExt cx="16587333" cy="1263284"/>
            </a:xfrm>
          </p:grpSpPr>
          <p:sp>
            <p:nvSpPr>
              <p:cNvPr id="18" name="Google Shape;176;p25">
                <a:extLst>
                  <a:ext uri="{FF2B5EF4-FFF2-40B4-BE49-F238E27FC236}">
                    <a16:creationId xmlns:a16="http://schemas.microsoft.com/office/drawing/2014/main" id="{1CC34792-5F0F-86DA-DF68-3C3C5825FAEB}"/>
                  </a:ext>
                </a:extLst>
              </p:cNvPr>
              <p:cNvSpPr/>
              <p:nvPr/>
            </p:nvSpPr>
            <p:spPr>
              <a:xfrm rot="16200000">
                <a:off x="3873054" y="-1960594"/>
                <a:ext cx="1152558" cy="6744031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3823F5D-AF6E-CE51-0F5E-990573A22129}"/>
                  </a:ext>
                </a:extLst>
              </p:cNvPr>
              <p:cNvSpPr txBox="1"/>
              <p:nvPr/>
            </p:nvSpPr>
            <p:spPr>
              <a:xfrm>
                <a:off x="2472364" y="763548"/>
                <a:ext cx="15192286" cy="1263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การจัดการธุรกิจ 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ED6841-62B6-4ED4-8BF6-94F26CBFAC73}"/>
                </a:ext>
              </a:extLst>
            </p:cNvPr>
            <p:cNvSpPr/>
            <p:nvPr/>
          </p:nvSpPr>
          <p:spPr>
            <a:xfrm>
              <a:off x="611277" y="351365"/>
              <a:ext cx="1974375" cy="1974375"/>
            </a:xfrm>
            <a:prstGeom prst="ellipse">
              <a:avLst/>
            </a:prstGeom>
            <a:solidFill>
              <a:srgbClr val="F57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434A66-07F8-C75F-9A7B-374B992212AD}"/>
                </a:ext>
              </a:extLst>
            </p:cNvPr>
            <p:cNvSpPr txBox="1"/>
            <p:nvPr/>
          </p:nvSpPr>
          <p:spPr>
            <a:xfrm>
              <a:off x="838200" y="1154909"/>
              <a:ext cx="1524001" cy="1563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13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20674820" y="9426868"/>
            <a:ext cx="11369627" cy="962734"/>
            <a:chOff x="2965791" y="2808159"/>
            <a:chExt cx="11369627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257738" y="735468"/>
              <a:ext cx="694325" cy="5278219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ความหมายของเงินทุน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37DBDD8-3AA9-E9F5-DDEA-A85BA11E5330}"/>
              </a:ext>
            </a:extLst>
          </p:cNvPr>
          <p:cNvGrpSpPr/>
          <p:nvPr/>
        </p:nvGrpSpPr>
        <p:grpSpPr>
          <a:xfrm>
            <a:off x="19729177" y="3429451"/>
            <a:ext cx="16274103" cy="2736169"/>
            <a:chOff x="1893520" y="3672457"/>
            <a:chExt cx="16274103" cy="2736169"/>
          </a:xfrm>
        </p:grpSpPr>
        <p:sp>
          <p:nvSpPr>
            <p:cNvPr id="85" name="TextBox 10">
              <a:extLst>
                <a:ext uri="{FF2B5EF4-FFF2-40B4-BE49-F238E27FC236}">
                  <a16:creationId xmlns:a16="http://schemas.microsoft.com/office/drawing/2014/main" id="{870D679D-74D5-C711-F8F8-8391F1051DD4}"/>
                </a:ext>
              </a:extLst>
            </p:cNvPr>
            <p:cNvSpPr txBox="1"/>
            <p:nvPr/>
          </p:nvSpPr>
          <p:spPr>
            <a:xfrm>
              <a:off x="2128006" y="3672457"/>
              <a:ext cx="1603961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คุณธรรม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หลักของความดี ความงาม ความถูกต้อง ซึ่งจะแสดงออกมาโดยการกระทำทางกาย วาจา และจิตใจของแต่ละบุคคล เป็นหลักประจำใจในการประพฤติปฏิบัติจนเกิดเป็นนิสัย เป็นสิ่งที่มีประโยชน์ต่อตนเอง และผู้อื่น</a:t>
              </a:r>
            </a:p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หมายถึง พฤติกรรมทางกายและพฤติกรรมทางวาจาที่แสดงออกในทางที่ดี สุภาพ อ่อนน้อม เป็นที่ยอมรับของคนในสังคม และเป็นผู้ที่มีจิตใจดีงามสงบร่มเย็น ส่งผลให้อยู่ในสังคมได้อย่างมีความสุข</a:t>
              </a:r>
            </a:p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จริยธรรมทางธุรกิจ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รูปแบบของการประยุกต์หลักจริยธรรม และมาตรฐานทางศีลธรรมมาใช้กับการบริหารงานและการประกอบกิจกรรมทางธุรกิจ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80EDD15-152B-58D1-8E86-DF4BEFEDEEBA}"/>
                </a:ext>
              </a:extLst>
            </p:cNvPr>
            <p:cNvSpPr/>
            <p:nvPr/>
          </p:nvSpPr>
          <p:spPr>
            <a:xfrm>
              <a:off x="1893520" y="3867779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6DEA718-8C3F-96FF-F18A-58B662C0BF71}"/>
                </a:ext>
              </a:extLst>
            </p:cNvPr>
            <p:cNvSpPr/>
            <p:nvPr/>
          </p:nvSpPr>
          <p:spPr>
            <a:xfrm>
              <a:off x="1893520" y="501142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E210E2E-0E85-3CBB-EF5A-0601A28A7E0C}"/>
                </a:ext>
              </a:extLst>
            </p:cNvPr>
            <p:cNvSpPr/>
            <p:nvPr/>
          </p:nvSpPr>
          <p:spPr>
            <a:xfrm>
              <a:off x="1893520" y="6170157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75" name="TextBox 10">
            <a:extLst>
              <a:ext uri="{FF2B5EF4-FFF2-40B4-BE49-F238E27FC236}">
                <a16:creationId xmlns:a16="http://schemas.microsoft.com/office/drawing/2014/main" id="{FAA4F853-1BFA-93DA-EB50-241278163B04}"/>
              </a:ext>
            </a:extLst>
          </p:cNvPr>
          <p:cNvSpPr txBox="1"/>
          <p:nvPr/>
        </p:nvSpPr>
        <p:spPr>
          <a:xfrm>
            <a:off x="1043060" y="2636418"/>
            <a:ext cx="16313287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 algn="thaiDist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การจัดการธุรกิจ (</a:t>
            </a:r>
            <a:r>
              <a:rPr lang="en-US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Business Management)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การใช้ศาสตร์และศิลป์ของบุคคลตั้งแต่ 2 คนขึ้นไป ร่วมมือกันดำเนินกิจกรรมหรืองานให้บรรลุวัตถุประสงค์ที่วางไว้ร่วมกัน โดยอาศัยกระบวนการและทรัพยากรทางการบริหารเป็นปัจจัยอย่างประหยัด และให้เกิดประโยชน์สูงสุด ผู้บริหารนักธุรกิจจะบริหารงานให้เกิดประสิทธิภาพและประสิทธิผลได้นั้นต้องมีความรู้ ความเข้าใจในเรื่องของทฤษฎีและหลักการบริหาร เพื่อจะได้นำความรู้ไปประยุกต์ใช้ให้เหมาะสมกับการทำงาน สถานการณ์และสิ่งแวดล้อมจึงกล่าวได้ว่า ผู้บริหารที่ประสบความสำเร็จ คือ ผู้ที่สามารถประยุกต์เอาศาสตร์การบริหารไปใช้ได้อย่างมีศิลปะ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54E242-5586-21A6-85BF-C699DA608D47}"/>
              </a:ext>
            </a:extLst>
          </p:cNvPr>
          <p:cNvGrpSpPr/>
          <p:nvPr/>
        </p:nvGrpSpPr>
        <p:grpSpPr>
          <a:xfrm>
            <a:off x="793632" y="5602044"/>
            <a:ext cx="6735614" cy="708269"/>
            <a:chOff x="3889391" y="5441816"/>
            <a:chExt cx="6735614" cy="708269"/>
          </a:xfrm>
        </p:grpSpPr>
        <p:sp>
          <p:nvSpPr>
            <p:cNvPr id="5" name="Google Shape;176;p25">
              <a:extLst>
                <a:ext uri="{FF2B5EF4-FFF2-40B4-BE49-F238E27FC236}">
                  <a16:creationId xmlns:a16="http://schemas.microsoft.com/office/drawing/2014/main" id="{9833D39D-9D1B-F18C-395C-5E6120964FA6}"/>
                </a:ext>
              </a:extLst>
            </p:cNvPr>
            <p:cNvSpPr/>
            <p:nvPr/>
          </p:nvSpPr>
          <p:spPr>
            <a:xfrm rot="16200000">
              <a:off x="5523303" y="3807904"/>
              <a:ext cx="631318" cy="3899142"/>
            </a:xfrm>
            <a:prstGeom prst="roundRect">
              <a:avLst>
                <a:gd name="adj" fmla="val 50000"/>
              </a:avLst>
            </a:prstGeom>
            <a:solidFill>
              <a:srgbClr val="FD8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047AB27D-D33F-335B-F721-A2C6F211F47D}"/>
                </a:ext>
              </a:extLst>
            </p:cNvPr>
            <p:cNvSpPr txBox="1"/>
            <p:nvPr/>
          </p:nvSpPr>
          <p:spPr>
            <a:xfrm>
              <a:off x="4189698" y="5562257"/>
              <a:ext cx="6435307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การจัดโครงสร้างองค์กร </a:t>
              </a:r>
              <a:endParaRPr lang="en-US" sz="4000" b="1" spc="36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8" name="TextBox 10">
            <a:extLst>
              <a:ext uri="{FF2B5EF4-FFF2-40B4-BE49-F238E27FC236}">
                <a16:creationId xmlns:a16="http://schemas.microsoft.com/office/drawing/2014/main" id="{D3D882B7-9B09-EC6A-6CEA-FA7B68064F0F}"/>
              </a:ext>
            </a:extLst>
          </p:cNvPr>
          <p:cNvSpPr txBox="1"/>
          <p:nvPr/>
        </p:nvSpPr>
        <p:spPr>
          <a:xfrm>
            <a:off x="1079425" y="6499180"/>
            <a:ext cx="16276922" cy="110728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การจัดโครงสร้างองค์กร (</a:t>
            </a:r>
            <a:r>
              <a:rPr lang="en-US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Organizational Structure)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การวางแผนและกำหนดรูปแบบของการจัดระเบียบภายในองค์กร โดยการกำหนดลำดับขั้น บทบาท หน้าที่ การติดต่อสื่อสาร และความรับผิดชอบของแต่ละตำแหน่งในองค์กร การจัดโครงสร้างที่ดีจะช่วยให้การทำงานในองค์กรมีความชัดเจน และสามารถทำงานร่วมกันได้อย่างมีประสิทธิภาพ</a:t>
            </a:r>
          </a:p>
          <a:p>
            <a:pPr algn="thaiDist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การจัดโครงสร้างองค์กรจะมีรูปแบบที่แตกต่างกันไป ขึ้นอยู่กับขนาดขององค์กร ลักษณะของธุรกิจและความต้องการเฉพาะขององค์กรนั้น ๆ การกำหนดโครงสร้างองค์กรที่เหมาะสมจะช่วยให้องค์กรสามารถดำเนินงานได้อย่างมีประสิทธิภาพ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และตอบสนองต่อความต้องการของลูกค้าได้ดีขึ้น</a:t>
            </a:r>
          </a:p>
        </p:txBody>
      </p:sp>
    </p:spTree>
    <p:extLst>
      <p:ext uri="{BB962C8B-B14F-4D97-AF65-F5344CB8AC3E}">
        <p14:creationId xmlns:p14="http://schemas.microsoft.com/office/powerpoint/2010/main" val="38981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68E3E-4BF7-C229-1E95-4EB6D1C7F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7710D8B-3611-42A2-13E0-090185181745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8DA79A0-3C2B-7079-3B92-C96A4C7F306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928F61AA-7C30-78E6-9A8C-60D27B0F9FF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F85EBFEE-3E99-E032-DBC1-8FFEFA413C4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DDC2E2B-9786-4E7A-6A32-5962CA65A5C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11AF30-544F-B9D3-F1EC-A17A9391B71A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D77BF79-F9E5-B6D7-F3FB-10722469D93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8E0E802A-E193-89BC-CF0B-294FD1BAB56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54D4760B-7F73-CB6E-89F5-D647842A639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53DF32-48E6-2CE8-BA43-84FE5E0B1D0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4EDDF27-620B-A071-68E3-345A6AB92FEA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1A12C52-DBCE-035D-F3C0-82CFF678939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516A8809-AA89-6579-95FC-83114331E2D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647B7DA3-0F67-E249-79F9-41336E090B8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465E6B5-B417-C712-D07C-6876A7B71A0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6ECC31D-9CD2-BEEB-3F40-552CB83612E2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E6A35BD-EBDF-D1F3-E1AA-8E86FDE4678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6490239D-2424-E21A-09F2-4890FC6C1A5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295B6833-0F37-4C6E-006F-8C08B2954E9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E8EBAE2-D0FB-D7E5-0458-81E5141392D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7B0D644-5141-9F98-0334-808D9144FCF1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91ADC43-E9D8-F244-8ABC-EB277095D17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551C31A0-385C-6047-1B24-E49952EA46D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E1762A89-BDCF-DC68-2561-45868744A55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0131959-187B-DADF-03F9-63FF541FA6D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ADA39B3-F740-71AB-03CD-28096678733A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2C4894E-22D5-6520-392D-5DEC2E67D10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4DD26160-95F9-EF47-257B-44044423EB08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D5F3774-517C-F748-21FD-F811029A142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9280CC4-FAAD-7B3D-95AA-D23377FADAD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5242B82-649D-31CA-6459-B40B6C5D1E8D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BC27DDB-1A69-5CCD-8EDA-A42AACDC79C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BD249CFE-655E-6DCA-0792-457BC570E95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BCDE1416-E5BC-8266-34BB-AB9933E44F8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2239D3E-FBFA-69AD-917D-C160880EC71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B561318-4EAE-DF71-988E-B6F4BA457C7B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A42EBFD-52BE-DECE-333E-757C8B6906D3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5A300E5B-073A-586F-5188-ED659D1D806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C4AF9E27-605E-B679-E9C5-03E674B04C8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5752630-6688-6A95-9BEE-E572421BAD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2D42389-C3F3-B6EB-C6BE-07F5763A5D7E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7071BA6-4EB9-85A4-CD5D-C61EC262EA9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25FAA4B9-F98B-AF1B-973F-1B79DE89EE2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E2F9AC13-4305-C0B2-B38B-14D86C16FE4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0CDDEB3-59B0-A741-1EFE-AD996E64F05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B4DDE58-CF94-5E62-32EF-F0C2760EA0EC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8623B37-45C3-09C5-F184-4721D055D1CE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6203091C-C09B-ECB6-84D3-2893B57D6A0C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F9CBBAB3-FE1E-3129-BA5B-A6D490D59CC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ED86DF8-F968-2B9A-0652-738D9972948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2CFDF77-B56B-0F54-D135-6E6506CA6FF0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E50503BE-D115-207E-E1E6-C21678B5207B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3AE3BC7-499A-95B6-916F-15C395B5AD0C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709B0DE-F3D5-1296-3ECF-D18E1604CAAD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C08E6A9-B6C5-F413-7EFA-22767B72AC09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66" name="TextBox 10">
            <a:extLst>
              <a:ext uri="{FF2B5EF4-FFF2-40B4-BE49-F238E27FC236}">
                <a16:creationId xmlns:a16="http://schemas.microsoft.com/office/drawing/2014/main" id="{CF26E833-5CC3-EC93-D5C3-9A7A8D5C1037}"/>
              </a:ext>
            </a:extLst>
          </p:cNvPr>
          <p:cNvSpPr txBox="1"/>
          <p:nvPr/>
        </p:nvSpPr>
        <p:spPr>
          <a:xfrm>
            <a:off x="808272" y="1730639"/>
            <a:ext cx="10034201" cy="55073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534988" indent="-534988">
              <a:lnSpc>
                <a:spcPts val="3800"/>
              </a:lnSpc>
              <a:spcBef>
                <a:spcPts val="1200"/>
              </a:spcBef>
            </a:pP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3.4	</a:t>
            </a:r>
            <a:r>
              <a:rPr lang="th-TH" sz="38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การควบคุมและประเมินผลทางการตลาด</a:t>
            </a:r>
            <a:r>
              <a:rPr lang="en-US" sz="38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3800" spc="36" dirty="0">
              <a:solidFill>
                <a:srgbClr val="05BEC3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5CB3E-9EC5-5C29-CC8E-4903733F9A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943" y="6774426"/>
            <a:ext cx="4885353" cy="4118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FB8D2ED-BD0F-7636-B159-85B809E2665B}"/>
              </a:ext>
            </a:extLst>
          </p:cNvPr>
          <p:cNvGrpSpPr/>
          <p:nvPr/>
        </p:nvGrpSpPr>
        <p:grpSpPr>
          <a:xfrm>
            <a:off x="808273" y="2304519"/>
            <a:ext cx="16427304" cy="6632025"/>
            <a:chOff x="808273" y="2339244"/>
            <a:chExt cx="16427304" cy="6632025"/>
          </a:xfrm>
        </p:grpSpPr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F62AC7A7-11E8-2A21-6E09-FDCAA3FDFBA3}"/>
                </a:ext>
              </a:extLst>
            </p:cNvPr>
            <p:cNvSpPr txBox="1"/>
            <p:nvPr/>
          </p:nvSpPr>
          <p:spPr>
            <a:xfrm>
              <a:off x="808273" y="2339244"/>
              <a:ext cx="16427304" cy="157793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801688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การควบคุม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การตรวจสอบความก้าวหน้าของแผนวัดผลการทำงานทางการตลาด โดยใช้การวิเคราะห์ยอดขาย กำไร ส่วนครองตลาด ฯลฯ อาจบรรจุแผนฉุกเฉินไว้ด้วยเพื่อสถานการณ์ที่อาจเกิดขึ้น เช่น การประท้วงหยุดงาน เหตุการณ์ทางการเมือง วัตถุประสงค์ของการกำหนดแผนฉุกเฉิน เพื่อกระตุ้นให้คำนึงถึงอุปสรรคที่อาจเกิดขึ้นในอนาคตล่วงหน้า</a:t>
              </a:r>
            </a:p>
            <a:p>
              <a:pPr marL="801688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การควบคุมแผนการตลาด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เพื่อควบคุมแผนการตลาดด้านต่าง ๆ ให้เป็นไปตามเป้าหมาย และประกันความสำเร็จของแผนการตลาดด้านต่าง ๆ เช่น การขาย ส่วนครองตลาดและกำไร โดยจะต้องวิเคราะห์และประเมินผลทางการตลาดด้านการขายและด้านอื่น ๆ</a:t>
              </a:r>
            </a:p>
            <a:p>
              <a:pPr marL="801688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การประเมินผลทางการตลาด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การวัดผลการปฏิบัติงานทางการตลาดและแก้ไขปัญหาข้อผิดพลาดเกี่ยวกับการปฏิบัติงานที่ผ่านมา เพื่อให้เป็นไปตามแผนการตลาดที่วางไว้ ได้แก่</a:t>
              </a:r>
            </a:p>
            <a:p>
              <a:pPr marL="1166813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การประเมินผลทางการตลาด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มีดังนี้</a:t>
              </a:r>
            </a:p>
            <a:p>
              <a:pPr marL="1524000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เปรียบเทียบผลการทำงานกับแผนการตลาดว่ามีผลอย่างไร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What) </a:t>
              </a:r>
              <a:endPara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marL="1524000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วิเคราะห์สาเหตุที่เกิดผลในการทำงาน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Why) </a:t>
              </a:r>
              <a:endPara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marL="1524000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การแก้ไข เป็นการพิจารณาว่าจะทำอะไรกับปัญหาที่เกิดขึ้น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What)</a:t>
              </a:r>
            </a:p>
            <a:p>
              <a:pPr marL="1173163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รูปแบบการประเมินผล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ได้แก่ การวิเคราะห์ยอดขาย การวิเคราะห์ส่วนครองตลาด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544A881-81A2-5FED-7AFF-D57F118A277A}"/>
                </a:ext>
              </a:extLst>
            </p:cNvPr>
            <p:cNvSpPr/>
            <p:nvPr/>
          </p:nvSpPr>
          <p:spPr>
            <a:xfrm>
              <a:off x="1394078" y="2477593"/>
              <a:ext cx="160834" cy="160834"/>
            </a:xfrm>
            <a:prstGeom prst="ellipse">
              <a:avLst/>
            </a:prstGeom>
            <a:solidFill>
              <a:srgbClr val="FD8BA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21BA0A7-2FD1-6C90-2FE3-209680F17B8A}"/>
                </a:ext>
              </a:extLst>
            </p:cNvPr>
            <p:cNvSpPr/>
            <p:nvPr/>
          </p:nvSpPr>
          <p:spPr>
            <a:xfrm>
              <a:off x="1394078" y="4013531"/>
              <a:ext cx="160834" cy="160834"/>
            </a:xfrm>
            <a:prstGeom prst="ellipse">
              <a:avLst/>
            </a:prstGeom>
            <a:solidFill>
              <a:srgbClr val="FD8BA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9C63FB7-AFF8-40EA-0F3B-7B4BCB07220A}"/>
                </a:ext>
              </a:extLst>
            </p:cNvPr>
            <p:cNvSpPr/>
            <p:nvPr/>
          </p:nvSpPr>
          <p:spPr>
            <a:xfrm>
              <a:off x="1394078" y="5518320"/>
              <a:ext cx="160834" cy="160834"/>
            </a:xfrm>
            <a:prstGeom prst="ellipse">
              <a:avLst/>
            </a:prstGeom>
            <a:solidFill>
              <a:srgbClr val="FD8BA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B94B52B-E9DD-BC54-6ED2-FC1232684B7A}"/>
                </a:ext>
              </a:extLst>
            </p:cNvPr>
            <p:cNvSpPr/>
            <p:nvPr/>
          </p:nvSpPr>
          <p:spPr>
            <a:xfrm>
              <a:off x="1753319" y="6576334"/>
              <a:ext cx="160834" cy="160834"/>
            </a:xfrm>
            <a:prstGeom prst="ellipse">
              <a:avLst/>
            </a:prstGeom>
            <a:solidFill>
              <a:srgbClr val="05BEC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0D9A384-FF32-14E6-A41F-22CE2F15833A}"/>
                </a:ext>
              </a:extLst>
            </p:cNvPr>
            <p:cNvSpPr/>
            <p:nvPr/>
          </p:nvSpPr>
          <p:spPr>
            <a:xfrm>
              <a:off x="2110531" y="7123845"/>
              <a:ext cx="160834" cy="16083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12615A6-C713-6D91-5C8A-D7DB24073456}"/>
                </a:ext>
              </a:extLst>
            </p:cNvPr>
            <p:cNvSpPr/>
            <p:nvPr/>
          </p:nvSpPr>
          <p:spPr>
            <a:xfrm>
              <a:off x="2110531" y="7705429"/>
              <a:ext cx="160834" cy="16083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7E53B09-55DC-5533-58FF-D6AD0873D124}"/>
                </a:ext>
              </a:extLst>
            </p:cNvPr>
            <p:cNvSpPr/>
            <p:nvPr/>
          </p:nvSpPr>
          <p:spPr>
            <a:xfrm>
              <a:off x="2110531" y="8243471"/>
              <a:ext cx="160834" cy="16083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F22AFBC-3F1E-FE75-2BE2-7ED6E8087F05}"/>
                </a:ext>
              </a:extLst>
            </p:cNvPr>
            <p:cNvSpPr/>
            <p:nvPr/>
          </p:nvSpPr>
          <p:spPr>
            <a:xfrm>
              <a:off x="1753319" y="8810435"/>
              <a:ext cx="160834" cy="160834"/>
            </a:xfrm>
            <a:prstGeom prst="ellipse">
              <a:avLst/>
            </a:prstGeom>
            <a:solidFill>
              <a:srgbClr val="05BEC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</p:spTree>
    <p:extLst>
      <p:ext uri="{BB962C8B-B14F-4D97-AF65-F5344CB8AC3E}">
        <p14:creationId xmlns:p14="http://schemas.microsoft.com/office/powerpoint/2010/main" val="360477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CAADA-6EC1-1E61-2D83-A640AF8BB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1739D12-5671-6203-7124-3092EB2FF8B2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30554F5-D0A9-3ECF-91FA-654EA7379B2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A3A19697-53D6-A822-AB24-A6133D9F50A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4829FFC-689E-675F-C086-9434BCC150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53FE64-312C-0DB1-FBBA-5045289D57D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E224F7-3919-898C-62E7-46DA054E025D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04A49A9-F3D1-0940-4C6C-B1A7478485B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1460217E-7CE5-E9DA-8B6B-75E250CF22F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EB21698E-A3A5-ED53-114B-2FA8A3F5084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61AA419-F207-32E2-761E-85916CBF4C5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600A98-9EC9-4459-A3D9-A20EEF03E94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7E956E3-7C16-C127-B255-9D20FDE6C88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09B46FF6-8850-C2F7-9D84-159E201BFA2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BFB095C4-75EF-4443-E5E7-60D8D71010D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528E3EA-6584-ADA6-1C64-8AE56295E96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A03F06-AF40-A661-DCF8-5B76846A82B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C316BE9-F5DC-6FFB-BA58-1AD9B156944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B27F8919-4024-E7B1-CF6F-948C4EE2444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DDCCBAD-AEF0-A175-DA38-7BF4BEB242F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294DF4-387B-2D59-910D-D9D869801EE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4E1A776-3BD1-EA2D-8622-027EE19EE286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DB6E77D-461E-94BF-3D8A-9A8BAB6E450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E5E2B42B-873B-F1E4-FD82-905588B1296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C91AF1BB-4BC6-6977-0026-F2982B2262E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38ABCB4-F740-FECE-F3A4-46B38AC2571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17823F8-EA2E-49FB-8612-692836E66A86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2527C41-4811-EA39-82F2-13AC2B65ED5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55779382-DFFE-9CF7-6A6B-ED7B3732083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0F80A79-B313-71CD-A72B-6C079DDA586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DCF020C-8917-A0D3-F92A-7C9A2D83B3C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FFDD87-402F-31CF-862B-FC252DDF8F2A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9C79F87-9195-B3C8-A1EC-63E65A9EE75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BAE39DE2-AD3F-2683-296D-864ED7E498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D67B2D83-86CB-FD4A-BA9B-1EF953AA2CE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C93AACB-92DB-4405-E295-F143D2B1DE3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638C772-0FC5-4B82-F420-E376F96B1EB0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F1D050F-FCC8-379C-9E6F-91AC3290CCD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873F18FE-7F3D-8A96-2486-7CBBF29B412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CD2467D-C1B6-B613-782C-8AC2C5C10D0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77C1910-1FD4-9F3E-8129-7101C6254B5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CAC02AE-CB8F-90A0-D944-99FD827AABAF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E687EF5-02B7-19C5-69A2-E477FA3452D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5EA0A57A-3945-9A8E-CD4D-CC906774B03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2A311966-2FB8-3C74-37E6-ADC1D3E1164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E8965A8-FAC1-31E4-868A-470F1A99CA2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B1CC1B1-D089-0014-1471-8BED34127850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E523313-2E74-928F-4806-1C923A1A7F9F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8185E3A2-FFC9-9CDE-84FE-78E78E173402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168F0956-3458-10BC-54D6-3A027C383B1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3A5259C-FB0B-C2E2-FEBF-DA8C8A3F968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89E23140-EF6C-3FE0-EE50-E3E67C70ED37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FB3DE7A5-7B43-DD86-45C1-F600E382AE08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65EC48A-912C-DC9A-620E-2872C1D5B30D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D2D59E1-661D-9E4B-5850-BDD43C724095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3BEBCB6-1BE7-032E-0EEF-A720E570463D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028AFBA-5207-0396-8A62-3539252C6770}"/>
              </a:ext>
            </a:extLst>
          </p:cNvPr>
          <p:cNvGrpSpPr/>
          <p:nvPr/>
        </p:nvGrpSpPr>
        <p:grpSpPr>
          <a:xfrm>
            <a:off x="18852593" y="5854636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CBFBC7C5-ED54-5D43-8709-42F42BA54F98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แผนการตลาด (</a:t>
              </a:r>
              <a:r>
                <a:rPr lang="en-US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Marketing Plan)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การกำหนดแนวทางและทิศทางในการดำเนินงานทางการตลาดให้เป็นไปตามวัตถุประสงค์ และสัมพันธ์กับกลยุทธ์ทางการตลาดที่กำหนดไว้ โดยสามารถตรวจสอบและประเมินผลกิจกรรมทางการตลาดไว้ล่วงหน้าได้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สิ่งสำคัญที่สุดใน</a:t>
              </a:r>
              <a:r>
                <a:rPr lang="th-TH" sz="3800" b="1" spc="36" dirty="0" err="1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การมองด้านการตลาด ผู้ประกอบธุรกิจต้องมองให้ออกว่าผู้บริโภคต้องการอะไร แล้วผลิตสินค้าหรือบริการเพื่อสนองความต้องการนั้น กำไรที่เกิดขึ้นนั้นคือ ผลงานจาก</a:t>
              </a:r>
              <a:r>
                <a:rPr lang="th-TH" sz="38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ให้ผู้บริโภคได้รับความพึงพอใจสูงสุด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08F675B-C389-BFDA-DBE1-E48B5C283D4C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0D45332-9565-DDA1-B237-8D4F1151E08C}"/>
                </a:ext>
              </a:extLst>
            </p:cNvPr>
            <p:cNvSpPr/>
            <p:nvPr/>
          </p:nvSpPr>
          <p:spPr>
            <a:xfrm>
              <a:off x="1893520" y="553738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749F4CC-87C6-C2F9-4C5C-BE19EC5322F0}"/>
              </a:ext>
            </a:extLst>
          </p:cNvPr>
          <p:cNvGrpSpPr/>
          <p:nvPr/>
        </p:nvGrpSpPr>
        <p:grpSpPr>
          <a:xfrm>
            <a:off x="860031" y="1526198"/>
            <a:ext cx="11369627" cy="962734"/>
            <a:chOff x="2965791" y="2808159"/>
            <a:chExt cx="11369627" cy="962734"/>
          </a:xfrm>
        </p:grpSpPr>
        <p:sp>
          <p:nvSpPr>
            <p:cNvPr id="9" name="Google Shape;176;p25">
              <a:extLst>
                <a:ext uri="{FF2B5EF4-FFF2-40B4-BE49-F238E27FC236}">
                  <a16:creationId xmlns:a16="http://schemas.microsoft.com/office/drawing/2014/main" id="{4608FD08-0786-5832-7770-7D23E38C5EE8}"/>
                </a:ext>
              </a:extLst>
            </p:cNvPr>
            <p:cNvSpPr/>
            <p:nvPr/>
          </p:nvSpPr>
          <p:spPr>
            <a:xfrm rot="16200000">
              <a:off x="7295450" y="-1302250"/>
              <a:ext cx="694325" cy="9353644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Flowchart: Delay 15">
              <a:extLst>
                <a:ext uri="{FF2B5EF4-FFF2-40B4-BE49-F238E27FC236}">
                  <a16:creationId xmlns:a16="http://schemas.microsoft.com/office/drawing/2014/main" id="{99F8BEFD-4CE1-FDB1-35AE-7D93BD5DB2E5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0D984598-EFCF-EACA-3F14-73501E216382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4.7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77B6B4D3-30FB-8F22-B6A4-BC9FE509EA66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แผนการบริหารจัดการและแผนการดำเนินงาน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3" name="TextBox 10">
            <a:extLst>
              <a:ext uri="{FF2B5EF4-FFF2-40B4-BE49-F238E27FC236}">
                <a16:creationId xmlns:a16="http://schemas.microsoft.com/office/drawing/2014/main" id="{CE6E6B3B-19A7-56AD-6B58-856FFD02B9EC}"/>
              </a:ext>
            </a:extLst>
          </p:cNvPr>
          <p:cNvSpPr txBox="1"/>
          <p:nvPr/>
        </p:nvSpPr>
        <p:spPr>
          <a:xfrm>
            <a:off x="980801" y="2708096"/>
            <a:ext cx="16375546" cy="133019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เป็นการกำหนดโครงสร้างองค์กร และผู้บริหารที่สอดคล้องกับแผนการดำเนินธุรกิจด้านอื่น ๆ ของกิจการ มีแผนด้านทรัพยากรบุคคลที่ดี ประกอบด้วย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653412-ADF1-2AB4-72D6-BDB96FE5B239}"/>
              </a:ext>
            </a:extLst>
          </p:cNvPr>
          <p:cNvGrpSpPr/>
          <p:nvPr/>
        </p:nvGrpSpPr>
        <p:grpSpPr>
          <a:xfrm>
            <a:off x="808273" y="3839202"/>
            <a:ext cx="16427304" cy="2430236"/>
            <a:chOff x="808273" y="2314257"/>
            <a:chExt cx="16427304" cy="2430236"/>
          </a:xfrm>
        </p:grpSpPr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4C6DA8AC-E4AA-8F22-D734-F9A7B63F7C20}"/>
                </a:ext>
              </a:extLst>
            </p:cNvPr>
            <p:cNvSpPr txBox="1"/>
            <p:nvPr/>
          </p:nvSpPr>
          <p:spPr>
            <a:xfrm>
              <a:off x="808273" y="2314257"/>
              <a:ext cx="16427304" cy="243023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1173163" indent="-361950">
                <a:lnSpc>
                  <a:spcPts val="37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สถานที่ตั้ง						รูปแบบธุรกิจ</a:t>
              </a:r>
            </a:p>
            <a:p>
              <a:pPr marL="1173163" indent="-361950">
                <a:lnSpc>
                  <a:spcPts val="37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โครงสร้างองค์กร และผังบริหาร			ทีมผู้บริหารและหลักการบริหารงาน</a:t>
              </a:r>
            </a:p>
            <a:p>
              <a:pPr marL="1173163" indent="-361950">
                <a:lnSpc>
                  <a:spcPts val="37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แผนด้านบุคลากร จำนวน เวลาทำงาน ค่าตอบแทน ความรู้ ความสามารถ ทักษะ</a:t>
              </a:r>
            </a:p>
            <a:p>
              <a:pPr marL="1173163" indent="-361950">
                <a:lnSpc>
                  <a:spcPts val="37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เครื่องมือ เครื่องจักร อุปกรณ์ (ซื้อ เช่า หรือเช่าซื้อ)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876E213-788C-8F13-BBB4-3A1A2600029D}"/>
                </a:ext>
              </a:extLst>
            </p:cNvPr>
            <p:cNvSpPr/>
            <p:nvPr/>
          </p:nvSpPr>
          <p:spPr>
            <a:xfrm>
              <a:off x="1764878" y="2951973"/>
              <a:ext cx="180287" cy="180287"/>
            </a:xfrm>
            <a:prstGeom prst="ellipse">
              <a:avLst/>
            </a:prstGeom>
            <a:solidFill>
              <a:srgbClr val="FD8BA1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86B3B8C-4C1E-6EAB-3DA6-2E6DF1B8DF1F}"/>
                </a:ext>
              </a:extLst>
            </p:cNvPr>
            <p:cNvSpPr/>
            <p:nvPr/>
          </p:nvSpPr>
          <p:spPr>
            <a:xfrm>
              <a:off x="1764878" y="4057407"/>
              <a:ext cx="180287" cy="180287"/>
            </a:xfrm>
            <a:prstGeom prst="ellipse">
              <a:avLst/>
            </a:prstGeom>
            <a:solidFill>
              <a:srgbClr val="FD8BA1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93F1BB6-8C11-8E16-5C00-D1BD0D001D7F}"/>
                </a:ext>
              </a:extLst>
            </p:cNvPr>
            <p:cNvSpPr/>
            <p:nvPr/>
          </p:nvSpPr>
          <p:spPr>
            <a:xfrm>
              <a:off x="1764878" y="2399453"/>
              <a:ext cx="180287" cy="180287"/>
            </a:xfrm>
            <a:prstGeom prst="ellipse">
              <a:avLst/>
            </a:prstGeom>
            <a:solidFill>
              <a:srgbClr val="FD8BA1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BB4F7D5-3369-C2C1-A73F-AA1EA2B01DBC}"/>
                </a:ext>
              </a:extLst>
            </p:cNvPr>
            <p:cNvSpPr/>
            <p:nvPr/>
          </p:nvSpPr>
          <p:spPr>
            <a:xfrm>
              <a:off x="1764878" y="3512150"/>
              <a:ext cx="180287" cy="180287"/>
            </a:xfrm>
            <a:prstGeom prst="ellipse">
              <a:avLst/>
            </a:prstGeom>
            <a:solidFill>
              <a:srgbClr val="FD8BA1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3B6A346-DD54-4D7C-1835-D0B946319A73}"/>
                </a:ext>
              </a:extLst>
            </p:cNvPr>
            <p:cNvSpPr/>
            <p:nvPr/>
          </p:nvSpPr>
          <p:spPr>
            <a:xfrm>
              <a:off x="7910302" y="2486538"/>
              <a:ext cx="180287" cy="180287"/>
            </a:xfrm>
            <a:prstGeom prst="ellipse">
              <a:avLst/>
            </a:prstGeom>
            <a:solidFill>
              <a:srgbClr val="FD8BA1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B4E6369-A388-9FDB-8643-8A8636353BDE}"/>
                </a:ext>
              </a:extLst>
            </p:cNvPr>
            <p:cNvSpPr/>
            <p:nvPr/>
          </p:nvSpPr>
          <p:spPr>
            <a:xfrm>
              <a:off x="7910302" y="3015112"/>
              <a:ext cx="180287" cy="180287"/>
            </a:xfrm>
            <a:prstGeom prst="ellipse">
              <a:avLst/>
            </a:prstGeom>
            <a:solidFill>
              <a:srgbClr val="FD8BA1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A4BEF8A-72B2-7F5E-84BF-A017460A92D3}"/>
              </a:ext>
            </a:extLst>
          </p:cNvPr>
          <p:cNvGrpSpPr/>
          <p:nvPr/>
        </p:nvGrpSpPr>
        <p:grpSpPr>
          <a:xfrm>
            <a:off x="793635" y="6319148"/>
            <a:ext cx="9081885" cy="650213"/>
            <a:chOff x="3889394" y="5441816"/>
            <a:chExt cx="9081885" cy="650213"/>
          </a:xfrm>
        </p:grpSpPr>
        <p:sp>
          <p:nvSpPr>
            <p:cNvPr id="75" name="Google Shape;176;p25">
              <a:extLst>
                <a:ext uri="{FF2B5EF4-FFF2-40B4-BE49-F238E27FC236}">
                  <a16:creationId xmlns:a16="http://schemas.microsoft.com/office/drawing/2014/main" id="{23DB4858-3D5F-B5B5-05FF-83ADB01303FB}"/>
                </a:ext>
              </a:extLst>
            </p:cNvPr>
            <p:cNvSpPr/>
            <p:nvPr/>
          </p:nvSpPr>
          <p:spPr>
            <a:xfrm rot="16200000">
              <a:off x="7080704" y="2250506"/>
              <a:ext cx="631318" cy="7013937"/>
            </a:xfrm>
            <a:prstGeom prst="roundRect">
              <a:avLst>
                <a:gd name="adj" fmla="val 50000"/>
              </a:avLst>
            </a:prstGeom>
            <a:solidFill>
              <a:srgbClr val="FD8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" name="TextBox 10">
              <a:extLst>
                <a:ext uri="{FF2B5EF4-FFF2-40B4-BE49-F238E27FC236}">
                  <a16:creationId xmlns:a16="http://schemas.microsoft.com/office/drawing/2014/main" id="{99A499F0-ED00-3B90-5D5B-384C2B85AD04}"/>
                </a:ext>
              </a:extLst>
            </p:cNvPr>
            <p:cNvSpPr txBox="1"/>
            <p:nvPr/>
          </p:nvSpPr>
          <p:spPr>
            <a:xfrm>
              <a:off x="4175184" y="5504201"/>
              <a:ext cx="8796095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แผนการบริหารจัดการและแผนการดำเนินงาน</a:t>
              </a:r>
              <a:endParaRPr lang="en-US" sz="4000" b="1" spc="36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4C70466-1D1E-F06B-C49E-EE8BCE36B64D}"/>
              </a:ext>
            </a:extLst>
          </p:cNvPr>
          <p:cNvGrpSpPr/>
          <p:nvPr/>
        </p:nvGrpSpPr>
        <p:grpSpPr>
          <a:xfrm>
            <a:off x="912929" y="7186762"/>
            <a:ext cx="16375546" cy="1679702"/>
            <a:chOff x="1228726" y="6131153"/>
            <a:chExt cx="16375546" cy="1679702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A408C6A7-3312-E557-D92D-1FE6D32E4A8D}"/>
                </a:ext>
              </a:extLst>
            </p:cNvPr>
            <p:cNvSpPr txBox="1"/>
            <p:nvPr/>
          </p:nvSpPr>
          <p:spPr>
            <a:xfrm>
              <a:off x="1228726" y="6131153"/>
              <a:ext cx="16375546" cy="167970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ทีมงานบริหาร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ประกอบด้วย ผู้จัดการ พนักงาน ที่มีส่วนสำคัญต่อการดำเนินงาน และความสามารถในด้านการบริหารที่นำธุรกิจไปสู่ความสำเร็จ ทีมงานที่ดีควรมีผู้บริหารครบในแต่ละด้านสำหรับธุรกิจที่เริ่มต้น ทีมงานผู้บริหารอาจประกอบไปด้วยคนจำนวนน้อย หรือเพียงคนเดียวทำงานเกือบทุกหน้าที่ การเริ่มต้นธุรกิจผู้บริหารจะเน้นด้านการตลาดในช่วงกำลังก่อตั้ง ทีมงานผู้บริหารแบบห้างหุ้นส่วน จะมีผู้ที่มีความสามารถแตกต่างกันแต่ละด้าน จะเป็นการสร้างทีมงานที่ดีได้เช่นเดียวกันหลายคน เช่น พนักงานบัญชีและการเงิน ก็ควรจะเป็นคนละคนกันเพื่อป้องกันการทุจริต รายละเอียดทีมงานควรจะระบุถึง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0CA5FE2-942E-26D5-39D7-9EAC659B1C5A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244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E1CEC-8C33-40D8-88E1-EE1144D93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8B0AA9D-18FE-7E01-DB2D-9A17CE20D6DC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1FF0E24-B6B9-B93A-2840-A69C6570F2F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1BB7C086-CEC8-D210-F4CD-860EB30056C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C157EFED-51BA-BAE4-F3D0-82229D3208A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1975469-9A37-2598-6E97-8002C1BD146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237B1E-3DE5-DE49-7433-F3FC50D8459B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C2A1894-7A69-4203-A50F-5C7BE17F7D9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DE507FA6-24C9-309F-A376-8634B8931DA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CEC5E785-4766-7D09-82D2-9335545CF63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8B3CB58-6607-C49F-71D0-4C5CC514F14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0B238C-6E7D-6598-DD6B-A7E5D58C29E8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C0880D0-05B3-D868-E626-613DDE19D1A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7DBB3BCD-B91A-253E-3565-F5BD5E61EF2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3A1936DC-B151-F96B-CDAC-B0A6AC7280C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DD2CA2E-9B8A-F3C6-2284-DF250D2FAB0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50E274F-6659-9DE8-4948-386BE46D23E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1CE4A20-FF18-DF80-BD5F-34718E46FD1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2FB8820B-A909-D80F-35A7-B44B5FF8243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4F324FA4-409B-24BB-98F1-53864EB273E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7671292-53E5-BA10-2870-176D71371A7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2B6F64B-9DED-E4FD-225E-A343A331AD6B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121A649-672A-3309-A64A-F8C894A275D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83E8547D-BD31-7112-384A-32815704C55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0131D2E-8CE9-B98A-8F64-BD90B628700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B9B0D2F-FAAA-FAA0-C8E8-02CD897F04D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DEE00F8-4A34-5767-56C1-F9427AA252B2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80FA328-A948-0166-D014-BA1CE3B52297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B60D5D5B-2D9A-E9A4-B352-1D4B2F13466D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95B2355C-2E0E-FED8-5C71-3D6D4A235FA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950AB0A-9FE7-79BA-1CBA-C80CCDE500C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0FACC37-F3A9-3659-EE30-3DB1375E13CC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C65B484-D917-94A6-E691-07EB264C430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242BA4BF-80DC-0445-1A56-E75C7E9178C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AC952D67-120B-E27F-D7E8-FCE347B1763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D1B839D-28A0-6607-3FF8-AC07E300F3E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E03F832-50F7-27F4-06B4-D34D6B54745A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4F6D971-98C2-8F6B-D98C-47E540DB4B0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D3703E82-96FC-CBC8-713D-21F728DB57ED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9E65830D-2084-DF9A-1DA9-3BDB17FCA07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7D409FD-4449-CD38-4062-5C408D36277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D5E21EA-E097-B889-0292-624F4027DD39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F5573AC-C833-6930-A645-E583F2B2AA5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B61084F8-B2B8-2C30-339B-0B9D5966D9A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72FD3517-C1B2-590A-C02E-419AB6D728D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E201D57-2D8F-9388-C3FF-54C42B0F6E3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C3EFD96-9A36-03C4-D9D2-FD2EEE16107A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75CA673-83AD-A100-7AE7-9DAE70CA0625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752294DC-BDDA-6F60-6DC4-C2966D05754C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C1479B5C-C31C-2602-827E-1CAC844D813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891B38F-DDAD-1D63-09D9-A51E29997FF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043E1772-8251-5D09-BC95-CA3BCD8DB36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5A1E9B7C-06BE-E8B4-EF44-335BC38B89DA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44422AB-50FF-B0E0-F109-C7CF5A79016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84FAF6A-BA3D-CE78-8D54-4B3BF378415D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C2469EE-56AF-9019-DD7F-288053E11FB0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C03B7D8-6018-0714-B803-BBC6BA215C37}"/>
              </a:ext>
            </a:extLst>
          </p:cNvPr>
          <p:cNvGrpSpPr/>
          <p:nvPr/>
        </p:nvGrpSpPr>
        <p:grpSpPr>
          <a:xfrm>
            <a:off x="18852593" y="5854636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F50576DA-4E60-3C02-9291-B5ADF210CC8A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แผนการตลาด (</a:t>
              </a:r>
              <a:r>
                <a:rPr lang="en-US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Marketing Plan)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การกำหนดแนวทางและทิศทางในการดำเนินงานทางการตลาดให้เป็นไปตามวัตถุประสงค์ และสัมพันธ์กับกลยุทธ์ทางการตลาดที่กำหนดไว้ โดยสามารถตรวจสอบและประเมินผลกิจกรรมทางการตลาดไว้ล่วงหน้าได้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สิ่งสำคัญที่สุดใน</a:t>
              </a:r>
              <a:r>
                <a:rPr lang="th-TH" sz="3800" b="1" spc="36" dirty="0" err="1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การมองด้านการตลาด ผู้ประกอบธุรกิจต้องมองให้ออกว่าผู้บริโภคต้องการอะไร แล้วผลิตสินค้าหรือบริการเพื่อสนองความต้องการนั้น กำไรที่เกิดขึ้นนั้นคือ ผลงานจาก</a:t>
              </a:r>
              <a:r>
                <a:rPr lang="th-TH" sz="38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ให้ผู้บริโภคได้รับความพึงพอใจสูงสุด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002C21F-5268-298D-EF3E-4D3C1EE664F7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FC7496A-E4CD-0679-6416-F10C08C29DC8}"/>
                </a:ext>
              </a:extLst>
            </p:cNvPr>
            <p:cNvSpPr/>
            <p:nvPr/>
          </p:nvSpPr>
          <p:spPr>
            <a:xfrm>
              <a:off x="1893520" y="553738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9D27ED4-68AD-289D-C7B9-11B65034E8ED}"/>
              </a:ext>
            </a:extLst>
          </p:cNvPr>
          <p:cNvGrpSpPr/>
          <p:nvPr/>
        </p:nvGrpSpPr>
        <p:grpSpPr>
          <a:xfrm>
            <a:off x="912929" y="1732363"/>
            <a:ext cx="16375546" cy="2251856"/>
            <a:chOff x="1228726" y="6131153"/>
            <a:chExt cx="16375546" cy="2251856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43A7DF04-0CA5-1126-3F47-64170C1C83FB}"/>
                </a:ext>
              </a:extLst>
            </p:cNvPr>
            <p:cNvSpPr txBox="1"/>
            <p:nvPr/>
          </p:nvSpPr>
          <p:spPr>
            <a:xfrm>
              <a:off x="1228726" y="6131153"/>
              <a:ext cx="16375546" cy="167970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000"/>
                </a:lnSpc>
                <a:spcBef>
                  <a:spcPts val="600"/>
                </a:spcBef>
              </a:pP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แผนผังองค์กร (</a:t>
              </a:r>
              <a:r>
                <a:rPr lang="en-US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Organization Chart)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อาจจะรวมอยู่ในประวัติกิจการ หรือภาพรวมของกิจการที่กล่าวมาแล้วข้างต้นก็ได้</a:t>
              </a:r>
            </a:p>
            <a:p>
              <a:pPr marL="534988">
                <a:lnSpc>
                  <a:spcPts val="4000"/>
                </a:lnSpc>
                <a:spcBef>
                  <a:spcPts val="600"/>
                </a:spcBef>
              </a:pP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กำหนดหน้าที่ต่าง ๆ ของกรรมการตำแหน่งต่าง ๆ</a:t>
              </a:r>
            </a:p>
            <a:p>
              <a:pPr marL="534988">
                <a:lnSpc>
                  <a:spcPts val="4000"/>
                </a:lnSpc>
                <a:spcBef>
                  <a:spcPts val="600"/>
                </a:spcBef>
              </a:pP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แผนดำเนินงานขององค์กร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การประชุม การอบรมพนักงาน การศึกษาดูงาน</a:t>
              </a:r>
            </a:p>
            <a:p>
              <a:pPr marL="534988">
                <a:lnSpc>
                  <a:spcPts val="4000"/>
                </a:lnSpc>
                <a:spcBef>
                  <a:spcPts val="600"/>
                </a:spcBef>
              </a:pP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สรุปค่าใช้จ่ายในการบริหารจัดการ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7B15FDC-9AE5-FABA-049A-BE4E56E973E9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9F40222-570E-2982-CBA3-1AD54F5E861D}"/>
                </a:ext>
              </a:extLst>
            </p:cNvPr>
            <p:cNvSpPr/>
            <p:nvPr/>
          </p:nvSpPr>
          <p:spPr>
            <a:xfrm>
              <a:off x="1228728" y="6752616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433CFF2-1738-41C5-89EC-C87606D064A0}"/>
                </a:ext>
              </a:extLst>
            </p:cNvPr>
            <p:cNvSpPr/>
            <p:nvPr/>
          </p:nvSpPr>
          <p:spPr>
            <a:xfrm>
              <a:off x="1228728" y="7333462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FCC9E7C-0911-6C45-4F55-670C8C897725}"/>
                </a:ext>
              </a:extLst>
            </p:cNvPr>
            <p:cNvSpPr/>
            <p:nvPr/>
          </p:nvSpPr>
          <p:spPr>
            <a:xfrm>
              <a:off x="1228728" y="7925809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sp>
        <p:nvSpPr>
          <p:cNvPr id="84" name="TextBox 10">
            <a:extLst>
              <a:ext uri="{FF2B5EF4-FFF2-40B4-BE49-F238E27FC236}">
                <a16:creationId xmlns:a16="http://schemas.microsoft.com/office/drawing/2014/main" id="{15DBC510-DADD-F3BF-44FC-49CCD2999E7E}"/>
              </a:ext>
            </a:extLst>
          </p:cNvPr>
          <p:cNvSpPr txBox="1"/>
          <p:nvPr/>
        </p:nvSpPr>
        <p:spPr>
          <a:xfrm>
            <a:off x="980800" y="4408406"/>
            <a:ext cx="7007259" cy="133019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แผนปฏิบัติการ (</a:t>
            </a:r>
            <a:r>
              <a:rPr lang="en-US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Action Plan)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การกำหนดระยะเวลาของกิจกรรมที่จะดำเนินการตามแผนธุรกิจที่วางไว้ เพื่อตรวจสอบว่าได้ปฏิบัติตามระยะเวลาที่กำหนดหรือไม่ เช่น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A8DAD7AA-007E-8948-840A-C45CB37B1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53" y="3746308"/>
            <a:ext cx="8993734" cy="60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4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CAADA-6EC1-1E61-2D83-A640AF8BB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1739D12-5671-6203-7124-3092EB2FF8B2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30554F5-D0A9-3ECF-91FA-654EA7379B2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A3A19697-53D6-A822-AB24-A6133D9F50A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4829FFC-689E-675F-C086-9434BCC150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53FE64-312C-0DB1-FBBA-5045289D57D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E224F7-3919-898C-62E7-46DA054E025D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04A49A9-F3D1-0940-4C6C-B1A7478485B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1460217E-7CE5-E9DA-8B6B-75E250CF22F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EB21698E-A3A5-ED53-114B-2FA8A3F5084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61AA419-F207-32E2-761E-85916CBF4C5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600A98-9EC9-4459-A3D9-A20EEF03E94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7E956E3-7C16-C127-B255-9D20FDE6C88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09B46FF6-8850-C2F7-9D84-159E201BFA2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BFB095C4-75EF-4443-E5E7-60D8D71010D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528E3EA-6584-ADA6-1C64-8AE56295E96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A03F06-AF40-A661-DCF8-5B76846A82B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C316BE9-F5DC-6FFB-BA58-1AD9B156944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B27F8919-4024-E7B1-CF6F-948C4EE2444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DDCCBAD-AEF0-A175-DA38-7BF4BEB242F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294DF4-387B-2D59-910D-D9D869801EE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4E1A776-3BD1-EA2D-8622-027EE19EE286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DB6E77D-461E-94BF-3D8A-9A8BAB6E450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E5E2B42B-873B-F1E4-FD82-905588B1296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C91AF1BB-4BC6-6977-0026-F2982B2262E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38ABCB4-F740-FECE-F3A4-46B38AC2571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17823F8-EA2E-49FB-8612-692836E66A86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2527C41-4811-EA39-82F2-13AC2B65ED5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55779382-DFFE-9CF7-6A6B-ED7B3732083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0F80A79-B313-71CD-A72B-6C079DDA586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DCF020C-8917-A0D3-F92A-7C9A2D83B3C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FFDD87-402F-31CF-862B-FC252DDF8F2A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9C79F87-9195-B3C8-A1EC-63E65A9EE75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BAE39DE2-AD3F-2683-296D-864ED7E498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D67B2D83-86CB-FD4A-BA9B-1EF953AA2CE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C93AACB-92DB-4405-E295-F143D2B1DE3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638C772-0FC5-4B82-F420-E376F96B1EB0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F1D050F-FCC8-379C-9E6F-91AC3290CCD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873F18FE-7F3D-8A96-2486-7CBBF29B412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CD2467D-C1B6-B613-782C-8AC2C5C10D0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77C1910-1FD4-9F3E-8129-7101C6254B5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CAC02AE-CB8F-90A0-D944-99FD827AABAF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E687EF5-02B7-19C5-69A2-E477FA3452D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5EA0A57A-3945-9A8E-CD4D-CC906774B03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2A311966-2FB8-3C74-37E6-ADC1D3E1164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E8965A8-FAC1-31E4-868A-470F1A99CA2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B1CC1B1-D089-0014-1471-8BED34127850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E523313-2E74-928F-4806-1C923A1A7F9F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8185E3A2-FFC9-9CDE-84FE-78E78E173402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168F0956-3458-10BC-54D6-3A027C383B1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3A5259C-FB0B-C2E2-FEBF-DA8C8A3F968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89E23140-EF6C-3FE0-EE50-E3E67C70ED37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FB3DE7A5-7B43-DD86-45C1-F600E382AE08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65EC48A-912C-DC9A-620E-2872C1D5B30D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D2D59E1-661D-9E4B-5850-BDD43C724095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3BEBCB6-1BE7-032E-0EEF-A720E570463D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028AFBA-5207-0396-8A62-3539252C6770}"/>
              </a:ext>
            </a:extLst>
          </p:cNvPr>
          <p:cNvGrpSpPr/>
          <p:nvPr/>
        </p:nvGrpSpPr>
        <p:grpSpPr>
          <a:xfrm>
            <a:off x="18852593" y="5854636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CBFBC7C5-ED54-5D43-8709-42F42BA54F98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แผนการตลาด (</a:t>
              </a:r>
              <a:r>
                <a:rPr lang="en-US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Marketing Plan)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การกำหนดแนวทางและทิศทางในการดำเนินงานทางการตลาดให้เป็นไปตามวัตถุประสงค์ และสัมพันธ์กับกลยุทธ์ทางการตลาดที่กำหนดไว้ โดยสามารถตรวจสอบและประเมินผลกิจกรรมทางการตลาดไว้ล่วงหน้าได้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สิ่งสำคัญที่สุดใน</a:t>
              </a:r>
              <a:r>
                <a:rPr lang="th-TH" sz="3800" b="1" spc="36" dirty="0" err="1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การมองด้านการตลาด ผู้ประกอบธุรกิจต้องมองให้ออกว่าผู้บริโภคต้องการอะไร แล้วผลิตสินค้าหรือบริการเพื่อสนองความต้องการนั้น กำไรที่เกิดขึ้นนั้นคือ ผลงานจาก</a:t>
              </a:r>
              <a:r>
                <a:rPr lang="th-TH" sz="38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ให้ผู้บริโภคได้รับความพึงพอใจสูงสุด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08F675B-C389-BFDA-DBE1-E48B5C283D4C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0D45332-9565-DDA1-B237-8D4F1151E08C}"/>
                </a:ext>
              </a:extLst>
            </p:cNvPr>
            <p:cNvSpPr/>
            <p:nvPr/>
          </p:nvSpPr>
          <p:spPr>
            <a:xfrm>
              <a:off x="1893520" y="553738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749F4CC-87C6-C2F9-4C5C-BE19EC5322F0}"/>
              </a:ext>
            </a:extLst>
          </p:cNvPr>
          <p:cNvGrpSpPr/>
          <p:nvPr/>
        </p:nvGrpSpPr>
        <p:grpSpPr>
          <a:xfrm>
            <a:off x="860031" y="1526198"/>
            <a:ext cx="11369627" cy="962734"/>
            <a:chOff x="2965791" y="2808159"/>
            <a:chExt cx="11369627" cy="962734"/>
          </a:xfrm>
        </p:grpSpPr>
        <p:sp>
          <p:nvSpPr>
            <p:cNvPr id="9" name="Google Shape;176;p25">
              <a:extLst>
                <a:ext uri="{FF2B5EF4-FFF2-40B4-BE49-F238E27FC236}">
                  <a16:creationId xmlns:a16="http://schemas.microsoft.com/office/drawing/2014/main" id="{4608FD08-0786-5832-7770-7D23E38C5EE8}"/>
                </a:ext>
              </a:extLst>
            </p:cNvPr>
            <p:cNvSpPr/>
            <p:nvPr/>
          </p:nvSpPr>
          <p:spPr>
            <a:xfrm rot="16200000">
              <a:off x="4431482" y="1561718"/>
              <a:ext cx="694325" cy="3625708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Flowchart: Delay 15">
              <a:extLst>
                <a:ext uri="{FF2B5EF4-FFF2-40B4-BE49-F238E27FC236}">
                  <a16:creationId xmlns:a16="http://schemas.microsoft.com/office/drawing/2014/main" id="{99F8BEFD-4CE1-FDB1-35AE-7D93BD5DB2E5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0D984598-EFCF-EACA-3F14-73501E216382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4.8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77B6B4D3-30FB-8F22-B6A4-BC9FE509EA66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แผนการผลิต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3" name="TextBox 10">
            <a:extLst>
              <a:ext uri="{FF2B5EF4-FFF2-40B4-BE49-F238E27FC236}">
                <a16:creationId xmlns:a16="http://schemas.microsoft.com/office/drawing/2014/main" id="{CE6E6B3B-19A7-56AD-6B58-856FFD02B9EC}"/>
              </a:ext>
            </a:extLst>
          </p:cNvPr>
          <p:cNvSpPr txBox="1"/>
          <p:nvPr/>
        </p:nvSpPr>
        <p:spPr>
          <a:xfrm>
            <a:off x="980801" y="2708096"/>
            <a:ext cx="16375546" cy="133019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การจัดทำแผนธุรกิจต้องคำนึงถึงกิจกรรมทั้งหมดที่เกี่ยวกับ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การเปลี่ยนแปลงวัตถุดิบเป็นสินค้าสำเร็จรูป แผนการผลิตต้อง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เชื่อมโยงและสอดคล้องกับแผนอื่น ๆ เช่น แผนการตลาด แผน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การบริหารและจัดการบุคลากร และแผนการเงิน ในการวางแผน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การผลิตต้องพิจารณาคุณภาพ การออกแบบสินค้าและบริการ 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กระบวนการผลิต การออกแบบระบบงาน การวางแผนกำลังคน 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การจัดส่งสินค้า สินค้าคงคลังกำหนดการผลิตและปฏิบัติการ การ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ดูแลรักษาเครื่องจักร แผนการผลิตที่ดีจะต้องสะท้อนความสามารถ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ของกิจการในการจัดการกระบวนการผลิตให้มีประสิทธิภาพและประสิทธิผล เพื่อเพิ่มศักยภาพในการแข่งขันให้กับธุรกิจ โดยเน้นการจัดการกระบวนการแปลงสภาพวัตถุดิบและทรัพยากรการผลิตให้เป็นผลผลิต ซึ่งวัตถุดิบและทรัพยากร หมายถึง ปริมาณวัตถุดิบที่ใช้ ชั่วโมงแรงงานที่ผลิตหรือค่าใช้จ่ายรวมของทรัพยากรทุกอย่างที่ใช้ ได้แก่ ค่าวัตถุดิบ ค่าแรงงาน เงินลงทุน และอื่น ๆ ส่วนกระบวนการผลิต หมายถึง กระบวนการแปลงสภาพวัตถุดิบและทรัพยากรการผลิตให้เป็นผลผลิตและผลผลิต หมายถึง จำนวนหรือมูลค่าของสินค้าและบริการที่ผลิตได้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2B446518-64CB-FDCD-01F6-2A7914926A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51"/>
          <a:stretch/>
        </p:blipFill>
        <p:spPr>
          <a:xfrm>
            <a:off x="9902415" y="1922775"/>
            <a:ext cx="7565979" cy="4325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46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9EEB6-A8BD-C676-B53B-14EDC63C1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DB7290-3432-EE17-F330-6FD2E04BA019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2132861-94AF-B50C-2104-69F6CD72E66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8C7E2810-D0C8-60C5-0C60-C2F922776EB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035D61BC-5588-BA33-B9FC-77FDD4F998D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3264C91-6EC9-5FDB-48F4-08070704F3B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FCEDFC-B343-7A9D-584B-D50E69588AB6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F2597CD-B489-A402-BEFD-AAD5D0A12E4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0ADB9719-BEE8-7ECB-3647-A2C827D4D50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1765BD42-9717-7B2F-8FCE-B6C928426A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5683182-D837-719F-FCB1-1600A3A9A6C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BFB2212-4D71-F63D-4670-2ACF78CF32C7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27613E3-46E7-AD8E-8AB9-ACA94F18EA7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C2E28B2-E484-F605-C02A-2D3A3491FFB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72DE560-5E53-810D-542E-C367185C95F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FC05C8A-7AE8-B772-1F48-99AE1A09EFF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07CE7B8-0654-E786-1FAF-8C1DEDD5C9FE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EFE0B97-1D93-0240-9E02-02CBFF3CEDF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BE95BE5A-48B3-AB29-FED7-6DAAF20C1F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AD30222C-DE43-C5DC-EDF6-3086A3EC5BD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AA5D61D-DD54-6157-39FC-DD05D399E8A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C44BE2-C811-1240-FA28-2402A2CA785A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02CC3C3-3A9F-E8EA-D2FB-3BE18E06F03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FC346E4C-BE2B-790C-C13D-608E182458E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B9E2785E-2CD4-FA27-1FC9-2C28CF901D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C534BB1-EA77-8B93-C9FB-97DDE5659D8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2D4DE54-7C87-7945-E205-5E33F8CA314C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309D86E-24EC-3AA9-8444-E255F60E12D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D0A81859-6872-A881-3A40-CC04009DF0B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E0696968-9C13-5D47-AB57-2A8B697109F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9DC3B20-F0DF-98E1-717B-1A494282635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BB0F793-8E61-53EC-608A-1431726B7D64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513AF2C-19FE-EB7F-8749-41E711916FB3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BE9A0838-B345-BF54-8F72-94B77AE7AC9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F4B8003E-1C3F-00DF-B252-87033F093AB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45CC0FE-0B9C-7789-7753-1F1A262095F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C8BB5EA-4BEC-858F-3566-72251137D6AB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60F3A88-5122-AE1B-67E5-69BD95E8651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78BE9273-3DA7-544B-25BD-51D52C7758E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57E255BD-528D-C08C-7A21-9E419CA8800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DC7827E-5788-3764-A366-197CD0D88C8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51CCDF4-3E25-1684-CCFE-9E5FD4F2A4D9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9657304-AE62-B1A0-3434-9F54F47036E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3257DC59-4701-CEBD-8216-3222440E0C1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080101F2-A89C-BA06-14E9-BECA282FF2D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5A8689C-FA1E-E85C-3EB5-C7BA84F179A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7968BB4-A823-A58B-E2E2-9B8BFF3C89D6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1897A65-0F4E-CFA1-1725-7661205993C1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5C40B65C-AAA8-D282-4C25-AF37CD4121B6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F2478BCA-486E-ABD7-BF98-5B4B04065B9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1117123-7607-3BCC-FB93-8EB274EEF43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29DD1D0-FA84-2760-0423-9E9190FAD8B7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FC5C7280-5748-2246-80E5-4CDFE99B29CE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4131CF2-BC6F-1631-5CA9-1841AFAA6A10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0DE3124-6B19-97E3-4C64-29FC5913A11B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266D83F-40AA-D81D-2FEA-E364D5BE4E0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52ADC7B-AAEC-8F52-248C-82E9CFEE2945}"/>
              </a:ext>
            </a:extLst>
          </p:cNvPr>
          <p:cNvGrpSpPr/>
          <p:nvPr/>
        </p:nvGrpSpPr>
        <p:grpSpPr>
          <a:xfrm>
            <a:off x="18852593" y="5854636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31AED7D8-D2F3-4828-08DC-44E31A5DC458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แผนการตลาด (</a:t>
              </a:r>
              <a:r>
                <a:rPr lang="en-US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Marketing Plan)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การกำหนดแนวทางและทิศทางในการดำเนินงานทางการตลาดให้เป็นไปตามวัตถุประสงค์ และสัมพันธ์กับกลยุทธ์ทางการตลาดที่กำหนดไว้ โดยสามารถตรวจสอบและประเมินผลกิจกรรมทางการตลาดไว้ล่วงหน้าได้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สิ่งสำคัญที่สุดใน</a:t>
              </a:r>
              <a:r>
                <a:rPr lang="th-TH" sz="3800" b="1" spc="36" dirty="0" err="1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การมองด้านการตลาด ผู้ประกอบธุรกิจต้องมองให้ออกว่าผู้บริโภคต้องการอะไร แล้วผลิตสินค้าหรือบริการเพื่อสนองความต้องการนั้น กำไรที่เกิดขึ้นนั้นคือ ผลงานจาก</a:t>
              </a:r>
              <a:r>
                <a:rPr lang="th-TH" sz="38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ให้ผู้บริโภคได้รับความพึงพอใจสูงสุด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475A481-E37C-F28E-823A-EC785372080B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4D25FB-47FE-B538-D646-C5908EAC47F3}"/>
                </a:ext>
              </a:extLst>
            </p:cNvPr>
            <p:cNvSpPr/>
            <p:nvPr/>
          </p:nvSpPr>
          <p:spPr>
            <a:xfrm>
              <a:off x="1893520" y="553738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70BDAA6-ACCA-7C76-BF3D-5F5D3CAFCD43}"/>
              </a:ext>
            </a:extLst>
          </p:cNvPr>
          <p:cNvGrpSpPr/>
          <p:nvPr/>
        </p:nvGrpSpPr>
        <p:grpSpPr>
          <a:xfrm>
            <a:off x="793637" y="1732362"/>
            <a:ext cx="9081883" cy="708270"/>
            <a:chOff x="3889396" y="5441815"/>
            <a:chExt cx="9081883" cy="708270"/>
          </a:xfrm>
        </p:grpSpPr>
        <p:sp>
          <p:nvSpPr>
            <p:cNvPr id="4" name="Google Shape;176;p25">
              <a:extLst>
                <a:ext uri="{FF2B5EF4-FFF2-40B4-BE49-F238E27FC236}">
                  <a16:creationId xmlns:a16="http://schemas.microsoft.com/office/drawing/2014/main" id="{91A60C60-0640-466B-F42A-3A2064BF4DDC}"/>
                </a:ext>
              </a:extLst>
            </p:cNvPr>
            <p:cNvSpPr/>
            <p:nvPr/>
          </p:nvSpPr>
          <p:spPr>
            <a:xfrm rot="16200000">
              <a:off x="5393909" y="3937302"/>
              <a:ext cx="631318" cy="3640344"/>
            </a:xfrm>
            <a:prstGeom prst="roundRect">
              <a:avLst>
                <a:gd name="adj" fmla="val 50000"/>
              </a:avLst>
            </a:prstGeom>
            <a:solidFill>
              <a:srgbClr val="FD8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7DB35702-F6C3-DAC2-26E0-813910397CA4}"/>
                </a:ext>
              </a:extLst>
            </p:cNvPr>
            <p:cNvSpPr txBox="1"/>
            <p:nvPr/>
          </p:nvSpPr>
          <p:spPr>
            <a:xfrm>
              <a:off x="4175184" y="5562257"/>
              <a:ext cx="8796095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ขั้นตอนการผลิตสินค้า</a:t>
              </a:r>
              <a:endParaRPr lang="en-US" sz="4000" b="1" spc="36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C1FC94C-4005-A944-8008-D2B950E512F3}"/>
              </a:ext>
            </a:extLst>
          </p:cNvPr>
          <p:cNvGrpSpPr/>
          <p:nvPr/>
        </p:nvGrpSpPr>
        <p:grpSpPr>
          <a:xfrm>
            <a:off x="5272181" y="1635472"/>
            <a:ext cx="11965766" cy="4241843"/>
            <a:chOff x="5272181" y="1635472"/>
            <a:chExt cx="11965766" cy="42418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278062-3665-4264-5C62-B46FD92B8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181" y="1635472"/>
              <a:ext cx="11965766" cy="362629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9B61458-3B55-6020-170A-520EDE2B014C}"/>
                </a:ext>
              </a:extLst>
            </p:cNvPr>
            <p:cNvSpPr txBox="1"/>
            <p:nvPr/>
          </p:nvSpPr>
          <p:spPr>
            <a:xfrm>
              <a:off x="7662162" y="5261762"/>
              <a:ext cx="7185803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3400" b="0" i="1" u="none" strike="noStrike" kern="1200" cap="none" spc="36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การแปลงสภาพวัตถุดิบและทรัพยากรให้เป็นผลผลิต</a:t>
              </a:r>
              <a:endParaRPr lang="th-TH" sz="34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050DAE5-8065-F97F-1030-31EA5D7B24F3}"/>
              </a:ext>
            </a:extLst>
          </p:cNvPr>
          <p:cNvGrpSpPr/>
          <p:nvPr/>
        </p:nvGrpSpPr>
        <p:grpSpPr>
          <a:xfrm>
            <a:off x="1292405" y="6064577"/>
            <a:ext cx="15149626" cy="3860253"/>
            <a:chOff x="1292405" y="6064577"/>
            <a:chExt cx="15149626" cy="3860253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5FE2C3C-A1FC-346C-5141-DD74E0290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405" y="6064577"/>
              <a:ext cx="15149626" cy="3244699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17F8348-0134-D703-9050-9911690AF009}"/>
                </a:ext>
              </a:extLst>
            </p:cNvPr>
            <p:cNvSpPr txBox="1"/>
            <p:nvPr/>
          </p:nvSpPr>
          <p:spPr>
            <a:xfrm>
              <a:off x="5268435" y="9309277"/>
              <a:ext cx="7185803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3400" b="0" i="1" u="none" strike="noStrike" kern="1200" cap="none" spc="36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ตัวอย่างกระบวนการผลิต “</a:t>
              </a:r>
              <a:r>
                <a:rPr kumimoji="0" lang="th-TH" sz="3400" b="0" i="1" u="none" strike="noStrike" kern="1200" cap="none" spc="36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นํ้า</a:t>
              </a:r>
              <a:r>
                <a:rPr kumimoji="0" lang="th-TH" sz="3400" b="0" i="1" u="none" strike="noStrike" kern="1200" cap="none" spc="36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ยาล้างจาน”</a:t>
              </a:r>
              <a:endParaRPr lang="th-TH" sz="34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138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63EA0-4283-73E6-73C9-8EAA42CD5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E0A7C3C-ED40-17BB-5D96-9FC022D69D16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4CB5DAE-F37F-644F-BA14-FC11B9AFA87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499E1E31-B549-BC0C-365D-F3C01EFE773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F688F4F7-C730-16A1-1940-FB2AF111005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778CF1-C12D-1602-F8D9-4FD9590EE3E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B7B8F8-9097-08BD-1FD0-66F67537FF29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720790D-3790-18B4-39CC-757170999BD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707EFE9A-D0E0-E3E5-9E71-D891EF70989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F9BFEA1E-A483-1DA4-5B28-79AF67BC5E7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EF75506-1372-D4AD-1826-7C3C6DC3FF8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3564E7-2A63-30B0-BCC0-1D98D4E43201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FDCA475-29FD-516D-9AA0-6F24D186096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A6772EDC-72E1-FBD4-B33D-DE1BB376CF8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3C2E3724-C074-6339-5402-6F4744F1D1F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D8E9CEE-390F-B0F5-0CD3-3FCE45C09FD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8690FD0-D9A4-5BCC-737F-AAE7B833D56F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4D9476E-0F59-92A1-945B-3B7489C91C7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6BFBAB21-51F3-161B-7A80-3F0C2388F2C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DA3745C-77C3-7B2C-CEB8-8D8601AC8E9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E33A44C-FCA4-69B4-C5A6-B5FBDA39585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F92D490-583C-8C31-2028-30F5FD36A189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4710ABA-7A18-1282-A067-DD66019310E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F8C0B94C-CAD8-29C8-D746-BAE699E309F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C5729423-38A0-BE7A-E967-6B38A42713A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A31C608-865C-D3B1-3CF6-11CE621B1E6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2F5CB8F-4E07-CFAF-D822-878FE7E49BAA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462C31B-0275-4AC5-4D37-6FC6D16CAE4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B0592568-8532-34A8-DE6E-6BF39D12CE48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37678DD5-EA54-BD5E-82E9-83D92844D37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A7EA946-52D4-493B-24EC-FCE467F42C7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39F28A-2127-39CB-7467-B7115F44BF4E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149BE4C-8B98-D4E3-9C51-105FE1FE755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E06FC796-9978-AF22-7906-0CCFB250E34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FABF6BD7-35F6-639B-03B1-2980DF6B17E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65E8742-0E81-905A-3421-44FC161695A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8F88B87-C958-6CAF-79B7-3FAFEDAB0135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E78E149-8186-6099-2DA5-42D2B4125D9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EF636076-0C23-D4C2-CDA3-A095728B864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7795681F-DB9C-9572-7F90-38DB2A6ACBF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3EAC4A3-CC9B-AEEA-BC20-654FCE1ADF6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FEB635E-6954-3BF8-D425-EBDA8D5145F8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BCCA3C2-92EC-8975-F144-3B2E494A26E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71E3B308-DE15-0D31-339A-62DB1041147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E50375-2072-0701-F43E-A8DAAA08751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CE6A63C-D9D9-0AA7-2B72-03E9B967B48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D641E45-10EF-517F-DFE3-BA26D675E2DA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DC24F40-9B3A-D75D-E298-CA8B3F534B7D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60116EEF-C427-F1C1-2B17-3B8756088C59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52FE5EE1-7425-2DB9-234A-DC5BA5F5986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5CCC8F0-7222-DD1B-B5CA-CF82606F0C9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29C9598-684A-2F90-0AF6-9E591B990B03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96561B7A-E7B4-CB9C-E86F-60FE5BA4DD55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7ED75EB-357D-F3E7-93C0-4AA0CAD2CE7A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7D6369D-BF2F-95CD-46A2-9149F10D519C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0680861-E30B-0583-F8CF-A2B7DE2660B5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8EB2148-E985-4AF3-4A75-6ED5377BDE45}"/>
              </a:ext>
            </a:extLst>
          </p:cNvPr>
          <p:cNvGrpSpPr/>
          <p:nvPr/>
        </p:nvGrpSpPr>
        <p:grpSpPr>
          <a:xfrm>
            <a:off x="18852593" y="5854636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7591EBF9-A7E4-8730-FF30-BAE91B43905D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แผนการตลาด (</a:t>
              </a:r>
              <a:r>
                <a:rPr lang="en-US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Marketing Plan)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การกำหนดแนวทางและทิศทางในการดำเนินงานทางการตลาดให้เป็นไปตามวัตถุประสงค์ และสัมพันธ์กับกลยุทธ์ทางการตลาดที่กำหนดไว้ โดยสามารถตรวจสอบและประเมินผลกิจกรรมทางการตลาดไว้ล่วงหน้าได้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สิ่งสำคัญที่สุดใน</a:t>
              </a:r>
              <a:r>
                <a:rPr lang="th-TH" sz="3800" b="1" spc="36" dirty="0" err="1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การมองด้านการตลาด ผู้ประกอบธุรกิจต้องมองให้ออกว่าผู้บริโภคต้องการอะไร แล้วผลิตสินค้าหรือบริการเพื่อสนองความต้องการนั้น กำไรที่เกิดขึ้นนั้นคือ ผลงานจาก</a:t>
              </a:r>
              <a:r>
                <a:rPr lang="th-TH" sz="38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ให้ผู้บริโภคได้รับความพึงพอใจสูงสุด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79DAF65-036D-EC97-06F6-4C455759C8C9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8E14EB7-42F9-F1B6-A490-A44F0391C3AD}"/>
                </a:ext>
              </a:extLst>
            </p:cNvPr>
            <p:cNvSpPr/>
            <p:nvPr/>
          </p:nvSpPr>
          <p:spPr>
            <a:xfrm>
              <a:off x="1893520" y="553738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508C412-546E-0CDC-38DB-F9914346C2E3}"/>
              </a:ext>
            </a:extLst>
          </p:cNvPr>
          <p:cNvGrpSpPr/>
          <p:nvPr/>
        </p:nvGrpSpPr>
        <p:grpSpPr>
          <a:xfrm>
            <a:off x="793638" y="1732362"/>
            <a:ext cx="9081882" cy="708270"/>
            <a:chOff x="3889397" y="5441815"/>
            <a:chExt cx="9081882" cy="708270"/>
          </a:xfrm>
        </p:grpSpPr>
        <p:sp>
          <p:nvSpPr>
            <p:cNvPr id="4" name="Google Shape;176;p25">
              <a:extLst>
                <a:ext uri="{FF2B5EF4-FFF2-40B4-BE49-F238E27FC236}">
                  <a16:creationId xmlns:a16="http://schemas.microsoft.com/office/drawing/2014/main" id="{3502A694-80A0-040B-1E11-F5C81BFE62E8}"/>
                </a:ext>
              </a:extLst>
            </p:cNvPr>
            <p:cNvSpPr/>
            <p:nvPr/>
          </p:nvSpPr>
          <p:spPr>
            <a:xfrm rot="16200000">
              <a:off x="6075396" y="3255816"/>
              <a:ext cx="631318" cy="5003316"/>
            </a:xfrm>
            <a:prstGeom prst="roundRect">
              <a:avLst>
                <a:gd name="adj" fmla="val 50000"/>
              </a:avLst>
            </a:prstGeom>
            <a:solidFill>
              <a:srgbClr val="FD8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C4C1D064-E804-7C3B-F3F5-9E50691AE6B4}"/>
                </a:ext>
              </a:extLst>
            </p:cNvPr>
            <p:cNvSpPr txBox="1"/>
            <p:nvPr/>
          </p:nvSpPr>
          <p:spPr>
            <a:xfrm>
              <a:off x="4175184" y="5562257"/>
              <a:ext cx="8796095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วัสดุหรืออุปกรณ์ที่ใช้ในการผลิต</a:t>
              </a:r>
              <a:endParaRPr lang="en-US" sz="4000" b="1" spc="36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819ABC7-C091-CCAA-3555-60267D7F8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939" y="2673590"/>
            <a:ext cx="11341345" cy="6771724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9C3309DA-3BF3-CD1E-0061-34736EF32799}"/>
              </a:ext>
            </a:extLst>
          </p:cNvPr>
          <p:cNvSpPr txBox="1"/>
          <p:nvPr/>
        </p:nvSpPr>
        <p:spPr>
          <a:xfrm>
            <a:off x="980801" y="2621831"/>
            <a:ext cx="5003316" cy="133019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 algn="thaiDist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กิจการควรกำหนดปริมาณการผลิตในแต่ละครั้งให้เพียงพอต่อปริมาณการสั่งซื้อในรอบระยะเวลานั้น ๆ โดยพิจารณาจากระยะเวลาการผลิตและเวลาในการจำหน่ายว่า ใช้เวลาทั้งหมดกี่วัน และมีปริมาณการสั่งซื้อในช่วงเวลาดังกล่าวประมาณเท่าไร จึงวางแผนการผลิตให้เพียงพอ และควรมีขั้นตอนการตรวจสอบคุณภาพในการผลิตแต่ละครั้ง เพื่อเป็นการประหยัดเวลาและสามารถบริหารต้นทุนการผลิตได้ ทำให้มีสินค้าเพียงพอต่อการจัดจำหน่ายตลอดเวลาและมั่นใจในคุณภาพ</a:t>
            </a:r>
          </a:p>
        </p:txBody>
      </p:sp>
    </p:spTree>
    <p:extLst>
      <p:ext uri="{BB962C8B-B14F-4D97-AF65-F5344CB8AC3E}">
        <p14:creationId xmlns:p14="http://schemas.microsoft.com/office/powerpoint/2010/main" val="36654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CAADA-6EC1-1E61-2D83-A640AF8BB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1739D12-5671-6203-7124-3092EB2FF8B2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30554F5-D0A9-3ECF-91FA-654EA7379B2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A3A19697-53D6-A822-AB24-A6133D9F50A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4829FFC-689E-675F-C086-9434BCC150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53FE64-312C-0DB1-FBBA-5045289D57D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E224F7-3919-898C-62E7-46DA054E025D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04A49A9-F3D1-0940-4C6C-B1A7478485B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1460217E-7CE5-E9DA-8B6B-75E250CF22F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EB21698E-A3A5-ED53-114B-2FA8A3F5084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61AA419-F207-32E2-761E-85916CBF4C5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600A98-9EC9-4459-A3D9-A20EEF03E94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7E956E3-7C16-C127-B255-9D20FDE6C88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09B46FF6-8850-C2F7-9D84-159E201BFA2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BFB095C4-75EF-4443-E5E7-60D8D71010D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528E3EA-6584-ADA6-1C64-8AE56295E96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A03F06-AF40-A661-DCF8-5B76846A82B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C316BE9-F5DC-6FFB-BA58-1AD9B156944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B27F8919-4024-E7B1-CF6F-948C4EE2444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DDCCBAD-AEF0-A175-DA38-7BF4BEB242F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294DF4-387B-2D59-910D-D9D869801EE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4E1A776-3BD1-EA2D-8622-027EE19EE286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DB6E77D-461E-94BF-3D8A-9A8BAB6E450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E5E2B42B-873B-F1E4-FD82-905588B1296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C91AF1BB-4BC6-6977-0026-F2982B2262E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38ABCB4-F740-FECE-F3A4-46B38AC2571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17823F8-EA2E-49FB-8612-692836E66A86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2527C41-4811-EA39-82F2-13AC2B65ED5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55779382-DFFE-9CF7-6A6B-ED7B3732083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0F80A79-B313-71CD-A72B-6C079DDA586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DCF020C-8917-A0D3-F92A-7C9A2D83B3C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FFDD87-402F-31CF-862B-FC252DDF8F2A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9C79F87-9195-B3C8-A1EC-63E65A9EE75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BAE39DE2-AD3F-2683-296D-864ED7E498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D67B2D83-86CB-FD4A-BA9B-1EF953AA2CE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C93AACB-92DB-4405-E295-F143D2B1DE3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638C772-0FC5-4B82-F420-E376F96B1EB0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F1D050F-FCC8-379C-9E6F-91AC3290CCD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873F18FE-7F3D-8A96-2486-7CBBF29B412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CD2467D-C1B6-B613-782C-8AC2C5C10D0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77C1910-1FD4-9F3E-8129-7101C6254B5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CAC02AE-CB8F-90A0-D944-99FD827AABAF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E687EF5-02B7-19C5-69A2-E477FA3452D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5EA0A57A-3945-9A8E-CD4D-CC906774B03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2A311966-2FB8-3C74-37E6-ADC1D3E1164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E8965A8-FAC1-31E4-868A-470F1A99CA2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B1CC1B1-D089-0014-1471-8BED34127850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E523313-2E74-928F-4806-1C923A1A7F9F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8185E3A2-FFC9-9CDE-84FE-78E78E173402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168F0956-3458-10BC-54D6-3A027C383B1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3A5259C-FB0B-C2E2-FEBF-DA8C8A3F968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89E23140-EF6C-3FE0-EE50-E3E67C70ED37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FB3DE7A5-7B43-DD86-45C1-F600E382AE08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65EC48A-912C-DC9A-620E-2872C1D5B30D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D2D59E1-661D-9E4B-5850-BDD43C724095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3BEBCB6-1BE7-032E-0EEF-A720E570463D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028AFBA-5207-0396-8A62-3539252C6770}"/>
              </a:ext>
            </a:extLst>
          </p:cNvPr>
          <p:cNvGrpSpPr/>
          <p:nvPr/>
        </p:nvGrpSpPr>
        <p:grpSpPr>
          <a:xfrm>
            <a:off x="18852593" y="5854636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CBFBC7C5-ED54-5D43-8709-42F42BA54F98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แผนการตลาด (</a:t>
              </a:r>
              <a:r>
                <a:rPr lang="en-US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Marketing Plan)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การกำหนดแนวทางและทิศทางในการดำเนินงานทางการตลาดให้เป็นไปตามวัตถุประสงค์ และสัมพันธ์กับกลยุทธ์ทางการตลาดที่กำหนดไว้ โดยสามารถตรวจสอบและประเมินผลกิจกรรมทางการตลาดไว้ล่วงหน้าได้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สิ่งสำคัญที่สุดใน</a:t>
              </a:r>
              <a:r>
                <a:rPr lang="th-TH" sz="3800" b="1" spc="36" dirty="0" err="1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การมองด้านการตลาด ผู้ประกอบธุรกิจต้องมองให้ออกว่าผู้บริโภคต้องการอะไร แล้วผลิตสินค้าหรือบริการเพื่อสนองความต้องการนั้น กำไรที่เกิดขึ้นนั้นคือ ผลงานจาก</a:t>
              </a:r>
              <a:r>
                <a:rPr lang="th-TH" sz="38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ให้ผู้บริโภคได้รับความพึงพอใจสูงสุด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08F675B-C389-BFDA-DBE1-E48B5C283D4C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0D45332-9565-DDA1-B237-8D4F1151E08C}"/>
                </a:ext>
              </a:extLst>
            </p:cNvPr>
            <p:cNvSpPr/>
            <p:nvPr/>
          </p:nvSpPr>
          <p:spPr>
            <a:xfrm>
              <a:off x="1893520" y="553738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749F4CC-87C6-C2F9-4C5C-BE19EC5322F0}"/>
              </a:ext>
            </a:extLst>
          </p:cNvPr>
          <p:cNvGrpSpPr/>
          <p:nvPr/>
        </p:nvGrpSpPr>
        <p:grpSpPr>
          <a:xfrm>
            <a:off x="860031" y="1526198"/>
            <a:ext cx="11369627" cy="962734"/>
            <a:chOff x="2965791" y="2808159"/>
            <a:chExt cx="11369627" cy="962734"/>
          </a:xfrm>
        </p:grpSpPr>
        <p:sp>
          <p:nvSpPr>
            <p:cNvPr id="9" name="Google Shape;176;p25">
              <a:extLst>
                <a:ext uri="{FF2B5EF4-FFF2-40B4-BE49-F238E27FC236}">
                  <a16:creationId xmlns:a16="http://schemas.microsoft.com/office/drawing/2014/main" id="{4608FD08-0786-5832-7770-7D23E38C5EE8}"/>
                </a:ext>
              </a:extLst>
            </p:cNvPr>
            <p:cNvSpPr/>
            <p:nvPr/>
          </p:nvSpPr>
          <p:spPr>
            <a:xfrm rot="16200000">
              <a:off x="4284833" y="1708367"/>
              <a:ext cx="694325" cy="333241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Flowchart: Delay 15">
              <a:extLst>
                <a:ext uri="{FF2B5EF4-FFF2-40B4-BE49-F238E27FC236}">
                  <a16:creationId xmlns:a16="http://schemas.microsoft.com/office/drawing/2014/main" id="{99F8BEFD-4CE1-FDB1-35AE-7D93BD5DB2E5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0D984598-EFCF-EACA-3F14-73501E216382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4.9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77B6B4D3-30FB-8F22-B6A4-BC9FE509EA66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แผนการเงิน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3" name="TextBox 10">
            <a:extLst>
              <a:ext uri="{FF2B5EF4-FFF2-40B4-BE49-F238E27FC236}">
                <a16:creationId xmlns:a16="http://schemas.microsoft.com/office/drawing/2014/main" id="{CE6E6B3B-19A7-56AD-6B58-856FFD02B9EC}"/>
              </a:ext>
            </a:extLst>
          </p:cNvPr>
          <p:cNvSpPr txBox="1"/>
          <p:nvPr/>
        </p:nvSpPr>
        <p:spPr>
          <a:xfrm>
            <a:off x="980801" y="2708096"/>
            <a:ext cx="16375546" cy="133019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เงินลงทุนและต้นทุนในการผลิตสินค้าหรือบริการนั้นจะแตกต่างกันไปตามขนาดและรูปแบบของการลงทุน ซึ่งส่วนใหญ่จะอยู่ในลักษณะใกล้เคียงกัน ได้แก่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C7F692A-04BC-4313-051B-4D940C0767C8}"/>
              </a:ext>
            </a:extLst>
          </p:cNvPr>
          <p:cNvGrpSpPr/>
          <p:nvPr/>
        </p:nvGrpSpPr>
        <p:grpSpPr>
          <a:xfrm>
            <a:off x="776998" y="3869099"/>
            <a:ext cx="7272316" cy="2629123"/>
            <a:chOff x="776998" y="3869099"/>
            <a:chExt cx="7272316" cy="262912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8CA055F-4AAA-A178-EA8C-6C6C6A3282E6}"/>
                </a:ext>
              </a:extLst>
            </p:cNvPr>
            <p:cNvGrpSpPr/>
            <p:nvPr/>
          </p:nvGrpSpPr>
          <p:grpSpPr>
            <a:xfrm>
              <a:off x="912929" y="3869099"/>
              <a:ext cx="7136385" cy="617332"/>
              <a:chOff x="1228726" y="6131153"/>
              <a:chExt cx="7136385" cy="617332"/>
            </a:xfrm>
          </p:grpSpPr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4BF34183-FF9E-48AA-9786-A5C745E7474F}"/>
                  </a:ext>
                </a:extLst>
              </p:cNvPr>
              <p:cNvSpPr txBox="1"/>
              <p:nvPr/>
            </p:nvSpPr>
            <p:spPr>
              <a:xfrm>
                <a:off x="1228726" y="6131153"/>
                <a:ext cx="7136385" cy="61733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>
                  <a:lnSpc>
                    <a:spcPts val="4000"/>
                  </a:lnSpc>
                  <a:spcBef>
                    <a:spcPts val="1200"/>
                  </a:spcBef>
                </a:pP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ลงทุนในสินทรัพย์ถาวรประมาณ 90%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ได้แก่</a:t>
                </a: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2685553-0C1C-9E07-7353-C831FCEC86BE}"/>
                  </a:ext>
                </a:extLst>
              </p:cNvPr>
              <p:cNvSpPr/>
              <p:nvPr/>
            </p:nvSpPr>
            <p:spPr>
              <a:xfrm>
                <a:off x="1228728" y="6151578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F28B97-4E50-70A9-1A95-0BFD0D2E23B3}"/>
                </a:ext>
              </a:extLst>
            </p:cNvPr>
            <p:cNvSpPr txBox="1"/>
            <p:nvPr/>
          </p:nvSpPr>
          <p:spPr>
            <a:xfrm>
              <a:off x="776998" y="4403418"/>
              <a:ext cx="6722725" cy="20948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069975" marR="0" lvl="0" indent="-527050" algn="l" defTabSz="914400" rtl="0" eaLnBrk="1" fontAlgn="auto" latinLnBrk="0" hangingPunct="1">
                <a:lnSpc>
                  <a:spcPts val="37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8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1.1	</a:t>
              </a:r>
              <a:r>
                <a:rPr kumimoji="0" lang="th-TH" sz="3800" i="0" u="none" strike="noStrike" kern="1200" cap="none" spc="36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ค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่าก่อสร้าง ค่าออกแบบและตกแต่งสถานที่</a:t>
              </a:r>
            </a:p>
            <a:p>
              <a:pPr marL="1069975" marR="0" lvl="0" indent="-527050" algn="l" defTabSz="914400" rtl="0" eaLnBrk="1" fontAlgn="auto" latinLnBrk="0" hangingPunct="1">
                <a:lnSpc>
                  <a:spcPts val="37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1.2	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ค่าวางระบบต่าง ๆ (ไฟฟ้า </a:t>
              </a:r>
              <a:r>
                <a:rPr kumimoji="0" lang="th-TH" sz="3800" b="0" i="0" u="none" strike="noStrike" kern="1200" cap="none" spc="36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นํ้า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ประปา โทรศัพท์ ระบบเก็บเงิน)</a:t>
              </a:r>
            </a:p>
            <a:p>
              <a:pPr marL="1069975" marR="0" lvl="0" indent="-527050" algn="l" defTabSz="914400" rtl="0" eaLnBrk="1" fontAlgn="auto" latinLnBrk="0" hangingPunct="1">
                <a:lnSpc>
                  <a:spcPts val="37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1.3	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ค่าอุปกรณ์	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1854B71-3E42-0748-45A0-CE3E194C37EC}"/>
              </a:ext>
            </a:extLst>
          </p:cNvPr>
          <p:cNvGrpSpPr/>
          <p:nvPr/>
        </p:nvGrpSpPr>
        <p:grpSpPr>
          <a:xfrm>
            <a:off x="7999088" y="3869099"/>
            <a:ext cx="9828116" cy="2215548"/>
            <a:chOff x="7999088" y="3869099"/>
            <a:chExt cx="9828116" cy="221554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D2A6849-FD0B-BC38-E4ED-5296954D42C8}"/>
                </a:ext>
              </a:extLst>
            </p:cNvPr>
            <p:cNvGrpSpPr/>
            <p:nvPr/>
          </p:nvGrpSpPr>
          <p:grpSpPr>
            <a:xfrm>
              <a:off x="8135020" y="3869099"/>
              <a:ext cx="9005301" cy="617332"/>
              <a:chOff x="1228726" y="6131153"/>
              <a:chExt cx="9005301" cy="617332"/>
            </a:xfrm>
          </p:grpSpPr>
          <p:sp>
            <p:nvSpPr>
              <p:cNvPr id="21" name="TextBox 10">
                <a:extLst>
                  <a:ext uri="{FF2B5EF4-FFF2-40B4-BE49-F238E27FC236}">
                    <a16:creationId xmlns:a16="http://schemas.microsoft.com/office/drawing/2014/main" id="{6449A3E3-A8DD-99C9-AB7C-1413C7F71B06}"/>
                  </a:ext>
                </a:extLst>
              </p:cNvPr>
              <p:cNvSpPr txBox="1"/>
              <p:nvPr/>
            </p:nvSpPr>
            <p:spPr>
              <a:xfrm>
                <a:off x="1228726" y="6131153"/>
                <a:ext cx="9005301" cy="61733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>
                  <a:lnSpc>
                    <a:spcPts val="4000"/>
                  </a:lnSpc>
                  <a:spcBef>
                    <a:spcPts val="1200"/>
                  </a:spcBef>
                </a:pP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เงินทุนหมุนเวียนเพื่อเป็นค่าใช้จ่ายเริ่มต้นประมาณ 10%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ได้แก่</a:t>
                </a: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373DA3D-6DEC-8948-6199-6675BFAD4983}"/>
                  </a:ext>
                </a:extLst>
              </p:cNvPr>
              <p:cNvSpPr/>
              <p:nvPr/>
            </p:nvSpPr>
            <p:spPr>
              <a:xfrm>
                <a:off x="1228728" y="6151578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200F392-EEFD-7651-9443-1B39002E2911}"/>
                </a:ext>
              </a:extLst>
            </p:cNvPr>
            <p:cNvSpPr txBox="1"/>
            <p:nvPr/>
          </p:nvSpPr>
          <p:spPr>
            <a:xfrm>
              <a:off x="7999088" y="4403418"/>
              <a:ext cx="9828116" cy="16812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069975" marR="0" lvl="0" indent="-527050" algn="l" defTabSz="917575" rtl="0" eaLnBrk="1" fontAlgn="auto" latinLnBrk="0" hangingPunct="1">
                <a:lnSpc>
                  <a:spcPts val="38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210050" algn="l"/>
                </a:tabLst>
                <a:defRPr/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kumimoji="0" lang="th-TH" sz="38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.1	</a:t>
              </a:r>
              <a:r>
                <a:rPr kumimoji="0" lang="th-TH" sz="3800" i="0" u="none" strike="noStrike" kern="1200" cap="none" spc="36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ค่าวัตถุดิบสินค้า	</a:t>
              </a: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2.2</a:t>
              </a:r>
              <a:r>
                <a:rPr kumimoji="0" lang="th-TH" sz="3800" i="0" u="none" strike="noStrike" kern="1200" cap="none" spc="36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ค่าบรรจุภัณฑ์</a:t>
              </a:r>
            </a:p>
            <a:p>
              <a:pPr marL="1069975" marR="0" lvl="0" indent="-527050" algn="l" defTabSz="917575" rtl="0" eaLnBrk="1" fontAlgn="auto" latinLnBrk="0" hangingPunct="1">
                <a:lnSpc>
                  <a:spcPts val="38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210050" algn="l"/>
                </a:tabLst>
                <a:defRPr/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2.3</a:t>
              </a:r>
              <a:r>
                <a:rPr kumimoji="0" lang="th-TH" sz="3800" i="0" u="none" strike="noStrike" kern="1200" cap="none" spc="36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ค่าจ้างพนักงาน	</a:t>
              </a: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2.4</a:t>
              </a:r>
              <a:r>
                <a:rPr kumimoji="0" lang="th-TH" sz="3800" i="0" u="none" strike="noStrike" kern="1200" cap="none" spc="36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ค่าเช่าพื้นที่</a:t>
              </a:r>
            </a:p>
            <a:p>
              <a:pPr marL="1069975" marR="0" lvl="0" indent="-527050" algn="l" defTabSz="917575" rtl="0" eaLnBrk="1" fontAlgn="auto" latinLnBrk="0" hangingPunct="1">
                <a:lnSpc>
                  <a:spcPts val="38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210050" algn="l"/>
                </a:tabLst>
                <a:defRPr/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2.5</a:t>
              </a:r>
              <a:r>
                <a:rPr kumimoji="0" lang="th-TH" sz="3800" i="0" u="none" strike="noStrike" kern="1200" cap="none" spc="36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ค่า</a:t>
              </a:r>
              <a:r>
                <a:rPr kumimoji="0" lang="th-TH" sz="3800" i="0" u="none" strike="noStrike" kern="1200" cap="none" spc="36" normalizeH="0" baseline="0" noProof="0" dirty="0" err="1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นํ้า</a:t>
              </a:r>
              <a:r>
                <a:rPr kumimoji="0" lang="th-TH" sz="3800" i="0" u="none" strike="noStrike" kern="1200" cap="none" spc="36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ประปา ค่าไฟฟ้า	</a:t>
              </a: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2.6 </a:t>
              </a:r>
              <a:r>
                <a:rPr kumimoji="0" lang="th-TH" sz="3800" i="0" u="none" strike="noStrike" kern="1200" cap="none" spc="36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ค่าใช้จ่ายในการขายและการบริหาร</a:t>
              </a:r>
              <a:endPara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9EFF058-C4A6-8F37-49E4-6E181D8E81AF}"/>
              </a:ext>
            </a:extLst>
          </p:cNvPr>
          <p:cNvCxnSpPr>
            <a:cxnSpLocks/>
          </p:cNvCxnSpPr>
          <p:nvPr/>
        </p:nvCxnSpPr>
        <p:spPr>
          <a:xfrm>
            <a:off x="7832785" y="3853162"/>
            <a:ext cx="0" cy="244317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10">
            <a:extLst>
              <a:ext uri="{FF2B5EF4-FFF2-40B4-BE49-F238E27FC236}">
                <a16:creationId xmlns:a16="http://schemas.microsoft.com/office/drawing/2014/main" id="{495779C1-7DC3-AB09-4DC4-7640FDE054AA}"/>
              </a:ext>
            </a:extLst>
          </p:cNvPr>
          <p:cNvSpPr txBox="1"/>
          <p:nvPr/>
        </p:nvSpPr>
        <p:spPr>
          <a:xfrm>
            <a:off x="980801" y="6615382"/>
            <a:ext cx="16375546" cy="133019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โดยมีรายละเอียดที่จะต้องกำหนดขึ้นเพื่อการคำนวณ ดังนี้</a:t>
            </a:r>
          </a:p>
          <a:p>
            <a:pPr indent="534988">
              <a:lnSpc>
                <a:spcPts val="3600"/>
              </a:lnSpc>
              <a:spcBef>
                <a:spcPts val="6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ยอดขายสินค้าหรือบริการที่คาดว่าจะจำหน่ายได้</a:t>
            </a:r>
          </a:p>
          <a:p>
            <a:pPr indent="534988">
              <a:lnSpc>
                <a:spcPts val="3600"/>
              </a:lnSpc>
              <a:spcBef>
                <a:spcPts val="6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การก่อสร้างและตกแต่งร้านให้มีอายุใช้งานได้ 10 ปี (คิดค่าเสื่อมแบบคงที่)</a:t>
            </a:r>
          </a:p>
          <a:p>
            <a:pPr indent="534988">
              <a:lnSpc>
                <a:spcPts val="3600"/>
              </a:lnSpc>
              <a:spcBef>
                <a:spcPts val="6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อุปกรณ์ให้มีอายุใช้งานได้ 5 ปี (วิธีคงที่)</a:t>
            </a:r>
          </a:p>
          <a:p>
            <a:pPr indent="534988">
              <a:lnSpc>
                <a:spcPts val="3600"/>
              </a:lnSpc>
              <a:spcBef>
                <a:spcPts val="6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4.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ค่าวางระบบต่าง ๆ ตัดเป็นค่าใช้จ่ายในระยะเวลา 5 ปี</a:t>
            </a:r>
          </a:p>
        </p:txBody>
      </p:sp>
    </p:spTree>
    <p:extLst>
      <p:ext uri="{BB962C8B-B14F-4D97-AF65-F5344CB8AC3E}">
        <p14:creationId xmlns:p14="http://schemas.microsoft.com/office/powerpoint/2010/main" val="19572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7A702-F138-BE23-B051-5C2A4CF6A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8C7543E-4D82-6C60-6F6B-975EC48165C8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0678ECA-1155-EF4E-0B87-370776C96D8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67E99549-4E46-2453-0115-FB2DB669E95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F5702320-1C9D-4CBE-5F9F-B3FD22B073B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5AA2EF4-4E43-5CC0-B9C3-2E94A316892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BFF113-8335-4272-EBE2-38358D8B0C78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7483DE7-37DA-C5A1-B5BD-0AD161880E4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6B4E8AE3-F90C-965D-C4D7-7CE1432B692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08DD882F-2F25-8EC9-6E3C-D5E62E4D816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909E74D-126E-35C8-2B8F-4E3D07B5CD6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165670-6EEC-FF83-5A94-B9D3C0316A4B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1C4D5F3-9455-078D-412D-DA4CF014DE0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E18BF198-FCED-3F07-504C-175E59B7819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58FEB8E5-0E81-F811-A7D7-1F73F35AA00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F8E7432-493D-0D5E-5F0B-52A26F8C43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D32EEE4-DC42-5A42-D106-AE3D179A2AAB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E6ADEFA-03E8-9484-A449-B620DEC22D8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E3A6D99D-0568-E865-0028-BF4D807C085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C7C7CA72-EB20-5B09-5619-973C5381B8B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1C59523-EF6A-E6D6-051F-91D3B16497D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13544E9-2E0A-2827-94EC-D4C66DF1BDB7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0CBDF99-18E8-40A5-0830-4E3C02C6A47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0B353CDA-7099-03F2-5EC9-F88CB313F36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0A8F90BF-1481-D848-8E3F-F84D9ABEE4B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AF68FB8-896C-6609-53E6-6F15E9E973D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AD48DB-DEB6-6858-BBFF-C63A8804F241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6D74EAA-12E9-3BD0-9FCA-1B29713B3C1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1B54F6C2-3C42-AA4A-7CE0-A5638643CAA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123B5B9D-BA8A-65FB-BE9C-CF3A12C6BD1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3924E29-1E2D-F8F5-E7D3-6D8FF59E6B9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0CE4F43-F49D-0F58-47EF-91829327434D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100B263-715D-BA92-2E8A-F03B411F537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0D5C1606-B0EF-8E8E-5DD2-679705DAB38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9D2329B-D6BB-04CF-B107-5B6D47798EF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379EAE3-33EE-F9AD-46AF-2BF9DC03038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A4A9EFB-A06A-471C-F3F7-9F36C4B7EC76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1B608D2-2803-D1F4-B87B-86103E9653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0ACCB461-F4C0-FAF8-6A01-E4A12110180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155A0A96-9637-E759-18B0-578B07D3051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2C60701-9B7E-DA7F-E5DF-2A7E77D69B3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F676555-02CA-4EC0-5C17-91F6324BB27A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DED3098-D975-A42A-E13A-DB1BD39D528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BE0E19D8-09F7-6998-760C-FADF919B274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BCACB673-2D6C-C45E-710C-11BD0F85F31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8399A6E-9109-3A09-B8AE-ACB03E734BC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3036F50-DBF6-FF64-E2B6-55551CE12E31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81889DF-1435-BC47-50C9-87C53FBF5C0F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13F59CCC-3A45-CF82-2251-CCBC82C6265A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CFC38AB0-AB26-BC9B-C56D-D4A012441C4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9296D05-A0A0-AC5B-58EE-5E1E6B05A1C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4DF0577-DAC7-B939-6E52-7A6879C9E66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E6D7CB6F-B77F-D6C9-AC79-BCAFF693CBF0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DF88A53-11A9-2DD4-FC74-A2D2717DE482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467E7F6-C11D-90F9-785E-6C928684AEB1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6783DC6-0C10-8A07-B2E4-EEAC132CAFCF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65D0C3B-8744-440B-BEBC-77D392FCB8AC}"/>
              </a:ext>
            </a:extLst>
          </p:cNvPr>
          <p:cNvGrpSpPr/>
          <p:nvPr/>
        </p:nvGrpSpPr>
        <p:grpSpPr>
          <a:xfrm>
            <a:off x="18852593" y="5854636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E087A4F8-6364-9C2C-C54A-527C39227D48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แผนการตลาด (</a:t>
              </a:r>
              <a:r>
                <a:rPr lang="en-US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Marketing Plan)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การกำหนดแนวทางและทิศทางในการดำเนินงานทางการตลาดให้เป็นไปตามวัตถุประสงค์ และสัมพันธ์กับกลยุทธ์ทางการตลาดที่กำหนดไว้ โดยสามารถตรวจสอบและประเมินผลกิจกรรมทางการตลาดไว้ล่วงหน้าได้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สิ่งสำคัญที่สุดใน</a:t>
              </a:r>
              <a:r>
                <a:rPr lang="th-TH" sz="3800" b="1" spc="36" dirty="0" err="1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การมองด้านการตลาด ผู้ประกอบธุรกิจต้องมองให้ออกว่าผู้บริโภคต้องการอะไร แล้วผลิตสินค้าหรือบริการเพื่อสนองความต้องการนั้น กำไรที่เกิดขึ้นนั้นคือ ผลงานจาก</a:t>
              </a:r>
              <a:r>
                <a:rPr lang="th-TH" sz="38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ให้ผู้บริโภคได้รับความพึงพอใจสูงสุด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37126F9-BD0C-872A-2A72-4C28A6777C1A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11875A6-365D-E6E0-5FD1-82A091937671}"/>
                </a:ext>
              </a:extLst>
            </p:cNvPr>
            <p:cNvSpPr/>
            <p:nvPr/>
          </p:nvSpPr>
          <p:spPr>
            <a:xfrm>
              <a:off x="1893520" y="553738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" name="TextBox 10">
            <a:extLst>
              <a:ext uri="{FF2B5EF4-FFF2-40B4-BE49-F238E27FC236}">
                <a16:creationId xmlns:a16="http://schemas.microsoft.com/office/drawing/2014/main" id="{FA61F010-C866-D4B3-C715-D77190698B7F}"/>
              </a:ext>
            </a:extLst>
          </p:cNvPr>
          <p:cNvSpPr txBox="1"/>
          <p:nvPr/>
        </p:nvSpPr>
        <p:spPr>
          <a:xfrm>
            <a:off x="980801" y="1967547"/>
            <a:ext cx="16375546" cy="133019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การกำหนดราคาขายสินค้าและบริการ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จะถูกกำหนดขึ้นจากต้นทุนบวกด้วยกำไรที่ผู้ประกอบธุรกิจต้องการ แต่ส่วนใหญ่แล้วการตั้งราคาของผู้ประกอบธุรกิจจะต้องคำนึงถึงราคาขายของผู้ประกอบธุรกิจรายอื่น ๆ ในกลุ่มลูกค้าเป้าหมายเดียวกันที่มีในตลาดด้วย</a:t>
            </a:r>
          </a:p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การจัดทำแผนธุรกิจ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กิจการต้องทราบว่าต้องใช้เงินลงทุนจำนวนเท่าไร จะได้แหล่งเงินทุนมาจากไหน เพื่อใช้ในการดำเนินกิจการให้สำเร็จตามวัตถุประสงค์ที่กำหนดไว้</a:t>
            </a:r>
          </a:p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รายงานทางการเงิน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อาจสรุปเป็นงบการเงินที่ครอบคลุมการดำเนินกิจกรรมของกิจการในรอบระยะเวลาหนึ่ง เพื่อให้ทราบว่าที่ผ่านมานั้นกิจการมีฐานะทางการเงิน และมีผลการดำเนินงานอย่างไรบ้าง </a:t>
            </a:r>
          </a:p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การวางแผนการเงิน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ประกอบด้วย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C4D0FD-6270-2EAB-F8F1-9C3A7DDEDBB4}"/>
              </a:ext>
            </a:extLst>
          </p:cNvPr>
          <p:cNvGrpSpPr/>
          <p:nvPr/>
        </p:nvGrpSpPr>
        <p:grpSpPr>
          <a:xfrm>
            <a:off x="1873333" y="6618535"/>
            <a:ext cx="15483014" cy="1642983"/>
            <a:chOff x="1228726" y="6131153"/>
            <a:chExt cx="15483014" cy="1642983"/>
          </a:xfrm>
        </p:grpSpPr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9D0B4D4A-9A67-5F56-E1EC-2947E3FA4654}"/>
                </a:ext>
              </a:extLst>
            </p:cNvPr>
            <p:cNvSpPr txBox="1"/>
            <p:nvPr/>
          </p:nvSpPr>
          <p:spPr>
            <a:xfrm>
              <a:off x="1228726" y="6131153"/>
              <a:ext cx="15483014" cy="61733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งบฐานะการเงิน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เป็นรายงานที่แสดงถึงฐานะของกิจการ ณ วันใดวันหนึ่งว่ามีสินทรัพย์ หนี้สิน และส่วนของเจ้าของ (ทุน) อยู่ในขณะนั้นจำนวนเท่าใด </a:t>
              </a:r>
            </a:p>
            <a:p>
              <a:pPr marL="534988"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งบกำไรขาดทุน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เป็นงบที่แสดงถึงผลการดำเนินงานของกิจการ โดยแสดงรายได้ ค่าใช้จ่าย และกำไรสุทธิหรือขาดทุนสุทธิ ในช่วงระยะเวลาหนึ่ง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DF28043-F3BB-4435-8465-32A7B4FB1CE8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477E5E9-ED12-28D6-ED8B-87972CA6E22A}"/>
                </a:ext>
              </a:extLst>
            </p:cNvPr>
            <p:cNvSpPr/>
            <p:nvPr/>
          </p:nvSpPr>
          <p:spPr>
            <a:xfrm>
              <a:off x="1228728" y="7316936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8943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CAADA-6EC1-1E61-2D83-A640AF8BB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1739D12-5671-6203-7124-3092EB2FF8B2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30554F5-D0A9-3ECF-91FA-654EA7379B2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A3A19697-53D6-A822-AB24-A6133D9F50A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4829FFC-689E-675F-C086-9434BCC150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53FE64-312C-0DB1-FBBA-5045289D57D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E224F7-3919-898C-62E7-46DA054E025D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04A49A9-F3D1-0940-4C6C-B1A7478485B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1460217E-7CE5-E9DA-8B6B-75E250CF22F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EB21698E-A3A5-ED53-114B-2FA8A3F5084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61AA419-F207-32E2-761E-85916CBF4C5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600A98-9EC9-4459-A3D9-A20EEF03E94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7E956E3-7C16-C127-B255-9D20FDE6C88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09B46FF6-8850-C2F7-9D84-159E201BFA2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BFB095C4-75EF-4443-E5E7-60D8D71010D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528E3EA-6584-ADA6-1C64-8AE56295E96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A03F06-AF40-A661-DCF8-5B76846A82B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C316BE9-F5DC-6FFB-BA58-1AD9B156944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B27F8919-4024-E7B1-CF6F-948C4EE2444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DDCCBAD-AEF0-A175-DA38-7BF4BEB242F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294DF4-387B-2D59-910D-D9D869801EE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4E1A776-3BD1-EA2D-8622-027EE19EE286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DB6E77D-461E-94BF-3D8A-9A8BAB6E450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E5E2B42B-873B-F1E4-FD82-905588B1296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C91AF1BB-4BC6-6977-0026-F2982B2262E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38ABCB4-F740-FECE-F3A4-46B38AC2571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17823F8-EA2E-49FB-8612-692836E66A86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2527C41-4811-EA39-82F2-13AC2B65ED5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55779382-DFFE-9CF7-6A6B-ED7B3732083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0F80A79-B313-71CD-A72B-6C079DDA586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DCF020C-8917-A0D3-F92A-7C9A2D83B3C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FFDD87-402F-31CF-862B-FC252DDF8F2A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9C79F87-9195-B3C8-A1EC-63E65A9EE75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BAE39DE2-AD3F-2683-296D-864ED7E498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D67B2D83-86CB-FD4A-BA9B-1EF953AA2CE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C93AACB-92DB-4405-E295-F143D2B1DE3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638C772-0FC5-4B82-F420-E376F96B1EB0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F1D050F-FCC8-379C-9E6F-91AC3290CCD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873F18FE-7F3D-8A96-2486-7CBBF29B412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CD2467D-C1B6-B613-782C-8AC2C5C10D0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77C1910-1FD4-9F3E-8129-7101C6254B5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CAC02AE-CB8F-90A0-D944-99FD827AABAF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E687EF5-02B7-19C5-69A2-E477FA3452D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5EA0A57A-3945-9A8E-CD4D-CC906774B03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2A311966-2FB8-3C74-37E6-ADC1D3E1164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E8965A8-FAC1-31E4-868A-470F1A99CA2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B1CC1B1-D089-0014-1471-8BED34127850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E523313-2E74-928F-4806-1C923A1A7F9F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8185E3A2-FFC9-9CDE-84FE-78E78E173402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168F0956-3458-10BC-54D6-3A027C383B1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3A5259C-FB0B-C2E2-FEBF-DA8C8A3F968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89E23140-EF6C-3FE0-EE50-E3E67C70ED37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FB3DE7A5-7B43-DD86-45C1-F600E382AE08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65EC48A-912C-DC9A-620E-2872C1D5B30D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D2D59E1-661D-9E4B-5850-BDD43C724095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3BEBCB6-1BE7-032E-0EEF-A720E570463D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028AFBA-5207-0396-8A62-3539252C6770}"/>
              </a:ext>
            </a:extLst>
          </p:cNvPr>
          <p:cNvGrpSpPr/>
          <p:nvPr/>
        </p:nvGrpSpPr>
        <p:grpSpPr>
          <a:xfrm>
            <a:off x="1848300" y="4933124"/>
            <a:ext cx="15043049" cy="4276028"/>
            <a:chOff x="1893520" y="3672457"/>
            <a:chExt cx="15043049" cy="4276028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CBFBC7C5-ED54-5D43-8709-42F42BA54F98}"/>
                </a:ext>
              </a:extLst>
            </p:cNvPr>
            <p:cNvSpPr txBox="1"/>
            <p:nvPr/>
          </p:nvSpPr>
          <p:spPr>
            <a:xfrm>
              <a:off x="2128006" y="3672457"/>
              <a:ext cx="14808563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ยอดขาย/เก็บเงินจากลูกหนี้ไม่ได้ ทำให้ขาดสภาพคล่อง และธนาคารไม่ปล่อยเงินกู้</a:t>
              </a:r>
            </a:p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คู่แข่งตัดราคาหรือจัดกิจกรรมส่งเสริมการขายอย่างต่อเนื่องระยะยาว</a:t>
              </a:r>
            </a:p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มีคู่แข่งรายใหม่ที่ใหญ่กว่า ทันสมัยกว่า ราคาถูกกว่า เข้าสู่อุตสาหกรรม </a:t>
              </a:r>
            </a:p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สินค้าถูกลอกเลียนแบบและขายในราคาที่ถูกกว่า</a:t>
              </a:r>
            </a:p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สินค้าผลิตไม่ทันตามคำสั่งซื้อ เนื่องจากขาดแคลนวัตถุดิบ</a:t>
              </a:r>
            </a:p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สินค้าผลิตมากจนเกินไป ทำให้มีสินค้าในคลังเหลือมาก</a:t>
              </a:r>
            </a:p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ต้นทุนการผลิต/การจัดการสูงกว่าที่คาดไว้</a:t>
              </a:r>
            </a:p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เกิดการชะงักการเติบโตของทั้งอุตสาหกรรม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08F675B-C389-BFDA-DBE1-E48B5C283D4C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0D45332-9565-DDA1-B237-8D4F1151E08C}"/>
                </a:ext>
              </a:extLst>
            </p:cNvPr>
            <p:cNvSpPr/>
            <p:nvPr/>
          </p:nvSpPr>
          <p:spPr>
            <a:xfrm>
              <a:off x="1893520" y="553738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97894E6-80DE-E299-9577-32E74A96B8EF}"/>
                </a:ext>
              </a:extLst>
            </p:cNvPr>
            <p:cNvSpPr/>
            <p:nvPr/>
          </p:nvSpPr>
          <p:spPr>
            <a:xfrm>
              <a:off x="1893520" y="442016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30031C5-4592-534C-6AF2-A325DDBE036A}"/>
                </a:ext>
              </a:extLst>
            </p:cNvPr>
            <p:cNvSpPr/>
            <p:nvPr/>
          </p:nvSpPr>
          <p:spPr>
            <a:xfrm>
              <a:off x="1893520" y="497627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AD9A4EC-67EE-9493-75AB-64D9F001CFD2}"/>
                </a:ext>
              </a:extLst>
            </p:cNvPr>
            <p:cNvSpPr/>
            <p:nvPr/>
          </p:nvSpPr>
          <p:spPr>
            <a:xfrm>
              <a:off x="1893520" y="610577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16361F00-4F18-3C25-A7E9-6EF828FBDAFB}"/>
                </a:ext>
              </a:extLst>
            </p:cNvPr>
            <p:cNvSpPr/>
            <p:nvPr/>
          </p:nvSpPr>
          <p:spPr>
            <a:xfrm>
              <a:off x="1893520" y="6668703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CB77E5A3-9B0F-7A66-4916-BD285E632440}"/>
                </a:ext>
              </a:extLst>
            </p:cNvPr>
            <p:cNvSpPr/>
            <p:nvPr/>
          </p:nvSpPr>
          <p:spPr>
            <a:xfrm>
              <a:off x="1893520" y="7221703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46C1A7CF-6F82-4755-618E-775DC50BE7C8}"/>
                </a:ext>
              </a:extLst>
            </p:cNvPr>
            <p:cNvSpPr/>
            <p:nvPr/>
          </p:nvSpPr>
          <p:spPr>
            <a:xfrm>
              <a:off x="1893520" y="776819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749F4CC-87C6-C2F9-4C5C-BE19EC5322F0}"/>
              </a:ext>
            </a:extLst>
          </p:cNvPr>
          <p:cNvGrpSpPr/>
          <p:nvPr/>
        </p:nvGrpSpPr>
        <p:grpSpPr>
          <a:xfrm>
            <a:off x="860031" y="1531075"/>
            <a:ext cx="11478895" cy="939651"/>
            <a:chOff x="2965791" y="2808159"/>
            <a:chExt cx="11478895" cy="939651"/>
          </a:xfrm>
        </p:grpSpPr>
        <p:sp>
          <p:nvSpPr>
            <p:cNvPr id="9" name="Google Shape;176;p25">
              <a:extLst>
                <a:ext uri="{FF2B5EF4-FFF2-40B4-BE49-F238E27FC236}">
                  <a16:creationId xmlns:a16="http://schemas.microsoft.com/office/drawing/2014/main" id="{4608FD08-0786-5832-7770-7D23E38C5EE8}"/>
                </a:ext>
              </a:extLst>
            </p:cNvPr>
            <p:cNvSpPr/>
            <p:nvPr/>
          </p:nvSpPr>
          <p:spPr>
            <a:xfrm rot="16200000">
              <a:off x="4283110" y="1710090"/>
              <a:ext cx="697771" cy="333241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Flowchart: Delay 15">
              <a:extLst>
                <a:ext uri="{FF2B5EF4-FFF2-40B4-BE49-F238E27FC236}">
                  <a16:creationId xmlns:a16="http://schemas.microsoft.com/office/drawing/2014/main" id="{99F8BEFD-4CE1-FDB1-35AE-7D93BD5DB2E5}"/>
                </a:ext>
              </a:extLst>
            </p:cNvPr>
            <p:cNvSpPr/>
            <p:nvPr/>
          </p:nvSpPr>
          <p:spPr>
            <a:xfrm rot="10800000">
              <a:off x="2965791" y="3023974"/>
              <a:ext cx="875370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0D984598-EFCF-EACA-3F14-73501E216382}"/>
                </a:ext>
              </a:extLst>
            </p:cNvPr>
            <p:cNvSpPr txBox="1"/>
            <p:nvPr/>
          </p:nvSpPr>
          <p:spPr>
            <a:xfrm>
              <a:off x="2997679" y="2816786"/>
              <a:ext cx="843482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4.10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77B6B4D3-30FB-8F22-B6A4-BC9FE509EA66}"/>
                </a:ext>
              </a:extLst>
            </p:cNvPr>
            <p:cNvSpPr txBox="1"/>
            <p:nvPr/>
          </p:nvSpPr>
          <p:spPr>
            <a:xfrm>
              <a:off x="3950429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แผนฉุกเฉิน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3" name="TextBox 10">
            <a:extLst>
              <a:ext uri="{FF2B5EF4-FFF2-40B4-BE49-F238E27FC236}">
                <a16:creationId xmlns:a16="http://schemas.microsoft.com/office/drawing/2014/main" id="{CE6E6B3B-19A7-56AD-6B58-856FFD02B9EC}"/>
              </a:ext>
            </a:extLst>
          </p:cNvPr>
          <p:cNvSpPr txBox="1"/>
          <p:nvPr/>
        </p:nvSpPr>
        <p:spPr>
          <a:xfrm>
            <a:off x="980801" y="2712973"/>
            <a:ext cx="16375546" cy="133019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 algn="thaiDist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แผนฉุกเฉิน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หมายถึง ส่วนที่แสดงให้เห็นถึงแผนสำรองของกิจการ หากแผนที่วางไว้ไม่ประสบความสำเร็จ หรือเกิดเหตุการณ์ที่ไม่คาดฝันขึ้น เช่น เกิดภัยธรรมชาติ การประท้วงหยุดงาน การถูกปฏิเสธการรับสินค้าจากตลาด ซึ่งทำให้เกิดผลเสียต่อกิจการ ในแผนฉุกเฉินจึงควรระบุไว้ล่วงหน้าว่าจะมีแผนสำรองเมื่อเกิดสิ่งที่ไม่คาดฝันต่อธุรกิจอย่างไร เพื่อเรียกความเชื่อมั่นให้กับผู้ร่วมทุนและสถาบันการเงินได้ เช่น</a:t>
            </a:r>
          </a:p>
        </p:txBody>
      </p:sp>
    </p:spTree>
    <p:extLst>
      <p:ext uri="{BB962C8B-B14F-4D97-AF65-F5344CB8AC3E}">
        <p14:creationId xmlns:p14="http://schemas.microsoft.com/office/powerpoint/2010/main" val="105139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FB4F2-62DC-20D5-2091-95D336A67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B35BA2-B4A9-FE13-6BCF-E8D2B8BDC38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255E151-D871-0A1F-A9C7-D661E589C0A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417C8935-9EEF-EE37-6474-F41BCEBDC5F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529C026-3E2F-9051-CB5D-C17C49FD13B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ADC3D8-6A04-00F2-6DB9-47425828A62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DFC3E9-CCFC-AC22-1A91-0BF8E8902C1A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2049DAB-A841-BF03-EB4F-904A285C101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D037E25D-0D62-1DA0-A4E7-CA837EFC27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53503804-E507-9CC2-6E20-D944C178FEB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02AC05F-2FAC-893E-2852-C2EE5C4D3E8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FB2D00E-7629-23C8-CC17-A1CFAF2A13E1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BDC3B66-1165-923E-4978-AFB072039E8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11945A06-5F50-0FAB-464D-0B944716AE2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60FD894C-C3BD-F291-79B2-A04C668E726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D939345-F956-D2E8-94A6-62BC45CE5A3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46287D-F661-8326-668D-163336A5ADEC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04EF14A-29A4-CB11-8A3B-A45C925345C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5D815358-A685-A859-30CC-7D0B32904AD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268F4BA2-59AC-9DC8-D7A1-46279789644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48FA5E3-563F-BE56-2D4D-B21F4E6763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6C94537-0671-6947-C5BB-5648F961586D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290BEC3-48DF-C009-A855-20B76B03E88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55851395-9E41-DF69-B952-D9923F7B89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3059C985-CC4F-7F93-2DA9-D13A9107C41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D85B0CD-3227-48E3-0600-9C43A54E5A5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BC15BE1-1F67-69FE-AFB5-8A1BB0B5D7F5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FE17C4D-D42D-AD19-1AF9-596894DC122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286D308C-1EF2-2BE3-B3D6-BAF78F85C5F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7E349844-1127-B009-3711-177131289DF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D1BCB2B-7020-E4DB-9CE0-F2731FC86FF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5439FE2-C225-4625-6872-A29DE2F415C1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EA9E58E-46D5-6F44-EBD3-B428C6ED02E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340A6C9A-997B-178D-4072-C7F2FAA739C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CE60C4B-A095-88A1-D42D-5C57DE9D3D5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5AB8568-A11E-3F03-92C4-A1DA1193CF0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54FA366-6943-E7B8-2829-A9A63B82DA3A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2867630-FAE4-E171-D9CA-1FA0D614A5B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CDCD18CB-4E08-E536-9281-EEA4250DE81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4ECB7AE3-B06D-7306-B422-4EAC83F002E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A8D6F5F-96BD-F9BF-208B-34F7993A2EE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9942847-573E-5CF3-87C9-7EFF000F84D7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C4547AA-CE37-1A28-9D59-36E74B457C98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9ADAFC89-E2ED-9027-6D34-F4CE14158EF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0BD20C67-ED57-E048-C736-95CD84426AC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2A74A0C-A330-8EAB-EEDA-F20F9D8D3A9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9DC6F94-7EB1-1918-1B65-3640C01EDDF2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CE9DD1D-BAB6-A5B0-0883-853CE83C7F87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8FD6364E-ADAE-91C1-640C-0EB820694AB1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23B54ED1-6EB9-07AB-2292-D4EC5DC7529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1B0884B-FE05-67F4-FC7E-8479C1A1AF6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4E714421-EF58-A6CB-6429-2BB939582213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2C0EF5CC-5024-40B2-964F-437207958148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10E06C8B-0584-2298-4EE7-A083F98BC8ED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7B8882C-6CD5-E877-B1F1-8418E7D0F928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6C96D1E-73ED-51F4-25BC-2555B28B2F3C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DF395A-4D11-1745-2057-37C0366A8951}"/>
              </a:ext>
            </a:extLst>
          </p:cNvPr>
          <p:cNvGrpSpPr/>
          <p:nvPr/>
        </p:nvGrpSpPr>
        <p:grpSpPr>
          <a:xfrm>
            <a:off x="860031" y="1531075"/>
            <a:ext cx="11478895" cy="939651"/>
            <a:chOff x="2965791" y="2808159"/>
            <a:chExt cx="11478895" cy="939651"/>
          </a:xfrm>
        </p:grpSpPr>
        <p:sp>
          <p:nvSpPr>
            <p:cNvPr id="9" name="Google Shape;176;p25">
              <a:extLst>
                <a:ext uri="{FF2B5EF4-FFF2-40B4-BE49-F238E27FC236}">
                  <a16:creationId xmlns:a16="http://schemas.microsoft.com/office/drawing/2014/main" id="{E0C03B2B-49C0-331E-1439-3D389168FF42}"/>
                </a:ext>
              </a:extLst>
            </p:cNvPr>
            <p:cNvSpPr/>
            <p:nvPr/>
          </p:nvSpPr>
          <p:spPr>
            <a:xfrm rot="16200000">
              <a:off x="4237364" y="1755836"/>
              <a:ext cx="697771" cy="3240917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Flowchart: Delay 15">
              <a:extLst>
                <a:ext uri="{FF2B5EF4-FFF2-40B4-BE49-F238E27FC236}">
                  <a16:creationId xmlns:a16="http://schemas.microsoft.com/office/drawing/2014/main" id="{6D613655-B089-DC6C-E009-E000B59A522C}"/>
                </a:ext>
              </a:extLst>
            </p:cNvPr>
            <p:cNvSpPr/>
            <p:nvPr/>
          </p:nvSpPr>
          <p:spPr>
            <a:xfrm rot="10800000">
              <a:off x="2965791" y="3023974"/>
              <a:ext cx="875370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A55BB933-76A4-A264-02EE-DCDE3B900E76}"/>
                </a:ext>
              </a:extLst>
            </p:cNvPr>
            <p:cNvSpPr txBox="1"/>
            <p:nvPr/>
          </p:nvSpPr>
          <p:spPr>
            <a:xfrm>
              <a:off x="2997679" y="2816786"/>
              <a:ext cx="843482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4.11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85984117-520F-9652-2386-7719A0A5D53F}"/>
                </a:ext>
              </a:extLst>
            </p:cNvPr>
            <p:cNvSpPr txBox="1"/>
            <p:nvPr/>
          </p:nvSpPr>
          <p:spPr>
            <a:xfrm>
              <a:off x="3950429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ภาคผนวก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3" name="TextBox 10">
            <a:extLst>
              <a:ext uri="{FF2B5EF4-FFF2-40B4-BE49-F238E27FC236}">
                <a16:creationId xmlns:a16="http://schemas.microsoft.com/office/drawing/2014/main" id="{B3AD64C9-B566-4C4C-8D17-47EFAFDBC4F6}"/>
              </a:ext>
            </a:extLst>
          </p:cNvPr>
          <p:cNvSpPr txBox="1"/>
          <p:nvPr/>
        </p:nvSpPr>
        <p:spPr>
          <a:xfrm>
            <a:off x="980801" y="2712973"/>
            <a:ext cx="16375546" cy="133019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 algn="thaiDist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ภาคผนวกเป็นส่วนที่เพิ่มเติมอื่น ๆ สามารถช่วยให้แผนธุรกิจมีความสมบูรณ์มากขึ้น (ถ้ามี) แต่บางกิจการอาจจะมีหรือไม่มีก็ได้ สำหรับหัวข้อนี้ เช่น รูปภาพ ข้อมูลประกอบที่เกี่ยวข้อง หรือข้อมูลในอดีตที่ผ่านมา บอกแหล่งที่มาของข้อมูล และสำเนาเอกสารต่าง ๆ พร้อมรับรองสำเนาถูกต้องโดยผู้มีอำนาจลงนามและประทับตรา (ถ้ามี)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FCA55D-F85A-92B2-FD75-606B7C68C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98" y="4811178"/>
            <a:ext cx="9152003" cy="457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4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40B33-68C0-8FA1-FD90-C40C856E2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0E9A300-1ABA-305E-6798-7FD010C22990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DCBF8B8-6587-799A-522E-721BA7333A7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61F455DA-2241-69A1-C589-5ADAF727111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0D163B00-D07A-2D0F-F48D-351C341483A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2530E9A-B8D2-03E1-1838-526F21CBC65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B18C55-6BC2-0269-E065-B18CC55339B7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9DE0451-7581-C747-5B94-10B90F8A95C7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D10B2130-4D10-E3C8-C930-18FC4B55C98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4176DD15-C376-D0CE-0A0D-6449B89A728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952201A-86B5-0500-60A5-0A02192DABF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CD5E677-B3F8-5064-3027-22A0D3378C2C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4E6EF73-A063-0F53-716B-DE63B778A47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C9305EEB-1132-661A-585D-EE0F2FF7C7F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4F5EE6B5-B103-02DE-6E91-6C0880C3C80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D499377-1990-7547-E3B8-C154635C362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08C522B-A198-31DC-9CF8-907F1011541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89C69AB-8D54-EC87-5E37-6F0BD93A37C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9B050746-D746-48D6-35B3-36F43A60B63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8EB4BD5-6181-5E39-34DA-2864D34CFCF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3C51FF4-5F9B-1253-F1F8-11879FFDA14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762305F-0E64-DABB-31EC-CB388450BD05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92A7C3B-2B1E-948A-7F15-18992B2D14B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A737F994-EFF4-CD69-27E7-FE8E919CEF0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D6702AF8-0F0F-B0F4-DE66-3C4ED9E141A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E571764-9F56-BA23-8E6D-0582E858CB0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D283BE-63BE-E258-865C-3D257804FB74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4B279BE-1583-A1D2-C3D9-494808FB4FA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F41EB2B3-58D5-C8DD-AC18-F4A03BA25EA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1FBB5BD7-CDC3-279D-DC88-06DF1869A6B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7302D76-130F-6C04-E93D-C6629421D02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E65E121-4AB2-97A5-0659-ACA27CB83930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1F4949E-BBBD-6F85-E024-8F0932259FD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250A65B7-96CB-EDFA-93DE-5CB4FDC8605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84B7500E-0F87-C28E-48A1-68B24F34121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BF3ED2C-11EB-7BBD-AE7E-9AF3776751A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698BFF8-2118-4C14-D9D5-2322DA12C91A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A88B2A1-7220-B669-402D-5AFC1DD4F04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0916E3A0-82D3-818B-1DD4-22D5B4472D8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0AD74A40-6727-6646-E960-E069E76D182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E18A864-8FAE-89C3-2149-D811A301795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CD08EF9-F4E7-EF44-F95D-E728621EA557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861E021-33B3-F4AD-9E6B-6EB6452FC58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3F50699A-AC95-49B6-F26B-75646DC080A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98FB412A-8329-5349-7709-019233B355E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B82FF11-0C1D-E890-07A2-0F66B1BB1A4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D1ABDAD-C5CB-01E5-20F8-E33640A6BE4A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28DD1D9-42BF-7859-FDED-789332579199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187FE50F-F0E2-7025-3A13-10C70663B49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E75340F8-063E-D96C-3A8E-5A7BDA3EF60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EE0769A-623E-1139-8FDA-582B79334DD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01794616-6047-C698-A5E1-30CAECF3C74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A2EB72D2-805A-2339-B34B-3C8399070273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1177BA7-E0D1-633F-A267-994D1DAF0337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67E0BE2-2C81-02E6-5CDD-4D5BB27B689F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826671-188D-1797-E566-F22C2CBA456E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A45C066-C2E2-CFC7-1D9C-6C8B33A71AEC}"/>
              </a:ext>
            </a:extLst>
          </p:cNvPr>
          <p:cNvGrpSpPr/>
          <p:nvPr/>
        </p:nvGrpSpPr>
        <p:grpSpPr>
          <a:xfrm>
            <a:off x="20674820" y="9426868"/>
            <a:ext cx="11369627" cy="962734"/>
            <a:chOff x="2965791" y="2808159"/>
            <a:chExt cx="11369627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26E861CC-E398-B0F0-4CA1-E59E9FBBE0DB}"/>
                </a:ext>
              </a:extLst>
            </p:cNvPr>
            <p:cNvSpPr/>
            <p:nvPr/>
          </p:nvSpPr>
          <p:spPr>
            <a:xfrm rot="16200000">
              <a:off x="5257738" y="735468"/>
              <a:ext cx="694325" cy="5278219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AA7C721B-7AAE-44BD-D0EF-92AB563B3786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1215F64-4DA2-C9CF-654A-408126F681AE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2C88522F-DF6C-FE5B-72ED-385611D50FE3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ความหมายของเงินทุน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158B32D-B1A1-78E2-3021-0FD9F29136FF}"/>
              </a:ext>
            </a:extLst>
          </p:cNvPr>
          <p:cNvGrpSpPr/>
          <p:nvPr/>
        </p:nvGrpSpPr>
        <p:grpSpPr>
          <a:xfrm>
            <a:off x="19729177" y="3429451"/>
            <a:ext cx="16274103" cy="2736169"/>
            <a:chOff x="1893520" y="3672457"/>
            <a:chExt cx="16274103" cy="2736169"/>
          </a:xfrm>
        </p:grpSpPr>
        <p:sp>
          <p:nvSpPr>
            <p:cNvPr id="85" name="TextBox 10">
              <a:extLst>
                <a:ext uri="{FF2B5EF4-FFF2-40B4-BE49-F238E27FC236}">
                  <a16:creationId xmlns:a16="http://schemas.microsoft.com/office/drawing/2014/main" id="{7E2B1B74-0C31-83D3-8859-50BE835F35D6}"/>
                </a:ext>
              </a:extLst>
            </p:cNvPr>
            <p:cNvSpPr txBox="1"/>
            <p:nvPr/>
          </p:nvSpPr>
          <p:spPr>
            <a:xfrm>
              <a:off x="2128006" y="3672457"/>
              <a:ext cx="1603961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คุณธรรม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หลักของความดี ความงาม ความถูกต้อง ซึ่งจะแสดงออกมาโดยการกระทำทางกาย วาจา และจิตใจของแต่ละบุคคล เป็นหลักประจำใจในการประพฤติปฏิบัติจนเกิดเป็นนิสัย เป็นสิ่งที่มีประโยชน์ต่อตนเอง และผู้อื่น</a:t>
              </a:r>
            </a:p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หมายถึง พฤติกรรมทางกายและพฤติกรรมทางวาจาที่แสดงออกในทางที่ดี สุภาพ อ่อนน้อม เป็นที่ยอมรับของคนในสังคม และเป็นผู้ที่มีจิตใจดีงามสงบร่มเย็น ส่งผลให้อยู่ในสังคมได้อย่างมีความสุข</a:t>
              </a:r>
            </a:p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จริยธรรมทางธุรกิจ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รูปแบบของการประยุกต์หลักจริยธรรม และมาตรฐานทางศีลธรรมมาใช้กับการบริหารงานและการประกอบกิจกรรมทางธุรกิจ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B07A6E96-FDDC-7338-D588-A8DFFE95BC19}"/>
                </a:ext>
              </a:extLst>
            </p:cNvPr>
            <p:cNvSpPr/>
            <p:nvPr/>
          </p:nvSpPr>
          <p:spPr>
            <a:xfrm>
              <a:off x="1893520" y="3867779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CF9EA2E4-E074-2059-BDC1-C781F674264E}"/>
                </a:ext>
              </a:extLst>
            </p:cNvPr>
            <p:cNvSpPr/>
            <p:nvPr/>
          </p:nvSpPr>
          <p:spPr>
            <a:xfrm>
              <a:off x="1893520" y="501142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FF400B4-290A-2056-4D2A-A390E61C60D6}"/>
                </a:ext>
              </a:extLst>
            </p:cNvPr>
            <p:cNvSpPr/>
            <p:nvPr/>
          </p:nvSpPr>
          <p:spPr>
            <a:xfrm>
              <a:off x="1893520" y="6170157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183246A-E4D7-7422-9699-A3713497E1A9}"/>
              </a:ext>
            </a:extLst>
          </p:cNvPr>
          <p:cNvGrpSpPr/>
          <p:nvPr/>
        </p:nvGrpSpPr>
        <p:grpSpPr>
          <a:xfrm>
            <a:off x="793634" y="1732363"/>
            <a:ext cx="6721098" cy="708269"/>
            <a:chOff x="3889393" y="5441816"/>
            <a:chExt cx="6721098" cy="708269"/>
          </a:xfrm>
        </p:grpSpPr>
        <p:sp>
          <p:nvSpPr>
            <p:cNvPr id="5" name="Google Shape;176;p25">
              <a:extLst>
                <a:ext uri="{FF2B5EF4-FFF2-40B4-BE49-F238E27FC236}">
                  <a16:creationId xmlns:a16="http://schemas.microsoft.com/office/drawing/2014/main" id="{99B7E198-5D84-DAC8-C4E3-A87D5DD68ADC}"/>
                </a:ext>
              </a:extLst>
            </p:cNvPr>
            <p:cNvSpPr/>
            <p:nvPr/>
          </p:nvSpPr>
          <p:spPr>
            <a:xfrm rot="16200000">
              <a:off x="5894240" y="3436969"/>
              <a:ext cx="631318" cy="4641012"/>
            </a:xfrm>
            <a:prstGeom prst="roundRect">
              <a:avLst>
                <a:gd name="adj" fmla="val 50000"/>
              </a:avLst>
            </a:prstGeom>
            <a:solidFill>
              <a:srgbClr val="FD8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3A4FB532-EA26-A374-C7EA-F5D80A3A8A30}"/>
                </a:ext>
              </a:extLst>
            </p:cNvPr>
            <p:cNvSpPr txBox="1"/>
            <p:nvPr/>
          </p:nvSpPr>
          <p:spPr>
            <a:xfrm>
              <a:off x="4175184" y="5562257"/>
              <a:ext cx="6435307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ประเภทของโครงสร้างองค์กร </a:t>
              </a:r>
              <a:endParaRPr lang="en-US" sz="4000" b="1" spc="36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4B4AEF-C4E3-90EC-80AB-6A747C2FB864}"/>
              </a:ext>
            </a:extLst>
          </p:cNvPr>
          <p:cNvGrpSpPr/>
          <p:nvPr/>
        </p:nvGrpSpPr>
        <p:grpSpPr>
          <a:xfrm>
            <a:off x="793632" y="2640747"/>
            <a:ext cx="16647203" cy="6137923"/>
            <a:chOff x="1228726" y="6082398"/>
            <a:chExt cx="16700733" cy="6137923"/>
          </a:xfrm>
        </p:grpSpPr>
        <p:sp>
          <p:nvSpPr>
            <p:cNvPr id="68" name="TextBox 10">
              <a:extLst>
                <a:ext uri="{FF2B5EF4-FFF2-40B4-BE49-F238E27FC236}">
                  <a16:creationId xmlns:a16="http://schemas.microsoft.com/office/drawing/2014/main" id="{D3557143-C35A-999C-A5F3-FD0252EDEC62}"/>
                </a:ext>
              </a:extLst>
            </p:cNvPr>
            <p:cNvSpPr txBox="1"/>
            <p:nvPr/>
          </p:nvSpPr>
          <p:spPr>
            <a:xfrm>
              <a:off x="1228726" y="6131153"/>
              <a:ext cx="16700733" cy="212167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โครงสร้างองค์กรแบบลำดับชั้น (</a:t>
              </a: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Hierarchical Structure)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เป็นโครงสร้างที่ใช้ในการจัดการที่มีกลไกการควบคุมและคำสั่งแบบชั้นลำดับ เริ่มจากผู้บริหารระดับสูงสุด (เช่น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CEO)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จนถึงระดับล่างสุด (เช่น พนักงาน) ตัวอย่างเช่น องค์กรที่มีการแบ่งงานตามแผนก เช่น การเงิน การตลาด การผลิต</a:t>
              </a:r>
            </a:p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โครงสร้างองค์กรแบบแบน (</a:t>
              </a: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Flat Structure)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ในโครงสร้างนี้ จะมีการลดระดับชั้นของการบริหารลง ทำให้การตัดสินใจสามารถเกิดขึ้นได้รวดเร็ว และสามารถตอบสนองต่อการเปลี่ยนแปลงได้ดี แต่จะมีจำนวนผู้ที่รับผิดชอบมากขึ้นในแต่ละตำแหน่ง</a:t>
              </a:r>
            </a:p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โครงสร้างองค์กรแบบ</a:t>
              </a:r>
              <a:r>
                <a:rPr lang="th-TH" sz="3800" b="1" spc="36" dirty="0" err="1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เมทริกซ์</a:t>
              </a: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(</a:t>
              </a: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Matrix Structure)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เป็นการผสมผสานระหว่างโครงสร้างแบบลำดับชั้นและการทำงานร่วมกันในลักษณะของทีม โดยบุคลากรจะมีความรับผิดชอบต่อแผนกที่ตนเองอยู่ และยังต้องทำงานร่วมกับทีมอื่น ๆ ในโครงการต่าง ๆ โดยใช้ความสามารถเฉพาะทาง</a:t>
              </a:r>
            </a:p>
            <a:p>
              <a:pPr marL="534988" algn="just"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โครงสร้างองค์กรแบบเครือข่าย (</a:t>
              </a: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Network Structure)</a:t>
              </a: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เป็นโครงสร้างที่มุ่งเน้นการทำงานร่วมกับพันธมิตรและองค์กรภายนอกในรูปแบบเครือข่าย โดยองค์กรจะเน้นการประสานงานกับภายนอกมากกว่าการดำเนินการทั้งหมดภายในองค์กรเอง</a:t>
              </a:r>
            </a:p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โครงสร้างองค์กรแบบทีม (</a:t>
              </a: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Team-based Structure)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โครงสร้างนี้เน้นการทำงานเป็นทีมเพื่อให้เกิดการทำงานร่วมกันอย่างมีประสิทธิภาพ และตอบสนองความต้องการของลูกค้าอย่างรวดเร็วการตัดสินใจจะทำร่วมกันในทีม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2F752A3-8B67-D843-1C3A-7F7AC02FD330}"/>
                </a:ext>
              </a:extLst>
            </p:cNvPr>
            <p:cNvSpPr/>
            <p:nvPr/>
          </p:nvSpPr>
          <p:spPr>
            <a:xfrm>
              <a:off x="1228728" y="608239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6A84A80-4AE1-B609-2B2A-62F61D3FFFA4}"/>
                </a:ext>
              </a:extLst>
            </p:cNvPr>
            <p:cNvSpPr/>
            <p:nvPr/>
          </p:nvSpPr>
          <p:spPr>
            <a:xfrm>
              <a:off x="1228728" y="7795629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22CE910-245D-6818-2413-6A5CEEAC246F}"/>
                </a:ext>
              </a:extLst>
            </p:cNvPr>
            <p:cNvSpPr/>
            <p:nvPr/>
          </p:nvSpPr>
          <p:spPr>
            <a:xfrm>
              <a:off x="1228728" y="896355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B9556DC-F3B9-DEA9-89E4-14FF6E8E9E55}"/>
                </a:ext>
              </a:extLst>
            </p:cNvPr>
            <p:cNvSpPr/>
            <p:nvPr/>
          </p:nvSpPr>
          <p:spPr>
            <a:xfrm>
              <a:off x="1228728" y="10628835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D598785-EF31-286C-2B49-3021B70D4A23}"/>
                </a:ext>
              </a:extLst>
            </p:cNvPr>
            <p:cNvSpPr/>
            <p:nvPr/>
          </p:nvSpPr>
          <p:spPr>
            <a:xfrm>
              <a:off x="1228728" y="11763121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8491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6D9AC-619C-A5A4-041A-688D352DB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64E488E-647A-C93F-9A9D-9141A8C53BC7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3CA0825-A0E4-2AE0-287C-6D76630E968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DA480DD1-7059-8B5D-D159-82D0A95A97B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C191D76-EF5C-5ABC-7C0A-C4C2D8673E9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DEF8501-097C-DC30-B828-FB19C8210ED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13372E-BCD9-D5CF-5A51-3BE2086A630F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54795EF-8CEC-6603-81D4-61F5A618273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21E81739-D302-1CBD-13BF-C13FA059DC0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F912479C-B7AF-96D8-913A-19F754E0A5C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31886D-E86D-51E0-A51F-1F7A5A8281A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14696E4-A8C0-63C6-E12F-0CB02AFB4639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959593-F4F6-021D-B3DF-C97C167CFA6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D1CA9110-3B03-D9FE-C0ED-3C89E3277E7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502D357F-BC36-7C12-DB2F-3A343531538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15CDA5D-6326-971F-BCE1-6AB128AAD07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3C3615-058A-1233-EA4D-6C89A2C749A4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8E3BB1E-5324-EDE9-6AD6-32A1AC6F8F07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3783E934-0C4F-4726-8E73-443575F3C93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1C6BFEB7-3974-DC24-56B0-D662FFB28B5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221A82C-4DFC-F78B-43F3-BC2FE900773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C8CEED8-FC58-0291-D4E6-AE645C8C916A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9DB15D2-D7C8-726A-2794-3BC25A101B3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7D32758A-7EF5-6113-00CF-C68194AFCD3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48328A5D-4151-0C60-8CE6-CBF0D8A5B1E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40523F3-2CD5-7FDD-10CC-EF5E038D110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0CAC2F9-5F52-4271-A005-B44F364DAA0C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565CBF9-31CF-55FE-A06D-69831BCBBBA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9BEB6C3E-3BF7-D3B4-02BE-4C370524593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1880D95A-FEDC-E5F5-95B8-91F042E4485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9472815-CA55-10EE-242E-C6542EAD9EA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1A97D1B-9FE5-222A-ADF1-F167FF038FA1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CA6C79A-B729-71AE-A0F9-9E6D787705B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2ED9C03E-0083-C902-95D0-0F390970F388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BC283CF9-182A-A883-6635-FBCCFD5629F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060F486-CC8A-C2FD-5EF6-382CD3419B7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EF51C79-E651-7BB2-4B8A-AA1CD571DBCB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4C2DC14-D3D0-41DE-6CE8-E4C1786EF76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B5A3E5F-51A7-F6D9-3398-B63DFA64E81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9A8D85CE-BB98-B687-1D98-973993F1EB2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39A126F-3F8D-515E-A6B4-E396AAF01C4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478D9F0-947C-C78E-057F-0BAB5B8448B9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319B5DD-9288-CACC-CD8E-DFD68C252E6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95657518-ED4D-E559-FF30-4F9E1548ADF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A0567234-6B89-427E-127F-7F8D07D9F9D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CE5A278-3BEE-B39C-E82C-294CD19D341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28CA212-9D31-4B61-44DB-09E97D9B5345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5D10336-5518-8894-33B3-FC8E49ACD002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BBF90EC7-5E05-3016-A5AA-B0716B0B27C1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91D59A33-B88A-67E2-B1D0-91FF4D6CAB7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FB37715-97A2-0AB0-C01B-30A440EDBEE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E607D79-8C0E-D206-8662-00DAF142953A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AB7E3D37-7B9D-24C2-CADF-5B9ED0C51FF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4904CF1-2546-800E-A3E6-CE3C3C9A98B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BA405B5-DA20-47AA-0EF7-B3F702D7F86D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C69E73C-E229-993A-4000-E13741E54987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759F109-E9D7-1C23-378A-EC60DB9CBD8B}"/>
              </a:ext>
            </a:extLst>
          </p:cNvPr>
          <p:cNvSpPr txBox="1"/>
          <p:nvPr/>
        </p:nvSpPr>
        <p:spPr>
          <a:xfrm>
            <a:off x="19134008" y="2341134"/>
            <a:ext cx="16592187" cy="2360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4988" marR="0" lvl="0" indent="0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ห้างหุ้นส่วนจำกัด (</a:t>
            </a:r>
            <a:r>
              <a:rPr kumimoji="0" lang="en-US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Partnership)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2.1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ซึ่งจำกัดความรับผิดชอบเพียงไม่เกินจำนวนเงินที่คนรับจะลงหุ้น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Partner)</a:t>
            </a:r>
            <a:endParaRPr kumimoji="0" lang="th-TH" sz="380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2.2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ซึ่งต้องรับผิดชอบร่วมกันในบรรดาหนี้ของห้างหุ้นส่วนไม่จำกัดจำนวน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General Partner)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DCC031-2936-40AF-9E6C-F9CD7EACA15C}"/>
              </a:ext>
            </a:extLst>
          </p:cNvPr>
          <p:cNvGrpSpPr/>
          <p:nvPr/>
        </p:nvGrpSpPr>
        <p:grpSpPr>
          <a:xfrm>
            <a:off x="793635" y="1732362"/>
            <a:ext cx="4202183" cy="1143609"/>
            <a:chOff x="3889394" y="5441815"/>
            <a:chExt cx="4202183" cy="1143609"/>
          </a:xfrm>
        </p:grpSpPr>
        <p:sp>
          <p:nvSpPr>
            <p:cNvPr id="22" name="Google Shape;176;p25">
              <a:extLst>
                <a:ext uri="{FF2B5EF4-FFF2-40B4-BE49-F238E27FC236}">
                  <a16:creationId xmlns:a16="http://schemas.microsoft.com/office/drawing/2014/main" id="{7BF97CB2-00B7-F8F5-0F6F-FEE8FAA5694F}"/>
                </a:ext>
              </a:extLst>
            </p:cNvPr>
            <p:cNvSpPr/>
            <p:nvPr/>
          </p:nvSpPr>
          <p:spPr>
            <a:xfrm rot="16200000">
              <a:off x="5531931" y="4311570"/>
              <a:ext cx="631318" cy="3916390"/>
            </a:xfrm>
            <a:prstGeom prst="roundRect">
              <a:avLst>
                <a:gd name="adj" fmla="val 50000"/>
              </a:avLst>
            </a:prstGeom>
            <a:solidFill>
              <a:srgbClr val="91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9A6D37F4-6B90-5BEB-13F8-3464CB9D7BEC}"/>
                </a:ext>
              </a:extLst>
            </p:cNvPr>
            <p:cNvSpPr/>
            <p:nvPr/>
          </p:nvSpPr>
          <p:spPr>
            <a:xfrm rot="16200000">
              <a:off x="5230005" y="4101204"/>
              <a:ext cx="631318" cy="3312539"/>
            </a:xfrm>
            <a:prstGeom prst="roundRect">
              <a:avLst>
                <a:gd name="adj" fmla="val 50000"/>
              </a:avLst>
            </a:prstGeom>
            <a:solidFill>
              <a:srgbClr val="91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DE77512C-61AB-01BC-D03D-0777950F3B0C}"/>
                </a:ext>
              </a:extLst>
            </p:cNvPr>
            <p:cNvSpPr txBox="1"/>
            <p:nvPr/>
          </p:nvSpPr>
          <p:spPr>
            <a:xfrm>
              <a:off x="4175185" y="5544542"/>
              <a:ext cx="3916392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ข้อดีและข้อเสียของ</a:t>
              </a:r>
              <a:b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แต่ละประเภทโครงสร้าง</a:t>
              </a:r>
              <a:endParaRPr lang="en-US" sz="4000" b="1" spc="36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1AAB841-5A42-E5F8-DC4C-086F5F992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263" y="1664809"/>
            <a:ext cx="10023749" cy="81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5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40B33-68C0-8FA1-FD90-C40C856E2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0E9A300-1ABA-305E-6798-7FD010C22990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DCBF8B8-6587-799A-522E-721BA7333A7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61F455DA-2241-69A1-C589-5ADAF727111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0D163B00-D07A-2D0F-F48D-351C341483A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2530E9A-B8D2-03E1-1838-526F21CBC65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B18C55-6BC2-0269-E065-B18CC55339B7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9DE0451-7581-C747-5B94-10B90F8A95C7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D10B2130-4D10-E3C8-C930-18FC4B55C98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4176DD15-C376-D0CE-0A0D-6449B89A728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952201A-86B5-0500-60A5-0A02192DABF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CD5E677-B3F8-5064-3027-22A0D3378C2C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4E6EF73-A063-0F53-716B-DE63B778A47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C9305EEB-1132-661A-585D-EE0F2FF7C7F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4F5EE6B5-B103-02DE-6E91-6C0880C3C80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D499377-1990-7547-E3B8-C154635C362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08C522B-A198-31DC-9CF8-907F1011541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89C69AB-8D54-EC87-5E37-6F0BD93A37C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9B050746-D746-48D6-35B3-36F43A60B63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8EB4BD5-6181-5E39-34DA-2864D34CFCF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3C51FF4-5F9B-1253-F1F8-11879FFDA14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762305F-0E64-DABB-31EC-CB388450BD05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92A7C3B-2B1E-948A-7F15-18992B2D14B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A737F994-EFF4-CD69-27E7-FE8E919CEF0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D6702AF8-0F0F-B0F4-DE66-3C4ED9E141A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E571764-9F56-BA23-8E6D-0582E858CB0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D283BE-63BE-E258-865C-3D257804FB74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4B279BE-1583-A1D2-C3D9-494808FB4FA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F41EB2B3-58D5-C8DD-AC18-F4A03BA25EA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1FBB5BD7-CDC3-279D-DC88-06DF1869A6B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7302D76-130F-6C04-E93D-C6629421D02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E65E121-4AB2-97A5-0659-ACA27CB83930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1F4949E-BBBD-6F85-E024-8F0932259FD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250A65B7-96CB-EDFA-93DE-5CB4FDC8605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84B7500E-0F87-C28E-48A1-68B24F34121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BF3ED2C-11EB-7BBD-AE7E-9AF3776751A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698BFF8-2118-4C14-D9D5-2322DA12C91A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A88B2A1-7220-B669-402D-5AFC1DD4F04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0916E3A0-82D3-818B-1DD4-22D5B4472D8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0AD74A40-6727-6646-E960-E069E76D182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E18A864-8FAE-89C3-2149-D811A301795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CD08EF9-F4E7-EF44-F95D-E728621EA557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861E021-33B3-F4AD-9E6B-6EB6452FC58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3F50699A-AC95-49B6-F26B-75646DC080A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98FB412A-8329-5349-7709-019233B355E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B82FF11-0C1D-E890-07A2-0F66B1BB1A4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D1ABDAD-C5CB-01E5-20F8-E33640A6BE4A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28DD1D9-42BF-7859-FDED-789332579199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187FE50F-F0E2-7025-3A13-10C70663B49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E75340F8-063E-D96C-3A8E-5A7BDA3EF60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EE0769A-623E-1139-8FDA-582B79334DD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01794616-6047-C698-A5E1-30CAECF3C74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A2EB72D2-805A-2339-B34B-3C8399070273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1177BA7-E0D1-633F-A267-994D1DAF0337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67E0BE2-2C81-02E6-5CDD-4D5BB27B689F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826671-188D-1797-E566-F22C2CBA456E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A45C066-C2E2-CFC7-1D9C-6C8B33A71AEC}"/>
              </a:ext>
            </a:extLst>
          </p:cNvPr>
          <p:cNvGrpSpPr/>
          <p:nvPr/>
        </p:nvGrpSpPr>
        <p:grpSpPr>
          <a:xfrm>
            <a:off x="20674820" y="9426868"/>
            <a:ext cx="11369627" cy="962734"/>
            <a:chOff x="2965791" y="2808159"/>
            <a:chExt cx="11369627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26E861CC-E398-B0F0-4CA1-E59E9FBBE0DB}"/>
                </a:ext>
              </a:extLst>
            </p:cNvPr>
            <p:cNvSpPr/>
            <p:nvPr/>
          </p:nvSpPr>
          <p:spPr>
            <a:xfrm rot="16200000">
              <a:off x="5257738" y="735468"/>
              <a:ext cx="694325" cy="5278219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AA7C721B-7AAE-44BD-D0EF-92AB563B3786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1215F64-4DA2-C9CF-654A-408126F681AE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2C88522F-DF6C-FE5B-72ED-385611D50FE3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ความหมายของเงินทุน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699B64A-2AF5-A9CA-3415-936D84A2DE20}"/>
              </a:ext>
            </a:extLst>
          </p:cNvPr>
          <p:cNvGrpSpPr/>
          <p:nvPr/>
        </p:nvGrpSpPr>
        <p:grpSpPr>
          <a:xfrm>
            <a:off x="11478734" y="5400748"/>
            <a:ext cx="6170827" cy="4407089"/>
            <a:chOff x="11324600" y="5400748"/>
            <a:chExt cx="6170827" cy="4407089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394BB9BE-DE5F-C5B6-3573-1C28664032CF}"/>
                </a:ext>
              </a:extLst>
            </p:cNvPr>
            <p:cNvSpPr/>
            <p:nvPr/>
          </p:nvSpPr>
          <p:spPr>
            <a:xfrm>
              <a:off x="11324600" y="5400748"/>
              <a:ext cx="6170827" cy="440708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158B32D-B1A1-78E2-3021-0FD9F29136FF}"/>
                </a:ext>
              </a:extLst>
            </p:cNvPr>
            <p:cNvGrpSpPr/>
            <p:nvPr/>
          </p:nvGrpSpPr>
          <p:grpSpPr>
            <a:xfrm>
              <a:off x="11635460" y="5700255"/>
              <a:ext cx="5720887" cy="2977650"/>
              <a:chOff x="1893520" y="3672457"/>
              <a:chExt cx="5720887" cy="2977650"/>
            </a:xfrm>
          </p:grpSpPr>
          <p:sp>
            <p:nvSpPr>
              <p:cNvPr id="85" name="TextBox 10">
                <a:extLst>
                  <a:ext uri="{FF2B5EF4-FFF2-40B4-BE49-F238E27FC236}">
                    <a16:creationId xmlns:a16="http://schemas.microsoft.com/office/drawing/2014/main" id="{7E2B1B74-0C31-83D3-8859-50BE835F35D6}"/>
                  </a:ext>
                </a:extLst>
              </p:cNvPr>
              <p:cNvSpPr txBox="1"/>
              <p:nvPr/>
            </p:nvSpPr>
            <p:spPr>
              <a:xfrm>
                <a:off x="2128006" y="3672457"/>
                <a:ext cx="5486401" cy="27361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200"/>
                  </a:lnSpc>
                  <a:spcBef>
                    <a:spcPts val="600"/>
                  </a:spcBef>
                </a:pPr>
                <a:r>
                  <a:rPr lang="en-US" sz="35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CEO (Chief Executive Officer) </a:t>
                </a:r>
                <a:r>
                  <a:rPr lang="th-TH" sz="35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คือหัวหน้าขององค์กร</a:t>
                </a:r>
              </a:p>
              <a:p>
                <a:pPr>
                  <a:lnSpc>
                    <a:spcPts val="3200"/>
                  </a:lnSpc>
                  <a:spcBef>
                    <a:spcPts val="600"/>
                  </a:spcBef>
                </a:pPr>
                <a:r>
                  <a:rPr lang="en-US" sz="35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CFO (Chief Financial Officer) </a:t>
                </a:r>
                <a:r>
                  <a:rPr lang="th-TH" sz="35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รับผิดชอบด้านการเงิน</a:t>
                </a:r>
              </a:p>
              <a:p>
                <a:pPr>
                  <a:lnSpc>
                    <a:spcPts val="3200"/>
                  </a:lnSpc>
                  <a:spcBef>
                    <a:spcPts val="600"/>
                  </a:spcBef>
                </a:pPr>
                <a:r>
                  <a:rPr lang="en-US" sz="35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COO (Chief Operating Officer) </a:t>
                </a:r>
                <a:r>
                  <a:rPr lang="th-TH" sz="35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รับผิดชอบในการดำเนินงาน</a:t>
                </a:r>
              </a:p>
              <a:p>
                <a:pPr>
                  <a:lnSpc>
                    <a:spcPts val="3200"/>
                  </a:lnSpc>
                  <a:spcBef>
                    <a:spcPts val="600"/>
                  </a:spcBef>
                </a:pPr>
                <a:r>
                  <a:rPr lang="th-TH" sz="35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ตำแหน่งต่าง ๆ </a:t>
                </a:r>
                <a:r>
                  <a:rPr lang="th-TH" sz="35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เช่น </a:t>
                </a:r>
                <a:r>
                  <a:rPr lang="en-US" sz="35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Accounting, Finance, Production </a:t>
                </a:r>
                <a:r>
                  <a:rPr lang="th-TH" sz="35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และ </a:t>
                </a:r>
                <a:r>
                  <a:rPr lang="en-US" sz="35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Marketing </a:t>
                </a:r>
                <a:r>
                  <a:rPr lang="th-TH" sz="35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เป็นแผนกที่ทำงานร่วมกันภายในองค์กร</a:t>
                </a: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B07A6E96-FDDC-7338-D588-A8DFFE95BC19}"/>
                  </a:ext>
                </a:extLst>
              </p:cNvPr>
              <p:cNvSpPr/>
              <p:nvPr/>
            </p:nvSpPr>
            <p:spPr>
              <a:xfrm>
                <a:off x="1893520" y="3799851"/>
                <a:ext cx="180287" cy="18028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31F1613A-ABE4-AB8B-DA97-D789F3712FAC}"/>
                  </a:ext>
                </a:extLst>
              </p:cNvPr>
              <p:cNvSpPr/>
              <p:nvPr/>
            </p:nvSpPr>
            <p:spPr>
              <a:xfrm>
                <a:off x="1893520" y="4686083"/>
                <a:ext cx="180287" cy="18028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1A7152DC-4E25-1745-812A-39B4B8BFA6AC}"/>
                  </a:ext>
                </a:extLst>
              </p:cNvPr>
              <p:cNvSpPr/>
              <p:nvPr/>
            </p:nvSpPr>
            <p:spPr>
              <a:xfrm>
                <a:off x="1893520" y="5587010"/>
                <a:ext cx="180287" cy="18028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789D54D-6655-B356-CF4F-355B42794019}"/>
                  </a:ext>
                </a:extLst>
              </p:cNvPr>
              <p:cNvSpPr/>
              <p:nvPr/>
            </p:nvSpPr>
            <p:spPr>
              <a:xfrm>
                <a:off x="1893520" y="6469820"/>
                <a:ext cx="180287" cy="18028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183246A-E4D7-7422-9699-A3713497E1A9}"/>
              </a:ext>
            </a:extLst>
          </p:cNvPr>
          <p:cNvGrpSpPr/>
          <p:nvPr/>
        </p:nvGrpSpPr>
        <p:grpSpPr>
          <a:xfrm>
            <a:off x="793636" y="1732363"/>
            <a:ext cx="6707649" cy="704001"/>
            <a:chOff x="3889395" y="5441816"/>
            <a:chExt cx="6707649" cy="704001"/>
          </a:xfrm>
        </p:grpSpPr>
        <p:sp>
          <p:nvSpPr>
            <p:cNvPr id="5" name="Google Shape;176;p25">
              <a:extLst>
                <a:ext uri="{FF2B5EF4-FFF2-40B4-BE49-F238E27FC236}">
                  <a16:creationId xmlns:a16="http://schemas.microsoft.com/office/drawing/2014/main" id="{99B7E198-5D84-DAC8-C4E3-A87D5DD68ADC}"/>
                </a:ext>
              </a:extLst>
            </p:cNvPr>
            <p:cNvSpPr/>
            <p:nvPr/>
          </p:nvSpPr>
          <p:spPr>
            <a:xfrm rot="16200000">
              <a:off x="6585138" y="2746073"/>
              <a:ext cx="631318" cy="6022804"/>
            </a:xfrm>
            <a:prstGeom prst="roundRect">
              <a:avLst>
                <a:gd name="adj" fmla="val 50000"/>
              </a:avLst>
            </a:prstGeom>
            <a:solidFill>
              <a:srgbClr val="FD8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3A4FB532-EA26-A374-C7EA-F5D80A3A8A30}"/>
                </a:ext>
              </a:extLst>
            </p:cNvPr>
            <p:cNvSpPr txBox="1"/>
            <p:nvPr/>
          </p:nvSpPr>
          <p:spPr>
            <a:xfrm>
              <a:off x="4161737" y="5557989"/>
              <a:ext cx="6435307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การกำหนดโครงสร้างองค์กรที่เหมาะสม </a:t>
              </a:r>
              <a:endParaRPr lang="en-US" sz="4000" b="1" spc="36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3" name="TextBox 10">
            <a:extLst>
              <a:ext uri="{FF2B5EF4-FFF2-40B4-BE49-F238E27FC236}">
                <a16:creationId xmlns:a16="http://schemas.microsoft.com/office/drawing/2014/main" id="{1E579D81-5CC1-82A2-907A-7DA3902C6239}"/>
              </a:ext>
            </a:extLst>
          </p:cNvPr>
          <p:cNvSpPr txBox="1"/>
          <p:nvPr/>
        </p:nvSpPr>
        <p:spPr>
          <a:xfrm>
            <a:off x="1043060" y="2636418"/>
            <a:ext cx="16313287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 algn="thaiDist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การเลือกโครงสร้างองค์กรที่เหมาะสมจะขึ้นอยู่กับหลายปัจจัย เช่น ขนาดขององค์กร ประเภทของธุรกิจ และวัฒนธรรมองค์กร โดยการกำหนดโครงสร้างจะต้องทำให้การทำงานมีความคล่องตัวและสามารถตอบสนองต่อความต้องการของตลาดได้อย่างรวดเร็ว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D6844C-F2DD-01DE-9D46-CAC0C2E9AFEC}"/>
              </a:ext>
            </a:extLst>
          </p:cNvPr>
          <p:cNvGrpSpPr/>
          <p:nvPr/>
        </p:nvGrpSpPr>
        <p:grpSpPr>
          <a:xfrm>
            <a:off x="2622436" y="4408406"/>
            <a:ext cx="6707649" cy="704001"/>
            <a:chOff x="3889395" y="5441816"/>
            <a:chExt cx="6707649" cy="704001"/>
          </a:xfrm>
        </p:grpSpPr>
        <p:sp>
          <p:nvSpPr>
            <p:cNvPr id="7" name="Google Shape;176;p25">
              <a:extLst>
                <a:ext uri="{FF2B5EF4-FFF2-40B4-BE49-F238E27FC236}">
                  <a16:creationId xmlns:a16="http://schemas.microsoft.com/office/drawing/2014/main" id="{2497364C-7306-68F4-D4CF-A60120BB1E32}"/>
                </a:ext>
              </a:extLst>
            </p:cNvPr>
            <p:cNvSpPr/>
            <p:nvPr/>
          </p:nvSpPr>
          <p:spPr>
            <a:xfrm rot="16200000">
              <a:off x="6855302" y="2475909"/>
              <a:ext cx="631318" cy="6563131"/>
            </a:xfrm>
            <a:prstGeom prst="roundRect">
              <a:avLst>
                <a:gd name="adj" fmla="val 50000"/>
              </a:avLst>
            </a:prstGeom>
            <a:solidFill>
              <a:srgbClr val="91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A0D89EE8-0FCC-287A-3F5F-1878D9824535}"/>
                </a:ext>
              </a:extLst>
            </p:cNvPr>
            <p:cNvSpPr txBox="1"/>
            <p:nvPr/>
          </p:nvSpPr>
          <p:spPr>
            <a:xfrm>
              <a:off x="4161737" y="5557989"/>
              <a:ext cx="6435307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แผนภาพองค์กร (</a:t>
              </a:r>
              <a:r>
                <a:rPr lang="en-US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Organizational Chart)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B6E522B-0AAC-DC44-00F4-ED26DD6EC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9" y="5400750"/>
            <a:ext cx="10295631" cy="43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0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8E45A4-9BF6-65C2-E861-A3F880A3598E}"/>
              </a:ext>
            </a:extLst>
          </p:cNvPr>
          <p:cNvGrpSpPr>
            <a:grpSpLocks noChangeAspect="1"/>
          </p:cNvGrpSpPr>
          <p:nvPr/>
        </p:nvGrpSpPr>
        <p:grpSpPr>
          <a:xfrm>
            <a:off x="492716" y="920520"/>
            <a:ext cx="14206695" cy="1922144"/>
            <a:chOff x="611277" y="351365"/>
            <a:chExt cx="17493631" cy="23668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38855F-17A9-DF4E-4DDF-509DFDE448B3}"/>
                </a:ext>
              </a:extLst>
            </p:cNvPr>
            <p:cNvGrpSpPr/>
            <p:nvPr/>
          </p:nvGrpSpPr>
          <p:grpSpPr>
            <a:xfrm>
              <a:off x="1517574" y="763548"/>
              <a:ext cx="16587334" cy="1263284"/>
              <a:chOff x="1077316" y="763548"/>
              <a:chExt cx="16587334" cy="1263284"/>
            </a:xfrm>
          </p:grpSpPr>
          <p:sp>
            <p:nvSpPr>
              <p:cNvPr id="18" name="Google Shape;176;p25">
                <a:extLst>
                  <a:ext uri="{FF2B5EF4-FFF2-40B4-BE49-F238E27FC236}">
                    <a16:creationId xmlns:a16="http://schemas.microsoft.com/office/drawing/2014/main" id="{1CC34792-5F0F-86DA-DF68-3C3C5825FAEB}"/>
                  </a:ext>
                </a:extLst>
              </p:cNvPr>
              <p:cNvSpPr/>
              <p:nvPr/>
            </p:nvSpPr>
            <p:spPr>
              <a:xfrm rot="16200000">
                <a:off x="7817457" y="-5905001"/>
                <a:ext cx="1152558" cy="14632840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3823F5D-AF6E-CE51-0F5E-990573A22129}"/>
                  </a:ext>
                </a:extLst>
              </p:cNvPr>
              <p:cNvSpPr txBox="1"/>
              <p:nvPr/>
            </p:nvSpPr>
            <p:spPr>
              <a:xfrm>
                <a:off x="2472364" y="763548"/>
                <a:ext cx="15192286" cy="1263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โมเดลธุรกิจ </a:t>
                </a:r>
                <a:r>
                  <a:rPr lang="en-US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Business Model Canvas (BMC) </a:t>
                </a:r>
                <a:endParaRPr lang="th-TH" sz="55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ED6841-62B6-4ED4-8BF6-94F26CBFAC73}"/>
                </a:ext>
              </a:extLst>
            </p:cNvPr>
            <p:cNvSpPr/>
            <p:nvPr/>
          </p:nvSpPr>
          <p:spPr>
            <a:xfrm>
              <a:off x="611277" y="351365"/>
              <a:ext cx="1974375" cy="1974375"/>
            </a:xfrm>
            <a:prstGeom prst="ellipse">
              <a:avLst/>
            </a:prstGeom>
            <a:solidFill>
              <a:srgbClr val="F57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434A66-07F8-C75F-9A7B-374B992212AD}"/>
                </a:ext>
              </a:extLst>
            </p:cNvPr>
            <p:cNvSpPr txBox="1"/>
            <p:nvPr/>
          </p:nvSpPr>
          <p:spPr>
            <a:xfrm>
              <a:off x="838200" y="1154909"/>
              <a:ext cx="1524001" cy="1563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13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20674820" y="9426868"/>
            <a:ext cx="11369627" cy="962734"/>
            <a:chOff x="2965791" y="2808159"/>
            <a:chExt cx="11369627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257738" y="735468"/>
              <a:ext cx="694325" cy="5278219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ความหมายของเงินทุน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37DBDD8-3AA9-E9F5-DDEA-A85BA11E5330}"/>
              </a:ext>
            </a:extLst>
          </p:cNvPr>
          <p:cNvGrpSpPr/>
          <p:nvPr/>
        </p:nvGrpSpPr>
        <p:grpSpPr>
          <a:xfrm>
            <a:off x="19729177" y="3429451"/>
            <a:ext cx="16274103" cy="2736169"/>
            <a:chOff x="1893520" y="3672457"/>
            <a:chExt cx="16274103" cy="2736169"/>
          </a:xfrm>
        </p:grpSpPr>
        <p:sp>
          <p:nvSpPr>
            <p:cNvPr id="85" name="TextBox 10">
              <a:extLst>
                <a:ext uri="{FF2B5EF4-FFF2-40B4-BE49-F238E27FC236}">
                  <a16:creationId xmlns:a16="http://schemas.microsoft.com/office/drawing/2014/main" id="{870D679D-74D5-C711-F8F8-8391F1051DD4}"/>
                </a:ext>
              </a:extLst>
            </p:cNvPr>
            <p:cNvSpPr txBox="1"/>
            <p:nvPr/>
          </p:nvSpPr>
          <p:spPr>
            <a:xfrm>
              <a:off x="2128006" y="3672457"/>
              <a:ext cx="1603961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คุณธรรม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หลักของความดี ความงาม ความถูกต้อง ซึ่งจะแสดงออกมาโดยการกระทำทางกาย วาจา และจิตใจของแต่ละบุคคล เป็นหลักประจำใจในการประพฤติปฏิบัติจนเกิดเป็นนิสัย เป็นสิ่งที่มีประโยชน์ต่อตนเอง และผู้อื่น</a:t>
              </a:r>
            </a:p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หมายถึง พฤติกรรมทางกายและพฤติกรรมทางวาจาที่แสดงออกในทางที่ดี สุภาพ อ่อนน้อม เป็นที่ยอมรับของคนในสังคม และเป็นผู้ที่มีจิตใจดีงามสงบร่มเย็น ส่งผลให้อยู่ในสังคมได้อย่างมีความสุข</a:t>
              </a:r>
            </a:p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จริยธรรมทางธุรกิจ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รูปแบบของการประยุกต์หลักจริยธรรม และมาตรฐานทางศีลธรรมมาใช้กับการบริหารงานและการประกอบกิจกรรมทางธุรกิจ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80EDD15-152B-58D1-8E86-DF4BEFEDEEBA}"/>
                </a:ext>
              </a:extLst>
            </p:cNvPr>
            <p:cNvSpPr/>
            <p:nvPr/>
          </p:nvSpPr>
          <p:spPr>
            <a:xfrm>
              <a:off x="1893520" y="3867779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6DEA718-8C3F-96FF-F18A-58B662C0BF71}"/>
                </a:ext>
              </a:extLst>
            </p:cNvPr>
            <p:cNvSpPr/>
            <p:nvPr/>
          </p:nvSpPr>
          <p:spPr>
            <a:xfrm>
              <a:off x="1893520" y="501142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E210E2E-0E85-3CBB-EF5A-0601A28A7E0C}"/>
                </a:ext>
              </a:extLst>
            </p:cNvPr>
            <p:cNvSpPr/>
            <p:nvPr/>
          </p:nvSpPr>
          <p:spPr>
            <a:xfrm>
              <a:off x="1893520" y="6170157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75" name="TextBox 10">
            <a:extLst>
              <a:ext uri="{FF2B5EF4-FFF2-40B4-BE49-F238E27FC236}">
                <a16:creationId xmlns:a16="http://schemas.microsoft.com/office/drawing/2014/main" id="{FAA4F853-1BFA-93DA-EB50-241278163B04}"/>
              </a:ext>
            </a:extLst>
          </p:cNvPr>
          <p:cNvSpPr txBox="1"/>
          <p:nvPr/>
        </p:nvSpPr>
        <p:spPr>
          <a:xfrm>
            <a:off x="1043060" y="2636418"/>
            <a:ext cx="8877317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โมเดลธุรกิจ </a:t>
            </a:r>
            <a:r>
              <a:rPr lang="en-US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Business Model Canvas (BMC)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แผนภาพหนึ่งแผ่นที่ฉายให้เห็นภาพรวมของธุรกิจ </a:t>
            </a: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BMC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นี้ มีไว้เพื่อช่วยให้เจ้าของธุรกิจสามารถตอบคำถามสำคัญของธุรกิจ 4 เรื่อง ซึ่งการตอบคำถาม 4 เรื่องหลักนี้ จะถูกแยกเป็น 9 องค์ประกอบสำคัญอยู่ ในผืนผ้าใบ 1 ผืน โดยมีรายละเอียดดังนี้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6F0E2E9-D020-B89B-2C65-1964E556C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5533" r="3875" b="6264"/>
          <a:stretch/>
        </p:blipFill>
        <p:spPr>
          <a:xfrm>
            <a:off x="10359464" y="2523924"/>
            <a:ext cx="7083747" cy="74208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F1F7A4D2-D97D-9AA3-E906-F15EDC43CD98}"/>
              </a:ext>
            </a:extLst>
          </p:cNvPr>
          <p:cNvGrpSpPr/>
          <p:nvPr/>
        </p:nvGrpSpPr>
        <p:grpSpPr>
          <a:xfrm>
            <a:off x="1043060" y="5374840"/>
            <a:ext cx="8877317" cy="2767670"/>
            <a:chOff x="1228726" y="6099651"/>
            <a:chExt cx="8877317" cy="2767670"/>
          </a:xfrm>
        </p:grpSpPr>
        <p:sp>
          <p:nvSpPr>
            <p:cNvPr id="70" name="TextBox 10">
              <a:extLst>
                <a:ext uri="{FF2B5EF4-FFF2-40B4-BE49-F238E27FC236}">
                  <a16:creationId xmlns:a16="http://schemas.microsoft.com/office/drawing/2014/main" id="{418B6B3A-687F-7ADB-5E89-B98DA4D53DC9}"/>
                </a:ext>
              </a:extLst>
            </p:cNvPr>
            <p:cNvSpPr txBox="1"/>
            <p:nvPr/>
          </p:nvSpPr>
          <p:spPr>
            <a:xfrm>
              <a:off x="1228726" y="6131152"/>
              <a:ext cx="887731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ลูกค้าคือใคร หรือ </a:t>
              </a: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Customer Segments (CS) :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ธุรกิจต้องระบุให้ได้ว่าใครคือกลุ่มเป้าหมาย ควรระบุให้ชัดเจน ยิ่งลึกยิ่งดี เพราะจะได้นำเสนอคุณค่าของสินค้าได้ตรงกับความต้องการของกลุ่มเป้าหมายที่สุด</a:t>
              </a:r>
            </a:p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คุณค่าของสินค้าหรือบริการคืออะไร หรือ </a:t>
              </a: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Value Proposition (VP) :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ธุรกิจต้องมั่นใจและหาให้ได้ว่าคุณค่าของสินค้าและบริการที่ส่งมอบให้ลูกค้า จะตอบโจทย์ความต้องการหรือแก้ปัญหาให้กับกลุ่มลูกค้าเป้าหมายได้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E81BE9C-C701-58A4-F2BE-47593461C369}"/>
                </a:ext>
              </a:extLst>
            </p:cNvPr>
            <p:cNvSpPr/>
            <p:nvPr/>
          </p:nvSpPr>
          <p:spPr>
            <a:xfrm>
              <a:off x="1228728" y="6099651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CAD67DC-5054-B2F4-1B4B-F3EFFE11E2E2}"/>
                </a:ext>
              </a:extLst>
            </p:cNvPr>
            <p:cNvSpPr/>
            <p:nvPr/>
          </p:nvSpPr>
          <p:spPr>
            <a:xfrm>
              <a:off x="1228728" y="8262979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5637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4CBAC-6B66-4D10-E566-289F47EC4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9F32E08-0194-D45F-0781-A6954AC3FCD5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8FB59F0-F6E0-51F9-9CC9-1384FAE2373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41D086CA-2C5F-33A8-FE07-F97B6D28BFCE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4580FC53-3D27-4B6F-473A-79CC74FA226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D006EE7-1324-7675-011B-296220642FA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F53073-087B-F273-048B-154F9C25C0B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3FAC74C-A94A-52BC-C308-57B02600234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E891A7EB-5B43-367C-5442-A8A5038746DE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76E28685-664C-9866-8E70-03DBB7C54F6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2EA07C2-B1E1-74BC-7939-0D94ADD931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B4D672-FCBF-0871-DA11-FB5E803A8300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B027848-AC31-DB7C-A6F4-48B5F94A77D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5A743291-C65A-8A55-BC50-2C45A09D995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54103976-7983-3107-2A26-88931205429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202B88-E0EE-CABC-09A0-5F587C8BBFE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7436D7-AF33-5100-59E8-A9E39ECB8E90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2B9F7BF-C8A5-AFBC-C96D-F7B0E3BE1F9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7E9B2791-EEA7-86F9-1D69-492846EA6B5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BD86A124-4919-9E10-4CAE-9AA0D16BC67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C730D52-D3DD-2D44-962E-2FB0A74BECF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630E126-279F-DC79-D8CB-2EFE68C0F413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8221705-3B75-4330-3022-513B51BBD07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807B4E5B-9047-216C-EC4B-EFA0949A4D2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D9B2B08B-A82F-17E1-8C80-EFEAD8E3820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4BE11D0-E8DD-53F3-9F2C-D88F0449663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C21EEE3-299F-8133-21A1-9F5B3BDE6552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DE2CE78-1D72-141D-7D4A-253DBE1AE93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250A2541-E7F1-ADC5-CFFD-9B920AFBAB7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8F0A989C-D015-950C-32B2-57EDEB701F0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F31C7C2-71FA-ADC8-FC2B-9DAF54C9F08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697DB37-6018-A5BA-154D-96ABC5AC1153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DF8C23C-2A0A-798B-A7A8-86541C0F3EF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9ECA51F3-2378-6CD9-0A0B-72F81A82070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F9E924BD-CC0D-616A-5782-39BCA09B9E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C7E0DFD-8FA6-8DB7-15B0-D27C964FEAC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1DCE716-ECB6-1BE0-CFE3-4972606B29C0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4624B6A-EEA4-3894-71D6-43555820E75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C3ECC3A6-5EDA-72D9-B86C-700595F8031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7575B351-20E9-5622-7559-5E6F13A8476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D9DF9CA-6212-52D8-4CCC-E43A01293E6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97D64C0-2C63-CDA1-2A8F-E04C76D7EF41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2FF78EC-2FEF-8F39-01B2-CB88C68E395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8641BD1C-84E9-46BA-247A-FD0EAEFE49E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BA4620D2-1554-3C30-792B-544BF1CDD3D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45870C6-E5E6-0242-583C-395FA9EB1F6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DC698B9-2B3F-82B1-ADE4-9842AB3C61F7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98A1684-3528-24A2-EEDC-EB624A2B86B8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D28E1E6B-0F70-84CA-73D6-9A722B351394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5B7F9F59-7ECE-4249-1C1D-DF8873644A0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1386353-AB53-E711-7CB8-79C32CDD826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06C372C-26C0-F86F-012D-E99387898AC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6B0D750A-08FC-F21D-5F40-DD951F2C8D9F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8425AD5-EE97-FCD2-FAB2-026C4A1CB51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8323A62-3EB5-65F6-7FB1-ABC89939D023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63085FB-B978-315A-A85B-B57DF07945FB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BADFECF-55B7-FE63-6777-3B581D5D064C}"/>
              </a:ext>
            </a:extLst>
          </p:cNvPr>
          <p:cNvSpPr txBox="1"/>
          <p:nvPr/>
        </p:nvSpPr>
        <p:spPr>
          <a:xfrm>
            <a:off x="19134008" y="2341134"/>
            <a:ext cx="16592187" cy="2360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4988" marR="0" lvl="0" indent="0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ห้างหุ้นส่วนจำกัด (</a:t>
            </a:r>
            <a:r>
              <a:rPr kumimoji="0" lang="en-US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Partnership)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2.1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ซึ่งจำกัดความรับผิดชอบเพียงไม่เกินจำนวนเงินที่คนรับจะลงหุ้น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Partner)</a:t>
            </a:r>
            <a:endParaRPr kumimoji="0" lang="th-TH" sz="380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2.2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ซึ่งต้องรับผิดชอบร่วมกันในบรรดาหนี้ของห้างหุ้นส่วนไม่จำกัดจำนวน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General Partner)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8D2042-EE41-7C16-9F0B-1C164F04E35B}"/>
              </a:ext>
            </a:extLst>
          </p:cNvPr>
          <p:cNvGrpSpPr/>
          <p:nvPr/>
        </p:nvGrpSpPr>
        <p:grpSpPr>
          <a:xfrm>
            <a:off x="6016149" y="1866131"/>
            <a:ext cx="11484928" cy="2151368"/>
            <a:chOff x="1228726" y="6101461"/>
            <a:chExt cx="11484928" cy="2151368"/>
          </a:xfrm>
        </p:grpSpPr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92AAD5E3-5590-9D59-9684-18EA58B5A427}"/>
                </a:ext>
              </a:extLst>
            </p:cNvPr>
            <p:cNvSpPr txBox="1"/>
            <p:nvPr/>
          </p:nvSpPr>
          <p:spPr>
            <a:xfrm>
              <a:off x="1228726" y="6131153"/>
              <a:ext cx="11484928" cy="212167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ขายผ่านช่องทางไหน หรือ 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Channels (CH) :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ธุรกิจต้องวิเคราะห์ให้ออกว่าช่องทางการสื่อสาร และช่องทางการส่งมอบสินค้า ช่องทางแบบไหนที่เหมาะกับกลุ่มเป้าหมายและมีประสิทธิภาพมากที่สุด</a:t>
              </a:r>
            </a:p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สร้างสายสัมพันธ์กับลูกค้าได้อย่างไร หรือ 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Customer Relationships (CR) :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ธุรกิจมีวิธีในการสร้างและรักษาความสัมพันธ์กับลูกค้าอย่างไร เพื่อให้เกิดการใช้สินค้าและบริการต่อเนื่อง รวมถึงการบอกต่อ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31C941-7DC5-AA88-5FC9-F436A8C09B75}"/>
                </a:ext>
              </a:extLst>
            </p:cNvPr>
            <p:cNvSpPr/>
            <p:nvPr/>
          </p:nvSpPr>
          <p:spPr>
            <a:xfrm>
              <a:off x="1228728" y="6101461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9EA05FC-E8CA-0C52-FF75-ECACC6E75DAB}"/>
                </a:ext>
              </a:extLst>
            </p:cNvPr>
            <p:cNvSpPr/>
            <p:nvPr/>
          </p:nvSpPr>
          <p:spPr>
            <a:xfrm>
              <a:off x="1228728" y="7767424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5F1CBF6-D232-A623-68DC-71CA2D12BC63}"/>
              </a:ext>
            </a:extLst>
          </p:cNvPr>
          <p:cNvGrpSpPr/>
          <p:nvPr/>
        </p:nvGrpSpPr>
        <p:grpSpPr>
          <a:xfrm>
            <a:off x="786921" y="5361648"/>
            <a:ext cx="16714156" cy="3275916"/>
            <a:chOff x="1228726" y="6111321"/>
            <a:chExt cx="16714156" cy="3275916"/>
          </a:xfrm>
        </p:grpSpPr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400A61FC-D619-9545-4A34-AE7FE860E585}"/>
                </a:ext>
              </a:extLst>
            </p:cNvPr>
            <p:cNvSpPr txBox="1"/>
            <p:nvPr/>
          </p:nvSpPr>
          <p:spPr>
            <a:xfrm>
              <a:off x="1228726" y="6131153"/>
              <a:ext cx="16714156" cy="212167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มีโครงสร้างรายได้อย่างไร หรือ 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Revenue Streams (RS) :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โมเดลรายได้ของธุรกิจสตาร์ตอ</a:t>
              </a:r>
              <a:r>
                <a:rPr lang="th-TH" sz="40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ัป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มีหลากหลายรูปแบบ ธุรกิจจึงต้องมองให้ออกว่า เราจะสร้างรายได้ด้วยวิธีการใด เช่น จากส่วนแบ่งของค่าสินค้าและบริการ จากค่าสมาชิก หรือค่าโฆษณา</a:t>
              </a:r>
            </a:p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ทรัพยากรของบริษัทคืออะไร หรือ 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Key Resources (KR) :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เงินลงทุนเทคโนโลยีต่าง ๆ รวมไปถึงทรัพยากรบุคคล ซึ่งธุรกิจจำเป็นต้องรู้ว่าบริษัทมี 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KR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ที่เหมาะสมหรือเพียงพอต่อ</a:t>
              </a:r>
              <a:r>
                <a:rPr lang="th-TH" sz="40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ธุรกิจหรือไม่</a:t>
              </a:r>
            </a:p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กิจกรรมที่ขับเคลื่อนธุรกิจคืออะไร หรือ 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Key Activities (KA) :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การมองว่างานหลักของธุรกิจคืออะไร เทียบกับคู่แข่งเป็นอย่างไร จะสามารถสร้างกิจกรรม หรือ 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Solutions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ใหม่ ๆ ให้ลูกค้าได้อย่างไรบ้าง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843A35C-2478-B0FB-500A-EB9A16CB7B4C}"/>
                </a:ext>
              </a:extLst>
            </p:cNvPr>
            <p:cNvSpPr/>
            <p:nvPr/>
          </p:nvSpPr>
          <p:spPr>
            <a:xfrm>
              <a:off x="1228728" y="6111321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D3A486E-6E13-EF49-1206-950EB052A63E}"/>
                </a:ext>
              </a:extLst>
            </p:cNvPr>
            <p:cNvSpPr/>
            <p:nvPr/>
          </p:nvSpPr>
          <p:spPr>
            <a:xfrm>
              <a:off x="1228728" y="7772636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AA2D987-9989-D6FE-9999-EE536CCBC8E1}"/>
                </a:ext>
              </a:extLst>
            </p:cNvPr>
            <p:cNvSpPr/>
            <p:nvPr/>
          </p:nvSpPr>
          <p:spPr>
            <a:xfrm>
              <a:off x="1228728" y="8930037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9830B411-27F6-08A2-40B3-5320239E10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76" y="1878349"/>
            <a:ext cx="4683687" cy="312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15324</TotalTime>
  <Words>17218</Words>
  <Application>Microsoft Office PowerPoint</Application>
  <PresentationFormat>Custom</PresentationFormat>
  <Paragraphs>1676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49</vt:i4>
      </vt:variant>
    </vt:vector>
  </HeadingPairs>
  <TitlesOfParts>
    <vt:vector size="65" baseType="lpstr">
      <vt:lpstr>I n S e e D a n g</vt:lpstr>
      <vt:lpstr>2006_iannnnnBKK</vt:lpstr>
      <vt:lpstr>Cloud Soft SemiBold</vt:lpstr>
      <vt:lpstr>Webdings</vt:lpstr>
      <vt:lpstr>Arial</vt:lpstr>
      <vt:lpstr>RSU</vt:lpstr>
      <vt:lpstr>TH Sarabun New</vt:lpstr>
      <vt:lpstr>Calibri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Geometric Business Progress Report Sustainable Development Goals Presentation</dc:title>
  <dc:creator>Passakorn Pacharoen</dc:creator>
  <cp:lastModifiedBy>Aimphan</cp:lastModifiedBy>
  <cp:revision>716</cp:revision>
  <dcterms:created xsi:type="dcterms:W3CDTF">2006-08-16T00:00:00Z</dcterms:created>
  <dcterms:modified xsi:type="dcterms:W3CDTF">2025-05-13T10:36:40Z</dcterms:modified>
  <dc:identifier>DAFo_rOLUwE</dc:identifier>
</cp:coreProperties>
</file>