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82" r:id="rId2"/>
    <p:sldMasterId id="2147483684" r:id="rId3"/>
    <p:sldMasterId id="2147483686" r:id="rId4"/>
    <p:sldMasterId id="2147483688" r:id="rId5"/>
    <p:sldMasterId id="2147483690" r:id="rId6"/>
    <p:sldMasterId id="2147483692" r:id="rId7"/>
    <p:sldMasterId id="2147483694" r:id="rId8"/>
  </p:sldMasterIdLst>
  <p:notesMasterIdLst>
    <p:notesMasterId r:id="rId33"/>
  </p:notesMasterIdLst>
  <p:sldIdLst>
    <p:sldId id="256" r:id="rId9"/>
    <p:sldId id="381" r:id="rId10"/>
    <p:sldId id="484" r:id="rId11"/>
    <p:sldId id="382" r:id="rId12"/>
    <p:sldId id="542" r:id="rId13"/>
    <p:sldId id="523" r:id="rId14"/>
    <p:sldId id="487" r:id="rId15"/>
    <p:sldId id="535" r:id="rId16"/>
    <p:sldId id="543" r:id="rId17"/>
    <p:sldId id="544" r:id="rId18"/>
    <p:sldId id="545" r:id="rId19"/>
    <p:sldId id="488" r:id="rId20"/>
    <p:sldId id="546" r:id="rId21"/>
    <p:sldId id="540" r:id="rId22"/>
    <p:sldId id="547" r:id="rId23"/>
    <p:sldId id="548" r:id="rId24"/>
    <p:sldId id="549" r:id="rId25"/>
    <p:sldId id="529" r:id="rId26"/>
    <p:sldId id="550" r:id="rId27"/>
    <p:sldId id="551" r:id="rId28"/>
    <p:sldId id="552" r:id="rId29"/>
    <p:sldId id="541" r:id="rId30"/>
    <p:sldId id="553" r:id="rId31"/>
    <p:sldId id="554" r:id="rId32"/>
  </p:sldIdLst>
  <p:sldSz cx="18288000" cy="10287000"/>
  <p:notesSz cx="6858000" cy="9144000"/>
  <p:embeddedFontLst>
    <p:embeddedFont>
      <p:font typeface="2006_iannnnnBKK" panose="02000000000000000000" pitchFamily="2" charset="0"/>
      <p:regular r:id="rId34"/>
    </p:embeddedFont>
    <p:embeddedFont>
      <p:font typeface="Cloud Soft SemiBold" panose="02000000000000000000" charset="-34"/>
      <p:bold r:id="rId35"/>
      <p:boldItalic r:id="rId36"/>
    </p:embeddedFont>
    <p:embeddedFont>
      <p:font typeface="I n S e e D a n g" panose="020B0604020202020204" charset="-34"/>
      <p:regular r:id="rId37"/>
    </p:embeddedFont>
    <p:embeddedFont>
      <p:font typeface="RSU" panose="02000506040000020003" pitchFamily="2" charset="-34"/>
      <p:regular r:id="rId38"/>
      <p:bold r:id="rId39"/>
    </p:embeddedFont>
    <p:embeddedFont>
      <p:font typeface="TH Sarabun New" panose="020B0500040200020003" pitchFamily="34" charset="-34"/>
      <p:regular r:id="rId40"/>
      <p:bold r:id="rId41"/>
      <p:italic r:id="rId42"/>
      <p:boldItalic r:id="rId43"/>
    </p:embeddedFont>
    <p:embeddedFont>
      <p:font typeface="Webdings" panose="05030102010509060703" pitchFamily="18" charset="2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2" userDrawn="1">
          <p15:clr>
            <a:srgbClr val="FDE53C"/>
          </p15:clr>
        </p15:guide>
        <p15:guide id="2" pos="5783" userDrawn="1">
          <p15:clr>
            <a:srgbClr val="FDE53C"/>
          </p15:clr>
        </p15:guide>
        <p15:guide id="3" pos="9003" userDrawn="1">
          <p15:clr>
            <a:srgbClr val="FDE53C"/>
          </p15:clr>
        </p15:guide>
        <p15:guide id="5" orient="horz" pos="3195" userDrawn="1">
          <p15:clr>
            <a:srgbClr val="FDE53C"/>
          </p15:clr>
        </p15:guide>
        <p15:guide id="6" orient="horz" pos="3192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EC3"/>
    <a:srgbClr val="F57C79"/>
    <a:srgbClr val="E2F6F6"/>
    <a:srgbClr val="BDE9EA"/>
    <a:srgbClr val="FEF0F3"/>
    <a:srgbClr val="FEE6EB"/>
    <a:srgbClr val="FD8BA1"/>
    <a:srgbClr val="93DBDD"/>
    <a:srgbClr val="F25854"/>
    <a:srgbClr val="FED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5995" autoAdjust="0"/>
  </p:normalViewPr>
  <p:slideViewPr>
    <p:cSldViewPr snapToGrid="0">
      <p:cViewPr>
        <p:scale>
          <a:sx n="70" d="100"/>
          <a:sy n="70" d="100"/>
        </p:scale>
        <p:origin x="138" y="468"/>
      </p:cViewPr>
      <p:guideLst>
        <p:guide orient="horz" pos="1902"/>
        <p:guide pos="5783"/>
        <p:guide pos="9003"/>
        <p:guide orient="horz" pos="3195"/>
        <p:guide orient="horz" pos="3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6.fntdata"/><Relationship Id="rId21" Type="http://schemas.openxmlformats.org/officeDocument/2006/relationships/slide" Target="slides/slide1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3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13/05/68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0FE55A-09EA-4EFA-A2F5-367CE3463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 b="70278"/>
          <a:stretch/>
        </p:blipFill>
        <p:spPr>
          <a:xfrm>
            <a:off x="-211034" y="-14336"/>
            <a:ext cx="13063246" cy="1343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581B8A-3CD8-3575-551F-CA3C533437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51705" r="49917" b="32805"/>
          <a:stretch/>
        </p:blipFill>
        <p:spPr>
          <a:xfrm>
            <a:off x="12454731" y="-10044"/>
            <a:ext cx="5857336" cy="134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47149-C37B-3605-55AC-D72757B82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87991">
            <a:off x="-3764736" y="-1958496"/>
            <a:ext cx="10972833" cy="8233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22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1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70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12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37468-0E9D-A8BD-73D6-18066414C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182" y="-26894"/>
            <a:ext cx="21438364" cy="153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5B5D50-E362-EB7D-F02E-ADF3FA4C08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624" y="-1963271"/>
            <a:ext cx="21415647" cy="127117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410681-232F-A495-D54C-0D7AD5B370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3349" r="26177" b="56944"/>
          <a:stretch/>
        </p:blipFill>
        <p:spPr>
          <a:xfrm>
            <a:off x="0" y="-8603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57208" r="26471" b="308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1" t="3091" r="3514" b="6027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64998" r="41571" b="369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12317" r="42986" b="5701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3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9A108-27CF-C72C-6DFE-2916FCD4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2744" r="41295" b="22342"/>
          <a:stretch/>
        </p:blipFill>
        <p:spPr>
          <a:xfrm>
            <a:off x="-15220503" y="430794"/>
            <a:ext cx="7926258" cy="10401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AA56A7-6BEF-71BB-90F6-4719828FD49C}"/>
              </a:ext>
            </a:extLst>
          </p:cNvPr>
          <p:cNvSpPr/>
          <p:nvPr/>
        </p:nvSpPr>
        <p:spPr>
          <a:xfrm>
            <a:off x="-13030200" y="4293185"/>
            <a:ext cx="7697660" cy="33736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851255" y="6468363"/>
            <a:ext cx="9073069" cy="1302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00"/>
              </a:lnSpc>
            </a:pPr>
            <a:r>
              <a:rPr lang="th-TH" sz="9600" b="1" spc="-100" dirty="0">
                <a:solidFill>
                  <a:schemeClr val="accent2">
                    <a:lumMod val="75000"/>
                  </a:schemeClr>
                </a:solidFill>
                <a:latin typeface="Cloud Soft SemiBold" panose="02000000000000000000" pitchFamily="50" charset="-34"/>
                <a:cs typeface="Cloud Soft SemiBold" panose="02000000000000000000" pitchFamily="50" charset="-34"/>
              </a:rPr>
              <a:t>แหล่งเงินทุน</a:t>
            </a:r>
            <a:endParaRPr lang="en-US" sz="9600" b="1" spc="-100" dirty="0">
              <a:solidFill>
                <a:schemeClr val="accent2">
                  <a:lumMod val="75000"/>
                </a:schemeClr>
              </a:solidFill>
              <a:latin typeface="Cloud Soft SemiBold" panose="02000000000000000000" pitchFamily="50" charset="-34"/>
              <a:cs typeface="Cloud Soft SemiBold" panose="02000000000000000000" pitchFamily="50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F2558-AACC-C33F-B33B-40C8AC7DFE5B}"/>
              </a:ext>
            </a:extLst>
          </p:cNvPr>
          <p:cNvGrpSpPr/>
          <p:nvPr/>
        </p:nvGrpSpPr>
        <p:grpSpPr>
          <a:xfrm>
            <a:off x="-12420600" y="-5600700"/>
            <a:ext cx="4402142" cy="10007186"/>
            <a:chOff x="1647757" y="-4886123"/>
            <a:chExt cx="4402142" cy="10007186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647B281-678F-60C9-8AC3-8AB52FC8C821}"/>
                </a:ext>
              </a:extLst>
            </p:cNvPr>
            <p:cNvSpPr/>
            <p:nvPr/>
          </p:nvSpPr>
          <p:spPr>
            <a:xfrm>
              <a:off x="1647757" y="-4886123"/>
              <a:ext cx="4402142" cy="9683820"/>
            </a:xfrm>
            <a:prstGeom prst="roundRect">
              <a:avLst>
                <a:gd name="adj" fmla="val 50000"/>
              </a:avLst>
            </a:prstGeom>
            <a:solidFill>
              <a:srgbClr val="FDA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3BC682A-7DD9-9B70-D7D4-D0C79AC929F8}"/>
                </a:ext>
              </a:extLst>
            </p:cNvPr>
            <p:cNvGrpSpPr/>
            <p:nvPr/>
          </p:nvGrpSpPr>
          <p:grpSpPr>
            <a:xfrm>
              <a:off x="2354512" y="396663"/>
              <a:ext cx="3398587" cy="4724400"/>
              <a:chOff x="8805794" y="3744983"/>
              <a:chExt cx="3398587" cy="4724400"/>
            </a:xfrm>
          </p:grpSpPr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>
                <a:off x="9643993" y="3744983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419C44B-0BB0-736E-0AC0-BA4EB3358655}"/>
                  </a:ext>
                </a:extLst>
              </p:cNvPr>
              <p:cNvGrpSpPr/>
              <p:nvPr/>
            </p:nvGrpSpPr>
            <p:grpSpPr>
              <a:xfrm>
                <a:off x="8805794" y="4818873"/>
                <a:ext cx="3048000" cy="3650510"/>
                <a:chOff x="8805794" y="5179708"/>
                <a:chExt cx="3048000" cy="365051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6B71DFB-0383-0953-C007-6EE398FE15FF}"/>
                    </a:ext>
                  </a:extLst>
                </p:cNvPr>
                <p:cNvSpPr/>
                <p:nvPr/>
              </p:nvSpPr>
              <p:spPr>
                <a:xfrm>
                  <a:off x="8805794" y="5179708"/>
                  <a:ext cx="3048000" cy="295392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71500" dir="15480000" sx="95000" sy="95000" rotWithShape="0">
                    <a:prstClr val="black">
                      <a:alpha val="37000"/>
                    </a:prstClr>
                  </a:outerShdw>
                  <a:softEdge rad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TextBox 6">
                  <a:extLst>
                    <a:ext uri="{FF2B5EF4-FFF2-40B4-BE49-F238E27FC236}">
                      <a16:creationId xmlns:a16="http://schemas.microsoft.com/office/drawing/2014/main" id="{94CDA87C-2D65-B5A3-4276-3B508FE17F55}"/>
                    </a:ext>
                  </a:extLst>
                </p:cNvPr>
                <p:cNvSpPr txBox="1"/>
                <p:nvPr/>
              </p:nvSpPr>
              <p:spPr>
                <a:xfrm>
                  <a:off x="9567794" y="7098975"/>
                  <a:ext cx="1524000" cy="173124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25000" b="1" dirty="0">
                      <a:solidFill>
                        <a:schemeClr val="bg2">
                          <a:lumMod val="25000"/>
                        </a:schemeClr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25000" b="1" dirty="0">
                    <a:solidFill>
                      <a:schemeClr val="bg2">
                        <a:lumMod val="2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7926255" y="-4886123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F82393-D871-1307-074D-DAB4E448AE1A}"/>
              </a:ext>
            </a:extLst>
          </p:cNvPr>
          <p:cNvGrpSpPr/>
          <p:nvPr/>
        </p:nvGrpSpPr>
        <p:grpSpPr>
          <a:xfrm>
            <a:off x="1672508" y="755976"/>
            <a:ext cx="2947398" cy="4511840"/>
            <a:chOff x="792613" y="748504"/>
            <a:chExt cx="2947398" cy="45118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4BA036-6907-3D8D-8130-F12569A33667}"/>
                </a:ext>
              </a:extLst>
            </p:cNvPr>
            <p:cNvGrpSpPr/>
            <p:nvPr userDrawn="1"/>
          </p:nvGrpSpPr>
          <p:grpSpPr>
            <a:xfrm>
              <a:off x="792613" y="748504"/>
              <a:ext cx="2947398" cy="3885897"/>
              <a:chOff x="792613" y="748504"/>
              <a:chExt cx="2947398" cy="388589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74AA09A-99F3-82F5-F3F5-622050C76E6A}"/>
                  </a:ext>
                </a:extLst>
              </p:cNvPr>
              <p:cNvSpPr/>
              <p:nvPr userDrawn="1"/>
            </p:nvSpPr>
            <p:spPr>
              <a:xfrm>
                <a:off x="792613" y="1687003"/>
                <a:ext cx="2947398" cy="2947398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015927-E9D2-5A82-A70D-F97F085EA96F}"/>
                  </a:ext>
                </a:extLst>
              </p:cNvPr>
              <p:cNvSpPr txBox="1"/>
              <p:nvPr userDrawn="1"/>
            </p:nvSpPr>
            <p:spPr>
              <a:xfrm>
                <a:off x="986118" y="748504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88D72F-9EB0-6A6E-0D71-0DAD052C8029}"/>
                </a:ext>
              </a:extLst>
            </p:cNvPr>
            <p:cNvSpPr txBox="1"/>
            <p:nvPr userDrawn="1"/>
          </p:nvSpPr>
          <p:spPr>
            <a:xfrm>
              <a:off x="1504312" y="3529101"/>
              <a:ext cx="1524000" cy="17312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5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258EF-56D0-C12E-1BD7-07407C60C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7A2DBA5-3C94-B8E3-907A-4CF8B2D42CE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124182-3F6A-7012-70DD-6BEFCA75E16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7C64E01-B7F0-640C-F1C1-CE5D60F2074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3BE651E-2E44-6B8C-977F-D0F3F19EBC0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C6B9FC-C369-489E-4B54-295F7C2F235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F907E6-65E7-659E-FBC1-BD19863E0AF4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3EB1255-2440-3DE6-6B31-33C88FFF920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B164628E-9603-49A0-545C-3EB9B806A7F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8E529C9-2C62-7BEB-C72D-18D530785E7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4A3FBD-30EB-1EBD-2DA8-93B8FDB8F1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CC1959-2F51-05A3-378E-EF2EC6A41AB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7C890C0-69E2-ABB8-B794-2A2EAEDC55F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672CFBB9-05B9-16D7-BA53-EDFFC7D7DB3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25174CA-F856-5532-4FFB-A924430E8AC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21744C-1607-86A0-AA5E-4AA7F60198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7CF0A1-026F-FEF2-6595-4C53EA63D5D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ADDD1E-5880-F29C-B195-131BD66A19A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02B2C05-F506-9F5A-3638-7D0F99EBBC3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60405BC-3FF7-F074-2D9E-6B7D8C6073B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50428B4-6B69-9D00-ADB1-6EB791BE32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7AB1E8-0408-347F-26FC-68454BFB920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80D16B7-69ED-4EFE-4395-9E6C1CD2D41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F568F374-7258-C25E-B6D2-687B3CD523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BF201098-952B-E46C-340A-8754A3165EF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C1BF529-EDC8-329C-F8E4-2AB663D1566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31ADC9-B1B5-59CE-E039-B633D80623D3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1101EE6-4565-76E1-96B0-1F3776C71E3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F922A22C-A547-3437-F9DA-1F5872BFFBF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DBFCEAF-2F9B-C36D-823C-343C7ECAB83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1050AFA-C65C-BEA9-2D10-A0CE2587207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7F440B-6252-8900-0EBB-A740A250E1C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E7934F4-69E4-5300-A761-D3DD73BB00A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38D098C1-2B78-0C77-80BB-6DE313D417A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8966819-D64C-BFA2-79BF-0BC21C0A660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A95D6C-7186-06A8-04AB-EE296A30ED7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9BB510-3E3F-C319-C83C-3509AA20E5B1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1FAB687-A2B7-A12D-2E11-6962F4C4EA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D7C1074-654F-25B0-8140-D730E583973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C1E95A5-8B12-8B55-B3AF-B7CB2A7E73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068AA0-1950-A769-1E96-165444974E1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087D235-9941-2228-E460-F2A4A9BB992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69D11C7-AE9B-6EA1-661A-591FFA34D77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28B4D32-9916-3CA5-697D-F32FC824A98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850A259B-8D05-DF25-DDEB-83650D085F3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D084CA-DCD4-F35B-7850-885519D16CF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5431102-28C9-2516-9BED-292BCCAA6E7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A0F0637-BCCA-4DE0-F2CD-B61E6A04DA35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3AA4D8F9-621A-FCDA-D00D-2DC187C6339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01E71482-132F-B259-D2F8-ABF92A59CE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780EB96-41A0-CFE9-444F-D4A81F3D40F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56C2A0B-9FE4-7CBD-7CD6-1BE5071DCD6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2FAEE576-ED5E-F2D8-6820-8283B3615F3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E2D2080-4546-315A-57B4-AAAF2D6D2E7C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96E3CF7-F4C9-B43D-8AC0-FE4F7113E60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AEA4034-616D-5987-CC63-E99F9B56A77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7CDBB0-43A6-D5E0-62B4-1FE347098D36}"/>
              </a:ext>
            </a:extLst>
          </p:cNvPr>
          <p:cNvGrpSpPr/>
          <p:nvPr/>
        </p:nvGrpSpPr>
        <p:grpSpPr>
          <a:xfrm>
            <a:off x="1088090" y="1752895"/>
            <a:ext cx="8262944" cy="2736169"/>
            <a:chOff x="1893520" y="3672457"/>
            <a:chExt cx="8262944" cy="2736169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0B86B09F-A0BB-FF20-13A8-627D19008D92}"/>
                </a:ext>
              </a:extLst>
            </p:cNvPr>
            <p:cNvSpPr txBox="1"/>
            <p:nvPr/>
          </p:nvSpPr>
          <p:spPr>
            <a:xfrm>
              <a:off x="2128007" y="3672457"/>
              <a:ext cx="802845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บริษัทประกันภัย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แบ่งได้ 2 ประเภท คือ</a:t>
              </a:r>
            </a:p>
            <a:p>
              <a:pPr marL="361950" indent="-361950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บริษัทประกันชีวิต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ที่รับประกันต่อความสูญเสียหรือความเสียหายต่อบุคคลหรือกลุ่มบุคคล โดยบริษัทสัญญาว่าจะจ่ายชดเชยให้ผู้เอาประกันเมื่อมีการเสียชีวิตและอาจมีความคุ้มครองอื่น ๆ เพิ่มเติม เช่น การประกันกรณีทุพพลภาพ การประกันกรณีสูญเสียอวัยวะ การประกันสุขภาพ</a:t>
              </a:r>
            </a:p>
            <a:p>
              <a:pPr marL="361950" indent="-361950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บริษัทประกันวินาศภัย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แบ่งได้ 4 ประเภท ได้แก่ การประกันอัคคีภัย การประกันรถยนต์ การประกันทางทะเลและขนส่ง และการประกันเบ็ดเตล็ด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E68A1B9-2822-F1D0-48B9-6453CFB68B6C}"/>
                </a:ext>
              </a:extLst>
            </p:cNvPr>
            <p:cNvSpPr/>
            <p:nvPr/>
          </p:nvSpPr>
          <p:spPr>
            <a:xfrm>
              <a:off x="1893520" y="3784163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00EF0C7-F9CE-22E7-1ADD-365FC14F8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687" y="1890753"/>
            <a:ext cx="7162223" cy="4774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BA22B1-A702-67BA-2FD0-F2DDA0B5E9E3}"/>
              </a:ext>
            </a:extLst>
          </p:cNvPr>
          <p:cNvGrpSpPr/>
          <p:nvPr/>
        </p:nvGrpSpPr>
        <p:grpSpPr>
          <a:xfrm>
            <a:off x="1088090" y="7354758"/>
            <a:ext cx="16111819" cy="1947023"/>
            <a:chOff x="1893520" y="3672457"/>
            <a:chExt cx="16111819" cy="1947023"/>
          </a:xfrm>
        </p:grpSpPr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8AA058E0-5CF2-A15F-80B6-7B0E09636ECD}"/>
                </a:ext>
              </a:extLst>
            </p:cNvPr>
            <p:cNvSpPr txBox="1"/>
            <p:nvPr/>
          </p:nvSpPr>
          <p:spPr>
            <a:xfrm>
              <a:off x="2128006" y="3672457"/>
              <a:ext cx="15877333" cy="194702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กองทุนสำรองชีพ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เป็นกองทุนที่นายจ้างและลูกจ้างร่วมกันจัดตั้งขึ้น โดยลูกจ้างต้องส่งเงินสมทบเข้ากองทุนส่วนหนึ่ง และนายจ้างส่งเงินสมทบอีกส่วนหนึ่ง กล่าวได้ว่า กองทุนสำรองเลี้ยงชีพเป็นการให้สวัสดิการแก่ลูกจ้างรูปแบบหนึ่ง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งินกองทุนนี้จะถูกนำไปบริหารให้เกิดผลตอบแทนและนำมาเฉลี่ยให้กับสมาชิกกองทุนตามสัดส่วนที่แต่ละคนมีอยู่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86D980-B76E-241B-423A-406835C817E5}"/>
                </a:ext>
              </a:extLst>
            </p:cNvPr>
            <p:cNvSpPr/>
            <p:nvPr/>
          </p:nvSpPr>
          <p:spPr>
            <a:xfrm>
              <a:off x="1893520" y="3814863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6696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EF283-4C8E-2DEF-99D0-7CE7B71AD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C49694D-9BEE-5964-5562-8CCACC6C156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314256F-5AB5-5F5B-0B85-0B7F992B9D9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826045A0-C6CC-1D4A-06BD-A67F00416A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1437879-9C71-F19A-C6CB-9151C0B53AA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1D5075-D8A8-D081-25DD-9985CCCBA3B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C447F-1284-C17E-4079-D78E8052F6CC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5006C93-E015-ED97-BA59-214927DD87B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AC12E8EC-85DD-25CC-41F5-ABA2DA52C3D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0D7132B6-D5C8-8FAC-F042-C8CE7AAA3B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31A0E8-3141-215B-9444-B473C45C98C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D064A9-48D4-AD28-6D63-CEDF200D7A9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937828F-C2F7-F4C2-66FA-CD8C2766A37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0ACD893-0646-2477-1102-9B57B4C06D5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250D3820-6EF3-4E22-5B10-B06F7F88703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E61F9A-166D-E469-E837-1517418E650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D0628C-0AA3-0835-F96E-62333A14667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22600F-5FEE-6CB7-3BA4-721092130EA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52D7A95E-736E-7D75-42E8-D802B5A08EC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D4BFF0F8-7346-B1C6-D626-4C6AC6F438D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A37579-352B-D3AD-A996-9B89FB4D0D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F4D3D8-D828-CAF5-3B16-DD75296C55F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5E2886-1372-791B-B165-FBC39501BB0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D532941D-7386-996C-9B3D-F70DF8C740C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60BCD5F4-9CA4-D42E-EA9B-D5EBB327086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5F8A39F-2CFD-481F-5181-692A9606526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123898-CA91-D7F8-B804-854EEECDCBD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C88A79F-EB32-F120-06F9-040A208165D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F60FC21-A6C9-4E50-2DB6-AC2DFDF25D9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4D5262A-B061-6DCF-0CF6-7EDA9A171B5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9D53B8C-A720-30FC-B41E-1ED9C9E7ECD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601798-5270-7EFC-AFBE-CD42242EBD7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2D8515E-0A37-C209-39BE-FB21DDFF731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30A60BC3-9E76-59C2-A357-3CCDD8BBB13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F7CBEBF0-FF6C-2A0C-0F44-DC1865D5274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A036EE8-9697-1A68-3A66-94ECF9CAA54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5930B6-6606-435C-33FE-8EE5BE38FF07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CE83597-BC0F-5461-60D7-7405EB98502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2B5FC115-C17F-BA5C-E8A7-92692410C78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0B6BC4C-73F8-8EFA-B6A5-B70A8D67BE6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CA6AD77-414B-441C-5B7E-F482949D4D5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FC6169-5DEE-6F4E-DB85-F472F782AAE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3812C02-6C1D-E17B-64AE-6BF4FA09F08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3C7FC2B8-C2E1-7554-2DE8-4651FA03256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5C7C50E9-4624-02BD-BDB9-D2E2EA9450B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BEAA951-5BF5-480E-DBF6-9628DF81615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120459-DD26-3061-6838-6211DB05244C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6191484-EAC1-702F-6AE3-A1C13DE7631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6CB4BD1-B696-C9A2-405A-47A36E7CD123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2F6DCA35-1F04-41CC-24F5-778129D9CD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012AC96-E319-5F69-AC70-698F0D54B20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EC3C676-4352-45AC-6870-12B1975F84C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801DE0D7-1C05-56A3-A515-B88A4DB8B2CD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673C9CA-3BE7-FC09-D0A5-74DB51C931C5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17B78F-C201-1F79-9CD7-3ADDAC4ACF5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1323F6A-698B-9031-5171-B759D10E5DB9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98971-45E7-1475-EEB3-BC373A1B6314}"/>
              </a:ext>
            </a:extLst>
          </p:cNvPr>
          <p:cNvGrpSpPr/>
          <p:nvPr/>
        </p:nvGrpSpPr>
        <p:grpSpPr>
          <a:xfrm>
            <a:off x="1088090" y="1935343"/>
            <a:ext cx="9067292" cy="2736169"/>
            <a:chOff x="1893520" y="3706963"/>
            <a:chExt cx="9067292" cy="2736169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926F5E28-899E-7022-6BCD-75BF192C1781}"/>
                </a:ext>
              </a:extLst>
            </p:cNvPr>
            <p:cNvSpPr txBox="1"/>
            <p:nvPr/>
          </p:nvSpPr>
          <p:spPr>
            <a:xfrm>
              <a:off x="2128007" y="3706963"/>
              <a:ext cx="8832805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บริษัทที่ให้สินเชื่อ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เป็นธุรกิจที่ไม่รับฝากเงินจากประชาชน แต่ให้กู้ยืมแก่ผู้ที่ต้องการเงินทุน เช่น บัตรเครดิต และสินเชื่อส่วนบุคคล</a:t>
              </a:r>
            </a:p>
            <a:p>
              <a:pPr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บริษัทบริหารสินทรัพย์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เป็นกลไกหนึ่งในการแก้ไขปัญหาสินทรัพย์ด้อยคุณภาพของสถาบันการเงิน ทำหน้าที่รับซื้อหรือรับโอนสินทรัพย์ด้อยคุณภาพจากสถาบันการเงิน เพื่อนำมาบริหารจัดการและจำหน่ายต่อไป เพื่อให้สถาบันการเงินทำหน้าที่ปล่อยสินเชื่อได้อย่างมีประสิทธิภาพมากขึ้น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22E9B8A-6561-9877-0F24-4FDDA99B9AC7}"/>
                </a:ext>
              </a:extLst>
            </p:cNvPr>
            <p:cNvSpPr/>
            <p:nvPr/>
          </p:nvSpPr>
          <p:spPr>
            <a:xfrm>
              <a:off x="1893520" y="382450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FD3C10-1DB3-8F51-33EE-84EACEE93BAB}"/>
                </a:ext>
              </a:extLst>
            </p:cNvPr>
            <p:cNvSpPr/>
            <p:nvPr/>
          </p:nvSpPr>
          <p:spPr>
            <a:xfrm>
              <a:off x="1893520" y="5014463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24B0E2-D6E4-ABC1-5D2E-433E782E8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856571"/>
            <a:ext cx="6531910" cy="435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EC58DD-3C30-AB8D-D155-0F1206348EF0}"/>
              </a:ext>
            </a:extLst>
          </p:cNvPr>
          <p:cNvGrpSpPr/>
          <p:nvPr/>
        </p:nvGrpSpPr>
        <p:grpSpPr>
          <a:xfrm>
            <a:off x="9421646" y="6946879"/>
            <a:ext cx="7886749" cy="1308204"/>
            <a:chOff x="1893520" y="3672458"/>
            <a:chExt cx="7886749" cy="1308204"/>
          </a:xfrm>
        </p:grpSpPr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6DAFCA82-8953-BD01-5C45-831DAAB8A8F0}"/>
                </a:ext>
              </a:extLst>
            </p:cNvPr>
            <p:cNvSpPr txBox="1"/>
            <p:nvPr/>
          </p:nvSpPr>
          <p:spPr>
            <a:xfrm>
              <a:off x="2128007" y="3672458"/>
              <a:ext cx="7652262" cy="1308204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บริษัทหลักทรัพย์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เป็นสถาบันการเงินที่ประกอบธุรกิจหลักทรัพย์ประเภทต่าง ๆ เช่น การเป็นนายหน้าซื้อขายหลักทรัพย์ การค้าหลักทรัพย์ การจัดจำหน่ายหลักทรัพย์ การจัดการกองทุนรวม การจัดการกองทุนส่วนบุคคล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2985A09-C5D6-1F9A-122A-8C41CDB408F2}"/>
                </a:ext>
              </a:extLst>
            </p:cNvPr>
            <p:cNvSpPr/>
            <p:nvPr/>
          </p:nvSpPr>
          <p:spPr>
            <a:xfrm>
              <a:off x="1893520" y="38110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493F15BE-D1F0-5AA7-8E14-5A027C380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0" y="5888725"/>
            <a:ext cx="7652262" cy="3834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1636023" cy="1922144"/>
            <a:chOff x="611277" y="351365"/>
            <a:chExt cx="14328195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7" y="763548"/>
              <a:ext cx="13421895" cy="1263284"/>
              <a:chOff x="1077319" y="763548"/>
              <a:chExt cx="13421895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6808342" y="-4895876"/>
                <a:ext cx="1152558" cy="12614604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2" y="763548"/>
                <a:ext cx="12026852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ความหมายและลักษณะของการลงทุน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E8242C8-5AE1-4559-83B0-4444C9EC0FC5}"/>
              </a:ext>
            </a:extLst>
          </p:cNvPr>
          <p:cNvGrpSpPr/>
          <p:nvPr/>
        </p:nvGrpSpPr>
        <p:grpSpPr>
          <a:xfrm>
            <a:off x="19804214" y="1012868"/>
            <a:ext cx="9834115" cy="2773253"/>
            <a:chOff x="1228726" y="6094068"/>
            <a:chExt cx="9834115" cy="2773253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A626125-6494-628D-9D59-04C1E6C85E48}"/>
                </a:ext>
              </a:extLst>
            </p:cNvPr>
            <p:cNvSpPr txBox="1"/>
            <p:nvPr/>
          </p:nvSpPr>
          <p:spPr>
            <a:xfrm>
              <a:off x="1228726" y="6131152"/>
              <a:ext cx="9834115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หลักนิติธรรม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The Rule of Law)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การบริหารงานของธุรกิจเป็นไปตามกฎหมาย ข้อบังคับต่าง ๆ ด้วยความถูกต้อง มีกฎระเบียบข้อบังคับในการปฏิบัติงานอย่างเคร่งครัดด้วยความเป็นธรรม ไม่เลือกปฏิบัติ ไม่ละเมิดสิทธิของผู้อื่น และคำนึงถึงสิทธิเสรีภาพของบุคลากรและผู้มีส่วนได้ส่วนเสียฝ่ายต่าง ๆ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4940B69-0A1C-0121-9163-781832573E05}"/>
                </a:ext>
              </a:extLst>
            </p:cNvPr>
            <p:cNvSpPr/>
            <p:nvPr/>
          </p:nvSpPr>
          <p:spPr>
            <a:xfrm>
              <a:off x="1228728" y="609406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sp>
        <p:nvSpPr>
          <p:cNvPr id="83" name="TextBox 10">
            <a:extLst>
              <a:ext uri="{FF2B5EF4-FFF2-40B4-BE49-F238E27FC236}">
                <a16:creationId xmlns:a16="http://schemas.microsoft.com/office/drawing/2014/main" id="{A4C9B976-A8B6-133E-7009-C2E4B435BAA7}"/>
              </a:ext>
            </a:extLst>
          </p:cNvPr>
          <p:cNvSpPr txBox="1"/>
          <p:nvPr/>
        </p:nvSpPr>
        <p:spPr>
          <a:xfrm>
            <a:off x="874771" y="2888741"/>
            <a:ext cx="3592278" cy="54504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การลงทุน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การใช้ทรัพยากรในลักษณะต่าง ๆ โดยหวังจะได้รับผลตอบแทนกลับคืนมามากกว่าที่ลงทุนไปในอัตราที่พอใจภายใต้ความเสี่ยงที่เหมาะสม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CA37B6-B00E-4AE4-2F21-12BE623AF405}"/>
              </a:ext>
            </a:extLst>
          </p:cNvPr>
          <p:cNvGrpSpPr/>
          <p:nvPr/>
        </p:nvGrpSpPr>
        <p:grpSpPr>
          <a:xfrm>
            <a:off x="19726880" y="10190388"/>
            <a:ext cx="8627175" cy="664689"/>
            <a:chOff x="1855775" y="2916810"/>
            <a:chExt cx="8627175" cy="664689"/>
          </a:xfrm>
        </p:grpSpPr>
        <p:sp>
          <p:nvSpPr>
            <p:cNvPr id="85" name="Google Shape;176;p25">
              <a:extLst>
                <a:ext uri="{FF2B5EF4-FFF2-40B4-BE49-F238E27FC236}">
                  <a16:creationId xmlns:a16="http://schemas.microsoft.com/office/drawing/2014/main" id="{C2B2476E-C893-1F05-18A7-C2879B47414E}"/>
                </a:ext>
              </a:extLst>
            </p:cNvPr>
            <p:cNvSpPr/>
            <p:nvPr/>
          </p:nvSpPr>
          <p:spPr>
            <a:xfrm rot="16200000">
              <a:off x="5846106" y="-1073521"/>
              <a:ext cx="646514" cy="862717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TextBox 10">
              <a:extLst>
                <a:ext uri="{FF2B5EF4-FFF2-40B4-BE49-F238E27FC236}">
                  <a16:creationId xmlns:a16="http://schemas.microsoft.com/office/drawing/2014/main" id="{0C7B27B7-D04B-2DB7-3030-CC67B14B018A}"/>
                </a:ext>
              </a:extLst>
            </p:cNvPr>
            <p:cNvSpPr txBox="1"/>
            <p:nvPr/>
          </p:nvSpPr>
          <p:spPr>
            <a:xfrm>
              <a:off x="2489871" y="2993671"/>
              <a:ext cx="7852611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ระบบการแลกเปลี่ยนโดยของต่อของ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Barter System)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5FF4BA7-2B3A-3894-27FD-61A455706470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1</a:t>
              </a:r>
              <a:endParaRPr lang="th-TH" sz="3000" dirty="0"/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745875BD-AA49-D76F-14E3-722FABFCC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15" y="2607781"/>
            <a:ext cx="13000719" cy="71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3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3AB0-19C2-B62E-59E9-0EA83F61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E5C3C2-9820-39F6-CC1F-CE840188669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DD6D0F-408D-7DFC-357F-D3DC612926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DA33E27-DDA4-F845-EAA7-1422C66478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6F68E5E-B6D1-44E3-CF93-062814033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43228C-022F-2E09-E844-59FEB080F75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FF511-86AA-81D2-EC16-6B894FA65903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7F1AFA-D7EF-C10F-3503-3ACD6AC872E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B7D237-8C80-E38A-E542-49D1137DBE9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C2FDD-A359-DCBD-D207-E9C2A7BF40E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5D31A1-F010-99D5-A557-7966F78A6B8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46AC6-3D6E-3F6B-1DCF-A39C62354AF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0B8DFF-590B-3AE2-9360-9D1CD3100E7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B829F5-3B56-67A2-05DE-8C5222DFA8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19F8B39-6C75-CD65-E8F6-AD9C3C9A55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5E4443-343E-9B0F-37B0-FF3A9B0175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E955C2-108F-5D3A-5E37-197898EF94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719E64-734D-FC82-7B16-B4F29887239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AB7C0B4-5085-FE9C-AECA-EA8AEB3C35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7BC14EB-E983-5DC3-EC36-BFFF487E6F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6630D-6952-988D-2583-75754233BFD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D64259-B07D-78CA-8DA8-5CE137CC762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122CD1-F39A-08EB-C759-E8F5375B87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D29DEE1-349B-C7B8-C01A-3176196519C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AFD63FA-8EBE-9624-C274-D9A24CE3B6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82F8873-23E7-06DE-56FF-759054C154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BC3F70-1442-5B22-7B14-211ADC8A9F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AF74A8-EEB6-A436-CB38-007A1ABD323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C1739D-B0C9-A133-8FBE-6587C870AE5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7B90A16-62A0-4095-F39E-DC788E150E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01212E-B46A-8214-1475-A8FC2DC4EA6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FE273-4C53-6AB0-EBC3-8EB43F165C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069890-545E-DFC9-9D1C-0D1E74E7C51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DA4BF20-41B5-3A2E-A81B-4537A80C3A1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E2B90951-71A6-8C81-95BD-EFD67F2A3D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5E15F7-A643-BCC9-CBDC-C8BDB19E1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36A5D9-3075-49B2-6E99-61A8606CEA79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1A09D7-6635-A162-187C-B06522EBC2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4AF6BD8-81F3-5D46-D710-4F0FD0C1DBE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7970228-F6AD-064F-A39E-3B21A4488E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0143FB-26A3-DDCC-3D18-E76ABC2760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F8F26E-1A63-B545-B22E-E707BA6D8F9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7EE94-BC75-7DC6-641D-DFF82A7A0CA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4343B4B-B116-F458-1502-87CCFB9520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ED9F96C-11C5-AF84-ECC7-C6D3AA66FC2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0E5168-A843-E642-E3F9-C7F0FF1952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9DA1BCA-D19F-7048-670B-70BCF3F3CE0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FCD621-4730-67F8-F2F2-6C63B25A246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BF7DA4B-91F4-80B4-1547-C7BCB9879E6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4AEAB88-F7CB-C52C-6B04-DBAD9AF539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0A0662-81CA-BEE6-63AB-2FF37160CB4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5FAB800-4E82-60E5-2837-4DB84E52D85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B954FA16-1788-6FFB-A29A-7875FF5216A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D773217-4794-1177-9FC1-218AB412A9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0B8C5F-7847-6521-4880-E3FFECAD941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A718E2F-FDC8-0DA9-5500-60035C53FDD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D38899-7D0B-E81E-3CED-170A385B1DD8}"/>
              </a:ext>
            </a:extLst>
          </p:cNvPr>
          <p:cNvGrpSpPr/>
          <p:nvPr/>
        </p:nvGrpSpPr>
        <p:grpSpPr>
          <a:xfrm>
            <a:off x="881041" y="149513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5F048C01-B685-6105-A6C8-2DA2C0A5D5FD}"/>
                </a:ext>
              </a:extLst>
            </p:cNvPr>
            <p:cNvSpPr/>
            <p:nvPr/>
          </p:nvSpPr>
          <p:spPr>
            <a:xfrm rot="16200000">
              <a:off x="4843671" y="1149534"/>
              <a:ext cx="694325" cy="4450084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0916A706-5A9F-471A-28D9-5A279A6DDDC0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5F007A42-6BEB-6356-9516-2F2E51B4255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20987EED-C9DA-A11E-74DB-B55EA75F3C3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ลักษณะการลงทุน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25632C-962B-2786-007D-7CBB9A57CA1F}"/>
              </a:ext>
            </a:extLst>
          </p:cNvPr>
          <p:cNvGrpSpPr/>
          <p:nvPr/>
        </p:nvGrpSpPr>
        <p:grpSpPr>
          <a:xfrm>
            <a:off x="866052" y="2658202"/>
            <a:ext cx="16272848" cy="2263093"/>
            <a:chOff x="1228727" y="6109292"/>
            <a:chExt cx="16272848" cy="2263093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64C52A01-9056-BD56-D6B7-56B3347D8D27}"/>
                </a:ext>
              </a:extLst>
            </p:cNvPr>
            <p:cNvSpPr txBox="1"/>
            <p:nvPr/>
          </p:nvSpPr>
          <p:spPr>
            <a:xfrm>
              <a:off x="1228727" y="6131153"/>
              <a:ext cx="16272848" cy="141071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การลงทุนในสินทรัพย์ที่มีตัวตน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Tangible Investment)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จะเห็นประโยชน์จากการใช้ได้อย่างชัดเจน เช่น การซื้อบ้าน ซื้อรถยนต์ ซื้อเครื่องคอมพิวเตอร์ ซื้อที่ดิน ซึ่งสามารถใช้ประโยชน์จากทรัพย์สินที่ลงทุนเป็นเจ้าของไว้โดยตรงได้อย่างเต็มที่</a:t>
              </a:r>
            </a:p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การลงทุนในสินทรัพย์ที่ไม่มีตัวตน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Intangible Investments)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จะเห็นประโยชน์ได้ไม่ชัดเจน ส่วนการลงทุนในหุ้นพันธบัตร ตราสารการเงินอื่น ๆ ซึ่งผู้ซื้อมีสิทธิเรียกร้องและมีโอกาสได้รับผลตอบแทนจากการถือกรรมสิทธิ์ในตราสารไว้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DCCA3F5-2EB8-B09A-72ED-43126F1146CD}"/>
                </a:ext>
              </a:extLst>
            </p:cNvPr>
            <p:cNvSpPr/>
            <p:nvPr/>
          </p:nvSpPr>
          <p:spPr>
            <a:xfrm>
              <a:off x="1228728" y="610929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A6813C-524A-1BA4-906C-31527426EE5A}"/>
                </a:ext>
              </a:extLst>
            </p:cNvPr>
            <p:cNvSpPr/>
            <p:nvPr/>
          </p:nvSpPr>
          <p:spPr>
            <a:xfrm>
              <a:off x="1228728" y="791518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047DDC-A388-8F7A-D766-2C1BC7D1B58B}"/>
              </a:ext>
            </a:extLst>
          </p:cNvPr>
          <p:cNvGrpSpPr/>
          <p:nvPr/>
        </p:nvGrpSpPr>
        <p:grpSpPr>
          <a:xfrm>
            <a:off x="881041" y="5801992"/>
            <a:ext cx="11369627" cy="962734"/>
            <a:chOff x="2965791" y="2808159"/>
            <a:chExt cx="11369627" cy="962734"/>
          </a:xfrm>
        </p:grpSpPr>
        <p:sp>
          <p:nvSpPr>
            <p:cNvPr id="7" name="Google Shape;176;p25">
              <a:extLst>
                <a:ext uri="{FF2B5EF4-FFF2-40B4-BE49-F238E27FC236}">
                  <a16:creationId xmlns:a16="http://schemas.microsoft.com/office/drawing/2014/main" id="{A6B39D89-9D5E-A061-1CBD-4463ECB821F1}"/>
                </a:ext>
              </a:extLst>
            </p:cNvPr>
            <p:cNvSpPr/>
            <p:nvPr/>
          </p:nvSpPr>
          <p:spPr>
            <a:xfrm rot="16200000">
              <a:off x="5162849" y="830356"/>
              <a:ext cx="694325" cy="508844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Flowchart: Delay 7">
              <a:extLst>
                <a:ext uri="{FF2B5EF4-FFF2-40B4-BE49-F238E27FC236}">
                  <a16:creationId xmlns:a16="http://schemas.microsoft.com/office/drawing/2014/main" id="{CEA76686-7810-312C-76D2-438474303148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8" name="TextBox 6">
              <a:extLst>
                <a:ext uri="{FF2B5EF4-FFF2-40B4-BE49-F238E27FC236}">
                  <a16:creationId xmlns:a16="http://schemas.microsoft.com/office/drawing/2014/main" id="{AE581E48-165E-77EB-5142-49048AFC369A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2.2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69" name="TextBox 6">
              <a:extLst>
                <a:ext uri="{FF2B5EF4-FFF2-40B4-BE49-F238E27FC236}">
                  <a16:creationId xmlns:a16="http://schemas.microsoft.com/office/drawing/2014/main" id="{783242D1-44CB-BB46-6663-EDC618ACD002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การลงทุนทางการเงิน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70" name="TextBox 10">
            <a:extLst>
              <a:ext uri="{FF2B5EF4-FFF2-40B4-BE49-F238E27FC236}">
                <a16:creationId xmlns:a16="http://schemas.microsoft.com/office/drawing/2014/main" id="{3BD88A5E-7B78-B794-3C97-C9CDF458E4DC}"/>
              </a:ext>
            </a:extLst>
          </p:cNvPr>
          <p:cNvSpPr txBox="1"/>
          <p:nvPr/>
        </p:nvSpPr>
        <p:spPr>
          <a:xfrm>
            <a:off x="866052" y="7018211"/>
            <a:ext cx="10436686" cy="173721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การลงทุนทางการเงิน (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Financial Investments)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การที่</a:t>
            </a:r>
            <a:b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ผู้ลงทุนนำเงินที่มีอยู่ไปซื้อหลักทรัพย์ต่าง ๆ ซึ่งก่อให้เกิดรายได้กับผู้ลงทุน โดยจะทำผ่านตลาดการเงิน มีวัตถุประสงค์เพื่อจะได้รับผลตอบแทนในรูปดอกเบี้ย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Interest)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เงินปันผล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Dividend)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กำไรจากการซื้อขายหุ้น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Capital Gain)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และสิทธิพิเศษอื่น ๆ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2858D09-364D-AFE6-7049-AA4511FC5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4" b="7086"/>
          <a:stretch/>
        </p:blipFill>
        <p:spPr>
          <a:xfrm>
            <a:off x="12048792" y="5928764"/>
            <a:ext cx="5090108" cy="38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8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3F7CA-817C-7922-1475-15E575777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69762E8-E43A-6E9F-1B32-D0671D747CFD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CAD279-DB42-8307-486E-DACAF168539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520C7B3-2238-EEB2-CA8D-A0278E286B8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455920-C8B9-A9D0-B161-B27E51B130C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E929E8-14DE-C53E-468B-6315CF9DA29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E7FA29-8420-AAF1-876E-5D2458BD110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71D88F-352E-7BB1-6990-59E9DE8C085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4A222E7B-102D-9367-FAD2-F9FED2C96EE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FD73838-EA9F-7F1E-2736-898E45C77CC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C2966A-BE9A-84E7-51D1-5F208D07C32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762C70-ED8E-5A9D-03B7-C127B5CA2092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D03660A-E991-E544-E6A3-C2DDB2B9AAE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E011ED36-7071-F8AE-2741-FAEA94EEEE4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D5B8660-3F12-0298-E5D4-EA8F627786C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7902417-4210-0D80-329C-5220857ED5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F94161-B2C8-612A-D76D-420C4935897C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9602D4-DA9D-5392-8E45-CED533CD831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14447D78-0590-819F-B64C-23C34CE04CD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BD2A3A1F-4E39-A098-56EA-56430E39784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AE6963F-F60D-BB21-C3EF-A01F2D1E58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9A0C50-5CFD-C153-DD91-638392471C9B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EBF4ABA-DCF3-81D2-7988-7BF6D00E939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4DE571CC-541E-39FE-0F10-4926AA0243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6027400-97F0-04B0-E317-92415CEE0F7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28EE448-D50F-1D6F-A963-1367EE61C0B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84CA0E-9327-95CB-5F5F-91397F81D24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271FE47-DF28-463F-507F-76FAC1750C0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8B3AC76-F9F3-23A6-B1C3-95820A7B9B0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09D12D37-3879-BE7E-0AEA-4254F02E27E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749CF2E-63B3-1C98-5BA1-604615FCFB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697FD91-BD98-324A-6887-4854141B2553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F55A89B-F58F-AA72-D9F3-A624D223DF3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0CE397C0-752C-54FF-05EA-9B179CF5F6D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E95FA4C3-785B-A838-5D4D-6B345D744F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6647C48-01BB-5867-E304-0B1AEEE47A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6745246-CE56-309F-96A4-5C59AE71DB1A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8449204-3BD9-D9B0-DD1E-64BEC3287D1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B94765A9-5624-26D8-A165-3E4CA09AE61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7D0B40E-0770-3192-7F7B-DBC3ADAD956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54FEFAB-30CD-AD8D-BFD0-7028A1408F3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8C75A17-274E-3A66-7BC1-1072BC7D03F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91E9EBC-E298-7DAA-91C9-2C61674B792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BC687609-BB92-3DA4-947C-14EF63672CD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10FDE992-6655-DFDC-988B-A89FA7F34A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08238AF-740E-565C-6510-84A8EBF2AFC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15FAC6E-5C13-706C-6016-00F47FCA4CD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2BCF12A-4D81-44D9-497E-613A07D22CC4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3E0F3287-BFD0-0D9F-F4DD-2318746A3CDF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B560DB9-DD31-8533-BB9D-A3D789C1FE6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1BAF5FE-810A-531F-12DB-FA1D258C606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3A7AB7D-1F01-634F-0C69-5D1F6A53722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205BC36B-2A73-DD90-7B76-F5394771F055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DC9C8A5-52F5-024D-B345-490E28272649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4479902-7B2D-3237-641D-8AFFEE581580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E7BDE1F-94EE-BD25-092C-4A70959AC11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5B029D0-0CCB-5C0E-EAD6-6747BA833E5D}"/>
              </a:ext>
            </a:extLst>
          </p:cNvPr>
          <p:cNvGrpSpPr/>
          <p:nvPr/>
        </p:nvGrpSpPr>
        <p:grpSpPr>
          <a:xfrm>
            <a:off x="19343831" y="4793258"/>
            <a:ext cx="16555899" cy="2736169"/>
            <a:chOff x="1893520" y="3672457"/>
            <a:chExt cx="16555899" cy="2736169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26A64421-DAC6-1B81-89C7-18D88EFE293F}"/>
                </a:ext>
              </a:extLst>
            </p:cNvPr>
            <p:cNvSpPr txBox="1"/>
            <p:nvPr/>
          </p:nvSpPr>
          <p:spPr>
            <a:xfrm>
              <a:off x="2128006" y="3672457"/>
              <a:ext cx="16321413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เครื่องมือที่ใช้เพื่อการรับเครดิต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สัญญาปากเปล่า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verbal agreement credit)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เอกสารการตั้งกิจการ	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เครดิตในบัญชี (</a:t>
              </a:r>
              <a:r>
                <a:rPr lang="en-US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book credit)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ใบส่งสินค้าหรือเอกสารขนส่งสินค้า เอกสารการเงิน เครดิต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financial credit)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ซึ่งได้แก่ เช็ค ตั๋วแลกเงิน ตั๋วสัญญาใช้เงิน สัญญาแลกเปลี่ยน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contract agreement credit)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ซึ่งได้แก่ สัญญาซื้อขาย สัญญาเช่า สัญญาเช่าซื้อ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ผลตอบแทนอื่น ๆ (</a:t>
              </a:r>
              <a:r>
                <a:rPr lang="en-US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Others)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ซื้อหุ้นสามัญจะมีสิทธิออกเสียงเลือกคณะกรรมการบริษัท และถ้าถือหุ้นไว้มากจะมีโอกาสได้รับเลือกเป็นผู้บริหารซึ่งสามารถกำหนดนโยบายบริษัทได้ หรือสิทธิในการซื้อขายหุ้นใหม่ในราคาพิเศษ ผู้ลงทุนควรนึกถึงผลตอบแทนที่จะได้รับเป็นอัตรากี่เปอร์เซ็นต์ โดยคำนึงถึงอัตราเงินเฟ้อไว้ด้วย เพราะมีผลกระทบต่อผลตอบแทนในการลงทุน ดังนั้น ผู้ลงทุนควรให้ความสนใจกับอัตราตอบแทนที่แท้จริง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Real rate of return)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มากกว่าอัตราผลตอบแทนปกติ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Nominal rate of return)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การลงทุนเสนอให้ผลตอบแทน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Nominal rate of return) 10%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ซึ่งคาดคะเนว่าอัตราเงินเฟ้อจะเกิดขึ้นปีละ 6% ดังนั้น ผลตอบแทนแท้จริงที่ได้รับจะเป็น 4% เท่านั้น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F49AA86-9B8C-CF65-A6E5-8C6178B7F491}"/>
                </a:ext>
              </a:extLst>
            </p:cNvPr>
            <p:cNvSpPr/>
            <p:nvPr/>
          </p:nvSpPr>
          <p:spPr>
            <a:xfrm>
              <a:off x="1893520" y="386326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167FB9D-43B4-D5AD-DEB3-33F995CD3E84}"/>
                </a:ext>
              </a:extLst>
            </p:cNvPr>
            <p:cNvSpPr/>
            <p:nvPr/>
          </p:nvSpPr>
          <p:spPr>
            <a:xfrm>
              <a:off x="1893520" y="4531965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8D99068-3C0A-DE0A-F1E7-DC9900F1693E}"/>
                </a:ext>
              </a:extLst>
            </p:cNvPr>
            <p:cNvSpPr/>
            <p:nvPr/>
          </p:nvSpPr>
          <p:spPr>
            <a:xfrm>
              <a:off x="1893520" y="622080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A3B799E-586F-C8D9-14A4-785D7DF3B42D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36D5D0-29C0-8A3A-60BD-E1296FF44240}"/>
              </a:ext>
            </a:extLst>
          </p:cNvPr>
          <p:cNvGrpSpPr/>
          <p:nvPr/>
        </p:nvGrpSpPr>
        <p:grpSpPr>
          <a:xfrm>
            <a:off x="537932" y="1571939"/>
            <a:ext cx="6435307" cy="8235900"/>
            <a:chOff x="537932" y="1571939"/>
            <a:chExt cx="6435307" cy="823590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6556308-CCF3-278C-D622-64FC6614585B}"/>
                </a:ext>
              </a:extLst>
            </p:cNvPr>
            <p:cNvSpPr/>
            <p:nvPr/>
          </p:nvSpPr>
          <p:spPr>
            <a:xfrm>
              <a:off x="537932" y="1571939"/>
              <a:ext cx="6435307" cy="82359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2C2FF5-82E3-121C-8BB3-AD7BC743681F}"/>
                </a:ext>
              </a:extLst>
            </p:cNvPr>
            <p:cNvGrpSpPr/>
            <p:nvPr/>
          </p:nvGrpSpPr>
          <p:grpSpPr>
            <a:xfrm>
              <a:off x="793631" y="2623951"/>
              <a:ext cx="5986731" cy="6457366"/>
              <a:chOff x="1228727" y="6088233"/>
              <a:chExt cx="5986731" cy="6457366"/>
            </a:xfrm>
          </p:grpSpPr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A1116C6A-D853-8E1F-F3CA-DE952BD70093}"/>
                  </a:ext>
                </a:extLst>
              </p:cNvPr>
              <p:cNvSpPr txBox="1"/>
              <p:nvPr/>
            </p:nvSpPr>
            <p:spPr>
              <a:xfrm>
                <a:off x="1228727" y="6131152"/>
                <a:ext cx="5986731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40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แหล่งข้อมูลภายในกิจการ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เช่น งบการเงิน รายงานทางการเงิน โครงการต่าง ๆ รวมทั้งการวิเคราะห์ข้อมูลทางการเงิน</a:t>
                </a:r>
              </a:p>
              <a:p>
                <a:pPr marL="534988">
                  <a:lnSpc>
                    <a:spcPts val="40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การให้คำปรึกษาด้านการลงทุนจากหน่วยงานอื่น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เช่น ปรึกษาผู้เชี่ยวชาญ การสัมมนา </a:t>
                </a:r>
              </a:p>
              <a:p>
                <a:pPr marL="534988">
                  <a:lnSpc>
                    <a:spcPts val="40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หน่วยงานที่เสนอบริการข่าวสารทางการเงินและข้อมูลการลงทุน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เช่น </a:t>
                </a:r>
                <a:b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ตลาดหลักทรัพย์ฯ </a:t>
                </a:r>
              </a:p>
              <a:p>
                <a:pPr marL="534988">
                  <a:lnSpc>
                    <a:spcPts val="40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ข้อมูลเกี่ยวกับการลงทุนที่เสนอลงใน</a:t>
                </a:r>
                <a:b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สิ่งตีพิมพ์ต่าง ๆ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เช่น หนังสือพิมพ์</a:t>
                </a:r>
              </a:p>
              <a:p>
                <a:pPr marL="534988">
                  <a:lnSpc>
                    <a:spcPts val="40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เอกสารและข้อมูลที่ได้จากนายหน้าและตัวแทน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7306776-DD1E-0167-69EA-F5CAED254895}"/>
                  </a:ext>
                </a:extLst>
              </p:cNvPr>
              <p:cNvSpPr/>
              <p:nvPr/>
            </p:nvSpPr>
            <p:spPr>
              <a:xfrm>
                <a:off x="1228728" y="6088233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2C3872F-A9AA-BB99-17EA-FAA5DA8B362F}"/>
                  </a:ext>
                </a:extLst>
              </p:cNvPr>
              <p:cNvSpPr/>
              <p:nvPr/>
            </p:nvSpPr>
            <p:spPr>
              <a:xfrm>
                <a:off x="1228728" y="7728216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D3E94BD-5ABC-4D9D-3848-4097311DA478}"/>
                  </a:ext>
                </a:extLst>
              </p:cNvPr>
              <p:cNvSpPr/>
              <p:nvPr/>
            </p:nvSpPr>
            <p:spPr>
              <a:xfrm>
                <a:off x="1228728" y="937262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7E630D9-D72C-68DD-106F-8861DF87F759}"/>
                  </a:ext>
                </a:extLst>
              </p:cNvPr>
              <p:cNvSpPr/>
              <p:nvPr/>
            </p:nvSpPr>
            <p:spPr>
              <a:xfrm>
                <a:off x="1228728" y="10984236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4</a:t>
                </a:r>
                <a:endParaRPr lang="th-TH" sz="2800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32609FE-93FB-7265-4DCF-CC71D1B9CF20}"/>
                  </a:ext>
                </a:extLst>
              </p:cNvPr>
              <p:cNvSpPr/>
              <p:nvPr/>
            </p:nvSpPr>
            <p:spPr>
              <a:xfrm>
                <a:off x="1228728" y="12088399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5</a:t>
                </a:r>
                <a:endParaRPr lang="th-TH" sz="2800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2A8EBC-E25B-4F06-7439-672559F37FDA}"/>
              </a:ext>
            </a:extLst>
          </p:cNvPr>
          <p:cNvGrpSpPr/>
          <p:nvPr/>
        </p:nvGrpSpPr>
        <p:grpSpPr>
          <a:xfrm>
            <a:off x="793631" y="1739443"/>
            <a:ext cx="6721101" cy="677107"/>
            <a:chOff x="3889390" y="5441816"/>
            <a:chExt cx="6721101" cy="677107"/>
          </a:xfrm>
        </p:grpSpPr>
        <p:sp>
          <p:nvSpPr>
            <p:cNvPr id="21" name="Google Shape;176;p25">
              <a:extLst>
                <a:ext uri="{FF2B5EF4-FFF2-40B4-BE49-F238E27FC236}">
                  <a16:creationId xmlns:a16="http://schemas.microsoft.com/office/drawing/2014/main" id="{12663A27-8292-1FAF-8DDF-76B7B8F7480A}"/>
                </a:ext>
              </a:extLst>
            </p:cNvPr>
            <p:cNvSpPr/>
            <p:nvPr/>
          </p:nvSpPr>
          <p:spPr>
            <a:xfrm rot="16200000">
              <a:off x="5393904" y="3937302"/>
              <a:ext cx="631318" cy="3640345"/>
            </a:xfrm>
            <a:prstGeom prst="roundRect">
              <a:avLst>
                <a:gd name="adj" fmla="val 50000"/>
              </a:avLst>
            </a:prstGeom>
            <a:solidFill>
              <a:srgbClr val="05B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221F664B-2DCA-6CEA-2D5F-9AFB4780EF81}"/>
                </a:ext>
              </a:extLst>
            </p:cNvPr>
            <p:cNvSpPr txBox="1"/>
            <p:nvPr/>
          </p:nvSpPr>
          <p:spPr>
            <a:xfrm>
              <a:off x="4175184" y="5531095"/>
              <a:ext cx="643530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แหล่งข้อมูลการลงทุน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EA2CA1-7CB1-E83D-808D-FA2F7B9C5CCB}"/>
              </a:ext>
            </a:extLst>
          </p:cNvPr>
          <p:cNvGrpSpPr/>
          <p:nvPr/>
        </p:nvGrpSpPr>
        <p:grpSpPr>
          <a:xfrm>
            <a:off x="7514733" y="1571939"/>
            <a:ext cx="10245174" cy="8235900"/>
            <a:chOff x="7514733" y="1571939"/>
            <a:chExt cx="10245174" cy="823590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B799FD5-CDB0-67E3-E0EA-681298E843D6}"/>
                </a:ext>
              </a:extLst>
            </p:cNvPr>
            <p:cNvSpPr/>
            <p:nvPr/>
          </p:nvSpPr>
          <p:spPr>
            <a:xfrm>
              <a:off x="7514733" y="1571939"/>
              <a:ext cx="10245174" cy="82359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13F14B9-F91E-1FB2-6E8C-1C63D362F66E}"/>
                </a:ext>
              </a:extLst>
            </p:cNvPr>
            <p:cNvGrpSpPr/>
            <p:nvPr/>
          </p:nvGrpSpPr>
          <p:grpSpPr>
            <a:xfrm>
              <a:off x="7754128" y="1739443"/>
              <a:ext cx="6721099" cy="677107"/>
              <a:chOff x="3889392" y="5441816"/>
              <a:chExt cx="6721099" cy="677107"/>
            </a:xfrm>
          </p:grpSpPr>
          <p:sp>
            <p:nvSpPr>
              <p:cNvPr id="66" name="Google Shape;176;p25">
                <a:extLst>
                  <a:ext uri="{FF2B5EF4-FFF2-40B4-BE49-F238E27FC236}">
                    <a16:creationId xmlns:a16="http://schemas.microsoft.com/office/drawing/2014/main" id="{BA70DC87-EFB2-7BF4-894A-209302A57CCF}"/>
                  </a:ext>
                </a:extLst>
              </p:cNvPr>
              <p:cNvSpPr/>
              <p:nvPr/>
            </p:nvSpPr>
            <p:spPr>
              <a:xfrm rot="16200000">
                <a:off x="6084019" y="3247189"/>
                <a:ext cx="631318" cy="5020571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" name="TextBox 10">
                <a:extLst>
                  <a:ext uri="{FF2B5EF4-FFF2-40B4-BE49-F238E27FC236}">
                    <a16:creationId xmlns:a16="http://schemas.microsoft.com/office/drawing/2014/main" id="{41644DB4-58F6-498E-05D7-719D885C1D41}"/>
                  </a:ext>
                </a:extLst>
              </p:cNvPr>
              <p:cNvSpPr txBox="1"/>
              <p:nvPr/>
            </p:nvSpPr>
            <p:spPr>
              <a:xfrm>
                <a:off x="4175184" y="5531095"/>
                <a:ext cx="6435307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แหล่งที่มาของเงินเพื่อการลงทุน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0542184-D975-D5C3-B66F-1C5FDE7FB0AB}"/>
                </a:ext>
              </a:extLst>
            </p:cNvPr>
            <p:cNvGrpSpPr/>
            <p:nvPr/>
          </p:nvGrpSpPr>
          <p:grpSpPr>
            <a:xfrm>
              <a:off x="7754127" y="2610504"/>
              <a:ext cx="9751382" cy="5856372"/>
              <a:chOff x="1228726" y="6074786"/>
              <a:chExt cx="9751382" cy="5856372"/>
            </a:xfrm>
          </p:grpSpPr>
          <p:sp>
            <p:nvSpPr>
              <p:cNvPr id="73" name="TextBox 10">
                <a:extLst>
                  <a:ext uri="{FF2B5EF4-FFF2-40B4-BE49-F238E27FC236}">
                    <a16:creationId xmlns:a16="http://schemas.microsoft.com/office/drawing/2014/main" id="{63010ED7-E7D8-4A32-D876-2E4057CECA74}"/>
                  </a:ext>
                </a:extLst>
              </p:cNvPr>
              <p:cNvSpPr txBox="1"/>
              <p:nvPr/>
            </p:nvSpPr>
            <p:spPr>
              <a:xfrm>
                <a:off x="1228726" y="6131152"/>
                <a:ext cx="9751382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40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การรู้จักใช้งบประมาณ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สามารถควบคุมการใช้จ่ายให้อยู่ในงบประมาณที่กำหนดจะทำให้มีเงินออมเหลืออยู่จริงตามที่คาดไว้ ซึ่งสามารถนำไปลงทุนหาประโยชน์ได้</a:t>
                </a:r>
              </a:p>
              <a:p>
                <a:pPr marL="534988">
                  <a:lnSpc>
                    <a:spcPts val="40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การออมโดยวิธีบังคับ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โดยบริษัทจะหักเงินสะสม หรือเงินสำรองเลี้ยงชีพของพนักงานไว้ เงินที่ถูกหักนี้เป็นของลูกจ้างหรือพนักงาน แต่ยังถอนไม่ได้จนกว่าจะทำตามเงื่อนไขที่กำหนด กิจการจะนำเงินสดนี้ไปให้สถาบันการเงินหรือบุคคลที่สามเป็นผู้ดูแลหาประโยชน์ให้เพิ่มขึ้นตามที่กฎหมายกำหนด และจ่ายคืนแก่เจ้าของผู้มีสิทธิได้รับเมื่อถึงเวลา</a:t>
                </a:r>
              </a:p>
              <a:p>
                <a:pPr marL="534988">
                  <a:lnSpc>
                    <a:spcPts val="40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การยกเว้นรายจ่ายไม่จำเป็น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ก็จะมีเงินเหลือนำมาลงทุนได้ เช่น การไปรับประทานอาหารนอกบ้าน ดูภาพยนตร์ เล่น</a:t>
                </a:r>
                <a:r>
                  <a:rPr lang="th-TH" sz="3800" spc="36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โบว์ลิง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</a:p>
              <a:p>
                <a:pPr marL="534988">
                  <a:lnSpc>
                    <a:spcPts val="40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การประหยัดรายได้พิเศษ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รายได้พิเศษจากการทำงาน หรือรายได้อื่น ๆ ยังไม่มีความจำเป็นที่จะต้องรีบใช้จ่าย ก็ควรจะเก็บออมไว้ก็จะเกิดประโยชน์ได้มาก</a:t>
                </a: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7B7282A-54B8-9A86-C370-A5DEA23A1534}"/>
                  </a:ext>
                </a:extLst>
              </p:cNvPr>
              <p:cNvSpPr/>
              <p:nvPr/>
            </p:nvSpPr>
            <p:spPr>
              <a:xfrm>
                <a:off x="1228728" y="6074786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F29D149-53F6-DAAF-2D5F-1BA85F498783}"/>
                  </a:ext>
                </a:extLst>
              </p:cNvPr>
              <p:cNvSpPr/>
              <p:nvPr/>
            </p:nvSpPr>
            <p:spPr>
              <a:xfrm>
                <a:off x="1228728" y="772780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287ACEE-434C-ECE3-0356-AC64E0F1C12B}"/>
                  </a:ext>
                </a:extLst>
              </p:cNvPr>
              <p:cNvSpPr/>
              <p:nvPr/>
            </p:nvSpPr>
            <p:spPr>
              <a:xfrm>
                <a:off x="1228728" y="10364815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926764C-5545-0841-C7BA-6C73554034CF}"/>
                  </a:ext>
                </a:extLst>
              </p:cNvPr>
              <p:cNvSpPr/>
              <p:nvPr/>
            </p:nvSpPr>
            <p:spPr>
              <a:xfrm>
                <a:off x="1228728" y="1147395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4</a:t>
                </a:r>
                <a:endParaRPr lang="th-TH" sz="2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87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BD503-5AC0-B03B-D7AF-9E9B9E7C1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8313AB4-9172-9161-FD86-6D27C4D0A24D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F7C4F5-4178-1E56-F106-FCA5C75CFA3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68203FF-EE19-E57E-4D1A-C2B48BFD327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2CC04CB9-88C0-3CFC-E223-3FAF584862B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B88E5DC-7614-1E92-EAFE-E1F1D8AB9D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B3971E-480A-E007-9C39-9ED2EA36231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4515674-B772-5EF9-FBA6-448D97CC94C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73D1EF57-63B7-4B74-FF22-8C6E625CD70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748A121B-16D1-70A3-E252-04546870C84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E4B9F76-73D6-C9F8-8795-D953458041D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AFFC67-0195-36A5-99C1-93AE5A9D56F8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D191BE5-AF85-5B85-289A-735A5B4FA8D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A0971A9D-11DD-0AC5-ABED-0A7ADC180B1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0B16507C-7E19-0946-9CBB-BB51DCBC655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92D61C-E30F-B2D9-99A3-3755DDD0DA8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2F3B37-6545-F1F5-6051-FDD994AF9EE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0DDA0A5-87A3-23C7-A576-08CDE404B68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6E713799-B2C1-B615-E533-56C833C9535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1D480B60-0E35-7DAA-33EC-18D048B3DA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50390C6-8616-FC8C-6E28-152CB3787B6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52F902F-7F15-2635-BDFE-5D1E8B9B16AE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06F8656-2588-B5AE-721D-5BACBC4C4C1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B63663C1-A7A5-9AC8-AC89-E3B51B0DB89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8A78258F-BE7D-1AF7-17F4-41BCCC4771D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8E28E80-DD75-6407-3869-01BDF256579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3C9A97-78B0-5183-4E23-B1FE457A891D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F7670C8-20E4-8B5B-2F6D-35CCF9984AF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42725663-902B-EBAF-AF43-423C574F174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47100F5-C3A9-077E-EA97-72E88061563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36BC0C4-5967-D85A-F00E-506BB1F4BD0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93A7B0-7982-7CD5-9B7D-BF18691B2F8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EC64899-45C3-5792-D082-9C03E42D0A9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D89D8A16-F63E-7415-2066-923A8585D33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10144D56-0CEA-5E98-3C34-A7481E16F0E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B313E1C-A15D-5537-AC41-1D6ECF120D1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8DD67E-E3AB-7D81-B01C-1A825910EC7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043F882-D1F4-86E4-919C-25CDA215027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BA97670-4496-FB2C-F6A4-069E159C2DD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FFF6811-1BD5-6239-988D-C132A72950B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A1474B3-E381-9CCB-BB8F-0A648C52B8C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D192CE7-F082-C991-71DD-3E041D1AED40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52BDFB1-971E-2E49-3790-0CB77850865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F4F360C-31BB-2EBC-7CD9-7DA53F3D3B2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38FFF0E9-1C4B-4995-02DF-3515D27F5C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2EFFE47-9016-9F17-FA49-C923807AB4B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DA46D64-D5EB-2866-6FB9-7E365526F10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E75578C-6D14-962B-E9A7-E4B9DAE51BD4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9FE3E51-963F-4D8A-5B84-9DE28F481A0B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B14A5D5A-4F48-973A-C0CD-80BE9FC2A4C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0197B25-C172-EDDA-9F2B-853770C9E79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CE60932-8D57-DD12-602D-E25EDA9ACED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29D13214-156F-5C26-16AE-DC946321A540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FA58B08-2832-2CAE-3E29-DC31F78FCB2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799A336-01C7-AA8F-EAC4-84497DFA910A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220EE2B-AD86-4E97-2839-4D1F0922BA9C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49B31EF-40B6-76B8-8F0A-6D94B2585641}"/>
              </a:ext>
            </a:extLst>
          </p:cNvPr>
          <p:cNvGrpSpPr/>
          <p:nvPr/>
        </p:nvGrpSpPr>
        <p:grpSpPr>
          <a:xfrm>
            <a:off x="19343831" y="4793258"/>
            <a:ext cx="16555899" cy="2736169"/>
            <a:chOff x="1893520" y="3672457"/>
            <a:chExt cx="16555899" cy="2736169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F729DACC-27FB-5A33-6F33-1D025E01D155}"/>
                </a:ext>
              </a:extLst>
            </p:cNvPr>
            <p:cNvSpPr txBox="1"/>
            <p:nvPr/>
          </p:nvSpPr>
          <p:spPr>
            <a:xfrm>
              <a:off x="2128006" y="3672457"/>
              <a:ext cx="16321413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เครื่องมือที่ใช้เพื่อการรับเครดิต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สัญญาปากเปล่า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verbal agreement credit)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เอกสารการตั้งกิจการ	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เครดิตในบัญชี (</a:t>
              </a:r>
              <a:r>
                <a:rPr lang="en-US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book credit)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ใบส่งสินค้าหรือเอกสารขนส่งสินค้า เอกสารการเงิน เครดิต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financial credit)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ซึ่งได้แก่ เช็ค ตั๋วแลกเงิน ตั๋วสัญญาใช้เงิน สัญญาแลกเปลี่ยน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contract agreement credit)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ซึ่งได้แก่ สัญญาซื้อขาย สัญญาเช่า สัญญาเช่าซื้อ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ผลตอบแทนอื่น ๆ (</a:t>
              </a:r>
              <a:r>
                <a:rPr lang="en-US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Others)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ซื้อหุ้นสามัญจะมีสิทธิออกเสียงเลือกคณะกรรมการบริษัท และถ้าถือหุ้นไว้มากจะมีโอกาสได้รับเลือกเป็นผู้บริหารซึ่งสามารถกำหนดนโยบายบริษัทได้ หรือสิทธิในการซื้อขายหุ้นใหม่ในราคาพิเศษ ผู้ลงทุนควรนึกถึงผลตอบแทนที่จะได้รับเป็นอัตรากี่เปอร์เซ็นต์ โดยคำนึงถึงอัตราเงินเฟ้อไว้ด้วย เพราะมีผลกระทบต่อผลตอบแทนในการลงทุน ดังนั้น ผู้ลงทุนควรให้ความสนใจกับอัตราตอบแทนที่แท้จริง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Real rate of return)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มากกว่าอัตราผลตอบแทนปกติ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Nominal rate of return)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การลงทุนเสนอให้ผลตอบแทน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Nominal rate of return) 10%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ซึ่งคาดคะเนว่าอัตราเงินเฟ้อจะเกิดขึ้นปีละ 6% ดังนั้น ผลตอบแทนแท้จริงที่ได้รับจะเป็น 4% เท่านั้น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9FA9E1F-1D84-9E1F-CC4A-00B0E4138B02}"/>
                </a:ext>
              </a:extLst>
            </p:cNvPr>
            <p:cNvSpPr/>
            <p:nvPr/>
          </p:nvSpPr>
          <p:spPr>
            <a:xfrm>
              <a:off x="1893520" y="386326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FE378D8-65F1-3E89-04A1-476B230541C2}"/>
                </a:ext>
              </a:extLst>
            </p:cNvPr>
            <p:cNvSpPr/>
            <p:nvPr/>
          </p:nvSpPr>
          <p:spPr>
            <a:xfrm>
              <a:off x="1893520" y="4531965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8AC048E-22BD-9560-C8E3-2F35EA9E6AE9}"/>
                </a:ext>
              </a:extLst>
            </p:cNvPr>
            <p:cNvSpPr/>
            <p:nvPr/>
          </p:nvSpPr>
          <p:spPr>
            <a:xfrm>
              <a:off x="1893520" y="622080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BC7C15E-4CCF-EA89-1091-B305CBB23CF3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356DB5-351B-2921-7F15-1CECAC501FEA}"/>
              </a:ext>
            </a:extLst>
          </p:cNvPr>
          <p:cNvGrpSpPr/>
          <p:nvPr/>
        </p:nvGrpSpPr>
        <p:grpSpPr>
          <a:xfrm>
            <a:off x="537932" y="1571939"/>
            <a:ext cx="17221974" cy="8235900"/>
            <a:chOff x="537932" y="1571939"/>
            <a:chExt cx="17221974" cy="823590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BD783CE-D3A4-08D9-CE20-850D4B73812B}"/>
                </a:ext>
              </a:extLst>
            </p:cNvPr>
            <p:cNvSpPr/>
            <p:nvPr/>
          </p:nvSpPr>
          <p:spPr>
            <a:xfrm>
              <a:off x="537932" y="1571939"/>
              <a:ext cx="17221974" cy="82359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86C6A4E-6D8B-EE25-CC4E-773B71C02B8D}"/>
                </a:ext>
              </a:extLst>
            </p:cNvPr>
            <p:cNvGrpSpPr/>
            <p:nvPr/>
          </p:nvGrpSpPr>
          <p:grpSpPr>
            <a:xfrm>
              <a:off x="793631" y="4621329"/>
              <a:ext cx="10108509" cy="3346800"/>
              <a:chOff x="1228727" y="6115127"/>
              <a:chExt cx="10108509" cy="3346800"/>
            </a:xfrm>
          </p:grpSpPr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67E34F78-0A0A-CDF8-53F2-68F81BAC793A}"/>
                  </a:ext>
                </a:extLst>
              </p:cNvPr>
              <p:cNvSpPr txBox="1"/>
              <p:nvPr/>
            </p:nvSpPr>
            <p:spPr>
              <a:xfrm>
                <a:off x="1228727" y="6131152"/>
                <a:ext cx="10108509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4200"/>
                  </a:lnSpc>
                  <a:spcBef>
                    <a:spcPts val="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รายได้ตามปกติ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Current Income)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ได้แก่ ดอกเบี้ย เงินปันผล ในกรณีที่บุคคลซื้อพันธบัตรหรือลงทุนในหุ้นต่าง ๆ ซึ่งเมื่อถึงกำหนดเวลาก็จะได้รับดอกเบี้ยหรือเงินปันผลตามที่ระบุไว้</a:t>
                </a:r>
              </a:p>
              <a:p>
                <a:pPr marL="534988" algn="thaiDist">
                  <a:lnSpc>
                    <a:spcPts val="4200"/>
                  </a:lnSpc>
                  <a:spcBef>
                    <a:spcPts val="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กำไรจากการซื้อขายหุ้น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Capital Gains)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ในกรณีหุ้นสามัญที่บุคคลลงทุนซื้อไว้ มีราคาสูงขึ้นเมื่อขายออกไปแล้วจะได้กำไร</a:t>
                </a:r>
              </a:p>
              <a:p>
                <a:pPr marL="534988" algn="thaiDist">
                  <a:lnSpc>
                    <a:spcPts val="4200"/>
                  </a:lnSpc>
                  <a:spcBef>
                    <a:spcPts val="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ค่าเช่า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Rent)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ในการลงทุนซื้อทรัพย์สิน เช่น ที่ดิน บ้าน คอนโดมิเนียม ที่อยู่อาศัยอื่น ๆ เมื่อนำไปให้ผู้อื่นเช่าก็จะมีรายได้ค่าเช่า ซึ่งเป็นรายได้ที่กลับคืนมาสู่เจ้าของ</a:t>
                </a:r>
                <a:endPara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7219776-A9A8-89DA-39FB-D6744A8B5F60}"/>
                  </a:ext>
                </a:extLst>
              </p:cNvPr>
              <p:cNvSpPr/>
              <p:nvPr/>
            </p:nvSpPr>
            <p:spPr>
              <a:xfrm>
                <a:off x="1228728" y="6115127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A62EF4D-CD7B-D99D-E83A-C2CB57BBA8A9}"/>
                  </a:ext>
                </a:extLst>
              </p:cNvPr>
              <p:cNvSpPr/>
              <p:nvPr/>
            </p:nvSpPr>
            <p:spPr>
              <a:xfrm>
                <a:off x="1228728" y="782966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28F6C89-88F1-EC08-BEB1-7B3D6EAF78AC}"/>
                  </a:ext>
                </a:extLst>
              </p:cNvPr>
              <p:cNvSpPr/>
              <p:nvPr/>
            </p:nvSpPr>
            <p:spPr>
              <a:xfrm>
                <a:off x="1228728" y="9004727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ABED9B3-8CE6-2718-F440-B93DF195222B}"/>
                </a:ext>
              </a:extLst>
            </p:cNvPr>
            <p:cNvGrpSpPr/>
            <p:nvPr/>
          </p:nvGrpSpPr>
          <p:grpSpPr>
            <a:xfrm>
              <a:off x="793633" y="1900807"/>
              <a:ext cx="6707652" cy="690554"/>
              <a:chOff x="3889392" y="5441816"/>
              <a:chExt cx="6707652" cy="690554"/>
            </a:xfrm>
          </p:grpSpPr>
          <p:sp>
            <p:nvSpPr>
              <p:cNvPr id="21" name="Google Shape;176;p25">
                <a:extLst>
                  <a:ext uri="{FF2B5EF4-FFF2-40B4-BE49-F238E27FC236}">
                    <a16:creationId xmlns:a16="http://schemas.microsoft.com/office/drawing/2014/main" id="{21B79091-1F05-7922-7021-DBE9574E0D23}"/>
                  </a:ext>
                </a:extLst>
              </p:cNvPr>
              <p:cNvSpPr/>
              <p:nvPr/>
            </p:nvSpPr>
            <p:spPr>
              <a:xfrm rot="16200000">
                <a:off x="5704458" y="3626750"/>
                <a:ext cx="631318" cy="4261449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8A21D46A-51D3-D7C5-DE34-47BCDDF0BE82}"/>
                  </a:ext>
                </a:extLst>
              </p:cNvPr>
              <p:cNvSpPr txBox="1"/>
              <p:nvPr/>
            </p:nvSpPr>
            <p:spPr>
              <a:xfrm>
                <a:off x="4161737" y="5544542"/>
                <a:ext cx="6435307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ผลตอบแทนจากการลงทุน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C07391F5-D83B-DFA6-0BE1-1582BA7D03E2}"/>
                </a:ext>
              </a:extLst>
            </p:cNvPr>
            <p:cNvSpPr txBox="1"/>
            <p:nvPr/>
          </p:nvSpPr>
          <p:spPr>
            <a:xfrm>
              <a:off x="866051" y="2789113"/>
              <a:ext cx="16639457" cy="1595601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การลงทุนมีความสัมพันธ์กับผลตอบแทน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Returns)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และความเสี่ยง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Risks)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สาเหตุของการลงทุนเนื่องจากคาดหวังว่าจะได้รับผลตอบแทนตามเงื่อนไขที่ตกลงกันไว้ แต่บางครั้งไม่เป็นไปตามที่คาดหมายจึงต้องอยู่ภายใต้ความเสี่ยงที่อาจเกิดขึ้นได้ผลตอบแทนจากการลงทุนมีหลายรูปแบบ ได้แก่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A7BA3CE-50FC-AD29-A8FF-3DF7082FF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5730" y="4354000"/>
              <a:ext cx="6010587" cy="4993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1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3AB0-19C2-B62E-59E9-0EA83F61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E5C3C2-9820-39F6-CC1F-CE840188669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DD6D0F-408D-7DFC-357F-D3DC612926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DA33E27-DDA4-F845-EAA7-1422C66478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6F68E5E-B6D1-44E3-CF93-062814033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43228C-022F-2E09-E844-59FEB080F75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FF511-86AA-81D2-EC16-6B894FA65903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7F1AFA-D7EF-C10F-3503-3ACD6AC872E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B7D237-8C80-E38A-E542-49D1137DBE9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C2FDD-A359-DCBD-D207-E9C2A7BF40E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5D31A1-F010-99D5-A557-7966F78A6B8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46AC6-3D6E-3F6B-1DCF-A39C62354AF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0B8DFF-590B-3AE2-9360-9D1CD3100E7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B829F5-3B56-67A2-05DE-8C5222DFA8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19F8B39-6C75-CD65-E8F6-AD9C3C9A55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5E4443-343E-9B0F-37B0-FF3A9B0175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E955C2-108F-5D3A-5E37-197898EF94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719E64-734D-FC82-7B16-B4F29887239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AB7C0B4-5085-FE9C-AECA-EA8AEB3C35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7BC14EB-E983-5DC3-EC36-BFFF487E6F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6630D-6952-988D-2583-75754233BFD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D64259-B07D-78CA-8DA8-5CE137CC762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122CD1-F39A-08EB-C759-E8F5375B87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D29DEE1-349B-C7B8-C01A-3176196519C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AFD63FA-8EBE-9624-C274-D9A24CE3B6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82F8873-23E7-06DE-56FF-759054C154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BC3F70-1442-5B22-7B14-211ADC8A9F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AF74A8-EEB6-A436-CB38-007A1ABD323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C1739D-B0C9-A133-8FBE-6587C870AE5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7B90A16-62A0-4095-F39E-DC788E150E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01212E-B46A-8214-1475-A8FC2DC4EA6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FE273-4C53-6AB0-EBC3-8EB43F165C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069890-545E-DFC9-9D1C-0D1E74E7C51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DA4BF20-41B5-3A2E-A81B-4537A80C3A1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E2B90951-71A6-8C81-95BD-EFD67F2A3D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5E15F7-A643-BCC9-CBDC-C8BDB19E1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36A5D9-3075-49B2-6E99-61A8606CEA79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1A09D7-6635-A162-187C-B06522EBC2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4AF6BD8-81F3-5D46-D710-4F0FD0C1DBE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7970228-F6AD-064F-A39E-3B21A4488E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0143FB-26A3-DDCC-3D18-E76ABC2760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F8F26E-1A63-B545-B22E-E707BA6D8F9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7EE94-BC75-7DC6-641D-DFF82A7A0CA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4343B4B-B116-F458-1502-87CCFB9520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ED9F96C-11C5-AF84-ECC7-C6D3AA66FC2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0E5168-A843-E642-E3F9-C7F0FF1952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9DA1BCA-D19F-7048-670B-70BCF3F3CE0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FCD621-4730-67F8-F2F2-6C63B25A246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BF7DA4B-91F4-80B4-1547-C7BCB9879E6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4AEAB88-F7CB-C52C-6B04-DBAD9AF539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0A0662-81CA-BEE6-63AB-2FF37160CB4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5FAB800-4E82-60E5-2837-4DB84E52D85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B954FA16-1788-6FFB-A29A-7875FF5216A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D773217-4794-1177-9FC1-218AB412A9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0B8C5F-7847-6521-4880-E3FFECAD941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A718E2F-FDC8-0DA9-5500-60035C53FDD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D38899-7D0B-E81E-3CED-170A385B1DD8}"/>
              </a:ext>
            </a:extLst>
          </p:cNvPr>
          <p:cNvGrpSpPr/>
          <p:nvPr/>
        </p:nvGrpSpPr>
        <p:grpSpPr>
          <a:xfrm>
            <a:off x="881041" y="149513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5F048C01-B685-6105-A6C8-2DA2C0A5D5FD}"/>
                </a:ext>
              </a:extLst>
            </p:cNvPr>
            <p:cNvSpPr/>
            <p:nvPr/>
          </p:nvSpPr>
          <p:spPr>
            <a:xfrm rot="16200000">
              <a:off x="6092018" y="-98814"/>
              <a:ext cx="694325" cy="694677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0916A706-5A9F-471A-28D9-5A279A6DDDC0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5F007A42-6BEB-6356-9516-2F2E51B4255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2.3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20987EED-C9DA-A11E-74DB-B55EA75F3C3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ข้อควรพิจารณาในการหาเงินทุน 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25632C-962B-2786-007D-7CBB9A57CA1F}"/>
              </a:ext>
            </a:extLst>
          </p:cNvPr>
          <p:cNvGrpSpPr/>
          <p:nvPr/>
        </p:nvGrpSpPr>
        <p:grpSpPr>
          <a:xfrm>
            <a:off x="866051" y="2658202"/>
            <a:ext cx="16592187" cy="3110196"/>
            <a:chOff x="1228726" y="6109292"/>
            <a:chExt cx="16592187" cy="3110196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64C52A01-9056-BD56-D6B7-56B3347D8D27}"/>
                </a:ext>
              </a:extLst>
            </p:cNvPr>
            <p:cNvSpPr txBox="1"/>
            <p:nvPr/>
          </p:nvSpPr>
          <p:spPr>
            <a:xfrm>
              <a:off x="1228726" y="6131153"/>
              <a:ext cx="16592187" cy="141071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ต้นทุนของเงินทุน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ค่าใช้จ่ายที่เกี่ยวข้องกับการจัดหาเงินทุน เช่น ดอกเบี้ย เงินปันผล หรือค่าธรรมเนียมต่าง ๆ</a:t>
              </a:r>
            </a:p>
            <a:p>
              <a:pPr marL="534988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ความเสี่ยงทางการเงิน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โดยทุกแหล่งเงินทุน มีความเสี่ยงที่แตกต่างกัน เช่น ความเสี่ยงจากหนี้สินที่หากกู้เงินมากเกินไปอาจมีปัญหาเรื่องสภาพคล่อง </a:t>
              </a:r>
            </a:p>
            <a:p>
              <a:pPr marL="534988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เงื่อนไขของเงินกู้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อัตราดอกเบี้ย ระยะเวลาผ่อนชำระ และหลักประกัน</a:t>
              </a:r>
            </a:p>
            <a:p>
              <a:pPr marL="534988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ผลกระทบต่อโครงสร้างทางการเงิน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การใช้เงินกู้มากเกินไปอาจทำให้ธุรกิจมีภาระหนี้สูง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DCCA3F5-2EB8-B09A-72ED-43126F1146CD}"/>
                </a:ext>
              </a:extLst>
            </p:cNvPr>
            <p:cNvSpPr/>
            <p:nvPr/>
          </p:nvSpPr>
          <p:spPr>
            <a:xfrm>
              <a:off x="1228728" y="610929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A6813C-524A-1BA4-906C-31527426EE5A}"/>
                </a:ext>
              </a:extLst>
            </p:cNvPr>
            <p:cNvSpPr/>
            <p:nvPr/>
          </p:nvSpPr>
          <p:spPr>
            <a:xfrm>
              <a:off x="1228728" y="806778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0679DC5-4B79-5000-E67C-78B05D112A26}"/>
                </a:ext>
              </a:extLst>
            </p:cNvPr>
            <p:cNvSpPr/>
            <p:nvPr/>
          </p:nvSpPr>
          <p:spPr>
            <a:xfrm>
              <a:off x="1228728" y="6820003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E6D4FD-A29B-F16E-8AEC-07BE8AF01222}"/>
                </a:ext>
              </a:extLst>
            </p:cNvPr>
            <p:cNvSpPr/>
            <p:nvPr/>
          </p:nvSpPr>
          <p:spPr>
            <a:xfrm>
              <a:off x="1228728" y="876228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6DE48260-0DDD-7BCF-6193-8975702D9D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4" b="5580"/>
          <a:stretch/>
        </p:blipFill>
        <p:spPr>
          <a:xfrm>
            <a:off x="5339536" y="6189139"/>
            <a:ext cx="7005777" cy="36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5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B8D2-A4FE-439D-E1E6-8EE6E6EE7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2FBBC9F-1648-68CF-D7A2-2723390F1C3D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DC744E5-3150-1414-F9BA-B7970FC74BC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FCBAE66E-B756-CAFC-58CA-EB64C0BB4A0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37AEFB1-1639-5D30-7BD6-FC6AE54950E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860692-7E24-D583-2847-A531EAB541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DB26E2-797D-547F-EA63-C43FBD3AC72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46939B-8C7A-E82C-549D-D83F3C366F6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548EDFF8-CE62-276C-D994-C94672C3D1D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7F3A4433-EA19-16C5-D59D-CF44092EAA4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617F062-4BF1-8E37-241E-AFFFE62E51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3730B3-3832-06A9-12B4-0D54EAD2166F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24D3558-4BD5-6A17-5CB5-90645E3508C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D0DEC4F-211F-A5E3-B917-D7ABFC2AAEF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9F6804D2-8361-FDFD-1707-244D07B2528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820B5AA-087E-80E4-D7EC-C9AC7133685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558C66-87A3-386A-0CFC-55BF7D970249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D25344C-F84D-AA6F-98FA-BF3651D5E2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A3AAA48-9D8D-3AA2-4EB1-4BB70527B0D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682F26A-57D6-152F-0A37-0DBD6C99026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79DEF63-FE4F-CAC3-1A88-FE0277E186E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933BA6-8E5B-3AB7-77D8-EB311EBB8B4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65BD3CF-6811-F7F8-5698-AD297BC50E8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CD1AD868-7038-37D1-DD0E-229585B04B4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9080C4A4-E5FA-86BC-0DD4-649B29807EF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3E02197-9B87-FC80-A842-8E15354A919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8617C8-9569-3576-39DC-F22640A36037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EEB7FC2-8A19-16BA-F855-99E0E1D7A0F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8719B7CA-CE9D-18DC-A2E6-5717261B273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21319C9-6DF6-53EF-257E-6E9ED0F6B6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AEAD358-2571-34DD-5A5E-352E278E39A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B1B28F-13EA-AEA3-29F9-A580C23260C7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8A7DBEF-591F-FFBE-BDD9-B80544B2821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A8E5AEA-50CE-7D4B-2861-B04E4351D2B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62A146C-46D1-296A-9989-D9EA6CD75A9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581C0F2-A480-C00C-F36B-399FE1EB709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0AF4186-AA6B-E8F2-B33F-59F1C6C18EC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6A5EE35-3F22-1BA3-72E0-4C510467B8B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9D17185A-E8A6-C871-7781-4A4042845DA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D8D8AF45-5E36-EA4D-95AC-422A5BAEF5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35BE279-841B-4886-8B03-E0C61EF58FD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EA877A-2458-1203-6C37-38B7A18DEBD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7B29B6F-224A-4522-CE54-2B21A75EF537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39D78A6E-8714-F2EA-3192-A8D3FF3CA04B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735311C5-F071-9D2F-FC5E-5AE319D3C21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F983AE0-9ADA-8D68-F91D-2BD535335E1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C08D8BA-01D3-A285-4238-7352D363D9F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5C304ABA-3DF0-01C7-2F5B-5C5C31AE30D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882E3D5-2EEE-67F2-8003-B5C27AF7E3BE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F1ED12B-80A4-6E5E-EC50-9D38D100C3D7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8D34EE7-B796-3AD2-8EDB-89C456B97FB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96D60E-7729-58A4-ED8B-90D6D7548B30}"/>
              </a:ext>
            </a:extLst>
          </p:cNvPr>
          <p:cNvGrpSpPr/>
          <p:nvPr/>
        </p:nvGrpSpPr>
        <p:grpSpPr>
          <a:xfrm>
            <a:off x="881041" y="149513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7690AE3E-F530-DBBE-3DD0-31296AC310D3}"/>
                </a:ext>
              </a:extLst>
            </p:cNvPr>
            <p:cNvSpPr/>
            <p:nvPr/>
          </p:nvSpPr>
          <p:spPr>
            <a:xfrm rot="16200000">
              <a:off x="6379172" y="-385969"/>
              <a:ext cx="694325" cy="7521087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E743ED9D-6E8A-B1DA-965F-ED7679ED5316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CE2067C8-0198-2792-A424-FF3B6660010B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2.4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7FB974A9-95AF-BFF0-8D80-73F3EE4AAEE6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ประเภทและแหล่งในการจัดหาเงินทุน 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70A90C-7F59-9D9B-2878-4C3391C0982D}"/>
              </a:ext>
            </a:extLst>
          </p:cNvPr>
          <p:cNvGrpSpPr/>
          <p:nvPr/>
        </p:nvGrpSpPr>
        <p:grpSpPr>
          <a:xfrm>
            <a:off x="643554" y="2723193"/>
            <a:ext cx="16988837" cy="2436446"/>
            <a:chOff x="643554" y="2907373"/>
            <a:chExt cx="16988837" cy="243644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6F274CC-B47D-7772-2557-DEAD0CBA3390}"/>
                </a:ext>
              </a:extLst>
            </p:cNvPr>
            <p:cNvSpPr/>
            <p:nvPr/>
          </p:nvSpPr>
          <p:spPr>
            <a:xfrm>
              <a:off x="643554" y="2907373"/>
              <a:ext cx="16988837" cy="2436446"/>
            </a:xfrm>
            <a:prstGeom prst="round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ECA3C8-70C1-65BE-8F3A-672B6DAEF3E7}"/>
                </a:ext>
              </a:extLst>
            </p:cNvPr>
            <p:cNvGrpSpPr/>
            <p:nvPr/>
          </p:nvGrpSpPr>
          <p:grpSpPr>
            <a:xfrm>
              <a:off x="10352897" y="3417451"/>
              <a:ext cx="7069050" cy="1410718"/>
              <a:chOff x="10354518" y="2690891"/>
              <a:chExt cx="7069050" cy="1410718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A7517BE-ED97-4EB8-7EF4-0E0585982C83}"/>
                  </a:ext>
                </a:extLst>
              </p:cNvPr>
              <p:cNvSpPr/>
              <p:nvPr/>
            </p:nvSpPr>
            <p:spPr>
              <a:xfrm>
                <a:off x="10354518" y="2690891"/>
                <a:ext cx="7069050" cy="141071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65BFF09E-D4D1-F5B1-7BAA-5A48F35A0776}"/>
                  </a:ext>
                </a:extLst>
              </p:cNvPr>
              <p:cNvSpPr txBox="1"/>
              <p:nvPr/>
            </p:nvSpPr>
            <p:spPr>
              <a:xfrm>
                <a:off x="10630157" y="2868723"/>
                <a:ext cx="6570915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ข้อดี :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ไม่มีภาระหนี้สิน ไม่ต้องชำระคืนดอกเบี้ย</a:t>
                </a:r>
              </a:p>
              <a:p>
                <a:pPr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ข้อเสีย :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เจ้าของอาจเสียอำนาจควบคุมกิจการ</a:t>
                </a:r>
                <a:endPara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ACA3BD7-9E9A-2225-31A9-006A4412C70B}"/>
                </a:ext>
              </a:extLst>
            </p:cNvPr>
            <p:cNvGrpSpPr/>
            <p:nvPr/>
          </p:nvGrpSpPr>
          <p:grpSpPr>
            <a:xfrm>
              <a:off x="866051" y="3059625"/>
              <a:ext cx="9057147" cy="1410718"/>
              <a:chOff x="1228726" y="6131153"/>
              <a:chExt cx="9057147" cy="1410718"/>
            </a:xfrm>
          </p:grpSpPr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85A70EF5-7095-9690-0D80-795D9460D092}"/>
                  </a:ext>
                </a:extLst>
              </p:cNvPr>
              <p:cNvSpPr txBox="1"/>
              <p:nvPr/>
            </p:nvSpPr>
            <p:spPr>
              <a:xfrm>
                <a:off x="1228726" y="6131153"/>
                <a:ext cx="9057147" cy="14107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43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ทุนส่วนตัว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เป็นทุนที่ได้จากเจ้าของกิจการหรือนักลงทุนโดยไม่มีภาระหนี้สิน เช่น เงินลงทุนจากเจ้าของกิจการโดยใช้เงินส่วนตัวลงทุน การออกหุ้นสามัญโดยขายหุ้นให้ผู้ลงทุน และการร่วมลงทุนจากนักลงทุนที่สนใจธุรกิจที่มีศักยภาพ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6EB13CE-9F7F-2AD1-2665-625AEC31F815}"/>
                  </a:ext>
                </a:extLst>
              </p:cNvPr>
              <p:cNvSpPr/>
              <p:nvPr/>
            </p:nvSpPr>
            <p:spPr>
              <a:xfrm>
                <a:off x="1228728" y="616308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0FEBEC4-A874-7F71-CF2C-F29BA4F57B53}"/>
              </a:ext>
            </a:extLst>
          </p:cNvPr>
          <p:cNvGrpSpPr/>
          <p:nvPr/>
        </p:nvGrpSpPr>
        <p:grpSpPr>
          <a:xfrm>
            <a:off x="643554" y="5517663"/>
            <a:ext cx="16988837" cy="1838609"/>
            <a:chOff x="643554" y="2907373"/>
            <a:chExt cx="16988837" cy="1838609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21969747-97A1-313E-87B6-14EE00038F08}"/>
                </a:ext>
              </a:extLst>
            </p:cNvPr>
            <p:cNvSpPr/>
            <p:nvPr/>
          </p:nvSpPr>
          <p:spPr>
            <a:xfrm>
              <a:off x="643554" y="2907373"/>
              <a:ext cx="16988837" cy="1838609"/>
            </a:xfrm>
            <a:prstGeom prst="round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19A883-22E7-9174-E79A-1AFC66629190}"/>
                </a:ext>
              </a:extLst>
            </p:cNvPr>
            <p:cNvGrpSpPr/>
            <p:nvPr/>
          </p:nvGrpSpPr>
          <p:grpSpPr>
            <a:xfrm>
              <a:off x="9506309" y="3138340"/>
              <a:ext cx="7915639" cy="1410718"/>
              <a:chOff x="9507930" y="2411780"/>
              <a:chExt cx="7915639" cy="1410718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E22560CA-33B7-6DA9-0A4B-72A861385253}"/>
                  </a:ext>
                </a:extLst>
              </p:cNvPr>
              <p:cNvSpPr/>
              <p:nvPr/>
            </p:nvSpPr>
            <p:spPr>
              <a:xfrm>
                <a:off x="9507930" y="2411780"/>
                <a:ext cx="7915639" cy="141071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0" name="TextBox 10">
                <a:extLst>
                  <a:ext uri="{FF2B5EF4-FFF2-40B4-BE49-F238E27FC236}">
                    <a16:creationId xmlns:a16="http://schemas.microsoft.com/office/drawing/2014/main" id="{5F900D01-75A0-E863-A160-68396DFC9EA2}"/>
                  </a:ext>
                </a:extLst>
              </p:cNvPr>
              <p:cNvSpPr txBox="1"/>
              <p:nvPr/>
            </p:nvSpPr>
            <p:spPr>
              <a:xfrm>
                <a:off x="9839634" y="2589612"/>
                <a:ext cx="748041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ข้อดี :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เจ้าของยังคงควบคุมธุรกิจได้</a:t>
                </a:r>
              </a:p>
              <a:p>
                <a:pPr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ข้อเสีย :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มีภาระดอกเบี้ย และต้องชำระคืนตามกำหนด</a:t>
                </a:r>
                <a:endPara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BFF2601-C92E-0AED-B087-B201CF87983A}"/>
                </a:ext>
              </a:extLst>
            </p:cNvPr>
            <p:cNvGrpSpPr/>
            <p:nvPr/>
          </p:nvGrpSpPr>
          <p:grpSpPr>
            <a:xfrm>
              <a:off x="866051" y="3059625"/>
              <a:ext cx="8277949" cy="1410718"/>
              <a:chOff x="1228726" y="6131153"/>
              <a:chExt cx="8277949" cy="1410718"/>
            </a:xfrm>
          </p:grpSpPr>
          <p:sp>
            <p:nvSpPr>
              <p:cNvPr id="73" name="TextBox 10">
                <a:extLst>
                  <a:ext uri="{FF2B5EF4-FFF2-40B4-BE49-F238E27FC236}">
                    <a16:creationId xmlns:a16="http://schemas.microsoft.com/office/drawing/2014/main" id="{8CB648B0-8C41-30FF-15AD-95748979AC55}"/>
                  </a:ext>
                </a:extLst>
              </p:cNvPr>
              <p:cNvSpPr txBox="1"/>
              <p:nvPr/>
            </p:nvSpPr>
            <p:spPr>
              <a:xfrm>
                <a:off x="1228726" y="6131153"/>
                <a:ext cx="8277949" cy="14107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43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ทุนจากหนี้สิน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เป็นการใช้เงินกู้จากแหล่งต่าง ๆ เช่น เงินกู้จากธนาคาร หุ้นกู้  และเงินกู้จากสถาบันการเงินอื่น ๆ</a:t>
                </a: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66E852E-F48B-A2FB-F503-FB0D3301BCF5}"/>
                  </a:ext>
                </a:extLst>
              </p:cNvPr>
              <p:cNvSpPr/>
              <p:nvPr/>
            </p:nvSpPr>
            <p:spPr>
              <a:xfrm>
                <a:off x="1228728" y="616308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46D607B-FCEC-18A0-BA8B-A81F8A083271}"/>
              </a:ext>
            </a:extLst>
          </p:cNvPr>
          <p:cNvGrpSpPr/>
          <p:nvPr/>
        </p:nvGrpSpPr>
        <p:grpSpPr>
          <a:xfrm>
            <a:off x="643554" y="7725509"/>
            <a:ext cx="16988837" cy="1912944"/>
            <a:chOff x="643554" y="2907373"/>
            <a:chExt cx="16988837" cy="1912944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931E1641-3885-44B8-5D5F-342BCAEA4161}"/>
                </a:ext>
              </a:extLst>
            </p:cNvPr>
            <p:cNvSpPr/>
            <p:nvPr/>
          </p:nvSpPr>
          <p:spPr>
            <a:xfrm>
              <a:off x="643554" y="2907373"/>
              <a:ext cx="16988837" cy="1912944"/>
            </a:xfrm>
            <a:prstGeom prst="roundRect">
              <a:avLst/>
            </a:prstGeom>
            <a:solidFill>
              <a:srgbClr val="E2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3C8F57C-3786-263A-A570-8750D82D26F3}"/>
                </a:ext>
              </a:extLst>
            </p:cNvPr>
            <p:cNvGrpSpPr/>
            <p:nvPr/>
          </p:nvGrpSpPr>
          <p:grpSpPr>
            <a:xfrm>
              <a:off x="10037809" y="3137025"/>
              <a:ext cx="7384137" cy="1410718"/>
              <a:chOff x="10039430" y="2410465"/>
              <a:chExt cx="7384137" cy="1410718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BB3FD669-258C-83F0-164F-75553181B2D0}"/>
                  </a:ext>
                </a:extLst>
              </p:cNvPr>
              <p:cNvSpPr/>
              <p:nvPr/>
            </p:nvSpPr>
            <p:spPr>
              <a:xfrm>
                <a:off x="10039430" y="2410465"/>
                <a:ext cx="7384137" cy="141071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8" name="TextBox 10">
                <a:extLst>
                  <a:ext uri="{FF2B5EF4-FFF2-40B4-BE49-F238E27FC236}">
                    <a16:creationId xmlns:a16="http://schemas.microsoft.com/office/drawing/2014/main" id="{7113405C-1DF3-4970-BFCE-EFA3A7EB55C4}"/>
                  </a:ext>
                </a:extLst>
              </p:cNvPr>
              <p:cNvSpPr txBox="1"/>
              <p:nvPr/>
            </p:nvSpPr>
            <p:spPr>
              <a:xfrm>
                <a:off x="10315070" y="2588297"/>
                <a:ext cx="679341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ข้อดี :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ลดต้นทุนในการดำเนินธุรกิจ</a:t>
                </a:r>
              </a:p>
              <a:p>
                <a:pPr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ข้อเสีย :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มีข้อกำหนดและเงื่อนไขที่ต้องปฏิบัติตาม</a:t>
                </a:r>
                <a:endPara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45BBED0-DB7F-ACD3-1E85-79A5D696AC32}"/>
                </a:ext>
              </a:extLst>
            </p:cNvPr>
            <p:cNvGrpSpPr/>
            <p:nvPr/>
          </p:nvGrpSpPr>
          <p:grpSpPr>
            <a:xfrm>
              <a:off x="866051" y="3059625"/>
              <a:ext cx="9057147" cy="1410718"/>
              <a:chOff x="1228726" y="6131153"/>
              <a:chExt cx="9057147" cy="1410718"/>
            </a:xfrm>
          </p:grpSpPr>
          <p:sp>
            <p:nvSpPr>
              <p:cNvPr id="85" name="TextBox 10">
                <a:extLst>
                  <a:ext uri="{FF2B5EF4-FFF2-40B4-BE49-F238E27FC236}">
                    <a16:creationId xmlns:a16="http://schemas.microsoft.com/office/drawing/2014/main" id="{B88DE093-BBBB-5C8A-1519-6370441C0C3F}"/>
                  </a:ext>
                </a:extLst>
              </p:cNvPr>
              <p:cNvSpPr txBox="1"/>
              <p:nvPr/>
            </p:nvSpPr>
            <p:spPr>
              <a:xfrm>
                <a:off x="1228726" y="6131153"/>
                <a:ext cx="9057147" cy="14107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4300"/>
                  </a:lnSpc>
                  <a:spcBef>
                    <a:spcPts val="12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ทุนสนับสนุนจากรัฐบาล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เป็นทุนที่ได้รับการสนับสนุนจากหน่วยงานภาครัฐ เช่น เงินที่ไม่ต้องคืน เงินอุดหนุน สินเชื่อดอกเบี้ยต่ำ 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C7CEA17-E662-7E2A-6D34-48F04645A604}"/>
                  </a:ext>
                </a:extLst>
              </p:cNvPr>
              <p:cNvSpPr/>
              <p:nvPr/>
            </p:nvSpPr>
            <p:spPr>
              <a:xfrm>
                <a:off x="1228728" y="616308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16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1636023" cy="1922144"/>
            <a:chOff x="611277" y="351365"/>
            <a:chExt cx="14328195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7" y="763548"/>
              <a:ext cx="13421895" cy="1263284"/>
              <a:chOff x="1077319" y="763548"/>
              <a:chExt cx="13421895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4970689" y="-3058226"/>
                <a:ext cx="1152558" cy="8939298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2" y="763548"/>
                <a:ext cx="12026852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การวางแผนทางการเงิน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20281898" y="4096853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7EE873-5C83-487A-9F14-559749C74465}"/>
              </a:ext>
            </a:extLst>
          </p:cNvPr>
          <p:cNvGrpSpPr/>
          <p:nvPr/>
        </p:nvGrpSpPr>
        <p:grpSpPr>
          <a:xfrm>
            <a:off x="859389" y="2831073"/>
            <a:ext cx="16302806" cy="2241533"/>
            <a:chOff x="1228726" y="6094068"/>
            <a:chExt cx="16302806" cy="2241533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F946DA59-9B95-F161-1B1A-64146AEBC8C4}"/>
                </a:ext>
              </a:extLst>
            </p:cNvPr>
            <p:cNvSpPr txBox="1"/>
            <p:nvPr/>
          </p:nvSpPr>
          <p:spPr>
            <a:xfrm>
              <a:off x="1228726" y="6131153"/>
              <a:ext cx="16302806" cy="22044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ประเมินฐานะการเงิน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่อนที่จะทำแผนการเงินธุรกิจต้องเข้าใจสถานะทางการเงินของตนเองโดยการวิเคราะห์ข้อมูลทางการเงินที่สำคัญ เช่น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งบกำไรขาดทุน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เพื่อดูว่าธุรกิจมีกำไรหรือขาดทุน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งบดุล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เพื่อดูสินทรัพย์ หนี้สิน และทุนของธุรกิจ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กระแสเงินสด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เพื่อดูว่าธุรกิจมีเงินสดเพียงพอสำหรับการ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ดำเนินงานหรือไม่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อัตราส่วนทางการเงิน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อัตราหมุนเวียนสินทรัพย์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อัตราส่วนหนี้สินต่อทุน</a:t>
              </a:r>
            </a:p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การประเมินฐานะทางการเงินจะช่วยให้ธุรกิจทราบว่าอยู่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ในสถานะที่ดีหรือมีปัญหาด้านการเงินซึ่งจะเป็นพื้นฐาน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สำคัญในการกำหนดแผนการเงินต่อไป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AEEA230-348D-BCC7-EB80-C68B0F8E2B8B}"/>
                </a:ext>
              </a:extLst>
            </p:cNvPr>
            <p:cNvSpPr/>
            <p:nvPr/>
          </p:nvSpPr>
          <p:spPr>
            <a:xfrm>
              <a:off x="1228728" y="609406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F925CA4E-4C55-A0C0-4DA2-F438B719B289}"/>
              </a:ext>
            </a:extLst>
          </p:cNvPr>
          <p:cNvSpPr txBox="1"/>
          <p:nvPr/>
        </p:nvSpPr>
        <p:spPr>
          <a:xfrm>
            <a:off x="19693679" y="650872"/>
            <a:ext cx="16639457" cy="159560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3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การลงทุนมีความสัมพันธ์กับผลตอบแทน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Returns)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และความเสี่ยง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Risks)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สาเหตุของการลงทุนเนื่องจากคาดหวังว่าจะได้รับผลตอบแทนตามเงื่อนไขที่ตกลงกันไว้ แต่บางครั้งไม่เป็นไปตามที่คาดหมายจึงต้องอยู่ภายใต้ความเสี่ยงที่อาจเกิดขึ้นได้ผลตอบแทนจากการลงทุนมีหลายรูปแบบ ได้แก่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A11A69-2B50-2125-D2A2-6068118D1C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344" y="3879431"/>
            <a:ext cx="7195258" cy="479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2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3A068-D426-1590-93D6-495CACC5C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3CB7762-AB3A-37A9-7B35-037334A631E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C14777-9D90-81A4-1130-816B614AFFB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1BCEC1FD-42A7-F080-8D0E-AB1F6BEE63F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6EE9352C-1C89-1537-E05A-D94620418A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9A04B4-592F-CA62-EA53-7B39C95E823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91BBFA-8307-5D02-09D3-C7EB7E04471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74E6841-EF52-88F5-D0FF-50ED242C184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8812E1E-8F58-B798-6B3A-AC9535BE866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516C40A4-704D-145F-9BD2-AD27FCA648E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FF0FDE-0CC6-0AA9-8D89-4AB556E24ED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1BF822-CFAB-778B-1E2A-F51FA8233E3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29229F8-4922-30AF-7414-85CC62B5B3D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F8F541E-9069-77B1-346C-CAEA0C92720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07A6EC67-D21A-CA7D-6F6D-76A768F2277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3B8231B-7FB2-493E-94A9-49ABD09EAF3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8080A-6392-B341-ED29-1423A3A30FE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F1CD454-48F2-829C-FB08-DCCBD6EF9F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D7B7DF-5CF6-BCD9-7DF5-3E12B7A0B1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F1AC8A5-E187-166E-398A-002D2DF4959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6D7DFF3-F75F-ECAF-6136-778E276C378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9FF129-3A81-359B-216E-615CF057F20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4239582-2D5F-F7A8-9350-55AB1B826C0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4E07AD78-13FE-749B-6AE9-BA8A269DBFB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77404DDE-49B5-8314-8D25-60D2D65A071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D32895C-A9DF-D048-EEFE-5F1E6A411A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9732CF-A5B8-F47A-EB15-B90167CA11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1C65AE-51D7-6128-BC0E-47EBB7EBE17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FAE378B-30FB-80E8-94EC-80949A870D5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52D722DC-5AEB-29DF-7938-CC54ADD0DF8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2CF0BE-FA71-3C0A-2B52-ED076C2DA3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A0FBDD-B685-C640-6E39-D35606DDB67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6880238-7114-332B-BAA9-FE7B5BEE4AC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F90499F-63E1-FD81-FA8D-43465C3A33A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C7069D9-AA1C-97B9-C21A-DF71340DF96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7B8A31A-4ED6-0DF0-F177-7D09D71542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A8A7BBE-FF70-7AE3-29CA-871B96D6D28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C5E09FF-F286-547E-7E3A-9757E31EBFF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187ED8A-2557-6095-5B25-6E8AC928378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FCE401C7-6835-5DEE-1C6C-2D077F6B7C8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0509F39-5852-3886-6BAD-8C800284FE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05FAC25-55B1-AADB-0096-12A811C337F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79AF81E-58F7-5F34-7D37-0B0F5FD22AB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99A2FDC0-F433-17D8-0BD6-63EDE51EDDA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09C9B37-5169-2D55-2EE2-5A457A8DAF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B7E4A91-04DB-DF55-B434-A12C692261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4803B90-9E7B-A2FE-869B-8E303C0B72A9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285FA2B-0EE9-F1B3-948A-7254A0676A32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D42418A-5640-AE5B-9DD1-E14C71A0BEE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D2D14D85-A82A-6363-76C1-7DEBAE14BD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E49630F-40FC-9327-95D6-4B855433376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34A83E2-A93F-99A7-ABF7-D93DC2C3B494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4FF04719-1196-F51A-FC58-9EB1D1EFD7A0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7042CAE-7C70-CD3B-6FC3-A794BF0FC6C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FE4E99F-3C95-F45C-9CD6-C03532B5655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287F136-D630-815F-AF6C-733F6E9ADE3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D061582-3A47-F067-6B6C-C7858BC1EDAB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825774D9-EF4E-6760-9E20-E32DB4FC65A8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71CC242B-90F6-09E4-807F-ED8D5B0EE3B4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31F8927E-3956-CFA3-C9A2-B9575626BBCF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02DF821-9686-9F1F-4E56-6DC626292524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0F7E263-A524-10CA-BA11-DADC033B5463}"/>
              </a:ext>
            </a:extLst>
          </p:cNvPr>
          <p:cNvGrpSpPr/>
          <p:nvPr/>
        </p:nvGrpSpPr>
        <p:grpSpPr>
          <a:xfrm>
            <a:off x="20281898" y="4096853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64A1BD98-53DD-DE73-3CB9-1B4235B421CA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FEE1C1B-6A83-0E1C-F36E-F5443CBE0426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993672C-D701-2A27-8CD8-B3FB95B60A9C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90983C0-21F1-C6DA-9F98-C33AA93E51FA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505AD5F-30DE-5C31-2A26-3FC1D047610B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E9A0E68-89DB-302E-75E6-4B00856A7202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1078E72-7CF5-1208-BE99-50CF7354F3F8}"/>
              </a:ext>
            </a:extLst>
          </p:cNvPr>
          <p:cNvGrpSpPr/>
          <p:nvPr/>
        </p:nvGrpSpPr>
        <p:grpSpPr>
          <a:xfrm>
            <a:off x="859389" y="2680004"/>
            <a:ext cx="16302806" cy="2241533"/>
            <a:chOff x="1228726" y="6094068"/>
            <a:chExt cx="16302806" cy="2241533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6F63B7E6-2F58-ACF4-3E6A-4ED325FA0C88}"/>
                </a:ext>
              </a:extLst>
            </p:cNvPr>
            <p:cNvSpPr txBox="1"/>
            <p:nvPr/>
          </p:nvSpPr>
          <p:spPr>
            <a:xfrm>
              <a:off x="1228726" y="6131153"/>
              <a:ext cx="16302806" cy="22044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กำหนดเป้าหมาย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เมื่อเข้าใจสถานะทางการเงินของธุรกิจแล้ว ขั้นตอนต่อไปคือการกำหนดเป้าหมายทางการเงินที่ต้องการบรรลุ ซึ่งควรมีลักษณะดังนี้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ต้องมีความชัดเจนและมีความเป็นไปได้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เพิ่มกำไรสุทธิ 10%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ภายใน 1 ปี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ต้องมีกรอบเวลา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ลดต้นทุนการผลิตลง 10% ภายใน 6 เดือน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ต้องสามารถวัดผลได้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เพิ่มกระแสเงินสดหมุนเวียนให้ถึง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 ล้านบาท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ตัวอย่างเป้าหมายทางการเงินที่ธุรกิจสามารถตั้งได้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การเพิ่ม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รายได้จากการขาย การลดต้นทุนการดำเนินงาน การขยายกิจการ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การลดภาระหนี้สิน และการเพิ่มผลตอบแทนให้กับผู้ถือหุ้น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2E4BEBD-B99F-6EEA-F892-33D7FFB16392}"/>
                </a:ext>
              </a:extLst>
            </p:cNvPr>
            <p:cNvSpPr/>
            <p:nvPr/>
          </p:nvSpPr>
          <p:spPr>
            <a:xfrm>
              <a:off x="1228728" y="609406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CF6D5339-1FC7-E42E-D281-45A68FD55766}"/>
              </a:ext>
            </a:extLst>
          </p:cNvPr>
          <p:cNvSpPr txBox="1"/>
          <p:nvPr/>
        </p:nvSpPr>
        <p:spPr>
          <a:xfrm>
            <a:off x="19693679" y="650872"/>
            <a:ext cx="16639457" cy="159560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3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การลงทุนมีความสัมพันธ์กับผลตอบแทน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Returns)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และความเสี่ยง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Risks)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สาเหตุของการลงทุนเนื่องจากคาดหวังว่าจะได้รับผลตอบแทนตามเงื่อนไขที่ตกลงกันไว้ แต่บางครั้งไม่เป็นไปตามที่คาดหมายจึงต้องอยู่ภายใต้ความเสี่ยงที่อาจเกิดขึ้นได้ผลตอบแทนจากการลงทุนมีหลายรูปแบบ ได้แก่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FC386-8E89-294C-2A9F-C0618EFBB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4" y="3933514"/>
            <a:ext cx="6172142" cy="44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1B96D8-62CA-E177-A717-371F0B00DF8E}"/>
              </a:ext>
            </a:extLst>
          </p:cNvPr>
          <p:cNvSpPr/>
          <p:nvPr/>
        </p:nvSpPr>
        <p:spPr>
          <a:xfrm>
            <a:off x="5164336" y="4908490"/>
            <a:ext cx="8517157" cy="3786936"/>
          </a:xfrm>
          <a:prstGeom prst="roundRect">
            <a:avLst>
              <a:gd name="adj" fmla="val 1269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263612" y="-2046809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52DBFF-D434-CF9A-A02B-3C5A0751F0FA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4F8B14-9AC6-DDBE-D1B0-F63A6D6265CC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87EB97-AA98-46BD-F236-69A5D0E3CA0C}"/>
              </a:ext>
            </a:extLst>
          </p:cNvPr>
          <p:cNvGrpSpPr/>
          <p:nvPr/>
        </p:nvGrpSpPr>
        <p:grpSpPr>
          <a:xfrm>
            <a:off x="5377596" y="3466753"/>
            <a:ext cx="8516705" cy="4980466"/>
            <a:chOff x="5125436" y="3466753"/>
            <a:chExt cx="8516705" cy="498046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487324-5578-65B4-86AD-CC081FF298A1}"/>
                </a:ext>
              </a:extLst>
            </p:cNvPr>
            <p:cNvGrpSpPr/>
            <p:nvPr/>
          </p:nvGrpSpPr>
          <p:grpSpPr>
            <a:xfrm>
              <a:off x="7011582" y="3466753"/>
              <a:ext cx="4264836" cy="1138844"/>
              <a:chOff x="1265027" y="2058948"/>
              <a:chExt cx="4740111" cy="126575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1031DA0-A8EB-FA94-6842-9ECB1247AB72}"/>
                  </a:ext>
                </a:extLst>
              </p:cNvPr>
              <p:cNvGrpSpPr/>
              <p:nvPr/>
            </p:nvGrpSpPr>
            <p:grpSpPr>
              <a:xfrm>
                <a:off x="1265027" y="2255425"/>
                <a:ext cx="3871119" cy="1069281"/>
                <a:chOff x="4648200" y="5812366"/>
                <a:chExt cx="3871119" cy="1069281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FADC9A2F-C5C4-12E2-0952-20A0BFB236F8}"/>
                    </a:ext>
                  </a:extLst>
                </p:cNvPr>
                <p:cNvSpPr/>
                <p:nvPr/>
              </p:nvSpPr>
              <p:spPr>
                <a:xfrm>
                  <a:off x="4648200" y="5969673"/>
                  <a:ext cx="3840802" cy="911974"/>
                </a:xfrm>
                <a:prstGeom prst="roundRect">
                  <a:avLst/>
                </a:prstGeom>
                <a:solidFill>
                  <a:srgbClr val="F57C7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6">
                  <a:extLst>
                    <a:ext uri="{FF2B5EF4-FFF2-40B4-BE49-F238E27FC236}">
                      <a16:creationId xmlns:a16="http://schemas.microsoft.com/office/drawing/2014/main" id="{E39D247A-23FA-3FA8-7205-306DD1ECAACC}"/>
                    </a:ext>
                  </a:extLst>
                </p:cNvPr>
                <p:cNvSpPr txBox="1"/>
                <p:nvPr/>
              </p:nvSpPr>
              <p:spPr>
                <a:xfrm>
                  <a:off x="4983373" y="5812366"/>
                  <a:ext cx="3535946" cy="104333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สาระการเรียนรู้</a:t>
                  </a:r>
                  <a:endParaRPr lang="en-US" sz="43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46D32B9-0D57-AD52-D91F-59FBDC86A051}"/>
                  </a:ext>
                </a:extLst>
              </p:cNvPr>
              <p:cNvSpPr/>
              <p:nvPr/>
            </p:nvSpPr>
            <p:spPr>
              <a:xfrm>
                <a:off x="4884158" y="2058948"/>
                <a:ext cx="615553" cy="6155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314EEF5-2D6F-8208-7590-080E7A4D19FF}"/>
                  </a:ext>
                </a:extLst>
              </p:cNvPr>
              <p:cNvSpPr/>
              <p:nvPr/>
            </p:nvSpPr>
            <p:spPr>
              <a:xfrm>
                <a:off x="5530745" y="2236344"/>
                <a:ext cx="474393" cy="47439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F2C1956-77B2-3243-2D99-7F21EBDB040A}"/>
                  </a:ext>
                </a:extLst>
              </p:cNvPr>
              <p:cNvSpPr/>
              <p:nvPr/>
            </p:nvSpPr>
            <p:spPr>
              <a:xfrm>
                <a:off x="5258173" y="2704187"/>
                <a:ext cx="350683" cy="35068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84EA516-74F9-9B5C-65F2-1786DBE68C67}"/>
                </a:ext>
              </a:extLst>
            </p:cNvPr>
            <p:cNvGrpSpPr/>
            <p:nvPr/>
          </p:nvGrpSpPr>
          <p:grpSpPr>
            <a:xfrm>
              <a:off x="5125436" y="5076265"/>
              <a:ext cx="8516705" cy="3370954"/>
              <a:chOff x="138290" y="4321127"/>
              <a:chExt cx="8516705" cy="337095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2BA8547-6F56-C2B0-472E-B2A30B792AC2}"/>
                  </a:ext>
                </a:extLst>
              </p:cNvPr>
              <p:cNvSpPr/>
              <p:nvPr/>
            </p:nvSpPr>
            <p:spPr>
              <a:xfrm>
                <a:off x="138290" y="4321127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1</a:t>
                </a:r>
                <a:endParaRPr lang="th-TH" sz="360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B544689-2909-EA6B-7221-8070BCC20BCC}"/>
                  </a:ext>
                </a:extLst>
              </p:cNvPr>
              <p:cNvSpPr txBox="1"/>
              <p:nvPr/>
            </p:nvSpPr>
            <p:spPr>
              <a:xfrm>
                <a:off x="837623" y="4507031"/>
                <a:ext cx="7817372" cy="25612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แหล่งเงินทุนสถาบัน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ความหมายและลักษณะของการลงทุน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การวางแผนทางการเงิน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ข้อพึงระวังในการดำเนินการทางการเงิน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การจัดการเงินสดและการจัดการสินทรัพย์สภาพคล่อง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3E60894-4578-CA51-494B-34BBB51D99E8}"/>
                  </a:ext>
                </a:extLst>
              </p:cNvPr>
              <p:cNvSpPr/>
              <p:nvPr/>
            </p:nvSpPr>
            <p:spPr>
              <a:xfrm>
                <a:off x="138290" y="5039598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2</a:t>
                </a:r>
                <a:endParaRPr lang="th-TH" sz="3600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606A0EE-7251-3679-822D-3ED69D2553EC}"/>
                  </a:ext>
                </a:extLst>
              </p:cNvPr>
              <p:cNvSpPr/>
              <p:nvPr/>
            </p:nvSpPr>
            <p:spPr>
              <a:xfrm>
                <a:off x="138290" y="5746255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3</a:t>
                </a:r>
                <a:endParaRPr lang="th-TH" sz="3600" dirty="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5598AD3-BFBE-941E-DF38-77A7789723D7}"/>
                  </a:ext>
                </a:extLst>
              </p:cNvPr>
              <p:cNvSpPr/>
              <p:nvPr/>
            </p:nvSpPr>
            <p:spPr>
              <a:xfrm>
                <a:off x="138290" y="6433494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4</a:t>
                </a:r>
                <a:endParaRPr lang="th-TH" sz="36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5F210B6-069F-F93D-3FEB-D633737C4B55}"/>
                  </a:ext>
                </a:extLst>
              </p:cNvPr>
              <p:cNvSpPr/>
              <p:nvPr/>
            </p:nvSpPr>
            <p:spPr>
              <a:xfrm>
                <a:off x="138290" y="7116081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5</a:t>
                </a:r>
                <a:endParaRPr lang="th-TH" sz="3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8E0F0-2F33-9BEC-E59A-1C9934AF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007F1C7-B09E-105B-5FE2-2C52023695BE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8B089A-E339-E28C-7DD6-F1DB103B214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5AB82AB-E549-F8B4-2CB2-F92D0511100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007EE12-4C6E-A79F-AD18-DD9D4BDB347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77023E-E5D6-6F8D-1F1A-E4BBA4A8145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DA0009-3360-FB96-BD74-2E4B9BDCFEB4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50D337-1DED-B6DA-7E28-36EED9B51E8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39F08C7-BFC6-8AA5-BE72-8823671EFFA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F3AC0D8-121B-D121-2E18-A0C2BF9143D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1A11504-AAC6-E1AA-3F5F-F1B6C29EDE7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C6F2BB-D823-4685-3649-055983E71B2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D897BA-9536-FDE0-2E14-A2DDF5EE435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350F88FB-897D-2266-9F6F-BF7361BE065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F40ED435-FCD9-B813-1EBD-FD64D106C0D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911C7A-C34F-5806-AFDB-66C840794CE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4A91E9-5B6F-F05A-ACEA-E0C5BB6480B0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3452521-9BC4-4BCD-A5F2-C76A1499042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0D096171-B1F3-D42D-BEB6-4CC207E1255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EA54F2A4-7E0B-987F-2162-48247A4E1AF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8EA913-A8B2-3A03-C32E-41CFC280510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CFFA2B-DFB9-4FC0-FD02-D78C2FE58CC0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0C8242F-80EF-4BA9-F6AA-9EAC635FC65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1C9EB310-A1AF-95AB-FD36-52BA0060C3C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FD0BB9AE-7D29-3CEC-DBBA-4CEC4364DAE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710331F-26E2-2AC1-41FC-9333EF0BED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A5E84D-DC5E-7685-A6AE-9672FFD73A13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FF112FC-F04B-A5B9-DDD9-87789CAD210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875CDAC-695E-E1F4-B4F7-75FCE628DCB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F0ED6642-03D8-2FE0-1697-7C8D6477B71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4EF38B2-F3A3-D4C3-DCD1-A38FBD2E1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28C1647-AB1A-6B6D-FBFB-4B98B04057D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9C899EF-3C97-1D84-9703-F76F1BD12AF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62FBA89C-8778-776C-A991-EB7A0494D00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73EA7603-E65F-6659-4700-A77D851F5AF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25B26F-8189-B235-D5C8-C155C9D45AB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D3D5289-7DAE-D61D-8790-10925EAC5B3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E0A9711-7EF7-DB17-251E-4611BB61304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1E1F8BDB-FA81-FFBA-3F05-3B0A50AEB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A8D7AF6-3578-785F-7B2F-EC3AF7CBC3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06B1686-4D2C-B7CB-9418-F8400401D06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0E526C-999B-5194-DCA7-B219E46A809B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34CC9E4-DA17-D657-DF30-B189D14C187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9C34A7D-A43C-1C1D-2036-8B373177551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CA492C2-3124-7FAE-F7E6-381777BAD8F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C981C1E-45F4-09EC-4E62-27CB17EB82D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A8D9E-3EDD-042C-E38D-D80F883CFAC5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DE47634-4F63-FF48-BF13-B78A79376BA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4BDF4FA6-5740-F0F2-9C6E-E39CA2C1F93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B0EEACEE-4CF8-B948-212C-B4BECC150E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640FD80-A671-BDBD-0E44-440671EED3A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2093038-1994-4CED-0F14-DD58B400794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7462CC0D-6A71-48F0-D930-E919B744E381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F11F8B5-B3A2-E2C3-15CE-FE5A726894A6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E00BACD-6A76-6388-D2C5-CF39CD43820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B4E3D09-6A70-366D-CFAA-D6D181857A32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746FE2F-C2A5-2E62-1521-2EC96C12E25B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3E120DC-878F-EB0B-C44E-B2AE3BD32E8A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4BCCBD6-B58C-EDDF-88FA-A8223EBDAA44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7F9BE718-4198-F3E4-B209-606207A4E20D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27E729A4-E3DD-5C4D-465A-9C8D95C9589C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9E0434B-E908-0250-0F01-070F95271856}"/>
              </a:ext>
            </a:extLst>
          </p:cNvPr>
          <p:cNvGrpSpPr/>
          <p:nvPr/>
        </p:nvGrpSpPr>
        <p:grpSpPr>
          <a:xfrm>
            <a:off x="20281898" y="4096853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33F7657D-724A-BB05-4C53-3CF2FF3BAF3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DDE147F-8047-0573-07F4-BCC3B9369BA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6C3C071-2D7D-E1FB-D261-009C1F43B722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105270-F891-85B6-AB74-14B7F5E9794F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9747912-801D-8916-BF61-5131544C2CCF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D70C84D-F269-B2E4-F499-1FB5B114564C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EE7EB5-D77D-81FD-282E-4F7F6188416C}"/>
              </a:ext>
            </a:extLst>
          </p:cNvPr>
          <p:cNvGrpSpPr/>
          <p:nvPr/>
        </p:nvGrpSpPr>
        <p:grpSpPr>
          <a:xfrm>
            <a:off x="859389" y="2030073"/>
            <a:ext cx="10389456" cy="5159698"/>
            <a:chOff x="1228726" y="6121778"/>
            <a:chExt cx="10389456" cy="5159698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3F8FCC29-BBDF-E58A-835C-02F17D355F43}"/>
                </a:ext>
              </a:extLst>
            </p:cNvPr>
            <p:cNvSpPr txBox="1"/>
            <p:nvPr/>
          </p:nvSpPr>
          <p:spPr>
            <a:xfrm>
              <a:off x="1228726" y="6131153"/>
              <a:ext cx="10389456" cy="22044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จัดทำแผนการเงิน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เมื่อกำหนดเป้าหมายแล้ว ธุรกิจต้องจัดทำแผนการเงินเพื่อให้บรรลุเป้าหมาย โดยมีองค์ประกอบหลัก ดังนี้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การจัดสรรงบประมาณ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วางแผนรายรับ-รายจ่าย คำนวณต้นทุนที่จำเป็น จัดลำดับความสำคัญของค่าใช้จ่าย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การบริหารกระแสเงินสด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วางแผนรายรับ-รายจ่ายเงินให้สมดุล ลดรอบเวลาการเรียกเก็บเงินจากลูกค้าบริหารหนี้สินให้เหมาะสม</a:t>
              </a:r>
            </a:p>
            <a:p>
              <a:pPr marL="896938" indent="-361950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การหาแหล่งเงินทุน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ตัดสินใจเลือกแหล่งเงินทุนที่เหมาะสม (เงินกู้ หุ้น หรือกำไรสะสม) เปรียบเทียบต้นทุนและเงื่อนไขของแหล่งเงินทุนต่าง ๆ</a:t>
              </a:r>
            </a:p>
            <a:p>
              <a:pPr marL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การดำเนินการตามที่ได้วางไว้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หลังจากจัดทำแผนการเงินแล้ว ธุรกิจต้องนำแผนไปปฏิบัติจริงและคอยควบคุมการใช้จ่ายให้เป็นไปตามแผน หรือใช้เครื่องมือบริหารการเงินเช่น ซอฟต์แวร์บัญชี เพื่อช่วยติดตามและวิเคราะห์การเงิน 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179DFEB-0F1F-CA7A-1F60-64DCEDBF61DB}"/>
                </a:ext>
              </a:extLst>
            </p:cNvPr>
            <p:cNvSpPr/>
            <p:nvPr/>
          </p:nvSpPr>
          <p:spPr>
            <a:xfrm>
              <a:off x="1228728" y="61217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1728AA7-0E1E-ED18-8D7C-E6DE041D1840}"/>
                </a:ext>
              </a:extLst>
            </p:cNvPr>
            <p:cNvSpPr/>
            <p:nvPr/>
          </p:nvSpPr>
          <p:spPr>
            <a:xfrm>
              <a:off x="1228728" y="1082427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6B1642ED-B989-17C2-E9EA-6273C4C179A7}"/>
              </a:ext>
            </a:extLst>
          </p:cNvPr>
          <p:cNvSpPr txBox="1"/>
          <p:nvPr/>
        </p:nvSpPr>
        <p:spPr>
          <a:xfrm>
            <a:off x="19693679" y="650872"/>
            <a:ext cx="16639457" cy="159560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3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การลงทุนมีความสัมพันธ์กับผลตอบแทน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Returns)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และความเสี่ยง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Risks)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สาเหตุของการลงทุนเนื่องจากคาดหวังว่าจะได้รับผลตอบแทนตามเงื่อนไขที่ตกลงกันไว้ แต่บางครั้งไม่เป็นไปตามที่คาดหมายจึงต้องอยู่ภายใต้ความเสี่ยงที่อาจเกิดขึ้นได้ผลตอบแทนจากการลงทุนมีหลายรูปแบบ ได้แก่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43C18-C41E-5705-59FA-9A7AB582D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349" y="1744633"/>
            <a:ext cx="5443148" cy="362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315E3-CC3E-22BB-048C-884CE32D2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29349" y="5931647"/>
            <a:ext cx="5443147" cy="3628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8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3A068-D426-1590-93D6-495CACC5C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3CB7762-AB3A-37A9-7B35-037334A631E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C14777-9D90-81A4-1130-816B614AFFB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1BCEC1FD-42A7-F080-8D0E-AB1F6BEE63F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6EE9352C-1C89-1537-E05A-D94620418A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9A04B4-592F-CA62-EA53-7B39C95E823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91BBFA-8307-5D02-09D3-C7EB7E04471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74E6841-EF52-88F5-D0FF-50ED242C184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8812E1E-8F58-B798-6B3A-AC9535BE866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516C40A4-704D-145F-9BD2-AD27FCA648E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FF0FDE-0CC6-0AA9-8D89-4AB556E24ED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1BF822-CFAB-778B-1E2A-F51FA8233E3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29229F8-4922-30AF-7414-85CC62B5B3D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F8F541E-9069-77B1-346C-CAEA0C92720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07A6EC67-D21A-CA7D-6F6D-76A768F2277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3B8231B-7FB2-493E-94A9-49ABD09EAF3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8080A-6392-B341-ED29-1423A3A30FE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F1CD454-48F2-829C-FB08-DCCBD6EF9F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D7B7DF-5CF6-BCD9-7DF5-3E12B7A0B1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F1AC8A5-E187-166E-398A-002D2DF4959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6D7DFF3-F75F-ECAF-6136-778E276C378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9FF129-3A81-359B-216E-615CF057F20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4239582-2D5F-F7A8-9350-55AB1B826C0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4E07AD78-13FE-749B-6AE9-BA8A269DBFB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77404DDE-49B5-8314-8D25-60D2D65A071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D32895C-A9DF-D048-EEFE-5F1E6A411A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9732CF-A5B8-F47A-EB15-B90167CA11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1C65AE-51D7-6128-BC0E-47EBB7EBE17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FAE378B-30FB-80E8-94EC-80949A870D5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52D722DC-5AEB-29DF-7938-CC54ADD0DF8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2CF0BE-FA71-3C0A-2B52-ED076C2DA39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A0FBDD-B685-C640-6E39-D35606DDB67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6880238-7114-332B-BAA9-FE7B5BEE4AC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F90499F-63E1-FD81-FA8D-43465C3A33A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C7069D9-AA1C-97B9-C21A-DF71340DF96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7B8A31A-4ED6-0DF0-F177-7D09D71542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A8A7BBE-FF70-7AE3-29CA-871B96D6D28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C5E09FF-F286-547E-7E3A-9757E31EBFF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187ED8A-2557-6095-5B25-6E8AC928378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FCE401C7-6835-5DEE-1C6C-2D077F6B7C8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0509F39-5852-3886-6BAD-8C800284FE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05FAC25-55B1-AADB-0096-12A811C337F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79AF81E-58F7-5F34-7D37-0B0F5FD22AB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99A2FDC0-F433-17D8-0BD6-63EDE51EDDA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09C9B37-5169-2D55-2EE2-5A457A8DAF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B7E4A91-04DB-DF55-B434-A12C692261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4803B90-9E7B-A2FE-869B-8E303C0B72A9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285FA2B-0EE9-F1B3-948A-7254A0676A32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D42418A-5640-AE5B-9DD1-E14C71A0BEE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D2D14D85-A82A-6363-76C1-7DEBAE14BD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E49630F-40FC-9327-95D6-4B855433376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34A83E2-A93F-99A7-ABF7-D93DC2C3B494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4FF04719-1196-F51A-FC58-9EB1D1EFD7A0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7042CAE-7C70-CD3B-6FC3-A794BF0FC6C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FE4E99F-3C95-F45C-9CD6-C03532B5655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287F136-D630-815F-AF6C-733F6E9ADE3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D061582-3A47-F067-6B6C-C7858BC1EDAB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825774D9-EF4E-6760-9E20-E32DB4FC65A8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71CC242B-90F6-09E4-807F-ED8D5B0EE3B4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31F8927E-3956-CFA3-C9A2-B9575626BBCF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02DF821-9686-9F1F-4E56-6DC626292524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0F7E263-A524-10CA-BA11-DADC033B5463}"/>
              </a:ext>
            </a:extLst>
          </p:cNvPr>
          <p:cNvGrpSpPr/>
          <p:nvPr/>
        </p:nvGrpSpPr>
        <p:grpSpPr>
          <a:xfrm>
            <a:off x="20281898" y="4096853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64A1BD98-53DD-DE73-3CB9-1B4235B421CA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FEE1C1B-6A83-0E1C-F36E-F5443CBE0426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993672C-D701-2A27-8CD8-B3FB95B60A9C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90983C0-21F1-C6DA-9F98-C33AA93E51FA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505AD5F-30DE-5C31-2A26-3FC1D047610B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E9A0E68-89DB-302E-75E6-4B00856A7202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1078E72-7CF5-1208-BE99-50CF7354F3F8}"/>
              </a:ext>
            </a:extLst>
          </p:cNvPr>
          <p:cNvGrpSpPr/>
          <p:nvPr/>
        </p:nvGrpSpPr>
        <p:grpSpPr>
          <a:xfrm>
            <a:off x="859389" y="2231375"/>
            <a:ext cx="9043736" cy="4883892"/>
            <a:chOff x="1228726" y="6131153"/>
            <a:chExt cx="9043736" cy="4883892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6F63B7E6-2F58-ACF4-3E6A-4ED325FA0C88}"/>
                </a:ext>
              </a:extLst>
            </p:cNvPr>
            <p:cNvSpPr txBox="1"/>
            <p:nvPr/>
          </p:nvSpPr>
          <p:spPr>
            <a:xfrm>
              <a:off x="1228726" y="6131153"/>
              <a:ext cx="9043736" cy="488389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การวัดผล</a:t>
              </a:r>
              <a:r>
                <a:rPr lang="th-TH" sz="4000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ตรวจสอบ และปรับแผนตามสถานการณ์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แผนการเงินต้องได้รับการตรวจสอบและปรับปรุงอย่างต่อเนื่อง เพื่อให้ทันต่อสภาวะเศรษฐกิจและการเปลี่ยนแปลงของตลาด มีการวัดผล โดยเปรียบเทียบผลลัพธ์ทางการเงินกับเป้าหมายที่ตั้งไว้และวิเคราะห์สาเหตุของความแตกต่างระหว่างแผนและผลลัพธ์จริง ตรวจสอบกระแสเงินสดและงบการเงินทุกไตรมาส โดยใช้ตัวชี้วัดทางการเงิน เช่น อัตรากำไรสุทธิและอัตราส่วนหนี้สิน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ต่อทุน และการปรับแผนตามสถานการณ์ เช่น หากยอดขายต่ำกว่าที่คาดการณ์ไว้อาจต้องลดต้นทุนหรือหาวิธีเพิ่มรายได้ หรือหากมีปัญหาสภาพคล่องอาจต้องเจรจากับเจ้าหนี้หรือขอสินเชื่อเพิ่มเติม โดยต้องมีความยืดหยุ่นในการบริหารงบประมาณ และสามารถปรับเปลี่ยนตามสถานการณ์ทางเศรษฐกิจ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2E4BEBD-B99F-6EEA-F892-33D7FFB16392}"/>
                </a:ext>
              </a:extLst>
            </p:cNvPr>
            <p:cNvSpPr/>
            <p:nvPr/>
          </p:nvSpPr>
          <p:spPr>
            <a:xfrm>
              <a:off x="1228728" y="6145827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F0784F9-2CA1-F623-37B3-86D516CFE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204" y="2457345"/>
            <a:ext cx="7132982" cy="475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2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1636023" cy="1922144"/>
            <a:chOff x="611277" y="351365"/>
            <a:chExt cx="14328195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6" y="763548"/>
              <a:ext cx="13421896" cy="1263284"/>
              <a:chOff x="1077318" y="763548"/>
              <a:chExt cx="13421896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7211987" y="-5299523"/>
                <a:ext cx="1152558" cy="13421895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2" y="763548"/>
                <a:ext cx="12026852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ข้อพึงระวังในการดำเนินการทางการเงิน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20281898" y="4096853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A8B6C22-67AB-FDF8-321C-0ADA545922C3}"/>
              </a:ext>
            </a:extLst>
          </p:cNvPr>
          <p:cNvGrpSpPr/>
          <p:nvPr/>
        </p:nvGrpSpPr>
        <p:grpSpPr>
          <a:xfrm>
            <a:off x="859389" y="2868158"/>
            <a:ext cx="9551607" cy="4689279"/>
            <a:chOff x="1228726" y="6131153"/>
            <a:chExt cx="9551607" cy="4689279"/>
          </a:xfrm>
        </p:grpSpPr>
        <p:sp>
          <p:nvSpPr>
            <p:cNvPr id="88" name="TextBox 10">
              <a:extLst>
                <a:ext uri="{FF2B5EF4-FFF2-40B4-BE49-F238E27FC236}">
                  <a16:creationId xmlns:a16="http://schemas.microsoft.com/office/drawing/2014/main" id="{D656DBB1-E629-22F7-6D03-0F50EA56DF21}"/>
                </a:ext>
              </a:extLst>
            </p:cNvPr>
            <p:cNvSpPr txBox="1"/>
            <p:nvPr/>
          </p:nvSpPr>
          <p:spPr>
            <a:xfrm>
              <a:off x="1228726" y="6131153"/>
              <a:ext cx="9551607" cy="22044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การขาดการวางแผนทางการเงินที่ดี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หากไม่มีแผนการเงินที่ชัดเจน อาจทำให้ใช้จ่ายเกินตัวและขาดเงินทุนหมุนเวียน การขาดเป้าหมายทางการเงินที่แน่นอนทำให้ไม่สามารถวัดผลการดำเนินงานได้</a:t>
              </a:r>
            </a:p>
            <a:p>
              <a:pPr marL="534988" algn="thaiDist">
                <a:lnSpc>
                  <a:spcPts val="42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บริหารกระแสเงินสดผิดพลาด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หากบริหารกระแสเงินสดไม่ดี อาจทำให้ธุรกิจไม่มีเงินพอสำหรับค่าใช้จ่ายประจำ ควรหลีกเลี่ยงการพึ่งพารายรับจากลูกค้าเพียงไม่กี่รายเพื่อลดความเสี่ยงจากการไม่ได้รับชำระเงิน</a:t>
              </a:r>
            </a:p>
            <a:p>
              <a:pPr marL="534988" algn="thaiDist">
                <a:lnSpc>
                  <a:spcPts val="42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การกู้ยืมเงินที่มากเกินไป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ทำให้เกิดภาระหนี้สิน เป็นการเพิ่มภาระดอกเบี้ยและทำให้ธุรกิจขาดสภาพคล่อง ควรบริหารอัตราส่วนหนี้สินต่อทุนให้อยู่ในระดับที่เหมาะสม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D4BA6CC-B677-A574-E58C-AB4D963E9E39}"/>
                </a:ext>
              </a:extLst>
            </p:cNvPr>
            <p:cNvSpPr/>
            <p:nvPr/>
          </p:nvSpPr>
          <p:spPr>
            <a:xfrm>
              <a:off x="1228728" y="6149484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E1CE064-0A59-2CE6-2510-53061B895B5B}"/>
                </a:ext>
              </a:extLst>
            </p:cNvPr>
            <p:cNvSpPr/>
            <p:nvPr/>
          </p:nvSpPr>
          <p:spPr>
            <a:xfrm>
              <a:off x="1228728" y="798689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0C5EB78-34E1-3768-59CC-11456507912E}"/>
                </a:ext>
              </a:extLst>
            </p:cNvPr>
            <p:cNvSpPr/>
            <p:nvPr/>
          </p:nvSpPr>
          <p:spPr>
            <a:xfrm>
              <a:off x="1228728" y="1036323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357B3FB0-8577-82C8-8A85-9CEB0E263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71" y="2966725"/>
            <a:ext cx="6725868" cy="448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7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8E0F0-2F33-9BEC-E59A-1C9934AF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007F1C7-B09E-105B-5FE2-2C52023695BE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8B089A-E339-E28C-7DD6-F1DB103B214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5AB82AB-E549-F8B4-2CB2-F92D0511100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007EE12-4C6E-A79F-AD18-DD9D4BDB347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77023E-E5D6-6F8D-1F1A-E4BBA4A8145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DA0009-3360-FB96-BD74-2E4B9BDCFEB4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50D337-1DED-B6DA-7E28-36EED9B51E8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39F08C7-BFC6-8AA5-BE72-8823671EFFA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F3AC0D8-121B-D121-2E18-A0C2BF9143D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1A11504-AAC6-E1AA-3F5F-F1B6C29EDE7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C6F2BB-D823-4685-3649-055983E71B2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D897BA-9536-FDE0-2E14-A2DDF5EE435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350F88FB-897D-2266-9F6F-BF7361BE065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F40ED435-FCD9-B813-1EBD-FD64D106C0D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E911C7A-C34F-5806-AFDB-66C840794CE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4A91E9-5B6F-F05A-ACEA-E0C5BB6480B0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3452521-9BC4-4BCD-A5F2-C76A1499042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0D096171-B1F3-D42D-BEB6-4CC207E1255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EA54F2A4-7E0B-987F-2162-48247A4E1AF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8EA913-A8B2-3A03-C32E-41CFC280510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CFFA2B-DFB9-4FC0-FD02-D78C2FE58CC0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0C8242F-80EF-4BA9-F6AA-9EAC635FC65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1C9EB310-A1AF-95AB-FD36-52BA0060C3C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FD0BB9AE-7D29-3CEC-DBBA-4CEC4364DAE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710331F-26E2-2AC1-41FC-9333EF0BED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A5E84D-DC5E-7685-A6AE-9672FFD73A13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FF112FC-F04B-A5B9-DDD9-87789CAD210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875CDAC-695E-E1F4-B4F7-75FCE628DCB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F0ED6642-03D8-2FE0-1697-7C8D6477B71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4EF38B2-F3A3-D4C3-DCD1-A38FBD2E1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28C1647-AB1A-6B6D-FBFB-4B98B04057D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9C899EF-3C97-1D84-9703-F76F1BD12AF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62FBA89C-8778-776C-A991-EB7A0494D00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73EA7603-E65F-6659-4700-A77D851F5AF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25B26F-8189-B235-D5C8-C155C9D45AB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D3D5289-7DAE-D61D-8790-10925EAC5B3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E0A9711-7EF7-DB17-251E-4611BB61304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1E1F8BDB-FA81-FFBA-3F05-3B0A50AEB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A8D7AF6-3578-785F-7B2F-EC3AF7CBC3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06B1686-4D2C-B7CB-9418-F8400401D06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0E526C-999B-5194-DCA7-B219E46A809B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34CC9E4-DA17-D657-DF30-B189D14C187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9C34A7D-A43C-1C1D-2036-8B373177551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CA492C2-3124-7FAE-F7E6-381777BAD8F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C981C1E-45F4-09EC-4E62-27CB17EB82D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3A8D9E-3EDD-042C-E38D-D80F883CFAC5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DE47634-4F63-FF48-BF13-B78A79376BA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4BDF4FA6-5740-F0F2-9C6E-E39CA2C1F93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B0EEACEE-4CF8-B948-212C-B4BECC150E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640FD80-A671-BDBD-0E44-440671EED3A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2093038-1994-4CED-0F14-DD58B400794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7462CC0D-6A71-48F0-D930-E919B744E381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F11F8B5-B3A2-E2C3-15CE-FE5A726894A6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E00BACD-6A76-6388-D2C5-CF39CD43820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B4E3D09-6A70-366D-CFAA-D6D181857A32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746FE2F-C2A5-2E62-1521-2EC96C12E25B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3E120DC-878F-EB0B-C44E-B2AE3BD32E8A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4BCCBD6-B58C-EDDF-88FA-A8223EBDAA44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7F9BE718-4198-F3E4-B209-606207A4E20D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27E729A4-E3DD-5C4D-465A-9C8D95C9589C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9E0434B-E908-0250-0F01-070F95271856}"/>
              </a:ext>
            </a:extLst>
          </p:cNvPr>
          <p:cNvGrpSpPr/>
          <p:nvPr/>
        </p:nvGrpSpPr>
        <p:grpSpPr>
          <a:xfrm>
            <a:off x="20281898" y="4096853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33F7657D-724A-BB05-4C53-3CF2FF3BAF3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DDE147F-8047-0573-07F4-BCC3B9369BA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6C3C071-2D7D-E1FB-D261-009C1F43B722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105270-F891-85B6-AB74-14B7F5E9794F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9747912-801D-8916-BF61-5131544C2CCF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D70C84D-F269-B2E4-F499-1FB5B114564C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EE7EB5-D77D-81FD-282E-4F7F6188416C}"/>
              </a:ext>
            </a:extLst>
          </p:cNvPr>
          <p:cNvGrpSpPr/>
          <p:nvPr/>
        </p:nvGrpSpPr>
        <p:grpSpPr>
          <a:xfrm>
            <a:off x="859389" y="1992319"/>
            <a:ext cx="10337698" cy="3807689"/>
            <a:chOff x="1228726" y="6084024"/>
            <a:chExt cx="10337698" cy="3807689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3F8FCC29-BBDF-E58A-835C-02F17D355F43}"/>
                </a:ext>
              </a:extLst>
            </p:cNvPr>
            <p:cNvSpPr txBox="1"/>
            <p:nvPr/>
          </p:nvSpPr>
          <p:spPr>
            <a:xfrm>
              <a:off x="1228726" y="6131153"/>
              <a:ext cx="10337698" cy="22044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ลงทุนโดยไม่คำนึงถึงความเสี่ยง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หากลงทุนโดยไม่วิเคราะห์ความเสี่ยง อาจทำให้ธุรกิจสูญเสียเงินทุน ควรกระจายการลงทุนเพื่อลดความเสี่ยงจากการพึ่งพารายได้จากแหล่งเดียว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ขาดการควบคุมต้นทุน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หากไม่มีการบริหารต้นทุนอย่างมีประสิทธิภาพ อาจทำให้ธุรกิจขาดทุนโดยไม่จำเป็น ควรตรวจสอบต้นทุนการดำเนินงานอย่างสม่ำเสมอ และหาวิธีลดค่าใช้จ่ายที่ไม่จำเป็น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การละเลยการตรวจสอบงบการเงิน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ธุรกิจควรตรวจสอบงบการเงินอย่างต่อเนื่อง เพื่อตรวจสอบสถานะทางการเงิน หากละเลยการตรวจสอบทางการเงินอาจทำให้มองข้ามปัญหาทางการเงินที่กำลังจะเกิดขึ้น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179DFEB-0F1F-CA7A-1F60-64DCEDBF61DB}"/>
                </a:ext>
              </a:extLst>
            </p:cNvPr>
            <p:cNvSpPr/>
            <p:nvPr/>
          </p:nvSpPr>
          <p:spPr>
            <a:xfrm>
              <a:off x="1228728" y="6084024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286C962-B398-DAE4-DDDD-5B830EA6ADC5}"/>
                </a:ext>
              </a:extLst>
            </p:cNvPr>
            <p:cNvSpPr/>
            <p:nvPr/>
          </p:nvSpPr>
          <p:spPr>
            <a:xfrm>
              <a:off x="1228728" y="775971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3610BE3-DA20-EF9B-C9CD-47716CB32164}"/>
                </a:ext>
              </a:extLst>
            </p:cNvPr>
            <p:cNvSpPr/>
            <p:nvPr/>
          </p:nvSpPr>
          <p:spPr>
            <a:xfrm>
              <a:off x="1228728" y="9434513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6B1642ED-B989-17C2-E9EA-6273C4C179A7}"/>
              </a:ext>
            </a:extLst>
          </p:cNvPr>
          <p:cNvSpPr txBox="1"/>
          <p:nvPr/>
        </p:nvSpPr>
        <p:spPr>
          <a:xfrm>
            <a:off x="19693679" y="650872"/>
            <a:ext cx="16639457" cy="159560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3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การลงทุนมีความสัมพันธ์กับผลตอบแทน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Returns)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และความเสี่ยง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Risks)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สาเหตุของการลงทุนเนื่องจากคาดหวังว่าจะได้รับผลตอบแทนตามเงื่อนไขที่ตกลงกันไว้ แต่บางครั้งไม่เป็นไปตามที่คาดหมายจึงต้องอยู่ภายใต้ความเสี่ยงที่อาจเกิดขึ้นได้ผลตอบแทนจากการลงทุนมีหลายรูปแบบ ได้แก่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1E036-21EF-02ED-21AB-D3759B19BE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0"/>
          <a:stretch/>
        </p:blipFill>
        <p:spPr>
          <a:xfrm>
            <a:off x="11584330" y="2140893"/>
            <a:ext cx="5902011" cy="4206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E377584-C07D-1340-62C0-8EFB239393CC}"/>
              </a:ext>
            </a:extLst>
          </p:cNvPr>
          <p:cNvGrpSpPr/>
          <p:nvPr/>
        </p:nvGrpSpPr>
        <p:grpSpPr>
          <a:xfrm>
            <a:off x="859388" y="7176478"/>
            <a:ext cx="16720229" cy="2228925"/>
            <a:chOff x="1228725" y="6106676"/>
            <a:chExt cx="16720229" cy="2228925"/>
          </a:xfrm>
        </p:grpSpPr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53DDCD3C-F266-8F20-615C-7DA2D51A0630}"/>
                </a:ext>
              </a:extLst>
            </p:cNvPr>
            <p:cNvSpPr txBox="1"/>
            <p:nvPr/>
          </p:nvSpPr>
          <p:spPr>
            <a:xfrm>
              <a:off x="1228725" y="6131153"/>
              <a:ext cx="16720229" cy="220444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การพึ่งพาแหล่งเงินทุนภายนอกมากเกินไป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การใช้เงินกู้มากเกินไปอาจทำให้ธุรกิจมีภาระดอกเบี้ยสูง ควรมีสมดุลระหว่างการใช้เงินทุนจากภายในและภายนอก</a:t>
              </a:r>
            </a:p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ไม่เตรียมแผนรองรับสถานการณ์ฉุกเฉิน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ควรมีเงินสำรองเพื่อรองรับเหตุการณ์ที่ไม่คาดคิด เช่น วิกฤติเศรษฐกิจ หรือรายได้ลดลงอย่างกะทันหัน ควรมีแผนการเงินสำรองที่สามารถนำมาใช้ได้ทันที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43DB8F-2B8C-42C8-C5D2-2C86F8C4050D}"/>
                </a:ext>
              </a:extLst>
            </p:cNvPr>
            <p:cNvSpPr/>
            <p:nvPr/>
          </p:nvSpPr>
          <p:spPr>
            <a:xfrm>
              <a:off x="1228728" y="610667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AB5D5E5-84B8-0385-CBC7-2F8B619D032E}"/>
                </a:ext>
              </a:extLst>
            </p:cNvPr>
            <p:cNvSpPr/>
            <p:nvPr/>
          </p:nvSpPr>
          <p:spPr>
            <a:xfrm>
              <a:off x="1228728" y="727376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55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13568DB-7072-53E3-0E99-5495B702F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3" b="5035"/>
          <a:stretch/>
        </p:blipFill>
        <p:spPr>
          <a:xfrm>
            <a:off x="10771489" y="5034711"/>
            <a:ext cx="6744401" cy="37189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6225276" cy="1922144"/>
            <a:chOff x="611277" y="351365"/>
            <a:chExt cx="19979241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6" y="763548"/>
              <a:ext cx="19072942" cy="1263284"/>
              <a:chOff x="1077318" y="763548"/>
              <a:chExt cx="19072942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9240840" y="-7328379"/>
                <a:ext cx="1152558" cy="17479602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3" y="763548"/>
                <a:ext cx="17677897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การจัดการเงินสดและการจัดการสินทรัพย์สภาพคล่อง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5.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20281898" y="4096853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CF6D5339-1FC7-E42E-D281-45A68FD55766}"/>
              </a:ext>
            </a:extLst>
          </p:cNvPr>
          <p:cNvSpPr txBox="1"/>
          <p:nvPr/>
        </p:nvSpPr>
        <p:spPr>
          <a:xfrm>
            <a:off x="971541" y="2642280"/>
            <a:ext cx="16229531" cy="159560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บริหารเงินสดและสินทรัพย์สภาพคล่องเป็นปัจจัยสำคัญที่ทำให้ธุรกิจสามารถดำเนินงานได้อย่างราบรื่น โดยต้องแน่ใจว่ามีเงินสดเพียงพอสำหรับค่าใช้จ่ายและสามารถแปลงสินทรัพย์เป็นเงินสดได้ง่ายเมื่อจำเป็น</a:t>
            </a:r>
          </a:p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การจัดการเงินสด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เงินสดเป็นทรัพยากรที่สำคัญของธุรกิจ หากขาดเงินสดอาจส่งผลกระทบต่อการดำเนินงานแม้ว่าธุรกิจจะมีกำไร แต่ถ้าไม่มีเงินสดเพียงพอ ธุรกิจก็อาจล้มเหลวได้ จึงจำเป็นต้องมีการตรวจสอบให้แน่ใจว่าธุรกิจมีรายรับมากกว่ารายจ่าย และวางแผนงบประมาณเพื่อให้แน่ใจว่าเงินสดเพียงพอ</a:t>
            </a:r>
          </a:p>
          <a:p>
            <a:pPr algn="thaiDist">
              <a:lnSpc>
                <a:spcPts val="4000"/>
              </a:lnSpc>
              <a:spcBef>
                <a:spcPts val="800"/>
              </a:spcBef>
            </a:pPr>
            <a:endParaRPr lang="th-TH" sz="3800" spc="36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E8E5621-768F-AADC-FF93-75BC0CE0A46C}"/>
              </a:ext>
            </a:extLst>
          </p:cNvPr>
          <p:cNvSpPr txBox="1"/>
          <p:nvPr/>
        </p:nvSpPr>
        <p:spPr>
          <a:xfrm>
            <a:off x="971542" y="5443763"/>
            <a:ext cx="10238516" cy="159560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สินทรัพย์สภาพคล่อง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สินทรัพย์ที่สามารถเปลี่ยนเป็นเงินสดได้ง่าย โดยไม่สูญเสียมูลค่า หรือสูญเสียมูลค่าน้อยที่สุด เช่น เงินฝากธนาคาร หลักทรัพย์ หรือสินค้าคงคลัง การมีสภาพคล่องทางการเงินที่เพียงพอจะช่วยให้สามารถรับมือกับค่าใช้จ่ายฉุกเฉินได้และไม่ต้องพึ่งพาการกู้ยืมที่มีต้นทุนสูง </a:t>
            </a:r>
          </a:p>
          <a:p>
            <a:pPr algn="thaiDist">
              <a:lnSpc>
                <a:spcPts val="4000"/>
              </a:lnSpc>
              <a:spcBef>
                <a:spcPts val="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จัดการเงินสดและสินทรัพย์สภาพคล่องที่ดีจะช่วยให้ธุรกิจสามารถดำเนินได้อย่างราบรื่นลดความเสี่ยงจากปัญหาทางการเงิน และมีความยืดหยุ่น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ในการปรับตัวต่อสถานการณ์ต่าง ๆ</a:t>
            </a:r>
          </a:p>
        </p:txBody>
      </p:sp>
    </p:spTree>
    <p:extLst>
      <p:ext uri="{BB962C8B-B14F-4D97-AF65-F5344CB8AC3E}">
        <p14:creationId xmlns:p14="http://schemas.microsoft.com/office/powerpoint/2010/main" val="34863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AE29-4F58-FFF1-EEB5-04B8A9A0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A8806B-51D1-9C44-2A60-9049B620546A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8289DA62-1C18-1159-BA8B-F9E876DB1C34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895EA-EB4C-93BB-85EF-00905D127564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A006ED-8823-7439-5661-D3A891FAB286}"/>
              </a:ext>
            </a:extLst>
          </p:cNvPr>
          <p:cNvGrpSpPr/>
          <p:nvPr/>
        </p:nvGrpSpPr>
        <p:grpSpPr>
          <a:xfrm>
            <a:off x="2299914" y="2897303"/>
            <a:ext cx="14062304" cy="5950000"/>
            <a:chOff x="2299914" y="2897303"/>
            <a:chExt cx="14062304" cy="5950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E33906-E316-1CF3-BA5B-E0F7E6982118}"/>
                </a:ext>
              </a:extLst>
            </p:cNvPr>
            <p:cNvSpPr/>
            <p:nvPr/>
          </p:nvSpPr>
          <p:spPr>
            <a:xfrm>
              <a:off x="2299914" y="4191092"/>
              <a:ext cx="14062304" cy="4656211"/>
            </a:xfrm>
            <a:prstGeom prst="roundRect">
              <a:avLst>
                <a:gd name="adj" fmla="val 12690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E17D60A-DD08-BE05-F8A1-D08AFAB5A532}"/>
                </a:ext>
              </a:extLst>
            </p:cNvPr>
            <p:cNvGrpSpPr/>
            <p:nvPr/>
          </p:nvGrpSpPr>
          <p:grpSpPr>
            <a:xfrm>
              <a:off x="6665705" y="2897303"/>
              <a:ext cx="5460910" cy="1138844"/>
              <a:chOff x="8927262" y="2058948"/>
              <a:chExt cx="6069476" cy="126575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14B68DE-FB02-E7CA-D9F0-53D6789E4B04}"/>
                  </a:ext>
                </a:extLst>
              </p:cNvPr>
              <p:cNvGrpSpPr/>
              <p:nvPr/>
            </p:nvGrpSpPr>
            <p:grpSpPr>
              <a:xfrm>
                <a:off x="8927262" y="2255425"/>
                <a:ext cx="5170167" cy="1069281"/>
                <a:chOff x="3357713" y="5812366"/>
                <a:chExt cx="5131289" cy="1069281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4F470E41-5D5E-AA50-4F83-9DD9015F2575}"/>
                    </a:ext>
                  </a:extLst>
                </p:cNvPr>
                <p:cNvSpPr/>
                <p:nvPr/>
              </p:nvSpPr>
              <p:spPr>
                <a:xfrm>
                  <a:off x="3357713" y="5969673"/>
                  <a:ext cx="5131289" cy="911974"/>
                </a:xfrm>
                <a:prstGeom prst="roundRect">
                  <a:avLst/>
                </a:prstGeom>
                <a:solidFill>
                  <a:srgbClr val="F57C79"/>
                </a:solidFill>
                <a:ln>
                  <a:noFill/>
                </a:ln>
                <a:effectLst>
                  <a:reflection stA="45000" endPos="4000" dist="50800" dir="5400000" sy="-100000" algn="bl" rotWithShape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487E96F0-AC31-7B35-B0AB-4ADBAB3A1385}"/>
                    </a:ext>
                  </a:extLst>
                </p:cNvPr>
                <p:cNvSpPr txBox="1"/>
                <p:nvPr/>
              </p:nvSpPr>
              <p:spPr>
                <a:xfrm>
                  <a:off x="3713434" y="5812366"/>
                  <a:ext cx="4424885" cy="103905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จุดประสงค์การเรียนรู้</a:t>
                  </a:r>
                </a:p>
              </p:txBody>
            </p: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F8A0832-B13E-B1A4-2A4D-A37AC6A2C783}"/>
                  </a:ext>
                </a:extLst>
              </p:cNvPr>
              <p:cNvSpPr/>
              <p:nvPr/>
            </p:nvSpPr>
            <p:spPr>
              <a:xfrm>
                <a:off x="13875758" y="2058948"/>
                <a:ext cx="615553" cy="6155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A8BD16D-2F9D-725C-8600-F299195CC5D0}"/>
                  </a:ext>
                </a:extLst>
              </p:cNvPr>
              <p:cNvSpPr/>
              <p:nvPr/>
            </p:nvSpPr>
            <p:spPr>
              <a:xfrm>
                <a:off x="14522345" y="2236344"/>
                <a:ext cx="474393" cy="47439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CBB118C-80C0-021B-C6E7-7375F99BD5FD}"/>
                  </a:ext>
                </a:extLst>
              </p:cNvPr>
              <p:cNvSpPr/>
              <p:nvPr/>
            </p:nvSpPr>
            <p:spPr>
              <a:xfrm>
                <a:off x="14249773" y="2704187"/>
                <a:ext cx="350683" cy="35068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27C3C8-54DD-31DB-4A92-BB49882A32F8}"/>
                </a:ext>
              </a:extLst>
            </p:cNvPr>
            <p:cNvGrpSpPr/>
            <p:nvPr/>
          </p:nvGrpSpPr>
          <p:grpSpPr>
            <a:xfrm>
              <a:off x="2538362" y="4369624"/>
              <a:ext cx="13644793" cy="3721953"/>
              <a:chOff x="8210671" y="4422800"/>
              <a:chExt cx="13644793" cy="3721953"/>
            </a:xfrm>
          </p:grpSpPr>
          <p:sp>
            <p:nvSpPr>
              <p:cNvPr id="60" name="TextBox 10">
                <a:extLst>
                  <a:ext uri="{FF2B5EF4-FFF2-40B4-BE49-F238E27FC236}">
                    <a16:creationId xmlns:a16="http://schemas.microsoft.com/office/drawing/2014/main" id="{F2A2E7A1-8B3E-ACBC-A950-6AA2B727E282}"/>
                  </a:ext>
                </a:extLst>
              </p:cNvPr>
              <p:cNvSpPr txBox="1"/>
              <p:nvPr/>
            </p:nvSpPr>
            <p:spPr>
              <a:xfrm>
                <a:off x="8893545" y="4534326"/>
                <a:ext cx="12961919" cy="36104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อธิบายความหมาย ความสำคัญ และประเภทของแหล่งเงินทุนสถาบันได้ วิเคราะห์ลักษณะการลงทุนได้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วิเคราะห์ลักษณะการลงทุนและเปรียบเทียบข้อดี-ข้อจำกัดของแหล่งเงินทุนประเภทต่าง ๆ ได้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วางแผนทางการเงินและอธิบายข้อพึงระวังในการดำเนินการทางการเงินสำหรับธุรกิจได้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มีความรับผิดชอบตามบทบาทหน้าที่ของตนเองตามระบอบประชาธิปไตยอันมีพระมหากษัตริย์ทรงเป็นประมุข มีจิตสาธารณะ มีจิตสำนึกรักษ์สิ่งแวดล้อม มีจรรยาบรรณ และคุณสมบัติของผู้ประกอบธุรกิจ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0499CD0-6952-B943-313E-A79188CEB9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10671" y="4422800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1</a:t>
                </a:r>
                <a:endParaRPr lang="th-TH" sz="36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8340709-0E4A-3E62-7487-49106F4C67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13478" y="5605712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2</a:t>
                </a:r>
                <a:endParaRPr lang="th-TH" sz="36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ED18146-6A62-B4E6-C1DF-3426DEB387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13478" y="6330720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3</a:t>
                </a:r>
                <a:endParaRPr lang="th-TH" sz="36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2DFAB96-DD6E-FD38-C45D-8164ACDC6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13478" y="7003612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4</a:t>
                </a:r>
                <a:endParaRPr lang="th-TH" sz="36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0CE6C6-2A75-82F9-49C0-D59343CA18C3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4F891DA-D47D-42CE-6ECB-C55EFBA049F0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53CC61-DF40-D947-309B-716A0EE828F7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4206695" cy="1922144"/>
            <a:chOff x="611277" y="351365"/>
            <a:chExt cx="17493631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5" y="763548"/>
              <a:ext cx="16587333" cy="1263284"/>
              <a:chOff x="1077317" y="763548"/>
              <a:chExt cx="16587333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4354598" y="-2442136"/>
                <a:ext cx="1152558" cy="7707119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5192286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แหล่งเงินทุนสถาบัน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174339" y="2582067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257738" y="735468"/>
              <a:ext cx="694325" cy="527821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ความหมายของเงินทุน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729177" y="3429451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3" name="TextBox 10">
            <a:extLst>
              <a:ext uri="{FF2B5EF4-FFF2-40B4-BE49-F238E27FC236}">
                <a16:creationId xmlns:a16="http://schemas.microsoft.com/office/drawing/2014/main" id="{99CED5E0-9E40-4A31-73FA-24168B21F889}"/>
              </a:ext>
            </a:extLst>
          </p:cNvPr>
          <p:cNvSpPr txBox="1"/>
          <p:nvPr/>
        </p:nvSpPr>
        <p:spPr>
          <a:xfrm>
            <a:off x="1217448" y="3752333"/>
            <a:ext cx="15376223" cy="11072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500"/>
              </a:lnSpc>
              <a:spcBef>
                <a:spcPts val="18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เงินทุน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คือ ทรัพย์สินที่ใช้ดำเนินกิจการหรือการลงทุน เช่น เงินลงทุน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Investment Fund)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เงินสด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Cash)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เงินทุนหมุนเวียน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Working Capital)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หรือทรัพย์สินรวมทั้งหมดของกิจการ (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Total Assets)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ทั้งนี้ เงินทุนสามารถจำแนกออกเป็น 2 ประเภทหลัก ได้แก่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690BCF7-A9CA-3558-C6F1-893CDCC54CA0}"/>
              </a:ext>
            </a:extLst>
          </p:cNvPr>
          <p:cNvGrpSpPr/>
          <p:nvPr/>
        </p:nvGrpSpPr>
        <p:grpSpPr>
          <a:xfrm>
            <a:off x="1206227" y="5655051"/>
            <a:ext cx="16039617" cy="2769531"/>
            <a:chOff x="1228726" y="6097790"/>
            <a:chExt cx="16039617" cy="2769531"/>
          </a:xfrm>
        </p:grpSpPr>
        <p:sp>
          <p:nvSpPr>
            <p:cNvPr id="75" name="TextBox 10">
              <a:extLst>
                <a:ext uri="{FF2B5EF4-FFF2-40B4-BE49-F238E27FC236}">
                  <a16:creationId xmlns:a16="http://schemas.microsoft.com/office/drawing/2014/main" id="{FAA4F853-1BFA-93DA-EB50-241278163B04}"/>
                </a:ext>
              </a:extLst>
            </p:cNvPr>
            <p:cNvSpPr txBox="1"/>
            <p:nvPr/>
          </p:nvSpPr>
          <p:spPr>
            <a:xfrm>
              <a:off x="1228726" y="6131152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เงินทุนระยะสั้น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ใช้สำหรับการดำเนินงานในระยะเวลาต่ำกว่า 1 ปี มักใช้เพื่อหมุนเวียนในกิจการ เช่น การซื้อวัตถุดิบ การจ่ายค่าจ้างพนักงาน หรือการชำระหนี้สินที่ครบกำหนด แหล่งเงินทุนระยะสั้น เช่น เครดิตการค้า เงินกู้ระยะสั้นจากธนาคาร  วงเงินสินเชื่อหมุนเวียน  ตราสารหนี้ระยะสั้น </a:t>
              </a:r>
            </a:p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เงินทุนระยะยาว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ใช้เพื่อการลงทุนหรือขยายธุรกิจในระยะเวลามากกว่า 5 ปี มักใช้ในโครงการขนาดใหญ่ เช่น การก่อสร้างโรงงาน และการพัฒนาเทคโนโลยีใหม่ ๆ แหล่งเงินทุนระยะยาว เช่น หุ้นกู้ระยะยาว เงินกู้ระยะยาวจากธนาคาร และการร่วมลงทุนจากนักลงทุน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0426FCB-C389-1618-102A-45A0705FB7D0}"/>
                </a:ext>
              </a:extLst>
            </p:cNvPr>
            <p:cNvSpPr/>
            <p:nvPr/>
          </p:nvSpPr>
          <p:spPr>
            <a:xfrm>
              <a:off x="1228728" y="6097790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18A2C14-8A6E-A981-1626-67D19323849E}"/>
                </a:ext>
              </a:extLst>
            </p:cNvPr>
            <p:cNvSpPr/>
            <p:nvPr/>
          </p:nvSpPr>
          <p:spPr>
            <a:xfrm>
              <a:off x="1228728" y="7861384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6D9AC-619C-A5A4-041A-688D352D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64E488E-647A-C93F-9A9D-9141A8C53BC7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CA0825-A0E4-2AE0-287C-6D76630E968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DA480DD1-7059-8B5D-D159-82D0A95A97B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C191D76-EF5C-5ABC-7C0A-C4C2D8673E9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DEF8501-097C-DC30-B828-FB19C8210ED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3372E-BCD9-D5CF-5A51-3BE2086A630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4795EF-8CEC-6603-81D4-61F5A618273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21E81739-D302-1CBD-13BF-C13FA059DC0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912479C-B7AF-96D8-913A-19F754E0A5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31886D-E86D-51E0-A51F-1F7A5A8281A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4696E4-A8C0-63C6-E12F-0CB02AFB463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959593-F4F6-021D-B3DF-C97C167CFA6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D1CA9110-3B03-D9FE-C0ED-3C89E3277E7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502D357F-BC36-7C12-DB2F-3A343531538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15CDA5D-6326-971F-BCE1-6AB128AAD07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3C3615-058A-1233-EA4D-6C89A2C749A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E3BB1E-5324-EDE9-6AD6-32A1AC6F8F0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3783E934-0C4F-4726-8E73-443575F3C93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1C6BFEB7-3974-DC24-56B0-D662FFB28B5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21A82C-4DFC-F78B-43F3-BC2FE900773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8CEED8-FC58-0291-D4E6-AE645C8C916A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9DB15D2-D7C8-726A-2794-3BC25A101B3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D32758A-7EF5-6113-00CF-C68194AFCD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48328A5D-4151-0C60-8CE6-CBF0D8A5B1E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40523F3-2CD5-7FDD-10CC-EF5E038D11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0CAC2F9-5F52-4271-A005-B44F364DAA0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65CBF9-31CF-55FE-A06D-69831BCBBBA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BEB6C3E-3BF7-D3B4-02BE-4C370524593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880D95A-FEDC-E5F5-95B8-91F042E4485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9472815-CA55-10EE-242E-C6542EAD9EA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A97D1B-9FE5-222A-ADF1-F167FF038FA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CA6C79A-B729-71AE-A0F9-9E6D787705B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ED9C03E-0083-C902-95D0-0F390970F38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C283CF9-182A-A883-6635-FBCCFD5629F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060F486-CC8A-C2FD-5EF6-382CD3419B7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EF51C79-E651-7BB2-4B8A-AA1CD571DBC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4C2DC14-D3D0-41DE-6CE8-E4C1786EF76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B5A3E5F-51A7-F6D9-3398-B63DFA64E81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9A8D85CE-BB98-B687-1D98-973993F1EB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39A126F-3F8D-515E-A6B4-E396AAF01C4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78D9F0-947C-C78E-057F-0BAB5B8448B9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19B5DD-9288-CACC-CD8E-DFD68C252E6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95657518-ED4D-E559-FF30-4F9E1548ADF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0567234-6B89-427E-127F-7F8D07D9F9D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CE5A278-3BEE-B39C-E82C-294CD19D341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8CA212-9D31-4B61-44DB-09E97D9B5345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5D10336-5518-8894-33B3-FC8E49ACD002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BF90EC7-5E05-3016-A5AA-B0716B0B27C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91D59A33-B88A-67E2-B1D0-91FF4D6CAB7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FB37715-97A2-0AB0-C01B-30A440EDBEE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E607D79-8C0E-D206-8662-00DAF142953A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B7E3D37-7B9D-24C2-CADF-5B9ED0C51FF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4904CF1-2546-800E-A3E6-CE3C3C9A98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BA405B5-DA20-47AA-0EF7-B3F702D7F86D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69E73C-E229-993A-4000-E13741E5498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759F109-E9D7-1C23-378A-EC60DB9CBD8B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EB25E3-8537-5631-507C-3DD7B81F0F4E}"/>
              </a:ext>
            </a:extLst>
          </p:cNvPr>
          <p:cNvSpPr txBox="1"/>
          <p:nvPr/>
        </p:nvSpPr>
        <p:spPr>
          <a:xfrm>
            <a:off x="866051" y="1896444"/>
            <a:ext cx="16639457" cy="82950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300"/>
              </a:lnSpc>
              <a:spcBef>
                <a:spcPts val="1200"/>
              </a:spcBef>
            </a:pPr>
            <a:r>
              <a:rPr lang="th-TH" sz="40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องค์กรธุรกิจสามารถจัดหาเงินทุนจากแหล่งที่มาต่าง ๆ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ซึ่งแบ่งออกเป็น 2 แหล่งหลัก ดังนี้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245257-ACB1-20C4-674E-8ACC274CFA10}"/>
              </a:ext>
            </a:extLst>
          </p:cNvPr>
          <p:cNvGrpSpPr/>
          <p:nvPr/>
        </p:nvGrpSpPr>
        <p:grpSpPr>
          <a:xfrm>
            <a:off x="866051" y="2812633"/>
            <a:ext cx="16592187" cy="1410718"/>
            <a:chOff x="1228726" y="6131153"/>
            <a:chExt cx="16592187" cy="1410718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95274196-AA94-AB06-5827-CFCE6FA5569C}"/>
                </a:ext>
              </a:extLst>
            </p:cNvPr>
            <p:cNvSpPr txBox="1"/>
            <p:nvPr/>
          </p:nvSpPr>
          <p:spPr>
            <a:xfrm>
              <a:off x="1228726" y="6131153"/>
              <a:ext cx="16592187" cy="141071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แหล่งเงินทุนภายในองค์กร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เงินทุนที่เกิดจากการลงทุนของเจ้าของกิจการเอง กำไรสะสม และค่าเสื่อมราคา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ซึ่งเป็นแหล่งเงินทุนที่ไม่ต้องพึ่งพาภายนอก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7C23405-F138-83F4-5287-47AD169DA5DB}"/>
                </a:ext>
              </a:extLst>
            </p:cNvPr>
            <p:cNvSpPr/>
            <p:nvPr/>
          </p:nvSpPr>
          <p:spPr>
            <a:xfrm>
              <a:off x="1228728" y="613618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AC19F4F-24B7-8849-4EEA-771ACAFA3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87" y="3905252"/>
            <a:ext cx="6837131" cy="51278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EFC3ED-B289-79F4-DC3B-45E909E7FFA6}"/>
              </a:ext>
            </a:extLst>
          </p:cNvPr>
          <p:cNvGrpSpPr/>
          <p:nvPr/>
        </p:nvGrpSpPr>
        <p:grpSpPr>
          <a:xfrm>
            <a:off x="866052" y="4142736"/>
            <a:ext cx="9205028" cy="2754223"/>
            <a:chOff x="1228727" y="6113098"/>
            <a:chExt cx="9205028" cy="2754223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7B973D0E-C7BC-520B-914E-63C952863BA9}"/>
                </a:ext>
              </a:extLst>
            </p:cNvPr>
            <p:cNvSpPr txBox="1"/>
            <p:nvPr/>
          </p:nvSpPr>
          <p:spPr>
            <a:xfrm>
              <a:off x="1228727" y="6131152"/>
              <a:ext cx="9205028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แหล่งเงินทุนจากภายนอกองค์กร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เงินทุนที่ได้จากการระดมทุน (เช่น การออกหุ้นหรือพันธบัตร) เงินกู้จากเจ้าหนี้ และเงินสนับสนุนจากภาครัฐหรือหน่วยงานที่เกี่ยวข้อง ทั้งภาครัฐและเอกชนมีบทบาทสำคัญในการส่งเสริมและสนับสนุนการดำเนินธุรกิจ โดยการให้ความช่วยเหลือในหลายด้าน เช่น การฝึกอบรมและการให้คำปรึกษาทางธุรกิจ การแนะนำเกี่ยวกับการบริหารจัดการ การเงินและการลงทุน การส่งเสริมการสร้างเครือข่ายธุรกิจ เพื่อแลกเปลี่ยนความรู้และสร้างพันธมิตรทางการค้า รวมถึงการให้ข้อมูลและบริการทางธุรกิจที่ช่วยเสริมสร้างความสามารถในการแข่งขัน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0C7E01F-71D4-6DF3-6BA7-8D51B318FC60}"/>
                </a:ext>
              </a:extLst>
            </p:cNvPr>
            <p:cNvSpPr/>
            <p:nvPr/>
          </p:nvSpPr>
          <p:spPr>
            <a:xfrm>
              <a:off x="1228728" y="611309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31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3AB0-19C2-B62E-59E9-0EA83F61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E5C3C2-9820-39F6-CC1F-CE840188669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DD6D0F-408D-7DFC-357F-D3DC612926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DA33E27-DDA4-F845-EAA7-1422C66478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6F68E5E-B6D1-44E3-CF93-062814033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43228C-022F-2E09-E844-59FEB080F75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FF511-86AA-81D2-EC16-6B894FA65903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7F1AFA-D7EF-C10F-3503-3ACD6AC872E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B7D237-8C80-E38A-E542-49D1137DBE9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C2FDD-A359-DCBD-D207-E9C2A7BF40E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5D31A1-F010-99D5-A557-7966F78A6B8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46AC6-3D6E-3F6B-1DCF-A39C62354AF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0B8DFF-590B-3AE2-9360-9D1CD3100E7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B829F5-3B56-67A2-05DE-8C5222DFA8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19F8B39-6C75-CD65-E8F6-AD9C3C9A55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5E4443-343E-9B0F-37B0-FF3A9B0175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E955C2-108F-5D3A-5E37-197898EF94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719E64-734D-FC82-7B16-B4F29887239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AB7C0B4-5085-FE9C-AECA-EA8AEB3C35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7BC14EB-E983-5DC3-EC36-BFFF487E6F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6630D-6952-988D-2583-75754233BFD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D64259-B07D-78CA-8DA8-5CE137CC762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122CD1-F39A-08EB-C759-E8F5375B87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D29DEE1-349B-C7B8-C01A-3176196519C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AFD63FA-8EBE-9624-C274-D9A24CE3B6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82F8873-23E7-06DE-56FF-759054C154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BC3F70-1442-5B22-7B14-211ADC8A9F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AF74A8-EEB6-A436-CB38-007A1ABD323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C1739D-B0C9-A133-8FBE-6587C870AE5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7B90A16-62A0-4095-F39E-DC788E150E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01212E-B46A-8214-1475-A8FC2DC4EA6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FE273-4C53-6AB0-EBC3-8EB43F165C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069890-545E-DFC9-9D1C-0D1E74E7C51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DA4BF20-41B5-3A2E-A81B-4537A80C3A1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E2B90951-71A6-8C81-95BD-EFD67F2A3D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5E15F7-A643-BCC9-CBDC-C8BDB19E1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36A5D9-3075-49B2-6E99-61A8606CEA79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1A09D7-6635-A162-187C-B06522EBC2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4AF6BD8-81F3-5D46-D710-4F0FD0C1DBE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7970228-F6AD-064F-A39E-3B21A4488E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0143FB-26A3-DDCC-3D18-E76ABC2760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F8F26E-1A63-B545-B22E-E707BA6D8F9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7EE94-BC75-7DC6-641D-DFF82A7A0CA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4343B4B-B116-F458-1502-87CCFB9520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ED9F96C-11C5-AF84-ECC7-C6D3AA66FC2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0E5168-A843-E642-E3F9-C7F0FF1952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9DA1BCA-D19F-7048-670B-70BCF3F3CE0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FCD621-4730-67F8-F2F2-6C63B25A246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BF7DA4B-91F4-80B4-1547-C7BCB9879E6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4AEAB88-F7CB-C52C-6B04-DBAD9AF539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0A0662-81CA-BEE6-63AB-2FF37160CB4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5FAB800-4E82-60E5-2837-4DB84E52D85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B954FA16-1788-6FFB-A29A-7875FF5216A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D773217-4794-1177-9FC1-218AB412A9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0B8C5F-7847-6521-4880-E3FFECAD941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A718E2F-FDC8-0DA9-5500-60035C53FDD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D38899-7D0B-E81E-3CED-170A385B1DD8}"/>
              </a:ext>
            </a:extLst>
          </p:cNvPr>
          <p:cNvGrpSpPr/>
          <p:nvPr/>
        </p:nvGrpSpPr>
        <p:grpSpPr>
          <a:xfrm>
            <a:off x="881041" y="149513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5F048C01-B685-6105-A6C8-2DA2C0A5D5FD}"/>
                </a:ext>
              </a:extLst>
            </p:cNvPr>
            <p:cNvSpPr/>
            <p:nvPr/>
          </p:nvSpPr>
          <p:spPr>
            <a:xfrm rot="16200000">
              <a:off x="6232523" y="-239318"/>
              <a:ext cx="694325" cy="722778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0916A706-5A9F-471A-28D9-5A279A6DDDC0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5F007A42-6BEB-6356-9516-2F2E51B4255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20987EED-C9DA-A11E-74DB-B55EA75F3C3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สถาบันการเงินประเภทรับฝากเงิน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2" name="TextBox 10">
            <a:extLst>
              <a:ext uri="{FF2B5EF4-FFF2-40B4-BE49-F238E27FC236}">
                <a16:creationId xmlns:a16="http://schemas.microsoft.com/office/drawing/2014/main" id="{5E32C44A-0239-627A-10EA-C5CD0A1A37E0}"/>
              </a:ext>
            </a:extLst>
          </p:cNvPr>
          <p:cNvSpPr txBox="1"/>
          <p:nvPr/>
        </p:nvSpPr>
        <p:spPr>
          <a:xfrm>
            <a:off x="924150" y="2665404"/>
            <a:ext cx="16439700" cy="11072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800"/>
              </a:spcBef>
            </a:pPr>
            <a: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สถาบันการเงินประเภทรับฝากเงิน </a:t>
            </a:r>
            <a: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สถาบันที่ดำเนินธุรกิจเกี่ยวกับการรับฝากเงินจากประชาชนหรือองค์กร และนำ</a:t>
            </a:r>
            <a:b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เงินฝากนั้นไปใช้ในการให้สินเชื่อหรือการลงทุนเพื่อสร้างรายได้ สามารถแบ่งออกเป็นประเภทหลัก ๆ ดังนี้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7E2FB6-45FE-7663-4075-6209624F93D4}"/>
              </a:ext>
            </a:extLst>
          </p:cNvPr>
          <p:cNvGrpSpPr/>
          <p:nvPr/>
        </p:nvGrpSpPr>
        <p:grpSpPr>
          <a:xfrm>
            <a:off x="924150" y="3722363"/>
            <a:ext cx="15847505" cy="2736169"/>
            <a:chOff x="1893520" y="3672457"/>
            <a:chExt cx="15847505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FDD9ED6A-C78C-FCDF-16BE-A1AB22461935}"/>
                </a:ext>
              </a:extLst>
            </p:cNvPr>
            <p:cNvSpPr txBox="1"/>
            <p:nvPr/>
          </p:nvSpPr>
          <p:spPr>
            <a:xfrm>
              <a:off x="2128006" y="3672457"/>
              <a:ext cx="15613019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</a:t>
              </a: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38D696A-1383-3A4F-ACB6-87562F833634}"/>
                </a:ext>
              </a:extLst>
            </p:cNvPr>
            <p:cNvSpPr/>
            <p:nvPr/>
          </p:nvSpPr>
          <p:spPr>
            <a:xfrm>
              <a:off x="1893520" y="378999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C18F6EA0-7F1C-90B4-4B21-C06307B5D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51" y="6738891"/>
            <a:ext cx="8963771" cy="31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4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05474-B2D0-416F-2646-84948E921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0A0D73-77FD-BF55-8293-113132CEE201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E5B733-596D-1A71-8D19-9EA67FF065B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C5E6BEC2-E414-CC67-7620-5E85A10E990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FCDDA09-7FE6-B2E9-AB0D-B2FA2862AA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35BD8B-6867-B9E9-55BE-7413CE7EA3D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8FE11D-3B1C-E3BB-922F-B1FE6976A7C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A684AF5-426E-D247-0D3E-110626AD02A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C205023F-3390-51D3-BC09-8A0DCD78901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A35E42AA-D18B-2237-0359-C20FB1A18C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DFC80B-98E5-B92D-AFF2-9417802F54E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B88568-47E7-F36D-074D-0724E02F679A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CFE10B-0422-2216-6FB6-60ACC87E57C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EFB913A-6699-14B7-D348-B6F72472F73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A814939-F3A6-91DB-EFDE-B7B3AD3F8C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1EEF948-C5D5-6C5C-19C3-33C83FE4A7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3E2866-B193-516C-78EA-F057BF2C25A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CB1177-F59E-6B3C-47B1-927AA1EB4BA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369AF4E-F639-58F9-20B8-47593CDD9D3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077F028-EE45-B5BB-C35E-3D45900240F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D01B5B5-0698-A29F-5F74-32AB8A5F58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499904-39DA-EF33-7BAA-B29A4B152D18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04FBE30-EF54-7B06-CB26-8F38790AB26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78FDB9B-C90E-A544-0A87-24F4AD6FD26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2F1169D-FAC7-8A76-C7D2-BF158A6783B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9EEA70-50EB-4FCB-D8E7-CF0E98AFF9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9D542A-C6E9-42A0-F65B-A711A4C593C0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0F62D20-2B23-6A96-AC2B-32A137DC0FC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1E76BB56-6DB7-649E-1117-A181945DEF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2C69B7ED-2762-E8C4-8596-9E8AD20BFB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A3A6ED-14D2-96FA-1C23-0319B5D3E6E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B142CD-5139-4715-DE96-C055AAF30D95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DECD09D-EDC2-9688-1949-99EA82F2A4A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A770A58-54DE-BA8A-2D8E-1D5D2C3B0B0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A7072D4-814B-F87F-B6DE-9A102BC333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B9282F2-D2F5-3033-B1E5-939E297A2D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DD070C-7E94-057D-214E-273221EB2B7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B1E80B7-5F2A-E208-9941-54F64269632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ACB568F-1C63-3305-899D-24B5493CFF4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FD7F803-0883-84F0-C107-F05B3C75886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2B538ED-F363-2176-A0FA-9C05C651AE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0C85A0-52AE-E6BE-68B8-5ED0D51A93F8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C8ED002-91FC-C470-B821-B5D3B636D11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25CB578-68C3-B7E7-F016-B6E9503D09BD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8AD2D948-EC94-2835-878C-D7DA401ED4A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209B445-A1F4-C22D-392B-CEDDBFFFD2E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9563B02-390D-D64C-9A05-14DC2EE5463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8E48A735-A421-5787-1811-C95956F3BD26}"/>
              </a:ext>
            </a:extLst>
          </p:cNvPr>
          <p:cNvSpPr txBox="1"/>
          <p:nvPr/>
        </p:nvSpPr>
        <p:spPr>
          <a:xfrm>
            <a:off x="19371737" y="-988139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3C8C363-6D96-C40A-76B3-82538781A2F1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58C1B76-DE4D-7B07-2556-E70B0543EA6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9341659-F199-42BF-91F9-7A0A4BAAD955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8A2A60-504D-3E7F-F85F-2043BF5A3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193" y="5144812"/>
            <a:ext cx="3709105" cy="240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84E714-BC28-DA56-AF78-617DE1F587BB}"/>
              </a:ext>
            </a:extLst>
          </p:cNvPr>
          <p:cNvGrpSpPr/>
          <p:nvPr/>
        </p:nvGrpSpPr>
        <p:grpSpPr>
          <a:xfrm>
            <a:off x="931654" y="1817042"/>
            <a:ext cx="16560057" cy="7709067"/>
            <a:chOff x="931654" y="1817042"/>
            <a:chExt cx="16560057" cy="77090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443610D-AD50-9260-054C-F8EC213EF83C}"/>
                </a:ext>
              </a:extLst>
            </p:cNvPr>
            <p:cNvGrpSpPr/>
            <p:nvPr/>
          </p:nvGrpSpPr>
          <p:grpSpPr>
            <a:xfrm>
              <a:off x="931654" y="1817042"/>
              <a:ext cx="16560057" cy="7709067"/>
              <a:chOff x="931654" y="1748030"/>
              <a:chExt cx="16560057" cy="7709067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7E4DB45-1E9D-3760-AF4D-D57340C6247A}"/>
                  </a:ext>
                </a:extLst>
              </p:cNvPr>
              <p:cNvSpPr/>
              <p:nvPr/>
            </p:nvSpPr>
            <p:spPr>
              <a:xfrm>
                <a:off x="931654" y="2105881"/>
                <a:ext cx="16560057" cy="7351216"/>
              </a:xfrm>
              <a:prstGeom prst="roundRect">
                <a:avLst>
                  <a:gd name="adj" fmla="val 17371"/>
                </a:avLst>
              </a:prstGeom>
              <a:solidFill>
                <a:schemeClr val="bg1"/>
              </a:solidFill>
              <a:ln w="38100">
                <a:solidFill>
                  <a:srgbClr val="93DBDD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60EFE75-70EB-38F9-0AFE-9DF6859ADCE5}"/>
                  </a:ext>
                </a:extLst>
              </p:cNvPr>
              <p:cNvSpPr/>
              <p:nvPr/>
            </p:nvSpPr>
            <p:spPr>
              <a:xfrm>
                <a:off x="1067810" y="2256645"/>
                <a:ext cx="16271283" cy="7053870"/>
              </a:xfrm>
              <a:prstGeom prst="roundRect">
                <a:avLst/>
              </a:prstGeom>
              <a:noFill/>
              <a:ln w="25400">
                <a:solidFill>
                  <a:srgbClr val="05BEC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E79B36C-1BD0-2394-24C2-AF61775FE9F2}"/>
                  </a:ext>
                </a:extLst>
              </p:cNvPr>
              <p:cNvGrpSpPr/>
              <p:nvPr/>
            </p:nvGrpSpPr>
            <p:grpSpPr>
              <a:xfrm>
                <a:off x="1752260" y="1748030"/>
                <a:ext cx="7167453" cy="778324"/>
                <a:chOff x="5266661" y="2487510"/>
                <a:chExt cx="7167453" cy="778324"/>
              </a:xfrm>
            </p:grpSpPr>
            <p:sp>
              <p:nvSpPr>
                <p:cNvPr id="13" name="Google Shape;176;p25">
                  <a:extLst>
                    <a:ext uri="{FF2B5EF4-FFF2-40B4-BE49-F238E27FC236}">
                      <a16:creationId xmlns:a16="http://schemas.microsoft.com/office/drawing/2014/main" id="{403C8C97-B27C-0C7C-E6C2-2DE20E17E754}"/>
                    </a:ext>
                  </a:extLst>
                </p:cNvPr>
                <p:cNvSpPr/>
                <p:nvPr/>
              </p:nvSpPr>
              <p:spPr>
                <a:xfrm rot="16200000">
                  <a:off x="7598586" y="155585"/>
                  <a:ext cx="778324" cy="54421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5B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4" name="TextBox 10">
                  <a:extLst>
                    <a:ext uri="{FF2B5EF4-FFF2-40B4-BE49-F238E27FC236}">
                      <a16:creationId xmlns:a16="http://schemas.microsoft.com/office/drawing/2014/main" id="{C503F994-62E6-C102-79DD-C4A563632906}"/>
                    </a:ext>
                  </a:extLst>
                </p:cNvPr>
                <p:cNvSpPr txBox="1"/>
                <p:nvPr/>
              </p:nvSpPr>
              <p:spPr>
                <a:xfrm>
                  <a:off x="5537830" y="2634516"/>
                  <a:ext cx="6896284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ประเภทของธนาคารในประเทศไทย</a:t>
                  </a:r>
                  <a:endParaRPr lang="en-US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306ECC5-F219-A01E-F6AC-C3C4027B9BB3}"/>
                </a:ext>
              </a:extLst>
            </p:cNvPr>
            <p:cNvGrpSpPr/>
            <p:nvPr/>
          </p:nvGrpSpPr>
          <p:grpSpPr>
            <a:xfrm>
              <a:off x="1586069" y="2848899"/>
              <a:ext cx="8859146" cy="1579433"/>
              <a:chOff x="1586069" y="2848899"/>
              <a:chExt cx="8859146" cy="1579433"/>
            </a:xfrm>
          </p:grpSpPr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169156F6-B9B9-843D-6AEA-BF10A1E8AB6C}"/>
                  </a:ext>
                </a:extLst>
              </p:cNvPr>
              <p:cNvSpPr txBox="1"/>
              <p:nvPr/>
            </p:nvSpPr>
            <p:spPr>
              <a:xfrm>
                <a:off x="1586069" y="2901459"/>
                <a:ext cx="8859146" cy="152687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38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ธนาคารพาณิชย์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ให้บริการรับฝากเงินปล่อยสินเชื่อ โอนเงิน แลกเปลี่ยนเงินตราต่างประเทศ เช่น ธนาคารกรุงเทพ กสิกรไทย ไทยพาณิชย์ กรุงไทย กรุงศรีอยุธยา ทหารไทยธนชาต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84B45AA-472C-8A39-3CCE-DCFBCBE891DF}"/>
                  </a:ext>
                </a:extLst>
              </p:cNvPr>
              <p:cNvSpPr/>
              <p:nvPr/>
            </p:nvSpPr>
            <p:spPr>
              <a:xfrm>
                <a:off x="1586071" y="2848899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C0B706-AA19-4112-9C39-F5E1AC22C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3645" y="2704288"/>
              <a:ext cx="6023395" cy="2909981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DD3434C-1903-2DEA-45C9-CAC5E2B7A067}"/>
                </a:ext>
              </a:extLst>
            </p:cNvPr>
            <p:cNvGrpSpPr/>
            <p:nvPr/>
          </p:nvGrpSpPr>
          <p:grpSpPr>
            <a:xfrm>
              <a:off x="1586069" y="4597893"/>
              <a:ext cx="7846902" cy="1565986"/>
              <a:chOff x="1586069" y="2862346"/>
              <a:chExt cx="7846902" cy="1565986"/>
            </a:xfrm>
          </p:grpSpPr>
          <p:sp>
            <p:nvSpPr>
              <p:cNvPr id="70" name="TextBox 10">
                <a:extLst>
                  <a:ext uri="{FF2B5EF4-FFF2-40B4-BE49-F238E27FC236}">
                    <a16:creationId xmlns:a16="http://schemas.microsoft.com/office/drawing/2014/main" id="{A5B1096B-28B8-FCCD-AA5D-83D143A3F41F}"/>
                  </a:ext>
                </a:extLst>
              </p:cNvPr>
              <p:cNvSpPr txBox="1"/>
              <p:nvPr/>
            </p:nvSpPr>
            <p:spPr>
              <a:xfrm>
                <a:off x="1586069" y="2901459"/>
                <a:ext cx="7846902" cy="152687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38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ธนาคารเฉพาะกิจ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จัดตั้งโดยรัฐเพื่อสนับสนุนเศรษฐกิจและสังคม เช่น ธนาคารออมสิน ธนาคารอาคารสงเคราะห์ ธนาคารเพื่อการเกษตรและสหกรณ์การเกษตร (</a:t>
                </a:r>
                <a:r>
                  <a:rPr lang="th-TH" sz="3800" spc="36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ธ.ก.ส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.)</a:t>
                </a: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417BE46-8543-FC3E-670B-7E3CAB73989F}"/>
                  </a:ext>
                </a:extLst>
              </p:cNvPr>
              <p:cNvSpPr/>
              <p:nvPr/>
            </p:nvSpPr>
            <p:spPr>
              <a:xfrm>
                <a:off x="1586071" y="2862346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7603091-4274-DA7A-F6F1-CB97F09D1709}"/>
                </a:ext>
              </a:extLst>
            </p:cNvPr>
            <p:cNvGrpSpPr/>
            <p:nvPr/>
          </p:nvGrpSpPr>
          <p:grpSpPr>
            <a:xfrm>
              <a:off x="10445214" y="5879087"/>
              <a:ext cx="6695428" cy="1579433"/>
              <a:chOff x="1586069" y="2848899"/>
              <a:chExt cx="6695428" cy="1579433"/>
            </a:xfrm>
          </p:grpSpPr>
          <p:sp>
            <p:nvSpPr>
              <p:cNvPr id="74" name="TextBox 10">
                <a:extLst>
                  <a:ext uri="{FF2B5EF4-FFF2-40B4-BE49-F238E27FC236}">
                    <a16:creationId xmlns:a16="http://schemas.microsoft.com/office/drawing/2014/main" id="{F6B94ED8-CA46-4A6A-1AEF-883BE4BB175F}"/>
                  </a:ext>
                </a:extLst>
              </p:cNvPr>
              <p:cNvSpPr txBox="1"/>
              <p:nvPr/>
            </p:nvSpPr>
            <p:spPr>
              <a:xfrm>
                <a:off x="1586069" y="2901459"/>
                <a:ext cx="6695428" cy="152687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3800"/>
                  </a:lnSpc>
                  <a:spcBef>
                    <a:spcPts val="8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ธนาคารกลาง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ควบคุมดูแลนโยบายการเงินของประเทศ เพื่อรักษาเสถียรภาพเศรษฐกิจ ได้แก่ ธนาคารแห่งประเทศไทย (ธปท.)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329AE48F-20AA-D6D7-5FB6-4067E82EBFDE}"/>
                  </a:ext>
                </a:extLst>
              </p:cNvPr>
              <p:cNvSpPr/>
              <p:nvPr/>
            </p:nvSpPr>
            <p:spPr>
              <a:xfrm>
                <a:off x="1586071" y="2848899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E724FB3-BB93-E964-5F93-2CA0305F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482" y="6733403"/>
              <a:ext cx="6436178" cy="20574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0892384-0EB2-559F-0372-44FCB6293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1770" y="7551121"/>
              <a:ext cx="2712158" cy="1570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50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3AB0-19C2-B62E-59E9-0EA83F61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E5C3C2-9820-39F6-CC1F-CE840188669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DD6D0F-408D-7DFC-357F-D3DC612926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DA33E27-DDA4-F845-EAA7-1422C66478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6F68E5E-B6D1-44E3-CF93-062814033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43228C-022F-2E09-E844-59FEB080F75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FF511-86AA-81D2-EC16-6B894FA65903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7F1AFA-D7EF-C10F-3503-3ACD6AC872E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B7D237-8C80-E38A-E542-49D1137DBE9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C2FDD-A359-DCBD-D207-E9C2A7BF40E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5D31A1-F010-99D5-A557-7966F78A6B8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46AC6-3D6E-3F6B-1DCF-A39C62354AF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0B8DFF-590B-3AE2-9360-9D1CD3100E7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B829F5-3B56-67A2-05DE-8C5222DFA8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19F8B39-6C75-CD65-E8F6-AD9C3C9A55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5E4443-343E-9B0F-37B0-FF3A9B0175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E955C2-108F-5D3A-5E37-197898EF94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719E64-734D-FC82-7B16-B4F29887239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AB7C0B4-5085-FE9C-AECA-EA8AEB3C35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7BC14EB-E983-5DC3-EC36-BFFF487E6F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6630D-6952-988D-2583-75754233BFD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D64259-B07D-78CA-8DA8-5CE137CC762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122CD1-F39A-08EB-C759-E8F5375B87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D29DEE1-349B-C7B8-C01A-3176196519C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AFD63FA-8EBE-9624-C274-D9A24CE3B6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82F8873-23E7-06DE-56FF-759054C154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BC3F70-1442-5B22-7B14-211ADC8A9F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AF74A8-EEB6-A436-CB38-007A1ABD323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C1739D-B0C9-A133-8FBE-6587C870AE5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7B90A16-62A0-4095-F39E-DC788E150E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01212E-B46A-8214-1475-A8FC2DC4EA6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FE273-4C53-6AB0-EBC3-8EB43F165C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069890-545E-DFC9-9D1C-0D1E74E7C51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DA4BF20-41B5-3A2E-A81B-4537A80C3A1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E2B90951-71A6-8C81-95BD-EFD67F2A3D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5E15F7-A643-BCC9-CBDC-C8BDB19E1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36A5D9-3075-49B2-6E99-61A8606CEA79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1A09D7-6635-A162-187C-B06522EBC2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4AF6BD8-81F3-5D46-D710-4F0FD0C1DBE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7970228-F6AD-064F-A39E-3B21A4488E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0143FB-26A3-DDCC-3D18-E76ABC2760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F8F26E-1A63-B545-B22E-E707BA6D8F9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7EE94-BC75-7DC6-641D-DFF82A7A0CA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4343B4B-B116-F458-1502-87CCFB9520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ED9F96C-11C5-AF84-ECC7-C6D3AA66FC2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0E5168-A843-E642-E3F9-C7F0FF1952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9DA1BCA-D19F-7048-670B-70BCF3F3CE0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FCD621-4730-67F8-F2F2-6C63B25A246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BF7DA4B-91F4-80B4-1547-C7BCB9879E6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4AEAB88-F7CB-C52C-6B04-DBAD9AF539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0A0662-81CA-BEE6-63AB-2FF37160CB4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5FAB800-4E82-60E5-2837-4DB84E52D85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B954FA16-1788-6FFB-A29A-7875FF5216A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D773217-4794-1177-9FC1-218AB412A9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0B8C5F-7847-6521-4880-E3FFECAD941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A718E2F-FDC8-0DA9-5500-60035C53FDD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770A62-DD4C-9026-60C5-844C0327A5A0}"/>
              </a:ext>
            </a:extLst>
          </p:cNvPr>
          <p:cNvGrpSpPr/>
          <p:nvPr/>
        </p:nvGrpSpPr>
        <p:grpSpPr>
          <a:xfrm>
            <a:off x="1175515" y="1918090"/>
            <a:ext cx="10746191" cy="2736169"/>
            <a:chOff x="1893520" y="3672457"/>
            <a:chExt cx="10746191" cy="2736169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493B3A22-0791-E723-8498-DDD2246F5BC8}"/>
                </a:ext>
              </a:extLst>
            </p:cNvPr>
            <p:cNvSpPr txBox="1"/>
            <p:nvPr/>
          </p:nvSpPr>
          <p:spPr>
            <a:xfrm>
              <a:off x="2128007" y="3672457"/>
              <a:ext cx="1051170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สถาบันการเงินเฉพาะกิจที่รับฝากเงินในประเทศไทย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สถาบันการเงินเฉพาะกิจที่รับฝากเงิน หมายถึง ธนาคารของรัฐที่สามารถให้บริการรับฝากเงินจากประชาชนทั่วไปและดำเนินกิจกรรมทางการเงินตามวัตถุประสงค์เฉพาะของ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แต่ละสถาบัน โดยอยู่ภายใต้การกำกับดูแลของกระทรวงการคลัง ตัวอย่างสถาบันการเงินเฉพาะกิจที่รับฝากเงินซึ่งมีธนาคารรัฐวิสาหกิจ เช่น ธนาคารออมสิน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GSB) –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ส่งเสริมการออมและให้สินเชื่อแก่ประชาชนทั่วไป ธนาคารเพื่อการเกษตรและสหกรณ์การเกษตร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BAAC) –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สนับสนุนเกษตรกรและสหกรณ์การเกษตร ธนาคารอิสลามแห่งประเทศไทย (</a:t>
              </a:r>
              <a:r>
                <a:rPr lang="en-US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iBank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) –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ให้บริการทางการเงินตามหลักศาสนาอิสลาม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9DDA13E-2D35-83B0-623E-F2EB6A83F781}"/>
                </a:ext>
              </a:extLst>
            </p:cNvPr>
            <p:cNvSpPr/>
            <p:nvPr/>
          </p:nvSpPr>
          <p:spPr>
            <a:xfrm>
              <a:off x="1893520" y="38110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8C9F359-7B79-6027-DD9B-7E08DBD46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r="5737"/>
          <a:stretch/>
        </p:blipFill>
        <p:spPr>
          <a:xfrm>
            <a:off x="12259155" y="1947011"/>
            <a:ext cx="4862977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E53BF57-C7AC-0BD0-F837-221D23CABF03}"/>
              </a:ext>
            </a:extLst>
          </p:cNvPr>
          <p:cNvGrpSpPr/>
          <p:nvPr/>
        </p:nvGrpSpPr>
        <p:grpSpPr>
          <a:xfrm>
            <a:off x="1175515" y="6934649"/>
            <a:ext cx="15946617" cy="1947023"/>
            <a:chOff x="1893520" y="3672457"/>
            <a:chExt cx="15946617" cy="1947023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737B2298-0720-4C4E-02C5-4A6B7653BF32}"/>
                </a:ext>
              </a:extLst>
            </p:cNvPr>
            <p:cNvSpPr txBox="1"/>
            <p:nvPr/>
          </p:nvSpPr>
          <p:spPr>
            <a:xfrm>
              <a:off x="2128007" y="3672457"/>
              <a:ext cx="15712130" cy="194702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สหกรณ์ออมทรัพย์ (</a:t>
              </a:r>
              <a:r>
                <a:rPr lang="en-US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Savings Cooperatives)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สหกรณ์ออมทรัพย์เป็นองค์กรที่ให้บริการด้านการเงินแก่สมาชิก โดยรับฝากเงินและให้สินเชื่อแก่สมาชิกในเงื่อนไขที่เป็นธรรม มักพบในกลุ่มข้าราชการ พนักงานรัฐวิสาหกิจ และพนักงานเอกชน ตัวอย่างเช่น สหกรณ์ออมทรัพย์ครู สหกรณ์ออมทรัพย์ตำรวจ 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C19F987-9640-5D9F-F043-A5656E3E5846}"/>
                </a:ext>
              </a:extLst>
            </p:cNvPr>
            <p:cNvSpPr/>
            <p:nvPr/>
          </p:nvSpPr>
          <p:spPr>
            <a:xfrm>
              <a:off x="1893520" y="3814863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8391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EF283-4C8E-2DEF-99D0-7CE7B71AD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C49694D-9BEE-5964-5562-8CCACC6C156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314256F-5AB5-5F5B-0B85-0B7F992B9D9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826045A0-C6CC-1D4A-06BD-A67F00416A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1437879-9C71-F19A-C6CB-9151C0B53AA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1D5075-D8A8-D081-25DD-9985CCCBA3B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C447F-1284-C17E-4079-D78E8052F6CC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5006C93-E015-ED97-BA59-214927DD87B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AC12E8EC-85DD-25CC-41F5-ABA2DA52C3D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0D7132B6-D5C8-8FAC-F042-C8CE7AAA3B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31A0E8-3141-215B-9444-B473C45C98C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D064A9-48D4-AD28-6D63-CEDF200D7A9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937828F-C2F7-F4C2-66FA-CD8C2766A37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0ACD893-0646-2477-1102-9B57B4C06D5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250D3820-6EF3-4E22-5B10-B06F7F88703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E61F9A-166D-E469-E837-1517418E650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D0628C-0AA3-0835-F96E-62333A14667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22600F-5FEE-6CB7-3BA4-721092130EA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52D7A95E-736E-7D75-42E8-D802B5A08EC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D4BFF0F8-7346-B1C6-D626-4C6AC6F438D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A37579-352B-D3AD-A996-9B89FB4D0D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F4D3D8-D828-CAF5-3B16-DD75296C55F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5E2886-1372-791B-B165-FBC39501BB0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D532941D-7386-996C-9B3D-F70DF8C740C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60BCD5F4-9CA4-D42E-EA9B-D5EBB327086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5F8A39F-2CFD-481F-5181-692A9606526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123898-CA91-D7F8-B804-854EEECDCBD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C88A79F-EB32-F120-06F9-040A208165D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F60FC21-A6C9-4E50-2DB6-AC2DFDF25D9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4D5262A-B061-6DCF-0CF6-7EDA9A171B5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9D53B8C-A720-30FC-B41E-1ED9C9E7ECD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601798-5270-7EFC-AFBE-CD42242EBD7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2D8515E-0A37-C209-39BE-FB21DDFF731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30A60BC3-9E76-59C2-A357-3CCDD8BBB13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F7CBEBF0-FF6C-2A0C-0F44-DC1865D5274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A036EE8-9697-1A68-3A66-94ECF9CAA54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5930B6-6606-435C-33FE-8EE5BE38FF07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CE83597-BC0F-5461-60D7-7405EB98502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2B5FC115-C17F-BA5C-E8A7-92692410C78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0B6BC4C-73F8-8EFA-B6A5-B70A8D67BE6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CA6AD77-414B-441C-5B7E-F482949D4D5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FC6169-5DEE-6F4E-DB85-F472F782AAE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3812C02-6C1D-E17B-64AE-6BF4FA09F08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3C7FC2B8-C2E1-7554-2DE8-4651FA03256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5C7C50E9-4624-02BD-BDB9-D2E2EA9450B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BEAA951-5BF5-480E-DBF6-9628DF81615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120459-DD26-3061-6838-6211DB05244C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6191484-EAC1-702F-6AE3-A1C13DE7631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6CB4BD1-B696-C9A2-405A-47A36E7CD123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2F6DCA35-1F04-41CC-24F5-778129D9CD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012AC96-E319-5F69-AC70-698F0D54B20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EC3C676-4352-45AC-6870-12B1975F84C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801DE0D7-1C05-56A3-A515-B88A4DB8B2CD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673C9CA-3BE7-FC09-D0A5-74DB51C931C5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17B78F-C201-1F79-9CD7-3ADDAC4ACF5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1323F6A-698B-9031-5171-B759D10E5DB9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98971-45E7-1475-EEB3-BC373A1B6314}"/>
              </a:ext>
            </a:extLst>
          </p:cNvPr>
          <p:cNvGrpSpPr/>
          <p:nvPr/>
        </p:nvGrpSpPr>
        <p:grpSpPr>
          <a:xfrm>
            <a:off x="1088089" y="1752895"/>
            <a:ext cx="16111822" cy="6355232"/>
            <a:chOff x="1893519" y="3672457"/>
            <a:chExt cx="16111822" cy="6355232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926F5E28-899E-7022-6BCD-75BF192C1781}"/>
                </a:ext>
              </a:extLst>
            </p:cNvPr>
            <p:cNvSpPr txBox="1"/>
            <p:nvPr/>
          </p:nvSpPr>
          <p:spPr>
            <a:xfrm>
              <a:off x="2128007" y="3672457"/>
              <a:ext cx="1587733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เครดิตยูเนี่ยน (</a:t>
              </a:r>
              <a:r>
                <a:rPr lang="en-US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Credit Union)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เครดิตยูเนี่ยนเป็นสถาบันการเงินที่มีบทบาทสำคัญในการสนับสนุนเศรษฐกิจฐานราก ช่วยให้ประชาชนสามารถเข้าถึงแหล่งเงินทุนได้อย่างเป็นธรรม ส่งเสริมการออม ลดหนี้นอกระบบ และพัฒนาทักษะทางการเงินของสมาชิก นอกจากนี้ ยังช่วยสร้างความเข้มแข็งให้กับเศรษฐกิจชุมชนและพัฒนาคุณภาพชีวิตของประชาชนโดยรวม จึงนับเป็นเครื่องมือที่สำคัญในการส่งเสริมเศรษฐกิจและสังคมที่ยั่งยืน เช่น เครดิตยูเนี่ยนพัฒนาคุณธรรม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จ.ชลบุรี เครดิตยูเนี่ยนสหกรณ์ชุมชนเพื่อการพัฒนา จ.เชียงใหม่ เครดิตยูเนี่ยนคาทอลิกแห่งประเทศไทย – เครือข่ายเครดิตยูเนี่ยนที่ได้รับการสนับสนุนจากองค์กรทางศาสนา</a:t>
              </a:r>
            </a:p>
            <a:p>
              <a:pPr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กองทุนรวม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องทุนรวมที่เน้นลงทุนในเงินฝากและตราสารหนี้ที่ได้รับการจัดอันดับความน่าเชื่อถืออยู่ในระดับลงทุน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ได้เหมาะกับผู้ที่ไม่ต้องการความเสี่ยง ต้องการพักเงิน มีสภาพคล่อง มีการควบคุมราคาต่ำ และมีอายุคงเหลือไม่เกิน 397 วัน โดยคงอายุเฉลี่ยถ่วงน้ำหนักไว้ไม่เกิน 92 วันในแต่ละครั้ง</a:t>
              </a:r>
            </a:p>
            <a:p>
              <a:pPr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สถาบันการเงินประเภทไม่รับฝากเงิน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กองทุนรวม บริษัทประกันภัย กองทุนสำรองเลี้ยงชีพ บริษัทที่ให้สินเชื่อ บริษัทบริหารสินทรัพย์และบริษัทหลักทรัพย์</a:t>
              </a:r>
            </a:p>
            <a:p>
              <a:pPr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กองทุนรวม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กองทุนรวมเป็นเครื่องมือในการลงทุนที่มีการจัดการอย่างเป็นระบบ มีจุดมุ่งหมายเพื่อผลตอบแทนที่ดีที่สุดภายใต้กรอบความเสี่ยงที่ผู้ลงทุนยอมรับได้ เหมาะสำหรับผู้ลงทุนรายย่อยที่ต้องการลงทุนในตลาดเงินและตลาดทุน แต่มีข้อจำกัดในการลงทุน เช่น มีเงินลงทุนจำกัด ขาดความรู้และประสบการณ์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22E9B8A-6561-9877-0F24-4FDDA99B9AC7}"/>
                </a:ext>
              </a:extLst>
            </p:cNvPr>
            <p:cNvSpPr/>
            <p:nvPr/>
          </p:nvSpPr>
          <p:spPr>
            <a:xfrm>
              <a:off x="1893520" y="37976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BC3A2E8-F587-0FD7-69F4-C0C47617E2A7}"/>
                </a:ext>
              </a:extLst>
            </p:cNvPr>
            <p:cNvSpPr/>
            <p:nvPr/>
          </p:nvSpPr>
          <p:spPr>
            <a:xfrm>
              <a:off x="1893520" y="700042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FD3C10-1DB3-8F51-33EE-84EACEE93BAB}"/>
                </a:ext>
              </a:extLst>
            </p:cNvPr>
            <p:cNvSpPr/>
            <p:nvPr/>
          </p:nvSpPr>
          <p:spPr>
            <a:xfrm>
              <a:off x="1893520" y="866521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642B98-F5BD-FF50-7695-23F275CC7417}"/>
                </a:ext>
              </a:extLst>
            </p:cNvPr>
            <p:cNvSpPr/>
            <p:nvPr/>
          </p:nvSpPr>
          <p:spPr>
            <a:xfrm>
              <a:off x="1893519" y="98474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7531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14262</TotalTime>
  <Words>8645</Words>
  <Application>Microsoft Office PowerPoint</Application>
  <PresentationFormat>Custom</PresentationFormat>
  <Paragraphs>808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Webdings</vt:lpstr>
      <vt:lpstr>TH Sarabun New</vt:lpstr>
      <vt:lpstr>Arial</vt:lpstr>
      <vt:lpstr>2006_iannnnnBKK</vt:lpstr>
      <vt:lpstr>I n S e e D a n g</vt:lpstr>
      <vt:lpstr>RSU</vt:lpstr>
      <vt:lpstr>Cloud Soft SemiBold</vt:lpstr>
      <vt:lpstr>Calibri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Aimphan</cp:lastModifiedBy>
  <cp:revision>701</cp:revision>
  <dcterms:created xsi:type="dcterms:W3CDTF">2006-08-16T00:00:00Z</dcterms:created>
  <dcterms:modified xsi:type="dcterms:W3CDTF">2025-05-13T10:15:58Z</dcterms:modified>
  <dc:identifier>DAFo_rOLUwE</dc:identifier>
</cp:coreProperties>
</file>