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  <p:sldMasterId id="2147483682" r:id="rId2"/>
    <p:sldMasterId id="2147483684" r:id="rId3"/>
    <p:sldMasterId id="2147483686" r:id="rId4"/>
    <p:sldMasterId id="2147483688" r:id="rId5"/>
    <p:sldMasterId id="2147483690" r:id="rId6"/>
    <p:sldMasterId id="2147483692" r:id="rId7"/>
    <p:sldMasterId id="2147483694" r:id="rId8"/>
  </p:sldMasterIdLst>
  <p:notesMasterIdLst>
    <p:notesMasterId r:id="rId36"/>
  </p:notesMasterIdLst>
  <p:sldIdLst>
    <p:sldId id="256" r:id="rId9"/>
    <p:sldId id="381" r:id="rId10"/>
    <p:sldId id="484" r:id="rId11"/>
    <p:sldId id="382" r:id="rId12"/>
    <p:sldId id="508" r:id="rId13"/>
    <p:sldId id="509" r:id="rId14"/>
    <p:sldId id="510" r:id="rId15"/>
    <p:sldId id="511" r:id="rId16"/>
    <p:sldId id="487" r:id="rId17"/>
    <p:sldId id="488" r:id="rId18"/>
    <p:sldId id="489" r:id="rId19"/>
    <p:sldId id="486" r:id="rId20"/>
    <p:sldId id="512" r:id="rId21"/>
    <p:sldId id="513" r:id="rId22"/>
    <p:sldId id="492" r:id="rId23"/>
    <p:sldId id="514" r:id="rId24"/>
    <p:sldId id="515" r:id="rId25"/>
    <p:sldId id="516" r:id="rId26"/>
    <p:sldId id="517" r:id="rId27"/>
    <p:sldId id="518" r:id="rId28"/>
    <p:sldId id="519" r:id="rId29"/>
    <p:sldId id="520" r:id="rId30"/>
    <p:sldId id="521" r:id="rId31"/>
    <p:sldId id="522" r:id="rId32"/>
    <p:sldId id="506" r:id="rId33"/>
    <p:sldId id="496" r:id="rId34"/>
    <p:sldId id="490" r:id="rId35"/>
  </p:sldIdLst>
  <p:sldSz cx="18288000" cy="10287000"/>
  <p:notesSz cx="6858000" cy="9144000"/>
  <p:embeddedFontLst>
    <p:embeddedFont>
      <p:font typeface="2006_iannnnnBKK" panose="02000000000000000000" pitchFamily="2" charset="0"/>
      <p:regular r:id="rId37"/>
    </p:embeddedFont>
    <p:embeddedFont>
      <p:font typeface="Cloud Soft SemiBold" panose="02000000000000000000" charset="-34"/>
      <p:bold r:id="rId38"/>
      <p:boldItalic r:id="rId39"/>
    </p:embeddedFont>
    <p:embeddedFont>
      <p:font typeface="I n S e e D a n g" panose="020B0604020202020204" charset="-34"/>
      <p:regular r:id="rId40"/>
    </p:embeddedFont>
    <p:embeddedFont>
      <p:font typeface="RSU" panose="02000506040000020003" pitchFamily="2" charset="-34"/>
      <p:regular r:id="rId41"/>
      <p:bold r:id="rId42"/>
    </p:embeddedFont>
    <p:embeddedFont>
      <p:font typeface="TH Sarabun New" panose="020B0500040200020003" pitchFamily="34" charset="-34"/>
      <p:regular r:id="rId43"/>
      <p:bold r:id="rId44"/>
      <p:italic r:id="rId45"/>
      <p:boldItalic r:id="rId46"/>
    </p:embeddedFont>
    <p:embeddedFont>
      <p:font typeface="Webdings" panose="05030102010509060703" pitchFamily="18" charset="2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02" userDrawn="1">
          <p15:clr>
            <a:srgbClr val="FDE53C"/>
          </p15:clr>
        </p15:guide>
        <p15:guide id="2" pos="5783" userDrawn="1">
          <p15:clr>
            <a:srgbClr val="FDE53C"/>
          </p15:clr>
        </p15:guide>
        <p15:guide id="3" pos="8981" userDrawn="1">
          <p15:clr>
            <a:srgbClr val="FDE53C"/>
          </p15:clr>
        </p15:guide>
        <p15:guide id="5" orient="horz" pos="3195" userDrawn="1">
          <p15:clr>
            <a:srgbClr val="FDE53C"/>
          </p15:clr>
        </p15:guide>
        <p15:guide id="6" orient="horz" pos="3192" userDrawn="1">
          <p15:clr>
            <a:srgbClr val="FDE53C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BEC3"/>
    <a:srgbClr val="F57C79"/>
    <a:srgbClr val="FD8BA1"/>
    <a:srgbClr val="FEF0F3"/>
    <a:srgbClr val="93DBDD"/>
    <a:srgbClr val="F25854"/>
    <a:srgbClr val="BDE9EA"/>
    <a:srgbClr val="FEE6EB"/>
    <a:srgbClr val="FED6DE"/>
    <a:srgbClr val="FDB6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76" autoAdjust="0"/>
    <p:restoredTop sz="95995" autoAdjust="0"/>
  </p:normalViewPr>
  <p:slideViewPr>
    <p:cSldViewPr snapToGrid="0">
      <p:cViewPr varScale="1">
        <p:scale>
          <a:sx n="71" d="100"/>
          <a:sy n="71" d="100"/>
        </p:scale>
        <p:origin x="150" y="102"/>
      </p:cViewPr>
      <p:guideLst>
        <p:guide orient="horz" pos="1902"/>
        <p:guide pos="5783"/>
        <p:guide pos="8981"/>
        <p:guide orient="horz" pos="3195"/>
        <p:guide orient="horz" pos="3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8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3.fntdata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2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BB38-700C-4312-ACE9-35C42C9D5098}" type="datetimeFigureOut">
              <a:rPr lang="th-TH" smtClean="0"/>
              <a:t>13/05/68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75D3-CAE6-437A-AFD3-CDF3F5993B9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563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410700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8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283EEA-C5F1-4AF7-0D06-170DD030F1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2" b="70278"/>
          <a:stretch/>
        </p:blipFill>
        <p:spPr>
          <a:xfrm>
            <a:off x="-211034" y="-14336"/>
            <a:ext cx="13063246" cy="1343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666DB6-6601-389C-1E9E-5130DE3A17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51705" r="49917" b="32805"/>
          <a:stretch/>
        </p:blipFill>
        <p:spPr>
          <a:xfrm>
            <a:off x="12454731" y="-10044"/>
            <a:ext cx="5857336" cy="134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2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047149-C37B-3605-55AC-D72757B821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187991">
            <a:off x="-3764736" y="-1958496"/>
            <a:ext cx="10972833" cy="8233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2224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2469A2-2154-6773-9887-33336DDA55C0}"/>
              </a:ext>
            </a:extLst>
          </p:cNvPr>
          <p:cNvSpPr/>
          <p:nvPr userDrawn="1"/>
        </p:nvSpPr>
        <p:spPr>
          <a:xfrm>
            <a:off x="609600" y="1943100"/>
            <a:ext cx="17678400" cy="7848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18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413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70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12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58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393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11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D37468-0E9D-A8BD-73D6-18066414C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182" y="-26894"/>
            <a:ext cx="21438364" cy="1532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55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5B5D50-E362-EB7D-F02E-ADF3FA4C08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624" y="-1963271"/>
            <a:ext cx="21415647" cy="1271171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01E2289-BAE5-93A2-3651-8B9163B523DE}"/>
              </a:ext>
            </a:extLst>
          </p:cNvPr>
          <p:cNvGrpSpPr/>
          <p:nvPr userDrawn="1"/>
        </p:nvGrpSpPr>
        <p:grpSpPr>
          <a:xfrm>
            <a:off x="11963400" y="10934700"/>
            <a:ext cx="6000751" cy="2819400"/>
            <a:chOff x="6458816" y="318792"/>
            <a:chExt cx="5774995" cy="2819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77843E-CE18-3966-78CA-3CF4BC43DC0A}"/>
                </a:ext>
              </a:extLst>
            </p:cNvPr>
            <p:cNvSpPr/>
            <p:nvPr/>
          </p:nvSpPr>
          <p:spPr>
            <a:xfrm>
              <a:off x="6706317" y="318792"/>
              <a:ext cx="5279995" cy="2819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C224037-F8B3-F540-2660-B1C13F182CF2}"/>
                </a:ext>
              </a:extLst>
            </p:cNvPr>
            <p:cNvSpPr txBox="1"/>
            <p:nvPr/>
          </p:nvSpPr>
          <p:spPr>
            <a:xfrm>
              <a:off x="6458816" y="623592"/>
              <a:ext cx="5774995" cy="2359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7200" b="1" dirty="0">
                  <a:solidFill>
                    <a:schemeClr val="bg1"/>
                  </a:solidFill>
                  <a:latin typeface="+mn-lt"/>
                  <a:cs typeface="2006_iannnnnBKK" panose="02000000000000000000" pitchFamily="2" charset="0"/>
                </a:rPr>
                <a:t>Marketer Personality Development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943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410681-232F-A495-D54C-0D7AD5B370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t="3349" r="26177" b="56944"/>
          <a:stretch/>
        </p:blipFill>
        <p:spPr>
          <a:xfrm>
            <a:off x="0" y="-8603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4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57208" r="26471" b="3084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2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1" t="3091" r="3514" b="60271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2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 t="64998" r="41571" b="3694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93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12317" r="42986" b="57011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3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 b="10215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6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81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7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F9A108-27CF-C72C-6DFE-2916FCD47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5" t="2744" r="41295" b="22342"/>
          <a:stretch/>
        </p:blipFill>
        <p:spPr>
          <a:xfrm>
            <a:off x="-15220503" y="430794"/>
            <a:ext cx="7926258" cy="10401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AA56A7-6BEF-71BB-90F6-4719828FD49C}"/>
              </a:ext>
            </a:extLst>
          </p:cNvPr>
          <p:cNvSpPr/>
          <p:nvPr/>
        </p:nvSpPr>
        <p:spPr>
          <a:xfrm>
            <a:off x="-13030200" y="4293185"/>
            <a:ext cx="7697660" cy="337362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530878B-C356-34D0-F3D1-BE188D618ED4}"/>
              </a:ext>
            </a:extLst>
          </p:cNvPr>
          <p:cNvGrpSpPr/>
          <p:nvPr/>
        </p:nvGrpSpPr>
        <p:grpSpPr>
          <a:xfrm>
            <a:off x="7747973" y="10728992"/>
            <a:ext cx="11322570" cy="1199556"/>
            <a:chOff x="8002807" y="10514384"/>
            <a:chExt cx="10896600" cy="119955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68AD928-2D22-F082-8628-BC638470C53F}"/>
                </a:ext>
              </a:extLst>
            </p:cNvPr>
            <p:cNvSpPr/>
            <p:nvPr/>
          </p:nvSpPr>
          <p:spPr>
            <a:xfrm>
              <a:off x="8002807" y="10514384"/>
              <a:ext cx="10896600" cy="11995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6">
              <a:extLst>
                <a:ext uri="{FF2B5EF4-FFF2-40B4-BE49-F238E27FC236}">
                  <a16:creationId xmlns:a16="http://schemas.microsoft.com/office/drawing/2014/main" id="{803609CD-1701-396E-83C3-1F9E12D6D11B}"/>
                </a:ext>
              </a:extLst>
            </p:cNvPr>
            <p:cNvSpPr txBox="1"/>
            <p:nvPr/>
          </p:nvSpPr>
          <p:spPr>
            <a:xfrm>
              <a:off x="8099649" y="10617486"/>
              <a:ext cx="10203543" cy="1096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8500" dirty="0">
                  <a:latin typeface="2006_iannnnnBKK" panose="02000000000000000000" pitchFamily="2" charset="0"/>
                  <a:cs typeface="2006_iannnnnBKK" panose="02000000000000000000" pitchFamily="2" charset="0"/>
                </a:rPr>
                <a:t>Marketer Personality Development</a:t>
              </a:r>
              <a:endParaRPr lang="en-US" sz="8500" b="1" dirty="0">
                <a:solidFill>
                  <a:srgbClr val="192954"/>
                </a:solidFill>
                <a:latin typeface="2006_iannnnnBKK" panose="02000000000000000000" pitchFamily="2" charset="0"/>
                <a:cs typeface="2006_iannnnnBKK" panose="02000000000000000000" pitchFamily="2" charset="0"/>
              </a:endParaRPr>
            </a:p>
          </p:txBody>
        </p:sp>
      </p:grpSp>
      <p:sp>
        <p:nvSpPr>
          <p:cNvPr id="30" name="TextBox 6">
            <a:extLst>
              <a:ext uri="{FF2B5EF4-FFF2-40B4-BE49-F238E27FC236}">
                <a16:creationId xmlns:a16="http://schemas.microsoft.com/office/drawing/2014/main" id="{5C16BB53-5051-41C3-8AC9-6F5D8334273F}"/>
              </a:ext>
            </a:extLst>
          </p:cNvPr>
          <p:cNvSpPr txBox="1"/>
          <p:nvPr/>
        </p:nvSpPr>
        <p:spPr>
          <a:xfrm>
            <a:off x="851255" y="6468363"/>
            <a:ext cx="9073069" cy="254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00"/>
              </a:lnSpc>
            </a:pPr>
            <a:r>
              <a:rPr lang="th-TH" sz="9600" b="1" spc="-100" dirty="0">
                <a:solidFill>
                  <a:schemeClr val="accent2">
                    <a:lumMod val="75000"/>
                  </a:schemeClr>
                </a:solidFill>
                <a:latin typeface="Cloud Soft SemiBold" panose="02000000000000000000" pitchFamily="50" charset="-34"/>
                <a:cs typeface="Cloud Soft SemiBold" panose="02000000000000000000" pitchFamily="50" charset="-34"/>
              </a:rPr>
              <a:t>รูปแบบ</a:t>
            </a:r>
          </a:p>
          <a:p>
            <a:pPr>
              <a:lnSpc>
                <a:spcPts val="9700"/>
              </a:lnSpc>
            </a:pPr>
            <a:r>
              <a:rPr lang="th-TH" sz="9600" b="1" spc="-100" dirty="0">
                <a:solidFill>
                  <a:schemeClr val="accent2">
                    <a:lumMod val="75000"/>
                  </a:schemeClr>
                </a:solidFill>
                <a:latin typeface="Cloud Soft SemiBold" panose="02000000000000000000" pitchFamily="50" charset="-34"/>
                <a:cs typeface="Cloud Soft SemiBold" panose="02000000000000000000" pitchFamily="50" charset="-34"/>
              </a:rPr>
              <a:t>ของธุรกิจ</a:t>
            </a:r>
            <a:endParaRPr lang="en-US" sz="9600" b="1" spc="-100" dirty="0">
              <a:solidFill>
                <a:schemeClr val="accent2">
                  <a:lumMod val="75000"/>
                </a:schemeClr>
              </a:solidFill>
              <a:latin typeface="Cloud Soft SemiBold" panose="02000000000000000000" pitchFamily="50" charset="-34"/>
              <a:cs typeface="Cloud Soft SemiBold" panose="02000000000000000000" pitchFamily="50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F2558-AACC-C33F-B33B-40C8AC7DFE5B}"/>
              </a:ext>
            </a:extLst>
          </p:cNvPr>
          <p:cNvGrpSpPr/>
          <p:nvPr/>
        </p:nvGrpSpPr>
        <p:grpSpPr>
          <a:xfrm>
            <a:off x="-12420600" y="-5600700"/>
            <a:ext cx="4402142" cy="10007186"/>
            <a:chOff x="1647757" y="-4886123"/>
            <a:chExt cx="4402142" cy="10007186"/>
          </a:xfrm>
        </p:grpSpPr>
        <p:sp>
          <p:nvSpPr>
            <p:cNvPr id="3" name="Google Shape;176;p25">
              <a:extLst>
                <a:ext uri="{FF2B5EF4-FFF2-40B4-BE49-F238E27FC236}">
                  <a16:creationId xmlns:a16="http://schemas.microsoft.com/office/drawing/2014/main" id="{1647B281-678F-60C9-8AC3-8AB52FC8C821}"/>
                </a:ext>
              </a:extLst>
            </p:cNvPr>
            <p:cNvSpPr/>
            <p:nvPr/>
          </p:nvSpPr>
          <p:spPr>
            <a:xfrm>
              <a:off x="1647757" y="-4886123"/>
              <a:ext cx="4402142" cy="9683820"/>
            </a:xfrm>
            <a:prstGeom prst="roundRect">
              <a:avLst>
                <a:gd name="adj" fmla="val 50000"/>
              </a:avLst>
            </a:prstGeom>
            <a:solidFill>
              <a:srgbClr val="FDA7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3BC682A-7DD9-9B70-D7D4-D0C79AC929F8}"/>
                </a:ext>
              </a:extLst>
            </p:cNvPr>
            <p:cNvGrpSpPr/>
            <p:nvPr/>
          </p:nvGrpSpPr>
          <p:grpSpPr>
            <a:xfrm>
              <a:off x="2354512" y="396663"/>
              <a:ext cx="3398587" cy="4724400"/>
              <a:chOff x="8805794" y="3744983"/>
              <a:chExt cx="3398587" cy="4724400"/>
            </a:xfrm>
          </p:grpSpPr>
          <p:sp>
            <p:nvSpPr>
              <p:cNvPr id="18" name="TextBox 6">
                <a:extLst>
                  <a:ext uri="{FF2B5EF4-FFF2-40B4-BE49-F238E27FC236}">
                    <a16:creationId xmlns:a16="http://schemas.microsoft.com/office/drawing/2014/main" id="{D9008BEE-17BF-47E3-BF6D-E1E76051C467}"/>
                  </a:ext>
                </a:extLst>
              </p:cNvPr>
              <p:cNvSpPr txBox="1"/>
              <p:nvPr/>
            </p:nvSpPr>
            <p:spPr>
              <a:xfrm>
                <a:off x="9643993" y="3744983"/>
                <a:ext cx="256038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บทเรียนที่</a:t>
                </a:r>
                <a:endParaRPr 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7419C44B-0BB0-736E-0AC0-BA4EB3358655}"/>
                  </a:ext>
                </a:extLst>
              </p:cNvPr>
              <p:cNvGrpSpPr/>
              <p:nvPr/>
            </p:nvGrpSpPr>
            <p:grpSpPr>
              <a:xfrm>
                <a:off x="8805794" y="4818873"/>
                <a:ext cx="3048000" cy="3650510"/>
                <a:chOff x="8805794" y="5179708"/>
                <a:chExt cx="3048000" cy="3650510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E6B71DFB-0383-0953-C007-6EE398FE15FF}"/>
                    </a:ext>
                  </a:extLst>
                </p:cNvPr>
                <p:cNvSpPr/>
                <p:nvPr/>
              </p:nvSpPr>
              <p:spPr>
                <a:xfrm>
                  <a:off x="8805794" y="5179708"/>
                  <a:ext cx="3048000" cy="295392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71500" dir="15480000" sx="95000" sy="95000" rotWithShape="0">
                    <a:prstClr val="black">
                      <a:alpha val="37000"/>
                    </a:prstClr>
                  </a:outerShdw>
                  <a:softEdge rad="0"/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TextBox 6">
                  <a:extLst>
                    <a:ext uri="{FF2B5EF4-FFF2-40B4-BE49-F238E27FC236}">
                      <a16:creationId xmlns:a16="http://schemas.microsoft.com/office/drawing/2014/main" id="{94CDA87C-2D65-B5A3-4276-3B508FE17F55}"/>
                    </a:ext>
                  </a:extLst>
                </p:cNvPr>
                <p:cNvSpPr txBox="1"/>
                <p:nvPr/>
              </p:nvSpPr>
              <p:spPr>
                <a:xfrm>
                  <a:off x="9567794" y="7098975"/>
                  <a:ext cx="1524000" cy="173124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th-TH" sz="25000" b="1" dirty="0">
                      <a:solidFill>
                        <a:schemeClr val="bg2">
                          <a:lumMod val="25000"/>
                        </a:schemeClr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endParaRPr lang="en-US" sz="25000" b="1" dirty="0">
                    <a:solidFill>
                      <a:schemeClr val="bg2">
                        <a:lumMod val="25000"/>
                      </a:schemeClr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</p:grpSp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1978E7BB-7786-FD4E-D785-ABCB0DE7F57A}"/>
              </a:ext>
            </a:extLst>
          </p:cNvPr>
          <p:cNvSpPr txBox="1"/>
          <p:nvPr/>
        </p:nvSpPr>
        <p:spPr>
          <a:xfrm>
            <a:off x="7926255" y="-4886123"/>
            <a:ext cx="472439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th-TH" sz="8000" b="1" dirty="0">
                <a:latin typeface="RSU" panose="02000506040000020003" pitchFamily="2" charset="-34"/>
                <a:cs typeface="RSU" panose="02000506040000020003" pitchFamily="2" charset="-34"/>
              </a:rPr>
              <a:t>198221638</a:t>
            </a:r>
            <a:endParaRPr lang="en-US" sz="8000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F82393-D871-1307-074D-DAB4E448AE1A}"/>
              </a:ext>
            </a:extLst>
          </p:cNvPr>
          <p:cNvGrpSpPr/>
          <p:nvPr/>
        </p:nvGrpSpPr>
        <p:grpSpPr>
          <a:xfrm>
            <a:off x="1672508" y="755976"/>
            <a:ext cx="2947398" cy="4511840"/>
            <a:chOff x="792613" y="748504"/>
            <a:chExt cx="2947398" cy="451184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C4BA036-6907-3D8D-8130-F12569A33667}"/>
                </a:ext>
              </a:extLst>
            </p:cNvPr>
            <p:cNvGrpSpPr/>
            <p:nvPr userDrawn="1"/>
          </p:nvGrpSpPr>
          <p:grpSpPr>
            <a:xfrm>
              <a:off x="792613" y="748504"/>
              <a:ext cx="2947398" cy="3885897"/>
              <a:chOff x="792613" y="748504"/>
              <a:chExt cx="2947398" cy="3885897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74AA09A-99F3-82F5-F3F5-622050C76E6A}"/>
                  </a:ext>
                </a:extLst>
              </p:cNvPr>
              <p:cNvSpPr/>
              <p:nvPr userDrawn="1"/>
            </p:nvSpPr>
            <p:spPr>
              <a:xfrm>
                <a:off x="792613" y="1687003"/>
                <a:ext cx="2947398" cy="2947398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015927-E9D2-5A82-A70D-F97F085EA96F}"/>
                  </a:ext>
                </a:extLst>
              </p:cNvPr>
              <p:cNvSpPr txBox="1"/>
              <p:nvPr userDrawn="1"/>
            </p:nvSpPr>
            <p:spPr>
              <a:xfrm>
                <a:off x="986118" y="748504"/>
                <a:ext cx="256038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บทเรียนที่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88D72F-9EB0-6A6E-0D71-0DAD052C8029}"/>
                </a:ext>
              </a:extLst>
            </p:cNvPr>
            <p:cNvSpPr txBox="1"/>
            <p:nvPr userDrawn="1"/>
          </p:nvSpPr>
          <p:spPr>
            <a:xfrm>
              <a:off x="1504312" y="3529101"/>
              <a:ext cx="1524000" cy="17312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25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8E45A4-9BF6-65C2-E861-A3F880A3598E}"/>
              </a:ext>
            </a:extLst>
          </p:cNvPr>
          <p:cNvGrpSpPr>
            <a:grpSpLocks noChangeAspect="1"/>
          </p:cNvGrpSpPr>
          <p:nvPr/>
        </p:nvGrpSpPr>
        <p:grpSpPr>
          <a:xfrm>
            <a:off x="492716" y="920520"/>
            <a:ext cx="9327521" cy="1922144"/>
            <a:chOff x="611277" y="351365"/>
            <a:chExt cx="11485586" cy="23668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38855F-17A9-DF4E-4DDF-509DFDE448B3}"/>
                </a:ext>
              </a:extLst>
            </p:cNvPr>
            <p:cNvGrpSpPr/>
            <p:nvPr/>
          </p:nvGrpSpPr>
          <p:grpSpPr>
            <a:xfrm>
              <a:off x="1517576" y="763548"/>
              <a:ext cx="10579287" cy="1263284"/>
              <a:chOff x="1077318" y="763548"/>
              <a:chExt cx="10579287" cy="1263284"/>
            </a:xfrm>
          </p:grpSpPr>
          <p:sp>
            <p:nvSpPr>
              <p:cNvPr id="18" name="Google Shape;176;p25">
                <a:extLst>
                  <a:ext uri="{FF2B5EF4-FFF2-40B4-BE49-F238E27FC236}">
                    <a16:creationId xmlns:a16="http://schemas.microsoft.com/office/drawing/2014/main" id="{1CC34792-5F0F-86DA-DF68-3C3C5825FAEB}"/>
                  </a:ext>
                </a:extLst>
              </p:cNvPr>
              <p:cNvSpPr/>
              <p:nvPr/>
            </p:nvSpPr>
            <p:spPr>
              <a:xfrm rot="16200000">
                <a:off x="5790683" y="-3878216"/>
                <a:ext cx="1152558" cy="10579287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53823F5D-AF6E-CE51-0F5E-990573A22129}"/>
                  </a:ext>
                </a:extLst>
              </p:cNvPr>
              <p:cNvSpPr txBox="1"/>
              <p:nvPr/>
            </p:nvSpPr>
            <p:spPr>
              <a:xfrm>
                <a:off x="2472364" y="763548"/>
                <a:ext cx="9184241" cy="12632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55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รูปแบบการจัดตั้งองค์กรธุรกิจ 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DED6841-62B6-4ED4-8BF6-94F26CBFAC73}"/>
                </a:ext>
              </a:extLst>
            </p:cNvPr>
            <p:cNvSpPr/>
            <p:nvPr/>
          </p:nvSpPr>
          <p:spPr>
            <a:xfrm>
              <a:off x="611277" y="351365"/>
              <a:ext cx="1974375" cy="1974375"/>
            </a:xfrm>
            <a:prstGeom prst="ellipse">
              <a:avLst/>
            </a:prstGeom>
            <a:solidFill>
              <a:srgbClr val="F57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434A66-07F8-C75F-9A7B-374B992212AD}"/>
                </a:ext>
              </a:extLst>
            </p:cNvPr>
            <p:cNvSpPr txBox="1"/>
            <p:nvPr/>
          </p:nvSpPr>
          <p:spPr>
            <a:xfrm>
              <a:off x="838200" y="1154909"/>
              <a:ext cx="1524001" cy="15633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13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2.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19864622" y="2838037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1344D27-F1F4-1AF8-A3BA-21C295067877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93D28BD5-BFD7-BFA0-7FE9-5F8E2BD7F3AF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1EE330E-1085-8C19-9EDF-9B3AC0295B25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520B90F-C95C-CD4D-5BAF-D07B09C96EF7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976F517-B0E5-7506-0C17-29C15DB3E806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ABAFB4C-16B5-66FE-F485-6A994499BBC5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14A9831-8B7F-CF3E-200A-839CA0552424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" name="TextBox 10">
            <a:extLst>
              <a:ext uri="{FF2B5EF4-FFF2-40B4-BE49-F238E27FC236}">
                <a16:creationId xmlns:a16="http://schemas.microsoft.com/office/drawing/2014/main" id="{A4EACFC0-D8F2-6ACE-09C6-C59D6F5A3CB7}"/>
              </a:ext>
            </a:extLst>
          </p:cNvPr>
          <p:cNvSpPr txBox="1"/>
          <p:nvPr/>
        </p:nvSpPr>
        <p:spPr>
          <a:xfrm>
            <a:off x="1482958" y="3021061"/>
            <a:ext cx="15408391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300"/>
              </a:lnSpc>
              <a:spcBef>
                <a:spcPts val="18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การประกอบธุรกิจโดยทั่วไปมีหลายรูปแบบ ทั้งขนาดเล็ก ขนาดกลาง และขนาดใหญ่ มีจุดเริ่มต้นที่หลากหลาย แตกต่างกันออกไป บางธุรกิจมีขนาดเล็ก ไม่จำเป็นต้องใช้พื้นที่มากใช้เงินทุนน้อย เนื่องจากสินค้ามีจำนวนน้อย และสินค้ามีขนาดเล็ก อาจใช้เพียงมุมหรือแผงเล็ก ๆ ของตึกหรือห้องเช่าก็สามารถประกอบอาชีพได้ บางอาชีพมีขนาดใหญ่ เนื่องจากมีสินค้าจำนวนมาก และสินค้ามีขนาดใหญ่ใช้เงินทุนค่อนข้างมาก มีความจำเป็นต้องใช้พื้นที่ เช่น ห้องเช่าหรือตึกแถว อาจต้องใช้พื้นที่ขนาดกลางไปจนถึงขนาดใหญ่ บางธุรกิจมีมากกว่า 1 แห่ง การที่จะเลือกทำธุรกิจประเภทใดนั้นมีปัจจัยที่ต้องพิจารณาหลายประการ คือ ต้องวิเคราะห์สภาพของธุรกิจของตนเอง เพื่อค้นหาจุดแข็งหรือข้อได้เปรียบ จุดอ่อนหรือข้อเสียเปรียบ โอกาส และอุปสรรคหรือข้อจำกัดที่เป็นปัจจัยที่คุกคามการดำเนินธุรกิจ พิจารณาถึงโอกาสจาก</a:t>
            </a:r>
            <a:r>
              <a:rPr lang="th-TH" sz="4000" spc="36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ธุรกิจนั้น ๆ เช่น ลักษณะความต้องการของลูกค้าเพียงพอหรือไม่ พื้นที่ สถานที่ตั้งในการดำเนินธุรกิจ ทรัพยากรในการบริหารไม่ว่าจะเป็นเงินทุน คนเครื่องมือ เครื่องจักร และวัสดุ อุปกรณ์มีเพียงพอที่จะทำธุรกิจหรือไม่ </a:t>
            </a:r>
          </a:p>
        </p:txBody>
      </p:sp>
    </p:spTree>
    <p:extLst>
      <p:ext uri="{BB962C8B-B14F-4D97-AF65-F5344CB8AC3E}">
        <p14:creationId xmlns:p14="http://schemas.microsoft.com/office/powerpoint/2010/main" val="314603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9DA2A-1AD1-B94C-5AC3-268658F8D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3735864-98FC-E08F-CBB3-87E46219D3F6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4BA3AE8-3E31-7612-3A84-E8FE11D1AD3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A9EFEF49-23A3-24BE-ADBB-626E64AE06A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E3FFBBD1-E5D9-5CC8-DD23-E40B0D1C0AA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228B254-02A2-9FA3-4F52-4C987F17435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6433B5-0950-4B03-5549-7642AA67B197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1A82188-CA88-EC63-7C12-144E2F69A24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FE3CB0B6-2A0A-C653-6061-BC6AC0A1F7A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EA2F1DED-4701-A157-C20B-E06886959C2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796C60D-9C65-2729-AAA0-007F1763750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6674E08-2554-1F6C-0694-A12DA2CEA117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05B95E4-68F9-290C-853E-FF6881A5AE4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835C9EEA-ACE2-7BDD-8904-89328D522833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6E73F08E-3721-64C8-8A95-1D39658815A3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A9355B7-4CF2-F6C7-727C-975F4752088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EAFFB11-64FE-9262-8377-12750CB01B23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E6FB5BD-EA06-8016-8BDE-964C4D5C47FB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6097619F-770E-B5E5-59EF-214A02D0B8B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25F14249-3F5D-3506-868B-D1D567A5F0D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890CC83-27C8-696C-4B1E-E9AA1F9F082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3464A6C-BBEB-B54B-FCC2-F3FDB2F4522B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B578BCB-996C-9086-A8C8-F4BAD1020A8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A92575B5-17A7-1D01-CF7F-82D0F3D3EBD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9D0251D3-690E-B995-AE0E-AC4D9994F9E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EAA94D1-4FFB-351D-A7A1-84E7A33B7EC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2C48473-2E53-CCCF-DDBF-BEA9F0E5641A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9163F5D-1752-ED00-3306-241E7F1ECC8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B103B95F-F872-92E7-DBDF-555AD948FC94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45219160-E0D1-2DAA-0AFE-C5DB67EEA70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894A3C0-C249-B39F-9DA4-DB41DE04F03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02C48C1-986A-364E-6BDE-AB42BE07A48D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8D341D0-3984-78BB-C5DF-FE2942E091B3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3F9AE642-8EB5-BC22-7122-4E93F5A8E3D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A60BA840-1F4E-153F-B108-BBACBFAC122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09DF567-CA94-B13F-659B-73E8BB41A73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A082573-5747-DE7A-0708-FF1121604C26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CE066E8-0885-7FCB-D28E-DB0389653DD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EAFE8125-805A-87F4-BE37-D9238294E29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965ECFFA-9DFD-519B-5043-167E1043723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14BEEC8-934F-CEE7-8F38-109C82055B1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A1FCE83-73CC-3AFC-9D34-37CD884A38CC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F160817-591E-81D5-7051-29F905464B3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23A5C3F1-E559-23D8-E24F-E131833AF27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570809FD-DA02-A663-0193-064FFEAC2DE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1B1E627-B04D-231A-30CB-5BD0C6BF89C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E236DFC-A402-26B2-EDF3-7376C1E38A62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8BB7B52-9DEB-44D5-9110-37FAB235BED6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0F543944-7148-9AA5-B722-C5F911F5A4B0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50483D86-9565-EDE9-D1ED-7691A9A0E7F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D0426CA-71A3-C418-79AC-849361BABB4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9690206D-E64E-2905-8CB6-EB1004134A2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A6571B40-2E19-EDA9-E5C2-405F66CDD30A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A001604-17F9-E3A0-B25F-1E43A7C59743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3A023D4-C1C5-FAD0-959A-63AF86763B18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6714260-33E6-0976-2B5D-919F27B092A1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5026728-FFDC-FED4-7464-44FCFA24C83B}"/>
              </a:ext>
            </a:extLst>
          </p:cNvPr>
          <p:cNvGrpSpPr/>
          <p:nvPr/>
        </p:nvGrpSpPr>
        <p:grpSpPr>
          <a:xfrm>
            <a:off x="19864622" y="2838037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9E92CE65-9C8E-A9EC-11B3-D595F6C38C5E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7C392AB0-09C0-1710-43AA-F99497CD0C60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38D1B3C7-6CAB-F4C7-A44F-ECAF432086A6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F6C80733-B6F4-4D27-75EC-22B6C9B1AC0B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17B138B-5A92-901B-270E-6BE935073557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AF3A7B59-4DF6-74E5-AAB1-E82BF256F7BA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9DCE1F9-3613-3583-42DC-941310CDF84E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24FD092-F761-F1F2-7410-DF87FAD09121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83734E2-7EB5-56B2-CD36-676532FE1D61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32C74BA-169F-85B3-39D6-D4DB28045D9D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4A0B15F-A096-F423-836C-60222746EBD3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84" name="TextBox 10">
            <a:extLst>
              <a:ext uri="{FF2B5EF4-FFF2-40B4-BE49-F238E27FC236}">
                <a16:creationId xmlns:a16="http://schemas.microsoft.com/office/drawing/2014/main" id="{0CD768B1-08A5-6A1A-F612-3F02A9BD2685}"/>
              </a:ext>
            </a:extLst>
          </p:cNvPr>
          <p:cNvSpPr txBox="1"/>
          <p:nvPr/>
        </p:nvSpPr>
        <p:spPr>
          <a:xfrm>
            <a:off x="3519184" y="1672237"/>
            <a:ext cx="11249631" cy="81217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4000"/>
              </a:lnSpc>
              <a:spcBef>
                <a:spcPts val="18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การแบ่งธุรกิจตามรูปแบบการประกอบการตามกฎหมาย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แบ่งได้ดังนี้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25363-D5BA-9420-C298-210D4B667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40" y="2484408"/>
            <a:ext cx="11376402" cy="710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2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754776" y="1520996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5214918" y="778289"/>
              <a:ext cx="694325" cy="5192579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2.1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กิจการเจ้าของคนเดียว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1344D27-F1F4-1AF8-A3BA-21C295067877}"/>
              </a:ext>
            </a:extLst>
          </p:cNvPr>
          <p:cNvGrpSpPr/>
          <p:nvPr/>
        </p:nvGrpSpPr>
        <p:grpSpPr>
          <a:xfrm>
            <a:off x="19228886" y="7136610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93D28BD5-BFD7-BFA0-7FE9-5F8E2BD7F3AF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1EE330E-1085-8C19-9EDF-9B3AC0295B25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93DBDD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520B90F-C95C-CD4D-5BAF-D07B09C96EF7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976F517-B0E5-7506-0C17-29C15DB3E806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ABAFB4C-16B5-66FE-F485-6A994499BBC5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14A9831-8B7F-CF3E-200A-839CA0552424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1069674" y="2664436"/>
            <a:ext cx="16252167" cy="220885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1800"/>
              </a:spcBef>
            </a:pPr>
            <a:r>
              <a:rPr lang="th-TH" sz="36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6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กิจการเจ้าของคนเดียว (</a:t>
            </a:r>
            <a:r>
              <a:rPr lang="en-US" sz="36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Sole Proprietorship) </a:t>
            </a:r>
            <a:r>
              <a:rPr lang="th-TH" sz="36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เป็นธุรกิจที่มีบุคคลคนเดียวเป็นผู้ลงทุนและเป็นเจ้าของกิจการโดยลำพัง </a:t>
            </a:r>
            <a:br>
              <a:rPr lang="th-TH" sz="36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จะจดทะเบียนหรือไม่จดทะเบียนก็ได้ เว้นแต่ดำเนินกิจการที่เข้าข่ายเป็นกิจการตาม พ.ร.บ. ทะเบียนพาณิชย์ พ.ศ. 2499 กำหนดจะต้องจดทะเบียนโดยเจ้าของกิจการต้องยื่นขอจดทะเบียนพาณิชย์ภายใน 30 วัน นับตั้งแต่วันที่ได้เริ่มประกอบกิจการ เช่น ร้านกาแฟ ร้านตัดเย็บเสื้อผ้าร้านเสริมสวย ร้านขายของชำ ร้านอาหารตามสั่ง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7163C0-BA3C-E3DD-DA74-2D1108BDDA0D}"/>
              </a:ext>
            </a:extLst>
          </p:cNvPr>
          <p:cNvGrpSpPr/>
          <p:nvPr/>
        </p:nvGrpSpPr>
        <p:grpSpPr>
          <a:xfrm>
            <a:off x="776998" y="4881504"/>
            <a:ext cx="13895892" cy="4945369"/>
            <a:chOff x="776998" y="4881504"/>
            <a:chExt cx="13895892" cy="494536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7490656-1639-73E9-1246-304646D14B7C}"/>
                </a:ext>
              </a:extLst>
            </p:cNvPr>
            <p:cNvSpPr/>
            <p:nvPr/>
          </p:nvSpPr>
          <p:spPr>
            <a:xfrm>
              <a:off x="931654" y="5234015"/>
              <a:ext cx="12818479" cy="4592858"/>
            </a:xfrm>
            <a:prstGeom prst="roundRect">
              <a:avLst>
                <a:gd name="adj" fmla="val 17371"/>
              </a:avLst>
            </a:prstGeom>
            <a:solidFill>
              <a:schemeClr val="bg1"/>
            </a:solidFill>
            <a:ln w="38100">
              <a:solidFill>
                <a:srgbClr val="93DBDD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0461058-36BD-B196-0367-CA1FF9B09517}"/>
                </a:ext>
              </a:extLst>
            </p:cNvPr>
            <p:cNvGrpSpPr/>
            <p:nvPr/>
          </p:nvGrpSpPr>
          <p:grpSpPr>
            <a:xfrm>
              <a:off x="1069675" y="4881504"/>
              <a:ext cx="6721102" cy="690554"/>
              <a:chOff x="3889389" y="5441816"/>
              <a:chExt cx="6721102" cy="690554"/>
            </a:xfrm>
          </p:grpSpPr>
          <p:sp>
            <p:nvSpPr>
              <p:cNvPr id="3" name="Google Shape;176;p25">
                <a:extLst>
                  <a:ext uri="{FF2B5EF4-FFF2-40B4-BE49-F238E27FC236}">
                    <a16:creationId xmlns:a16="http://schemas.microsoft.com/office/drawing/2014/main" id="{D6C9565C-18CB-CE4F-5A4D-55A7766F04F5}"/>
                  </a:ext>
                </a:extLst>
              </p:cNvPr>
              <p:cNvSpPr/>
              <p:nvPr/>
            </p:nvSpPr>
            <p:spPr>
              <a:xfrm rot="16200000">
                <a:off x="6791384" y="2539821"/>
                <a:ext cx="631318" cy="6435308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FE3162CF-2487-F738-FB50-C3A271E10DF1}"/>
                  </a:ext>
                </a:extLst>
              </p:cNvPr>
              <p:cNvSpPr txBox="1"/>
              <p:nvPr/>
            </p:nvSpPr>
            <p:spPr>
              <a:xfrm>
                <a:off x="4175184" y="5544542"/>
                <a:ext cx="6435307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ข้อดีและข้อเสียของกิจการเจ้าของคนเดียว</a:t>
                </a:r>
                <a:endParaRPr lang="en-US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30EAF3-E802-2626-C5E7-8697A574BEF6}"/>
                </a:ext>
              </a:extLst>
            </p:cNvPr>
            <p:cNvSpPr txBox="1"/>
            <p:nvPr/>
          </p:nvSpPr>
          <p:spPr>
            <a:xfrm>
              <a:off x="776998" y="5625465"/>
              <a:ext cx="13895892" cy="4161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4988" marR="0" lvl="0" indent="0" algn="l" defTabSz="914400" rtl="0" eaLnBrk="1" fontAlgn="auto" latinLnBrk="0" hangingPunct="1">
                <a:lnSpc>
                  <a:spcPts val="36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38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ข้อดี</a:t>
              </a:r>
              <a:endParaRPr kumimoji="0" lang="th-TH" sz="3800" b="1" i="0" u="none" strike="noStrike" kern="1200" cap="none" spc="36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901700" marR="0" lvl="0" indent="-358775" algn="l" defTabSz="914400" rtl="0" eaLnBrk="1" fontAlgn="auto" latinLnBrk="0" hangingPunct="1">
                <a:lnSpc>
                  <a:spcPts val="34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1.	</a:t>
              </a:r>
              <a:r>
                <a:rPr kumimoji="0" lang="th-TH" sz="36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ใช้เงินในการลงทุนน้อย จัดตั้งได้ง่ายและรวดเร็ว</a:t>
              </a:r>
            </a:p>
            <a:p>
              <a:pPr marL="901700" marR="0" lvl="0" indent="-358775" algn="l" defTabSz="914400" rtl="0" eaLnBrk="1" fontAlgn="auto" latinLnBrk="0" hangingPunct="1">
                <a:lnSpc>
                  <a:spcPts val="34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36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	</a:t>
              </a:r>
              <a:r>
                <a:rPr kumimoji="0" lang="th-TH" sz="36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มีอิสระในการดำเนินงานและการบริหารจัดการ มีความยืดหยุ่นสูง สามารถตัดสินใจได้ด้วยตนเอง</a:t>
              </a:r>
            </a:p>
            <a:p>
              <a:pPr marL="901700" marR="0" lvl="0" indent="-358775" algn="l" defTabSz="914400" rtl="0" eaLnBrk="1" fontAlgn="auto" latinLnBrk="0" hangingPunct="1">
                <a:lnSpc>
                  <a:spcPts val="34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36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3.	</a:t>
              </a:r>
              <a:r>
                <a:rPr kumimoji="0" lang="th-TH" sz="36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ได้รับผลกำไรแต่เพียงผู้เดียว ไม่ต้องมีส่วนแบ่งให้ผู้อื่น</a:t>
              </a:r>
            </a:p>
            <a:p>
              <a:pPr marL="901700" marR="0" lvl="0" indent="-358775" algn="l" defTabSz="914400" rtl="0" eaLnBrk="1" fontAlgn="auto" latinLnBrk="0" hangingPunct="1">
                <a:lnSpc>
                  <a:spcPts val="34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36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4.	</a:t>
              </a:r>
              <a:r>
                <a:rPr lang="th-TH" sz="36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กฎ</a:t>
              </a:r>
              <a:r>
                <a:rPr kumimoji="0" lang="th-TH" sz="36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ข้อบังคับทางกฎหมายในการดำเนินธุรกิจไม่เข้มงวด</a:t>
              </a:r>
            </a:p>
            <a:p>
              <a:pPr marL="901700" marR="0" lvl="0" indent="-358775" algn="l" defTabSz="914400" rtl="0" eaLnBrk="1" fontAlgn="auto" latinLnBrk="0" hangingPunct="1">
                <a:lnSpc>
                  <a:spcPts val="34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36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5.	</a:t>
              </a:r>
              <a:r>
                <a:rPr kumimoji="0" lang="th-TH" sz="36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ไม่มีผู้ใดรู้ความลับของกิจการ สามารถเก็บความลับของกิจการได้ดี</a:t>
              </a:r>
            </a:p>
            <a:p>
              <a:pPr marL="901700" marR="0" lvl="0" indent="-358775" algn="l" defTabSz="914400" rtl="0" eaLnBrk="1" fontAlgn="auto" latinLnBrk="0" hangingPunct="1">
                <a:lnSpc>
                  <a:spcPts val="34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36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6.	</a:t>
              </a:r>
              <a:r>
                <a:rPr kumimoji="0" lang="th-TH" sz="36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การล้มหรือเลิกกิจการทำได้ง่าย เนื่องจากไม่มีหุ้นส่วน</a:t>
              </a:r>
            </a:p>
            <a:p>
              <a:pPr marL="901700" marR="0" lvl="0" indent="-358775" algn="l" defTabSz="914400" rtl="0" eaLnBrk="1" fontAlgn="auto" latinLnBrk="0" hangingPunct="1">
                <a:lnSpc>
                  <a:spcPts val="34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36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7.	</a:t>
              </a:r>
              <a:r>
                <a:rPr kumimoji="0" lang="th-TH" sz="36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เสียภาษีเงินได้แบบบุคคลธรรมดา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16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E1C95-0A07-F2A3-0862-335187250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2149AF0-50F1-5CED-ACC9-4E0E62EB2B85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E6747C8-1A83-EADE-48EB-2A987A62A4F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282C4715-A621-0AF1-10B9-6DFA5F817B0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E4E4F34E-0A1C-0465-4DAF-62E3AC0CF47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FB79F1-B7E8-D957-08F6-176604BCB71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B943CA-A277-2ED2-BA3E-D82AEDE7DC86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A405E97-DF99-68D8-4724-D927386D854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FB385AE8-197F-DABF-DF65-61DE5BC34B7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45DDE894-EEDA-2CDA-10F1-F2013F9602A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4693A63-4163-6EF4-7A81-924597E1A27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A5BEDD1-18B0-6ABE-358D-B86E1FBEE88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AA85A84-BB79-CBCE-E3D6-2F66B23CDDB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825FE1EF-D5D5-EBC5-EDC9-24FBFB1A0F2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14225EA6-8679-13C1-98D6-2652ACDBB54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5FF9E99-C818-EBBA-42B0-9F0D9CFC625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4D34E06-00AA-DFA8-7986-DE3CB785C4E6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372EF4F-089C-7A56-5766-C3B3DCC93BC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C86AEE8E-1C9B-ECB8-21F6-D2D3C887C8D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0F057B1D-2B29-5EA0-D1EB-9377054CEFC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8AAA0AD-3901-0862-B20F-9C79E81232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308601E-5D51-1576-B4F4-C34FDC166DB4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B7C4026-6905-9340-71D9-E3232D04F93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BDE1CC3B-E559-A12F-C13A-90938DFFDA8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327280E3-7708-C4EB-E560-15B4053C1AB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C31E071-8C5D-D7AB-095F-6487C2BD695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2DFEB8B-6F73-5501-B34E-B077F65B60E1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B28F5DC-3379-0CE0-8F95-6638EF39A5B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DC45C90F-43D8-07C8-6A0E-19E4300DC27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A0762CEF-7F60-2DAE-150B-F8B7D68C109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CD7785D-A155-BC93-AE82-558870E0395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23FB790-E04B-1772-C170-622DD50A01A3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9FFBFC5-9FAC-C9CF-CDD8-8464699D7D7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C18BD672-3B21-48BB-B074-403893C2F73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9BC347FE-D29D-4DB8-9D65-8BDDC9CE0A6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4C0E7FA-7E55-553C-136E-2ECA2A55943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5510943-E9C1-2CD3-B5A8-7EDCE9516040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0D43BEC-3DF8-995B-1073-4667828CAF8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6D2B05F0-F0CB-A67F-7971-F7712F30272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D9F6A6ED-5B24-5E48-B950-7A2ED3E11D0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DC410D3-E52F-1E50-CB0E-5425B55F266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4F0561C-A26B-AA3A-C5BB-3CDA960D7353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E642623-70ED-0EFB-762C-E795E1429C8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8DF1A73F-B910-8792-9510-0E64AF076B2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B609EC5A-E62D-139F-072C-B939D8E9744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ACA5AA5-F043-6D1E-B720-71E5B23B619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C313401-1861-404B-3ECC-D16A3EBF9B48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76C2097-B35D-BCE2-AEC5-21FB675B1875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9B134CEF-C539-A457-84C3-95922E12B500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44E9C38C-E983-7F3D-05B5-BE77AFA48B3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8149B0C-CF2A-B52E-DE2C-9432FDA35BB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CC5F9D1D-B409-EF08-9EF4-0CA298F60CF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87D3698-CB3E-23C9-FB82-268C282BF344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F7BF3ED-320A-A430-D0B3-ECF0C2D62EB4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750E454-1E6B-AF63-D242-2716B32B8E3D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4958E5A-58B1-527D-8B54-119F8360CD44}"/>
              </a:ext>
            </a:extLst>
          </p:cNvPr>
          <p:cNvGrpSpPr/>
          <p:nvPr/>
        </p:nvGrpSpPr>
        <p:grpSpPr>
          <a:xfrm>
            <a:off x="19228886" y="7136610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BD47757F-D4B6-C782-CD5C-3A61A0170A2E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25F4E1C-E3AC-D54A-1DE5-22F9B43DD4BA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93DBDD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11C9122-A311-6F2F-2A13-199E4D919303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9A32B17-49B5-F7D3-7FFD-81991228EAA6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D9FF9F0-752F-DF66-6F87-BA4FFE1D7274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6F1793D-7BA8-2EA6-6F12-6FE64CF55C26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0287AC7-4F16-B3A2-8B7D-1B6C29FDFE66}"/>
              </a:ext>
            </a:extLst>
          </p:cNvPr>
          <p:cNvGrpSpPr/>
          <p:nvPr/>
        </p:nvGrpSpPr>
        <p:grpSpPr>
          <a:xfrm>
            <a:off x="776996" y="1903888"/>
            <a:ext cx="16734006" cy="7289825"/>
            <a:chOff x="776996" y="1681647"/>
            <a:chExt cx="16734006" cy="728982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56CEB73-8C31-6CBD-2D5B-AEE2F4032E0F}"/>
                </a:ext>
              </a:extLst>
            </p:cNvPr>
            <p:cNvSpPr/>
            <p:nvPr/>
          </p:nvSpPr>
          <p:spPr>
            <a:xfrm>
              <a:off x="776996" y="2034158"/>
              <a:ext cx="16734006" cy="6937314"/>
            </a:xfrm>
            <a:prstGeom prst="roundRect">
              <a:avLst>
                <a:gd name="adj" fmla="val 17371"/>
              </a:avLst>
            </a:prstGeom>
            <a:solidFill>
              <a:schemeClr val="bg1"/>
            </a:solidFill>
            <a:ln w="38100">
              <a:solidFill>
                <a:srgbClr val="93DBDD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51F73FD-AEF9-2E66-2E7C-19EFDA56F0E3}"/>
                </a:ext>
              </a:extLst>
            </p:cNvPr>
            <p:cNvGrpSpPr/>
            <p:nvPr/>
          </p:nvGrpSpPr>
          <p:grpSpPr>
            <a:xfrm>
              <a:off x="1570007" y="1681647"/>
              <a:ext cx="6694208" cy="704001"/>
              <a:chOff x="3889389" y="5441816"/>
              <a:chExt cx="6694208" cy="704001"/>
            </a:xfrm>
          </p:grpSpPr>
          <p:sp>
            <p:nvSpPr>
              <p:cNvPr id="3" name="Google Shape;176;p25">
                <a:extLst>
                  <a:ext uri="{FF2B5EF4-FFF2-40B4-BE49-F238E27FC236}">
                    <a16:creationId xmlns:a16="http://schemas.microsoft.com/office/drawing/2014/main" id="{2A3FAAA6-84CC-CF6B-D4DC-CDAD098ECFD7}"/>
                  </a:ext>
                </a:extLst>
              </p:cNvPr>
              <p:cNvSpPr/>
              <p:nvPr/>
            </p:nvSpPr>
            <p:spPr>
              <a:xfrm rot="16200000">
                <a:off x="6791384" y="2539821"/>
                <a:ext cx="631318" cy="6435308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B72E9DC8-855D-4DA3-3E5C-799AAAC16555}"/>
                  </a:ext>
                </a:extLst>
              </p:cNvPr>
              <p:cNvSpPr txBox="1"/>
              <p:nvPr/>
            </p:nvSpPr>
            <p:spPr>
              <a:xfrm>
                <a:off x="4148290" y="5557989"/>
                <a:ext cx="6435307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ข้อดีและข้อเสียของกิจการเจ้าของคนเดียว</a:t>
                </a:r>
                <a:endParaRPr lang="en-US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137B6C-B2C5-1158-6F4F-4C7C2378C68E}"/>
                </a:ext>
              </a:extLst>
            </p:cNvPr>
            <p:cNvSpPr txBox="1"/>
            <p:nvPr/>
          </p:nvSpPr>
          <p:spPr>
            <a:xfrm>
              <a:off x="776998" y="2622042"/>
              <a:ext cx="9557447" cy="4734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4988" marR="0" lvl="0" indent="0" algn="l" defTabSz="914400" rtl="0" eaLnBrk="1" fontAlgn="auto" latinLnBrk="0" hangingPunct="1">
                <a:lnSpc>
                  <a:spcPts val="4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ข้อเสีย</a:t>
              </a:r>
              <a:endPara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901700" marR="0" lvl="0" indent="-358775" algn="l" defTabSz="914400" rtl="0" eaLnBrk="1" fontAlgn="auto" latinLnBrk="0" hangingPunct="1">
                <a:lnSpc>
                  <a:spcPts val="4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0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1.</a:t>
              </a:r>
              <a:r>
                <a:rPr kumimoji="0" lang="th-TH" sz="40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มีข้อจำกัดในเรื่องเงินลงทุนและการจัดหาเงินทุน</a:t>
              </a:r>
            </a:p>
            <a:p>
              <a:pPr marL="901700" marR="0" lvl="0" indent="-358775" algn="l" defTabSz="914400" rtl="0" eaLnBrk="1" fontAlgn="auto" latinLnBrk="0" hangingPunct="1">
                <a:lnSpc>
                  <a:spcPts val="4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</a:t>
              </a:r>
              <a:r>
                <a:rPr kumimoji="0" lang="th-TH" sz="40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กรณีที่ธุรกิจขาดทุนต้องรับผิดชอบหนี้ แต่เพียงผู้เดียว</a:t>
              </a:r>
            </a:p>
            <a:p>
              <a:pPr marL="901700" marR="0" lvl="0" indent="-358775" algn="l" defTabSz="914400" rtl="0" eaLnBrk="1" fontAlgn="auto" latinLnBrk="0" hangingPunct="1">
                <a:lnSpc>
                  <a:spcPts val="4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3.</a:t>
              </a:r>
              <a:r>
                <a:rPr kumimoji="0" lang="th-TH" sz="40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การดำเนินธุรกิจอาจมีข้อผิดพลาดง่าย เพราะไม่มีผู้ร่วมตัดสินใจ</a:t>
              </a:r>
            </a:p>
            <a:p>
              <a:pPr marL="901700" marR="0" lvl="0" indent="-358775" algn="l" defTabSz="914400" rtl="0" eaLnBrk="1" fontAlgn="auto" latinLnBrk="0" hangingPunct="1">
                <a:lnSpc>
                  <a:spcPts val="4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4.</a:t>
              </a:r>
              <a:r>
                <a:rPr kumimoji="0" lang="th-TH" sz="40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รูปแบบและระยะเวลาการดำเนินธุรกิจไม่แน่นอน ขึ้นอยู่กับเจ้าของกิจการเพียงคนเดียว</a:t>
              </a:r>
            </a:p>
            <a:p>
              <a:pPr marL="901700" marR="0" lvl="0" indent="-358775" algn="l" defTabSz="914400" rtl="0" eaLnBrk="1" fontAlgn="auto" latinLnBrk="0" hangingPunct="1">
                <a:lnSpc>
                  <a:spcPts val="4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5.</a:t>
              </a:r>
              <a:r>
                <a:rPr kumimoji="0" lang="th-TH" sz="40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ความรู้ ความสามารถ และประสบการณ์ในการบริหารจัดการมีข้อจำกัด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7053C3E-1E3D-D516-99A3-25F0BD068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4510" y="3005048"/>
              <a:ext cx="5935770" cy="39571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D2C7C7-D268-2458-F222-93C2311524AD}"/>
                </a:ext>
              </a:extLst>
            </p:cNvPr>
            <p:cNvSpPr txBox="1"/>
            <p:nvPr/>
          </p:nvSpPr>
          <p:spPr>
            <a:xfrm>
              <a:off x="776997" y="7264774"/>
              <a:ext cx="15433057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01700" marR="0" lvl="0" indent="-358775" algn="l" defTabSz="914400" rtl="0" eaLnBrk="1" fontAlgn="auto" latinLnBrk="0" hangingPunct="1">
                <a:lnSpc>
                  <a:spcPts val="4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6.</a:t>
              </a:r>
              <a:r>
                <a:rPr kumimoji="0" lang="th-TH" sz="40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การขยายกิจการให้มีขนาดใหญ่ขึ้น ทำได้ยาก</a:t>
              </a:r>
            </a:p>
            <a:p>
              <a:pPr marL="901700" marR="0" lvl="0" indent="-358775" algn="l" defTabSz="914400" rtl="0" eaLnBrk="1" fontAlgn="auto" latinLnBrk="0" hangingPunct="1">
                <a:lnSpc>
                  <a:spcPts val="4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7.	</a:t>
              </a:r>
              <a:r>
                <a:rPr kumimoji="0" lang="th-TH" sz="40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การดำเนินธุรกิจอาจหยุดชะงักถ้าเจ้าของธุรกิจเจ็บป่วยหรือมีปัญหาด้านสุขภาพ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826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A07A5-0571-FC02-CA6C-C55EE8EC5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28AE224-08D3-0E84-8E19-BDF9B419D050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010E119-C696-14BC-24DD-54DEE569AD2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4CAB35DC-1BD7-6C24-1ACB-53103925863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07A2023F-0D80-9818-FD16-CB398A45D79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2FEEDAE-3EBB-2F38-C15C-80F4D056545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BEA893-BFAB-3F15-9461-2C92B13287F0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1DBFFCD-B26A-E254-75CD-EAAED866574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08E416E7-BE16-B59D-67EE-96566C7D390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144355AA-BE92-DC6A-2AB6-AA7C40ED545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D540B12-E59A-ED98-5043-0230F7FFFC8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5D1317-2A57-E1A9-52FC-0239571C1244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E03FC8D-A262-1EB9-0442-EB172348EAA7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4F572D02-B9D7-9410-95BD-ABF788A97ED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A1859229-1A1E-19E6-884A-710A21CB21E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D058CAC-2691-2AE5-CC1B-26C24CA87E6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B30374-D94A-66ED-153B-A0BCAE252E42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DBFAC4C-79A4-5628-85B6-6DA2593882A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A9018B08-0821-2464-5D8B-5380E4D0E7BE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D4F28250-3579-CC0C-EF24-D9342070EE5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FCFE9D3-D332-D5D5-C149-DF97B3850A7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BC31503-2791-B88B-11B9-794A8C24C9C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55ADAE4-B37B-74BC-58DF-746E28CAD73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62C65ECA-1122-1027-3632-8B1F2006CB3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0FC4E44B-0EBA-9F07-353D-DD5ADC3E7D1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4791C9B-B784-A773-6F2A-78E8B83675C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4DE799-8405-CFB3-A4E0-C5D20C79FC61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390B2F6-AB26-1891-D0EB-A10E6C23649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29F225D8-FCC0-4535-ADE1-9B47869D2BB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50B2F3A0-1B24-22A2-C045-19A10F467F0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86A6E09-C1B6-26EE-104B-5C479712463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FF90CB2-3BC4-DCCF-53A8-5F03698B145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5FE77BD-A8D0-9168-8AF6-DEEFD08BF61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AB618105-37BD-9227-7B89-B1E53C5DE65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500EF98C-3CA2-5DCC-327D-1BC5368A696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8AD38BD-E0F5-5C71-7816-0286AF9E696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0AACA14-8CCF-917A-6996-87665D64A5FE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5CDF0DB-F7C6-DB89-3E66-2EC5F5F73C4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E2756578-99FD-548E-28CE-28394D79F30D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7E024E0F-72F5-825F-E134-ACD08C09687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CDB563A-8A16-4C0F-E624-F9FD5D2EE38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32D2890-F5BF-61E9-A6F5-B75F78B133FE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C7B4EE2-A97B-738D-20D8-A438E97DF25F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4F6B0F3A-2A37-0DF5-06A1-C61EC85C15C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AD0656C4-269B-DB20-6D7F-8C5E2A59AD3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CE77E01-31C0-A98B-525C-D647A86E9DA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EE19EED-8F6B-4331-E4C7-AF0CC6021A44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73C1FE1-1A4E-4167-4EE7-10AFB653F74B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57C4BDEB-3E91-A662-FE80-18027D3ECF41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09198ADD-BD0F-1836-985B-81C57AD9C48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94A4645-B2F9-FC9D-22D1-81FF7366B1A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5C388E1-CFDC-907A-C13D-608FE5BEFBBB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DA6680A-2B05-923B-5A17-E8D87E9D784C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EBF8E23-67A4-E9E9-1D17-65608A3B0ACC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422498D-2864-6CB9-6C7D-4C1E1E198C44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0FCE342-2E29-9F50-103D-55534867F0BF}"/>
              </a:ext>
            </a:extLst>
          </p:cNvPr>
          <p:cNvGrpSpPr/>
          <p:nvPr/>
        </p:nvGrpSpPr>
        <p:grpSpPr>
          <a:xfrm>
            <a:off x="19228886" y="7136610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5B207E78-AC93-AFF8-FF8A-E7B46851473E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D8EA087-C7CA-FBA1-565E-329F503D40CB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93DBDD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8244F64-07EF-C1E8-D026-A467A6A062A9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F48F22E-2649-AA60-9C21-EE66AD98E53F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45A647D-CB84-38BE-E6ED-913E72D79E99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8FF09C1-A148-29CB-B8A8-C0B066805C2F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39BD68C-9535-3033-6131-22525A3B26E4}"/>
              </a:ext>
            </a:extLst>
          </p:cNvPr>
          <p:cNvGrpSpPr/>
          <p:nvPr/>
        </p:nvGrpSpPr>
        <p:grpSpPr>
          <a:xfrm>
            <a:off x="793630" y="1739443"/>
            <a:ext cx="6721102" cy="704001"/>
            <a:chOff x="3889389" y="5441816"/>
            <a:chExt cx="6721102" cy="704001"/>
          </a:xfrm>
        </p:grpSpPr>
        <p:sp>
          <p:nvSpPr>
            <p:cNvPr id="3" name="Google Shape;176;p25">
              <a:extLst>
                <a:ext uri="{FF2B5EF4-FFF2-40B4-BE49-F238E27FC236}">
                  <a16:creationId xmlns:a16="http://schemas.microsoft.com/office/drawing/2014/main" id="{C9883846-5FA5-23A0-C9E9-99CCC68A1C29}"/>
                </a:ext>
              </a:extLst>
            </p:cNvPr>
            <p:cNvSpPr/>
            <p:nvPr/>
          </p:nvSpPr>
          <p:spPr>
            <a:xfrm rot="16200000">
              <a:off x="6679240" y="2651965"/>
              <a:ext cx="631318" cy="6211019"/>
            </a:xfrm>
            <a:prstGeom prst="roundRect">
              <a:avLst>
                <a:gd name="adj" fmla="val 50000"/>
              </a:avLst>
            </a:prstGeom>
            <a:solidFill>
              <a:srgbClr val="FD8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0109BDE8-706D-3A44-3A5F-59209E944A1A}"/>
                </a:ext>
              </a:extLst>
            </p:cNvPr>
            <p:cNvSpPr txBox="1"/>
            <p:nvPr/>
          </p:nvSpPr>
          <p:spPr>
            <a:xfrm>
              <a:off x="4175184" y="5557989"/>
              <a:ext cx="6435307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ขั้นตอนการจัดตั้งกิจการเจ้าของคนเดียว </a:t>
              </a:r>
              <a:endParaRPr lang="en-US" sz="4000" b="1" spc="36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5" name="TextBox 10">
            <a:extLst>
              <a:ext uri="{FF2B5EF4-FFF2-40B4-BE49-F238E27FC236}">
                <a16:creationId xmlns:a16="http://schemas.microsoft.com/office/drawing/2014/main" id="{3984CF8C-17AA-B507-1797-DE0046902391}"/>
              </a:ext>
            </a:extLst>
          </p:cNvPr>
          <p:cNvSpPr txBox="1"/>
          <p:nvPr/>
        </p:nvSpPr>
        <p:spPr>
          <a:xfrm>
            <a:off x="1079425" y="2636579"/>
            <a:ext cx="16069888" cy="110728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4300"/>
              </a:lnSpc>
              <a:spcBef>
                <a:spcPts val="18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ทำได้โดยการจดทะเบียนพาณิชย์ โดยจะต้องทำภายใน 30 วัน นับตั้งแต่วันเริ่มประกอบธุรกิจ โดยส่วนมากไปยื่นที่สำนักงานพาณิชย์จังหวัด ซึ่งมีขั้นตอนดังนี้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084B77-6023-BE9A-8850-3369995E7250}"/>
              </a:ext>
            </a:extLst>
          </p:cNvPr>
          <p:cNvSpPr txBox="1"/>
          <p:nvPr/>
        </p:nvSpPr>
        <p:spPr>
          <a:xfrm>
            <a:off x="1079425" y="3908615"/>
            <a:ext cx="16111233" cy="5643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1.	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ตั้งชื่อธุรกิจ </a:t>
            </a:r>
            <a:r>
              <a:rPr kumimoji="0" lang="th-TH" sz="40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ตรวจสอบชื่อธุรกิจไม่ให้ซ้ำกับชื่อที่มีอยู่ในระบบของกรมพัฒนาธุรกิจการค้า (</a:t>
            </a:r>
            <a:r>
              <a:rPr kumimoji="0" lang="en-US" sz="40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DBD)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	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จดทะเบียนพาณิชย์ (ร้านค้า/ธุรกิจส่วนตัว) </a:t>
            </a:r>
            <a:r>
              <a:rPr kumimoji="0" lang="th-TH" sz="40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ยื่นจดทะเบียนที่สำนักงานเทศบาล หรือสำนักงานเขตที่</a:t>
            </a:r>
            <a:br>
              <a:rPr kumimoji="0" lang="th-TH" sz="40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</a:br>
            <a:r>
              <a:rPr kumimoji="0" lang="th-TH" sz="40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สถานประกอบการตั้งอยู่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3.	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ขอเลขประจำตัวผู้เสียภาษี (</a:t>
            </a:r>
            <a:r>
              <a:rPr kumimoji="0" lang="en-US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Tax ID)</a:t>
            </a:r>
          </a:p>
          <a:p>
            <a:pPr marL="1346200" marR="0" lvl="0" indent="-449263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6" normalizeH="0" baseline="0" noProof="0" dirty="0">
                <a:ln>
                  <a:noFill/>
                </a:ln>
                <a:solidFill>
                  <a:srgbClr val="F57C79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1)</a:t>
            </a:r>
            <a:r>
              <a:rPr kumimoji="0" lang="th-TH" sz="40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ติดต่อสำนักงานสรรพากรในพื้นที่</a:t>
            </a:r>
          </a:p>
          <a:p>
            <a:pPr marL="1346200" marR="0" lvl="0" indent="-449263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srgbClr val="F57C79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2)	</a:t>
            </a:r>
            <a:r>
              <a:rPr kumimoji="0" lang="th-TH" sz="40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หากมีรายได้เกิน 1.8 ล้านบาท/ปี ต้องจดทะเบียนภาษีมูลค่าเพิ่ม (</a:t>
            </a:r>
            <a:r>
              <a:rPr kumimoji="0" lang="en-US" sz="40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VAT) </a:t>
            </a:r>
            <a:r>
              <a:rPr kumimoji="0" lang="th-TH" sz="40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โดยไปจดทะเบียนที่สำนักงานสรรพากรในพื้นที่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4.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เปิดบัญชีธนาคารในนามธุรกิจ </a:t>
            </a:r>
            <a:r>
              <a:rPr kumimoji="0" lang="th-TH" sz="40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เพื่อแยกการเงินส่วนตัวและการเงินธุรกิจออกจากกัน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5.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ยื่นภาษีและบัญชีรายปี </a:t>
            </a:r>
            <a:r>
              <a:rPr kumimoji="0" lang="th-TH" sz="40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ยื่นแบบภาษีเงินได้บุคคลธรรมดา (ภ.ง.ด.90 หรือ ภ.ง.ด.94)</a:t>
            </a:r>
          </a:p>
        </p:txBody>
      </p:sp>
    </p:spTree>
    <p:extLst>
      <p:ext uri="{BB962C8B-B14F-4D97-AF65-F5344CB8AC3E}">
        <p14:creationId xmlns:p14="http://schemas.microsoft.com/office/powerpoint/2010/main" val="350816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849165" y="1594723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4255759" y="1737446"/>
              <a:ext cx="694325" cy="3274261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2.2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ห้างหุ้นส่วน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1344D27-F1F4-1AF8-A3BA-21C295067877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93D28BD5-BFD7-BFA0-7FE9-5F8E2BD7F3AF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1EE330E-1085-8C19-9EDF-9B3AC0295B25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520B90F-C95C-CD4D-5BAF-D07B09C96EF7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976F517-B0E5-7506-0C17-29C15DB3E806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ABAFB4C-16B5-66FE-F485-6A994499BBC5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14A9831-8B7F-CF3E-200A-839CA0552424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0598CA1-A699-2B9E-E417-1EEEE29ECB22}"/>
              </a:ext>
            </a:extLst>
          </p:cNvPr>
          <p:cNvGrpSpPr/>
          <p:nvPr/>
        </p:nvGrpSpPr>
        <p:grpSpPr>
          <a:xfrm>
            <a:off x="849164" y="2885853"/>
            <a:ext cx="9878458" cy="2773253"/>
            <a:chOff x="1228727" y="6094068"/>
            <a:chExt cx="9878458" cy="2773253"/>
          </a:xfrm>
        </p:grpSpPr>
        <p:sp>
          <p:nvSpPr>
            <p:cNvPr id="80" name="TextBox 10">
              <a:extLst>
                <a:ext uri="{FF2B5EF4-FFF2-40B4-BE49-F238E27FC236}">
                  <a16:creationId xmlns:a16="http://schemas.microsoft.com/office/drawing/2014/main" id="{1B3616C4-5B7D-C2CC-353D-B71A975997AF}"/>
                </a:ext>
              </a:extLst>
            </p:cNvPr>
            <p:cNvSpPr txBox="1"/>
            <p:nvPr/>
          </p:nvSpPr>
          <p:spPr>
            <a:xfrm>
              <a:off x="1228727" y="6131152"/>
              <a:ext cx="9878458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ห้างหุ้นส่วนสามัญ (</a:t>
              </a:r>
              <a:r>
                <a:rPr lang="en-US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Ordinary Partnership)</a:t>
              </a: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ห้างหุ้นส่วนประเภทที่บุคคลตั้งแต่ 2 คนขึ้นไป ตกลงกันเพื่อกระทำกิจการร่วมกัน ด้วยประสงค์จะแบ่งปันกำไรอันจะพึงได้จากกิจการที่ทำนั้น และผู้เป็นหุ้นส่วนทุกคนต้องรับผิดร่วมกัน เพื่อหนี้สินทั้งปวงของห้างหุ้นส่วนโดย</a:t>
              </a:r>
              <a:b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ไม่มีจำกัด ห้างหุ้นส่วนสามัญจะจดทะเบียนหรือไม่ก็ได้ ถ้าจดทะเบียนจะเรียกว่า ห้างหุ้นส่วนสามัญนิติบุคคล (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juristic ordinary Partnership)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และมีสภาพเป็นนิติบุคคลตามกฎหมาย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15C1F89-EBDD-2B43-E604-9250B00AAFE5}"/>
                </a:ext>
              </a:extLst>
            </p:cNvPr>
            <p:cNvSpPr/>
            <p:nvPr/>
          </p:nvSpPr>
          <p:spPr>
            <a:xfrm>
              <a:off x="1228728" y="609406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D33BD9C-A6B8-824E-DAC7-C00F0E33D28E}"/>
              </a:ext>
            </a:extLst>
          </p:cNvPr>
          <p:cNvGrpSpPr/>
          <p:nvPr/>
        </p:nvGrpSpPr>
        <p:grpSpPr>
          <a:xfrm>
            <a:off x="776997" y="6803189"/>
            <a:ext cx="16592187" cy="2369201"/>
            <a:chOff x="776997" y="6803189"/>
            <a:chExt cx="16592187" cy="2369201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6EDAFB4-13FB-5F40-CEAF-62AAB03F5324}"/>
                </a:ext>
              </a:extLst>
            </p:cNvPr>
            <p:cNvSpPr txBox="1"/>
            <p:nvPr/>
          </p:nvSpPr>
          <p:spPr>
            <a:xfrm>
              <a:off x="776997" y="6811936"/>
              <a:ext cx="16592187" cy="23604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4988" marR="0" lvl="0" indent="0" algn="l" defTabSz="914400" rtl="0" eaLnBrk="1" fontAlgn="auto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8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ห้างหุ้นส่วนจำกัด (</a:t>
              </a:r>
              <a:r>
                <a:rPr kumimoji="0" lang="en-US" sz="38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Limited Partnership)</a:t>
              </a:r>
              <a:r>
                <a:rPr kumimoji="0" lang="th-TH" sz="38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endPara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1073150" marR="0" lvl="0" indent="-530225" algn="l" defTabSz="914400" rtl="0" eaLnBrk="1" fontAlgn="auto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8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2.1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</a:t>
              </a:r>
              <a:r>
                <a:rPr kumimoji="0" lang="th-TH" sz="380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มีผู้เป็นหุ้นส่วน</a:t>
              </a:r>
              <a:r>
                <a:rPr kumimoji="0" lang="th-TH" sz="3800" i="0" u="none" strike="noStrike" kern="1200" cap="none" spc="36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ตั้งเเต่</a:t>
              </a:r>
              <a:r>
                <a:rPr kumimoji="0" lang="th-TH" sz="380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2 คนขึ้นไป ซึ่งจำกัดความรับผิดชอบเพียงไม่เกินจำนวนเงินที่คนรับจะลงหุ้น (</a:t>
              </a:r>
              <a:r>
                <a:rPr kumimoji="0" lang="en-US" sz="380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Limited Partner)</a:t>
              </a:r>
              <a:endParaRPr kumimoji="0" lang="th-TH" sz="38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1073150" marR="0" lvl="0" indent="-530225" algn="l" defTabSz="914400" rtl="0" eaLnBrk="1" fontAlgn="auto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8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2.2</a:t>
              </a:r>
              <a:r>
                <a:rPr kumimoji="0" lang="th-TH" sz="38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</a:t>
              </a:r>
              <a:r>
                <a:rPr kumimoji="0" lang="th-TH" sz="380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มีผู้เป็นหุ้นส่วน</a:t>
              </a:r>
              <a:r>
                <a:rPr kumimoji="0" lang="th-TH" sz="3800" i="0" u="none" strike="noStrike" kern="1200" cap="none" spc="36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ตั้งเเต่</a:t>
              </a:r>
              <a:r>
                <a:rPr kumimoji="0" lang="th-TH" sz="380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2 คนขึ้นไป ซึ่งต้องรับผิดชอบร่วมกันในบรรดาหนี้ของห้างหุ้นส่วนไม่จำกัดจำนวน (</a:t>
              </a:r>
              <a:r>
                <a:rPr kumimoji="0" lang="en-US" sz="380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General Partner)</a:t>
              </a:r>
              <a:endParaRPr kumimoji="0" lang="th-TH" sz="38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238CA65-28B0-FD3B-D1FF-D473B7CAF77C}"/>
                </a:ext>
              </a:extLst>
            </p:cNvPr>
            <p:cNvSpPr/>
            <p:nvPr/>
          </p:nvSpPr>
          <p:spPr>
            <a:xfrm>
              <a:off x="849165" y="6803189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pic>
        <p:nvPicPr>
          <p:cNvPr id="87" name="Picture 86">
            <a:extLst>
              <a:ext uri="{FF2B5EF4-FFF2-40B4-BE49-F238E27FC236}">
                <a16:creationId xmlns:a16="http://schemas.microsoft.com/office/drawing/2014/main" id="{F66ADA33-29DD-A5F3-64A6-127274E84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/>
          <a:stretch/>
        </p:blipFill>
        <p:spPr>
          <a:xfrm>
            <a:off x="11009676" y="2477865"/>
            <a:ext cx="6429159" cy="4144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305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E1C95-0A07-F2A3-0862-335187250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2149AF0-50F1-5CED-ACC9-4E0E62EB2B85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E6747C8-1A83-EADE-48EB-2A987A62A4F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282C4715-A621-0AF1-10B9-6DFA5F817B0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E4E4F34E-0A1C-0465-4DAF-62E3AC0CF47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FB79F1-B7E8-D957-08F6-176604BCB71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B943CA-A277-2ED2-BA3E-D82AEDE7DC86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A405E97-DF99-68D8-4724-D927386D854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FB385AE8-197F-DABF-DF65-61DE5BC34B7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45DDE894-EEDA-2CDA-10F1-F2013F9602A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4693A63-4163-6EF4-7A81-924597E1A27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A5BEDD1-18B0-6ABE-358D-B86E1FBEE88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AA85A84-BB79-CBCE-E3D6-2F66B23CDDB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825FE1EF-D5D5-EBC5-EDC9-24FBFB1A0F2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14225EA6-8679-13C1-98D6-2652ACDBB54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5FF9E99-C818-EBBA-42B0-9F0D9CFC625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4D34E06-00AA-DFA8-7986-DE3CB785C4E6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372EF4F-089C-7A56-5766-C3B3DCC93BC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C86AEE8E-1C9B-ECB8-21F6-D2D3C887C8D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0F057B1D-2B29-5EA0-D1EB-9377054CEFC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8AAA0AD-3901-0862-B20F-9C79E81232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308601E-5D51-1576-B4F4-C34FDC166DB4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B7C4026-6905-9340-71D9-E3232D04F93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BDE1CC3B-E559-A12F-C13A-90938DFFDA8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327280E3-7708-C4EB-E560-15B4053C1AB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C31E071-8C5D-D7AB-095F-6487C2BD695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2DFEB8B-6F73-5501-B34E-B077F65B60E1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B28F5DC-3379-0CE0-8F95-6638EF39A5B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DC45C90F-43D8-07C8-6A0E-19E4300DC27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A0762CEF-7F60-2DAE-150B-F8B7D68C109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CD7785D-A155-BC93-AE82-558870E0395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23FB790-E04B-1772-C170-622DD50A01A3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9FFBFC5-9FAC-C9CF-CDD8-8464699D7D7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C18BD672-3B21-48BB-B074-403893C2F73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9BC347FE-D29D-4DB8-9D65-8BDDC9CE0A6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4C0E7FA-7E55-553C-136E-2ECA2A55943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5510943-E9C1-2CD3-B5A8-7EDCE9516040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0D43BEC-3DF8-995B-1073-4667828CAF8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6D2B05F0-F0CB-A67F-7971-F7712F30272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D9F6A6ED-5B24-5E48-B950-7A2ED3E11D0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DC410D3-E52F-1E50-CB0E-5425B55F266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4F0561C-A26B-AA3A-C5BB-3CDA960D7353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E642623-70ED-0EFB-762C-E795E1429C8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8DF1A73F-B910-8792-9510-0E64AF076B2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B609EC5A-E62D-139F-072C-B939D8E9744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ACA5AA5-F043-6D1E-B720-71E5B23B619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C313401-1861-404B-3ECC-D16A3EBF9B48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76C2097-B35D-BCE2-AEC5-21FB675B1875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9B134CEF-C539-A457-84C3-95922E12B500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44E9C38C-E983-7F3D-05B5-BE77AFA48B3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8149B0C-CF2A-B52E-DE2C-9432FDA35BB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CC5F9D1D-B409-EF08-9EF4-0CA298F60CF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87D3698-CB3E-23C9-FB82-268C282BF344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F7BF3ED-320A-A430-D0B3-ECF0C2D62EB4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750E454-1E6B-AF63-D242-2716B32B8E3D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4958E5A-58B1-527D-8B54-119F8360CD44}"/>
              </a:ext>
            </a:extLst>
          </p:cNvPr>
          <p:cNvGrpSpPr/>
          <p:nvPr/>
        </p:nvGrpSpPr>
        <p:grpSpPr>
          <a:xfrm>
            <a:off x="19228886" y="7136610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BD47757F-D4B6-C782-CD5C-3A61A0170A2E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25F4E1C-E3AC-D54A-1DE5-22F9B43DD4BA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93DBDD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11C9122-A311-6F2F-2A13-199E4D919303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9A32B17-49B5-F7D3-7FFD-81991228EAA6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D9FF9F0-752F-DF66-6F87-BA4FFE1D7274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6F1793D-7BA8-2EA6-6F12-6FE64CF55C26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3DD5D1A-E7BE-E62F-62CE-E56863019208}"/>
              </a:ext>
            </a:extLst>
          </p:cNvPr>
          <p:cNvGrpSpPr/>
          <p:nvPr/>
        </p:nvGrpSpPr>
        <p:grpSpPr>
          <a:xfrm>
            <a:off x="500333" y="1765864"/>
            <a:ext cx="17259574" cy="8022540"/>
            <a:chOff x="500333" y="1765864"/>
            <a:chExt cx="17259574" cy="8022540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6A77D952-5E55-B6A9-3293-CB019CB26DA5}"/>
                </a:ext>
              </a:extLst>
            </p:cNvPr>
            <p:cNvSpPr/>
            <p:nvPr/>
          </p:nvSpPr>
          <p:spPr>
            <a:xfrm>
              <a:off x="500333" y="2001328"/>
              <a:ext cx="17259574" cy="7787076"/>
            </a:xfrm>
            <a:prstGeom prst="roundRect">
              <a:avLst>
                <a:gd name="adj" fmla="val 9256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rgbClr val="05BEC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51F73FD-AEF9-2E66-2E7C-19EFDA56F0E3}"/>
                </a:ext>
              </a:extLst>
            </p:cNvPr>
            <p:cNvGrpSpPr/>
            <p:nvPr/>
          </p:nvGrpSpPr>
          <p:grpSpPr>
            <a:xfrm>
              <a:off x="4969437" y="1765864"/>
              <a:ext cx="8781690" cy="690554"/>
              <a:chOff x="3889390" y="5441816"/>
              <a:chExt cx="8781690" cy="690554"/>
            </a:xfrm>
          </p:grpSpPr>
          <p:sp>
            <p:nvSpPr>
              <p:cNvPr id="3" name="Google Shape;176;p25">
                <a:extLst>
                  <a:ext uri="{FF2B5EF4-FFF2-40B4-BE49-F238E27FC236}">
                    <a16:creationId xmlns:a16="http://schemas.microsoft.com/office/drawing/2014/main" id="{2A3FAAA6-84CC-CF6B-D4DC-CDAD098ECFD7}"/>
                  </a:ext>
                </a:extLst>
              </p:cNvPr>
              <p:cNvSpPr/>
              <p:nvPr/>
            </p:nvSpPr>
            <p:spPr>
              <a:xfrm rot="16200000">
                <a:off x="7955950" y="1375256"/>
                <a:ext cx="631318" cy="8764437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B72E9DC8-855D-4DA3-3E5C-799AAAC16555}"/>
                  </a:ext>
                </a:extLst>
              </p:cNvPr>
              <p:cNvSpPr txBox="1"/>
              <p:nvPr/>
            </p:nvSpPr>
            <p:spPr>
              <a:xfrm>
                <a:off x="4192437" y="5544542"/>
                <a:ext cx="8478643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ลักษณะสำคัญของห้างหุ้นส่วนสามัญและห้างหุ้นส่วนจำกัด</a:t>
                </a:r>
                <a:endParaRPr lang="en-US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137B6C-B2C5-1158-6F4F-4C7C2378C68E}"/>
                </a:ext>
              </a:extLst>
            </p:cNvPr>
            <p:cNvSpPr txBox="1"/>
            <p:nvPr/>
          </p:nvSpPr>
          <p:spPr>
            <a:xfrm>
              <a:off x="683467" y="2602741"/>
              <a:ext cx="7967175" cy="69044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4988" marR="0" lvl="0" indent="0" algn="l" defTabSz="914400" rtl="0" eaLnBrk="1" fontAlgn="auto" latinLnBrk="0" hangingPunct="1">
                <a:lnSpc>
                  <a:spcPts val="36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ห้างหุ้นส่วนสามัญ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Ordinary Partnership)</a:t>
              </a:r>
              <a:endParaRPr kumimoji="0" lang="th-TH" sz="36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542925" marR="0" lvl="0" indent="-358775" algn="l" defTabSz="1073150" rtl="0" eaLnBrk="1" fontAlgn="auto" latinLnBrk="0" hangingPunct="1">
                <a:lnSpc>
                  <a:spcPts val="36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1.	</a:t>
              </a: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จำนวนผู้ก่อตั้ง</a:t>
              </a:r>
            </a:p>
            <a:p>
              <a:pPr marL="808038" marR="0" lvl="0" indent="-623888" algn="l" defTabSz="1073150" rtl="0" eaLnBrk="1" fontAlgn="auto" latinLnBrk="0" hangingPunct="1">
                <a:lnSpc>
                  <a:spcPts val="36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</a:t>
              </a:r>
              <a:r>
                <a:rPr kumimoji="0" lang="th-TH" sz="34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2 คนขึ้นไป</a:t>
              </a:r>
            </a:p>
            <a:p>
              <a:pPr marL="808038" marR="0" lvl="0" indent="-623888" algn="l" defTabSz="1073150" rtl="0" eaLnBrk="1" fontAlgn="auto" latinLnBrk="0" hangingPunct="1">
                <a:lnSpc>
                  <a:spcPts val="36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4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ผู้เป็นหุ้นส่วนต้องรับผิดชอบหนี้สินร่วมกันโดยไม่จำกัดจำนวน</a:t>
              </a:r>
            </a:p>
            <a:p>
              <a:pPr marL="542925" marR="0" lvl="0" indent="-358775" algn="l" defTabSz="1073150" rtl="0" eaLnBrk="1" fontAlgn="auto" latinLnBrk="0" hangingPunct="1">
                <a:lnSpc>
                  <a:spcPts val="36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2.	</a:t>
              </a: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การจดทะเบียนเป็นนิติบุคคล</a:t>
              </a:r>
            </a:p>
            <a:p>
              <a:pPr marL="808038" marR="0" lvl="0" indent="-623888" algn="l" defTabSz="1073150" rtl="0" eaLnBrk="1" fontAlgn="auto" latinLnBrk="0" hangingPunct="1">
                <a:lnSpc>
                  <a:spcPts val="36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4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จดทะเบียนเป็นนิติบุคคลหรือไม่ก็ได้</a:t>
              </a:r>
            </a:p>
            <a:p>
              <a:pPr marL="808038" marR="0" lvl="0" indent="-623888" algn="l" defTabSz="1073150" rtl="0" eaLnBrk="1" fontAlgn="auto" latinLnBrk="0" hangingPunct="1">
                <a:lnSpc>
                  <a:spcPts val="36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4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ถ้าไม่จดทะเบียนจะไม่มีสภาพเป็นนิติบุคคลตามกฎหมาย</a:t>
              </a:r>
            </a:p>
            <a:p>
              <a:pPr marL="808038" marR="0" lvl="0" indent="-623888" algn="l" defTabSz="1073150" rtl="0" eaLnBrk="1" fontAlgn="auto" latinLnBrk="0" hangingPunct="1">
                <a:lnSpc>
                  <a:spcPts val="36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4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ถ้าจดทะเบียน เรียกว่า ห้างหุ้นส่วนสามัญนิติบุคคล</a:t>
              </a:r>
            </a:p>
            <a:p>
              <a:pPr marL="542925" marR="0" lvl="0" indent="-358775" algn="l" defTabSz="1073150" rtl="0" eaLnBrk="1" fontAlgn="auto" latinLnBrk="0" hangingPunct="1">
                <a:lnSpc>
                  <a:spcPts val="36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3.	</a:t>
              </a: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การลงทุนในห้างหุ้นส่วน</a:t>
              </a:r>
            </a:p>
            <a:p>
              <a:pPr marL="808038" marR="0" lvl="0" indent="-623888" algn="l" defTabSz="1073150" rtl="0" eaLnBrk="1" fontAlgn="auto" latinLnBrk="0" hangingPunct="1">
                <a:lnSpc>
                  <a:spcPts val="34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4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ผู้เป็นหุ้นส่วนสามารถลงทุนได้ทั้งในรูปแบบเงินสด ทรัพย์สิน และแรงงาน</a:t>
              </a:r>
            </a:p>
            <a:p>
              <a:pPr marL="542925" marR="0" lvl="0" indent="-358775" algn="l" defTabSz="1073150" rtl="0" eaLnBrk="1" fontAlgn="auto" latinLnBrk="0" hangingPunct="1">
                <a:lnSpc>
                  <a:spcPts val="36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4.</a:t>
              </a: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ผู้เป็นหุ้นส่วน</a:t>
              </a:r>
            </a:p>
            <a:p>
              <a:pPr marL="808038" marR="0" lvl="0" indent="-623888" algn="l" defTabSz="1073150" rtl="0" eaLnBrk="1" fontAlgn="auto" latinLnBrk="0" hangingPunct="1">
                <a:lnSpc>
                  <a:spcPts val="36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4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ตกลงให้หุ้นส่วนคนหนึ่งหรือหลายคนเป็นหุ้นส่วนผู้จัดการได้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CECF33-3432-D7C0-2594-D6BC2999E96B}"/>
                </a:ext>
              </a:extLst>
            </p:cNvPr>
            <p:cNvSpPr/>
            <p:nvPr/>
          </p:nvSpPr>
          <p:spPr>
            <a:xfrm>
              <a:off x="1348745" y="3846800"/>
              <a:ext cx="161026" cy="16102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F84B0BF-F136-2885-4614-8E173C504F8E}"/>
                </a:ext>
              </a:extLst>
            </p:cNvPr>
            <p:cNvSpPr/>
            <p:nvPr/>
          </p:nvSpPr>
          <p:spPr>
            <a:xfrm>
              <a:off x="1348745" y="4372749"/>
              <a:ext cx="161026" cy="16102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2D95B8D-B2EB-6A06-A052-BEF815873AEA}"/>
                </a:ext>
              </a:extLst>
            </p:cNvPr>
            <p:cNvSpPr/>
            <p:nvPr/>
          </p:nvSpPr>
          <p:spPr>
            <a:xfrm>
              <a:off x="1348745" y="5457604"/>
              <a:ext cx="161026" cy="16102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A066FD-326B-D2A5-66B3-536B6AF7708E}"/>
                </a:ext>
              </a:extLst>
            </p:cNvPr>
            <p:cNvSpPr/>
            <p:nvPr/>
          </p:nvSpPr>
          <p:spPr>
            <a:xfrm>
              <a:off x="1348745" y="5988615"/>
              <a:ext cx="161026" cy="16102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7836350-038B-53BE-4C69-603174E91946}"/>
                </a:ext>
              </a:extLst>
            </p:cNvPr>
            <p:cNvSpPr/>
            <p:nvPr/>
          </p:nvSpPr>
          <p:spPr>
            <a:xfrm>
              <a:off x="1348745" y="6499773"/>
              <a:ext cx="161026" cy="16102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92FBD1B-4187-6308-56D0-8A5667F78A87}"/>
                </a:ext>
              </a:extLst>
            </p:cNvPr>
            <p:cNvSpPr/>
            <p:nvPr/>
          </p:nvSpPr>
          <p:spPr>
            <a:xfrm>
              <a:off x="1348745" y="7510894"/>
              <a:ext cx="161026" cy="16102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118B190-DD41-5322-9B33-65517153AC3B}"/>
                </a:ext>
              </a:extLst>
            </p:cNvPr>
            <p:cNvSpPr/>
            <p:nvPr/>
          </p:nvSpPr>
          <p:spPr>
            <a:xfrm>
              <a:off x="1348745" y="9035478"/>
              <a:ext cx="161026" cy="16102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9CC4ED2-7F85-8758-A994-2A6D19E04994}"/>
                </a:ext>
              </a:extLst>
            </p:cNvPr>
            <p:cNvSpPr txBox="1"/>
            <p:nvPr/>
          </p:nvSpPr>
          <p:spPr>
            <a:xfrm>
              <a:off x="8922337" y="2602741"/>
              <a:ext cx="8744037" cy="71096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4988" marR="0" lvl="0" indent="0" algn="l" defTabSz="914400" rtl="0" eaLnBrk="1" fontAlgn="auto" latinLnBrk="0" hangingPunct="1">
                <a:lnSpc>
                  <a:spcPts val="36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ห้างหุ้นส่วนจำกัด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Limited Partnership)</a:t>
              </a:r>
              <a:endParaRPr kumimoji="0" lang="th-TH" sz="36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542925" marR="0" lvl="0" indent="-358775" algn="l" defTabSz="1073150" rtl="0" eaLnBrk="1" fontAlgn="auto" latinLnBrk="0" hangingPunct="1">
                <a:lnSpc>
                  <a:spcPts val="36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1.	</a:t>
              </a: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จำนวนผู้ก่อตั้ง</a:t>
              </a:r>
            </a:p>
            <a:p>
              <a:pPr marL="808038" marR="0" lvl="0" indent="-623888" algn="l" defTabSz="1073150" rtl="0" eaLnBrk="1" fontAlgn="auto" latinLnBrk="0" hangingPunct="1">
                <a:lnSpc>
                  <a:spcPts val="32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4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2 คนขึ้นไป</a:t>
              </a:r>
            </a:p>
            <a:p>
              <a:pPr marL="808038" marR="0" lvl="0" indent="-623888" algn="l" defTabSz="1073150" rtl="0" eaLnBrk="1" fontAlgn="auto" latinLnBrk="0" hangingPunct="1">
                <a:lnSpc>
                  <a:spcPts val="32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4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มีหุ้นส่วน 2 ประเภท ได้แก่ </a:t>
              </a:r>
              <a:r>
                <a:rPr kumimoji="0" lang="th-TH" sz="3400" b="1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1)</a:t>
              </a:r>
              <a:r>
                <a:rPr kumimoji="0" lang="th-TH" sz="34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หุ้นส่วนที่จำกัดความรับผิดชอบ รับผิดชอบเพียงจำนวนเงินที่นำมาลงทุน </a:t>
              </a:r>
              <a:r>
                <a:rPr kumimoji="0" lang="th-TH" sz="3400" b="1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2)</a:t>
              </a:r>
              <a:r>
                <a:rPr kumimoji="0" lang="th-TH" sz="34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หุ้นส่วนที่ไม่จำกัดความรับผิดชอบ รับผิดชอบในหนี้สินของห้างหุ้นส่วนโดยไม่จำกัดจำนวน</a:t>
              </a:r>
            </a:p>
            <a:p>
              <a:pPr marL="542925" marR="0" lvl="0" indent="-358775" algn="l" defTabSz="1073150" rtl="0" eaLnBrk="1" fontAlgn="auto" latinLnBrk="0" hangingPunct="1">
                <a:lnSpc>
                  <a:spcPts val="36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2.	</a:t>
              </a: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การจดทะเบียนเป็นนิติบุคคล</a:t>
              </a:r>
            </a:p>
            <a:p>
              <a:pPr marL="808038" marR="0" lvl="0" indent="-623888" algn="l" defTabSz="1073150" rtl="0" eaLnBrk="1" fontAlgn="auto" latinLnBrk="0" hangingPunct="1">
                <a:lnSpc>
                  <a:spcPts val="32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</a:t>
              </a:r>
              <a:r>
                <a:rPr kumimoji="0" lang="th-TH" sz="34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ต้องมีการจดทะเบียนเป็นนิติบุคคล ห้างหุ้นส่วนจำกัด (</a:t>
              </a:r>
              <a:r>
                <a:rPr kumimoji="0" lang="en-US" sz="34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Limited Partnership)</a:t>
              </a:r>
              <a:endParaRPr kumimoji="0" lang="th-TH" sz="34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542925" marR="0" lvl="0" indent="-358775" algn="l" defTabSz="1073150" rtl="0" eaLnBrk="1" fontAlgn="auto" latinLnBrk="0" hangingPunct="1">
                <a:lnSpc>
                  <a:spcPts val="36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3.	</a:t>
              </a: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การลงทุนในห้างหุ้นส่วน</a:t>
              </a:r>
            </a:p>
            <a:p>
              <a:pPr marL="808038" marR="0" lvl="0" indent="-623888" algn="l" defTabSz="1073150" rtl="0" eaLnBrk="1" fontAlgn="auto" latinLnBrk="0" hangingPunct="1">
                <a:lnSpc>
                  <a:spcPts val="32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</a:t>
              </a:r>
              <a:r>
                <a:rPr kumimoji="0" lang="th-TH" sz="34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หุ้นส่วนที่จำกัดความรับผิดชอบต้องลงทุนด้วยเงินสดหรือทรัพย์สิน ลงทุนด้วยแรงงานไม่ได้</a:t>
              </a:r>
            </a:p>
            <a:p>
              <a:pPr marL="542925" marR="0" lvl="0" indent="-358775" algn="l" defTabSz="1073150" rtl="0" eaLnBrk="1" fontAlgn="auto" latinLnBrk="0" hangingPunct="1">
                <a:lnSpc>
                  <a:spcPts val="36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4.</a:t>
              </a: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ผู้เป็นหุ้นส่วน</a:t>
              </a:r>
            </a:p>
            <a:p>
              <a:pPr marL="808038" marR="0" lvl="0" indent="-623888" algn="l" defTabSz="1073150" rtl="0" eaLnBrk="1" fontAlgn="auto" latinLnBrk="0" hangingPunct="1">
                <a:lnSpc>
                  <a:spcPts val="32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</a:t>
              </a:r>
              <a:r>
                <a:rPr kumimoji="0" lang="th-TH" sz="34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เฉพาะหุ้นส่วนที่ไม่จำกัดความรับผิดชอบเท่านั้น จึงจะเป็นหุ้นส่วนผู้จัดการได้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97FF570-E2A0-E173-0599-88CF2B29F428}"/>
                </a:ext>
              </a:extLst>
            </p:cNvPr>
            <p:cNvCxnSpPr/>
            <p:nvPr/>
          </p:nvCxnSpPr>
          <p:spPr>
            <a:xfrm>
              <a:off x="8922337" y="2771272"/>
              <a:ext cx="0" cy="6774071"/>
            </a:xfrm>
            <a:prstGeom prst="line">
              <a:avLst/>
            </a:prstGeom>
            <a:ln w="25400">
              <a:solidFill>
                <a:srgbClr val="05BEC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73D8C03-0CF6-B1B0-E362-EFCFDB1080C9}"/>
                </a:ext>
              </a:extLst>
            </p:cNvPr>
            <p:cNvSpPr/>
            <p:nvPr/>
          </p:nvSpPr>
          <p:spPr>
            <a:xfrm>
              <a:off x="9604418" y="3754633"/>
              <a:ext cx="161026" cy="16102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E3F23AD-9BE7-A624-CCB5-7734A69103A7}"/>
                </a:ext>
              </a:extLst>
            </p:cNvPr>
            <p:cNvSpPr/>
            <p:nvPr/>
          </p:nvSpPr>
          <p:spPr>
            <a:xfrm>
              <a:off x="9604418" y="4228614"/>
              <a:ext cx="161026" cy="16102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BBEE35A-5EE6-4B49-3B61-2BC2879ABDCB}"/>
                </a:ext>
              </a:extLst>
            </p:cNvPr>
            <p:cNvSpPr/>
            <p:nvPr/>
          </p:nvSpPr>
          <p:spPr>
            <a:xfrm>
              <a:off x="9604418" y="6026994"/>
              <a:ext cx="161026" cy="16102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B8119220-A929-65FB-62DE-908C97F7468D}"/>
                </a:ext>
              </a:extLst>
            </p:cNvPr>
            <p:cNvSpPr/>
            <p:nvPr/>
          </p:nvSpPr>
          <p:spPr>
            <a:xfrm>
              <a:off x="9604418" y="7424994"/>
              <a:ext cx="161026" cy="16102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B103238-DF71-2D28-4B7D-92DA4AE1AC04}"/>
                </a:ext>
              </a:extLst>
            </p:cNvPr>
            <p:cNvSpPr/>
            <p:nvPr/>
          </p:nvSpPr>
          <p:spPr>
            <a:xfrm>
              <a:off x="9604418" y="8843499"/>
              <a:ext cx="161026" cy="16102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</p:spTree>
    <p:extLst>
      <p:ext uri="{BB962C8B-B14F-4D97-AF65-F5344CB8AC3E}">
        <p14:creationId xmlns:p14="http://schemas.microsoft.com/office/powerpoint/2010/main" val="127660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E1C95-0A07-F2A3-0862-335187250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2149AF0-50F1-5CED-ACC9-4E0E62EB2B85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E6747C8-1A83-EADE-48EB-2A987A62A4F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282C4715-A621-0AF1-10B9-6DFA5F817B0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E4E4F34E-0A1C-0465-4DAF-62E3AC0CF47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FB79F1-B7E8-D957-08F6-176604BCB71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B943CA-A277-2ED2-BA3E-D82AEDE7DC86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A405E97-DF99-68D8-4724-D927386D854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FB385AE8-197F-DABF-DF65-61DE5BC34B7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45DDE894-EEDA-2CDA-10F1-F2013F9602A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4693A63-4163-6EF4-7A81-924597E1A27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A5BEDD1-18B0-6ABE-358D-B86E1FBEE88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AA85A84-BB79-CBCE-E3D6-2F66B23CDDB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825FE1EF-D5D5-EBC5-EDC9-24FBFB1A0F2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14225EA6-8679-13C1-98D6-2652ACDBB54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5FF9E99-C818-EBBA-42B0-9F0D9CFC625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4D34E06-00AA-DFA8-7986-DE3CB785C4E6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372EF4F-089C-7A56-5766-C3B3DCC93BC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C86AEE8E-1C9B-ECB8-21F6-D2D3C887C8D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0F057B1D-2B29-5EA0-D1EB-9377054CEFC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8AAA0AD-3901-0862-B20F-9C79E81232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308601E-5D51-1576-B4F4-C34FDC166DB4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B7C4026-6905-9340-71D9-E3232D04F93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BDE1CC3B-E559-A12F-C13A-90938DFFDA8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327280E3-7708-C4EB-E560-15B4053C1AB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C31E071-8C5D-D7AB-095F-6487C2BD695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2DFEB8B-6F73-5501-B34E-B077F65B60E1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B28F5DC-3379-0CE0-8F95-6638EF39A5B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DC45C90F-43D8-07C8-6A0E-19E4300DC27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A0762CEF-7F60-2DAE-150B-F8B7D68C109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CD7785D-A155-BC93-AE82-558870E0395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23FB790-E04B-1772-C170-622DD50A01A3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9FFBFC5-9FAC-C9CF-CDD8-8464699D7D7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C18BD672-3B21-48BB-B074-403893C2F73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9BC347FE-D29D-4DB8-9D65-8BDDC9CE0A6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4C0E7FA-7E55-553C-136E-2ECA2A55943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5510943-E9C1-2CD3-B5A8-7EDCE9516040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0D43BEC-3DF8-995B-1073-4667828CAF8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6D2B05F0-F0CB-A67F-7971-F7712F30272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D9F6A6ED-5B24-5E48-B950-7A2ED3E11D0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DC410D3-E52F-1E50-CB0E-5425B55F266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4F0561C-A26B-AA3A-C5BB-3CDA960D7353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E642623-70ED-0EFB-762C-E795E1429C8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8DF1A73F-B910-8792-9510-0E64AF076B2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B609EC5A-E62D-139F-072C-B939D8E9744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ACA5AA5-F043-6D1E-B720-71E5B23B619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C313401-1861-404B-3ECC-D16A3EBF9B48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76C2097-B35D-BCE2-AEC5-21FB675B1875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9B134CEF-C539-A457-84C3-95922E12B500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44E9C38C-E983-7F3D-05B5-BE77AFA48B3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8149B0C-CF2A-B52E-DE2C-9432FDA35BB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CC5F9D1D-B409-EF08-9EF4-0CA298F60CF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87D3698-CB3E-23C9-FB82-268C282BF344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F7BF3ED-320A-A430-D0B3-ECF0C2D62EB4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750E454-1E6B-AF63-D242-2716B32B8E3D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4958E5A-58B1-527D-8B54-119F8360CD44}"/>
              </a:ext>
            </a:extLst>
          </p:cNvPr>
          <p:cNvGrpSpPr/>
          <p:nvPr/>
        </p:nvGrpSpPr>
        <p:grpSpPr>
          <a:xfrm>
            <a:off x="19228886" y="7136610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BD47757F-D4B6-C782-CD5C-3A61A0170A2E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25F4E1C-E3AC-D54A-1DE5-22F9B43DD4BA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93DBDD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11C9122-A311-6F2F-2A13-199E4D919303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9A32B17-49B5-F7D3-7FFD-81991228EAA6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D9FF9F0-752F-DF66-6F87-BA4FFE1D7274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6F1793D-7BA8-2EA6-6F12-6FE64CF55C26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A4AB299-ADC0-E0C5-0F93-C280BEB33EDA}"/>
              </a:ext>
            </a:extLst>
          </p:cNvPr>
          <p:cNvGrpSpPr/>
          <p:nvPr/>
        </p:nvGrpSpPr>
        <p:grpSpPr>
          <a:xfrm>
            <a:off x="776996" y="1903888"/>
            <a:ext cx="16734006" cy="7405389"/>
            <a:chOff x="776996" y="1903888"/>
            <a:chExt cx="16734006" cy="740538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0287AC7-4F16-B3A2-8B7D-1B6C29FDFE66}"/>
                </a:ext>
              </a:extLst>
            </p:cNvPr>
            <p:cNvGrpSpPr/>
            <p:nvPr/>
          </p:nvGrpSpPr>
          <p:grpSpPr>
            <a:xfrm>
              <a:off x="776996" y="1903888"/>
              <a:ext cx="16734006" cy="7405389"/>
              <a:chOff x="776996" y="1681647"/>
              <a:chExt cx="16734006" cy="7405389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56CEB73-8C31-6CBD-2D5B-AEE2F4032E0F}"/>
                  </a:ext>
                </a:extLst>
              </p:cNvPr>
              <p:cNvSpPr/>
              <p:nvPr/>
            </p:nvSpPr>
            <p:spPr>
              <a:xfrm>
                <a:off x="776996" y="2034158"/>
                <a:ext cx="16734006" cy="7052878"/>
              </a:xfrm>
              <a:prstGeom prst="roundRect">
                <a:avLst>
                  <a:gd name="adj" fmla="val 17371"/>
                </a:avLst>
              </a:prstGeom>
              <a:solidFill>
                <a:schemeClr val="bg1"/>
              </a:solidFill>
              <a:ln w="38100">
                <a:solidFill>
                  <a:srgbClr val="93DBDD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51F73FD-AEF9-2E66-2E7C-19EFDA56F0E3}"/>
                  </a:ext>
                </a:extLst>
              </p:cNvPr>
              <p:cNvGrpSpPr/>
              <p:nvPr/>
            </p:nvGrpSpPr>
            <p:grpSpPr>
              <a:xfrm>
                <a:off x="1570006" y="1681647"/>
                <a:ext cx="6721103" cy="650213"/>
                <a:chOff x="3889388" y="5441816"/>
                <a:chExt cx="6721103" cy="650213"/>
              </a:xfrm>
            </p:grpSpPr>
            <p:sp>
              <p:nvSpPr>
                <p:cNvPr id="3" name="Google Shape;176;p25">
                  <a:extLst>
                    <a:ext uri="{FF2B5EF4-FFF2-40B4-BE49-F238E27FC236}">
                      <a16:creationId xmlns:a16="http://schemas.microsoft.com/office/drawing/2014/main" id="{2A3FAAA6-84CC-CF6B-D4DC-CDAD098ECFD7}"/>
                    </a:ext>
                  </a:extLst>
                </p:cNvPr>
                <p:cNvSpPr/>
                <p:nvPr/>
              </p:nvSpPr>
              <p:spPr>
                <a:xfrm rot="16200000">
                  <a:off x="6549843" y="2781361"/>
                  <a:ext cx="631318" cy="595222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5BE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" name="TextBox 10">
                  <a:extLst>
                    <a:ext uri="{FF2B5EF4-FFF2-40B4-BE49-F238E27FC236}">
                      <a16:creationId xmlns:a16="http://schemas.microsoft.com/office/drawing/2014/main" id="{B72E9DC8-855D-4DA3-3E5C-799AAAC16555}"/>
                    </a:ext>
                  </a:extLst>
                </p:cNvPr>
                <p:cNvSpPr txBox="1"/>
                <p:nvPr/>
              </p:nvSpPr>
              <p:spPr>
                <a:xfrm>
                  <a:off x="4175184" y="5504201"/>
                  <a:ext cx="6435307" cy="58782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 algn="thaiDist">
                    <a:lnSpc>
                      <a:spcPts val="40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ข้อดีและข้อเสียของกิจการห้างหุ้นส่วน</a:t>
                  </a:r>
                  <a:endParaRPr lang="en-US" sz="4000" b="1" spc="36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137B6C-B2C5-1158-6F4F-4C7C2378C68E}"/>
                  </a:ext>
                </a:extLst>
              </p:cNvPr>
              <p:cNvSpPr txBox="1"/>
              <p:nvPr/>
            </p:nvSpPr>
            <p:spPr>
              <a:xfrm>
                <a:off x="776999" y="2622042"/>
                <a:ext cx="8367002" cy="62709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34988" marR="0" lvl="0" indent="0" algn="l" defTabSz="914400" rtl="0" eaLnBrk="1" fontAlgn="auto" latinLnBrk="0" hangingPunct="1">
                  <a:lnSpc>
                    <a:spcPts val="36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3600" b="1" spc="36" dirty="0">
                    <a:solidFill>
                      <a:schemeClr val="accent2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ข้อดี</a:t>
                </a:r>
                <a:endPara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  <a:p>
                <a:pPr marL="901700" marR="0" lvl="0" indent="-358775" algn="l" defTabSz="914400" rtl="0" eaLnBrk="1" fontAlgn="auto" latinLnBrk="0" hangingPunct="1">
                  <a:lnSpc>
                    <a:spcPts val="36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3600" b="1" i="0" u="none" strike="noStrike" kern="1200" cap="none" spc="36" normalizeH="0" baseline="0" noProof="0" dirty="0">
                    <a:ln>
                      <a:noFill/>
                    </a:ln>
                    <a:solidFill>
                      <a:srgbClr val="05BEC3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1.</a:t>
                </a:r>
                <a:r>
                  <a:rPr kumimoji="0" lang="th-TH" sz="36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การก่อตั้งง่าย ไม่ยุ่งยาก และค่าใช้จ่ายต่ำ</a:t>
                </a:r>
              </a:p>
              <a:p>
                <a:pPr marL="901700" marR="0" lvl="0" indent="-358775" algn="l" defTabSz="914400" rtl="0" eaLnBrk="1" fontAlgn="auto" latinLnBrk="0" hangingPunct="1">
                  <a:lnSpc>
                    <a:spcPts val="36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36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	</a:t>
                </a:r>
                <a:r>
                  <a:rPr kumimoji="0" lang="th-TH" sz="36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ธุรกิจมีความมั่นคง และน่าเชื่อถือกว่ากิจการเจ้าของคนเดียว</a:t>
                </a:r>
              </a:p>
              <a:p>
                <a:pPr marL="901700" marR="0" lvl="0" indent="-358775" algn="l" defTabSz="914400" rtl="0" eaLnBrk="1" fontAlgn="auto" latinLnBrk="0" hangingPunct="1">
                  <a:lnSpc>
                    <a:spcPts val="36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36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	</a:t>
                </a:r>
                <a:r>
                  <a:rPr kumimoji="0" lang="th-TH" sz="36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มีความสามารถในการรวบรวมเงินทุนและการก่อหนี้</a:t>
                </a:r>
              </a:p>
              <a:p>
                <a:pPr marL="901700" marR="0" lvl="0" indent="-358775" algn="l" defTabSz="914400" rtl="0" eaLnBrk="1" fontAlgn="auto" latinLnBrk="0" hangingPunct="1">
                  <a:lnSpc>
                    <a:spcPts val="36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36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4.</a:t>
                </a:r>
                <a:r>
                  <a:rPr kumimoji="0" lang="th-TH" sz="36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สามารถรวบรวม และระดมความรู้ ทักษะความสามารถจากผู้ร่วมดำเนินการได้อย่างหลากหลาย</a:t>
                </a:r>
              </a:p>
              <a:p>
                <a:pPr marL="901700" marR="0" lvl="0" indent="-358775" algn="l" defTabSz="914400" rtl="0" eaLnBrk="1" fontAlgn="auto" latinLnBrk="0" hangingPunct="1">
                  <a:lnSpc>
                    <a:spcPts val="36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36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5.</a:t>
                </a:r>
                <a:r>
                  <a:rPr kumimoji="0" lang="th-TH" sz="36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มีความสามารถในการตัดสินใจสูง</a:t>
                </a:r>
              </a:p>
              <a:p>
                <a:pPr marL="901700" marR="0" lvl="0" indent="-358775" algn="l" defTabSz="914400" rtl="0" eaLnBrk="1" fontAlgn="auto" latinLnBrk="0" hangingPunct="1">
                  <a:lnSpc>
                    <a:spcPts val="36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36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6.	</a:t>
                </a:r>
                <a:r>
                  <a:rPr kumimoji="0" lang="th-TH" sz="36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กฎระเบียบหรือมาตรฐานทางกฎหมายไม่เข้มงวด</a:t>
                </a:r>
              </a:p>
              <a:p>
                <a:pPr marL="901700" marR="0" lvl="0" indent="-358775" algn="l" defTabSz="914400" rtl="0" eaLnBrk="1" fontAlgn="auto" latinLnBrk="0" hangingPunct="1">
                  <a:lnSpc>
                    <a:spcPts val="36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36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7.	</a:t>
                </a:r>
                <a:r>
                  <a:rPr kumimoji="0" lang="th-TH" sz="3600" b="0" i="0" u="none" strike="noStrike" kern="1200" cap="none" spc="36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การทำ</a:t>
                </a:r>
                <a:r>
                  <a:rPr kumimoji="0" lang="th-TH" sz="36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สัญญาในการรวมหุ้นเป็นลายลักษณ์อักษรหรือไม่เป็นลายลักษณ์อักษรก็ได้</a:t>
                </a:r>
              </a:p>
              <a:p>
                <a:pPr marL="901700" marR="0" lvl="0" indent="-358775" algn="l" defTabSz="914400" rtl="0" eaLnBrk="1" fontAlgn="auto" latinLnBrk="0" hangingPunct="1">
                  <a:lnSpc>
                    <a:spcPts val="36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36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8.</a:t>
                </a:r>
                <a:r>
                  <a:rPr kumimoji="0" lang="th-TH" sz="36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มีแรงจูงใจในการดำเนินกิจการ เพราะมีการแบ่งผลกำไรระหว่างหุ้นส่วนทุกคน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900679-AEAD-A718-4883-2F33CF2374E7}"/>
                  </a:ext>
                </a:extLst>
              </p:cNvPr>
              <p:cNvSpPr txBox="1"/>
              <p:nvPr/>
            </p:nvSpPr>
            <p:spPr>
              <a:xfrm>
                <a:off x="9698203" y="2622042"/>
                <a:ext cx="7676266" cy="50785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34988" marR="0" lvl="0" indent="0" algn="l" defTabSz="914400" rtl="0" eaLnBrk="1" fontAlgn="auto" latinLnBrk="0" hangingPunct="1">
                  <a:lnSpc>
                    <a:spcPts val="36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3600" b="1" spc="36" dirty="0">
                    <a:solidFill>
                      <a:schemeClr val="accent2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ข้อเสีย</a:t>
                </a:r>
                <a:endPara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  <a:p>
                <a:pPr marL="901700" marR="0" lvl="0" indent="-358775" algn="l" defTabSz="914400" rtl="0" eaLnBrk="1" fontAlgn="auto" latinLnBrk="0" hangingPunct="1">
                  <a:lnSpc>
                    <a:spcPts val="36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36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r>
                  <a:rPr kumimoji="0" lang="th-TH" sz="36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การก่อตั้งมีความยุ่งยากมากขึ้น</a:t>
                </a:r>
              </a:p>
              <a:p>
                <a:pPr marL="901700" marR="0" lvl="0" indent="-358775" algn="l" defTabSz="914400" rtl="0" eaLnBrk="1" fontAlgn="auto" latinLnBrk="0" hangingPunct="1">
                  <a:lnSpc>
                    <a:spcPts val="36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36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	</a:t>
                </a:r>
                <a:r>
                  <a:rPr kumimoji="0" lang="th-TH" sz="36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ต้องรับผิดชอบในหนี้สินอย่างไม่จำกัด</a:t>
                </a:r>
              </a:p>
              <a:p>
                <a:pPr marL="901700" marR="0" lvl="0" indent="-358775" algn="l" defTabSz="914400" rtl="0" eaLnBrk="1" fontAlgn="auto" latinLnBrk="0" hangingPunct="1">
                  <a:lnSpc>
                    <a:spcPts val="36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36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	</a:t>
                </a:r>
                <a:r>
                  <a:rPr kumimoji="0" lang="th-TH" sz="36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แหล่งเงินทุนมีจำนวนจำกัด</a:t>
                </a:r>
              </a:p>
              <a:p>
                <a:pPr marL="901700" marR="0" lvl="0" indent="-358775" algn="l" defTabSz="914400" rtl="0" eaLnBrk="1" fontAlgn="auto" latinLnBrk="0" hangingPunct="1">
                  <a:lnSpc>
                    <a:spcPts val="36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36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4.	</a:t>
                </a:r>
                <a:r>
                  <a:rPr kumimoji="0" lang="th-TH" sz="36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ขาดความคล่องตัวของกิจการ</a:t>
                </a:r>
              </a:p>
              <a:p>
                <a:pPr marL="901700" marR="0" lvl="0" indent="-358775" algn="l" defTabSz="914400" rtl="0" eaLnBrk="1" fontAlgn="auto" latinLnBrk="0" hangingPunct="1">
                  <a:lnSpc>
                    <a:spcPts val="36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36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5.	</a:t>
                </a:r>
                <a:r>
                  <a:rPr kumimoji="0" lang="th-TH" sz="36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การโอนหุ้นมีข้อจำกัด ถอนเงินทุนออกยาก</a:t>
                </a:r>
              </a:p>
              <a:p>
                <a:pPr marL="901700" marR="0" lvl="0" indent="-358775" algn="l" defTabSz="914400" rtl="0" eaLnBrk="1" fontAlgn="auto" latinLnBrk="0" hangingPunct="1">
                  <a:lnSpc>
                    <a:spcPts val="36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36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6.	</a:t>
                </a:r>
                <a:r>
                  <a:rPr kumimoji="0" lang="th-TH" sz="36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ความไม่เท่าเทียมกันในการจัดสรรผลกำไร</a:t>
                </a:r>
              </a:p>
              <a:p>
                <a:pPr marL="901700" marR="0" lvl="0" indent="-358775" algn="l" defTabSz="914400" rtl="0" eaLnBrk="1" fontAlgn="auto" latinLnBrk="0" hangingPunct="1">
                  <a:lnSpc>
                    <a:spcPts val="36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36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7.	</a:t>
                </a:r>
                <a:r>
                  <a:rPr kumimoji="0" lang="th-TH" sz="36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ความรับผิดชอบต่อกิจการมีความเสี่ยงสูง</a:t>
                </a:r>
              </a:p>
              <a:p>
                <a:pPr marL="901700" marR="0" lvl="0" indent="-358775" algn="l" defTabSz="914400" rtl="0" eaLnBrk="1" fontAlgn="auto" latinLnBrk="0" hangingPunct="1">
                  <a:lnSpc>
                    <a:spcPts val="36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36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8.	</a:t>
                </a:r>
                <a:r>
                  <a:rPr kumimoji="0" lang="th-TH" sz="36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ผู้ร่วมทุนมีจำนวนมาก อาจเกิดความขัดแย้งกันได้ง่าย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071D920-74A6-D099-7F6E-46B6ADCACCCE}"/>
                </a:ext>
              </a:extLst>
            </p:cNvPr>
            <p:cNvCxnSpPr>
              <a:cxnSpLocks/>
            </p:cNvCxnSpPr>
            <p:nvPr/>
          </p:nvCxnSpPr>
          <p:spPr>
            <a:xfrm>
              <a:off x="9698203" y="3001992"/>
              <a:ext cx="0" cy="5937399"/>
            </a:xfrm>
            <a:prstGeom prst="line">
              <a:avLst/>
            </a:prstGeom>
            <a:ln w="25400">
              <a:solidFill>
                <a:srgbClr val="05BEC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932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A07A5-0571-FC02-CA6C-C55EE8EC5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28AE224-08D3-0E84-8E19-BDF9B419D050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010E119-C696-14BC-24DD-54DEE569AD2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4CAB35DC-1BD7-6C24-1ACB-53103925863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07A2023F-0D80-9818-FD16-CB398A45D79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2FEEDAE-3EBB-2F38-C15C-80F4D056545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BEA893-BFAB-3F15-9461-2C92B13287F0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1DBFFCD-B26A-E254-75CD-EAAED866574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08E416E7-BE16-B59D-67EE-96566C7D390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144355AA-BE92-DC6A-2AB6-AA7C40ED545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D540B12-E59A-ED98-5043-0230F7FFFC8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5D1317-2A57-E1A9-52FC-0239571C1244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E03FC8D-A262-1EB9-0442-EB172348EAA7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4F572D02-B9D7-9410-95BD-ABF788A97ED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A1859229-1A1E-19E6-884A-710A21CB21E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D058CAC-2691-2AE5-CC1B-26C24CA87E6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B30374-D94A-66ED-153B-A0BCAE252E42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DBFAC4C-79A4-5628-85B6-6DA2593882A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A9018B08-0821-2464-5D8B-5380E4D0E7BE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D4F28250-3579-CC0C-EF24-D9342070EE5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FCFE9D3-D332-D5D5-C149-DF97B3850A7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BC31503-2791-B88B-11B9-794A8C24C9C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55ADAE4-B37B-74BC-58DF-746E28CAD73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62C65ECA-1122-1027-3632-8B1F2006CB3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0FC4E44B-0EBA-9F07-353D-DD5ADC3E7D1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4791C9B-B784-A773-6F2A-78E8B83675C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4DE799-8405-CFB3-A4E0-C5D20C79FC61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390B2F6-AB26-1891-D0EB-A10E6C23649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29F225D8-FCC0-4535-ADE1-9B47869D2BB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50B2F3A0-1B24-22A2-C045-19A10F467F0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86A6E09-C1B6-26EE-104B-5C479712463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FF90CB2-3BC4-DCCF-53A8-5F03698B145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5FE77BD-A8D0-9168-8AF6-DEEFD08BF61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AB618105-37BD-9227-7B89-B1E53C5DE65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500EF98C-3CA2-5DCC-327D-1BC5368A696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8AD38BD-E0F5-5C71-7816-0286AF9E696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0AACA14-8CCF-917A-6996-87665D64A5FE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5CDF0DB-F7C6-DB89-3E66-2EC5F5F73C4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E2756578-99FD-548E-28CE-28394D79F30D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7E024E0F-72F5-825F-E134-ACD08C09687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CDB563A-8A16-4C0F-E624-F9FD5D2EE38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32D2890-F5BF-61E9-A6F5-B75F78B133FE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C7B4EE2-A97B-738D-20D8-A438E97DF25F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4F6B0F3A-2A37-0DF5-06A1-C61EC85C15C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AD0656C4-269B-DB20-6D7F-8C5E2A59AD3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CE77E01-31C0-A98B-525C-D647A86E9DA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EE19EED-8F6B-4331-E4C7-AF0CC6021A44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73C1FE1-1A4E-4167-4EE7-10AFB653F74B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57C4BDEB-3E91-A662-FE80-18027D3ECF41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09198ADD-BD0F-1836-985B-81C57AD9C48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94A4645-B2F9-FC9D-22D1-81FF7366B1A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5C388E1-CFDC-907A-C13D-608FE5BEFBBB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DA6680A-2B05-923B-5A17-E8D87E9D784C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EBF8E23-67A4-E9E9-1D17-65608A3B0ACC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422498D-2864-6CB9-6C7D-4C1E1E198C44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0FCE342-2E29-9F50-103D-55534867F0BF}"/>
              </a:ext>
            </a:extLst>
          </p:cNvPr>
          <p:cNvGrpSpPr/>
          <p:nvPr/>
        </p:nvGrpSpPr>
        <p:grpSpPr>
          <a:xfrm>
            <a:off x="19228886" y="7136610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5B207E78-AC93-AFF8-FF8A-E7B46851473E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D8EA087-C7CA-FBA1-565E-329F503D40CB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93DBDD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8244F64-07EF-C1E8-D026-A467A6A062A9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F48F22E-2649-AA60-9C21-EE66AD98E53F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45A647D-CB84-38BE-E6ED-913E72D79E99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8FF09C1-A148-29CB-B8A8-C0B066805C2F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39BD68C-9535-3033-6131-22525A3B26E4}"/>
              </a:ext>
            </a:extLst>
          </p:cNvPr>
          <p:cNvGrpSpPr/>
          <p:nvPr/>
        </p:nvGrpSpPr>
        <p:grpSpPr>
          <a:xfrm>
            <a:off x="1074431" y="1968401"/>
            <a:ext cx="9186117" cy="717448"/>
            <a:chOff x="3889390" y="5441816"/>
            <a:chExt cx="9186117" cy="717448"/>
          </a:xfrm>
        </p:grpSpPr>
        <p:sp>
          <p:nvSpPr>
            <p:cNvPr id="3" name="Google Shape;176;p25">
              <a:extLst>
                <a:ext uri="{FF2B5EF4-FFF2-40B4-BE49-F238E27FC236}">
                  <a16:creationId xmlns:a16="http://schemas.microsoft.com/office/drawing/2014/main" id="{C9883846-5FA5-23A0-C9E9-99CCC68A1C29}"/>
                </a:ext>
              </a:extLst>
            </p:cNvPr>
            <p:cNvSpPr/>
            <p:nvPr/>
          </p:nvSpPr>
          <p:spPr>
            <a:xfrm rot="16200000">
              <a:off x="7619521" y="1711685"/>
              <a:ext cx="631318" cy="8091580"/>
            </a:xfrm>
            <a:prstGeom prst="roundRect">
              <a:avLst>
                <a:gd name="adj" fmla="val 50000"/>
              </a:avLst>
            </a:prstGeom>
            <a:solidFill>
              <a:srgbClr val="FD8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0109BDE8-706D-3A44-3A5F-59209E944A1A}"/>
                </a:ext>
              </a:extLst>
            </p:cNvPr>
            <p:cNvSpPr txBox="1"/>
            <p:nvPr/>
          </p:nvSpPr>
          <p:spPr>
            <a:xfrm>
              <a:off x="4148290" y="5571436"/>
              <a:ext cx="8927217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ขั้นตอนการจัดตั้งห้างหุ้นส่วนสามัญ/ห้างหุ้นส่วนจำกัด </a:t>
              </a:r>
              <a:endParaRPr lang="en-US" sz="4000" b="1" spc="36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1084B77-6023-BE9A-8850-3369995E7250}"/>
              </a:ext>
            </a:extLst>
          </p:cNvPr>
          <p:cNvSpPr txBox="1"/>
          <p:nvPr/>
        </p:nvSpPr>
        <p:spPr>
          <a:xfrm>
            <a:off x="830582" y="2955768"/>
            <a:ext cx="16111233" cy="5951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1.	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ตรวจสอบและจองชื่อห้างหุ้นส่วน </a:t>
            </a:r>
            <a:r>
              <a:rPr kumimoji="0" lang="th-TH" sz="40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ตรวจสอบชื่อที่กรมพัฒนาธุรกิจการค้า (</a:t>
            </a:r>
            <a:r>
              <a:rPr kumimoji="0" lang="en-US" sz="40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DBD)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	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ยื่นจดทะเบียนห้างหุ้นส่วน </a:t>
            </a:r>
            <a:endParaRPr kumimoji="0" lang="en-US" sz="4000" b="1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1346200" marR="0" lvl="0" indent="-449263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6" normalizeH="0" baseline="0" noProof="0" dirty="0">
                <a:ln>
                  <a:noFill/>
                </a:ln>
                <a:solidFill>
                  <a:srgbClr val="F57C79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1)</a:t>
            </a:r>
            <a:r>
              <a:rPr kumimoji="0" lang="th-TH" sz="40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ยื่นคำขอจดทะเบียนที่กรมพัฒนาธุรกิจการค้า หรือทำผ่านระบบออนไลน์ </a:t>
            </a:r>
            <a:r>
              <a:rPr kumimoji="0" lang="en-US" sz="40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DBD e-Registration</a:t>
            </a:r>
            <a:endParaRPr kumimoji="0" lang="th-TH" sz="4000" b="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1346200" marR="0" lvl="0" indent="-449263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srgbClr val="F57C79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2)	</a:t>
            </a:r>
            <a:r>
              <a:rPr kumimoji="0" lang="th-TH" sz="40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ต้องมีหุ้นส่วนอย่างน้อย 2 คน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3. 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จัดทำสัญญาห้างหุ้นส่วน (</a:t>
            </a:r>
            <a:r>
              <a:rPr kumimoji="0" lang="en-US" sz="4000" b="1" i="0" u="none" strike="noStrike" kern="1200" cap="none" spc="36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Partnership Agreement) 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srgbClr val="F57C79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1) </a:t>
            </a:r>
            <a:r>
              <a:rPr kumimoji="0" lang="th-TH" sz="4000" i="0" u="none" strike="noStrike" kern="1200" cap="none" spc="36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ระบุหน้าที่และความรับผิดชอบของหุ้นส่วนแต่ละคน 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srgbClr val="F57C79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	2) </a:t>
            </a:r>
            <a:r>
              <a:rPr kumimoji="0" lang="th-TH" sz="4000" i="0" u="none" strike="noStrike" kern="1200" cap="none" spc="36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กำหนดการแบ่งผลกำไร/ขาดทุน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4.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ขอเลขประจำตัวผู้เสียภาษี (</a:t>
            </a:r>
            <a:r>
              <a:rPr kumimoji="0" lang="en-US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Tax ID)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40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ติดต่อสำนักงานสรรพากรในพื้นที่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5.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จดทะเบียนภาษีมูลค่าเพิ่ม (</a:t>
            </a:r>
            <a:r>
              <a:rPr kumimoji="0" lang="en-US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VAT)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40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หากรายได้เกิน 1.8 ล้านบาทต่อปี</a:t>
            </a:r>
          </a:p>
        </p:txBody>
      </p:sp>
    </p:spTree>
    <p:extLst>
      <p:ext uri="{BB962C8B-B14F-4D97-AF65-F5344CB8AC3E}">
        <p14:creationId xmlns:p14="http://schemas.microsoft.com/office/powerpoint/2010/main" val="23194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849165" y="1594723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4255759" y="1737446"/>
              <a:ext cx="694325" cy="3274261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2.3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ธุรกิจบริษัท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1344D27-F1F4-1AF8-A3BA-21C295067877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93D28BD5-BFD7-BFA0-7FE9-5F8E2BD7F3AF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1EE330E-1085-8C19-9EDF-9B3AC0295B25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520B90F-C95C-CD4D-5BAF-D07B09C96EF7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976F517-B0E5-7506-0C17-29C15DB3E806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ABAFB4C-16B5-66FE-F485-6A994499BBC5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14A9831-8B7F-CF3E-200A-839CA0552424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0598CA1-A699-2B9E-E417-1EEEE29ECB22}"/>
              </a:ext>
            </a:extLst>
          </p:cNvPr>
          <p:cNvGrpSpPr/>
          <p:nvPr/>
        </p:nvGrpSpPr>
        <p:grpSpPr>
          <a:xfrm>
            <a:off x="849164" y="2885853"/>
            <a:ext cx="8294836" cy="2773253"/>
            <a:chOff x="1228727" y="6094068"/>
            <a:chExt cx="8294836" cy="2773253"/>
          </a:xfrm>
        </p:grpSpPr>
        <p:sp>
          <p:nvSpPr>
            <p:cNvPr id="80" name="TextBox 10">
              <a:extLst>
                <a:ext uri="{FF2B5EF4-FFF2-40B4-BE49-F238E27FC236}">
                  <a16:creationId xmlns:a16="http://schemas.microsoft.com/office/drawing/2014/main" id="{1B3616C4-5B7D-C2CC-353D-B71A975997AF}"/>
                </a:ext>
              </a:extLst>
            </p:cNvPr>
            <p:cNvSpPr txBox="1"/>
            <p:nvPr/>
          </p:nvSpPr>
          <p:spPr>
            <a:xfrm>
              <a:off x="1228727" y="6131152"/>
              <a:ext cx="8294836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บริษัทจำกัดหรือบริษัทเอกชนจำกัด (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Private Limited Company)</a:t>
              </a: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บริษัทที่ตั้งขึ้นด้วยการแบ่งทุนเป็นหุ้นมีมูลค่าเท่า ๆ กัน โดยผู้ถือหุ้นต่างรับผิดจำกัดเพียงไม่เกินจำนวนเงินที่ตนยังชำระไม่ครบตามมูลค่าหุ้นที่ตนได้ถืออยู่ มีผู้ถือหุ้นตั้งแต่ 3 คนขึ้นไป และต้องจดทะเบียนเป็นนิติบุคคล</a:t>
              </a:r>
            </a:p>
            <a:p>
              <a:pPr marL="534988">
                <a:lnSpc>
                  <a:spcPts val="4200"/>
                </a:lnSpc>
                <a:spcBef>
                  <a:spcPts val="1200"/>
                </a:spcBef>
              </a:pPr>
              <a:endPara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15C1F89-EBDD-2B43-E604-9250B00AAFE5}"/>
                </a:ext>
              </a:extLst>
            </p:cNvPr>
            <p:cNvSpPr/>
            <p:nvPr/>
          </p:nvSpPr>
          <p:spPr>
            <a:xfrm>
              <a:off x="1228728" y="609406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0F4BF79-BD9F-43DB-DE49-C73745E9F49A}"/>
              </a:ext>
            </a:extLst>
          </p:cNvPr>
          <p:cNvGrpSpPr/>
          <p:nvPr/>
        </p:nvGrpSpPr>
        <p:grpSpPr>
          <a:xfrm>
            <a:off x="776997" y="7227581"/>
            <a:ext cx="15198109" cy="1722165"/>
            <a:chOff x="776997" y="6803189"/>
            <a:chExt cx="15198109" cy="1722165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6EDAFB4-13FB-5F40-CEAF-62AAB03F5324}"/>
                </a:ext>
              </a:extLst>
            </p:cNvPr>
            <p:cNvSpPr txBox="1"/>
            <p:nvPr/>
          </p:nvSpPr>
          <p:spPr>
            <a:xfrm>
              <a:off x="776997" y="6811936"/>
              <a:ext cx="15198109" cy="1713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4988" marR="0" lvl="0" indent="0" algn="thaiDist" defTabSz="914400" rtl="0" eaLnBrk="1" fontAlgn="auto" latinLnBrk="0" hangingPunct="1">
                <a:lnSpc>
                  <a:spcPts val="42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0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บริษัทมหาชนจำกัด (</a:t>
              </a:r>
              <a:r>
                <a:rPr kumimoji="0" lang="en-US" sz="40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Public Limited Company) </a:t>
              </a:r>
              <a:r>
                <a:rPr kumimoji="0" lang="th-TH" sz="4000" i="0" u="none" strike="noStrike" kern="1200" cap="none" spc="36" normalizeH="0" baseline="0" noProof="0" dirty="0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คือ บริษัทที่ตั้งขึ้นด้วยวัตถุประสงค์ที่จะเสนอขายหุ้นต่อประชาชน ให้ผู้ถือหุ้นมีความรับผิดจำกัดไม่เกินจำนวนเงินค่าหุ้นที่ต้องชำระ และต้องมีผู้ถือหุ้นไม่น้อยกว่า 15 คน ร่วมกันจัดตั้งบริษัทมหาชนจำกัด</a:t>
              </a: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238CA65-28B0-FD3B-D1FF-D473B7CAF77C}"/>
                </a:ext>
              </a:extLst>
            </p:cNvPr>
            <p:cNvSpPr/>
            <p:nvPr/>
          </p:nvSpPr>
          <p:spPr>
            <a:xfrm>
              <a:off x="849165" y="6803189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EC62A29-6560-1D85-4CFB-14D46444B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614" y="2080403"/>
            <a:ext cx="6582977" cy="437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271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9CB08-F301-E99B-D4E5-C473C8ECB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9938EE2-6AB3-7637-92DD-BF44AF040F96}"/>
              </a:ext>
            </a:extLst>
          </p:cNvPr>
          <p:cNvSpPr/>
          <p:nvPr/>
        </p:nvSpPr>
        <p:spPr>
          <a:xfrm>
            <a:off x="-13452854" y="1361011"/>
            <a:ext cx="10203543" cy="10203543"/>
          </a:xfrm>
          <a:prstGeom prst="ellipse">
            <a:avLst/>
          </a:prstGeom>
          <a:solidFill>
            <a:srgbClr val="FFC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69F9DD60-6169-57A0-CB47-481D0D392A57}"/>
              </a:ext>
            </a:extLst>
          </p:cNvPr>
          <p:cNvSpPr txBox="1"/>
          <p:nvPr/>
        </p:nvSpPr>
        <p:spPr>
          <a:xfrm>
            <a:off x="-140201" y="-4152900"/>
            <a:ext cx="1020354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6000" dirty="0">
                <a:solidFill>
                  <a:schemeClr val="bg1"/>
                </a:solidFill>
                <a:latin typeface="2006_iannnnnBKK" panose="02000000000000000000" pitchFamily="2" charset="0"/>
                <a:cs typeface="2006_iannnnnBKK" panose="02000000000000000000" pitchFamily="2" charset="0"/>
              </a:rPr>
              <a:t>Marketer Personality Development</a:t>
            </a:r>
            <a:endParaRPr lang="en-US" sz="6000" b="1" dirty="0">
              <a:solidFill>
                <a:schemeClr val="bg1"/>
              </a:solidFill>
              <a:latin typeface="2006_iannnnnBKK" panose="02000000000000000000" pitchFamily="2" charset="0"/>
              <a:cs typeface="2006_iannnnnBKK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1C042-77FC-4E2F-3D49-EDDAF33EB05F}"/>
              </a:ext>
            </a:extLst>
          </p:cNvPr>
          <p:cNvSpPr txBox="1"/>
          <p:nvPr/>
        </p:nvSpPr>
        <p:spPr>
          <a:xfrm>
            <a:off x="14678077" y="-1605325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199370025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BFFD58-1AFF-A7C5-D458-8239D185B157}"/>
              </a:ext>
            </a:extLst>
          </p:cNvPr>
          <p:cNvSpPr txBox="1"/>
          <p:nvPr/>
        </p:nvSpPr>
        <p:spPr>
          <a:xfrm>
            <a:off x="5263612" y="-2046809"/>
            <a:ext cx="8265096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 Soft SemiBold" panose="02000000000000000000" pitchFamily="50" charset="-34"/>
                <a:cs typeface="Cloud Soft SemiBold" panose="02000000000000000000" pitchFamily="50" charset="-34"/>
              </a:rPr>
              <a:t>PERSONALITY DEVELOPMENT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52DBFF-D434-CF9A-A02B-3C5A0751F0FA}"/>
              </a:ext>
            </a:extLst>
          </p:cNvPr>
          <p:cNvGrpSpPr/>
          <p:nvPr/>
        </p:nvGrpSpPr>
        <p:grpSpPr>
          <a:xfrm>
            <a:off x="0" y="-1611858"/>
            <a:ext cx="18288000" cy="3986500"/>
            <a:chOff x="0" y="-1558070"/>
            <a:chExt cx="18288000" cy="39865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54F8B14-9AC6-DDBE-D1B0-F63A6D6265CC}"/>
                </a:ext>
              </a:extLst>
            </p:cNvPr>
            <p:cNvSpPr/>
            <p:nvPr/>
          </p:nvSpPr>
          <p:spPr>
            <a:xfrm>
              <a:off x="2494708" y="-1558070"/>
              <a:ext cx="13298582" cy="3791906"/>
            </a:xfrm>
            <a:prstGeom prst="roundRect">
              <a:avLst>
                <a:gd name="adj" fmla="val 32216"/>
              </a:avLst>
            </a:prstGeom>
            <a:solidFill>
              <a:srgbClr val="F258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015223-74D0-81ED-255A-ECB19EBF4972}"/>
                </a:ext>
              </a:extLst>
            </p:cNvPr>
            <p:cNvSpPr txBox="1"/>
            <p:nvPr/>
          </p:nvSpPr>
          <p:spPr>
            <a:xfrm>
              <a:off x="0" y="1312740"/>
              <a:ext cx="18288000" cy="11156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14000" b="1" spc="-150" dirty="0">
                  <a:solidFill>
                    <a:schemeClr val="bg1"/>
                  </a:solidFill>
                  <a:latin typeface="Cloud Soft SemiBold" panose="02000000000000000000" pitchFamily="50" charset="-34"/>
                  <a:cs typeface="Cloud Soft SemiBold" panose="02000000000000000000" pitchFamily="50" charset="-34"/>
                </a:rPr>
                <a:t>Basic Business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818D381-BA2F-B54C-8AEA-A2150751F374}"/>
              </a:ext>
            </a:extLst>
          </p:cNvPr>
          <p:cNvGrpSpPr/>
          <p:nvPr/>
        </p:nvGrpSpPr>
        <p:grpSpPr>
          <a:xfrm>
            <a:off x="5622877" y="3466753"/>
            <a:ext cx="6993237" cy="5055374"/>
            <a:chOff x="5622877" y="3466753"/>
            <a:chExt cx="6993237" cy="505537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B96D8-62CA-E177-A717-371F0B00DF8E}"/>
                </a:ext>
              </a:extLst>
            </p:cNvPr>
            <p:cNvSpPr/>
            <p:nvPr/>
          </p:nvSpPr>
          <p:spPr>
            <a:xfrm>
              <a:off x="5622877" y="4908490"/>
              <a:ext cx="6993237" cy="1852082"/>
            </a:xfrm>
            <a:prstGeom prst="roundRect">
              <a:avLst>
                <a:gd name="adj" fmla="val 12690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887EB97-AA98-46BD-F236-69A5D0E3CA0C}"/>
                </a:ext>
              </a:extLst>
            </p:cNvPr>
            <p:cNvGrpSpPr/>
            <p:nvPr/>
          </p:nvGrpSpPr>
          <p:grpSpPr>
            <a:xfrm>
              <a:off x="6077506" y="3466753"/>
              <a:ext cx="6538608" cy="5055374"/>
              <a:chOff x="5825346" y="3466753"/>
              <a:chExt cx="6538608" cy="5055374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09487324-5578-65B4-86AD-CC081FF298A1}"/>
                  </a:ext>
                </a:extLst>
              </p:cNvPr>
              <p:cNvGrpSpPr/>
              <p:nvPr/>
            </p:nvGrpSpPr>
            <p:grpSpPr>
              <a:xfrm>
                <a:off x="7011582" y="3466753"/>
                <a:ext cx="4264836" cy="1138844"/>
                <a:chOff x="1265027" y="2058948"/>
                <a:chExt cx="4740111" cy="1265758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51031DA0-A8EB-FA94-6842-9ECB1247AB72}"/>
                    </a:ext>
                  </a:extLst>
                </p:cNvPr>
                <p:cNvGrpSpPr/>
                <p:nvPr/>
              </p:nvGrpSpPr>
              <p:grpSpPr>
                <a:xfrm>
                  <a:off x="1265027" y="2255425"/>
                  <a:ext cx="3871119" cy="1069281"/>
                  <a:chOff x="4648200" y="5812366"/>
                  <a:chExt cx="3871119" cy="1069281"/>
                </a:xfrm>
              </p:grpSpPr>
              <p:sp>
                <p:nvSpPr>
                  <p:cNvPr id="12" name="Rectangle: Rounded Corners 11">
                    <a:extLst>
                      <a:ext uri="{FF2B5EF4-FFF2-40B4-BE49-F238E27FC236}">
                        <a16:creationId xmlns:a16="http://schemas.microsoft.com/office/drawing/2014/main" id="{FADC9A2F-C5C4-12E2-0952-20A0BFB236F8}"/>
                      </a:ext>
                    </a:extLst>
                  </p:cNvPr>
                  <p:cNvSpPr/>
                  <p:nvPr/>
                </p:nvSpPr>
                <p:spPr>
                  <a:xfrm>
                    <a:off x="4648200" y="5969673"/>
                    <a:ext cx="3840802" cy="911974"/>
                  </a:xfrm>
                  <a:prstGeom prst="roundRect">
                    <a:avLst/>
                  </a:prstGeom>
                  <a:solidFill>
                    <a:srgbClr val="F57C7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" name="TextBox 6">
                    <a:extLst>
                      <a:ext uri="{FF2B5EF4-FFF2-40B4-BE49-F238E27FC236}">
                        <a16:creationId xmlns:a16="http://schemas.microsoft.com/office/drawing/2014/main" id="{E39D247A-23FA-3FA8-7205-306DD1ECAACC}"/>
                      </a:ext>
                    </a:extLst>
                  </p:cNvPr>
                  <p:cNvSpPr txBox="1"/>
                  <p:nvPr/>
                </p:nvSpPr>
                <p:spPr>
                  <a:xfrm>
                    <a:off x="4983373" y="5812366"/>
                    <a:ext cx="3535946" cy="1043331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>
                      <a:lnSpc>
                        <a:spcPts val="7979"/>
                      </a:lnSpc>
                    </a:pPr>
                    <a:r>
                      <a:rPr lang="th-TH" sz="4300" b="1" dirty="0">
                        <a:solidFill>
                          <a:schemeClr val="bg1"/>
                        </a:solidFill>
                        <a:latin typeface="RSU" panose="02000506040000020003" pitchFamily="2" charset="-34"/>
                        <a:cs typeface="RSU" panose="02000506040000020003" pitchFamily="2" charset="-34"/>
                      </a:rPr>
                      <a:t>สาระการเรียนรู้</a:t>
                    </a:r>
                    <a:endParaRPr lang="en-US" sz="43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endParaRPr>
                  </a:p>
                </p:txBody>
              </p:sp>
            </p:grp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346D32B9-0D57-AD52-D91F-59FBDC86A051}"/>
                    </a:ext>
                  </a:extLst>
                </p:cNvPr>
                <p:cNvSpPr/>
                <p:nvPr/>
              </p:nvSpPr>
              <p:spPr>
                <a:xfrm>
                  <a:off x="4884158" y="2058948"/>
                  <a:ext cx="615553" cy="615553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6314EEF5-2D6F-8208-7590-080E7A4D19FF}"/>
                    </a:ext>
                  </a:extLst>
                </p:cNvPr>
                <p:cNvSpPr/>
                <p:nvPr/>
              </p:nvSpPr>
              <p:spPr>
                <a:xfrm>
                  <a:off x="5530745" y="2236344"/>
                  <a:ext cx="474393" cy="474393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DF2C1956-77B2-3243-2D99-7F21EBDB040A}"/>
                    </a:ext>
                  </a:extLst>
                </p:cNvPr>
                <p:cNvSpPr/>
                <p:nvPr/>
              </p:nvSpPr>
              <p:spPr>
                <a:xfrm>
                  <a:off x="5258173" y="2704187"/>
                  <a:ext cx="350683" cy="350683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84EA516-74F9-9B5C-65F2-1786DBE68C67}"/>
                  </a:ext>
                </a:extLst>
              </p:cNvPr>
              <p:cNvGrpSpPr/>
              <p:nvPr/>
            </p:nvGrpSpPr>
            <p:grpSpPr>
              <a:xfrm>
                <a:off x="5825346" y="5143500"/>
                <a:ext cx="6538608" cy="3378627"/>
                <a:chOff x="838200" y="4388362"/>
                <a:chExt cx="6538608" cy="3378627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62BA8547-6F56-C2B0-472E-B2A30B792AC2}"/>
                    </a:ext>
                  </a:extLst>
                </p:cNvPr>
                <p:cNvSpPr/>
                <p:nvPr/>
              </p:nvSpPr>
              <p:spPr>
                <a:xfrm>
                  <a:off x="838200" y="4388362"/>
                  <a:ext cx="576000" cy="576000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5100"/>
                    </a:lnSpc>
                    <a:spcBef>
                      <a:spcPts val="600"/>
                    </a:spcBef>
                  </a:pPr>
                  <a:r>
                    <a:rPr lang="en-US" sz="3600" dirty="0"/>
                    <a:t>1</a:t>
                  </a:r>
                  <a:endParaRPr lang="th-TH" sz="3600" dirty="0"/>
                </a:p>
              </p:txBody>
            </p:sp>
            <p:sp>
              <p:nvSpPr>
                <p:cNvPr id="10" name="TextBox 10">
                  <a:extLst>
                    <a:ext uri="{FF2B5EF4-FFF2-40B4-BE49-F238E27FC236}">
                      <a16:creationId xmlns:a16="http://schemas.microsoft.com/office/drawing/2014/main" id="{FB544689-2909-EA6B-7221-8070BCC20BCC}"/>
                    </a:ext>
                  </a:extLst>
                </p:cNvPr>
                <p:cNvSpPr txBox="1"/>
                <p:nvPr/>
              </p:nvSpPr>
              <p:spPr>
                <a:xfrm>
                  <a:off x="1537533" y="4507031"/>
                  <a:ext cx="5839275" cy="325995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>
                    <a:lnSpc>
                      <a:spcPts val="3500"/>
                    </a:lnSpc>
                    <a:spcBef>
                      <a:spcPts val="2000"/>
                    </a:spcBef>
                  </a:pPr>
                  <a:r>
                    <a:rPr lang="th-TH" sz="4000" b="1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รูปแบบองค์กรธุรกิจ</a:t>
                  </a:r>
                </a:p>
                <a:p>
                  <a:pPr>
                    <a:lnSpc>
                      <a:spcPts val="3500"/>
                    </a:lnSpc>
                    <a:spcBef>
                      <a:spcPts val="2000"/>
                    </a:spcBef>
                  </a:pPr>
                  <a:r>
                    <a:rPr lang="th-TH" sz="4000" b="1" spc="36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รูปแบบการจัดตั้งองค์กรธุรกิจ</a:t>
                  </a:r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93E60894-4578-CA51-494B-34BBB51D99E8}"/>
                    </a:ext>
                  </a:extLst>
                </p:cNvPr>
                <p:cNvSpPr/>
                <p:nvPr/>
              </p:nvSpPr>
              <p:spPr>
                <a:xfrm>
                  <a:off x="838200" y="5084760"/>
                  <a:ext cx="576000" cy="576000"/>
                </a:xfrm>
                <a:prstGeom prst="ellipse">
                  <a:avLst/>
                </a:prstGeom>
                <a:gradFill>
                  <a:gsLst>
                    <a:gs pos="0">
                      <a:srgbClr val="04A8AC"/>
                    </a:gs>
                    <a:gs pos="80000">
                      <a:srgbClr val="05BEC3"/>
                    </a:gs>
                    <a:gs pos="100000">
                      <a:srgbClr val="05DCE1"/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5100"/>
                    </a:lnSpc>
                    <a:spcBef>
                      <a:spcPts val="600"/>
                    </a:spcBef>
                  </a:pPr>
                  <a:r>
                    <a:rPr lang="en-US" sz="3600" dirty="0"/>
                    <a:t>2</a:t>
                  </a:r>
                  <a:endParaRPr lang="th-TH" sz="36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429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E1C95-0A07-F2A3-0862-335187250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2149AF0-50F1-5CED-ACC9-4E0E62EB2B85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E6747C8-1A83-EADE-48EB-2A987A62A4F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282C4715-A621-0AF1-10B9-6DFA5F817B0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E4E4F34E-0A1C-0465-4DAF-62E3AC0CF47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FB79F1-B7E8-D957-08F6-176604BCB71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B943CA-A277-2ED2-BA3E-D82AEDE7DC86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A405E97-DF99-68D8-4724-D927386D854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FB385AE8-197F-DABF-DF65-61DE5BC34B7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45DDE894-EEDA-2CDA-10F1-F2013F9602A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4693A63-4163-6EF4-7A81-924597E1A27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A5BEDD1-18B0-6ABE-358D-B86E1FBEE88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AA85A84-BB79-CBCE-E3D6-2F66B23CDDB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825FE1EF-D5D5-EBC5-EDC9-24FBFB1A0F2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14225EA6-8679-13C1-98D6-2652ACDBB54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5FF9E99-C818-EBBA-42B0-9F0D9CFC625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4D34E06-00AA-DFA8-7986-DE3CB785C4E6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372EF4F-089C-7A56-5766-C3B3DCC93BC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C86AEE8E-1C9B-ECB8-21F6-D2D3C887C8D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0F057B1D-2B29-5EA0-D1EB-9377054CEFC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8AAA0AD-3901-0862-B20F-9C79E81232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308601E-5D51-1576-B4F4-C34FDC166DB4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B7C4026-6905-9340-71D9-E3232D04F93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BDE1CC3B-E559-A12F-C13A-90938DFFDA8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327280E3-7708-C4EB-E560-15B4053C1AB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C31E071-8C5D-D7AB-095F-6487C2BD695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2DFEB8B-6F73-5501-B34E-B077F65B60E1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B28F5DC-3379-0CE0-8F95-6638EF39A5B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DC45C90F-43D8-07C8-6A0E-19E4300DC27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A0762CEF-7F60-2DAE-150B-F8B7D68C109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CD7785D-A155-BC93-AE82-558870E0395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23FB790-E04B-1772-C170-622DD50A01A3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9FFBFC5-9FAC-C9CF-CDD8-8464699D7D7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C18BD672-3B21-48BB-B074-403893C2F73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9BC347FE-D29D-4DB8-9D65-8BDDC9CE0A6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4C0E7FA-7E55-553C-136E-2ECA2A55943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5510943-E9C1-2CD3-B5A8-7EDCE9516040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0D43BEC-3DF8-995B-1073-4667828CAF8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6D2B05F0-F0CB-A67F-7971-F7712F30272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D9F6A6ED-5B24-5E48-B950-7A2ED3E11D0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DC410D3-E52F-1E50-CB0E-5425B55F266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4F0561C-A26B-AA3A-C5BB-3CDA960D7353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E642623-70ED-0EFB-762C-E795E1429C8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8DF1A73F-B910-8792-9510-0E64AF076B2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B609EC5A-E62D-139F-072C-B939D8E9744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ACA5AA5-F043-6D1E-B720-71E5B23B619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C313401-1861-404B-3ECC-D16A3EBF9B48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76C2097-B35D-BCE2-AEC5-21FB675B1875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9B134CEF-C539-A457-84C3-95922E12B500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44E9C38C-E983-7F3D-05B5-BE77AFA48B3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8149B0C-CF2A-B52E-DE2C-9432FDA35BB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CC5F9D1D-B409-EF08-9EF4-0CA298F60CF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87D3698-CB3E-23C9-FB82-268C282BF344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F7BF3ED-320A-A430-D0B3-ECF0C2D62EB4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750E454-1E6B-AF63-D242-2716B32B8E3D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4958E5A-58B1-527D-8B54-119F8360CD44}"/>
              </a:ext>
            </a:extLst>
          </p:cNvPr>
          <p:cNvGrpSpPr/>
          <p:nvPr/>
        </p:nvGrpSpPr>
        <p:grpSpPr>
          <a:xfrm>
            <a:off x="19228886" y="7136610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BD47757F-D4B6-C782-CD5C-3A61A0170A2E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25F4E1C-E3AC-D54A-1DE5-22F9B43DD4BA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93DBDD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11C9122-A311-6F2F-2A13-199E4D919303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9A32B17-49B5-F7D3-7FFD-81991228EAA6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D9FF9F0-752F-DF66-6F87-BA4FFE1D7274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6F1793D-7BA8-2EA6-6F12-6FE64CF55C26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8E0DB3A-FC08-67B2-DFB0-1F44F13D474C}"/>
              </a:ext>
            </a:extLst>
          </p:cNvPr>
          <p:cNvGrpSpPr/>
          <p:nvPr/>
        </p:nvGrpSpPr>
        <p:grpSpPr>
          <a:xfrm>
            <a:off x="500333" y="1886635"/>
            <a:ext cx="17259574" cy="7543413"/>
            <a:chOff x="500333" y="1765864"/>
            <a:chExt cx="17259574" cy="7543413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6A77D952-5E55-B6A9-3293-CB019CB26DA5}"/>
                </a:ext>
              </a:extLst>
            </p:cNvPr>
            <p:cNvSpPr/>
            <p:nvPr/>
          </p:nvSpPr>
          <p:spPr>
            <a:xfrm>
              <a:off x="500333" y="2001328"/>
              <a:ext cx="17259574" cy="7307949"/>
            </a:xfrm>
            <a:prstGeom prst="roundRect">
              <a:avLst>
                <a:gd name="adj" fmla="val 9256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rgbClr val="05BEC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51F73FD-AEF9-2E66-2E7C-19EFDA56F0E3}"/>
                </a:ext>
              </a:extLst>
            </p:cNvPr>
            <p:cNvGrpSpPr/>
            <p:nvPr/>
          </p:nvGrpSpPr>
          <p:grpSpPr>
            <a:xfrm>
              <a:off x="4489420" y="1765864"/>
              <a:ext cx="9298653" cy="677107"/>
              <a:chOff x="3889391" y="5441816"/>
              <a:chExt cx="9298653" cy="677107"/>
            </a:xfrm>
          </p:grpSpPr>
          <p:sp>
            <p:nvSpPr>
              <p:cNvPr id="3" name="Google Shape;176;p25">
                <a:extLst>
                  <a:ext uri="{FF2B5EF4-FFF2-40B4-BE49-F238E27FC236}">
                    <a16:creationId xmlns:a16="http://schemas.microsoft.com/office/drawing/2014/main" id="{2A3FAAA6-84CC-CF6B-D4DC-CDAD098ECFD7}"/>
                  </a:ext>
                </a:extLst>
              </p:cNvPr>
              <p:cNvSpPr/>
              <p:nvPr/>
            </p:nvSpPr>
            <p:spPr>
              <a:xfrm rot="16200000">
                <a:off x="8135264" y="1195943"/>
                <a:ext cx="631318" cy="9123063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B72E9DC8-855D-4DA3-3E5C-799AAAC16555}"/>
                  </a:ext>
                </a:extLst>
              </p:cNvPr>
              <p:cNvSpPr txBox="1"/>
              <p:nvPr/>
            </p:nvSpPr>
            <p:spPr>
              <a:xfrm>
                <a:off x="4209690" y="5531095"/>
                <a:ext cx="8978354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ลักษณะสำคัญของบริษัทเอกชนจำกัดและบริษัทมหาชนจำกัด</a:t>
                </a:r>
                <a:endParaRPr lang="en-US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137B6C-B2C5-1158-6F4F-4C7C2378C68E}"/>
                </a:ext>
              </a:extLst>
            </p:cNvPr>
            <p:cNvSpPr txBox="1"/>
            <p:nvPr/>
          </p:nvSpPr>
          <p:spPr>
            <a:xfrm>
              <a:off x="683466" y="2602741"/>
              <a:ext cx="8460533" cy="64248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4988" marR="0" lvl="0" indent="0" algn="l" defTabSz="914400" rtl="0" eaLnBrk="1" fontAlgn="auto" latinLnBrk="0" hangingPunct="1">
                <a:lnSpc>
                  <a:spcPts val="36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บริษัทเอกชนจำกัด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Private Limited Company)</a:t>
              </a:r>
              <a:endParaRPr kumimoji="0" lang="th-TH" sz="36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542925" marR="0" lvl="0" indent="-358775" algn="l" defTabSz="1073150" rtl="0" eaLnBrk="1" fontAlgn="auto" latinLnBrk="0" hangingPunct="1">
                <a:lnSpc>
                  <a:spcPts val="36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1.	</a:t>
              </a: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จำนวนผู้ก่อตั้ง</a:t>
              </a:r>
            </a:p>
            <a:p>
              <a:pPr marL="808038" marR="0" lvl="0" indent="-623888" algn="l" defTabSz="1073150" rtl="0" eaLnBrk="1" fontAlgn="auto" latinLnBrk="0" hangingPunct="1">
                <a:lnSpc>
                  <a:spcPts val="36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3 คนขึ้นไป มีคำว่า “บริษัท” นำหน้าชื่อ และต่อท้ายด้วย</a:t>
              </a:r>
              <a:br>
                <a:rPr kumimoji="0" lang="th-TH" sz="36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</a:br>
              <a:r>
                <a:rPr kumimoji="0" lang="th-TH" sz="36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คำว่า “จำกัด”</a:t>
              </a:r>
            </a:p>
            <a:p>
              <a:pPr marL="542925" marR="0" lvl="0" indent="-358775" algn="l" defTabSz="1073150" rtl="0" eaLnBrk="1" fontAlgn="auto" latinLnBrk="0" hangingPunct="1">
                <a:lnSpc>
                  <a:spcPts val="36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2.	</a:t>
              </a: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การก่อตั้ง</a:t>
              </a:r>
            </a:p>
            <a:p>
              <a:pPr marL="808038" marR="0" lvl="0" indent="-623888" algn="l" defTabSz="1073150" rtl="0" eaLnBrk="1" fontAlgn="auto" latinLnBrk="0" hangingPunct="1">
                <a:lnSpc>
                  <a:spcPts val="36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ตั้งขึ้นตามประมวลกฎหมายแพ่งและพาณิชย์</a:t>
              </a:r>
            </a:p>
            <a:p>
              <a:pPr marL="542925" marR="0" lvl="0" indent="-358775" algn="l" defTabSz="1073150" rtl="0" eaLnBrk="1" fontAlgn="auto" latinLnBrk="0" hangingPunct="1">
                <a:lnSpc>
                  <a:spcPts val="36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3.	</a:t>
              </a: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ลักษณะการถือหุ้น</a:t>
              </a:r>
            </a:p>
            <a:p>
              <a:pPr marL="808038" marR="0" lvl="0" indent="-623888" algn="l" defTabSz="1073150" rtl="0" eaLnBrk="1" fontAlgn="auto" latinLnBrk="0" hangingPunct="1">
                <a:lnSpc>
                  <a:spcPts val="34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แบ่งทุนออกเป็นหุ้น มูลค่าหุ้นละเท่า ๆ กัน ผู้ถือหุ้นรับผิดชอบไม่เกินจำนวนเงินที่ตนยังส่งไม่ครบมูลค่าหุ้นที่ตนถือ</a:t>
              </a:r>
            </a:p>
            <a:p>
              <a:pPr marL="542925" marR="0" lvl="0" indent="-358775" algn="l" defTabSz="1073150" rtl="0" eaLnBrk="1" fontAlgn="auto" latinLnBrk="0" hangingPunct="1">
                <a:lnSpc>
                  <a:spcPts val="36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4.</a:t>
              </a: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วัตถุประสงค์ของบริษัท</a:t>
              </a:r>
            </a:p>
            <a:p>
              <a:pPr marL="808038" marR="0" lvl="0" indent="-623888" algn="l" defTabSz="1073150" rtl="0" eaLnBrk="1" fontAlgn="auto" latinLnBrk="0" hangingPunct="1">
                <a:lnSpc>
                  <a:spcPts val="36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รวมทุนเพื่อประกอบกิจการ ไม่พิจารณาคุณสมบัติของผู้ถือหุ้นเป็นเรื่องสำคัญ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CECF33-3432-D7C0-2594-D6BC2999E96B}"/>
                </a:ext>
              </a:extLst>
            </p:cNvPr>
            <p:cNvSpPr/>
            <p:nvPr/>
          </p:nvSpPr>
          <p:spPr>
            <a:xfrm>
              <a:off x="1348745" y="3860010"/>
              <a:ext cx="161026" cy="16102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2D95B8D-B2EB-6A06-A052-BEF815873AEA}"/>
                </a:ext>
              </a:extLst>
            </p:cNvPr>
            <p:cNvSpPr/>
            <p:nvPr/>
          </p:nvSpPr>
          <p:spPr>
            <a:xfrm>
              <a:off x="1348745" y="5431232"/>
              <a:ext cx="161026" cy="16102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92FBD1B-4187-6308-56D0-8A5667F78A87}"/>
                </a:ext>
              </a:extLst>
            </p:cNvPr>
            <p:cNvSpPr/>
            <p:nvPr/>
          </p:nvSpPr>
          <p:spPr>
            <a:xfrm>
              <a:off x="1348745" y="6535593"/>
              <a:ext cx="161026" cy="16102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118B190-DD41-5322-9B33-65517153AC3B}"/>
                </a:ext>
              </a:extLst>
            </p:cNvPr>
            <p:cNvSpPr/>
            <p:nvPr/>
          </p:nvSpPr>
          <p:spPr>
            <a:xfrm>
              <a:off x="1348745" y="8110086"/>
              <a:ext cx="161026" cy="16102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97FF570-E2A0-E173-0599-88CF2B29F428}"/>
                </a:ext>
              </a:extLst>
            </p:cNvPr>
            <p:cNvCxnSpPr>
              <a:cxnSpLocks/>
            </p:cNvCxnSpPr>
            <p:nvPr/>
          </p:nvCxnSpPr>
          <p:spPr>
            <a:xfrm>
              <a:off x="9372503" y="2771272"/>
              <a:ext cx="0" cy="6218089"/>
            </a:xfrm>
            <a:prstGeom prst="line">
              <a:avLst/>
            </a:prstGeom>
            <a:ln w="25400">
              <a:solidFill>
                <a:srgbClr val="05BEC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752D23-D8FC-DDE3-4850-86CD0AE7BDB2}"/>
                </a:ext>
              </a:extLst>
            </p:cNvPr>
            <p:cNvSpPr txBox="1"/>
            <p:nvPr/>
          </p:nvSpPr>
          <p:spPr>
            <a:xfrm>
              <a:off x="9477065" y="2602741"/>
              <a:ext cx="7967175" cy="6386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4988" marR="0" lvl="0" indent="0" algn="l" defTabSz="914400" rtl="0" eaLnBrk="1" fontAlgn="auto" latinLnBrk="0" hangingPunct="1">
                <a:lnSpc>
                  <a:spcPts val="36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บริษัทมหาชนจำกัด (</a:t>
              </a:r>
              <a:r>
                <a:rPr lang="en-US" sz="36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Public Limited Company)</a:t>
              </a:r>
              <a:endParaRPr kumimoji="0" lang="th-TH" sz="36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542925" marR="0" lvl="0" indent="-358775" algn="l" defTabSz="1073150" rtl="0" eaLnBrk="1" fontAlgn="auto" latinLnBrk="0" hangingPunct="1">
                <a:lnSpc>
                  <a:spcPts val="36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1.	</a:t>
              </a: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จำนวนผู้ก่อตั้ง</a:t>
              </a:r>
            </a:p>
            <a:p>
              <a:pPr marL="808038" marR="0" lvl="0" indent="-623888" algn="l" defTabSz="1073150" rtl="0" eaLnBrk="1" fontAlgn="auto" latinLnBrk="0" hangingPunct="1">
                <a:lnSpc>
                  <a:spcPts val="36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15 คนขึ้นไป มีคำว่า “บริษัท” นำหน้าชื่อ และต่อท้ายด้วยคำว่า “จำกัด (มหาชน)”</a:t>
              </a:r>
            </a:p>
            <a:p>
              <a:pPr marL="542925" marR="0" lvl="0" indent="-358775" algn="l" defTabSz="1073150" rtl="0" eaLnBrk="1" fontAlgn="auto" latinLnBrk="0" hangingPunct="1">
                <a:lnSpc>
                  <a:spcPts val="36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2.	</a:t>
              </a: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การก่อตั้ง</a:t>
              </a:r>
            </a:p>
            <a:p>
              <a:pPr marL="808038" marR="0" lvl="0" indent="-623888" algn="l" defTabSz="1073150" rtl="0" eaLnBrk="1" fontAlgn="auto" latinLnBrk="0" hangingPunct="1">
                <a:lnSpc>
                  <a:spcPts val="36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ตั้งขึ้นตามพระราชบัญญัติบริษัทมหาชนจำกัด พ.ศ. 2535</a:t>
              </a:r>
            </a:p>
            <a:p>
              <a:pPr marL="542925" marR="0" lvl="0" indent="-358775" algn="l" defTabSz="1073150" rtl="0" eaLnBrk="1" fontAlgn="auto" latinLnBrk="0" hangingPunct="1">
                <a:lnSpc>
                  <a:spcPts val="36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3.	</a:t>
              </a: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ลักษณะการถือหุ้น</a:t>
              </a:r>
            </a:p>
            <a:p>
              <a:pPr marL="808038" marR="0" lvl="0" indent="-623888" algn="l" defTabSz="1073150" rtl="0" eaLnBrk="1" fontAlgn="auto" latinLnBrk="0" hangingPunct="1">
                <a:lnSpc>
                  <a:spcPts val="34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แบ่งทุนออกเป็นหุ้น มูลค่าหุ้นละเท่า ๆ กัน ไม่จำกัดจำนวน ผู้ถือหุ้นจะเป็นบุคคลธรรมดาหรือนิติบุคคลก็ได้ รับผิดชอบไม่เกินจำนวนเงินค่าหุ้นที่ต้องชำระ</a:t>
              </a:r>
            </a:p>
            <a:p>
              <a:pPr marL="542925" marR="0" lvl="0" indent="-358775" algn="l" defTabSz="1073150" rtl="0" eaLnBrk="1" fontAlgn="auto" latinLnBrk="0" hangingPunct="1">
                <a:lnSpc>
                  <a:spcPts val="36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4.</a:t>
              </a:r>
              <a:r>
                <a:rPr kumimoji="0" lang="th-TH" sz="3600" b="1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วัตถุประสงค์ของบริษัท</a:t>
              </a:r>
            </a:p>
            <a:p>
              <a:pPr marL="808038" marR="0" lvl="0" indent="-623888" algn="l" defTabSz="1073150" rtl="0" eaLnBrk="1" fontAlgn="auto" latinLnBrk="0" hangingPunct="1">
                <a:lnSpc>
                  <a:spcPts val="36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0" i="0" u="none" strike="noStrike" kern="1200" cap="none" spc="36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เสนอขายหุ้นต่อประชาชน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5491411-356A-E1B1-58C5-41758933B832}"/>
                </a:ext>
              </a:extLst>
            </p:cNvPr>
            <p:cNvSpPr/>
            <p:nvPr/>
          </p:nvSpPr>
          <p:spPr>
            <a:xfrm>
              <a:off x="10168500" y="3860010"/>
              <a:ext cx="161026" cy="16102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089133A-0A07-F001-D9D7-364804E79879}"/>
                </a:ext>
              </a:extLst>
            </p:cNvPr>
            <p:cNvSpPr/>
            <p:nvPr/>
          </p:nvSpPr>
          <p:spPr>
            <a:xfrm>
              <a:off x="10168500" y="5444679"/>
              <a:ext cx="161026" cy="16102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DD364ED-8A8B-B536-CF74-F7E9900E50F3}"/>
                </a:ext>
              </a:extLst>
            </p:cNvPr>
            <p:cNvSpPr/>
            <p:nvPr/>
          </p:nvSpPr>
          <p:spPr>
            <a:xfrm>
              <a:off x="10168500" y="6549040"/>
              <a:ext cx="161026" cy="16102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A63931B-ABB7-D71B-0026-952A9D96D415}"/>
                </a:ext>
              </a:extLst>
            </p:cNvPr>
            <p:cNvSpPr/>
            <p:nvPr/>
          </p:nvSpPr>
          <p:spPr>
            <a:xfrm>
              <a:off x="10168500" y="8528477"/>
              <a:ext cx="161026" cy="16102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</p:spTree>
    <p:extLst>
      <p:ext uri="{BB962C8B-B14F-4D97-AF65-F5344CB8AC3E}">
        <p14:creationId xmlns:p14="http://schemas.microsoft.com/office/powerpoint/2010/main" val="23517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E1C95-0A07-F2A3-0862-335187250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2149AF0-50F1-5CED-ACC9-4E0E62EB2B85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E6747C8-1A83-EADE-48EB-2A987A62A4F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282C4715-A621-0AF1-10B9-6DFA5F817B0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E4E4F34E-0A1C-0465-4DAF-62E3AC0CF47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FB79F1-B7E8-D957-08F6-176604BCB71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B943CA-A277-2ED2-BA3E-D82AEDE7DC86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A405E97-DF99-68D8-4724-D927386D854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FB385AE8-197F-DABF-DF65-61DE5BC34B7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45DDE894-EEDA-2CDA-10F1-F2013F9602A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4693A63-4163-6EF4-7A81-924597E1A27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A5BEDD1-18B0-6ABE-358D-B86E1FBEE88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AA85A84-BB79-CBCE-E3D6-2F66B23CDDB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825FE1EF-D5D5-EBC5-EDC9-24FBFB1A0F2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14225EA6-8679-13C1-98D6-2652ACDBB54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5FF9E99-C818-EBBA-42B0-9F0D9CFC625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4D34E06-00AA-DFA8-7986-DE3CB785C4E6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372EF4F-089C-7A56-5766-C3B3DCC93BC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C86AEE8E-1C9B-ECB8-21F6-D2D3C887C8D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0F057B1D-2B29-5EA0-D1EB-9377054CEFC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8AAA0AD-3901-0862-B20F-9C79E81232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308601E-5D51-1576-B4F4-C34FDC166DB4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B7C4026-6905-9340-71D9-E3232D04F93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BDE1CC3B-E559-A12F-C13A-90938DFFDA8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327280E3-7708-C4EB-E560-15B4053C1AB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C31E071-8C5D-D7AB-095F-6487C2BD695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2DFEB8B-6F73-5501-B34E-B077F65B60E1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B28F5DC-3379-0CE0-8F95-6638EF39A5B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DC45C90F-43D8-07C8-6A0E-19E4300DC27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A0762CEF-7F60-2DAE-150B-F8B7D68C109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CD7785D-A155-BC93-AE82-558870E0395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23FB790-E04B-1772-C170-622DD50A01A3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9FFBFC5-9FAC-C9CF-CDD8-8464699D7D7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C18BD672-3B21-48BB-B074-403893C2F73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9BC347FE-D29D-4DB8-9D65-8BDDC9CE0A6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4C0E7FA-7E55-553C-136E-2ECA2A55943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5510943-E9C1-2CD3-B5A8-7EDCE9516040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0D43BEC-3DF8-995B-1073-4667828CAF8E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6D2B05F0-F0CB-A67F-7971-F7712F30272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D9F6A6ED-5B24-5E48-B950-7A2ED3E11D0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DC410D3-E52F-1E50-CB0E-5425B55F266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4F0561C-A26B-AA3A-C5BB-3CDA960D7353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E642623-70ED-0EFB-762C-E795E1429C8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8DF1A73F-B910-8792-9510-0E64AF076B2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B609EC5A-E62D-139F-072C-B939D8E9744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ACA5AA5-F043-6D1E-B720-71E5B23B619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C313401-1861-404B-3ECC-D16A3EBF9B48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76C2097-B35D-BCE2-AEC5-21FB675B1875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9B134CEF-C539-A457-84C3-95922E12B500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44E9C38C-E983-7F3D-05B5-BE77AFA48B3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8149B0C-CF2A-B52E-DE2C-9432FDA35BB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CC5F9D1D-B409-EF08-9EF4-0CA298F60CF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87D3698-CB3E-23C9-FB82-268C282BF344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F7BF3ED-320A-A430-D0B3-ECF0C2D62EB4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750E454-1E6B-AF63-D242-2716B32B8E3D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4958E5A-58B1-527D-8B54-119F8360CD44}"/>
              </a:ext>
            </a:extLst>
          </p:cNvPr>
          <p:cNvGrpSpPr/>
          <p:nvPr/>
        </p:nvGrpSpPr>
        <p:grpSpPr>
          <a:xfrm>
            <a:off x="19228886" y="7136610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BD47757F-D4B6-C782-CD5C-3A61A0170A2E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25F4E1C-E3AC-D54A-1DE5-22F9B43DD4BA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93DBDD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11C9122-A311-6F2F-2A13-199E4D919303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9A32B17-49B5-F7D3-7FFD-81991228EAA6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D9FF9F0-752F-DF66-6F87-BA4FFE1D7274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6F1793D-7BA8-2EA6-6F12-6FE64CF55C26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021060D-308D-D121-36BB-130AC28A9474}"/>
              </a:ext>
            </a:extLst>
          </p:cNvPr>
          <p:cNvGrpSpPr/>
          <p:nvPr/>
        </p:nvGrpSpPr>
        <p:grpSpPr>
          <a:xfrm>
            <a:off x="776996" y="1903888"/>
            <a:ext cx="16734006" cy="7405389"/>
            <a:chOff x="776996" y="1903888"/>
            <a:chExt cx="16734006" cy="740538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0287AC7-4F16-B3A2-8B7D-1B6C29FDFE66}"/>
                </a:ext>
              </a:extLst>
            </p:cNvPr>
            <p:cNvGrpSpPr/>
            <p:nvPr/>
          </p:nvGrpSpPr>
          <p:grpSpPr>
            <a:xfrm>
              <a:off x="776996" y="1903888"/>
              <a:ext cx="16734006" cy="7405389"/>
              <a:chOff x="776996" y="1681647"/>
              <a:chExt cx="16734006" cy="7405389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56CEB73-8C31-6CBD-2D5B-AEE2F4032E0F}"/>
                  </a:ext>
                </a:extLst>
              </p:cNvPr>
              <p:cNvSpPr/>
              <p:nvPr/>
            </p:nvSpPr>
            <p:spPr>
              <a:xfrm>
                <a:off x="776996" y="2034158"/>
                <a:ext cx="16734006" cy="7052878"/>
              </a:xfrm>
              <a:prstGeom prst="roundRect">
                <a:avLst>
                  <a:gd name="adj" fmla="val 17371"/>
                </a:avLst>
              </a:prstGeom>
              <a:solidFill>
                <a:schemeClr val="bg1"/>
              </a:solidFill>
              <a:ln w="38100">
                <a:solidFill>
                  <a:srgbClr val="93DBDD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51F73FD-AEF9-2E66-2E7C-19EFDA56F0E3}"/>
                  </a:ext>
                </a:extLst>
              </p:cNvPr>
              <p:cNvGrpSpPr/>
              <p:nvPr/>
            </p:nvGrpSpPr>
            <p:grpSpPr>
              <a:xfrm>
                <a:off x="1570008" y="1681647"/>
                <a:ext cx="6707654" cy="704001"/>
                <a:chOff x="3889390" y="5441816"/>
                <a:chExt cx="6707654" cy="704001"/>
              </a:xfrm>
            </p:grpSpPr>
            <p:sp>
              <p:nvSpPr>
                <p:cNvPr id="3" name="Google Shape;176;p25">
                  <a:extLst>
                    <a:ext uri="{FF2B5EF4-FFF2-40B4-BE49-F238E27FC236}">
                      <a16:creationId xmlns:a16="http://schemas.microsoft.com/office/drawing/2014/main" id="{2A3FAAA6-84CC-CF6B-D4DC-CDAD098ECFD7}"/>
                    </a:ext>
                  </a:extLst>
                </p:cNvPr>
                <p:cNvSpPr/>
                <p:nvPr/>
              </p:nvSpPr>
              <p:spPr>
                <a:xfrm rot="16200000">
                  <a:off x="6040886" y="3290320"/>
                  <a:ext cx="631318" cy="493430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5BE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" name="TextBox 10">
                  <a:extLst>
                    <a:ext uri="{FF2B5EF4-FFF2-40B4-BE49-F238E27FC236}">
                      <a16:creationId xmlns:a16="http://schemas.microsoft.com/office/drawing/2014/main" id="{B72E9DC8-855D-4DA3-3E5C-799AAAC16555}"/>
                    </a:ext>
                  </a:extLst>
                </p:cNvPr>
                <p:cNvSpPr txBox="1"/>
                <p:nvPr/>
              </p:nvSpPr>
              <p:spPr>
                <a:xfrm>
                  <a:off x="4161737" y="5557989"/>
                  <a:ext cx="6435307" cy="58782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 algn="thaiDist">
                    <a:lnSpc>
                      <a:spcPts val="40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ข้อดีและข้อเสียของบริษัทจำกัด</a:t>
                  </a:r>
                  <a:endParaRPr lang="en-US" sz="4000" b="1" spc="36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137B6C-B2C5-1158-6F4F-4C7C2378C68E}"/>
                  </a:ext>
                </a:extLst>
              </p:cNvPr>
              <p:cNvSpPr txBox="1"/>
              <p:nvPr/>
            </p:nvSpPr>
            <p:spPr>
              <a:xfrm>
                <a:off x="776999" y="2622042"/>
                <a:ext cx="8664404" cy="6170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34988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4000" b="1" spc="36" dirty="0">
                    <a:solidFill>
                      <a:schemeClr val="accent2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ข้อดี</a:t>
                </a:r>
                <a:endParaRPr kumimoji="0" lang="th-TH" sz="4000" b="1" i="0" u="none" strike="noStrike" kern="1200" cap="none" spc="36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  <a:p>
                <a:pPr marL="901700" marR="0" lvl="0" indent="-358775" algn="l" defTabSz="914400" rtl="0" eaLnBrk="1" fontAlgn="auto" latinLnBrk="0" hangingPunct="1">
                  <a:lnSpc>
                    <a:spcPts val="4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4000" b="1" i="0" u="none" strike="noStrike" kern="1200" cap="none" spc="36" normalizeH="0" baseline="0" noProof="0" dirty="0">
                    <a:ln>
                      <a:noFill/>
                    </a:ln>
                    <a:solidFill>
                      <a:srgbClr val="05BEC3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1.</a:t>
                </a:r>
                <a:r>
                  <a:rPr kumimoji="0" lang="th-TH" sz="40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มีเงินทุนมากกว่ากิจการเจ้าของคนเดียว และห้างหุ้นส่วน</a:t>
                </a:r>
              </a:p>
              <a:p>
                <a:pPr marL="901700" marR="0" lvl="0" indent="-358775" algn="l" defTabSz="914400" rtl="0" eaLnBrk="1" fontAlgn="auto" latinLnBrk="0" hangingPunct="1">
                  <a:lnSpc>
                    <a:spcPts val="4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40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r>
                  <a:rPr kumimoji="0" lang="th-TH" sz="40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มีการจัดการและระบบการทำงานที่มีประสิทธิภาพ </a:t>
                </a:r>
              </a:p>
              <a:p>
                <a:pPr marL="901700" marR="0" lvl="0" indent="-358775" algn="l" defTabSz="914400" rtl="0" eaLnBrk="1" fontAlgn="auto" latinLnBrk="0" hangingPunct="1">
                  <a:lnSpc>
                    <a:spcPts val="4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40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r>
                  <a:rPr kumimoji="0" lang="th-TH" sz="40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ผู้ถือหุ้นรับผิดชอบจำกัดเพียงไม่เกินมูลค่าหุ้นที่ตนยังส่งใช้ไม่ครบ</a:t>
                </a:r>
              </a:p>
              <a:p>
                <a:pPr marL="901700" marR="0" lvl="0" indent="-358775" algn="l" defTabSz="914400" rtl="0" eaLnBrk="1" fontAlgn="auto" latinLnBrk="0" hangingPunct="1">
                  <a:lnSpc>
                    <a:spcPts val="4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40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4.	</a:t>
                </a:r>
                <a:r>
                  <a:rPr kumimoji="0" lang="th-TH" sz="40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สามารถโอนหรือขายหุ้นได้ง่าย</a:t>
                </a:r>
              </a:p>
              <a:p>
                <a:pPr marL="901700" marR="0" lvl="0" indent="-358775" algn="l" defTabSz="914400" rtl="0" eaLnBrk="1" fontAlgn="auto" latinLnBrk="0" hangingPunct="1">
                  <a:lnSpc>
                    <a:spcPts val="4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40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5.</a:t>
                </a:r>
                <a:r>
                  <a:rPr kumimoji="0" lang="th-TH" sz="40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กิจการมีความมั่นคงสูงแม้จะมีการเปลี่ยนมือเจ้าของบริษัท</a:t>
                </a:r>
              </a:p>
              <a:p>
                <a:pPr marL="901700" marR="0" lvl="0" indent="-358775" algn="l" defTabSz="914400" rtl="0" eaLnBrk="1" fontAlgn="auto" latinLnBrk="0" hangingPunct="1">
                  <a:lnSpc>
                    <a:spcPts val="4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40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6.	</a:t>
                </a:r>
                <a:r>
                  <a:rPr kumimoji="0" lang="th-TH" sz="40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หากการดำเนินงานขาดทุน ผู้ถือหุ้นไม่ต้องรับผิดชอบผลขาดทุนนั้น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900679-AEAD-A718-4883-2F33CF2374E7}"/>
                  </a:ext>
                </a:extLst>
              </p:cNvPr>
              <p:cNvSpPr txBox="1"/>
              <p:nvPr/>
            </p:nvSpPr>
            <p:spPr>
              <a:xfrm>
                <a:off x="9698203" y="2622042"/>
                <a:ext cx="7492455" cy="600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34988" marR="0" lvl="0" indent="0" algn="l" defTabSz="914400" rtl="0" eaLnBrk="1" fontAlgn="auto" latinLnBrk="0" hangingPunct="1">
                  <a:lnSpc>
                    <a:spcPts val="4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4000" b="1" spc="36" dirty="0">
                    <a:solidFill>
                      <a:schemeClr val="accent2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ข้อเสีย</a:t>
                </a:r>
                <a:endParaRPr kumimoji="0" lang="th-TH" sz="4000" b="1" i="0" u="none" strike="noStrike" kern="1200" cap="none" spc="36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  <a:p>
                <a:pPr marL="901700" marR="0" lvl="0" indent="-358775" algn="l" defTabSz="914400" rtl="0" eaLnBrk="1" fontAlgn="auto" latinLnBrk="0" hangingPunct="1">
                  <a:lnSpc>
                    <a:spcPts val="4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40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r>
                  <a:rPr kumimoji="0" lang="th-TH" sz="40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การจัดตั้งมีความยุ่งยาก เพราะมีข้อจำกัดทางกฎหมาย</a:t>
                </a:r>
              </a:p>
              <a:p>
                <a:pPr marL="901700" marR="0" lvl="0" indent="-358775" algn="l" defTabSz="914400" rtl="0" eaLnBrk="1" fontAlgn="auto" latinLnBrk="0" hangingPunct="1">
                  <a:lnSpc>
                    <a:spcPts val="4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40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	</a:t>
                </a:r>
                <a:r>
                  <a:rPr kumimoji="0" lang="th-TH" sz="40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ขาดความคล่องตัวในการดำเนินงาน</a:t>
                </a:r>
              </a:p>
              <a:p>
                <a:pPr marL="901700" marR="0" lvl="0" indent="-358775" algn="l" defTabSz="914400" rtl="0" eaLnBrk="1" fontAlgn="auto" latinLnBrk="0" hangingPunct="1">
                  <a:lnSpc>
                    <a:spcPts val="4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40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	</a:t>
                </a:r>
                <a:r>
                  <a:rPr kumimoji="0" lang="th-TH" sz="40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การดำเนินงานมีความล่าช้า เนื่องจากมีผู้บริหารและพนักงานจำนวนมาก</a:t>
                </a:r>
              </a:p>
              <a:p>
                <a:pPr marL="901700" marR="0" lvl="0" indent="-358775" algn="l" defTabSz="914400" rtl="0" eaLnBrk="1" fontAlgn="auto" latinLnBrk="0" hangingPunct="1">
                  <a:lnSpc>
                    <a:spcPts val="4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40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4.</a:t>
                </a:r>
                <a:r>
                  <a:rPr kumimoji="0" lang="th-TH" sz="40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ต้องชำระภาษีทั้งภาษีเงินได้บุคคลธรรมดาและภาษีเงินได้นิติบุคคล</a:t>
                </a:r>
              </a:p>
              <a:p>
                <a:pPr marL="901700" marR="0" lvl="0" indent="-358775" algn="l" defTabSz="914400" rtl="0" eaLnBrk="1" fontAlgn="auto" latinLnBrk="0" hangingPunct="1">
                  <a:lnSpc>
                    <a:spcPts val="4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4000" b="1" spc="36" dirty="0">
                    <a:solidFill>
                      <a:srgbClr val="05BEC3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5.	</a:t>
                </a:r>
                <a:r>
                  <a:rPr kumimoji="0" lang="th-TH" sz="4000" b="0" i="0" u="none" strike="noStrike" kern="1200" cap="none" spc="36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ผู้ถือหุ้นไม่มีส่วนร่วมในการดำเนินงาน เพราะการดำเนินงานอยู่ในรูปแบบคณะกรรมการ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071D920-74A6-D099-7F6E-46B6ADCACCCE}"/>
                </a:ext>
              </a:extLst>
            </p:cNvPr>
            <p:cNvCxnSpPr>
              <a:cxnSpLocks/>
            </p:cNvCxnSpPr>
            <p:nvPr/>
          </p:nvCxnSpPr>
          <p:spPr>
            <a:xfrm>
              <a:off x="9698203" y="2950233"/>
              <a:ext cx="0" cy="5937399"/>
            </a:xfrm>
            <a:prstGeom prst="line">
              <a:avLst/>
            </a:prstGeom>
            <a:ln w="25400">
              <a:solidFill>
                <a:srgbClr val="05BEC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267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A07A5-0571-FC02-CA6C-C55EE8EC5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28AE224-08D3-0E84-8E19-BDF9B419D050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010E119-C696-14BC-24DD-54DEE569AD2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4CAB35DC-1BD7-6C24-1ACB-53103925863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07A2023F-0D80-9818-FD16-CB398A45D79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2FEEDAE-3EBB-2F38-C15C-80F4D056545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BEA893-BFAB-3F15-9461-2C92B13287F0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1DBFFCD-B26A-E254-75CD-EAAED866574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08E416E7-BE16-B59D-67EE-96566C7D390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144355AA-BE92-DC6A-2AB6-AA7C40ED545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D540B12-E59A-ED98-5043-0230F7FFFC8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5D1317-2A57-E1A9-52FC-0239571C1244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E03FC8D-A262-1EB9-0442-EB172348EAA7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4F572D02-B9D7-9410-95BD-ABF788A97ED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A1859229-1A1E-19E6-884A-710A21CB21E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D058CAC-2691-2AE5-CC1B-26C24CA87E6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B30374-D94A-66ED-153B-A0BCAE252E42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DBFAC4C-79A4-5628-85B6-6DA2593882A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A9018B08-0821-2464-5D8B-5380E4D0E7BE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D4F28250-3579-CC0C-EF24-D9342070EE5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FCFE9D3-D332-D5D5-C149-DF97B3850A7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BC31503-2791-B88B-11B9-794A8C24C9C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55ADAE4-B37B-74BC-58DF-746E28CAD73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62C65ECA-1122-1027-3632-8B1F2006CB3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0FC4E44B-0EBA-9F07-353D-DD5ADC3E7D1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4791C9B-B784-A773-6F2A-78E8B83675C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4DE799-8405-CFB3-A4E0-C5D20C79FC61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390B2F6-AB26-1891-D0EB-A10E6C23649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29F225D8-FCC0-4535-ADE1-9B47869D2BB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50B2F3A0-1B24-22A2-C045-19A10F467F0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86A6E09-C1B6-26EE-104B-5C479712463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FF90CB2-3BC4-DCCF-53A8-5F03698B145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5FE77BD-A8D0-9168-8AF6-DEEFD08BF61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AB618105-37BD-9227-7B89-B1E53C5DE65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500EF98C-3CA2-5DCC-327D-1BC5368A696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8AD38BD-E0F5-5C71-7816-0286AF9E696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0AACA14-8CCF-917A-6996-87665D64A5FE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5CDF0DB-F7C6-DB89-3E66-2EC5F5F73C4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E2756578-99FD-548E-28CE-28394D79F30D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7E024E0F-72F5-825F-E134-ACD08C09687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CDB563A-8A16-4C0F-E624-F9FD5D2EE38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32D2890-F5BF-61E9-A6F5-B75F78B133FE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C7B4EE2-A97B-738D-20D8-A438E97DF25F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4F6B0F3A-2A37-0DF5-06A1-C61EC85C15C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AD0656C4-269B-DB20-6D7F-8C5E2A59AD3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CE77E01-31C0-A98B-525C-D647A86E9DA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EE19EED-8F6B-4331-E4C7-AF0CC6021A44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73C1FE1-1A4E-4167-4EE7-10AFB653F74B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57C4BDEB-3E91-A662-FE80-18027D3ECF41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09198ADD-BD0F-1836-985B-81C57AD9C48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94A4645-B2F9-FC9D-22D1-81FF7366B1A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5C388E1-CFDC-907A-C13D-608FE5BEFBBB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DA6680A-2B05-923B-5A17-E8D87E9D784C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EBF8E23-67A4-E9E9-1D17-65608A3B0ACC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422498D-2864-6CB9-6C7D-4C1E1E198C44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0FCE342-2E29-9F50-103D-55534867F0BF}"/>
              </a:ext>
            </a:extLst>
          </p:cNvPr>
          <p:cNvGrpSpPr/>
          <p:nvPr/>
        </p:nvGrpSpPr>
        <p:grpSpPr>
          <a:xfrm>
            <a:off x="19228886" y="7136610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5B207E78-AC93-AFF8-FF8A-E7B46851473E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D8EA087-C7CA-FBA1-565E-329F503D40CB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93DBDD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8244F64-07EF-C1E8-D026-A467A6A062A9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F48F22E-2649-AA60-9C21-EE66AD98E53F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45A647D-CB84-38BE-E6ED-913E72D79E99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8FF09C1-A148-29CB-B8A8-C0B066805C2F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39BD68C-9535-3033-6131-22525A3B26E4}"/>
              </a:ext>
            </a:extLst>
          </p:cNvPr>
          <p:cNvGrpSpPr/>
          <p:nvPr/>
        </p:nvGrpSpPr>
        <p:grpSpPr>
          <a:xfrm>
            <a:off x="1074432" y="1968401"/>
            <a:ext cx="9226457" cy="704001"/>
            <a:chOff x="3889391" y="5441816"/>
            <a:chExt cx="9226457" cy="704001"/>
          </a:xfrm>
        </p:grpSpPr>
        <p:sp>
          <p:nvSpPr>
            <p:cNvPr id="3" name="Google Shape;176;p25">
              <a:extLst>
                <a:ext uri="{FF2B5EF4-FFF2-40B4-BE49-F238E27FC236}">
                  <a16:creationId xmlns:a16="http://schemas.microsoft.com/office/drawing/2014/main" id="{C9883846-5FA5-23A0-C9E9-99CCC68A1C29}"/>
                </a:ext>
              </a:extLst>
            </p:cNvPr>
            <p:cNvSpPr/>
            <p:nvPr/>
          </p:nvSpPr>
          <p:spPr>
            <a:xfrm rot="16200000">
              <a:off x="5900488" y="3430719"/>
              <a:ext cx="631318" cy="4653511"/>
            </a:xfrm>
            <a:prstGeom prst="roundRect">
              <a:avLst>
                <a:gd name="adj" fmla="val 50000"/>
              </a:avLst>
            </a:prstGeom>
            <a:solidFill>
              <a:srgbClr val="FD8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0109BDE8-706D-3A44-3A5F-59209E944A1A}"/>
                </a:ext>
              </a:extLst>
            </p:cNvPr>
            <p:cNvSpPr txBox="1"/>
            <p:nvPr/>
          </p:nvSpPr>
          <p:spPr>
            <a:xfrm>
              <a:off x="4188631" y="5557989"/>
              <a:ext cx="8927217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ขั้นตอนการจัดตั้งบริษัทจำกัด </a:t>
              </a:r>
              <a:endParaRPr lang="en-US" sz="4000" b="1" spc="36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1084B77-6023-BE9A-8850-3369995E7250}"/>
              </a:ext>
            </a:extLst>
          </p:cNvPr>
          <p:cNvSpPr txBox="1"/>
          <p:nvPr/>
        </p:nvSpPr>
        <p:spPr>
          <a:xfrm>
            <a:off x="830582" y="2886756"/>
            <a:ext cx="16111233" cy="6669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1.	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ตรวจสอบและจองชื่อบริษัท </a:t>
            </a:r>
            <a:r>
              <a:rPr kumimoji="0" lang="th-TH" sz="40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ตรวจสอบและจองชื่อบริษัทผ่านระบบออนไลน์ของกรมพัฒนาธุรกิจการค้า (</a:t>
            </a:r>
            <a:r>
              <a:rPr kumimoji="0" lang="en-US" sz="40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DBD) </a:t>
            </a:r>
            <a:r>
              <a:rPr kumimoji="0" lang="th-TH" sz="40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เพื่อให้	แน่ใจว่าชื่อบริษัทไม่ซ้ำกับที่มีอยู่แล้ว</a:t>
            </a:r>
            <a:endParaRPr kumimoji="0" lang="en-US" sz="400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	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จัดทำหนังสือบริคณห์สนธิ </a:t>
            </a:r>
            <a:r>
              <a:rPr kumimoji="0" lang="th-TH" sz="40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ระบุรายละเอียดเกี่ยวกับชื่อบริษัท วัตถุประสงค์ ที่ตั้งสำนักงาน ทุนจดทะเบียน และข้อมูลผู้ก่อตั้งอย่างน้อย 3 คน 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3.	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ประชุมจัดตั้งบริษัท </a:t>
            </a:r>
            <a:r>
              <a:rPr kumimoji="0" lang="th-TH" sz="40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ผู้ก่อตั้งจัดประชุมเพื่อกำหนดข้อบังคับบริษัท เลือกตั้งกรรมการ และกำหนดจำนวนหุ้น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4.	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ชำระค่าหุ้น </a:t>
            </a:r>
            <a:r>
              <a:rPr kumimoji="0" lang="th-TH" sz="40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ผู้ถือหุ้นต้องชำระค่าหุ้นตามที่ตกลงกันอย่างน้อย 25% ของมูลค่าหุ้นที่จอง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5.	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ยื่นจดทะเบียนจัดตั้งบริษัท </a:t>
            </a:r>
            <a:r>
              <a:rPr kumimoji="0" lang="th-TH" sz="40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ยื่นคำขอจดทะเบียนจัดตั้งบริษัทต่อกรมพัฒนาธุรกิจการค้า พร้อมเอกสารที่เกี่ยวข้อง เช่น คำขอจดทะเบียนบริษัทจำกัด (แบบ บอจ.1) และเอกสารอื่น ๆ</a:t>
            </a:r>
            <a:endParaRPr kumimoji="0" lang="en-US" sz="400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6.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ขอเลขประจำตัวผู้เสียภาษี (</a:t>
            </a:r>
            <a:r>
              <a:rPr kumimoji="0" lang="en-US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Tax ID)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40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ติดต่อสำนักงานสรรพากรในพื้นที่</a:t>
            </a:r>
          </a:p>
          <a:p>
            <a:pPr marL="901700" marR="0" lvl="0" indent="-358775" algn="l" defTabSz="914400" rtl="0" eaLnBrk="1" fontAlgn="auto" latinLnBrk="0" hangingPunct="1">
              <a:lnSpc>
                <a:spcPts val="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7.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จดทะเบียนภาษีมูลค่าเพิ่ม (</a:t>
            </a:r>
            <a:r>
              <a:rPr kumimoji="0" lang="en-US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VAT)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40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หากรายได้เกิน 1.8 ล้านบาทต่อปี ต้องยื่นจดทะเบียนภาษีมูลค่าเพิ่มกับกรมสรรพากร</a:t>
            </a:r>
          </a:p>
        </p:txBody>
      </p:sp>
    </p:spTree>
    <p:extLst>
      <p:ext uri="{BB962C8B-B14F-4D97-AF65-F5344CB8AC3E}">
        <p14:creationId xmlns:p14="http://schemas.microsoft.com/office/powerpoint/2010/main" val="262613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463E3-521A-DBC7-E877-1FA983CBB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155333A-6EF3-07F5-BD32-7BBECD6C1E4F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18BF6D3-7CA4-A352-2430-16FBF5211FB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3E24D1E1-22CC-9A2D-25A3-DA7C2EADD65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42E24349-79F6-D454-0ADB-512CF52ACA1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958EF4A-1B9A-42CE-0830-A4F1ECB0D47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AC5752-CC51-25D3-2F63-2776120DD95C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A8464BC-9334-0ABF-64DD-070CF6F684F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B8B81DDB-2FED-4832-3C93-F50950E7D7B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6A664672-3FAD-A4A1-51CF-D3BD49D33FF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5D6C649-BD33-BCDA-2D35-34AA15B5749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010B41-9428-4066-9621-C46C9250CA26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2F3CE3B-45B8-BD09-DD91-32A588418966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AABA1B0F-528A-098E-A8F8-53746322D3A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176AD800-1BD5-EE6B-BBDE-24945AB984B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7381703-8712-4D62-277A-2A61367EA65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F85C9D4-987B-60E2-39F9-981AAEA8F9D4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2471B0D-D1E8-5C44-7A8D-683025B4F11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3F74C6D6-119A-3137-E2F0-3EF50F11792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041B0B-81B1-E3FE-2F14-168CC91A3A8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1DD7319-08B5-BC4F-223A-F396DAC1866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1E16FFA-A864-6014-F519-C0F29E633FC2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C24E08D-8E2C-17F4-92A6-2440A66FDC02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A33CD26B-57B9-A92A-593C-3710B3935676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50279ECA-CC52-F1FB-65C3-969DFAB2C5C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FE98526-1F68-A046-C641-6FBE9FCDE6D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7C3AE96-A6EA-9A7F-3541-3022B6C3DCFC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88EC1B7-AAA1-51B8-D649-D7597C8F84B7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DD117D9C-FC18-F7F3-28F6-6FFB0FCC96F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9066236-5054-303E-6CDB-4B57917B2EE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F2A29D2-115A-2D97-58CB-492E0AEB6A5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21039ED-678F-520F-7959-66C1D7C545E7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D1D527B-5FED-0F00-55FF-77E79D0E0B6A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7E99B803-7D80-CA78-453F-86BD895D0D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55238E7E-C079-16C7-0E8A-89D68A18CCA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4D0EF44-D8B4-81FB-B603-1E4B90D0BB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049C1A-C346-1428-45A5-C3D10812056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2CB91E9-13F2-CFAF-5C89-BEDF9D700F4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6FA8495D-0194-60AF-160E-257AA56204A8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EAB69810-8E59-47BF-D0AA-0D2B3C06CE0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61978B7-F21E-F3B1-9943-C12F6867588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4736576-0ABE-6D53-2CB7-609D98D7A54B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1D4EBAA-795A-F1A3-E77B-FE1EAA1665D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8DE58C0A-0B8D-92B6-BF5D-C78656F48E8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17312C8D-5B50-8BDF-1DA3-9C46A077BAE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25EF344-B759-E947-E566-B16D6A4F251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891DC02-6BAB-1C73-2B9B-C53C2145C367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09206F9-DEBB-65CA-4D67-9277B991D9E8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E6F14B4F-C693-946E-A843-1251C9505653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AD49F312-9C8A-15D2-84EA-081258B992E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E881EC0-E3F9-D068-EB4A-2B078950EF5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C8A2B503-D51F-2FC2-D19A-2CCBC8F4C327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8AAD94F-3398-3767-E0B5-75F3F486EA72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52514F4-8EA8-88ED-6954-29319373B87B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70198B2-9F06-012D-BA93-9580642068BC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B3D4197-2F1F-6E02-9DA6-38E077521CA1}"/>
              </a:ext>
            </a:extLst>
          </p:cNvPr>
          <p:cNvGrpSpPr/>
          <p:nvPr/>
        </p:nvGrpSpPr>
        <p:grpSpPr>
          <a:xfrm>
            <a:off x="19228886" y="7136610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61ED3922-0735-0270-617D-268A7AFE988A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9CE9A7D-F851-6D21-FCC5-66F208985E6F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93DBDD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4DB1179-4014-0704-B330-E3CB2B60FFDB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8C4A436-15A6-5B45-1EB8-4D31AF8E6F91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A4D482D-E27D-DD37-713E-8F5DDE0E7AA4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D5D1280-F1FF-0F44-9CEC-A5DFB794F18E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0CEF703-4045-3045-6A94-913F23FAADFF}"/>
              </a:ext>
            </a:extLst>
          </p:cNvPr>
          <p:cNvGrpSpPr/>
          <p:nvPr/>
        </p:nvGrpSpPr>
        <p:grpSpPr>
          <a:xfrm>
            <a:off x="1074433" y="1635926"/>
            <a:ext cx="9213009" cy="717448"/>
            <a:chOff x="3889392" y="5441816"/>
            <a:chExt cx="9213009" cy="717448"/>
          </a:xfrm>
        </p:grpSpPr>
        <p:sp>
          <p:nvSpPr>
            <p:cNvPr id="3" name="Google Shape;176;p25">
              <a:extLst>
                <a:ext uri="{FF2B5EF4-FFF2-40B4-BE49-F238E27FC236}">
                  <a16:creationId xmlns:a16="http://schemas.microsoft.com/office/drawing/2014/main" id="{EA9B40C6-8FD9-1685-3D22-7554D87DD79C}"/>
                </a:ext>
              </a:extLst>
            </p:cNvPr>
            <p:cNvSpPr/>
            <p:nvPr/>
          </p:nvSpPr>
          <p:spPr>
            <a:xfrm rot="16200000">
              <a:off x="6426698" y="2904510"/>
              <a:ext cx="631318" cy="5705929"/>
            </a:xfrm>
            <a:prstGeom prst="roundRect">
              <a:avLst>
                <a:gd name="adj" fmla="val 50000"/>
              </a:avLst>
            </a:prstGeom>
            <a:solidFill>
              <a:srgbClr val="FD8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1BE07622-585E-FCA6-694C-A4D2EC512932}"/>
                </a:ext>
              </a:extLst>
            </p:cNvPr>
            <p:cNvSpPr txBox="1"/>
            <p:nvPr/>
          </p:nvSpPr>
          <p:spPr>
            <a:xfrm>
              <a:off x="4175184" y="5571436"/>
              <a:ext cx="8927217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ขั้นตอนการจัดตั้งบริษัทมหาชนจำกัด  </a:t>
              </a:r>
              <a:endParaRPr lang="en-US" sz="4000" b="1" spc="36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F87CFBA-2043-F4FC-DB56-0857EFA4636C}"/>
              </a:ext>
            </a:extLst>
          </p:cNvPr>
          <p:cNvSpPr txBox="1"/>
          <p:nvPr/>
        </p:nvSpPr>
        <p:spPr>
          <a:xfrm>
            <a:off x="830582" y="2502522"/>
            <a:ext cx="16111233" cy="7285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0" marR="0" lvl="0" indent="-358775" algn="l" defTabSz="9144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1.	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ตรวจสอบและจองชื่อบริษัท </a:t>
            </a:r>
            <a:r>
              <a:rPr kumimoji="0" lang="th-TH" sz="40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ตรวจสอบและจองชื่อที่กรมพัฒนาธุรกิจการค้า (</a:t>
            </a:r>
            <a:r>
              <a:rPr kumimoji="0" lang="en-US" sz="40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DBD)</a:t>
            </a:r>
          </a:p>
          <a:p>
            <a:pPr marL="901700" marR="0" lvl="0" indent="-358775" algn="l" defTabSz="9144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2.	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จัดทำหนังสือบริคณห์สนธิและข้อบังคับบริษัท </a:t>
            </a:r>
          </a:p>
          <a:p>
            <a:pPr marL="901700" marR="0" lvl="0" indent="-358775" algn="l" defTabSz="9144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srgbClr val="F57C79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1) </a:t>
            </a:r>
            <a:r>
              <a:rPr kumimoji="0" lang="th-TH" sz="40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ระบุวัตถุประสงค์ ที่ตั้ง และทุนจดทะเบียน </a:t>
            </a:r>
          </a:p>
          <a:p>
            <a:pPr marL="901700" marR="0" lvl="0" indent="-358775" algn="l" defTabSz="9144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	</a:t>
            </a:r>
            <a:r>
              <a:rPr lang="th-TH" sz="40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2) </a:t>
            </a:r>
            <a:r>
              <a:rPr kumimoji="0" lang="th-TH" sz="40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ต้องมีทุนจดทะเบียนขั้นต่ำ 5 ล้านบาท</a:t>
            </a:r>
          </a:p>
          <a:p>
            <a:pPr marL="901700" marR="0" lvl="0" indent="-358775" algn="l" defTabSz="9144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3.	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ประชุมผู้ก่อตั้งบริษัทและผู้ถือหุ้น</a:t>
            </a:r>
          </a:p>
          <a:p>
            <a:pPr marL="901700" marR="0" lvl="0" indent="-358775" algn="l" defTabSz="9144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lang="th-TH" sz="40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1) </a:t>
            </a:r>
            <a:r>
              <a:rPr kumimoji="0" lang="th-TH" sz="40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ต้องมีผู้ถือหุ้นอย่างน้อย 15 คน </a:t>
            </a:r>
          </a:p>
          <a:p>
            <a:pPr marL="901700" marR="0" lvl="0" indent="-358775" algn="l" defTabSz="9144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lang="th-TH" sz="4000" b="1" spc="36" dirty="0">
                <a:solidFill>
                  <a:srgbClr val="F57C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2) </a:t>
            </a:r>
            <a:r>
              <a:rPr kumimoji="0" lang="th-TH" sz="40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กำหนดคณะกรรมการบริษัท</a:t>
            </a:r>
          </a:p>
          <a:p>
            <a:pPr marL="901700" marR="0" lvl="0" indent="-358775" algn="l" defTabSz="9144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4.	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ยื่นจดทะเบียนบริษัทมหาชนจำกัด</a:t>
            </a:r>
            <a:r>
              <a:rPr lang="th-TH" sz="4000" b="1" spc="36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000" spc="36" dirty="0" err="1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ยื่</a:t>
            </a:r>
            <a:r>
              <a:rPr kumimoji="0" lang="th-TH" sz="40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นคำขอจดทะเบียนที่กรมพัฒนาธุรกิจการค้า (</a:t>
            </a:r>
            <a:r>
              <a:rPr kumimoji="0" lang="en-US" sz="40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DBD)</a:t>
            </a:r>
            <a:endParaRPr kumimoji="0" lang="th-TH" sz="4000" i="0" u="none" strike="noStrike" kern="1200" cap="none" spc="36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901700" marR="0" lvl="0" indent="-358775" algn="l" defTabSz="9144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5.	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ขอเลขประจำตัวผู้เสียภาษี (</a:t>
            </a:r>
            <a:r>
              <a:rPr kumimoji="0" lang="en-US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Tax ID)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40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ติดต่อสำนักงานสรรพากรในพื้นที่</a:t>
            </a:r>
          </a:p>
          <a:p>
            <a:pPr marL="901700" marR="0" lvl="0" indent="-358775" algn="l" defTabSz="9144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6.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นำหุ้นเข้าจดทะเบียนในตลาดหลักทรัพย์ (</a:t>
            </a:r>
            <a:r>
              <a:rPr kumimoji="0" lang="en-US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SET/MAI) </a:t>
            </a:r>
            <a:r>
              <a:rPr kumimoji="0" lang="th-TH" sz="40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ยื่นคำขอที่ตลาดหลักทรัพย์แห่งประเทศไทย</a:t>
            </a:r>
          </a:p>
          <a:p>
            <a:pPr marL="901700" marR="0" lvl="0" indent="-358775" algn="l" defTabSz="9144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srgbClr val="05BEC3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7.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จดทะเบียนภาษีมูลค่าเพิ่ม (</a:t>
            </a:r>
            <a:r>
              <a:rPr kumimoji="0" lang="en-US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VAT)</a:t>
            </a:r>
            <a:r>
              <a:rPr kumimoji="0" lang="th-TH" sz="4000" b="1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4000" b="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หากรายได้เกิน 1.8 ล้านบาทต่อปี</a:t>
            </a:r>
          </a:p>
        </p:txBody>
      </p:sp>
    </p:spTree>
    <p:extLst>
      <p:ext uri="{BB962C8B-B14F-4D97-AF65-F5344CB8AC3E}">
        <p14:creationId xmlns:p14="http://schemas.microsoft.com/office/powerpoint/2010/main" val="173849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1211674" y="2149946"/>
            <a:ext cx="11999031" cy="962734"/>
            <a:chOff x="2965791" y="2808159"/>
            <a:chExt cx="1199903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8405065" y="-2411861"/>
              <a:ext cx="694325" cy="11572873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spc="-150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2.4</a:t>
              </a:r>
              <a:endParaRPr lang="en-US" sz="4200" b="1" spc="-150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2" y="2808159"/>
              <a:ext cx="11123660" cy="931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องค์กรธุรกิจไม่แสวงหากำไรที่จัดตั้งขึ้นตามกฎหมายเฉพาะ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1344D27-F1F4-1AF8-A3BA-21C295067877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93D28BD5-BFD7-BFA0-7FE9-5F8E2BD7F3AF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1EE330E-1085-8C19-9EDF-9B3AC0295B25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520B90F-C95C-CD4D-5BAF-D07B09C96EF7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976F517-B0E5-7506-0C17-29C15DB3E806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ABAFB4C-16B5-66FE-F485-6A994499BBC5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14A9831-8B7F-CF3E-200A-839CA0552424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0598CA1-A699-2B9E-E417-1EEEE29ECB22}"/>
              </a:ext>
            </a:extLst>
          </p:cNvPr>
          <p:cNvGrpSpPr/>
          <p:nvPr/>
        </p:nvGrpSpPr>
        <p:grpSpPr>
          <a:xfrm>
            <a:off x="1211673" y="3475582"/>
            <a:ext cx="11572873" cy="2738747"/>
            <a:chOff x="1228727" y="6128574"/>
            <a:chExt cx="11572873" cy="2738747"/>
          </a:xfrm>
        </p:grpSpPr>
        <p:sp>
          <p:nvSpPr>
            <p:cNvPr id="80" name="TextBox 10">
              <a:extLst>
                <a:ext uri="{FF2B5EF4-FFF2-40B4-BE49-F238E27FC236}">
                  <a16:creationId xmlns:a16="http://schemas.microsoft.com/office/drawing/2014/main" id="{1B3616C4-5B7D-C2CC-353D-B71A975997AF}"/>
                </a:ext>
              </a:extLst>
            </p:cNvPr>
            <p:cNvSpPr txBox="1"/>
            <p:nvPr/>
          </p:nvSpPr>
          <p:spPr>
            <a:xfrm>
              <a:off x="1228727" y="6131152"/>
              <a:ext cx="11572873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34988" algn="thaiDist">
                <a:lnSpc>
                  <a:spcPts val="42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สมาคมการค้า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สถาบันที่บุคคลหลายคนซึ่งเป็นผู้ประกอบวิสาหกิจ (หมายถึง บุคคลซึ่งประกอบธุรกิจทางการค้าอุตสาหกรรม หรือการเงิน และให้หมายความรวมถึงบุคคลซึ่งประกอบธุรกิจอื่นใดในทางเศรษฐกิจที่รัฐมนตรีได้กำหนดในกฎกระทรวง) จัดตั้งขึ้นเพื่อทำการส่งเสริมการประกอบวิสาหกิจอันมิใช่เป็นการหาผลกำไรหรือรายได้แบ่งปันกัน มีคณะกรรมการเป็นผู้ดำเนินกิจการ</a:t>
              </a:r>
            </a:p>
            <a:p>
              <a:pPr marL="534988">
                <a:lnSpc>
                  <a:spcPts val="4200"/>
                </a:lnSpc>
                <a:spcBef>
                  <a:spcPts val="1200"/>
                </a:spcBef>
              </a:pPr>
              <a:endPara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15C1F89-EBDD-2B43-E604-9250B00AAFE5}"/>
                </a:ext>
              </a:extLst>
            </p:cNvPr>
            <p:cNvSpPr/>
            <p:nvPr/>
          </p:nvSpPr>
          <p:spPr>
            <a:xfrm>
              <a:off x="1228728" y="6128574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0F4BF79-BD9F-43DB-DE49-C73745E9F49A}"/>
              </a:ext>
            </a:extLst>
          </p:cNvPr>
          <p:cNvGrpSpPr/>
          <p:nvPr/>
        </p:nvGrpSpPr>
        <p:grpSpPr>
          <a:xfrm>
            <a:off x="1139507" y="6413460"/>
            <a:ext cx="11841282" cy="1713418"/>
            <a:chOff x="776998" y="6811936"/>
            <a:chExt cx="11841282" cy="1713418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6EDAFB4-13FB-5F40-CEAF-62AAB03F5324}"/>
                </a:ext>
              </a:extLst>
            </p:cNvPr>
            <p:cNvSpPr txBox="1"/>
            <p:nvPr/>
          </p:nvSpPr>
          <p:spPr>
            <a:xfrm>
              <a:off x="776998" y="6811936"/>
              <a:ext cx="11841282" cy="1713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4988" marR="0" lvl="0" indent="0" algn="thaiDist" defTabSz="914400" rtl="0" eaLnBrk="1" fontAlgn="auto" latinLnBrk="0" hangingPunct="1">
                <a:lnSpc>
                  <a:spcPts val="42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000" b="1" i="0" u="none" strike="noStrike" kern="1200" cap="none" spc="36" normalizeH="0" baseline="0" noProof="0" dirty="0">
                  <a:ln>
                    <a:noFill/>
                  </a:ln>
                  <a:solidFill>
                    <a:srgbClr val="05BEC3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หอการค้า</a:t>
              </a: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kumimoji="0" lang="th-TH" sz="4000" i="0" u="none" strike="noStrike" kern="1200" cap="none" spc="36" normalizeH="0" baseline="0" noProof="0" dirty="0">
                  <a:ln>
                    <a:noFill/>
                  </a:ln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คือ สถาบันที่บุคคลหลายคนจัดตั้งขึ้นเพื่อส่งเสริมการค้า การบริการ การประกอบวิชาชีพอิสระอุตสาหกรรม เกษตรกรรม อันมิใช่เป็นการหาผลกำไรหรือรายได้แบ่งปันกัน</a:t>
              </a: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238CA65-28B0-FD3B-D1FF-D473B7CAF77C}"/>
                </a:ext>
              </a:extLst>
            </p:cNvPr>
            <p:cNvSpPr/>
            <p:nvPr/>
          </p:nvSpPr>
          <p:spPr>
            <a:xfrm>
              <a:off x="849165" y="685494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EBF8EEF-CE08-7A12-D2C6-E4B0DAEB4D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0788" y="2593279"/>
            <a:ext cx="4252660" cy="418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0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D5662-32D3-136E-91B0-219BCCB09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495C46D-73BD-2EA8-9685-DC573008EFDF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71F32C-5F30-B05D-897F-F54AC2203D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0BA5F275-54FB-669C-E2F1-CB4A66C5775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F5EA902B-33C2-00C6-C836-55E30EF3F01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1393AFD-5A05-80E9-48DB-F0A91EDB485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9A984D-342D-395F-ADBC-86F9C36F8235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ED2B0C0-904C-1DFE-E046-9A376CDDE2F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2745E52C-3D62-2D2D-2985-4DFBB91DAB5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A3A9C041-8BEF-9DE6-9E9F-AC9434F5458D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C7E7AA3-EEEE-9A15-640D-E3482D363F0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B0E663-E65A-82E3-D1EA-C05CDA83E08E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0BFC93D-A2CD-1CA3-E7F7-AC292F9E94F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D6085250-A523-911F-D300-1A35896A719F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97D52FD8-4183-2CFE-72BA-3371A6421A0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FCC4BB2-16EB-C2BA-2799-069F047DFD1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9B1D9E9-B4D6-A7E6-09A7-E35DBA0CCE37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7B92BD3-AE89-F12B-F6DF-55AF67251C9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C1CAB5CF-0EF9-6738-C316-426B25229387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F7769E6D-B311-8AE5-9441-5EF46A79B96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6983FF8-A444-8824-90EB-9FD87A8B9D2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2E4B6E-352C-41C1-A112-5775BDDEC94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A4EE62E-0F3D-8C80-240D-974BAB98551E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3E53769F-7524-0146-3C9B-889F2A535DA2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5B1423EA-650A-D82B-8856-213956C0290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EB55CCB-3BBD-6835-C34A-41A63F16F65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DE7EC85-9866-FD57-C347-019E61F8F24A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DEFADD3-60EC-C2A2-6020-C9600DB6E757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BF68345-A260-B3C5-B8F5-1138B806F18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058D260D-AA2C-31EF-76B0-61D23123E94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784ACEF-C147-8270-8F5F-879D21B1F19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68B649A-0214-C39D-2DB3-AE5CE65FD00E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C5F00F5-294C-619B-5659-708C47F3C9F5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53F68EB0-22EC-2496-8720-E599205F32E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896CF27D-8DCC-7F56-E21E-E62476B67A7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2754D61-FDED-8F35-CBEB-CA1143220F0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2E2337A-D882-8AFD-220C-9BE90DB2D741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AEEBDF4-883A-BA1E-FF4B-C01CD733F9E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79C9AD9-01CA-2A2C-7DF1-F3456427263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9F217F5E-E5BE-AEBC-06FA-707BF84DCEF8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A7B9353-78EF-BF30-3B5E-C334BD1CEE8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8C97C39-48EB-300D-5A3E-4B5A8C86C28A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F4A84E5-DF7F-DC30-F900-804EE4284F1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CDFA1EA9-07DB-B327-2739-E93B84E86A0A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8C9145CC-6D86-20CF-5A76-792CC2C3E12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1116747-27F7-2515-7E20-A13A2574ECD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389EBFA-0966-EC41-2928-199610ADB0DF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99B4FE3-50C2-8D24-E2A8-1B649DD9E17E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F77264A9-D4A3-9F99-191F-485FBB42387A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0ADC8F19-3072-AD85-0B7C-69149025CAB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5305AA6-CD44-B04F-ED7A-222B4FC6ECD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59F506FD-2301-52F4-8090-9DFB5A7F366A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C03F3B83-CE28-63D2-0F35-A4227B7DDF6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EA4BBE6-C4CA-3246-4359-043013156FE5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F7443A8-508F-700E-1B1C-B680D8402341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A8DAE28-40E9-4AA2-13DC-C4072C037030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F369AB0-79D3-9702-D2E9-74ABE7AB3976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7A99D333-D607-C7DA-B82E-E7309F77E662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7073883-84FB-AC4B-8427-E117C6BC36A9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33ECFCC-88CB-F9C5-AE41-5E1FD8E43FDD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8B05435-5676-DF90-A1A5-BC43AD1BB1C9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776381B-C1BF-CFE0-ED77-A72156824FFA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E8E8E53-8F52-D234-6529-8B30A23681C2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A4863AE-8367-81A7-277A-829577432E4D}"/>
              </a:ext>
            </a:extLst>
          </p:cNvPr>
          <p:cNvGrpSpPr/>
          <p:nvPr/>
        </p:nvGrpSpPr>
        <p:grpSpPr>
          <a:xfrm>
            <a:off x="1284013" y="2215274"/>
            <a:ext cx="15719973" cy="5457073"/>
            <a:chOff x="1228727" y="3604218"/>
            <a:chExt cx="15719973" cy="5457073"/>
          </a:xfrm>
        </p:grpSpPr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A9B43C76-74CD-5B8B-4A49-FE00713C8221}"/>
                </a:ext>
              </a:extLst>
            </p:cNvPr>
            <p:cNvSpPr txBox="1"/>
            <p:nvPr/>
          </p:nvSpPr>
          <p:spPr>
            <a:xfrm>
              <a:off x="1228727" y="3604218"/>
              <a:ext cx="15719973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นอกจากนี้ ยังมีรูปแบบของธุรกิจที่มีการกำหนดลักษณะธุรกิจ </a:t>
              </a:r>
              <a:r>
                <a:rPr lang="en-US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SMEs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ตามพระราชบัญญัติส่งเสริมวิสาหกิจขนาดกลางและขนาดย่อม พ.ศ. 2543 ซึ่งมีรายละเอียดดังนี้</a:t>
              </a:r>
            </a:p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ธุรกิจ </a:t>
              </a:r>
              <a:r>
                <a:rPr lang="en-US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SMEs (Small and Medium Enterprises)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หรือเรียกว่า วิสาหกิจขนาดกลางและขนาดย่อม เป็นธุรกิจที่มีรายได้ สินทรัพย์ และพนักงานจำนวนน้อย ผู้ประกอบธุรกิจมีความเป็นอิสระในการบริหารจัดการธุรกิจของตนเอง ใช้เงินลงทุนต่ำ ซึ่งหลัก ๆ เป็นเงินทุนของเจ้าของกิจการเองหรือเงินทุนจากการกู้ยืมสินเชื่อจากธนาคาร ซึ่งครอบคลุมกิจการ 3 กลุ่ม ได้แก่ </a:t>
              </a:r>
            </a:p>
            <a:p>
              <a:pPr marL="534988"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กิจการการผลิต (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Production Sector)</a:t>
              </a: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ครอบคลุมการผลิตในภาคเกษตรกรรมภาคอุตสาหกรรม และเหมืองแร่</a:t>
              </a:r>
            </a:p>
            <a:p>
              <a:pPr marL="534988"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กิจการการค้า (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Trading Sector)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ครอบคลุมการค้าส่ง และการค้าปลีก</a:t>
              </a:r>
            </a:p>
            <a:p>
              <a:pPr marL="534988"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กิจการบริการ (</a:t>
              </a:r>
              <a:r>
                <a:rPr lang="en-US" sz="40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Service Sector)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เป็นกิจการที่สนับสนุนการผลิต การค้าอำนวยความสะดวกต่อการผลิตการค้าและการบริโภค เช่น การโรงแรม การท่องเที่ยว การซ่อมบำรุงการขนส่ง บริการเสริมสวย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DF6CD82-6396-F805-7AB1-637DC9FCFF14}"/>
                </a:ext>
              </a:extLst>
            </p:cNvPr>
            <p:cNvSpPr/>
            <p:nvPr/>
          </p:nvSpPr>
          <p:spPr>
            <a:xfrm>
              <a:off x="1228728" y="7098043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E6DA460-4C34-58A7-1986-B8D66FCA349D}"/>
                </a:ext>
              </a:extLst>
            </p:cNvPr>
            <p:cNvSpPr/>
            <p:nvPr/>
          </p:nvSpPr>
          <p:spPr>
            <a:xfrm>
              <a:off x="1228728" y="7856590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C923944-A97A-ADC8-79B8-3805003E0C9F}"/>
                </a:ext>
              </a:extLst>
            </p:cNvPr>
            <p:cNvSpPr/>
            <p:nvPr/>
          </p:nvSpPr>
          <p:spPr>
            <a:xfrm>
              <a:off x="1228728" y="8604091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6562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84FE1-3C25-D44D-4B9F-358E9AA12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043457E-6674-56C2-614B-9F2049375C86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61A75A4-6138-130E-2DF8-ABC5F1910259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FCFF44A0-8447-44CA-CF9D-61DBBC69C9B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45C75F26-6EA6-009C-81C0-51348C76A92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CE74F98-F59A-8A10-19E6-94E8EE18F61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9F779C-817F-5F62-F0EE-5B342F08A967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746D7D2-B00C-154E-62DE-7F4DAE67513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4984C50F-044D-158E-B8EE-06B3BE386505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40CEED14-8EEC-C888-CCAC-BFB37B2BAA6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74181FF-8E4C-1F48-8391-F48E560EFEC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4E8F988-249C-185F-2C32-F1BC478C5EB1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8F653BB-A7E8-FB70-EDBD-47F3FB0C5BF3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FBEB6739-B54B-82C1-AFB2-BA6AC0C733F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A8974D71-7270-A1E2-0086-14F631D4572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95BA416-ED33-6632-7A7A-CC591A4B557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24BCDDE-3515-5B5A-EA78-9C66E07A6A84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1179268-F731-C8DD-B0A4-8F03D8D6843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70914004-EBCF-7148-3DF7-A01FCE04A2A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1CCEC324-1242-B534-0AD8-F7B7101BD60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5455F75-F421-E1CD-0BA9-2A9CA33E55F4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A399C9-C03F-7DBD-4F67-3C2C6F2944D1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CD3B299-968C-EC4B-A891-30913FCD3BD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795EDEB9-6C3B-F767-0671-8D637809A449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7ED74827-A40B-EDD7-FBA8-0507E88EDE9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FAA0607-B08A-D1E8-51D9-477F3803932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5E4637A-B3A9-091E-E690-47BFE72868F7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7969BF2-2B06-D173-A277-5DE045B8112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F5B2EBAA-46A2-F144-68D5-CA6DDDCF690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DA9D191-75B1-002D-06C2-E17D9B0F6ED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CE7876D-2914-8AB1-FBD4-3397CED1559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8E61FAC-1223-A577-1865-C2DE6363D692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7CAD91B-D754-0204-8BEC-F9E8189EF09C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94B1C74A-2463-D3B4-1E92-56D415D3095B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B1F5A3CC-9357-673C-6652-749121924EA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E31F5E7-5E54-E70C-07DE-26B4E92695B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A6E7172-4174-954E-AEE3-ED269FF75FAB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E78BD65-45E7-F0FE-DB8C-50D3D29CE68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48E1ACB1-4ACC-605D-A7FE-B1D0529A1FD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B10ABC9A-364B-1FEF-02E4-A37D63C3D82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62EA888-A771-EBDB-79F1-51388C5DDE2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D004A52-8CD6-A4ED-23E2-ADC0342E4649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D8EFFD5-13D3-1EC9-0238-F52D43AED27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AA1F1BF3-051D-0DB3-31C4-3DDBA43DEBC1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1CEA1284-BE61-9625-7281-1BF62CEE3A9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A19D6BD-BC80-E94F-FDD6-A7FDA326B7C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5D0426E-FA7F-E555-0D50-FA3A1A37F97A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32000-9E65-B2EB-0DF1-295234101731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E436D08D-D606-840C-0C3F-489A54A36F55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34B7B474-3EF9-39F8-B17D-EDBF560F174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F3E3286-C8E5-AA21-FFF3-B99238571F7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1F9014C4-ACA0-3130-F0AB-7CDB9679EC4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ADB69349-C279-55C6-A879-7426C3E10D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AFDD6C9-B638-F038-79C6-9021A03C8A1D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7A941B6-7912-4FA1-88BE-2BB206C258C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17F3603-F0C9-9DAD-DDC7-C207EF5FEE9D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6DC6DE7-6E83-1A73-FF6C-C59EBFDBF4B5}"/>
              </a:ext>
            </a:extLst>
          </p:cNvPr>
          <p:cNvGrpSpPr/>
          <p:nvPr/>
        </p:nvGrpSpPr>
        <p:grpSpPr>
          <a:xfrm>
            <a:off x="19864622" y="2838037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CC061DF6-3526-67E8-161B-ECA5B9DC68E7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1F2B0F01-7164-DB10-6A74-BF2A10E803B7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0E3E3DE2-D91A-4343-F1CC-47687F994D77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6BF1D1BF-32D9-7DE8-EF93-FE77C4F10267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56E4E88-F272-39BC-CBE3-DFC5045D4AF3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D94EAD09-90C9-A2B3-D952-C156A5887584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58E42C9-2214-89BF-D71F-6730E2C7E3E3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C79ED11-5D1C-956D-D8BF-30441FF5C8D7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0E75B10-48F7-F147-B7E8-C6AE1CCF7D32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1FAD2D1-FE48-3385-A883-1842EF2847BE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AB0F66F-28B2-C55E-2ED8-22AFA4C63F0C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7F0E624-CAEA-F863-6F5B-3072AECAB75C}"/>
              </a:ext>
            </a:extLst>
          </p:cNvPr>
          <p:cNvGrpSpPr/>
          <p:nvPr/>
        </p:nvGrpSpPr>
        <p:grpSpPr>
          <a:xfrm>
            <a:off x="18979128" y="2030263"/>
            <a:ext cx="6557854" cy="664689"/>
            <a:chOff x="1855776" y="2916810"/>
            <a:chExt cx="6557854" cy="664689"/>
          </a:xfrm>
        </p:grpSpPr>
        <p:sp>
          <p:nvSpPr>
            <p:cNvPr id="21" name="Google Shape;176;p25">
              <a:extLst>
                <a:ext uri="{FF2B5EF4-FFF2-40B4-BE49-F238E27FC236}">
                  <a16:creationId xmlns:a16="http://schemas.microsoft.com/office/drawing/2014/main" id="{78EA97EF-88CD-BC6F-01B8-34BEA37566AC}"/>
                </a:ext>
              </a:extLst>
            </p:cNvPr>
            <p:cNvSpPr/>
            <p:nvPr/>
          </p:nvSpPr>
          <p:spPr>
            <a:xfrm rot="16200000">
              <a:off x="3834845" y="937741"/>
              <a:ext cx="646514" cy="460465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" name="TextBox 10">
              <a:extLst>
                <a:ext uri="{FF2B5EF4-FFF2-40B4-BE49-F238E27FC236}">
                  <a16:creationId xmlns:a16="http://schemas.microsoft.com/office/drawing/2014/main" id="{E38C2A28-A53F-D221-8E91-33F81063CE22}"/>
                </a:ext>
              </a:extLst>
            </p:cNvPr>
            <p:cNvSpPr txBox="1"/>
            <p:nvPr/>
          </p:nvSpPr>
          <p:spPr>
            <a:xfrm>
              <a:off x="2489872" y="2993671"/>
              <a:ext cx="5923758" cy="58782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ธุรกิจที่มีลักษณะไม่หยุดนิ่ง</a:t>
              </a:r>
              <a:endPara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BE7E95F-798A-4C81-9C33-DE2BF19A40D7}"/>
                </a:ext>
              </a:extLst>
            </p:cNvPr>
            <p:cNvSpPr/>
            <p:nvPr/>
          </p:nvSpPr>
          <p:spPr>
            <a:xfrm>
              <a:off x="1933441" y="2978475"/>
              <a:ext cx="490268" cy="490268"/>
            </a:xfrm>
            <a:prstGeom prst="ellipse">
              <a:avLst/>
            </a:prstGeom>
            <a:gradFill>
              <a:gsLst>
                <a:gs pos="25000">
                  <a:srgbClr val="05BEC3"/>
                </a:gs>
                <a:gs pos="0">
                  <a:srgbClr val="05BEC3"/>
                </a:gs>
                <a:gs pos="50000">
                  <a:srgbClr val="93DBDD"/>
                </a:gs>
                <a:gs pos="100000">
                  <a:srgbClr val="05BEC3"/>
                </a:gs>
              </a:gsLst>
            </a:gradFill>
            <a:ln>
              <a:solidFill>
                <a:srgbClr val="05BEC3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500"/>
                </a:lnSpc>
                <a:spcBef>
                  <a:spcPts val="1000"/>
                </a:spcBef>
              </a:pPr>
              <a:r>
                <a:rPr lang="en-US" sz="3000" dirty="0"/>
                <a:t>3</a:t>
              </a:r>
              <a:endParaRPr lang="th-TH" sz="3000" dirty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F0E80FE-BC7C-2704-DBDB-F0025437C1A8}"/>
              </a:ext>
            </a:extLst>
          </p:cNvPr>
          <p:cNvGrpSpPr/>
          <p:nvPr/>
        </p:nvGrpSpPr>
        <p:grpSpPr>
          <a:xfrm>
            <a:off x="3450566" y="1621767"/>
            <a:ext cx="11496903" cy="8071749"/>
            <a:chOff x="3450566" y="1621767"/>
            <a:chExt cx="11496903" cy="8071749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1A13AF95-E10C-BA2F-1C2E-D69B3E793691}"/>
                </a:ext>
              </a:extLst>
            </p:cNvPr>
            <p:cNvSpPr/>
            <p:nvPr/>
          </p:nvSpPr>
          <p:spPr>
            <a:xfrm>
              <a:off x="3450566" y="1621767"/>
              <a:ext cx="11496903" cy="8071749"/>
            </a:xfrm>
            <a:prstGeom prst="roundRect">
              <a:avLst>
                <a:gd name="adj" fmla="val 6256"/>
              </a:avLst>
            </a:prstGeom>
            <a:noFill/>
            <a:ln w="38100">
              <a:solidFill>
                <a:srgbClr val="93DBDD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FC9C8E46-CF81-30F5-09E8-D1276EAA9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5"/>
            <a:stretch/>
          </p:blipFill>
          <p:spPr>
            <a:xfrm>
              <a:off x="3736611" y="1819226"/>
              <a:ext cx="10972800" cy="7637013"/>
            </a:xfrm>
            <a:prstGeom prst="roundRect">
              <a:avLst>
                <a:gd name="adj" fmla="val 3564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34758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1344D27-F1F4-1AF8-A3BA-21C295067877}"/>
              </a:ext>
            </a:extLst>
          </p:cNvPr>
          <p:cNvGrpSpPr/>
          <p:nvPr/>
        </p:nvGrpSpPr>
        <p:grpSpPr>
          <a:xfrm>
            <a:off x="19864622" y="5152795"/>
            <a:ext cx="15687113" cy="4488962"/>
            <a:chOff x="1893520" y="3672457"/>
            <a:chExt cx="15687113" cy="4488962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93D28BD5-BFD7-BFA0-7FE9-5F8E2BD7F3AF}"/>
                </a:ext>
              </a:extLst>
            </p:cNvPr>
            <p:cNvSpPr txBox="1"/>
            <p:nvPr/>
          </p:nvSpPr>
          <p:spPr>
            <a:xfrm>
              <a:off x="2128006" y="3672457"/>
              <a:ext cx="15452627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solidFill>
                    <a:srgbClr val="F57C7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ศาสตราจารย์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ดร.ไพฑูรย์ สินลารัตน์ (2017) กล่าวว่า “ธุรกิจ คือ กิจกรรมที่มีเป้าหมายเพื่อสร้างผลกำไรและตอบสนองความต้องการของผู้บริโภค โดยธุรกิจต้องมีการบริหารจัดการทรัพยากรอย่างมีประสิทธิภาพ”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รศ. ดร.สมชาย ภคภาสน์วิวัฒน์ (2018) กล่าวว่า “ธุรกิจ คือ การจัดการทรัพยากรที่มีอยู่ให้เกิดประสิทธิภาพสูงสุด เพื่อสร้างผลตอบแทนและประโยชน์สูงสุดทั้งในด้านเศรษฐกิจและสังคม”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Peter Drucker (2005)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กล่าวว่า “ธุรกิจ เป็นองค์กรที่มุ่งเน้นการสร้างนวัตกรรมและการจัดการ เพื่อเพิ่มคุณค่าของสินค้าและบริการให้แก่ผู้บริโภค”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William Pride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O.C. Ferrell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คือ กิจกรรมที่ดำเนินการโดยบุคคลหรือองค์กรที่มีวัตถุประสงค์ในการแสวงหากำไรผ่านการผลิตและจำหน่ายสินค้าและบริการ”</a:t>
              </a:r>
            </a:p>
            <a:p>
              <a:pPr>
                <a:lnSpc>
                  <a:spcPts val="3500"/>
                </a:lnSpc>
                <a:spcBef>
                  <a:spcPts val="1200"/>
                </a:spcBef>
              </a:pPr>
              <a:r>
                <a:rPr lang="en-US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Kotler, P., &amp; Keller, K. L. (2016)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อธิบายว่า “ธุรกิจ หมายถึง กิจกรรมที่เกี่ยวข้องกับการผลิต การจัดจำหน่ายสินค้าและบริการ เพื่อตอบสนองความต้องการของผู้บริโภค โดยมีเป้าหมายหลักในการแสวงหากำไร ธุรกิจสามารถแบ่งออกได้หลายประเภท เช่น ธุรกิจการผลิต ธุรกิจการค้าปลีก–ค้าส่ง และธุรกิจบริการ”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1EE330E-1085-8C19-9EDF-9B3AC0295B25}"/>
                </a:ext>
              </a:extLst>
            </p:cNvPr>
            <p:cNvSpPr/>
            <p:nvPr/>
          </p:nvSpPr>
          <p:spPr>
            <a:xfrm>
              <a:off x="1893520" y="3843786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520B90F-C95C-CD4D-5BAF-D07B09C96EF7}"/>
                </a:ext>
              </a:extLst>
            </p:cNvPr>
            <p:cNvSpPr/>
            <p:nvPr/>
          </p:nvSpPr>
          <p:spPr>
            <a:xfrm>
              <a:off x="1893520" y="4874194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976F517-B0E5-7506-0C17-29C15DB3E806}"/>
                </a:ext>
              </a:extLst>
            </p:cNvPr>
            <p:cNvSpPr/>
            <p:nvPr/>
          </p:nvSpPr>
          <p:spPr>
            <a:xfrm>
              <a:off x="1893520" y="590460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ABAFB4C-16B5-66FE-F485-6A994499BBC5}"/>
                </a:ext>
              </a:extLst>
            </p:cNvPr>
            <p:cNvSpPr/>
            <p:nvPr/>
          </p:nvSpPr>
          <p:spPr>
            <a:xfrm>
              <a:off x="1893520" y="6935010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14A9831-8B7F-CF3E-200A-839CA0552424}"/>
                </a:ext>
              </a:extLst>
            </p:cNvPr>
            <p:cNvSpPr/>
            <p:nvPr/>
          </p:nvSpPr>
          <p:spPr>
            <a:xfrm>
              <a:off x="1893520" y="7981132"/>
              <a:ext cx="180287" cy="180287"/>
            </a:xfrm>
            <a:prstGeom prst="ellipse">
              <a:avLst/>
            </a:prstGeom>
            <a:solidFill>
              <a:srgbClr val="05BEC3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59AA76A-A498-2CD6-0760-9A52F08EF91A}"/>
              </a:ext>
            </a:extLst>
          </p:cNvPr>
          <p:cNvGrpSpPr/>
          <p:nvPr/>
        </p:nvGrpSpPr>
        <p:grpSpPr>
          <a:xfrm>
            <a:off x="-89686" y="1814288"/>
            <a:ext cx="18804410" cy="778324"/>
            <a:chOff x="-89686" y="1814288"/>
            <a:chExt cx="18804410" cy="778324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639993C-1D2C-6712-1594-D5B09585A2EC}"/>
                </a:ext>
              </a:extLst>
            </p:cNvPr>
            <p:cNvCxnSpPr/>
            <p:nvPr/>
          </p:nvCxnSpPr>
          <p:spPr>
            <a:xfrm>
              <a:off x="-89686" y="2220703"/>
              <a:ext cx="18804410" cy="0"/>
            </a:xfrm>
            <a:prstGeom prst="line">
              <a:avLst/>
            </a:prstGeom>
            <a:ln w="50800">
              <a:solidFill>
                <a:srgbClr val="F57C7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E0A6195-9E9B-6578-9D29-021BA21C3A79}"/>
                </a:ext>
              </a:extLst>
            </p:cNvPr>
            <p:cNvGrpSpPr/>
            <p:nvPr/>
          </p:nvGrpSpPr>
          <p:grpSpPr>
            <a:xfrm>
              <a:off x="1554213" y="1814288"/>
              <a:ext cx="2362179" cy="778324"/>
              <a:chOff x="4964904" y="2717610"/>
              <a:chExt cx="2362179" cy="778324"/>
            </a:xfrm>
          </p:grpSpPr>
          <p:sp>
            <p:nvSpPr>
              <p:cNvPr id="86" name="Google Shape;176;p25">
                <a:extLst>
                  <a:ext uri="{FF2B5EF4-FFF2-40B4-BE49-F238E27FC236}">
                    <a16:creationId xmlns:a16="http://schemas.microsoft.com/office/drawing/2014/main" id="{E68B76DD-9845-F028-51B3-26FA22275FAC}"/>
                  </a:ext>
                </a:extLst>
              </p:cNvPr>
              <p:cNvSpPr/>
              <p:nvPr/>
            </p:nvSpPr>
            <p:spPr>
              <a:xfrm rot="16200000">
                <a:off x="5756832" y="1925682"/>
                <a:ext cx="778324" cy="2362179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" name="TextBox 10">
                <a:extLst>
                  <a:ext uri="{FF2B5EF4-FFF2-40B4-BE49-F238E27FC236}">
                    <a16:creationId xmlns:a16="http://schemas.microsoft.com/office/drawing/2014/main" id="{C17D92C8-DDED-193F-2059-E7F595F161FD}"/>
                  </a:ext>
                </a:extLst>
              </p:cNvPr>
              <p:cNvSpPr txBox="1"/>
              <p:nvPr/>
            </p:nvSpPr>
            <p:spPr>
              <a:xfrm>
                <a:off x="5236073" y="2864617"/>
                <a:ext cx="1987493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เปิดโลกทัศน์</a:t>
                </a:r>
                <a:endParaRPr lang="en-US" sz="4000" b="1" spc="36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14C8DB17-F03A-DC55-31A8-D1815AF93B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83" y="1594622"/>
            <a:ext cx="6906433" cy="83257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4877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8AE29-4F58-FFF1-EEB5-04B8A9A0C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BA8806B-51D1-9C44-2A60-9049B620546A}"/>
              </a:ext>
            </a:extLst>
          </p:cNvPr>
          <p:cNvSpPr/>
          <p:nvPr/>
        </p:nvSpPr>
        <p:spPr>
          <a:xfrm>
            <a:off x="-13452854" y="1361011"/>
            <a:ext cx="10203543" cy="10203543"/>
          </a:xfrm>
          <a:prstGeom prst="ellipse">
            <a:avLst/>
          </a:prstGeom>
          <a:solidFill>
            <a:srgbClr val="FFC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8289DA62-1C18-1159-BA8B-F9E876DB1C34}"/>
              </a:ext>
            </a:extLst>
          </p:cNvPr>
          <p:cNvSpPr txBox="1"/>
          <p:nvPr/>
        </p:nvSpPr>
        <p:spPr>
          <a:xfrm>
            <a:off x="-140201" y="-4152900"/>
            <a:ext cx="1020354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6000" dirty="0">
                <a:solidFill>
                  <a:schemeClr val="bg1"/>
                </a:solidFill>
                <a:latin typeface="2006_iannnnnBKK" panose="02000000000000000000" pitchFamily="2" charset="0"/>
                <a:cs typeface="2006_iannnnnBKK" panose="02000000000000000000" pitchFamily="2" charset="0"/>
              </a:rPr>
              <a:t>Marketer Personality Development</a:t>
            </a:r>
            <a:endParaRPr lang="en-US" sz="6000" b="1" dirty="0">
              <a:solidFill>
                <a:schemeClr val="bg1"/>
              </a:solidFill>
              <a:latin typeface="2006_iannnnnBKK" panose="02000000000000000000" pitchFamily="2" charset="0"/>
              <a:cs typeface="2006_iannnnnBKK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4895EA-EB4C-93BB-85EF-00905D127564}"/>
              </a:ext>
            </a:extLst>
          </p:cNvPr>
          <p:cNvSpPr txBox="1"/>
          <p:nvPr/>
        </p:nvSpPr>
        <p:spPr>
          <a:xfrm>
            <a:off x="14678077" y="-1605325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199370025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A006ED-8823-7439-5661-D3A891FAB286}"/>
              </a:ext>
            </a:extLst>
          </p:cNvPr>
          <p:cNvGrpSpPr/>
          <p:nvPr/>
        </p:nvGrpSpPr>
        <p:grpSpPr>
          <a:xfrm>
            <a:off x="2351673" y="2897303"/>
            <a:ext cx="13974547" cy="6930206"/>
            <a:chOff x="2351673" y="2897303"/>
            <a:chExt cx="13974547" cy="693020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BE33906-E316-1CF3-BA5B-E0F7E6982118}"/>
                </a:ext>
              </a:extLst>
            </p:cNvPr>
            <p:cNvSpPr/>
            <p:nvPr/>
          </p:nvSpPr>
          <p:spPr>
            <a:xfrm>
              <a:off x="2351673" y="4142732"/>
              <a:ext cx="13974547" cy="4939908"/>
            </a:xfrm>
            <a:prstGeom prst="roundRect">
              <a:avLst>
                <a:gd name="adj" fmla="val 12690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E17D60A-DD08-BE05-F8A1-D08AFAB5A532}"/>
                </a:ext>
              </a:extLst>
            </p:cNvPr>
            <p:cNvGrpSpPr/>
            <p:nvPr/>
          </p:nvGrpSpPr>
          <p:grpSpPr>
            <a:xfrm>
              <a:off x="6665705" y="2897303"/>
              <a:ext cx="5460910" cy="1138844"/>
              <a:chOff x="8927262" y="2058948"/>
              <a:chExt cx="6069476" cy="126575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514B68DE-FB02-E7CA-D9F0-53D6789E4B04}"/>
                  </a:ext>
                </a:extLst>
              </p:cNvPr>
              <p:cNvGrpSpPr/>
              <p:nvPr/>
            </p:nvGrpSpPr>
            <p:grpSpPr>
              <a:xfrm>
                <a:off x="8927262" y="2255425"/>
                <a:ext cx="5170167" cy="1069281"/>
                <a:chOff x="3357713" y="5812366"/>
                <a:chExt cx="5131289" cy="1069281"/>
              </a:xfrm>
            </p:grpSpPr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4F470E41-5D5E-AA50-4F83-9DD9015F2575}"/>
                    </a:ext>
                  </a:extLst>
                </p:cNvPr>
                <p:cNvSpPr/>
                <p:nvPr/>
              </p:nvSpPr>
              <p:spPr>
                <a:xfrm>
                  <a:off x="3357713" y="5969673"/>
                  <a:ext cx="5131289" cy="911974"/>
                </a:xfrm>
                <a:prstGeom prst="roundRect">
                  <a:avLst/>
                </a:prstGeom>
                <a:solidFill>
                  <a:srgbClr val="F57C79"/>
                </a:solidFill>
                <a:ln>
                  <a:noFill/>
                </a:ln>
                <a:effectLst>
                  <a:reflection stA="45000" endPos="4000" dist="50800" dir="5400000" sy="-100000" algn="bl" rotWithShape="0"/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TextBox 6">
                  <a:extLst>
                    <a:ext uri="{FF2B5EF4-FFF2-40B4-BE49-F238E27FC236}">
                      <a16:creationId xmlns:a16="http://schemas.microsoft.com/office/drawing/2014/main" id="{487E96F0-AC31-7B35-B0AB-4ADBAB3A1385}"/>
                    </a:ext>
                  </a:extLst>
                </p:cNvPr>
                <p:cNvSpPr txBox="1"/>
                <p:nvPr/>
              </p:nvSpPr>
              <p:spPr>
                <a:xfrm>
                  <a:off x="3713434" y="5812366"/>
                  <a:ext cx="4424885" cy="103905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7979"/>
                    </a:lnSpc>
                  </a:pPr>
                  <a:r>
                    <a:rPr lang="th-TH" sz="43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จุดประสงค์การเรียนรู้</a:t>
                  </a:r>
                </a:p>
              </p:txBody>
            </p:sp>
          </p:grp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F8A0832-B13E-B1A4-2A4D-A37AC6A2C783}"/>
                  </a:ext>
                </a:extLst>
              </p:cNvPr>
              <p:cNvSpPr/>
              <p:nvPr/>
            </p:nvSpPr>
            <p:spPr>
              <a:xfrm>
                <a:off x="13875758" y="2058948"/>
                <a:ext cx="615553" cy="61555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9A8BD16D-2F9D-725C-8600-F299195CC5D0}"/>
                  </a:ext>
                </a:extLst>
              </p:cNvPr>
              <p:cNvSpPr/>
              <p:nvPr/>
            </p:nvSpPr>
            <p:spPr>
              <a:xfrm>
                <a:off x="14522345" y="2236344"/>
                <a:ext cx="474393" cy="474393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1CBB118C-80C0-021B-C6E7-7375F99BD5FD}"/>
                  </a:ext>
                </a:extLst>
              </p:cNvPr>
              <p:cNvSpPr/>
              <p:nvPr/>
            </p:nvSpPr>
            <p:spPr>
              <a:xfrm>
                <a:off x="14249773" y="2704187"/>
                <a:ext cx="350683" cy="35068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927C3C8-54DD-31DB-4A92-BB49882A32F8}"/>
                </a:ext>
              </a:extLst>
            </p:cNvPr>
            <p:cNvGrpSpPr/>
            <p:nvPr/>
          </p:nvGrpSpPr>
          <p:grpSpPr>
            <a:xfrm>
              <a:off x="2590121" y="4436859"/>
              <a:ext cx="13664879" cy="5390650"/>
              <a:chOff x="8262430" y="4490035"/>
              <a:chExt cx="13664879" cy="5390650"/>
            </a:xfrm>
          </p:grpSpPr>
          <p:sp>
            <p:nvSpPr>
              <p:cNvPr id="60" name="TextBox 10">
                <a:extLst>
                  <a:ext uri="{FF2B5EF4-FFF2-40B4-BE49-F238E27FC236}">
                    <a16:creationId xmlns:a16="http://schemas.microsoft.com/office/drawing/2014/main" id="{F2A2E7A1-8B3E-ACBC-A950-6AA2B727E282}"/>
                  </a:ext>
                </a:extLst>
              </p:cNvPr>
              <p:cNvSpPr txBox="1"/>
              <p:nvPr/>
            </p:nvSpPr>
            <p:spPr>
              <a:xfrm>
                <a:off x="8945305" y="4534326"/>
                <a:ext cx="12982004" cy="534635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800"/>
                  </a:lnSpc>
                  <a:spcBef>
                    <a:spcPts val="1800"/>
                  </a:spcBef>
                </a:pPr>
                <a:r>
                  <a:rPr lang="th-TH" sz="39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อธิบายพื้นฐานการดำเนินงานทางธุรกิจรูปแบบ	ต่าง ๆ ได้</a:t>
                </a:r>
              </a:p>
              <a:p>
                <a:pPr>
                  <a:lnSpc>
                    <a:spcPts val="3800"/>
                  </a:lnSpc>
                  <a:spcBef>
                    <a:spcPts val="1800"/>
                  </a:spcBef>
                </a:pPr>
                <a:r>
                  <a:rPr lang="th-TH" sz="39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เปรียบเทียบข้อดี-ข้อเสียลักษณะการดำเนินงานขององค์กรธุรกิจรูปแบบต่าง ๆ ได้</a:t>
                </a:r>
              </a:p>
              <a:p>
                <a:pPr>
                  <a:lnSpc>
                    <a:spcPts val="3800"/>
                  </a:lnSpc>
                  <a:spcBef>
                    <a:spcPts val="1800"/>
                  </a:spcBef>
                </a:pPr>
                <a:r>
                  <a:rPr lang="th-TH" sz="39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อธิบายขั้นตอนการจัดตั้งองค์กรธุรกิจรูปแบบต่าง ๆ ได้ </a:t>
                </a:r>
              </a:p>
              <a:p>
                <a:pPr>
                  <a:lnSpc>
                    <a:spcPts val="3800"/>
                  </a:lnSpc>
                  <a:spcBef>
                    <a:spcPts val="1800"/>
                  </a:spcBef>
                </a:pPr>
                <a:r>
                  <a:rPr lang="th-TH" sz="39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มีความรับผิดชอบตามบทบาทหน้าที่ของตนเอง	ตามระบอบประชาธิปไตยอันมีพระมหากษัตริย์ทรงเป็นประมุข </a:t>
                </a:r>
              </a:p>
              <a:p>
                <a:pPr>
                  <a:lnSpc>
                    <a:spcPts val="3800"/>
                  </a:lnSpc>
                  <a:spcBef>
                    <a:spcPts val="1800"/>
                  </a:spcBef>
                </a:pPr>
                <a:r>
                  <a:rPr lang="th-TH" sz="39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ประยุกต์ใช้ความรู้พื้นฐานการดำเนินงานทางธุรกิจรูปแบบต่าง ๆ ในการเลือกประกอบธุรกิจในอนาคตโดยคำนึงถึงความยั่งยืนได้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0499CD0-6952-B943-313E-A79188CEB9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62430" y="4490035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1</a:t>
                </a:r>
                <a:endParaRPr lang="th-TH" sz="3600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8340709-0E4A-3E62-7487-49106F4C67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65237" y="5238311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2</a:t>
                </a:r>
                <a:endParaRPr lang="th-TH" sz="3600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ED18146-6A62-B4E6-C1DF-3426DEB387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65237" y="5929907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3</a:t>
                </a:r>
                <a:endParaRPr lang="th-TH" sz="3600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2DFAB96-DD6E-FD38-C45D-8164ACDC6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65237" y="6631985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4</a:t>
                </a:r>
                <a:endParaRPr lang="th-TH" sz="3600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02134B8-188F-3B2C-A259-CEBF3EE2D8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62430" y="7849419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600" dirty="0"/>
                  <a:t>5</a:t>
                </a:r>
                <a:endParaRPr lang="th-TH" sz="3600" dirty="0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A0CE6C6-2A75-82F9-49C0-D59343CA18C3}"/>
              </a:ext>
            </a:extLst>
          </p:cNvPr>
          <p:cNvGrpSpPr/>
          <p:nvPr/>
        </p:nvGrpSpPr>
        <p:grpSpPr>
          <a:xfrm>
            <a:off x="0" y="-1611858"/>
            <a:ext cx="18288000" cy="3986500"/>
            <a:chOff x="0" y="-1558070"/>
            <a:chExt cx="18288000" cy="39865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4F891DA-D47D-42CE-6ECB-C55EFBA049F0}"/>
                </a:ext>
              </a:extLst>
            </p:cNvPr>
            <p:cNvSpPr/>
            <p:nvPr/>
          </p:nvSpPr>
          <p:spPr>
            <a:xfrm>
              <a:off x="2494708" y="-1558070"/>
              <a:ext cx="13298582" cy="3791906"/>
            </a:xfrm>
            <a:prstGeom prst="roundRect">
              <a:avLst>
                <a:gd name="adj" fmla="val 32216"/>
              </a:avLst>
            </a:prstGeom>
            <a:solidFill>
              <a:srgbClr val="F258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53CC61-DF40-D947-309B-716A0EE828F7}"/>
                </a:ext>
              </a:extLst>
            </p:cNvPr>
            <p:cNvSpPr txBox="1"/>
            <p:nvPr/>
          </p:nvSpPr>
          <p:spPr>
            <a:xfrm>
              <a:off x="0" y="1312740"/>
              <a:ext cx="18288000" cy="11156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14000" b="1" spc="-150" dirty="0">
                  <a:solidFill>
                    <a:schemeClr val="bg1"/>
                  </a:solidFill>
                  <a:latin typeface="Cloud Soft SemiBold" panose="02000000000000000000" pitchFamily="50" charset="-34"/>
                  <a:cs typeface="Cloud Soft SemiBold" panose="02000000000000000000" pitchFamily="50" charset="-34"/>
                </a:rPr>
                <a:t>Basic Business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2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8E45A4-9BF6-65C2-E861-A3F880A3598E}"/>
              </a:ext>
            </a:extLst>
          </p:cNvPr>
          <p:cNvGrpSpPr>
            <a:grpSpLocks noChangeAspect="1"/>
          </p:cNvGrpSpPr>
          <p:nvPr/>
        </p:nvGrpSpPr>
        <p:grpSpPr>
          <a:xfrm>
            <a:off x="492716" y="920520"/>
            <a:ext cx="10997669" cy="1922144"/>
            <a:chOff x="611277" y="351365"/>
            <a:chExt cx="13542148" cy="23668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38855F-17A9-DF4E-4DDF-509DFDE448B3}"/>
                </a:ext>
              </a:extLst>
            </p:cNvPr>
            <p:cNvGrpSpPr/>
            <p:nvPr/>
          </p:nvGrpSpPr>
          <p:grpSpPr>
            <a:xfrm>
              <a:off x="1517576" y="763548"/>
              <a:ext cx="12635849" cy="1263284"/>
              <a:chOff x="1077318" y="763548"/>
              <a:chExt cx="12635849" cy="1263284"/>
            </a:xfrm>
          </p:grpSpPr>
          <p:sp>
            <p:nvSpPr>
              <p:cNvPr id="18" name="Google Shape;176;p25">
                <a:extLst>
                  <a:ext uri="{FF2B5EF4-FFF2-40B4-BE49-F238E27FC236}">
                    <a16:creationId xmlns:a16="http://schemas.microsoft.com/office/drawing/2014/main" id="{1CC34792-5F0F-86DA-DF68-3C3C5825FAEB}"/>
                  </a:ext>
                </a:extLst>
              </p:cNvPr>
              <p:cNvSpPr/>
              <p:nvPr/>
            </p:nvSpPr>
            <p:spPr>
              <a:xfrm rot="16200000">
                <a:off x="4354599" y="-2442130"/>
                <a:ext cx="1152558" cy="7707119"/>
              </a:xfrm>
              <a:prstGeom prst="roundRect">
                <a:avLst>
                  <a:gd name="adj" fmla="val 50000"/>
                </a:avLst>
              </a:prstGeom>
              <a:solidFill>
                <a:srgbClr val="05B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53823F5D-AF6E-CE51-0F5E-990573A22129}"/>
                  </a:ext>
                </a:extLst>
              </p:cNvPr>
              <p:cNvSpPr txBox="1"/>
              <p:nvPr/>
            </p:nvSpPr>
            <p:spPr>
              <a:xfrm>
                <a:off x="2472364" y="763548"/>
                <a:ext cx="11240803" cy="12632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55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รูปแบบองค์กรธุรกิจ 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DED6841-62B6-4ED4-8BF6-94F26CBFAC73}"/>
                </a:ext>
              </a:extLst>
            </p:cNvPr>
            <p:cNvSpPr/>
            <p:nvPr/>
          </p:nvSpPr>
          <p:spPr>
            <a:xfrm>
              <a:off x="611277" y="351365"/>
              <a:ext cx="1974375" cy="1974375"/>
            </a:xfrm>
            <a:prstGeom prst="ellipse">
              <a:avLst/>
            </a:prstGeom>
            <a:solidFill>
              <a:srgbClr val="F57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434A66-07F8-C75F-9A7B-374B992212AD}"/>
                </a:ext>
              </a:extLst>
            </p:cNvPr>
            <p:cNvSpPr txBox="1"/>
            <p:nvPr/>
          </p:nvSpPr>
          <p:spPr>
            <a:xfrm>
              <a:off x="838200" y="1154909"/>
              <a:ext cx="1524001" cy="15633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13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19086124" y="2174063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9B34E32-EB6E-7EBC-89FA-DFCF3A94798A}"/>
              </a:ext>
            </a:extLst>
          </p:cNvPr>
          <p:cNvGrpSpPr/>
          <p:nvPr/>
        </p:nvGrpSpPr>
        <p:grpSpPr>
          <a:xfrm>
            <a:off x="1062029" y="2789500"/>
            <a:ext cx="15829320" cy="2736169"/>
            <a:chOff x="1228728" y="3631928"/>
            <a:chExt cx="15829320" cy="2736169"/>
          </a:xfrm>
        </p:grpSpPr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AD3F03C9-18FB-3CE9-DADB-F4361FEC5DDA}"/>
                </a:ext>
              </a:extLst>
            </p:cNvPr>
            <p:cNvSpPr txBox="1"/>
            <p:nvPr/>
          </p:nvSpPr>
          <p:spPr>
            <a:xfrm>
              <a:off x="1228728" y="3631928"/>
              <a:ext cx="15829320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การแบ่งประเภทของธุรกิจตามลักษณะการดำเนินงานเพื่อแสวงหากำไร </a:t>
              </a:r>
              <a:r>
                <a:rPr lang="th-TH" sz="40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แบ่งออกเป็น 3 ประเภท</a:t>
              </a:r>
            </a:p>
            <a:p>
              <a:pPr marL="541338" algn="thaiDist"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ธุรกิจการผลิต (</a:t>
              </a:r>
              <a:r>
                <a:rPr lang="en-US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Manufacturing Business)</a:t>
              </a: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การประกอบธุรกิจที่มีวัตถุประสงค์ในการแปรรูปวัตถุดิบให้เป็นสินค้า เช่น ธุรกิจผลิตอาหาร ธุรกิจทอผ้า ธุรกิจผลิตรถยนต์ เป็นอาชีพที่ดำเนินการเพื่อให้เกิดผลผลิตสำหรับจำหน่ายให้ผู้บริโภค ตัวอย่างธุรกิจการผลิต เช่น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A2AA4DE-4712-F516-A0BF-A81B006D1830}"/>
                </a:ext>
              </a:extLst>
            </p:cNvPr>
            <p:cNvSpPr/>
            <p:nvPr/>
          </p:nvSpPr>
          <p:spPr>
            <a:xfrm>
              <a:off x="1228728" y="4196869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sp>
        <p:nvSpPr>
          <p:cNvPr id="75" name="TextBox 10">
            <a:extLst>
              <a:ext uri="{FF2B5EF4-FFF2-40B4-BE49-F238E27FC236}">
                <a16:creationId xmlns:a16="http://schemas.microsoft.com/office/drawing/2014/main" id="{0E2CE533-B42D-4E49-27E6-045816EE7636}"/>
              </a:ext>
            </a:extLst>
          </p:cNvPr>
          <p:cNvSpPr txBox="1"/>
          <p:nvPr/>
        </p:nvSpPr>
        <p:spPr>
          <a:xfrm>
            <a:off x="1062030" y="5032203"/>
            <a:ext cx="15829320" cy="88648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1073150" indent="-538163" algn="thaiDist">
              <a:lnSpc>
                <a:spcPts val="3700"/>
              </a:lnSpc>
              <a:spcBef>
                <a:spcPts val="1200"/>
              </a:spcBef>
            </a:pPr>
            <a:r>
              <a:rPr lang="th-TH" sz="38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1.1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ธุรกิจการเกษตร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เป็นกิจกรรมทางธุรกิจที่เกี่ยวข้องกับสาขาเกษตรและสาขาอื่น ๆ ที่เกี่ยวข้อง เช่น การปลูกพืช การเลี้ยงสัตว์ การเพาะเลี้ยงสัตว์ การจับสัตว์น้ำ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249F1250-8302-628A-C662-3F476C5BC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3277" y="6332767"/>
            <a:ext cx="4969695" cy="3313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25C8684-B2A9-164E-5232-0A8AA04F69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4266" y="6332766"/>
            <a:ext cx="5082298" cy="3388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81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98F1E-27DF-885C-A27F-AF76E69FB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0BE096C-0CF0-D0F6-C66B-9E825068EFA7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4613C4B-D9E4-8823-7515-595DBA90AD6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C7546A61-F023-9C76-F02C-0FC8A655E1B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25B695D4-D7C1-28E8-AB09-FD3664CCF1E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786DD73-E9D5-785D-19A2-F87A788206F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6F88B3-3FC9-C0E8-AD03-5D0EC3BFCF0D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32369FC-98DD-2BFA-73D5-0820E6242B5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BAC08BE4-F91B-1881-9F0E-B8A192AA003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A30FC863-FE1E-655D-CF46-4E78377078F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3B7A46-F53D-2D36-0366-BD9D9974A0F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4404E5-1864-76F3-8627-30AC47052D5F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483E5F3-EEFD-4B64-2491-87C2FEC41C4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A7AF5EFC-BF6B-17BB-32B9-9FDDF452AC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DCEDCE04-6C23-858C-3641-85DFA358868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53689D6-A07A-C579-74EB-F0FE1283BE1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EA69F2-3942-A639-5912-7DB820039DCC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8E7007F-43DA-1758-0252-09DB4EEA9F9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425E5945-FE61-E071-974E-A0942F799C6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0AF02578-704D-A8A4-2185-1653F4816FA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2D55690-248D-62EC-CED8-AA280B9FCAA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913F29B-818B-58FF-C414-7102BF1BB873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5C16599-73F0-CF63-4DB6-4A1A2C5ED80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7DCD290D-A186-021B-FD3C-50ED6750AF5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E14861B0-FD11-A187-ED73-8BF4058D54C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A4F3734-DB5C-F8B1-293C-B23FA983887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C3CEB51-EF68-040B-B52F-521E82A5AEB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5122630-541D-91CD-A998-5DAA5E1CF02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429D3BD7-FF0B-AC9F-8283-1DF8DAF152F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8B0BF398-38B2-15CC-CAD0-55EF488D36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AB11BA5-5B3C-E8A7-782B-134717F607D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5673655-AE55-6B5C-4C11-DD83B462BB1C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E11820E-F635-A8AE-EBB8-02411EA8E6A8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7FEF8B10-AB57-A9CE-1323-99345CC84F0A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F2D4A77A-43B6-6A15-9F5B-E2AC6643A70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1BB2B6F-B903-CADA-B0DA-F45FE051CCC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B25F6C6-ECF8-92A7-124E-C8A9EE133EE3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C78A8AB-0E78-B561-D62E-E3454400FA2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80362310-9414-EBA6-D17E-F41E2D47CDF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501601A4-879C-9DFE-920A-C6DF6CC8AEE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4366EBB-1AB6-B67F-7CC9-00634820160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0DD7C1C-AD62-3E4E-6A81-4A857B0AC567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308EDF6-FA2F-A206-09FD-0CDD5489547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42E1F3EA-2CF1-7346-737F-A8F9F8E3B9A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997EAB78-58CA-A35E-E25A-A5F120FCD8C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8DF0448-CDC8-71AB-33A2-9800E216922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7B2B03D-248C-A49D-3B8D-047CFF8D59D0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AE40D3B-2DEC-31DA-FFF7-84C47DF83117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DE6FA513-F39B-45B9-2154-68B5460DBAE2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73AD8F1A-2DAE-8751-7E66-F53D8D77CB3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6EE75C8-02F3-124E-1A49-313CD41292F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C83D5A83-90AE-35E1-104C-6FF2C803952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405AAF20-C856-B755-8EA6-BEC7332AEC66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239904E-09E6-A62E-A822-07324A5C3FBA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48A781C-B23D-DF91-2F64-725B24AF4F95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3631B27-C939-ED2B-D6CE-239A3F88E5C3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8708330-17A6-DD13-8465-988F5CBEAE9F}"/>
              </a:ext>
            </a:extLst>
          </p:cNvPr>
          <p:cNvGrpSpPr/>
          <p:nvPr/>
        </p:nvGrpSpPr>
        <p:grpSpPr>
          <a:xfrm>
            <a:off x="19086124" y="2174063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9D474C17-0198-2E65-F6C9-3B88B83414AA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0590FECF-7AB1-4773-40A7-2B8389649811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182B2BBE-5F39-B64F-6617-FD4809BC0792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EF47E29C-E531-FD97-83BA-D9FBC540282A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75" name="TextBox 10">
            <a:extLst>
              <a:ext uri="{FF2B5EF4-FFF2-40B4-BE49-F238E27FC236}">
                <a16:creationId xmlns:a16="http://schemas.microsoft.com/office/drawing/2014/main" id="{B7DB50B5-2100-2FED-0F88-737F262606AC}"/>
              </a:ext>
            </a:extLst>
          </p:cNvPr>
          <p:cNvSpPr txBox="1"/>
          <p:nvPr/>
        </p:nvSpPr>
        <p:spPr>
          <a:xfrm>
            <a:off x="1062029" y="2002363"/>
            <a:ext cx="16219903" cy="187951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1073150" indent="-538163" algn="thaiDist">
              <a:lnSpc>
                <a:spcPts val="3700"/>
              </a:lnSpc>
              <a:spcBef>
                <a:spcPts val="1200"/>
              </a:spcBef>
            </a:pPr>
            <a:r>
              <a:rPr lang="th-TH" sz="38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1.2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ธุรกิจอุตสาหกรรม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ิจกรรมทางธุรกิจที่นำวัตถุดิบมาแปรสภาพหรือแปรรูปโดยผ่านกระบวนการอุตสาหกรรมให้เป็นสินค้าหรือผลิตภัณฑ์ตามความต้องการของตลาดธุรกิจอุตสาหกรรมสามารถทำได้ในลักษณะอุตสาหกรรมครอบครัว โดยใช้แรงงานภายในครอบครัวเป็นหลัก เช่น ธุรกิจเครื่องปั้นดินเผา อาหารทะเล และธุรกิจอุตสาหกรรมขนาดใหญ่ที่มีแรงงานมากและใช้เงินลงทุนสูง เช่น โรงงานผลิตรถยนต์ โรงงานผลิตสินค้าอุปโภค/บริโภค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9C4D0A9-DD89-541B-F741-4B3A045FF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24" y="4462515"/>
            <a:ext cx="7292392" cy="486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EC3A86F-5679-BB2F-45B9-ACB351927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1310" y="4464946"/>
            <a:ext cx="7292392" cy="4861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34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19086124" y="2174063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9B34E32-EB6E-7EBC-89FA-DFCF3A94798A}"/>
              </a:ext>
            </a:extLst>
          </p:cNvPr>
          <p:cNvGrpSpPr/>
          <p:nvPr/>
        </p:nvGrpSpPr>
        <p:grpSpPr>
          <a:xfrm>
            <a:off x="1062029" y="1794086"/>
            <a:ext cx="16219904" cy="2803404"/>
            <a:chOff x="1228728" y="4210316"/>
            <a:chExt cx="16219904" cy="2803404"/>
          </a:xfrm>
        </p:grpSpPr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AD3F03C9-18FB-3CE9-DADB-F4361FEC5DDA}"/>
                </a:ext>
              </a:extLst>
            </p:cNvPr>
            <p:cNvSpPr txBox="1"/>
            <p:nvPr/>
          </p:nvSpPr>
          <p:spPr>
            <a:xfrm>
              <a:off x="1228728" y="4277551"/>
              <a:ext cx="1621990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41338" algn="thaiDist"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ธุรกิจพาณิชยกรรมหรือกิจการซื้อมาขายไป (</a:t>
              </a:r>
              <a:r>
                <a:rPr lang="en-US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Merchandising Business)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การประกอบธุรกิจที่เกี่ยวกับการซื้อสินค้าเข้ามาแล้วขายสินค้านั้นออกไปในราคาที่สูงกว่าเดิมโดยไม่ต้องแปรรูปหรือแปลงสภาพสินค้าแต่อย่างใด หรือเป็น</a:t>
              </a:r>
              <a:b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คนกลางในการซื้อ–ขายสินค้าระหว่างผู้ผลิตกับผู้บริโภค ซึ่งลักษณะการซื้อมาขายไป แบ่งออกเป็น 2 ประเภท ได้แก่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A2AA4DE-4712-F516-A0BF-A81B006D1830}"/>
                </a:ext>
              </a:extLst>
            </p:cNvPr>
            <p:cNvSpPr/>
            <p:nvPr/>
          </p:nvSpPr>
          <p:spPr>
            <a:xfrm>
              <a:off x="1228728" y="4210316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sp>
        <p:nvSpPr>
          <p:cNvPr id="75" name="TextBox 10">
            <a:extLst>
              <a:ext uri="{FF2B5EF4-FFF2-40B4-BE49-F238E27FC236}">
                <a16:creationId xmlns:a16="http://schemas.microsoft.com/office/drawing/2014/main" id="{0E2CE533-B42D-4E49-27E6-045816EE7636}"/>
              </a:ext>
            </a:extLst>
          </p:cNvPr>
          <p:cNvSpPr txBox="1"/>
          <p:nvPr/>
        </p:nvSpPr>
        <p:spPr>
          <a:xfrm>
            <a:off x="1062029" y="3511875"/>
            <a:ext cx="16219903" cy="88648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1073150" indent="-538163" algn="thaiDist">
              <a:lnSpc>
                <a:spcPts val="3700"/>
              </a:lnSpc>
              <a:spcBef>
                <a:spcPts val="1200"/>
              </a:spcBef>
            </a:pPr>
            <a:r>
              <a:rPr lang="th-TH" sz="38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2.1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ธุรกิจค้าส่ง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ผู้ซื้อสินค้าจากผู้ผลิตจำนวนมาก แล้วนำไปขายให้แก่ผู้ค้าปลีกอีกทอดหนึ่ง เช่น ห้างสรรพสินค้า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แม็คโคร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พ่อค้าส่งจำหน่ายผัก ผลไม้ในตลาดไท ตลาดสี่มุมเมือง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FDE27D8-EB7F-D23D-C240-99EB79061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308" y="4811178"/>
            <a:ext cx="6840747" cy="4560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64834A4-4E7D-6BB0-2326-C9E8AFE8A5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0198" y="4811178"/>
            <a:ext cx="6840747" cy="4560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726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98F1E-27DF-885C-A27F-AF76E69FB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0BE096C-0CF0-D0F6-C66B-9E825068EFA7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4613C4B-D9E4-8823-7515-595DBA90AD60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C7546A61-F023-9C76-F02C-0FC8A655E1B8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25B695D4-D7C1-28E8-AB09-FD3664CCF1EA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786DD73-E9D5-785D-19A2-F87A788206F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6F88B3-3FC9-C0E8-AD03-5D0EC3BFCF0D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32369FC-98DD-2BFA-73D5-0820E6242B5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BAC08BE4-F91B-1881-9F0E-B8A192AA003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A30FC863-FE1E-655D-CF46-4E78377078F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3B7A46-F53D-2D36-0366-BD9D9974A0F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4404E5-1864-76F3-8627-30AC47052D5F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483E5F3-EEFD-4B64-2491-87C2FEC41C4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A7AF5EFC-BF6B-17BB-32B9-9FDDF452AC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DCEDCE04-6C23-858C-3641-85DFA358868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53689D6-A07A-C579-74EB-F0FE1283BE12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EA69F2-3942-A639-5912-7DB820039DCC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8E7007F-43DA-1758-0252-09DB4EEA9F9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425E5945-FE61-E071-974E-A0942F799C6C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0AF02578-704D-A8A4-2185-1653F4816FAB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2D55690-248D-62EC-CED8-AA280B9FCAA0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913F29B-818B-58FF-C414-7102BF1BB873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5C16599-73F0-CF63-4DB6-4A1A2C5ED805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7DCD290D-A186-021B-FD3C-50ED6750AF5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E14861B0-FD11-A187-ED73-8BF4058D54C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A4F3734-DB5C-F8B1-293C-B23FA9838871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C3CEB51-EF68-040B-B52F-521E82A5AEB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5122630-541D-91CD-A998-5DAA5E1CF02B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429D3BD7-FF0B-AC9F-8283-1DF8DAF152F9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8B0BF398-38B2-15CC-CAD0-55EF488D36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AB11BA5-5B3C-E8A7-782B-134717F607D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5673655-AE55-6B5C-4C11-DD83B462BB1C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E11820E-F635-A8AE-EBB8-02411EA8E6A8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7FEF8B10-AB57-A9CE-1323-99345CC84F0A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F2D4A77A-43B6-6A15-9F5B-E2AC6643A70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1BB2B6F-B903-CADA-B0DA-F45FE051CCC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B25F6C6-ECF8-92A7-124E-C8A9EE133EE3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C78A8AB-0E78-B561-D62E-E3454400FA2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80362310-9414-EBA6-D17E-F41E2D47CDF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501601A4-879C-9DFE-920A-C6DF6CC8AEE0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4366EBB-1AB6-B67F-7CC9-00634820160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0DD7C1C-AD62-3E4E-6A81-4A857B0AC567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308EDF6-FA2F-A206-09FD-0CDD5489547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42E1F3EA-2CF1-7346-737F-A8F9F8E3B9A2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997EAB78-58CA-A35E-E25A-A5F120FCD8C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8DF0448-CDC8-71AB-33A2-9800E216922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7B2B03D-248C-A49D-3B8D-047CFF8D59D0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AE40D3B-2DEC-31DA-FFF7-84C47DF83117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DE6FA513-F39B-45B9-2154-68B5460DBAE2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73AD8F1A-2DAE-8751-7E66-F53D8D77CB3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6EE75C8-02F3-124E-1A49-313CD41292F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C83D5A83-90AE-35E1-104C-6FF2C8039521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405AAF20-C856-B755-8EA6-BEC7332AEC66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239904E-09E6-A62E-A822-07324A5C3FBA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48A781C-B23D-DF91-2F64-725B24AF4F95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3631B27-C939-ED2B-D6CE-239A3F88E5C3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8708330-17A6-DD13-8465-988F5CBEAE9F}"/>
              </a:ext>
            </a:extLst>
          </p:cNvPr>
          <p:cNvGrpSpPr/>
          <p:nvPr/>
        </p:nvGrpSpPr>
        <p:grpSpPr>
          <a:xfrm>
            <a:off x="19086124" y="2174063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9D474C17-0198-2E65-F6C9-3B88B83414AA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0590FECF-7AB1-4773-40A7-2B8389649811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182B2BBE-5F39-B64F-6617-FD4809BC0792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EF47E29C-E531-FD97-83BA-D9FBC540282A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75" name="TextBox 10">
            <a:extLst>
              <a:ext uri="{FF2B5EF4-FFF2-40B4-BE49-F238E27FC236}">
                <a16:creationId xmlns:a16="http://schemas.microsoft.com/office/drawing/2014/main" id="{B7DB50B5-2100-2FED-0F88-737F262606AC}"/>
              </a:ext>
            </a:extLst>
          </p:cNvPr>
          <p:cNvSpPr txBox="1"/>
          <p:nvPr/>
        </p:nvSpPr>
        <p:spPr>
          <a:xfrm>
            <a:off x="1062029" y="2197040"/>
            <a:ext cx="16219903" cy="187951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1073150" indent="-538163" algn="thaiDist">
              <a:lnSpc>
                <a:spcPts val="3700"/>
              </a:lnSpc>
              <a:spcBef>
                <a:spcPts val="1200"/>
              </a:spcBef>
            </a:pPr>
            <a:r>
              <a:rPr lang="th-TH" sz="3800" b="1" spc="36" dirty="0">
                <a:solidFill>
                  <a:srgbClr val="05BEC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2.2</a:t>
            </a:r>
            <a:r>
              <a:rPr lang="th-TH" sz="38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ธุรกิจค้าปลีก </a:t>
            </a: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ผู้ซื้อสินค้าจากผู้ผลิตหรือผู้ค้าส่ง แล้วนำไปขายให้แก่ผู้บริโภคคนสุดท้าย เช่น บิ๊กซีเอ็กซ์ตร้า </a:t>
            </a:r>
            <a:b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ห้างเทสโก้โลตัส ร้านเซเว่นอีเลฟเว่น ร้านขายอาหารสดในชุมชนร้านขายของชำ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9C4D0A9-DD89-541B-F741-4B3A045FF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0141" y="3744870"/>
            <a:ext cx="7655187" cy="5102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EC3A86F-5679-BB2F-45B9-ACB351927E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1842" y="3744603"/>
            <a:ext cx="7654129" cy="5103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33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8689-7022-694F-F77D-669FB36AA4DA}"/>
              </a:ext>
            </a:extLst>
          </p:cNvPr>
          <p:cNvGrpSpPr/>
          <p:nvPr/>
        </p:nvGrpSpPr>
        <p:grpSpPr>
          <a:xfrm>
            <a:off x="21688808" y="4039170"/>
            <a:ext cx="5486400" cy="778324"/>
            <a:chOff x="3012153" y="2923692"/>
            <a:chExt cx="5486400" cy="778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26C407-A87E-7076-A823-0394AFEF68BC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13" name="Google Shape;176;p25">
                <a:extLst>
                  <a:ext uri="{FF2B5EF4-FFF2-40B4-BE49-F238E27FC236}">
                    <a16:creationId xmlns:a16="http://schemas.microsoft.com/office/drawing/2014/main" id="{5258DFF1-58DD-A843-BB5D-5CA868313CD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5FEF0E96-D2F0-E0C5-AA08-D09C9E53215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ความเรียบง่าย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2EE29E-2259-255F-2565-A5F3531D50F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5B756F-08F0-FAE1-5FDB-21AC0A44A812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BF6064-AFAE-C655-BE2E-2B8FC31DB76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9D0D388B-1F09-544D-9D2A-57658C68FF2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3D64725F-408C-4C67-F57E-59BA5C570AC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C28F96-51CA-416E-BF47-B928FCAED8A8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790459-072E-8E63-F4CC-7906308239ED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CDA710-D4DD-C26F-B5AB-8F5A956756C1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9E6B8999-EB13-0ED6-D29E-47E631E8BB40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7C874FCC-7159-96FE-3072-23AF3C7C995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B4755A-8ED8-38CB-E66C-29F015B6BCA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E7BEF1-7A0B-21DB-509B-337BCE401C88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AC19F01-514F-BE69-2517-9EEC86A3626D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D7FD6218-9525-6392-6DA8-0B9C47EB311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35B5C8C8-1DE2-392E-8CED-81F2DCCCD03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F369534-5317-BE4E-4FA2-05780DE5EB2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C1BD7E-2C78-CC27-B1D0-58787A447938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909CFF-CBBB-3F11-AAB2-1F328E2CFA5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C5A9442E-2714-CBE8-D2D6-4AD4B28F34B1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257257C5-015B-6EF6-4DA2-D13767E738F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56F5CE-22B9-7D74-0A52-0C589D49CEE7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A071F3-712F-0544-0B03-461B167F805E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3F6EBCE-7094-B215-2336-50F3793A2202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A1DEB308-306F-EF87-A0B7-0B6AB9D36FA3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BB71D4E5-F3B5-59A3-240E-F19FAD9D700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71E967-C147-AEFB-3C18-3EC7D47DF8AD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DCDFCF-08F8-C075-BF52-2CC284BE6078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D6A9DA6-7501-1081-0959-F0C3DAAE2EFD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4AD03EB3-B4C2-E21A-4600-671490AB2C1C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C5300263-72AD-FA24-544A-32A1413DE985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C362DD-B4CD-EAB8-EEB9-FE51CB231E23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4AEF4E-78CC-5710-43D5-13EF835EC7E8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BC2FA2-7580-024E-47C9-F6C5AB4561B0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99BD6B6B-EB41-DDAB-7BB6-91878B8929E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A240D816-8647-7839-435A-1A358C6A765C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8421E30-5DC4-DDD5-ABCE-7ACEFB4DC13F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42027-CD49-63FC-AC57-2247A382D7C2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FD9BDA-57A3-4DB8-AC82-90C1613F711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0E4426CE-0D94-D4E3-9186-A0480119E030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B2347F6-74F4-D84E-06C9-6D8973DC627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80A4E43-63D9-5291-9F83-19AE9586639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51E17E-0CE9-8957-7E2B-D4FA8770CC9E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5A6F29-048D-F6E4-DCE0-794369FAD8CC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A3DD6523-9261-5B0C-2110-444B76FE5AA7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6BC6D0E5-F6EC-D283-E304-A1DB50081C6F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A17D61-1FD7-9A08-8B72-C633965B394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E8EE675-0931-FDB8-B832-C3F8DFFFBD32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0414F437-9710-07B6-477C-A224956D7E74}"/>
              </a:ext>
            </a:extLst>
          </p:cNvPr>
          <p:cNvSpPr txBox="1"/>
          <p:nvPr/>
        </p:nvSpPr>
        <p:spPr>
          <a:xfrm>
            <a:off x="21325905" y="-1348390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2FB8247-23D7-2324-0242-B58EBA6DBF7F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212C934-1983-8B1E-2405-B21CBC698259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072A69-C1A1-88E3-7359-61F727C112BA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1D1A62-BF8A-985E-68D5-158F70632FAC}"/>
              </a:ext>
            </a:extLst>
          </p:cNvPr>
          <p:cNvGrpSpPr/>
          <p:nvPr/>
        </p:nvGrpSpPr>
        <p:grpSpPr>
          <a:xfrm>
            <a:off x="19086124" y="2174063"/>
            <a:ext cx="5886661" cy="962734"/>
            <a:chOff x="2965791" y="2808159"/>
            <a:chExt cx="5886661" cy="962734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38AF3776-F65E-E5A6-58B7-9DDCAC940D63}"/>
                </a:ext>
              </a:extLst>
            </p:cNvPr>
            <p:cNvSpPr/>
            <p:nvPr/>
          </p:nvSpPr>
          <p:spPr>
            <a:xfrm rot="16200000">
              <a:off x="5124274" y="868934"/>
              <a:ext cx="694325" cy="5011290"/>
            </a:xfrm>
            <a:prstGeom prst="roundRect">
              <a:avLst>
                <a:gd name="adj" fmla="val 50000"/>
              </a:avLst>
            </a:prstGeom>
            <a:solidFill>
              <a:srgbClr val="FE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Flowchart: Delay 65">
              <a:extLst>
                <a:ext uri="{FF2B5EF4-FFF2-40B4-BE49-F238E27FC236}">
                  <a16:creationId xmlns:a16="http://schemas.microsoft.com/office/drawing/2014/main" id="{F28F2425-8224-F944-7599-8903C9E3FF33}"/>
                </a:ext>
              </a:extLst>
            </p:cNvPr>
            <p:cNvSpPr/>
            <p:nvPr/>
          </p:nvSpPr>
          <p:spPr>
            <a:xfrm rot="10800000">
              <a:off x="2965791" y="3023975"/>
              <a:ext cx="739254" cy="701207"/>
            </a:xfrm>
            <a:prstGeom prst="flowChartDelay">
              <a:avLst/>
            </a:prstGeom>
            <a:solidFill>
              <a:srgbClr val="FD8B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5" name="TextBox 6">
              <a:extLst>
                <a:ext uri="{FF2B5EF4-FFF2-40B4-BE49-F238E27FC236}">
                  <a16:creationId xmlns:a16="http://schemas.microsoft.com/office/drawing/2014/main" id="{439E2BA7-35E6-40CC-C21D-1749F4E89AE0}"/>
                </a:ext>
              </a:extLst>
            </p:cNvPr>
            <p:cNvSpPr txBox="1"/>
            <p:nvPr/>
          </p:nvSpPr>
          <p:spPr>
            <a:xfrm>
              <a:off x="2997679" y="2816786"/>
              <a:ext cx="707366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</a:t>
              </a:r>
              <a:r>
                <a:rPr lang="th-TH" sz="42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3D5DED-9F20-51B1-7FAC-ADA910D7C090}"/>
                </a:ext>
              </a:extLst>
            </p:cNvPr>
            <p:cNvSpPr txBox="1"/>
            <p:nvPr/>
          </p:nvSpPr>
          <p:spPr>
            <a:xfrm>
              <a:off x="3841162" y="2808159"/>
              <a:ext cx="5011290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th-TH" sz="4200" b="1" dirty="0">
                  <a:solidFill>
                    <a:schemeClr val="bg2">
                      <a:lumMod val="2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ความหมายของธุรกิจ</a:t>
              </a:r>
              <a:endParaRPr lang="en-US" sz="4200" b="1" dirty="0">
                <a:solidFill>
                  <a:schemeClr val="bg2">
                    <a:lumMod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9B34E32-EB6E-7EBC-89FA-DFCF3A94798A}"/>
              </a:ext>
            </a:extLst>
          </p:cNvPr>
          <p:cNvGrpSpPr/>
          <p:nvPr/>
        </p:nvGrpSpPr>
        <p:grpSpPr>
          <a:xfrm>
            <a:off x="1062029" y="1740754"/>
            <a:ext cx="16219904" cy="2776510"/>
            <a:chOff x="1228728" y="4237210"/>
            <a:chExt cx="16219904" cy="2776510"/>
          </a:xfrm>
        </p:grpSpPr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AD3F03C9-18FB-3CE9-DADB-F4361FEC5DDA}"/>
                </a:ext>
              </a:extLst>
            </p:cNvPr>
            <p:cNvSpPr txBox="1"/>
            <p:nvPr/>
          </p:nvSpPr>
          <p:spPr>
            <a:xfrm>
              <a:off x="1228728" y="4277551"/>
              <a:ext cx="16219904" cy="273616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marL="541338" algn="thaiDist">
                <a:lnSpc>
                  <a:spcPts val="3800"/>
                </a:lnSpc>
                <a:spcBef>
                  <a:spcPts val="1200"/>
                </a:spcBef>
              </a:pP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ธุรกิจการให้บริการ (</a:t>
              </a:r>
              <a:r>
                <a:rPr lang="en-US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service business)</a:t>
              </a:r>
              <a:r>
                <a:rPr lang="th-TH" sz="3800" b="1" spc="36" dirty="0">
                  <a:solidFill>
                    <a:srgbClr val="05BEC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800" spc="36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การประกอบธุรกิจที่เกี่ยวกับการให้บริการลูกค้า อาจมีการใช้อุปกรณ์หรือเครื่องมือต่าง ๆ หรือไม่มีการใช้อุปกรณ์หรือเครื่องมือใด ๆ ก็ได้ การบริการจึงมีลักษณะที่เป็นนามธรรมโดยไม่มีวัสดุ สิ่งของ หรือสินค้าเป็นส่วนประกอบสำคัญของการกระทำนั้น ๆ เป็นธุรกิจที่ทำหน้าที่ให้บริการ เพื่ออำนวยความสะดวกให้แก่ผู้รับบริการหรือลูกค้าให้เกิดความพึงพอใจจากการใช้บริการ ผู้ให้บริการจะได้รับค่าตอบแทนจากผู้รับบริการ 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A2AA4DE-4712-F516-A0BF-A81B006D1830}"/>
                </a:ext>
              </a:extLst>
            </p:cNvPr>
            <p:cNvSpPr/>
            <p:nvPr/>
          </p:nvSpPr>
          <p:spPr>
            <a:xfrm>
              <a:off x="1228728" y="4237210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  <a:ln>
              <a:solidFill>
                <a:srgbClr val="FD8BA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8ED3730B-179D-34A1-C3D7-7808B4FC634A}"/>
              </a:ext>
            </a:extLst>
          </p:cNvPr>
          <p:cNvSpPr txBox="1"/>
          <p:nvPr/>
        </p:nvSpPr>
        <p:spPr>
          <a:xfrm>
            <a:off x="1631276" y="3943417"/>
            <a:ext cx="15762704" cy="156299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1200"/>
              </a:spcBef>
            </a:pPr>
            <a:r>
              <a:rPr lang="th-TH" sz="38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ธุรกิจนี้ส่วนใหญ่ผู้ให้บริการต้องเป็นผู้ที่มีความรู้ความสามารถ มีประสบการณ์และความเชี่ยวชาญในอาชีพ เช่น ให้คำปรึกษาด้านกฎหมาย ร้านบริการติดตั้งโปรแกรมคอมพิวเตอร์หรือซ่อมแซมคอมพิวเตอร์ การบริการที่พักแรมโรงแรม การถ่ายภาพหรือวีดิทัศน์ ร้านตัดผม ร้านซ่อมรถ ร้านซักรีด นวดแผนไทย ธนาคาร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EC0C67-5DE4-4464-9824-36B18A3A8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779" y="5845382"/>
            <a:ext cx="5760110" cy="3840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ACB06F-32BC-AD19-45CF-FE188E227A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2007" y="5845382"/>
            <a:ext cx="5760109" cy="3840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135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05474-B2D0-416F-2646-84948E921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20A0D73-77FD-BF55-8293-113132CEE201}"/>
              </a:ext>
            </a:extLst>
          </p:cNvPr>
          <p:cNvGrpSpPr/>
          <p:nvPr/>
        </p:nvGrpSpPr>
        <p:grpSpPr>
          <a:xfrm>
            <a:off x="21688808" y="5159639"/>
            <a:ext cx="5486400" cy="778324"/>
            <a:chOff x="3012153" y="2923692"/>
            <a:chExt cx="5486400" cy="7783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DE5B733-596D-1A71-8D19-9EA67FF065B8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3" name="Google Shape;176;p25">
                <a:extLst>
                  <a:ext uri="{FF2B5EF4-FFF2-40B4-BE49-F238E27FC236}">
                    <a16:creationId xmlns:a16="http://schemas.microsoft.com/office/drawing/2014/main" id="{C5E6BEC2-E414-CC67-7620-5E85A10E990B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AFCDDA09-7FE6-B2E9-AB0D-B2FA2862AA24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มีความคงตัว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C35BD8B-6867-B9E9-55BE-7413CE7EA3D9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8FE11D-3B1C-E3BB-922F-B1FE6976A7CE}"/>
              </a:ext>
            </a:extLst>
          </p:cNvPr>
          <p:cNvGrpSpPr/>
          <p:nvPr/>
        </p:nvGrpSpPr>
        <p:grpSpPr>
          <a:xfrm>
            <a:off x="21688808" y="6296332"/>
            <a:ext cx="5486400" cy="778324"/>
            <a:chOff x="3012153" y="2923692"/>
            <a:chExt cx="5486400" cy="7783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A684AF5-426E-D247-0D3E-110626AD02A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28" name="Google Shape;176;p25">
                <a:extLst>
                  <a:ext uri="{FF2B5EF4-FFF2-40B4-BE49-F238E27FC236}">
                    <a16:creationId xmlns:a16="http://schemas.microsoft.com/office/drawing/2014/main" id="{C205023F-3390-51D3-BC09-8A0DCD78901A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TextBox 10">
                <a:extLst>
                  <a:ext uri="{FF2B5EF4-FFF2-40B4-BE49-F238E27FC236}">
                    <a16:creationId xmlns:a16="http://schemas.microsoft.com/office/drawing/2014/main" id="{A35E42AA-D18B-2237-0359-C20FB1A18C5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ใช้ความสมดุล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DDFC80B-98E5-B92D-AFF2-9417802F54EE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B88568-47E7-F36D-074D-0724E02F679A}"/>
              </a:ext>
            </a:extLst>
          </p:cNvPr>
          <p:cNvGrpSpPr/>
          <p:nvPr/>
        </p:nvGrpSpPr>
        <p:grpSpPr>
          <a:xfrm>
            <a:off x="21688808" y="7416801"/>
            <a:ext cx="5486400" cy="778324"/>
            <a:chOff x="3012153" y="2923692"/>
            <a:chExt cx="5486400" cy="77832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1CFE10B-0422-2216-6FB6-60ACC87E57CF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3" name="Google Shape;176;p25">
                <a:extLst>
                  <a:ext uri="{FF2B5EF4-FFF2-40B4-BE49-F238E27FC236}">
                    <a16:creationId xmlns:a16="http://schemas.microsoft.com/office/drawing/2014/main" id="{FEFB913A-6699-14B7-D348-B6F72472F734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8A814939-F3A6-91DB-EFDE-B7B3AD3F8C2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มีแนวคิดเดียวในสไลด์แต่ละแผ่น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1EEF948-C5D5-6C5C-19C3-33C83FE4A7F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C3E2866-B193-516C-78EA-F057BF2C25A9}"/>
              </a:ext>
            </a:extLst>
          </p:cNvPr>
          <p:cNvGrpSpPr/>
          <p:nvPr/>
        </p:nvGrpSpPr>
        <p:grpSpPr>
          <a:xfrm>
            <a:off x="21688808" y="8537269"/>
            <a:ext cx="5486400" cy="778324"/>
            <a:chOff x="3012153" y="2923692"/>
            <a:chExt cx="5486400" cy="77832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7CB1177-F59E-6B3C-47B1-927AA1EB4BA4}"/>
                </a:ext>
              </a:extLst>
            </p:cNvPr>
            <p:cNvGrpSpPr/>
            <p:nvPr/>
          </p:nvGrpSpPr>
          <p:grpSpPr>
            <a:xfrm>
              <a:off x="3012153" y="2923692"/>
              <a:ext cx="5486400" cy="778324"/>
              <a:chOff x="5266656" y="2487510"/>
              <a:chExt cx="5486400" cy="778324"/>
            </a:xfrm>
          </p:grpSpPr>
          <p:sp>
            <p:nvSpPr>
              <p:cNvPr id="38" name="Google Shape;176;p25">
                <a:extLst>
                  <a:ext uri="{FF2B5EF4-FFF2-40B4-BE49-F238E27FC236}">
                    <a16:creationId xmlns:a16="http://schemas.microsoft.com/office/drawing/2014/main" id="{5369AF4E-F639-58F9-20B8-47593CDD9D3D}"/>
                  </a:ext>
                </a:extLst>
              </p:cNvPr>
              <p:cNvSpPr/>
              <p:nvPr/>
            </p:nvSpPr>
            <p:spPr>
              <a:xfrm rot="16200000">
                <a:off x="7620694" y="133472"/>
                <a:ext cx="778324" cy="54864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E077F028-EE45-B5BB-C35E-3D45900240F7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สร้างความกลมกลืน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D01B5B5-0698-A29F-5F74-32AB8A5F585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5499904-39DA-EF33-7BAA-B29A4B152D18}"/>
              </a:ext>
            </a:extLst>
          </p:cNvPr>
          <p:cNvGrpSpPr/>
          <p:nvPr/>
        </p:nvGrpSpPr>
        <p:grpSpPr>
          <a:xfrm>
            <a:off x="28013408" y="4039170"/>
            <a:ext cx="6048000" cy="778324"/>
            <a:chOff x="3012153" y="2923692"/>
            <a:chExt cx="6048000" cy="77832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04FBE30-EF54-7B06-CB26-8F38790AB264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3" name="Google Shape;176;p25">
                <a:extLst>
                  <a:ext uri="{FF2B5EF4-FFF2-40B4-BE49-F238E27FC236}">
                    <a16:creationId xmlns:a16="http://schemas.microsoft.com/office/drawing/2014/main" id="{B78FDB9B-C90E-A544-0A87-24F4AD6FD26E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TextBox 10">
                <a:extLst>
                  <a:ext uri="{FF2B5EF4-FFF2-40B4-BE49-F238E27FC236}">
                    <a16:creationId xmlns:a16="http://schemas.microsoft.com/office/drawing/2014/main" id="{42F1169D-FAC7-8A76-C7D2-BF158A6783B2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แบบอักษร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69EEA70-50EB-4FCB-D8E7-CF0E98AFF91A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E9D542A-C6E9-42A0-F65B-A711A4C593C0}"/>
              </a:ext>
            </a:extLst>
          </p:cNvPr>
          <p:cNvGrpSpPr/>
          <p:nvPr/>
        </p:nvGrpSpPr>
        <p:grpSpPr>
          <a:xfrm>
            <a:off x="28013408" y="5159639"/>
            <a:ext cx="6048000" cy="778324"/>
            <a:chOff x="3012153" y="2923692"/>
            <a:chExt cx="6048000" cy="77832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0F62D20-2B23-6A96-AC2B-32A137DC0FC6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48" name="Google Shape;176;p25">
                <a:extLst>
                  <a:ext uri="{FF2B5EF4-FFF2-40B4-BE49-F238E27FC236}">
                    <a16:creationId xmlns:a16="http://schemas.microsoft.com/office/drawing/2014/main" id="{1E76BB56-6DB7-649E-1117-A181945DEF8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TextBox 10">
                <a:extLst>
                  <a:ext uri="{FF2B5EF4-FFF2-40B4-BE49-F238E27FC236}">
                    <a16:creationId xmlns:a16="http://schemas.microsoft.com/office/drawing/2014/main" id="{2C69B7ED-2762-E8C4-8596-9E8AD20BFBD9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เนื้อหาและจุดนำข้อความ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3A3A6ED-14D2-96FA-1C23-0319B5D3E6E5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1B142CD-5139-4715-DE96-C055AAF30D95}"/>
              </a:ext>
            </a:extLst>
          </p:cNvPr>
          <p:cNvGrpSpPr/>
          <p:nvPr/>
        </p:nvGrpSpPr>
        <p:grpSpPr>
          <a:xfrm>
            <a:off x="28013408" y="6296332"/>
            <a:ext cx="6048000" cy="778324"/>
            <a:chOff x="3012153" y="2923692"/>
            <a:chExt cx="6048000" cy="7783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DECD09D-EDC2-9688-1949-99EA82F2A4A9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3" name="Google Shape;176;p25">
                <a:extLst>
                  <a:ext uri="{FF2B5EF4-FFF2-40B4-BE49-F238E27FC236}">
                    <a16:creationId xmlns:a16="http://schemas.microsoft.com/office/drawing/2014/main" id="{4A770A58-54DE-BA8A-2D8E-1D5D2C3B0B0F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TextBox 10">
                <a:extLst>
                  <a:ext uri="{FF2B5EF4-FFF2-40B4-BE49-F238E27FC236}">
                    <a16:creationId xmlns:a16="http://schemas.microsoft.com/office/drawing/2014/main" id="{6A7072D4-814B-F87F-B6DE-9A102BC333E6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เลือกใช้กราฟิกอย่างระมัดระวัง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B9282F2-D2F5-3033-B1E5-939E297A2D8B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DDD070C-7E94-057D-214E-273221EB2B77}"/>
              </a:ext>
            </a:extLst>
          </p:cNvPr>
          <p:cNvGrpSpPr/>
          <p:nvPr/>
        </p:nvGrpSpPr>
        <p:grpSpPr>
          <a:xfrm>
            <a:off x="28013408" y="7416801"/>
            <a:ext cx="6048000" cy="778324"/>
            <a:chOff x="3012153" y="2923692"/>
            <a:chExt cx="6048000" cy="77832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B1E80B7-5F2A-E208-9941-54F642696321}"/>
                </a:ext>
              </a:extLst>
            </p:cNvPr>
            <p:cNvGrpSpPr/>
            <p:nvPr/>
          </p:nvGrpSpPr>
          <p:grpSpPr>
            <a:xfrm>
              <a:off x="3012153" y="2923692"/>
              <a:ext cx="6048000" cy="778324"/>
              <a:chOff x="5266656" y="2487510"/>
              <a:chExt cx="6048000" cy="778324"/>
            </a:xfrm>
          </p:grpSpPr>
          <p:sp>
            <p:nvSpPr>
              <p:cNvPr id="58" name="Google Shape;176;p25">
                <a:extLst>
                  <a:ext uri="{FF2B5EF4-FFF2-40B4-BE49-F238E27FC236}">
                    <a16:creationId xmlns:a16="http://schemas.microsoft.com/office/drawing/2014/main" id="{AACB568F-1C63-3305-899D-24B5493CFF47}"/>
                  </a:ext>
                </a:extLst>
              </p:cNvPr>
              <p:cNvSpPr/>
              <p:nvPr/>
            </p:nvSpPr>
            <p:spPr>
              <a:xfrm rot="16200000">
                <a:off x="7901494" y="-147328"/>
                <a:ext cx="778324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9FD7F803-0883-84F0-C107-F05B3C758861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5109906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ความคมชัด (</a:t>
                </a:r>
                <a:r>
                  <a:rPr lang="en-US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resolution) </a:t>
                </a: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ของภาพ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2B538ED-F363-2176-A0FA-9C05C651AE06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C0C85A0-52AE-E6BE-68B8-5ED0D51A93F8}"/>
              </a:ext>
            </a:extLst>
          </p:cNvPr>
          <p:cNvGrpSpPr/>
          <p:nvPr/>
        </p:nvGrpSpPr>
        <p:grpSpPr>
          <a:xfrm>
            <a:off x="28013408" y="8547839"/>
            <a:ext cx="6048000" cy="1260000"/>
            <a:chOff x="3012153" y="2934262"/>
            <a:chExt cx="6048000" cy="126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C8ED002-91FC-C470-B821-B5D3B636D11D}"/>
                </a:ext>
              </a:extLst>
            </p:cNvPr>
            <p:cNvGrpSpPr/>
            <p:nvPr/>
          </p:nvGrpSpPr>
          <p:grpSpPr>
            <a:xfrm>
              <a:off x="3012153" y="2934262"/>
              <a:ext cx="6048000" cy="1260000"/>
              <a:chOff x="5266656" y="2498080"/>
              <a:chExt cx="6048000" cy="1260000"/>
            </a:xfrm>
          </p:grpSpPr>
          <p:sp>
            <p:nvSpPr>
              <p:cNvPr id="63" name="Google Shape;176;p25">
                <a:extLst>
                  <a:ext uri="{FF2B5EF4-FFF2-40B4-BE49-F238E27FC236}">
                    <a16:creationId xmlns:a16="http://schemas.microsoft.com/office/drawing/2014/main" id="{B25CB578-68C3-B7E7-F016-B6E9503D09BD}"/>
                  </a:ext>
                </a:extLst>
              </p:cNvPr>
              <p:cNvSpPr/>
              <p:nvPr/>
            </p:nvSpPr>
            <p:spPr>
              <a:xfrm rot="16200000">
                <a:off x="7660656" y="104080"/>
                <a:ext cx="1260000" cy="6048000"/>
              </a:xfrm>
              <a:prstGeom prst="roundRect">
                <a:avLst>
                  <a:gd name="adj" fmla="val 50000"/>
                </a:avLst>
              </a:prstGeom>
              <a:solidFill>
                <a:srgbClr val="FED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TextBox 10">
                <a:extLst>
                  <a:ext uri="{FF2B5EF4-FFF2-40B4-BE49-F238E27FC236}">
                    <a16:creationId xmlns:a16="http://schemas.microsoft.com/office/drawing/2014/main" id="{8AD2D948-EC94-2835-878C-D7DA401ED4AE}"/>
                  </a:ext>
                </a:extLst>
              </p:cNvPr>
              <p:cNvSpPr txBox="1"/>
              <p:nvPr/>
            </p:nvSpPr>
            <p:spPr>
              <a:xfrm>
                <a:off x="5947950" y="2671690"/>
                <a:ext cx="4702341" cy="5878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เลือกต้นแบบสไลด์และแบบอักษรที่เหมาะสมกับอุปกรณ์ร่วม</a:t>
                </a:r>
                <a:endParaRPr lang="en-US" sz="4000" b="1" spc="36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209B445-A1F4-C22D-392B-CEDDBFFFD2EC}"/>
                </a:ext>
              </a:extLst>
            </p:cNvPr>
            <p:cNvSpPr/>
            <p:nvPr/>
          </p:nvSpPr>
          <p:spPr>
            <a:xfrm>
              <a:off x="3124200" y="3064328"/>
              <a:ext cx="457200" cy="457200"/>
            </a:xfrm>
            <a:prstGeom prst="ellipse">
              <a:avLst/>
            </a:prstGeom>
            <a:gradFill>
              <a:gsLst>
                <a:gs pos="25000">
                  <a:srgbClr val="FA8C96"/>
                </a:gs>
                <a:gs pos="0">
                  <a:srgbClr val="F57C79"/>
                </a:gs>
                <a:gs pos="50000">
                  <a:srgbClr val="FE9BB2"/>
                </a:gs>
                <a:gs pos="100000">
                  <a:srgbClr val="F57C79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400" spc="-400" dirty="0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49563B02-390D-D64C-9A05-14DC2EE5463C}"/>
              </a:ext>
            </a:extLst>
          </p:cNvPr>
          <p:cNvSpPr txBox="1"/>
          <p:nvPr/>
        </p:nvSpPr>
        <p:spPr>
          <a:xfrm>
            <a:off x="27921263" y="8603858"/>
            <a:ext cx="86558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6" name="TextBox 10">
            <a:extLst>
              <a:ext uri="{FF2B5EF4-FFF2-40B4-BE49-F238E27FC236}">
                <a16:creationId xmlns:a16="http://schemas.microsoft.com/office/drawing/2014/main" id="{8E48A735-A421-5787-1811-C95956F3BD26}"/>
              </a:ext>
            </a:extLst>
          </p:cNvPr>
          <p:cNvSpPr txBox="1"/>
          <p:nvPr/>
        </p:nvSpPr>
        <p:spPr>
          <a:xfrm>
            <a:off x="19371737" y="-988139"/>
            <a:ext cx="4858236" cy="273616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เปิดไฟล์สไลด์ที่ต้องการพิมพ์ จากนั้นคลิกที่แท็บเมนู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File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ไฟล์)</a:t>
            </a:r>
            <a:r>
              <a:rPr lang="en-US" sz="4000" spc="36" dirty="0">
                <a:latin typeface="Webdings" panose="05030102010509060703" pitchFamily="18" charset="2"/>
                <a:cs typeface="TH Sarabun New" panose="020B0500040200020003" pitchFamily="34" charset="-34"/>
              </a:rPr>
              <a:t>4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(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พิมพ์)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ในส่วนของ </a:t>
            </a:r>
            <a:r>
              <a:rPr lang="en-US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Settings (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การตั้งค่า) ให้กำหนดตัวเลือกต่าง ๆ ก่อนการพิมพ์ตามต้องการ</a:t>
            </a:r>
          </a:p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เมื่อคลิกที่ปุ่ม</a:t>
            </a:r>
            <a:r>
              <a:rPr lang="th-TH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Print All Slides </a:t>
            </a:r>
            <a:r>
              <a:rPr lang="th-TH" sz="4000" spc="36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จะปรากฏตัวเลือกของรูปแบบในการสั่งพิมพ์แผ่นสไลด์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3C8C363-6D96-C40A-76B3-82538781A2F1}"/>
              </a:ext>
            </a:extLst>
          </p:cNvPr>
          <p:cNvSpPr>
            <a:spLocks noChangeAspect="1"/>
          </p:cNvSpPr>
          <p:nvPr/>
        </p:nvSpPr>
        <p:spPr>
          <a:xfrm>
            <a:off x="20666293" y="-1438854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58C1B76-DE4D-7B07-2556-E70B0543EA68}"/>
              </a:ext>
            </a:extLst>
          </p:cNvPr>
          <p:cNvSpPr>
            <a:spLocks noChangeAspect="1"/>
          </p:cNvSpPr>
          <p:nvPr/>
        </p:nvSpPr>
        <p:spPr>
          <a:xfrm>
            <a:off x="20666293" y="164705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h-TH" sz="3200" dirty="0">
              <a:latin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D9341659-F199-42BF-91F9-7A0A4BAAD955}"/>
              </a:ext>
            </a:extLst>
          </p:cNvPr>
          <p:cNvSpPr>
            <a:spLocks noChangeAspect="1"/>
          </p:cNvSpPr>
          <p:nvPr/>
        </p:nvSpPr>
        <p:spPr>
          <a:xfrm>
            <a:off x="20666293" y="1732363"/>
            <a:ext cx="540000" cy="540000"/>
          </a:xfrm>
          <a:prstGeom prst="ellipse">
            <a:avLst/>
          </a:prstGeom>
          <a:solidFill>
            <a:srgbClr val="36A5A8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00"/>
              </a:lnSpc>
              <a:spcBef>
                <a:spcPts val="15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h-TH" sz="3200" dirty="0">
              <a:latin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78DEB6-5D77-1418-8EAE-291436DC0E2F}"/>
              </a:ext>
            </a:extLst>
          </p:cNvPr>
          <p:cNvGrpSpPr/>
          <p:nvPr/>
        </p:nvGrpSpPr>
        <p:grpSpPr>
          <a:xfrm>
            <a:off x="931654" y="1817042"/>
            <a:ext cx="16560057" cy="7709067"/>
            <a:chOff x="931654" y="1817042"/>
            <a:chExt cx="16560057" cy="77090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443610D-AD50-9260-054C-F8EC213EF83C}"/>
                </a:ext>
              </a:extLst>
            </p:cNvPr>
            <p:cNvGrpSpPr/>
            <p:nvPr/>
          </p:nvGrpSpPr>
          <p:grpSpPr>
            <a:xfrm>
              <a:off x="931654" y="1817042"/>
              <a:ext cx="16560057" cy="7709067"/>
              <a:chOff x="931654" y="1748030"/>
              <a:chExt cx="16560057" cy="7709067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27E4DB45-1E9D-3760-AF4D-D57340C6247A}"/>
                  </a:ext>
                </a:extLst>
              </p:cNvPr>
              <p:cNvSpPr/>
              <p:nvPr/>
            </p:nvSpPr>
            <p:spPr>
              <a:xfrm>
                <a:off x="931654" y="2105881"/>
                <a:ext cx="16560057" cy="7351216"/>
              </a:xfrm>
              <a:prstGeom prst="roundRect">
                <a:avLst>
                  <a:gd name="adj" fmla="val 17371"/>
                </a:avLst>
              </a:prstGeom>
              <a:solidFill>
                <a:schemeClr val="bg1"/>
              </a:solidFill>
              <a:ln w="38100">
                <a:solidFill>
                  <a:srgbClr val="93DBDD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60EFE75-70EB-38F9-0AFE-9DF6859ADCE5}"/>
                  </a:ext>
                </a:extLst>
              </p:cNvPr>
              <p:cNvSpPr/>
              <p:nvPr/>
            </p:nvSpPr>
            <p:spPr>
              <a:xfrm>
                <a:off x="1067810" y="2256645"/>
                <a:ext cx="16271283" cy="705387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5400">
                <a:solidFill>
                  <a:srgbClr val="05BEC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E79B36C-1BD0-2394-24C2-AF61775FE9F2}"/>
                  </a:ext>
                </a:extLst>
              </p:cNvPr>
              <p:cNvGrpSpPr/>
              <p:nvPr/>
            </p:nvGrpSpPr>
            <p:grpSpPr>
              <a:xfrm>
                <a:off x="1752256" y="1748030"/>
                <a:ext cx="6115035" cy="778325"/>
                <a:chOff x="5266657" y="2487510"/>
                <a:chExt cx="6115035" cy="778325"/>
              </a:xfrm>
            </p:grpSpPr>
            <p:sp>
              <p:nvSpPr>
                <p:cNvPr id="3" name="Google Shape;176;p25">
                  <a:extLst>
                    <a:ext uri="{FF2B5EF4-FFF2-40B4-BE49-F238E27FC236}">
                      <a16:creationId xmlns:a16="http://schemas.microsoft.com/office/drawing/2014/main" id="{A90FE11F-204A-00FB-1FF8-6BDA84C42E4D}"/>
                    </a:ext>
                  </a:extLst>
                </p:cNvPr>
                <p:cNvSpPr/>
                <p:nvPr/>
              </p:nvSpPr>
              <p:spPr>
                <a:xfrm rot="16200000">
                  <a:off x="7964928" y="1229298"/>
                  <a:ext cx="778324" cy="329475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BDE9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" name="Google Shape;176;p25">
                  <a:extLst>
                    <a:ext uri="{FF2B5EF4-FFF2-40B4-BE49-F238E27FC236}">
                      <a16:creationId xmlns:a16="http://schemas.microsoft.com/office/drawing/2014/main" id="{403C8C97-B27C-0C7C-E6C2-2DE20E17E754}"/>
                    </a:ext>
                  </a:extLst>
                </p:cNvPr>
                <p:cNvSpPr/>
                <p:nvPr/>
              </p:nvSpPr>
              <p:spPr>
                <a:xfrm rot="16200000">
                  <a:off x="6046380" y="1707787"/>
                  <a:ext cx="778324" cy="233776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5BE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4" name="TextBox 10">
                  <a:extLst>
                    <a:ext uri="{FF2B5EF4-FFF2-40B4-BE49-F238E27FC236}">
                      <a16:creationId xmlns:a16="http://schemas.microsoft.com/office/drawing/2014/main" id="{C503F994-62E6-C102-79DD-C4A563632906}"/>
                    </a:ext>
                  </a:extLst>
                </p:cNvPr>
                <p:cNvSpPr txBox="1"/>
                <p:nvPr/>
              </p:nvSpPr>
              <p:spPr>
                <a:xfrm>
                  <a:off x="5537830" y="2634516"/>
                  <a:ext cx="2066594" cy="58782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 algn="thaiDist">
                    <a:lnSpc>
                      <a:spcPts val="40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1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เปิดโลกทัศน์</a:t>
                  </a:r>
                  <a:endParaRPr lang="en-US" sz="4000" b="1" spc="36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  <p:sp>
              <p:nvSpPr>
                <p:cNvPr id="4" name="TextBox 10">
                  <a:extLst>
                    <a:ext uri="{FF2B5EF4-FFF2-40B4-BE49-F238E27FC236}">
                      <a16:creationId xmlns:a16="http://schemas.microsoft.com/office/drawing/2014/main" id="{4A2005E3-0112-C345-CC5B-13F0ED4A2F2B}"/>
                    </a:ext>
                  </a:extLst>
                </p:cNvPr>
                <p:cNvSpPr txBox="1"/>
                <p:nvPr/>
              </p:nvSpPr>
              <p:spPr>
                <a:xfrm>
                  <a:off x="7753416" y="2634516"/>
                  <a:ext cx="3628276" cy="58782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 algn="thaiDist">
                    <a:lnSpc>
                      <a:spcPts val="4000"/>
                    </a:lnSpc>
                    <a:spcBef>
                      <a:spcPts val="3000"/>
                    </a:spcBef>
                  </a:pPr>
                  <a:r>
                    <a:rPr lang="th-TH" sz="4000" b="1" spc="36" dirty="0">
                      <a:solidFill>
                        <a:schemeClr val="bg2">
                          <a:lumMod val="25000"/>
                        </a:schemeClr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การท่องเที่ยว</a:t>
                  </a:r>
                  <a:endParaRPr lang="en-US" sz="4000" b="1" spc="36" dirty="0">
                    <a:solidFill>
                      <a:schemeClr val="bg2">
                        <a:lumMod val="2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  <p:sp>
            <p:nvSpPr>
              <p:cNvPr id="2" name="TextBox 10">
                <a:extLst>
                  <a:ext uri="{FF2B5EF4-FFF2-40B4-BE49-F238E27FC236}">
                    <a16:creationId xmlns:a16="http://schemas.microsoft.com/office/drawing/2014/main" id="{2450AF64-9FA9-5B7D-B5FF-330101999A18}"/>
                  </a:ext>
                </a:extLst>
              </p:cNvPr>
              <p:cNvSpPr txBox="1"/>
              <p:nvPr/>
            </p:nvSpPr>
            <p:spPr>
              <a:xfrm>
                <a:off x="1646810" y="2780637"/>
                <a:ext cx="9852938" cy="556209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3500"/>
                  </a:lnSpc>
                  <a:spcBef>
                    <a:spcPts val="1200"/>
                  </a:spcBef>
                </a:pPr>
                <a:r>
                  <a:rPr lang="th-TH" sz="34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	เป็นปัจจัยทางเศรษฐกิจที่สำคัญในประเทศไทย ซึ่งธุรกิจท่องเที่ยวเป็นธุรกิจเกี่ยวกับการให้บริการแก่นักท่องเที่ยวในด้านการท่องเที่ยวในรูปแบบต่าง ๆ เช่น ธุรกิจโรงแรมที่พักอาศัย ธุรกิจอาหารและเครื่องดื่มธุรกิจการบิน การขนส่ง ธุรกิจนำเที่ยว ในปี 2568 เป็นปีสำคัญสำหรับการท่องเที่ยวไทย โดยเฉพาะในด้านการขยายฐานนักท่องเที่ยวจากตลาดต่างประเทศและตลาดภายในประเทศ โดยตลาดนักท่องเที่ยวที่เติบโตสูงมากในปีนี้ เป็นนักท่องเที่ยวอินเดีย คาดว่าในปีนี้จะอยู่ที่ 2.3–2.5 ล้านคน นักท่องเที่ยวเกาหลีใต้ 2–2.5 ล้านคน นักท่องเที่ยวจากอาเซียน ซึ่งปัจจุบันคิดเป็นสัดส่วน 30% ของนักท่องเที่ยวทั้งหมด โดยนักท่องเที่ยวมาเลเซีย คาดว่าจะเติบโต 5.5 ล้านคน รัสเซีย1.92 ล้านคน ซึ่งการท่องเที่ยวแห่งประเทศไทย (ททท.) ตั้งเป้าการเติบโตของนักท่องเที่ยวในทุกตลาดไม่ต่ำกว่า 10% สำหรับตลาดนักท่องเที่ยวจีน คาดว่าจะอยู่ที่ 7.3–8 ล้านคน โดยตลาดดาวรุ่งหรือตลาดที่มีจำนวนนักท่องเที่ยวเดินทางเข้าไทยสูง คือ อินเดีย รัสเซีย เกาหลีใต้ มาเลเซีย ในขณะที่ตลาดดาวฤกษ์ซึ่งเป็นตลาดที่อาจจะยังมีจำนวนน้อยแต่เติบโตสูง คือ นักท่องเที่ยวซาอุดีอาระ</a:t>
                </a:r>
                <a:r>
                  <a:rPr lang="th-TH" sz="3400" spc="36" dirty="0" err="1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เบีย</a:t>
                </a:r>
                <a:r>
                  <a:rPr lang="th-TH" sz="3400" spc="36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นักท่องเที่ยวคาซัคสถานส่วนใหญ่จะเติบโตไม่ต่ำกว่า 20% 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F688A3-F2D4-D424-3727-F9FF787FA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1" r="2269"/>
            <a:stretch/>
          </p:blipFill>
          <p:spPr>
            <a:xfrm>
              <a:off x="11756548" y="2934597"/>
              <a:ext cx="5190894" cy="58318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508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13524</TotalTime>
  <Words>9619</Words>
  <Application>Microsoft Office PowerPoint</Application>
  <PresentationFormat>Custom</PresentationFormat>
  <Paragraphs>916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RSU</vt:lpstr>
      <vt:lpstr>I n S e e D a n g</vt:lpstr>
      <vt:lpstr>Webdings</vt:lpstr>
      <vt:lpstr>Arial</vt:lpstr>
      <vt:lpstr>TH Sarabun New</vt:lpstr>
      <vt:lpstr>2006_iannnnnBKK</vt:lpstr>
      <vt:lpstr>Calibri</vt:lpstr>
      <vt:lpstr>Cloud Soft SemiBold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Geometric Business Progress Report Sustainable Development Goals Presentation</dc:title>
  <dc:creator>Passakorn Pacharoen</dc:creator>
  <cp:lastModifiedBy>Aimphan</cp:lastModifiedBy>
  <cp:revision>692</cp:revision>
  <dcterms:created xsi:type="dcterms:W3CDTF">2006-08-16T00:00:00Z</dcterms:created>
  <dcterms:modified xsi:type="dcterms:W3CDTF">2025-05-13T09:06:43Z</dcterms:modified>
  <dc:identifier>DAFo_rOLUwE</dc:identifier>
</cp:coreProperties>
</file>