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3" r:id="rId1"/>
    <p:sldMasterId id="2147483682" r:id="rId2"/>
    <p:sldMasterId id="2147483684" r:id="rId3"/>
    <p:sldMasterId id="2147483686" r:id="rId4"/>
    <p:sldMasterId id="2147483688" r:id="rId5"/>
    <p:sldMasterId id="2147483690" r:id="rId6"/>
    <p:sldMasterId id="2147483692" r:id="rId7"/>
    <p:sldMasterId id="2147483694" r:id="rId8"/>
  </p:sldMasterIdLst>
  <p:notesMasterIdLst>
    <p:notesMasterId r:id="rId36"/>
  </p:notesMasterIdLst>
  <p:sldIdLst>
    <p:sldId id="256" r:id="rId9"/>
    <p:sldId id="381" r:id="rId10"/>
    <p:sldId id="484" r:id="rId11"/>
    <p:sldId id="382" r:id="rId12"/>
    <p:sldId id="485" r:id="rId13"/>
    <p:sldId id="486" r:id="rId14"/>
    <p:sldId id="487" r:id="rId15"/>
    <p:sldId id="488" r:id="rId16"/>
    <p:sldId id="489" r:id="rId17"/>
    <p:sldId id="490" r:id="rId18"/>
    <p:sldId id="491" r:id="rId19"/>
    <p:sldId id="492" r:id="rId20"/>
    <p:sldId id="493" r:id="rId21"/>
    <p:sldId id="494" r:id="rId22"/>
    <p:sldId id="495" r:id="rId23"/>
    <p:sldId id="496" r:id="rId24"/>
    <p:sldId id="497" r:id="rId25"/>
    <p:sldId id="498" r:id="rId26"/>
    <p:sldId id="499" r:id="rId27"/>
    <p:sldId id="500" r:id="rId28"/>
    <p:sldId id="501" r:id="rId29"/>
    <p:sldId id="502" r:id="rId30"/>
    <p:sldId id="503" r:id="rId31"/>
    <p:sldId id="504" r:id="rId32"/>
    <p:sldId id="505" r:id="rId33"/>
    <p:sldId id="506" r:id="rId34"/>
    <p:sldId id="507" r:id="rId35"/>
  </p:sldIdLst>
  <p:sldSz cx="18288000" cy="10287000"/>
  <p:notesSz cx="6858000" cy="9144000"/>
  <p:embeddedFontLst>
    <p:embeddedFont>
      <p:font typeface="2006_iannnnnBKK" panose="02000000000000000000" pitchFamily="2" charset="0"/>
      <p:regular r:id="rId37"/>
    </p:embeddedFont>
    <p:embeddedFont>
      <p:font typeface="Cloud Soft SemiBold" panose="02000000000000000000" charset="-34"/>
      <p:bold r:id="rId38"/>
      <p:boldItalic r:id="rId39"/>
    </p:embeddedFont>
    <p:embeddedFont>
      <p:font typeface="I n S e e D a n g" panose="020B0604020202020204" charset="-34"/>
      <p:regular r:id="rId40"/>
    </p:embeddedFont>
    <p:embeddedFont>
      <p:font typeface="RSU" panose="02000506040000020003" pitchFamily="2" charset="-34"/>
      <p:regular r:id="rId41"/>
      <p:bold r:id="rId42"/>
    </p:embeddedFont>
    <p:embeddedFont>
      <p:font typeface="TH Sarabun New" panose="020B0500040200020003" pitchFamily="34" charset="-34"/>
      <p:regular r:id="rId43"/>
      <p:bold r:id="rId44"/>
      <p:italic r:id="rId45"/>
      <p:boldItalic r:id="rId46"/>
    </p:embeddedFont>
    <p:embeddedFont>
      <p:font typeface="Webdings" panose="05030102010509060703" pitchFamily="18" charset="2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02" userDrawn="1">
          <p15:clr>
            <a:srgbClr val="FDE53C"/>
          </p15:clr>
        </p15:guide>
        <p15:guide id="2" pos="5783" userDrawn="1">
          <p15:clr>
            <a:srgbClr val="FDE53C"/>
          </p15:clr>
        </p15:guide>
        <p15:guide id="3" pos="8981" userDrawn="1">
          <p15:clr>
            <a:srgbClr val="FDE53C"/>
          </p15:clr>
        </p15:guide>
        <p15:guide id="5" orient="horz" pos="3195" userDrawn="1">
          <p15:clr>
            <a:srgbClr val="FDE53C"/>
          </p15:clr>
        </p15:guide>
        <p15:guide id="6" orient="horz" pos="3192" userDrawn="1">
          <p15:clr>
            <a:srgbClr val="FDE53C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BEC3"/>
    <a:srgbClr val="93DBDD"/>
    <a:srgbClr val="F57C79"/>
    <a:srgbClr val="FD8BA1"/>
    <a:srgbClr val="FEF0F3"/>
    <a:srgbClr val="F25854"/>
    <a:srgbClr val="BDE9EA"/>
    <a:srgbClr val="FEE6EB"/>
    <a:srgbClr val="FED6DE"/>
    <a:srgbClr val="FDB6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76" autoAdjust="0"/>
    <p:restoredTop sz="95995" autoAdjust="0"/>
  </p:normalViewPr>
  <p:slideViewPr>
    <p:cSldViewPr snapToGrid="0">
      <p:cViewPr>
        <p:scale>
          <a:sx n="70" d="100"/>
          <a:sy n="70" d="100"/>
        </p:scale>
        <p:origin x="138" y="168"/>
      </p:cViewPr>
      <p:guideLst>
        <p:guide orient="horz" pos="1902"/>
        <p:guide pos="5783"/>
        <p:guide pos="8981"/>
        <p:guide orient="horz" pos="3195"/>
        <p:guide orient="horz" pos="3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8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3.fntdata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49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2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3BB38-700C-4312-ACE9-35C42C9D5098}" type="datetimeFigureOut">
              <a:rPr lang="th-TH" smtClean="0"/>
              <a:t>13/05/68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75D3-CAE6-437A-AFD3-CDF3F5993B9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5639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29529-FA3E-8089-4573-2D4E0943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410700"/>
            <a:ext cx="4114800" cy="547688"/>
          </a:xfrm>
          <a:prstGeom prst="rect">
            <a:avLst/>
          </a:prstGeom>
        </p:spPr>
        <p:txBody>
          <a:bodyPr/>
          <a:lstStyle/>
          <a:p>
            <a:fld id="{8C2767D1-976E-4B3B-B815-8D832BAACD7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C463C-1B38-C7DF-B509-C0030AB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410700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939F-6CBC-2FEE-93AA-3D72071C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410700"/>
            <a:ext cx="4114800" cy="547688"/>
          </a:xfrm>
          <a:prstGeom prst="rect">
            <a:avLst/>
          </a:prstGeom>
        </p:spPr>
        <p:txBody>
          <a:bodyPr/>
          <a:lstStyle/>
          <a:p>
            <a:fld id="{0879F979-041D-4560-8B8A-D1B0F0798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8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67D5A-5E19-8782-8A1C-FC10906079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2" b="70278"/>
          <a:stretch/>
        </p:blipFill>
        <p:spPr>
          <a:xfrm>
            <a:off x="-211034" y="-14336"/>
            <a:ext cx="13063246" cy="13435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5D004B-BF67-551D-5AAE-0A981C4A8C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 t="51705" r="49917" b="32805"/>
          <a:stretch/>
        </p:blipFill>
        <p:spPr>
          <a:xfrm>
            <a:off x="12454731" y="-10044"/>
            <a:ext cx="5857336" cy="134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26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047149-C37B-3605-55AC-D72757B821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187991">
            <a:off x="-3764736" y="-1958496"/>
            <a:ext cx="10972833" cy="82332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2224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29529-FA3E-8089-4573-2D4E0943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C2767D1-976E-4B3B-B815-8D832BAACD7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C463C-1B38-C7DF-B509-C0030AB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939F-6CBC-2FEE-93AA-3D72071C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0879F979-041D-4560-8B8A-D1B0F079898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2469A2-2154-6773-9887-33336DDA55C0}"/>
              </a:ext>
            </a:extLst>
          </p:cNvPr>
          <p:cNvSpPr/>
          <p:nvPr userDrawn="1"/>
        </p:nvSpPr>
        <p:spPr>
          <a:xfrm>
            <a:off x="609600" y="1943100"/>
            <a:ext cx="17678400" cy="78486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18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413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70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124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58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393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11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D37468-0E9D-A8BD-73D6-18066414C5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182" y="-26894"/>
            <a:ext cx="21438364" cy="1532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55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5B5D50-E362-EB7D-F02E-ADF3FA4C08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624" y="-1963271"/>
            <a:ext cx="21415647" cy="1271171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01E2289-BAE5-93A2-3651-8B9163B523DE}"/>
              </a:ext>
            </a:extLst>
          </p:cNvPr>
          <p:cNvGrpSpPr/>
          <p:nvPr userDrawn="1"/>
        </p:nvGrpSpPr>
        <p:grpSpPr>
          <a:xfrm>
            <a:off x="11963400" y="10934700"/>
            <a:ext cx="6000751" cy="2819400"/>
            <a:chOff x="6458816" y="318792"/>
            <a:chExt cx="5774995" cy="2819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77843E-CE18-3966-78CA-3CF4BC43DC0A}"/>
                </a:ext>
              </a:extLst>
            </p:cNvPr>
            <p:cNvSpPr/>
            <p:nvPr/>
          </p:nvSpPr>
          <p:spPr>
            <a:xfrm>
              <a:off x="6706317" y="318792"/>
              <a:ext cx="5279995" cy="2819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DC224037-F8B3-F540-2660-B1C13F182CF2}"/>
                </a:ext>
              </a:extLst>
            </p:cNvPr>
            <p:cNvSpPr txBox="1"/>
            <p:nvPr/>
          </p:nvSpPr>
          <p:spPr>
            <a:xfrm>
              <a:off x="6458816" y="623592"/>
              <a:ext cx="5774995" cy="23596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7200" b="1" dirty="0">
                  <a:solidFill>
                    <a:schemeClr val="bg1"/>
                  </a:solidFill>
                  <a:latin typeface="+mn-lt"/>
                  <a:cs typeface="2006_iannnnnBKK" panose="02000000000000000000" pitchFamily="2" charset="0"/>
                </a:rPr>
                <a:t>Marketer Personality Development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943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410681-232F-A495-D54C-0D7AD5B370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" t="3349" r="26177" b="56944"/>
          <a:stretch/>
        </p:blipFill>
        <p:spPr>
          <a:xfrm>
            <a:off x="0" y="-8603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4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 t="57208" r="26471" b="3084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2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1" t="3091" r="3514" b="60271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2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 t="64998" r="41571" b="3694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93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t="12317" r="42986" b="57011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3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5" b="10215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6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81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7" r:id="rId2"/>
    <p:sldLayoutId id="21474836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F9A108-27CF-C72C-6DFE-2916FCD47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5" t="2744" r="41295" b="22342"/>
          <a:stretch/>
        </p:blipFill>
        <p:spPr>
          <a:xfrm>
            <a:off x="-15220503" y="430794"/>
            <a:ext cx="7926258" cy="10401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AA56A7-6BEF-71BB-90F6-4719828FD49C}"/>
              </a:ext>
            </a:extLst>
          </p:cNvPr>
          <p:cNvSpPr/>
          <p:nvPr/>
        </p:nvSpPr>
        <p:spPr>
          <a:xfrm>
            <a:off x="-13030200" y="4293185"/>
            <a:ext cx="7697660" cy="337362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530878B-C356-34D0-F3D1-BE188D618ED4}"/>
              </a:ext>
            </a:extLst>
          </p:cNvPr>
          <p:cNvGrpSpPr/>
          <p:nvPr/>
        </p:nvGrpSpPr>
        <p:grpSpPr>
          <a:xfrm>
            <a:off x="7747973" y="10728992"/>
            <a:ext cx="11322570" cy="1199556"/>
            <a:chOff x="8002807" y="10514384"/>
            <a:chExt cx="10896600" cy="119955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68AD928-2D22-F082-8628-BC638470C53F}"/>
                </a:ext>
              </a:extLst>
            </p:cNvPr>
            <p:cNvSpPr/>
            <p:nvPr/>
          </p:nvSpPr>
          <p:spPr>
            <a:xfrm>
              <a:off x="8002807" y="10514384"/>
              <a:ext cx="10896600" cy="119955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6">
              <a:extLst>
                <a:ext uri="{FF2B5EF4-FFF2-40B4-BE49-F238E27FC236}">
                  <a16:creationId xmlns:a16="http://schemas.microsoft.com/office/drawing/2014/main" id="{803609CD-1701-396E-83C3-1F9E12D6D11B}"/>
                </a:ext>
              </a:extLst>
            </p:cNvPr>
            <p:cNvSpPr txBox="1"/>
            <p:nvPr/>
          </p:nvSpPr>
          <p:spPr>
            <a:xfrm>
              <a:off x="8099649" y="10617486"/>
              <a:ext cx="10203543" cy="10964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8500" dirty="0">
                  <a:latin typeface="2006_iannnnnBKK" panose="02000000000000000000" pitchFamily="2" charset="0"/>
                  <a:cs typeface="2006_iannnnnBKK" panose="02000000000000000000" pitchFamily="2" charset="0"/>
                </a:rPr>
                <a:t>Marketer Personality Development</a:t>
              </a:r>
              <a:endParaRPr lang="en-US" sz="8500" b="1" dirty="0">
                <a:solidFill>
                  <a:srgbClr val="192954"/>
                </a:solidFill>
                <a:latin typeface="2006_iannnnnBKK" panose="02000000000000000000" pitchFamily="2" charset="0"/>
                <a:cs typeface="2006_iannnnnBKK" panose="02000000000000000000" pitchFamily="2" charset="0"/>
              </a:endParaRPr>
            </a:p>
          </p:txBody>
        </p:sp>
      </p:grpSp>
      <p:sp>
        <p:nvSpPr>
          <p:cNvPr id="30" name="TextBox 6">
            <a:extLst>
              <a:ext uri="{FF2B5EF4-FFF2-40B4-BE49-F238E27FC236}">
                <a16:creationId xmlns:a16="http://schemas.microsoft.com/office/drawing/2014/main" id="{5C16BB53-5051-41C3-8AC9-6F5D8334273F}"/>
              </a:ext>
            </a:extLst>
          </p:cNvPr>
          <p:cNvSpPr txBox="1"/>
          <p:nvPr/>
        </p:nvSpPr>
        <p:spPr>
          <a:xfrm>
            <a:off x="851255" y="6468363"/>
            <a:ext cx="9073069" cy="254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00"/>
              </a:lnSpc>
            </a:pPr>
            <a:r>
              <a:rPr lang="th-TH" sz="9600" b="1" spc="-100" dirty="0">
                <a:solidFill>
                  <a:schemeClr val="accent2">
                    <a:lumMod val="75000"/>
                  </a:schemeClr>
                </a:solidFill>
                <a:latin typeface="Cloud Soft SemiBold" panose="02000000000000000000" pitchFamily="50" charset="-34"/>
                <a:cs typeface="Cloud Soft SemiBold" panose="02000000000000000000" pitchFamily="50" charset="-34"/>
              </a:rPr>
              <a:t>ความรู้พื้นฐาน</a:t>
            </a:r>
            <a:br>
              <a:rPr lang="th-TH" sz="9600" b="1" spc="-100" dirty="0">
                <a:solidFill>
                  <a:schemeClr val="accent2">
                    <a:lumMod val="75000"/>
                  </a:schemeClr>
                </a:solidFill>
                <a:latin typeface="Cloud Soft SemiBold" panose="02000000000000000000" pitchFamily="50" charset="-34"/>
                <a:cs typeface="Cloud Soft SemiBold" panose="02000000000000000000" pitchFamily="50" charset="-34"/>
              </a:rPr>
            </a:br>
            <a:r>
              <a:rPr lang="th-TH" sz="9600" b="1" spc="-100" dirty="0">
                <a:solidFill>
                  <a:schemeClr val="accent2">
                    <a:lumMod val="75000"/>
                  </a:schemeClr>
                </a:solidFill>
                <a:latin typeface="Cloud Soft SemiBold" panose="02000000000000000000" pitchFamily="50" charset="-34"/>
                <a:cs typeface="Cloud Soft SemiBold" panose="02000000000000000000" pitchFamily="50" charset="-34"/>
              </a:rPr>
              <a:t>ทางธุรกิจ</a:t>
            </a:r>
            <a:endParaRPr lang="en-US" sz="9600" b="1" spc="-100" dirty="0">
              <a:solidFill>
                <a:schemeClr val="accent2">
                  <a:lumMod val="75000"/>
                </a:schemeClr>
              </a:solidFill>
              <a:latin typeface="Cloud Soft SemiBold" panose="02000000000000000000" pitchFamily="50" charset="-34"/>
              <a:cs typeface="Cloud Soft SemiBold" panose="02000000000000000000" pitchFamily="50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8F2558-AACC-C33F-B33B-40C8AC7DFE5B}"/>
              </a:ext>
            </a:extLst>
          </p:cNvPr>
          <p:cNvGrpSpPr/>
          <p:nvPr/>
        </p:nvGrpSpPr>
        <p:grpSpPr>
          <a:xfrm>
            <a:off x="-12420600" y="-5600700"/>
            <a:ext cx="4402142" cy="10007186"/>
            <a:chOff x="1647757" y="-4886123"/>
            <a:chExt cx="4402142" cy="10007186"/>
          </a:xfrm>
        </p:grpSpPr>
        <p:sp>
          <p:nvSpPr>
            <p:cNvPr id="3" name="Google Shape;176;p25">
              <a:extLst>
                <a:ext uri="{FF2B5EF4-FFF2-40B4-BE49-F238E27FC236}">
                  <a16:creationId xmlns:a16="http://schemas.microsoft.com/office/drawing/2014/main" id="{1647B281-678F-60C9-8AC3-8AB52FC8C821}"/>
                </a:ext>
              </a:extLst>
            </p:cNvPr>
            <p:cNvSpPr/>
            <p:nvPr/>
          </p:nvSpPr>
          <p:spPr>
            <a:xfrm>
              <a:off x="1647757" y="-4886123"/>
              <a:ext cx="4402142" cy="9683820"/>
            </a:xfrm>
            <a:prstGeom prst="roundRect">
              <a:avLst>
                <a:gd name="adj" fmla="val 50000"/>
              </a:avLst>
            </a:prstGeom>
            <a:solidFill>
              <a:srgbClr val="FDA7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3BC682A-7DD9-9B70-D7D4-D0C79AC929F8}"/>
                </a:ext>
              </a:extLst>
            </p:cNvPr>
            <p:cNvGrpSpPr/>
            <p:nvPr/>
          </p:nvGrpSpPr>
          <p:grpSpPr>
            <a:xfrm>
              <a:off x="2354512" y="396663"/>
              <a:ext cx="3398587" cy="4724400"/>
              <a:chOff x="8805794" y="3744983"/>
              <a:chExt cx="3398587" cy="4724400"/>
            </a:xfrm>
          </p:grpSpPr>
          <p:sp>
            <p:nvSpPr>
              <p:cNvPr id="18" name="TextBox 6">
                <a:extLst>
                  <a:ext uri="{FF2B5EF4-FFF2-40B4-BE49-F238E27FC236}">
                    <a16:creationId xmlns:a16="http://schemas.microsoft.com/office/drawing/2014/main" id="{D9008BEE-17BF-47E3-BF6D-E1E76051C467}"/>
                  </a:ext>
                </a:extLst>
              </p:cNvPr>
              <p:cNvSpPr txBox="1"/>
              <p:nvPr/>
            </p:nvSpPr>
            <p:spPr>
              <a:xfrm>
                <a:off x="9643993" y="3744983"/>
                <a:ext cx="256038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บทเรียนที่</a:t>
                </a:r>
                <a:endParaRPr 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7419C44B-0BB0-736E-0AC0-BA4EB3358655}"/>
                  </a:ext>
                </a:extLst>
              </p:cNvPr>
              <p:cNvGrpSpPr/>
              <p:nvPr/>
            </p:nvGrpSpPr>
            <p:grpSpPr>
              <a:xfrm>
                <a:off x="8805794" y="4818873"/>
                <a:ext cx="3048000" cy="3650510"/>
                <a:chOff x="8805794" y="5179708"/>
                <a:chExt cx="3048000" cy="3650510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E6B71DFB-0383-0953-C007-6EE398FE15FF}"/>
                    </a:ext>
                  </a:extLst>
                </p:cNvPr>
                <p:cNvSpPr/>
                <p:nvPr/>
              </p:nvSpPr>
              <p:spPr>
                <a:xfrm>
                  <a:off x="8805794" y="5179708"/>
                  <a:ext cx="3048000" cy="295392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71500" dir="15480000" sx="95000" sy="95000" rotWithShape="0">
                    <a:prstClr val="black">
                      <a:alpha val="37000"/>
                    </a:prstClr>
                  </a:outerShdw>
                  <a:softEdge rad="0"/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TextBox 6">
                  <a:extLst>
                    <a:ext uri="{FF2B5EF4-FFF2-40B4-BE49-F238E27FC236}">
                      <a16:creationId xmlns:a16="http://schemas.microsoft.com/office/drawing/2014/main" id="{94CDA87C-2D65-B5A3-4276-3B508FE17F55}"/>
                    </a:ext>
                  </a:extLst>
                </p:cNvPr>
                <p:cNvSpPr txBox="1"/>
                <p:nvPr/>
              </p:nvSpPr>
              <p:spPr>
                <a:xfrm>
                  <a:off x="9567794" y="7098975"/>
                  <a:ext cx="1524000" cy="1731243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7979"/>
                    </a:lnSpc>
                  </a:pPr>
                  <a:r>
                    <a:rPr lang="th-TH" sz="25000" b="1" dirty="0">
                      <a:solidFill>
                        <a:schemeClr val="bg2">
                          <a:lumMod val="25000"/>
                        </a:schemeClr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1</a:t>
                  </a:r>
                  <a:endParaRPr lang="en-US" sz="25000" b="1" dirty="0">
                    <a:solidFill>
                      <a:schemeClr val="bg2">
                        <a:lumMod val="25000"/>
                      </a:schemeClr>
                    </a:solidFill>
                    <a:latin typeface="RSU" panose="02000506040000020003" pitchFamily="2" charset="-34"/>
                    <a:cs typeface="RSU" panose="02000506040000020003" pitchFamily="2" charset="-34"/>
                  </a:endParaRPr>
                </a:p>
              </p:txBody>
            </p:sp>
          </p:grpSp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1978E7BB-7786-FD4E-D785-ABCB0DE7F57A}"/>
              </a:ext>
            </a:extLst>
          </p:cNvPr>
          <p:cNvSpPr txBox="1"/>
          <p:nvPr/>
        </p:nvSpPr>
        <p:spPr>
          <a:xfrm>
            <a:off x="7926255" y="-4886123"/>
            <a:ext cx="472439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th-TH" sz="8000" b="1" dirty="0">
                <a:latin typeface="RSU" panose="02000506040000020003" pitchFamily="2" charset="-34"/>
                <a:cs typeface="RSU" panose="02000506040000020003" pitchFamily="2" charset="-34"/>
              </a:rPr>
              <a:t>198221638</a:t>
            </a:r>
            <a:endParaRPr lang="en-US" sz="8000" b="1" dirty="0"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F82393-D871-1307-074D-DAB4E448AE1A}"/>
              </a:ext>
            </a:extLst>
          </p:cNvPr>
          <p:cNvGrpSpPr/>
          <p:nvPr/>
        </p:nvGrpSpPr>
        <p:grpSpPr>
          <a:xfrm>
            <a:off x="1672508" y="755976"/>
            <a:ext cx="2947398" cy="4511840"/>
            <a:chOff x="792613" y="748504"/>
            <a:chExt cx="2947398" cy="451184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C4BA036-6907-3D8D-8130-F12569A33667}"/>
                </a:ext>
              </a:extLst>
            </p:cNvPr>
            <p:cNvGrpSpPr/>
            <p:nvPr userDrawn="1"/>
          </p:nvGrpSpPr>
          <p:grpSpPr>
            <a:xfrm>
              <a:off x="792613" y="748504"/>
              <a:ext cx="2947398" cy="3885897"/>
              <a:chOff x="792613" y="748504"/>
              <a:chExt cx="2947398" cy="3885897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74AA09A-99F3-82F5-F3F5-622050C76E6A}"/>
                  </a:ext>
                </a:extLst>
              </p:cNvPr>
              <p:cNvSpPr/>
              <p:nvPr userDrawn="1"/>
            </p:nvSpPr>
            <p:spPr>
              <a:xfrm>
                <a:off x="792613" y="1687003"/>
                <a:ext cx="2947398" cy="2947398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7015927-E9D2-5A82-A70D-F97F085EA96F}"/>
                  </a:ext>
                </a:extLst>
              </p:cNvPr>
              <p:cNvSpPr txBox="1"/>
              <p:nvPr userDrawn="1"/>
            </p:nvSpPr>
            <p:spPr>
              <a:xfrm>
                <a:off x="986118" y="748504"/>
                <a:ext cx="256038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บทเรียนที่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B88D72F-9EB0-6A6E-0D71-0DAD052C8029}"/>
                </a:ext>
              </a:extLst>
            </p:cNvPr>
            <p:cNvSpPr txBox="1"/>
            <p:nvPr userDrawn="1"/>
          </p:nvSpPr>
          <p:spPr>
            <a:xfrm>
              <a:off x="1504312" y="3529101"/>
              <a:ext cx="1524000" cy="17312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25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8689-7022-694F-F77D-669FB36AA4D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26C407-A87E-7076-A823-0394AFEF68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258DFF1-58DD-A843-BB5D-5CA868313CD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FEF0E96-D2F0-E0C5-AA08-D09C9E5321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2EE29E-2259-255F-2565-A5F3531D50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5B756F-08F0-FAE1-5FDB-21AC0A44A81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BF6064-AFAE-C655-BE2E-2B8FC31DB76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0D388B-1F09-544D-9D2A-57658C68FF2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3D64725F-408C-4C67-F57E-59BA5C570A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C28F96-51CA-416E-BF47-B928FCAED8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790459-072E-8E63-F4CC-7906308239E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CDA710-D4DD-C26F-B5AB-8F5A956756C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E6B8999-EB13-0ED6-D29E-47E631E8BB4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C874FCC-7159-96FE-3072-23AF3C7C995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B4755A-8ED8-38CB-E66C-29F015B6BC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E7BEF1-7A0B-21DB-509B-337BCE401C8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C19F01-514F-BE69-2517-9EEC86A3626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FD6218-9525-6392-6DA8-0B9C47EB31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B5C8C8-1DE2-392E-8CED-81F2DCCCD0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F369534-5317-BE4E-4FA2-05780DE5EB2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C1BD7E-2C78-CC27-B1D0-58787A44793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909CFF-CBBB-3F11-AAB2-1F328E2CFA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5A9442E-2714-CBE8-D2D6-4AD4B28F34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57257C5-015B-6EF6-4DA2-D13767E738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56F5CE-22B9-7D74-0A52-0C589D49C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071F3-712F-0544-0B03-461B167F805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3F6EBCE-7094-B215-2336-50F3793A220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DEB308-306F-EF87-A0B7-0B6AB9D36FA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B71D4E5-F3B5-59A3-240E-F19FAD9D700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71E967-C147-AEFB-3C18-3EC7D47DF8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DCDFCF-08F8-C075-BF52-2CC284BE607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A9DA6-7501-1081-0959-F0C3DAAE2EF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AD03EB3-B4C2-E21A-4600-671490AB2C1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5300263-72AD-FA24-544A-32A1413DE9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DC362DD-B4CD-EAB8-EEB9-FE51CB231E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4AEF4E-78CC-5710-43D5-13EF835EC7E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BC2FA2-7580-024E-47C9-F6C5AB4561B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9BD6B6B-EB41-DDAB-7BB6-91878B892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A240D816-8647-7839-435A-1A358C6A76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8421E30-5DC4-DDD5-ABCE-7ACEFB4DC1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E42027-CD49-63FC-AC57-2247A382D7C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FD9BDA-57A3-4DB8-AC82-90C1613F711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E4426CE-0D94-D4E3-9186-A0480119E0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2347F6-74F4-D84E-06C9-6D8973DC62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80A4E43-63D9-5291-9F83-19AE9586639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51E17E-0CE9-8957-7E2B-D4FA8770CC9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A6F29-048D-F6E4-DCE0-794369FAD8CC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3DD6523-9261-5B0C-2110-444B76FE5AA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BC6D0E5-F6EC-D283-E304-A1DB50081C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17D61-1FD7-9A08-8B72-C633965B39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E8EE675-0931-FDB8-B832-C3F8DFFFBD3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414F437-9710-07B6-477C-A224956D7E7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2FB8247-23D7-2324-0242-B58EBA6DBF7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212C934-1983-8B1E-2405-B21CBC69825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072A69-C1A1-88E3-7359-61F727C112BA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8E45A4-9BF6-65C2-E861-A3F880A3598E}"/>
              </a:ext>
            </a:extLst>
          </p:cNvPr>
          <p:cNvGrpSpPr>
            <a:grpSpLocks noChangeAspect="1"/>
          </p:cNvGrpSpPr>
          <p:nvPr/>
        </p:nvGrpSpPr>
        <p:grpSpPr>
          <a:xfrm>
            <a:off x="492716" y="920520"/>
            <a:ext cx="8651283" cy="1922144"/>
            <a:chOff x="611277" y="351365"/>
            <a:chExt cx="10652889" cy="23668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F38855F-17A9-DF4E-4DDF-509DFDE448B3}"/>
                </a:ext>
              </a:extLst>
            </p:cNvPr>
            <p:cNvGrpSpPr/>
            <p:nvPr/>
          </p:nvGrpSpPr>
          <p:grpSpPr>
            <a:xfrm>
              <a:off x="1517575" y="763548"/>
              <a:ext cx="9746591" cy="1263284"/>
              <a:chOff x="1077317" y="763548"/>
              <a:chExt cx="9746591" cy="1263284"/>
            </a:xfrm>
          </p:grpSpPr>
          <p:sp>
            <p:nvSpPr>
              <p:cNvPr id="18" name="Google Shape;176;p25">
                <a:extLst>
                  <a:ext uri="{FF2B5EF4-FFF2-40B4-BE49-F238E27FC236}">
                    <a16:creationId xmlns:a16="http://schemas.microsoft.com/office/drawing/2014/main" id="{1CC34792-5F0F-86DA-DF68-3C3C5825FAEB}"/>
                  </a:ext>
                </a:extLst>
              </p:cNvPr>
              <p:cNvSpPr/>
              <p:nvPr/>
            </p:nvSpPr>
            <p:spPr>
              <a:xfrm rot="16200000">
                <a:off x="5002556" y="-3090091"/>
                <a:ext cx="1152558" cy="9003035"/>
              </a:xfrm>
              <a:prstGeom prst="roundRect">
                <a:avLst>
                  <a:gd name="adj" fmla="val 50000"/>
                </a:avLst>
              </a:prstGeom>
              <a:solidFill>
                <a:srgbClr val="05B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53823F5D-AF6E-CE51-0F5E-990573A22129}"/>
                  </a:ext>
                </a:extLst>
              </p:cNvPr>
              <p:cNvSpPr txBox="1"/>
              <p:nvPr/>
            </p:nvSpPr>
            <p:spPr>
              <a:xfrm>
                <a:off x="2472363" y="763548"/>
                <a:ext cx="8351545" cy="12632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55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ปัจจัยในการดำเนินธุรกิจ </a:t>
                </a: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DED6841-62B6-4ED4-8BF6-94F26CBFAC73}"/>
                </a:ext>
              </a:extLst>
            </p:cNvPr>
            <p:cNvSpPr/>
            <p:nvPr/>
          </p:nvSpPr>
          <p:spPr>
            <a:xfrm>
              <a:off x="611277" y="351365"/>
              <a:ext cx="1974375" cy="1974375"/>
            </a:xfrm>
            <a:prstGeom prst="ellipse">
              <a:avLst/>
            </a:prstGeom>
            <a:solidFill>
              <a:srgbClr val="F57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434A66-07F8-C75F-9A7B-374B992212AD}"/>
                </a:ext>
              </a:extLst>
            </p:cNvPr>
            <p:cNvSpPr txBox="1"/>
            <p:nvPr/>
          </p:nvSpPr>
          <p:spPr>
            <a:xfrm>
              <a:off x="838200" y="1154909"/>
              <a:ext cx="1524001" cy="15633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13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3.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11D1A62-BF8A-985E-68D5-158F70632FAC}"/>
              </a:ext>
            </a:extLst>
          </p:cNvPr>
          <p:cNvGrpSpPr/>
          <p:nvPr/>
        </p:nvGrpSpPr>
        <p:grpSpPr>
          <a:xfrm>
            <a:off x="1228728" y="2449938"/>
            <a:ext cx="5886661" cy="962734"/>
            <a:chOff x="2965791" y="2808159"/>
            <a:chExt cx="588666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38AF3776-F65E-E5A6-58B7-9DDCAC940D63}"/>
                </a:ext>
              </a:extLst>
            </p:cNvPr>
            <p:cNvSpPr/>
            <p:nvPr/>
          </p:nvSpPr>
          <p:spPr>
            <a:xfrm rot="16200000">
              <a:off x="5259305" y="733902"/>
              <a:ext cx="694325" cy="5281353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F28F2425-8224-F944-7599-8903C9E3FF33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439E2BA7-35E6-40CC-C21D-1749F4E89AE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3.</a:t>
              </a:r>
              <a:r>
                <a:rPr lang="th-TH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A3D5DED-9F20-51B1-7FAC-ADA910D7C090}"/>
                </a:ext>
              </a:extLst>
            </p:cNvPr>
            <p:cNvSpPr txBox="1"/>
            <p:nvPr/>
          </p:nvSpPr>
          <p:spPr>
            <a:xfrm>
              <a:off x="3841162" y="2808159"/>
              <a:ext cx="5011290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ปัจจัยในการดำเนินการ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1344D27-F1F4-1AF8-A3BA-21C295067877}"/>
              </a:ext>
            </a:extLst>
          </p:cNvPr>
          <p:cNvGrpSpPr/>
          <p:nvPr/>
        </p:nvGrpSpPr>
        <p:grpSpPr>
          <a:xfrm>
            <a:off x="19864622" y="5152795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93D28BD5-BFD7-BFA0-7FE9-5F8E2BD7F3AF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solidFill>
                    <a:srgbClr val="F57C7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1EE330E-1085-8C19-9EDF-9B3AC0295B25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520B90F-C95C-CD4D-5BAF-D07B09C96EF7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976F517-B0E5-7506-0C17-29C15DB3E806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ABAFB4C-16B5-66FE-F485-6A994499BBC5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14A9831-8B7F-CF3E-200A-839CA0552424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C9A1C22-58AB-AE0E-AF47-7112AE146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183" y="2237649"/>
            <a:ext cx="7337192" cy="7285883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C0598CA1-A699-2B9E-E417-1EEEE29ECB22}"/>
              </a:ext>
            </a:extLst>
          </p:cNvPr>
          <p:cNvGrpSpPr/>
          <p:nvPr/>
        </p:nvGrpSpPr>
        <p:grpSpPr>
          <a:xfrm>
            <a:off x="1228727" y="3631928"/>
            <a:ext cx="9899347" cy="4853763"/>
            <a:chOff x="1228727" y="3631928"/>
            <a:chExt cx="9899347" cy="4853763"/>
          </a:xfrm>
        </p:grpSpPr>
        <p:sp>
          <p:nvSpPr>
            <p:cNvPr id="80" name="TextBox 10">
              <a:extLst>
                <a:ext uri="{FF2B5EF4-FFF2-40B4-BE49-F238E27FC236}">
                  <a16:creationId xmlns:a16="http://schemas.microsoft.com/office/drawing/2014/main" id="{1B3616C4-5B7D-C2CC-353D-B71A975997AF}"/>
                </a:ext>
              </a:extLst>
            </p:cNvPr>
            <p:cNvSpPr txBox="1"/>
            <p:nvPr/>
          </p:nvSpPr>
          <p:spPr>
            <a:xfrm>
              <a:off x="1228727" y="3631928"/>
              <a:ext cx="989934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600"/>
                </a:lnSpc>
                <a:spcBef>
                  <a:spcPts val="1200"/>
                </a:spcBef>
              </a:pPr>
              <a:r>
                <a:rPr lang="th-TH" sz="37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การดำเนินธุรกิจในปัจจุบันจะเห็นได้ว่า ปัจจัยในการดำเนินธุรกิจ </a:t>
              </a:r>
              <a:br>
                <a:rPr lang="th-TH" sz="37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7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4 ด้าน (4</a:t>
              </a:r>
              <a:r>
                <a:rPr lang="en-US" sz="37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M in Business) </a:t>
              </a:r>
              <a:r>
                <a:rPr lang="th-TH" sz="37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เริ่มไม่เพียงพอที่จะขับเคลื่อนธุรกิจไปสู่เป้าหมาย</a:t>
              </a:r>
              <a:br>
                <a:rPr lang="th-TH" sz="37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7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ในด้านการผลิตหรือบริการได้ ผู้บริหารองค์การธุรกิจในปัจจุบันจึงพยายาม</a:t>
              </a:r>
              <a:br>
                <a:rPr lang="th-TH" sz="37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7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หาวิธีสร้างความสมบูรณ์ในงานโดยเพิ่มปัจจัยที่สำคัญขึ้นอีก 4 ปัจจัย เพื่อ</a:t>
              </a:r>
              <a:br>
                <a:rPr lang="th-TH" sz="37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7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ให้บรรลุความสำเร็จในงานเป็น 8</a:t>
              </a:r>
              <a:r>
                <a:rPr lang="en-US" sz="37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M </a:t>
              </a:r>
              <a:r>
                <a:rPr lang="th-TH" sz="37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ได้แก่</a:t>
              </a:r>
            </a:p>
            <a:p>
              <a:pPr marL="534988">
                <a:lnSpc>
                  <a:spcPts val="3600"/>
                </a:lnSpc>
                <a:spcBef>
                  <a:spcPts val="1200"/>
                </a:spcBef>
              </a:pPr>
              <a:r>
                <a:rPr lang="th-TH" sz="37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คนหรือแรงงาน (</a:t>
              </a:r>
              <a:r>
                <a:rPr lang="en-US" sz="37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Man) </a:t>
              </a:r>
              <a:r>
                <a:rPr lang="th-TH" sz="37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ถือเป็นปัจจัยที่สำคัญที่สุด เพราะธุรกิจต้อง</a:t>
              </a:r>
              <a:br>
                <a:rPr lang="th-TH" sz="37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7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อาศัยความคิดของคนอาศัยคนดำเนินการหรือจัดการ จึงจะทำให้เกิดกิจกรรมทางธุรกิจ ซึ่งมีทั้งระดับผู้บริหาร ผู้ใช้แรงงานร่วมกันดำเนินการ </a:t>
              </a:r>
              <a:br>
                <a:rPr lang="th-TH" sz="37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7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จึงจะทำให้ประสบความสำเร็จในการประกอบธุรกิจ</a:t>
              </a:r>
            </a:p>
            <a:p>
              <a:pPr marL="534988">
                <a:lnSpc>
                  <a:spcPts val="3600"/>
                </a:lnSpc>
                <a:spcBef>
                  <a:spcPts val="1200"/>
                </a:spcBef>
              </a:pPr>
              <a:r>
                <a:rPr lang="th-TH" sz="37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เงิน (</a:t>
              </a:r>
              <a:r>
                <a:rPr lang="en-US" sz="37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Money) </a:t>
              </a:r>
              <a:r>
                <a:rPr lang="th-TH" sz="37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เงินทุนที่ต้องนำมาใช้ในการลงทุน เพื่อให้เกิดการประกอบธุรกิจโดยต้องมีการวางแผนและจัดหาเงินทุนอย่างมีประสิทธิภาพ เพื่อทำให้การดำเนินธุรกิจไม่มีปัญหาและก่อให้เกิดผลตอบแทนสูงสุดคุ้มค่ากับเงินที่นำมาลงทุน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E15C1F89-EBDD-2B43-E604-9250B00AAFE5}"/>
                </a:ext>
              </a:extLst>
            </p:cNvPr>
            <p:cNvSpPr/>
            <p:nvPr/>
          </p:nvSpPr>
          <p:spPr>
            <a:xfrm>
              <a:off x="1228728" y="609406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238CA65-28B0-FD3B-D1FF-D473B7CAF77C}"/>
                </a:ext>
              </a:extLst>
            </p:cNvPr>
            <p:cNvSpPr/>
            <p:nvPr/>
          </p:nvSpPr>
          <p:spPr>
            <a:xfrm>
              <a:off x="1228728" y="8028491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64877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2A432-6685-B228-118B-32CBEFBF9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A180B54-438E-EE68-DB3E-EAF155DFFC09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DDEC54B-F3D8-D8DC-99C2-26AABE5D65E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4FB93289-9B82-8068-6A9D-2164C9A1CBD8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99CEF1A2-BE0B-B438-9F1E-3FCE520AF5A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FB95418-CE72-9002-0F3D-67473ADA7A5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FF97657-D31E-A7CB-392B-D425F426D5B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283F77D-C01D-B1A9-F169-F901FFD8021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7DF1C157-50EB-5C1E-41C4-1883B07653A2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EB123CBB-F659-1A6F-29F3-12D1828ED9B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E28C5BE-13F2-FA39-13F0-0E253001D64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1DC09A1-6929-D01D-A552-6B4775AD522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4DBFF62-503B-3D2E-4CF2-83ABFD51551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369A5E59-5086-883F-4F2C-0BCB0DD0498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9BB819DD-46DF-886C-6BCE-D2B9537E902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BC068AC-A9F4-8752-46BD-FA6F87C5985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17DBE0-217F-C3EF-34C5-EB55793D6C86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FC35023-B01F-3049-078E-A139E26CD70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606B05A0-6253-C430-F2C5-A9F362DE3FBB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195F4A3-A1B5-4DD1-9BDD-915F96FB7AE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1079CD9-69FD-4F8D-57F2-0C0A9B149CE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C2DC837-4CAA-D726-322A-FF8B9A2F122F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49003FA-9B8D-A2CA-8111-A4B474C020F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A2925983-10A5-D8F8-18DE-8A961DD2D48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06631D67-6292-98F6-1E63-4F6B40F98AF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D6702A6-75A9-5D58-D895-311DE959F11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068D2E6-62D2-DE62-A904-9183D0B49AC2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DC3207E-798B-FD75-BB37-7CCE4B0A57F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BB9C352D-7834-D715-CBB3-B4988AAD8EF4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68E5455-CE89-3AE7-22EC-2B543FEFCE0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4DC84B7-8A4C-41FB-2B1A-E8E8901A14D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DEC2EE6-52A4-4FD1-6048-1EE2B7B7C2BE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7FE1FA4-413C-41B3-6260-1E268D6420B3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D366B069-D3C2-98D0-C52C-CF0D17A7079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F8B0005E-C60C-CE26-B9D6-F3A55CE06A2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D07F1BC-3BC0-BF6F-AEC4-BB41069789A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B4BF5C3-1BB3-2B8B-1F2C-5F15652A6D9F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0338C52-ECF3-1F33-F2AB-B9499A29376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8DA93CED-690B-30E3-2F6A-FD0D19194F2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DE0F39FD-4ADF-49A6-D900-2DC764D94D8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5FAE9F7-D24E-4A4C-969D-BF5FCC2D448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9129907-8681-E0D4-FD95-968DC416B644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83EBE19-9E94-515B-E8AD-C9C3E233957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BC69B017-F15C-E717-6B90-BFA415892F45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D42521A3-0219-ACE2-6821-A7125F0217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886B191-F351-53BF-A856-253E34E167D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12DA9AB-6AE9-205F-0521-2C32B0412C31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7AA18A3-C303-5B8A-FBB4-2F5D56F1838B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D93F7DA8-0C87-2ABE-5018-0229073730C0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CC0237EA-2834-1C9C-2ABC-133DDEAA179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A3F9FA4-0B8C-D622-AED1-AED8BACEE94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11164AA9-FB32-FAC6-F18E-0FF06B17A5F7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7A20C70E-CE69-C9C0-7B12-309F2E2CA72B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0CF2CDA3-3AA5-F94F-5A26-70053BCE96D1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D2A1E68-49A8-A9C2-DCDC-75DC2AD916E7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BF841B1-CD57-2D44-8F52-FA4AB632C643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03B0E55-45BA-64F9-01E0-28CD2657D8AE}"/>
              </a:ext>
            </a:extLst>
          </p:cNvPr>
          <p:cNvGrpSpPr/>
          <p:nvPr/>
        </p:nvGrpSpPr>
        <p:grpSpPr>
          <a:xfrm>
            <a:off x="19864622" y="5152795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2910F7ED-AB20-F066-3B17-A3DEB8ADDD49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E4CEFC2-962C-1370-DB59-2D145281E248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05F0B8F-B6FA-23E7-5CA9-46F60C8B6F89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F81EF16-F754-D0C5-DE5A-CA1841D4A2A8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2863F1C-F767-8155-0801-BB95DCF00731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7E61471-4DA7-9762-282C-35546A0B0A26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ECB84FE-4F52-1E88-2E69-2D658B60AF3B}"/>
              </a:ext>
            </a:extLst>
          </p:cNvPr>
          <p:cNvGrpSpPr/>
          <p:nvPr/>
        </p:nvGrpSpPr>
        <p:grpSpPr>
          <a:xfrm>
            <a:off x="688401" y="1975274"/>
            <a:ext cx="16699054" cy="6816240"/>
            <a:chOff x="1228728" y="6066979"/>
            <a:chExt cx="16699054" cy="6816240"/>
          </a:xfrm>
        </p:grpSpPr>
        <p:sp>
          <p:nvSpPr>
            <p:cNvPr id="80" name="TextBox 10">
              <a:extLst>
                <a:ext uri="{FF2B5EF4-FFF2-40B4-BE49-F238E27FC236}">
                  <a16:creationId xmlns:a16="http://schemas.microsoft.com/office/drawing/2014/main" id="{CF4F233C-CB38-09E8-C4AF-FCD2EB596711}"/>
                </a:ext>
              </a:extLst>
            </p:cNvPr>
            <p:cNvSpPr txBox="1"/>
            <p:nvPr/>
          </p:nvSpPr>
          <p:spPr>
            <a:xfrm>
              <a:off x="1228728" y="6094068"/>
              <a:ext cx="16699054" cy="2177443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วัสดุหรือวัตถุดิบ (</a:t>
              </a:r>
              <a:r>
                <a:rPr lang="en-US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material)</a:t>
              </a: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วัสดุ อุปกรณ์ และวัตถุดิบที่ใช้ในการผลิตสินค้าต้องรู้จักการบริหารให้มีประสิทธิภาพ เพื่อให้เกิดต้นทุนตํ่าสุด ส่งผลให้มีกำไรสูงสุด</a:t>
              </a:r>
            </a:p>
            <a:p>
              <a:pPr marL="534988"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วิธีการปฏิบัติงาน (</a:t>
              </a:r>
              <a:r>
                <a:rPr lang="en-US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Method)</a:t>
              </a: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การกำหนดหลักเกณฑ์ หรือระเบียบวิธีการต่าง ๆ ในการทำงานให้เป็นไปตามขั้นตอน เพื่อให้การปฏิบัติงานมีประสิทธิภาพ เกิดความคล่องตัว สอดคล้องกับสภาพแวดล้อมทั้งภายในและภายนอกกิจการ</a:t>
              </a:r>
            </a:p>
            <a:p>
              <a:pPr marL="534988"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เครื่องมือ (</a:t>
              </a:r>
              <a:r>
                <a:rPr lang="en-US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Machine)</a:t>
              </a: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เครื่องจักร เครื่องมือเครื่องใช้ หรืออุปกรณ์ต่าง ๆ ที่ใช้ในการผลิตสินค้าและบริการ ซึ่งเครื่องมือเหล่านี้จะช่วยให้เกิดความสะดวกรวดเร็วในการผลิตสินค้า เพิ่มระยะเวลาทำงานที่ต่อเนื่อง มีความถูกต้องแม่นยำสม่ำเสมอได้มาตรฐาน และมีความทนทานกับสภาพแวดล้อม เช่น การนำเครื่องจักรมาใช้ในการรดน้ำพืชในธุรกิจการเกษตร </a:t>
              </a:r>
            </a:p>
            <a:p>
              <a:pPr marL="534988"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การตลาด (</a:t>
              </a:r>
              <a:r>
                <a:rPr lang="en-US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marketing)</a:t>
              </a: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การดำเนินการด้านการตลาด ในการจัดจำหน่ายสินค้าและบริการที่ผลิตขึ้นมาให้กับ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กลุ่มผู้บริโภคที่เป็นเป้าหมาย</a:t>
              </a:r>
            </a:p>
            <a:p>
              <a:pPr marL="534988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การจัดการ (</a:t>
              </a:r>
              <a:r>
                <a:rPr lang="en-US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Management)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การวางนโยบาย หรือการวางแผนงานในด้านการใช้ปัจจัยการผลิตให้เหมาะสม</a:t>
              </a:r>
            </a:p>
            <a:p>
              <a:pPr marL="534988"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ขวัญและกำลังใจ (</a:t>
              </a:r>
              <a:r>
                <a:rPr lang="en-US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Morale)</a:t>
              </a: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การสร้างความพอใจ ความสุข และบรรยากาศที่ดีในการทำงานให้กับลูกจ้างหรือพนักงานในธุรกิจนั้น ๆ เช่น รางวัล สวัสดิการ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613051E2-2093-D358-790F-C11F78981458}"/>
                </a:ext>
              </a:extLst>
            </p:cNvPr>
            <p:cNvSpPr/>
            <p:nvPr/>
          </p:nvSpPr>
          <p:spPr>
            <a:xfrm>
              <a:off x="1228728" y="6066979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64A7715-6902-E2E6-C317-BE720F9554B8}"/>
                </a:ext>
              </a:extLst>
            </p:cNvPr>
            <p:cNvSpPr/>
            <p:nvPr/>
          </p:nvSpPr>
          <p:spPr>
            <a:xfrm>
              <a:off x="1228728" y="72377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F32BBF9-4052-09E1-E0F8-72873D3BB91F}"/>
                </a:ext>
              </a:extLst>
            </p:cNvPr>
            <p:cNvSpPr/>
            <p:nvPr/>
          </p:nvSpPr>
          <p:spPr>
            <a:xfrm>
              <a:off x="1228728" y="8404739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D522DA7-7297-936B-681C-FDD4F4323DDE}"/>
                </a:ext>
              </a:extLst>
            </p:cNvPr>
            <p:cNvSpPr/>
            <p:nvPr/>
          </p:nvSpPr>
          <p:spPr>
            <a:xfrm>
              <a:off x="1228728" y="10596587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445D455-BD40-BE08-0334-A8322DD725A4}"/>
                </a:ext>
              </a:extLst>
            </p:cNvPr>
            <p:cNvSpPr/>
            <p:nvPr/>
          </p:nvSpPr>
          <p:spPr>
            <a:xfrm>
              <a:off x="1228728" y="11741426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DF7B72A6-38F4-C29C-84E6-1876544FEB55}"/>
                </a:ext>
              </a:extLst>
            </p:cNvPr>
            <p:cNvSpPr/>
            <p:nvPr/>
          </p:nvSpPr>
          <p:spPr>
            <a:xfrm>
              <a:off x="1228728" y="12426019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9560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8689-7022-694F-F77D-669FB36AA4D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26C407-A87E-7076-A823-0394AFEF68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258DFF1-58DD-A843-BB5D-5CA868313CD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FEF0E96-D2F0-E0C5-AA08-D09C9E5321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2EE29E-2259-255F-2565-A5F3531D50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5B756F-08F0-FAE1-5FDB-21AC0A44A81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BF6064-AFAE-C655-BE2E-2B8FC31DB76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0D388B-1F09-544D-9D2A-57658C68FF2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3D64725F-408C-4C67-F57E-59BA5C570A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C28F96-51CA-416E-BF47-B928FCAED8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790459-072E-8E63-F4CC-7906308239E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CDA710-D4DD-C26F-B5AB-8F5A956756C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E6B8999-EB13-0ED6-D29E-47E631E8BB4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C874FCC-7159-96FE-3072-23AF3C7C995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B4755A-8ED8-38CB-E66C-29F015B6BC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E7BEF1-7A0B-21DB-509B-337BCE401C8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C19F01-514F-BE69-2517-9EEC86A3626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FD6218-9525-6392-6DA8-0B9C47EB31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B5C8C8-1DE2-392E-8CED-81F2DCCCD0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F369534-5317-BE4E-4FA2-05780DE5EB2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C1BD7E-2C78-CC27-B1D0-58787A44793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909CFF-CBBB-3F11-AAB2-1F328E2CFA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5A9442E-2714-CBE8-D2D6-4AD4B28F34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57257C5-015B-6EF6-4DA2-D13767E738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56F5CE-22B9-7D74-0A52-0C589D49C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071F3-712F-0544-0B03-461B167F805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3F6EBCE-7094-B215-2336-50F3793A220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DEB308-306F-EF87-A0B7-0B6AB9D36FA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B71D4E5-F3B5-59A3-240E-F19FAD9D700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71E967-C147-AEFB-3C18-3EC7D47DF8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DCDFCF-08F8-C075-BF52-2CC284BE607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A9DA6-7501-1081-0959-F0C3DAAE2EF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AD03EB3-B4C2-E21A-4600-671490AB2C1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5300263-72AD-FA24-544A-32A1413DE9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DC362DD-B4CD-EAB8-EEB9-FE51CB231E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4AEF4E-78CC-5710-43D5-13EF835EC7E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BC2FA2-7580-024E-47C9-F6C5AB4561B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9BD6B6B-EB41-DDAB-7BB6-91878B892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A240D816-8647-7839-435A-1A358C6A76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8421E30-5DC4-DDD5-ABCE-7ACEFB4DC1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E42027-CD49-63FC-AC57-2247A382D7C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FD9BDA-57A3-4DB8-AC82-90C1613F711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E4426CE-0D94-D4E3-9186-A0480119E0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2347F6-74F4-D84E-06C9-6D8973DC62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80A4E43-63D9-5291-9F83-19AE9586639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51E17E-0CE9-8957-7E2B-D4FA8770CC9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A6F29-048D-F6E4-DCE0-794369FAD8CC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3DD6523-9261-5B0C-2110-444B76FE5AA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BC6D0E5-F6EC-D283-E304-A1DB50081C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17D61-1FD7-9A08-8B72-C633965B39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E8EE675-0931-FDB8-B832-C3F8DFFFBD3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414F437-9710-07B6-477C-A224956D7E7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2FB8247-23D7-2324-0242-B58EBA6DBF7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212C934-1983-8B1E-2405-B21CBC69825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072A69-C1A1-88E3-7359-61F727C112BA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11D1A62-BF8A-985E-68D5-158F70632FAC}"/>
              </a:ext>
            </a:extLst>
          </p:cNvPr>
          <p:cNvGrpSpPr/>
          <p:nvPr/>
        </p:nvGrpSpPr>
        <p:grpSpPr>
          <a:xfrm>
            <a:off x="849165" y="1594723"/>
            <a:ext cx="5886661" cy="962734"/>
            <a:chOff x="2965791" y="2808159"/>
            <a:chExt cx="588666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38AF3776-F65E-E5A6-58B7-9DDCAC940D63}"/>
                </a:ext>
              </a:extLst>
            </p:cNvPr>
            <p:cNvSpPr/>
            <p:nvPr/>
          </p:nvSpPr>
          <p:spPr>
            <a:xfrm rot="16200000">
              <a:off x="5213291" y="779915"/>
              <a:ext cx="694325" cy="5189325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F28F2425-8224-F944-7599-8903C9E3FF33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439E2BA7-35E6-40CC-C21D-1749F4E89AE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3.</a:t>
              </a:r>
              <a:r>
                <a:rPr lang="th-TH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2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A3D5DED-9F20-51B1-7FAC-ADA910D7C090}"/>
                </a:ext>
              </a:extLst>
            </p:cNvPr>
            <p:cNvSpPr txBox="1"/>
            <p:nvPr/>
          </p:nvSpPr>
          <p:spPr>
            <a:xfrm>
              <a:off x="3841162" y="2808159"/>
              <a:ext cx="5011290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ธุรกรรมงานของธุรกิจ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1344D27-F1F4-1AF8-A3BA-21C295067877}"/>
              </a:ext>
            </a:extLst>
          </p:cNvPr>
          <p:cNvGrpSpPr/>
          <p:nvPr/>
        </p:nvGrpSpPr>
        <p:grpSpPr>
          <a:xfrm>
            <a:off x="19864622" y="5152795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93D28BD5-BFD7-BFA0-7FE9-5F8E2BD7F3AF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1EE330E-1085-8C19-9EDF-9B3AC0295B25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520B90F-C95C-CD4D-5BAF-D07B09C96EF7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976F517-B0E5-7506-0C17-29C15DB3E806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ABAFB4C-16B5-66FE-F485-6A994499BBC5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14A9831-8B7F-CF3E-200A-839CA0552424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A9423CB-DBD8-26A8-70DA-CBDA4C0575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709" y="1675874"/>
            <a:ext cx="6095475" cy="4063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E32FB05-C532-A22A-999A-D3D237253159}"/>
              </a:ext>
            </a:extLst>
          </p:cNvPr>
          <p:cNvGrpSpPr/>
          <p:nvPr/>
        </p:nvGrpSpPr>
        <p:grpSpPr>
          <a:xfrm>
            <a:off x="776997" y="2885853"/>
            <a:ext cx="16592187" cy="6580997"/>
            <a:chOff x="776997" y="2885853"/>
            <a:chExt cx="16592187" cy="6580997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C0598CA1-A699-2B9E-E417-1EEEE29ECB22}"/>
                </a:ext>
              </a:extLst>
            </p:cNvPr>
            <p:cNvGrpSpPr/>
            <p:nvPr/>
          </p:nvGrpSpPr>
          <p:grpSpPr>
            <a:xfrm>
              <a:off x="849164" y="2885853"/>
              <a:ext cx="9743251" cy="3736194"/>
              <a:chOff x="1228727" y="6094068"/>
              <a:chExt cx="9743251" cy="3736194"/>
            </a:xfrm>
          </p:grpSpPr>
          <p:sp>
            <p:nvSpPr>
              <p:cNvPr id="80" name="TextBox 10">
                <a:extLst>
                  <a:ext uri="{FF2B5EF4-FFF2-40B4-BE49-F238E27FC236}">
                    <a16:creationId xmlns:a16="http://schemas.microsoft.com/office/drawing/2014/main" id="{1B3616C4-5B7D-C2CC-353D-B71A975997AF}"/>
                  </a:ext>
                </a:extLst>
              </p:cNvPr>
              <p:cNvSpPr txBox="1"/>
              <p:nvPr/>
            </p:nvSpPr>
            <p:spPr>
              <a:xfrm>
                <a:off x="1228727" y="6131152"/>
                <a:ext cx="9743251" cy="27361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marL="534988" algn="thaiDist">
                  <a:lnSpc>
                    <a:spcPts val="3800"/>
                  </a:lnSpc>
                  <a:spcBef>
                    <a:spcPts val="1200"/>
                  </a:spcBef>
                </a:pPr>
                <a:r>
                  <a:rPr lang="th-TH" sz="38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การผลิต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เป็นกิจกรรมแปรรูปวัตถุดิบให้เป็นสินค้าหรือบริการ โดยกระบวนการผลิตสินค้าหรือบริการมีหลายขั้นตอน ผู้ประกอบธุรกิจจะต้องมีความรู้ในการผลิตเป็นอย่างดี จึงจะทำให้ได้สินค้าหรือบริการที่มีคุณภาพ มีต้นทุนที่เหมาะสม ปัจจัยที่เกี่ยวข้องกับการผลิต เช่น การเลือกทำเลที่ตั้ง การวางผังโรงงาน การออกแบบสินค้าและการกำหนดตารางเวลาผลิต</a:t>
                </a: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E15C1F89-EBDD-2B43-E604-9250B00AAFE5}"/>
                  </a:ext>
                </a:extLst>
              </p:cNvPr>
              <p:cNvSpPr/>
              <p:nvPr/>
            </p:nvSpPr>
            <p:spPr>
              <a:xfrm>
                <a:off x="1228728" y="6094068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9238CA65-28B0-FD3B-D1FF-D473B7CAF77C}"/>
                  </a:ext>
                </a:extLst>
              </p:cNvPr>
              <p:cNvSpPr/>
              <p:nvPr/>
            </p:nvSpPr>
            <p:spPr>
              <a:xfrm>
                <a:off x="1228728" y="9373062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6EDAFB4-13FB-5F40-CEAF-62AAB03F5324}"/>
                </a:ext>
              </a:extLst>
            </p:cNvPr>
            <p:cNvSpPr txBox="1"/>
            <p:nvPr/>
          </p:nvSpPr>
          <p:spPr>
            <a:xfrm>
              <a:off x="776997" y="6118497"/>
              <a:ext cx="16592187" cy="334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4988" marR="0" lvl="0" indent="0" algn="thaiDist" defTabSz="914400" rtl="0" eaLnBrk="1" fontAlgn="auto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800" b="1" i="0" u="none" strike="noStrike" kern="1200" cap="none" spc="36" normalizeH="0" baseline="0" noProof="0" dirty="0">
                  <a:ln>
                    <a:noFill/>
                  </a:ln>
                  <a:solidFill>
                    <a:srgbClr val="05BEC3"/>
                  </a:solidFill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การจัดหาเงินทุน </a:t>
              </a:r>
              <a:r>
                <a:rPr kumimoji="0" lang="th-TH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เงินทุนถือว่าเป็นปัจจัยที่มีความสำคัญในการประกอบธุรกิจ ผู้ประกอบธุรกิจจึงต้องมีการบริหารเงินทุนอย่างมีประสิทธิภาพ ซึ่งมีแหล่งเงินทุน 2 แหล่ง ดังนี้</a:t>
              </a:r>
            </a:p>
            <a:p>
              <a:pPr marL="1073150" marR="0" lvl="0" indent="-530225" algn="l" defTabSz="914400" rtl="0" eaLnBrk="1" fontAlgn="auto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800" b="1" i="0" u="none" strike="noStrike" kern="1200" cap="none" spc="36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2.1</a:t>
              </a:r>
              <a:r>
                <a:rPr kumimoji="0" lang="th-TH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kumimoji="0" lang="th-TH" sz="3800" b="1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แหล่งเงินทุนภายใน </a:t>
              </a:r>
              <a:r>
                <a:rPr kumimoji="0" lang="th-TH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เป็นเงินทุนที่ได้จากเจ้าของกิจการ ได้แก่ เงินที่นำมาลงทุนและกำไรที่ได้จากการดำเนินงานของกิจการ</a:t>
              </a:r>
            </a:p>
            <a:p>
              <a:pPr marL="1073150" marR="0" lvl="0" indent="-530225" algn="l" defTabSz="914400" rtl="0" eaLnBrk="1" fontAlgn="auto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800" b="1" i="0" u="none" strike="noStrike" kern="1200" cap="none" spc="36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2.2</a:t>
              </a:r>
              <a:r>
                <a:rPr kumimoji="0" lang="th-TH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kumimoji="0" lang="th-TH" sz="3800" b="1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แหล่งเงินทุนภายนอก </a:t>
              </a:r>
              <a:r>
                <a:rPr kumimoji="0" lang="th-TH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เป็นเงินทุนที่ได้จากการกู้ยืมจากสถาบันการเงินภายนอกกิจการ เช่น ธนาคารพาณิชย์ บริษัทเงินทุน และบริษัทเงินทุนหลักทรัพย์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305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06B61-39D8-E09F-0600-F01FEC476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69C97CD-579E-B3E6-8501-08042F2FFE52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221497-1A92-4CEB-9283-BD7DBD92542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FC721FD5-7BC3-D48C-A798-19B93F838EC8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EF6307C0-EA6C-1349-0CA7-83C30319212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AF8B688-42D4-63E5-5EC8-45DB9243320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4BF44BA-1C2A-8D50-EA7E-12FCBA7431E3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D860AAF-F4D2-7FFC-87CD-B0669EA9CD2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691BF727-5C0F-5920-D069-D87E316A08B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6CE63A69-7C36-C8CE-C187-96ACE7CA950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B3AC8C5-4D00-4890-5361-1F45948ED7F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611AF3-BA38-4E5F-5919-3FFE0C383FA0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3D95E8F-EE1F-8227-A62E-ECC5928CD97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4732CB4C-5554-4066-E3DA-630C41F537B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1BE51BC3-6FE1-52C1-EB94-E36B6589FB1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CC18DFC-B642-17D7-0A60-4D2036C0819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C468CAE-C05F-DACB-081F-F9D90D45D26D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8A8E2EF-CDC0-5A95-7B69-83055952B46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A6ADCF99-63FA-1165-96DD-261BA6DF636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12695653-E3F7-1563-8FCF-8196854C79A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398708B-79FB-09B6-F2B4-4CD8FD148BA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4B8CA8D-06C9-A0B2-54FC-4E608F786C51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47236D0-AB22-F148-A1A6-4C27829A0BF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2EAADE4D-3225-E7FC-9B00-03ECC5963EA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1F045C1B-720C-62A1-4945-F687415137D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5B1065F-6580-F91B-C86D-7DF0B5B3E5B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0D19D15-7556-7045-8E72-23E5844F9AFB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83864DD-6AEE-A86F-EA9D-CB56CD59D1A8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8C72D0B8-7DCC-2685-804E-26CD741BBF2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770DC3D4-9442-BABC-5E7C-9B8312D85A3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D7014A8-078B-EC4F-CB1D-50C1FC46FFE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AEC978B-6539-C7F9-12DA-5410B0C40F66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F35C93A-268C-CE70-5C37-F4AF1F7BAB3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63814FD2-A767-8983-F2AA-4971B50AD0F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01350E76-298C-05DF-0697-68E89AFEDD2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9A5C8D6-2FF5-5E33-F055-66E846A4E50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7F2A579-889A-56E1-035D-EFAFEBAC65A6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9F94F2E-EF58-B805-56F9-8F0BE6D47197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4CADF28C-FF34-FDEC-469A-BEAB3FD30E04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36F6AE73-7452-2403-CC29-35780B16AA7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8A2B28B-ADAD-D5FD-189B-768328B2099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019D7F0-59B5-6463-1CE1-3A8DCBC09438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C35A13F-36CA-F3FF-06C9-E8C6A2D2A95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E611D2DC-122F-E415-4C4A-BC62F3CEF5B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A22000A2-BC04-D20A-B46D-3AEC69EA9E7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631241E-741C-4ECB-9F28-8D6F1AB9B4A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1B273B4-7B41-BD7F-BE46-4957C414A60F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EED4F16-4C78-FC37-295E-8868FE2D04BA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C54C83D6-8775-E6A4-31F3-BFAC818F82D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461A12B5-1768-22AD-2BDD-E616CFAA931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E39BB0F-AE87-554E-4702-286F7E999BE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56545FE3-F71A-4742-A48F-4B1F5D5E07DB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23FE7C71-D704-115A-FE0A-215C9D7A4746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E98EF9E-6D16-37A1-9605-828D5D7C7775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40D300FB-6ACE-4CC7-B3FB-E7F4BCE36007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2B8BD452-DD05-401C-29C9-ED58EBE5473E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1FAF6AD-D218-9B77-0525-8E09C741E815}"/>
              </a:ext>
            </a:extLst>
          </p:cNvPr>
          <p:cNvGrpSpPr/>
          <p:nvPr/>
        </p:nvGrpSpPr>
        <p:grpSpPr>
          <a:xfrm>
            <a:off x="19864622" y="5152795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06D186ED-CF7E-8D47-93A2-1BF34D22FDA0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69FF746-1132-0ECA-D5C4-74492FB2BA0D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8A5DA262-906E-9589-E791-18F31F3C57A2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0FFD46C-22CB-EA77-CA19-903C63C3BEA3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80449C7-B88E-E58E-A2A1-1A47BC5653B6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7EB2394-857C-8EC1-D559-BEA594DB8C97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06F03A3-4A49-152C-FB63-904074B54905}"/>
              </a:ext>
            </a:extLst>
          </p:cNvPr>
          <p:cNvGrpSpPr/>
          <p:nvPr/>
        </p:nvGrpSpPr>
        <p:grpSpPr>
          <a:xfrm>
            <a:off x="849164" y="1732363"/>
            <a:ext cx="16776227" cy="7556808"/>
            <a:chOff x="849164" y="1732363"/>
            <a:chExt cx="16776227" cy="7556808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697E939B-C0F7-B1BF-7C89-B4A623B9B712}"/>
                </a:ext>
              </a:extLst>
            </p:cNvPr>
            <p:cNvGrpSpPr/>
            <p:nvPr/>
          </p:nvGrpSpPr>
          <p:grpSpPr>
            <a:xfrm>
              <a:off x="849164" y="1732363"/>
              <a:ext cx="16776227" cy="7556808"/>
              <a:chOff x="1228727" y="6094068"/>
              <a:chExt cx="16776227" cy="7556808"/>
            </a:xfrm>
          </p:grpSpPr>
          <p:sp>
            <p:nvSpPr>
              <p:cNvPr id="80" name="TextBox 10">
                <a:extLst>
                  <a:ext uri="{FF2B5EF4-FFF2-40B4-BE49-F238E27FC236}">
                    <a16:creationId xmlns:a16="http://schemas.microsoft.com/office/drawing/2014/main" id="{8EF767CC-C8C9-1E3F-7102-BAFD1994F0D9}"/>
                  </a:ext>
                </a:extLst>
              </p:cNvPr>
              <p:cNvSpPr txBox="1"/>
              <p:nvPr/>
            </p:nvSpPr>
            <p:spPr>
              <a:xfrm>
                <a:off x="1228727" y="6131152"/>
                <a:ext cx="16776227" cy="27361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marL="534988" algn="thaiDist">
                  <a:lnSpc>
                    <a:spcPts val="3800"/>
                  </a:lnSpc>
                  <a:spcBef>
                    <a:spcPts val="1200"/>
                  </a:spcBef>
                </a:pPr>
                <a:r>
                  <a:rPr lang="th-TH" sz="38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การจัดหาทรัพยากรบุคคล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คนถือเป็นปัจจัยที่สำคัญมากที่สุดในการประกอบธุรกิจ ดังนั้น ต้องจัดหาบุคคลที่มีคุณภาพและเหมาะสมกับงาน โดยใช้หลักการจัดคนให้เหมาะกับงาน เมื่อได้บุคลากรที่มีคุณภาพและเหมาะสมกับงานแล้ว ต้องรักษาบุคลากรดังกล่าวให้ปฏิบัติงานอยู่กับองค์กรตลอดไป ดังนี้</a:t>
                </a:r>
              </a:p>
              <a:p>
                <a:pPr marL="1073150" indent="-538163">
                  <a:lnSpc>
                    <a:spcPts val="3800"/>
                  </a:lnSpc>
                  <a:spcBef>
                    <a:spcPts val="1000"/>
                  </a:spcBef>
                </a:pPr>
                <a:r>
                  <a:rPr lang="th-TH" sz="3800" b="1" spc="36" dirty="0">
                    <a:solidFill>
                      <a:schemeClr val="accent2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3.1</a:t>
                </a:r>
                <a:r>
                  <a:rPr lang="th-TH" sz="38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	การวางแผนกำลังคนด้านจำนวน คุณภาพ และหน้าที่ความรับผิดชอบ</a:t>
                </a:r>
              </a:p>
              <a:p>
                <a:pPr marL="1073150" indent="-538163">
                  <a:lnSpc>
                    <a:spcPts val="3800"/>
                  </a:lnSpc>
                  <a:spcBef>
                    <a:spcPts val="1000"/>
                  </a:spcBef>
                </a:pPr>
                <a:r>
                  <a:rPr lang="th-TH" sz="3800" b="1" spc="36" dirty="0">
                    <a:solidFill>
                      <a:schemeClr val="accent2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3.2	</a:t>
                </a:r>
                <a:r>
                  <a:rPr lang="th-TH" sz="38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การสรรหากำลังคน</a:t>
                </a:r>
              </a:p>
              <a:p>
                <a:pPr marL="1073150" indent="-538163">
                  <a:lnSpc>
                    <a:spcPts val="3800"/>
                  </a:lnSpc>
                  <a:spcBef>
                    <a:spcPts val="1000"/>
                  </a:spcBef>
                </a:pPr>
                <a:r>
                  <a:rPr lang="th-TH" sz="3800" b="1" spc="36" dirty="0">
                    <a:solidFill>
                      <a:schemeClr val="accent2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3.3</a:t>
                </a:r>
                <a:r>
                  <a:rPr lang="th-TH" sz="38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	การคัดเลือกและการบรรจุ</a:t>
                </a:r>
              </a:p>
              <a:p>
                <a:pPr marL="1073150" indent="-538163">
                  <a:lnSpc>
                    <a:spcPts val="3800"/>
                  </a:lnSpc>
                  <a:spcBef>
                    <a:spcPts val="1000"/>
                  </a:spcBef>
                </a:pPr>
                <a:r>
                  <a:rPr lang="th-TH" sz="3800" b="1" spc="36" dirty="0">
                    <a:solidFill>
                      <a:schemeClr val="accent2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3.4</a:t>
                </a:r>
                <a:r>
                  <a:rPr lang="th-TH" sz="38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	การฝึกอบรม</a:t>
                </a:r>
              </a:p>
              <a:p>
                <a:pPr marL="1073150" indent="-538163">
                  <a:lnSpc>
                    <a:spcPts val="3800"/>
                  </a:lnSpc>
                  <a:spcBef>
                    <a:spcPts val="1000"/>
                  </a:spcBef>
                </a:pPr>
                <a:r>
                  <a:rPr lang="th-TH" sz="3800" b="1" spc="36" dirty="0">
                    <a:solidFill>
                      <a:schemeClr val="accent2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3.5</a:t>
                </a:r>
                <a:r>
                  <a:rPr lang="th-TH" sz="38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	การประเมินผลการปฏิบัติงาน</a:t>
                </a: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215870C7-16A3-420C-A9FD-C403BE68DC48}"/>
                  </a:ext>
                </a:extLst>
              </p:cNvPr>
              <p:cNvSpPr/>
              <p:nvPr/>
            </p:nvSpPr>
            <p:spPr>
              <a:xfrm>
                <a:off x="1228728" y="6094068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  <p:sp>
            <p:nvSpPr>
              <p:cNvPr id="3" name="TextBox 10">
                <a:extLst>
                  <a:ext uri="{FF2B5EF4-FFF2-40B4-BE49-F238E27FC236}">
                    <a16:creationId xmlns:a16="http://schemas.microsoft.com/office/drawing/2014/main" id="{FE3040D0-E875-0E72-DF77-9BBC9C91842E}"/>
                  </a:ext>
                </a:extLst>
              </p:cNvPr>
              <p:cNvSpPr txBox="1"/>
              <p:nvPr/>
            </p:nvSpPr>
            <p:spPr>
              <a:xfrm>
                <a:off x="1228727" y="10914707"/>
                <a:ext cx="16776227" cy="27361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marL="534988" algn="thaiDist">
                  <a:lnSpc>
                    <a:spcPts val="3800"/>
                  </a:lnSpc>
                  <a:spcBef>
                    <a:spcPts val="1200"/>
                  </a:spcBef>
                </a:pPr>
                <a:r>
                  <a:rPr lang="th-TH" sz="38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การบริหารการตลาด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เป็นกระบวนการที่ทำให้สินค้าหรือบริการถึงมือผู้บริโภค เพื่อตอบสนองความต้องการและสร้างความ</a:t>
                </a:r>
                <a:b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</a:b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พึงพอใจแก่ผู้บริโภค ซึ่งต้องอาศัยส่วนผสมทางการตลาด หรือส่วนประสมทางการตลาด (</a:t>
                </a:r>
                <a:r>
                  <a:rPr lang="en-US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marketing mix)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หรือ 4</a:t>
                </a:r>
                <a:r>
                  <a:rPr lang="en-US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Ps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เป็นเครื่องมือที่ทำให้ผู้บริโภคเกิดความพึงพอใจ ได้แก่</a:t>
                </a:r>
              </a:p>
              <a:p>
                <a:pPr marL="1073150" indent="-538163" algn="thaiDist">
                  <a:lnSpc>
                    <a:spcPts val="3800"/>
                  </a:lnSpc>
                  <a:spcBef>
                    <a:spcPts val="1200"/>
                  </a:spcBef>
                </a:pPr>
                <a:r>
                  <a:rPr lang="th-TH" sz="3800" b="1" spc="36" dirty="0">
                    <a:solidFill>
                      <a:schemeClr val="accent2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4.1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	</a:t>
                </a:r>
                <a:r>
                  <a:rPr lang="th-TH" sz="38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ผลิตภัณฑ์ (</a:t>
                </a:r>
                <a:r>
                  <a:rPr lang="en-US" sz="38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Product)</a:t>
                </a:r>
                <a:r>
                  <a:rPr lang="th-TH" sz="38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คือ สิ่งที่ธุรกิจเสนอขายเพื่อตอบสนองความต้องการของผู้บริโภคให้พึงพอใจ ผลิตภัณฑ์อาจจะมีตัวตนหรือไม่มีตัวตนก็ได้ ประกอบด้วยสินค้า บริการ ความคิดสถานที่ องค์กรหรือบุคคล ซึ่งต้องมีอรรถประโยชน์ (</a:t>
                </a:r>
                <a:r>
                  <a:rPr lang="en-US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utility)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มีมูลค่า (</a:t>
                </a:r>
                <a:r>
                  <a:rPr lang="en-US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value)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ในสายตาของผู้บริโภคจึงจะจำหน่ายได้</a:t>
                </a: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A2143B3-230E-D90B-E2E8-09167B61B493}"/>
                </a:ext>
              </a:extLst>
            </p:cNvPr>
            <p:cNvSpPr/>
            <p:nvPr/>
          </p:nvSpPr>
          <p:spPr>
            <a:xfrm>
              <a:off x="849165" y="6553002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BC7BD2D-85A4-26A9-FE79-C7D6A1C99D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024" y="3092402"/>
            <a:ext cx="4633812" cy="3089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962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69AD4-F63D-FCD2-A5C3-A94824B7B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93FE7B3-AB24-7505-B017-4CCC3B430036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E18D6E3-2F64-18F9-EB12-19AB7CE36B5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92D1CAB1-98E5-D1C0-D237-996DB897B17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2B7AE600-7856-A931-8B22-5FBB6C678B3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CE90F42-AA59-399E-36E4-470EFCFCCB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144DED-FDE5-1076-0880-685D60FFE6CD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1286D6A-5011-047A-3F3B-BC3F0245471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4529F633-7890-2688-2412-B4385CD4192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944A0123-4244-5F0A-B3EA-158CD136CC4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AAA5833-8CC0-29D5-4AD6-002EA9DDA9A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E3D44B2-4D01-AED1-DC67-2D247D8F4EAC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E04A60C-4A67-FBA7-E1E0-8C640CBB29BA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54526231-6226-165B-078F-B3FF38C70538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DBEB0C94-E9AF-96BB-0973-CFDE83C51D9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EC3AC39-B1DC-C41A-776F-A38D707D551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6819578-FA84-6F6E-DADA-659A392AFFC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ED3258A-0655-4434-0662-4C01EA88E66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EBF1074E-2B74-A9D9-637C-7469DCB8E09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B6261123-A031-6565-6FCA-68DFCDAA3B9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E18C62F-5294-16B5-F6EF-6E994F3CCFC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65CD62-246E-449F-79B7-A0B5D03F04B4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91A0C7E-50BA-8693-6C95-43CF07A4919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4B15D9E6-80B6-13AD-421D-BD56C228E2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E371B8A2-B94D-7D39-370B-2C6A1499C2C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CBF2B90-6E03-83CA-D078-5845BEF413C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9EB6263-235B-1114-F790-C4C81FBAFD33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6843A28-56BB-B24A-76FF-0A432856F521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7EF905E5-7036-BBDC-3701-BBE8B1B047E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A1087F08-3C9F-E531-D44B-D43A3A98D48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40DB2ED-AF4A-2A8D-E4F9-6358367524C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07DB38F-CD90-4A4A-8DF9-F56CBFB339FD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D13A7F4-F784-D2F1-054B-EC7BA582B293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DFA8ACCC-8A78-D1B0-72D6-8FEB268CF938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B6A7E8BA-5403-DC29-B9FE-6C59AA827CA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0D8BA8D-D857-8C8A-2571-3C61D71127C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41C3B0D-85C6-734A-30A7-3B6F51903D90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5E02B5A-EA95-65B4-9ECF-A966B8CBBFF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E7F11BA7-B29C-B62F-CCB1-B94C71DF418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4C288E96-B201-6997-C34B-05A82A9BA36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311E421-FA31-0EF7-E5A0-E09913472E0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F6E3D73-4095-AD87-147C-BA0420A47E5F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1E50EF5-6343-6CF2-6B92-AA9B5BFEBDC1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398EC500-4CF9-7E5C-AE56-C20B3F6F758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E4C3828E-63E1-19CD-8D78-134A513B9C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93BE289-E031-5AC7-EB06-7CFA9763072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C4EC45E-2A2F-EE9B-C68A-AF5CD422FD14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79384163-593D-B5B4-E452-1F1ADB97679B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207F6B42-3635-565A-6DCE-55E3DBFD05F8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A9B00790-FCF5-6BA1-7010-667FCC1EAA1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87816E3-FC0E-3DAA-8FAD-CF00AE081C3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2BB3BF07-C007-5A9F-94D2-B8EB9504550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3A25C82D-50B7-C008-528A-505717420A6D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55B4B87-342C-8593-0648-BBF99FC7E4BE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B845C61-CE5B-6EA2-B4BE-D250F81C218F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A620763-7087-1321-59A0-25186F746A37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74A469B-B9BC-5C22-FFA6-EE070DC07426}"/>
              </a:ext>
            </a:extLst>
          </p:cNvPr>
          <p:cNvGrpSpPr/>
          <p:nvPr/>
        </p:nvGrpSpPr>
        <p:grpSpPr>
          <a:xfrm>
            <a:off x="19864622" y="5152795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5EC32721-05BF-0D73-CED3-781A82E17C5F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4ED07159-82FD-482E-D9B6-ABDDA6B1AC58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A578C5A6-865E-5A9A-5DA4-DDE7A3FD7BFB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AA27673-54BB-24E3-5623-FDF7511A0FEA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43DAE56-B410-3AAF-7588-B81391A21410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1E31A-A8D7-058D-2C49-2B3B8E79BF0D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" name="TextBox 10">
            <a:extLst>
              <a:ext uri="{FF2B5EF4-FFF2-40B4-BE49-F238E27FC236}">
                <a16:creationId xmlns:a16="http://schemas.microsoft.com/office/drawing/2014/main" id="{96B71894-4DAD-BDF4-ED70-4F7DF9807A1A}"/>
              </a:ext>
            </a:extLst>
          </p:cNvPr>
          <p:cNvSpPr txBox="1"/>
          <p:nvPr/>
        </p:nvSpPr>
        <p:spPr>
          <a:xfrm>
            <a:off x="849165" y="1915586"/>
            <a:ext cx="16610700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1073150" indent="-538163" algn="thaiDist">
              <a:lnSpc>
                <a:spcPts val="3700"/>
              </a:lnSpc>
              <a:spcBef>
                <a:spcPts val="1200"/>
              </a:spcBef>
            </a:pPr>
            <a:r>
              <a:rPr lang="th-TH" sz="3800" b="1" spc="36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4.2	</a:t>
            </a: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ราคา (</a:t>
            </a:r>
            <a:r>
              <a:rPr lang="en-US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Price) 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มูลค่าผลิตภัณฑ์ในรูปตัวเงินที่ผู้ประกอบธุรกิจต้องกำหนดราคาให้เหมาะสมเป็นที่ยอมรับของผู้บริโภค จึงจะสามารถจำหน่ายผลิตภัณฑ์ดังกล่าวให้แก่ผู้บริโภคได้ ซึ่งการกำหนดราคาขึ้นอยู่กับตัวผลิตภัณฑ์ กลุ่มตลาดเป้าหมาย การแข่งขันและบทบัญญัติตามกฎหมาย</a:t>
            </a:r>
          </a:p>
          <a:p>
            <a:pPr marL="1073150" indent="-538163" algn="thaiDist">
              <a:lnSpc>
                <a:spcPts val="3700"/>
              </a:lnSpc>
              <a:spcBef>
                <a:spcPts val="1200"/>
              </a:spcBef>
            </a:pPr>
            <a:r>
              <a:rPr lang="th-TH" sz="3800" b="1" spc="36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4.3	</a:t>
            </a: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การจัดจำหน่าย (</a:t>
            </a:r>
            <a:r>
              <a:rPr lang="en-US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Place)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กิจกรรมการเคลื่อนย้ายผลิตภัณฑ์จากธุรกิจไปยังตลาดเป้าหมาย ผู้ประกอบธุรกิจต้องเลือกช่องทางการจัดจำหน่ายให้เหมาะสมกับประเภทของผลิตภัณฑ์และจะต้องจัดจำหน่ายให้ทันกับความต้องการของผู้บริโภค จึงจะทำให้ผลิตภัณฑ์จำหน่ายได้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62F027-44B1-E53F-3FD4-9625E839F2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490" y="4774161"/>
            <a:ext cx="7045055" cy="4687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E4161ECB-536E-088A-4526-5CEAE314086C}"/>
              </a:ext>
            </a:extLst>
          </p:cNvPr>
          <p:cNvSpPr txBox="1"/>
          <p:nvPr/>
        </p:nvSpPr>
        <p:spPr>
          <a:xfrm>
            <a:off x="849163" y="4986447"/>
            <a:ext cx="8708962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1073150" indent="-538163" algn="thaiDist">
              <a:lnSpc>
                <a:spcPts val="3700"/>
              </a:lnSpc>
              <a:spcBef>
                <a:spcPts val="1200"/>
              </a:spcBef>
            </a:pPr>
            <a:r>
              <a:rPr lang="th-TH" sz="3800" b="1" spc="36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4.4</a:t>
            </a:r>
            <a:r>
              <a:rPr lang="th-TH" sz="3800" b="1" spc="36" dirty="0">
                <a:solidFill>
                  <a:srgbClr val="05BEC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การส่งเสริมการตลาด (</a:t>
            </a:r>
            <a:r>
              <a:rPr lang="en-US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Promotion)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การติดต่อสื่อสารเกี่ยวกับข้อมูลระหว่างผู้ขายกับผู้ซื้อเพื่อสร้างเจตคติและพฤติกรรมการซื้อ โดยมีวัตถุประสงค์ที่จะชักจูงให้เกิดการซื้อ ผู้ประกอบธุรกิจจำเป็นต้องเลือกการส่งเสริมการตลาดให้เหมาะสมกับผลิตภัณฑ์และกลุ่มตลาดเป้าหมาย ซึ่งเครื่องมือในการส่งเสริมการตลาดมีหลายประเภท เช่น การโฆษณา การให้ส่วนลด และการให้ของแถม</a:t>
            </a:r>
          </a:p>
        </p:txBody>
      </p:sp>
    </p:spTree>
    <p:extLst>
      <p:ext uri="{BB962C8B-B14F-4D97-AF65-F5344CB8AC3E}">
        <p14:creationId xmlns:p14="http://schemas.microsoft.com/office/powerpoint/2010/main" val="405489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8689-7022-694F-F77D-669FB36AA4D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26C407-A87E-7076-A823-0394AFEF68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258DFF1-58DD-A843-BB5D-5CA868313CD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FEF0E96-D2F0-E0C5-AA08-D09C9E5321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2EE29E-2259-255F-2565-A5F3531D50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5B756F-08F0-FAE1-5FDB-21AC0A44A81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BF6064-AFAE-C655-BE2E-2B8FC31DB76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0D388B-1F09-544D-9D2A-57658C68FF2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3D64725F-408C-4C67-F57E-59BA5C570A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C28F96-51CA-416E-BF47-B928FCAED8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790459-072E-8E63-F4CC-7906308239E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CDA710-D4DD-C26F-B5AB-8F5A956756C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E6B8999-EB13-0ED6-D29E-47E631E8BB4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C874FCC-7159-96FE-3072-23AF3C7C995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B4755A-8ED8-38CB-E66C-29F015B6BC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E7BEF1-7A0B-21DB-509B-337BCE401C8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C19F01-514F-BE69-2517-9EEC86A3626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FD6218-9525-6392-6DA8-0B9C47EB31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B5C8C8-1DE2-392E-8CED-81F2DCCCD0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F369534-5317-BE4E-4FA2-05780DE5EB2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C1BD7E-2C78-CC27-B1D0-58787A44793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909CFF-CBBB-3F11-AAB2-1F328E2CFA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5A9442E-2714-CBE8-D2D6-4AD4B28F34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57257C5-015B-6EF6-4DA2-D13767E738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56F5CE-22B9-7D74-0A52-0C589D49C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071F3-712F-0544-0B03-461B167F805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3F6EBCE-7094-B215-2336-50F3793A220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DEB308-306F-EF87-A0B7-0B6AB9D36FA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B71D4E5-F3B5-59A3-240E-F19FAD9D700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71E967-C147-AEFB-3C18-3EC7D47DF8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DCDFCF-08F8-C075-BF52-2CC284BE607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A9DA6-7501-1081-0959-F0C3DAAE2EF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AD03EB3-B4C2-E21A-4600-671490AB2C1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5300263-72AD-FA24-544A-32A1413DE9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DC362DD-B4CD-EAB8-EEB9-FE51CB231E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4AEF4E-78CC-5710-43D5-13EF835EC7E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BC2FA2-7580-024E-47C9-F6C5AB4561B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9BD6B6B-EB41-DDAB-7BB6-91878B892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A240D816-8647-7839-435A-1A358C6A76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8421E30-5DC4-DDD5-ABCE-7ACEFB4DC1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E42027-CD49-63FC-AC57-2247A382D7C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FD9BDA-57A3-4DB8-AC82-90C1613F711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E4426CE-0D94-D4E3-9186-A0480119E0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2347F6-74F4-D84E-06C9-6D8973DC62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80A4E43-63D9-5291-9F83-19AE9586639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51E17E-0CE9-8957-7E2B-D4FA8770CC9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A6F29-048D-F6E4-DCE0-794369FAD8CC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3DD6523-9261-5B0C-2110-444B76FE5AA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BC6D0E5-F6EC-D283-E304-A1DB50081C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17D61-1FD7-9A08-8B72-C633965B39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E8EE675-0931-FDB8-B832-C3F8DFFFBD3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414F437-9710-07B6-477C-A224956D7E7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2FB8247-23D7-2324-0242-B58EBA6DBF7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212C934-1983-8B1E-2405-B21CBC69825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072A69-C1A1-88E3-7359-61F727C112BA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8E45A4-9BF6-65C2-E861-A3F880A3598E}"/>
              </a:ext>
            </a:extLst>
          </p:cNvPr>
          <p:cNvGrpSpPr>
            <a:grpSpLocks noChangeAspect="1"/>
          </p:cNvGrpSpPr>
          <p:nvPr/>
        </p:nvGrpSpPr>
        <p:grpSpPr>
          <a:xfrm>
            <a:off x="492716" y="920520"/>
            <a:ext cx="7490065" cy="1922144"/>
            <a:chOff x="611277" y="351365"/>
            <a:chExt cx="9223006" cy="23668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F38855F-17A9-DF4E-4DDF-509DFDE448B3}"/>
                </a:ext>
              </a:extLst>
            </p:cNvPr>
            <p:cNvGrpSpPr/>
            <p:nvPr/>
          </p:nvGrpSpPr>
          <p:grpSpPr>
            <a:xfrm>
              <a:off x="1517576" y="763548"/>
              <a:ext cx="8316707" cy="1263284"/>
              <a:chOff x="1077318" y="763548"/>
              <a:chExt cx="8316707" cy="1263284"/>
            </a:xfrm>
          </p:grpSpPr>
          <p:sp>
            <p:nvSpPr>
              <p:cNvPr id="18" name="Google Shape;176;p25">
                <a:extLst>
                  <a:ext uri="{FF2B5EF4-FFF2-40B4-BE49-F238E27FC236}">
                    <a16:creationId xmlns:a16="http://schemas.microsoft.com/office/drawing/2014/main" id="{1CC34792-5F0F-86DA-DF68-3C3C5825FAEB}"/>
                  </a:ext>
                </a:extLst>
              </p:cNvPr>
              <p:cNvSpPr/>
              <p:nvPr/>
            </p:nvSpPr>
            <p:spPr>
              <a:xfrm rot="16200000">
                <a:off x="3057143" y="-1144674"/>
                <a:ext cx="1152558" cy="5112207"/>
              </a:xfrm>
              <a:prstGeom prst="roundRect">
                <a:avLst>
                  <a:gd name="adj" fmla="val 50000"/>
                </a:avLst>
              </a:prstGeom>
              <a:solidFill>
                <a:srgbClr val="05B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53823F5D-AF6E-CE51-0F5E-990573A22129}"/>
                  </a:ext>
                </a:extLst>
              </p:cNvPr>
              <p:cNvSpPr txBox="1"/>
              <p:nvPr/>
            </p:nvSpPr>
            <p:spPr>
              <a:xfrm>
                <a:off x="2472364" y="763548"/>
                <a:ext cx="6921661" cy="12632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55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ระบบธุรกิจ</a:t>
                </a: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DED6841-62B6-4ED4-8BF6-94F26CBFAC73}"/>
                </a:ext>
              </a:extLst>
            </p:cNvPr>
            <p:cNvSpPr/>
            <p:nvPr/>
          </p:nvSpPr>
          <p:spPr>
            <a:xfrm>
              <a:off x="611277" y="351365"/>
              <a:ext cx="1974375" cy="1974375"/>
            </a:xfrm>
            <a:prstGeom prst="ellipse">
              <a:avLst/>
            </a:prstGeom>
            <a:solidFill>
              <a:srgbClr val="F57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434A66-07F8-C75F-9A7B-374B992212AD}"/>
                </a:ext>
              </a:extLst>
            </p:cNvPr>
            <p:cNvSpPr txBox="1"/>
            <p:nvPr/>
          </p:nvSpPr>
          <p:spPr>
            <a:xfrm>
              <a:off x="838200" y="1154909"/>
              <a:ext cx="1524001" cy="15633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13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4.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11D1A62-BF8A-985E-68D5-158F70632FAC}"/>
              </a:ext>
            </a:extLst>
          </p:cNvPr>
          <p:cNvGrpSpPr/>
          <p:nvPr/>
        </p:nvGrpSpPr>
        <p:grpSpPr>
          <a:xfrm>
            <a:off x="19864622" y="2838037"/>
            <a:ext cx="5886661" cy="962734"/>
            <a:chOff x="2965791" y="2808159"/>
            <a:chExt cx="588666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38AF3776-F65E-E5A6-58B7-9DDCAC940D63}"/>
                </a:ext>
              </a:extLst>
            </p:cNvPr>
            <p:cNvSpPr/>
            <p:nvPr/>
          </p:nvSpPr>
          <p:spPr>
            <a:xfrm rot="16200000">
              <a:off x="5124274" y="868934"/>
              <a:ext cx="694325" cy="5011290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F28F2425-8224-F944-7599-8903C9E3FF33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439E2BA7-35E6-40CC-C21D-1749F4E89AE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A3D5DED-9F20-51B1-7FAC-ADA910D7C090}"/>
                </a:ext>
              </a:extLst>
            </p:cNvPr>
            <p:cNvSpPr txBox="1"/>
            <p:nvPr/>
          </p:nvSpPr>
          <p:spPr>
            <a:xfrm>
              <a:off x="3841162" y="2808159"/>
              <a:ext cx="5011290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1344D27-F1F4-1AF8-A3BA-21C295067877}"/>
              </a:ext>
            </a:extLst>
          </p:cNvPr>
          <p:cNvGrpSpPr/>
          <p:nvPr/>
        </p:nvGrpSpPr>
        <p:grpSpPr>
          <a:xfrm>
            <a:off x="19864622" y="5152795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93D28BD5-BFD7-BFA0-7FE9-5F8E2BD7F3AF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1EE330E-1085-8C19-9EDF-9B3AC0295B25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520B90F-C95C-CD4D-5BAF-D07B09C96EF7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976F517-B0E5-7506-0C17-29C15DB3E806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ABAFB4C-16B5-66FE-F485-6A994499BBC5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14A9831-8B7F-CF3E-200A-839CA0552424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6" name="TextBox 10">
            <a:extLst>
              <a:ext uri="{FF2B5EF4-FFF2-40B4-BE49-F238E27FC236}">
                <a16:creationId xmlns:a16="http://schemas.microsoft.com/office/drawing/2014/main" id="{A4EACFC0-D8F2-6ACE-09C6-C59D6F5A3CB7}"/>
              </a:ext>
            </a:extLst>
          </p:cNvPr>
          <p:cNvSpPr txBox="1"/>
          <p:nvPr/>
        </p:nvSpPr>
        <p:spPr>
          <a:xfrm>
            <a:off x="1103421" y="3581244"/>
            <a:ext cx="16425454" cy="1625847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18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ส่วนที่เป็นโครงสร้างประกอบการธุรกิจ หรือส่วนประกอบโดยตรงของระบบธุรกิจ ได้แก่ กลุ่มธุรกิจที่มีความสัมพันธ์กัน เช่น พนักงานที่ทำงานในหน่วยงาน ซึ่งจะขาดส่วนใดส่วนหนึ่งไม่ได้ ปัจจัยแวดล้อมภายนอก ได้แก่ กฎหมาย กฎระเบียบ ข้อบังคับ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ต่าง ๆ ศาสนา วัฒนธรรม ประเพณี ทัศนคติ ความสัมพันธ์ระหว่างประเทศ ฯลฯ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75CB1FB-1107-63BC-AC2D-195AEC5EFB1C}"/>
              </a:ext>
            </a:extLst>
          </p:cNvPr>
          <p:cNvGrpSpPr/>
          <p:nvPr/>
        </p:nvGrpSpPr>
        <p:grpSpPr>
          <a:xfrm>
            <a:off x="1103421" y="2737412"/>
            <a:ext cx="6753386" cy="664689"/>
            <a:chOff x="1855776" y="2916810"/>
            <a:chExt cx="6753386" cy="664689"/>
          </a:xfrm>
        </p:grpSpPr>
        <p:sp>
          <p:nvSpPr>
            <p:cNvPr id="21" name="Google Shape;176;p25">
              <a:extLst>
                <a:ext uri="{FF2B5EF4-FFF2-40B4-BE49-F238E27FC236}">
                  <a16:creationId xmlns:a16="http://schemas.microsoft.com/office/drawing/2014/main" id="{865F2F61-1F57-23DF-4C87-5834A535EFA0}"/>
                </a:ext>
              </a:extLst>
            </p:cNvPr>
            <p:cNvSpPr/>
            <p:nvPr/>
          </p:nvSpPr>
          <p:spPr>
            <a:xfrm rot="16200000">
              <a:off x="4909212" y="-136626"/>
              <a:ext cx="646514" cy="6753386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" name="TextBox 10">
              <a:extLst>
                <a:ext uri="{FF2B5EF4-FFF2-40B4-BE49-F238E27FC236}">
                  <a16:creationId xmlns:a16="http://schemas.microsoft.com/office/drawing/2014/main" id="{710C8D27-D8EA-73A8-9574-CAA5190801C7}"/>
                </a:ext>
              </a:extLst>
            </p:cNvPr>
            <p:cNvSpPr txBox="1"/>
            <p:nvPr/>
          </p:nvSpPr>
          <p:spPr>
            <a:xfrm>
              <a:off x="2489872" y="2993671"/>
              <a:ext cx="5923758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ลักษณะภายนอกของโครงสร้างระบบธุรกิจ</a:t>
              </a:r>
              <a:endPara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E5F7340-08AD-AE56-E4E1-A267DBD1790F}"/>
                </a:ext>
              </a:extLst>
            </p:cNvPr>
            <p:cNvSpPr/>
            <p:nvPr/>
          </p:nvSpPr>
          <p:spPr>
            <a:xfrm>
              <a:off x="1933441" y="2978475"/>
              <a:ext cx="490268" cy="490268"/>
            </a:xfrm>
            <a:prstGeom prst="ellipse">
              <a:avLst/>
            </a:prstGeom>
            <a:gradFill>
              <a:gsLst>
                <a:gs pos="25000">
                  <a:srgbClr val="05BEC3"/>
                </a:gs>
                <a:gs pos="0">
                  <a:srgbClr val="05BEC3"/>
                </a:gs>
                <a:gs pos="50000">
                  <a:srgbClr val="93DBDD"/>
                </a:gs>
                <a:gs pos="100000">
                  <a:srgbClr val="05BEC3"/>
                </a:gs>
              </a:gsLst>
            </a:gradFill>
            <a:ln>
              <a:solidFill>
                <a:srgbClr val="05BEC3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  <a:spcBef>
                  <a:spcPts val="1000"/>
                </a:spcBef>
              </a:pPr>
              <a:r>
                <a:rPr lang="en-US" sz="3000" dirty="0"/>
                <a:t>1</a:t>
              </a:r>
              <a:endParaRPr lang="th-TH" sz="3000" dirty="0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6349467-415E-65F9-D271-9CAF03ECE3A1}"/>
              </a:ext>
            </a:extLst>
          </p:cNvPr>
          <p:cNvGrpSpPr/>
          <p:nvPr/>
        </p:nvGrpSpPr>
        <p:grpSpPr>
          <a:xfrm>
            <a:off x="1103421" y="5462387"/>
            <a:ext cx="6557854" cy="664689"/>
            <a:chOff x="1855776" y="2916810"/>
            <a:chExt cx="6557854" cy="664689"/>
          </a:xfrm>
        </p:grpSpPr>
        <p:sp>
          <p:nvSpPr>
            <p:cNvPr id="86" name="Google Shape;176;p25">
              <a:extLst>
                <a:ext uri="{FF2B5EF4-FFF2-40B4-BE49-F238E27FC236}">
                  <a16:creationId xmlns:a16="http://schemas.microsoft.com/office/drawing/2014/main" id="{220CC76E-BA9E-D0A5-66C5-E66E6764B7BF}"/>
                </a:ext>
              </a:extLst>
            </p:cNvPr>
            <p:cNvSpPr/>
            <p:nvPr/>
          </p:nvSpPr>
          <p:spPr>
            <a:xfrm rot="16200000">
              <a:off x="4780418" y="-7832"/>
              <a:ext cx="646514" cy="6495797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" name="TextBox 10">
              <a:extLst>
                <a:ext uri="{FF2B5EF4-FFF2-40B4-BE49-F238E27FC236}">
                  <a16:creationId xmlns:a16="http://schemas.microsoft.com/office/drawing/2014/main" id="{8A9481F2-C1D2-0E5C-B89E-749243C931DE}"/>
                </a:ext>
              </a:extLst>
            </p:cNvPr>
            <p:cNvSpPr txBox="1"/>
            <p:nvPr/>
          </p:nvSpPr>
          <p:spPr>
            <a:xfrm>
              <a:off x="2489872" y="2993671"/>
              <a:ext cx="5923758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ลักษณะภายในของโครงสร้างระบบธุรกิจ</a:t>
              </a:r>
              <a:endPara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34A5CB23-6AD8-9793-0804-CE88BBF5FCC9}"/>
                </a:ext>
              </a:extLst>
            </p:cNvPr>
            <p:cNvSpPr/>
            <p:nvPr/>
          </p:nvSpPr>
          <p:spPr>
            <a:xfrm>
              <a:off x="1933441" y="2978475"/>
              <a:ext cx="490268" cy="490268"/>
            </a:xfrm>
            <a:prstGeom prst="ellipse">
              <a:avLst/>
            </a:prstGeom>
            <a:gradFill>
              <a:gsLst>
                <a:gs pos="25000">
                  <a:srgbClr val="05BEC3"/>
                </a:gs>
                <a:gs pos="0">
                  <a:srgbClr val="05BEC3"/>
                </a:gs>
                <a:gs pos="50000">
                  <a:srgbClr val="93DBDD"/>
                </a:gs>
                <a:gs pos="100000">
                  <a:srgbClr val="05BEC3"/>
                </a:gs>
              </a:gsLst>
            </a:gradFill>
            <a:ln>
              <a:solidFill>
                <a:srgbClr val="05BEC3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  <a:spcBef>
                  <a:spcPts val="1000"/>
                </a:spcBef>
              </a:pPr>
              <a:r>
                <a:rPr lang="en-US" sz="3000" dirty="0"/>
                <a:t>2</a:t>
              </a:r>
              <a:endParaRPr lang="th-TH" sz="3000" dirty="0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B9FE818-1402-BED8-BD8A-AF232EAE789D}"/>
              </a:ext>
            </a:extLst>
          </p:cNvPr>
          <p:cNvGrpSpPr/>
          <p:nvPr/>
        </p:nvGrpSpPr>
        <p:grpSpPr>
          <a:xfrm>
            <a:off x="1103421" y="6332626"/>
            <a:ext cx="16425454" cy="2736169"/>
            <a:chOff x="1893520" y="3672457"/>
            <a:chExt cx="16425454" cy="2736169"/>
          </a:xfrm>
        </p:grpSpPr>
        <p:sp>
          <p:nvSpPr>
            <p:cNvPr id="90" name="TextBox 10">
              <a:extLst>
                <a:ext uri="{FF2B5EF4-FFF2-40B4-BE49-F238E27FC236}">
                  <a16:creationId xmlns:a16="http://schemas.microsoft.com/office/drawing/2014/main" id="{088EC2B3-35FC-F29D-21FD-2AEB5647FBDD}"/>
                </a:ext>
              </a:extLst>
            </p:cNvPr>
            <p:cNvSpPr txBox="1"/>
            <p:nvPr/>
          </p:nvSpPr>
          <p:spPr>
            <a:xfrm>
              <a:off x="2128006" y="3672457"/>
              <a:ext cx="16190968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ธุรกิจที่มีลักษณะแตกต่างกันออกไป</a:t>
              </a:r>
            </a:p>
            <a:p>
              <a:pPr marL="539750" indent="-539750">
                <a:lnSpc>
                  <a:spcPts val="35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(1)	</a:t>
              </a: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ความแตกต่างด้านผลิตภัณฑ์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ธุรกิจรถยนต์ ธุรกิจเครื่องใช้ไฟฟ้า</a:t>
              </a:r>
            </a:p>
            <a:p>
              <a:pPr marL="539750" indent="-539750">
                <a:lnSpc>
                  <a:spcPts val="35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(2)	</a:t>
              </a: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ความแตกต่างด้านภูมิศาสตร์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ภาคใต้อุดมสมบูรณ์ด้วยยางพาราและแร่ดีบุกก็จะมีธุรกิจที่ผลิตยางแผ่นและทำเหมืองแร่ดีบุก ส่วนภาคเหนือมีป่าไม้ก็จะมีธุรกิจแปรรูปไม้</a:t>
              </a:r>
            </a:p>
            <a:p>
              <a:pPr algn="thaiDist"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ธุรกิจที่มีลักษณะขึ้นตรงต่อกันและความเชี่ยวชาญพิเศษเฉพาะอย่าง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ลักษณะธุรกิจที่จะต้องพึ่งพาอาศัยกัน เช่น ธุรกิจผลิตผลไม้กระป๋อง ซึ่งต้องอาศัยวัตถุดิบจากชาวไร่ที่ผลิตผลไม้สด และต้องอาศัยธุรกิจที่ผลิตภาชนะสำหรับบรรจุผลไม้ ซึ่งแต่ละส่วนนั้น มีความชำนาญพิเศษเฉพาะอย่างไม่เหมือนกัน </a:t>
              </a: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D6A5078B-75BE-0A25-2684-C2AB9CBB0E6A}"/>
                </a:ext>
              </a:extLst>
            </p:cNvPr>
            <p:cNvSpPr/>
            <p:nvPr/>
          </p:nvSpPr>
          <p:spPr>
            <a:xfrm>
              <a:off x="1893520" y="3742186"/>
              <a:ext cx="180287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75334DD8-CD07-4140-2893-E28D2ECF8C18}"/>
                </a:ext>
              </a:extLst>
            </p:cNvPr>
            <p:cNvSpPr/>
            <p:nvPr/>
          </p:nvSpPr>
          <p:spPr>
            <a:xfrm>
              <a:off x="1893520" y="5829885"/>
              <a:ext cx="180287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23590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84FE1-3C25-D44D-4B9F-358E9AA12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043457E-6674-56C2-614B-9F2049375C86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61A75A4-6138-130E-2DF8-ABC5F191025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FCFF44A0-8447-44CA-CF9D-61DBBC69C9B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45C75F26-6EA6-009C-81C0-51348C76A92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CE74F98-F59A-8A10-19E6-94E8EE18F61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9F779C-817F-5F62-F0EE-5B342F08A967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746D7D2-B00C-154E-62DE-7F4DAE67513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4984C50F-044D-158E-B8EE-06B3BE38650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40CEED14-8EEC-C888-CCAC-BFB37B2BAA6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74181FF-8E4C-1F48-8391-F48E560EFEC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4E8F988-249C-185F-2C32-F1BC478C5EB1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8F653BB-A7E8-FB70-EDBD-47F3FB0C5BF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FBEB6739-B54B-82C1-AFB2-BA6AC0C733F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A8974D71-7270-A1E2-0086-14F631D4572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95BA416-ED33-6632-7A7A-CC591A4B557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24BCDDE-3515-5B5A-EA78-9C66E07A6A84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1179268-F731-C8DD-B0A4-8F03D8D6843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70914004-EBCF-7148-3DF7-A01FCE04A2A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1CCEC324-1242-B534-0AD8-F7B7101BD60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5455F75-F421-E1CD-0BA9-2A9CA33E55F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6A399C9-C03F-7DBD-4F67-3C2C6F2944D1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CD3B299-968C-EC4B-A891-30913FCD3BD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795EDEB9-6C3B-F767-0671-8D637809A44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7ED74827-A40B-EDD7-FBA8-0507E88EDE9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FAA0607-B08A-D1E8-51D9-477F3803932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5E4637A-B3A9-091E-E690-47BFE72868F7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7969BF2-2B06-D173-A277-5DE045B81121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F5B2EBAA-46A2-F144-68D5-CA6DDDCF6909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DA9D191-75B1-002D-06C2-E17D9B0F6ED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CE7876D-2914-8AB1-FBD4-3397CED1559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8E61FAC-1223-A577-1865-C2DE6363D692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7CAD91B-D754-0204-8BEC-F9E8189EF09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94B1C74A-2463-D3B4-1E92-56D415D3095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B1F5A3CC-9357-673C-6652-749121924EA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E31F5E7-5E54-E70C-07DE-26B4E92695B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A6E7172-4174-954E-AEE3-ED269FF75FAB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E78BD65-45E7-F0FE-DB8C-50D3D29CE68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48E1ACB1-4ACC-605D-A7FE-B1D0529A1FD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B10ABC9A-364B-1FEF-02E4-A37D63C3D82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62EA888-A771-EBDB-79F1-51388C5DDE2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D004A52-8CD6-A4ED-23E2-ADC0342E4649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D8EFFD5-13D3-1EC9-0238-F52D43AED27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AA1F1BF3-051D-0DB3-31C4-3DDBA43DEBC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1CEA1284-BE61-9625-7281-1BF62CEE3A9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A19D6BD-BC80-E94F-FDD6-A7FDA326B7C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5D0426E-FA7F-E555-0D50-FA3A1A37F97A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32000-9E65-B2EB-0DF1-295234101731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E436D08D-D606-840C-0C3F-489A54A36F55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34B7B474-3EF9-39F8-B17D-EDBF560F174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F3E3286-C8E5-AA21-FFF3-B99238571F7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1F9014C4-ACA0-3130-F0AB-7CDB9679EC41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ADB69349-C279-55C6-A879-7426C3E10D7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AFDD6C9-B638-F038-79C6-9021A03C8A1D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07A941B6-7912-4FA1-88BE-2BB206C258C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17F3603-F0C9-9DAD-DDC7-C207EF5FEE9D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6DC6DE7-6E83-1A73-FF6C-C59EBFDBF4B5}"/>
              </a:ext>
            </a:extLst>
          </p:cNvPr>
          <p:cNvGrpSpPr/>
          <p:nvPr/>
        </p:nvGrpSpPr>
        <p:grpSpPr>
          <a:xfrm>
            <a:off x="19864622" y="2838037"/>
            <a:ext cx="5886661" cy="962734"/>
            <a:chOff x="2965791" y="2808159"/>
            <a:chExt cx="588666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CC061DF6-3526-67E8-161B-ECA5B9DC68E7}"/>
                </a:ext>
              </a:extLst>
            </p:cNvPr>
            <p:cNvSpPr/>
            <p:nvPr/>
          </p:nvSpPr>
          <p:spPr>
            <a:xfrm rot="16200000">
              <a:off x="5124274" y="868934"/>
              <a:ext cx="694325" cy="5011290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1F2B0F01-7164-DB10-6A74-BF2A10E803B7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0E3E3DE2-D91A-4343-F1CC-47687F994D77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6BF1D1BF-32D9-7DE8-EF93-FE77C4F10267}"/>
                </a:ext>
              </a:extLst>
            </p:cNvPr>
            <p:cNvSpPr txBox="1"/>
            <p:nvPr/>
          </p:nvSpPr>
          <p:spPr>
            <a:xfrm>
              <a:off x="3841162" y="2808159"/>
              <a:ext cx="5011290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56E4E88-F272-39BC-CBE3-DFC5045D4AF3}"/>
              </a:ext>
            </a:extLst>
          </p:cNvPr>
          <p:cNvGrpSpPr/>
          <p:nvPr/>
        </p:nvGrpSpPr>
        <p:grpSpPr>
          <a:xfrm>
            <a:off x="19864622" y="5152795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D94EAD09-90C9-A2B3-D952-C156A5887584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58E42C9-2214-89BF-D71F-6730E2C7E3E3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C79ED11-5D1C-956D-D8BF-30441FF5C8D7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0E75B10-48F7-F147-B7E8-C6AE1CCF7D32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1FAD2D1-FE48-3385-A883-1842EF2847BE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5AB0F66F-28B2-C55E-2ED8-22AFA4C63F0C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6" name="TextBox 10">
            <a:extLst>
              <a:ext uri="{FF2B5EF4-FFF2-40B4-BE49-F238E27FC236}">
                <a16:creationId xmlns:a16="http://schemas.microsoft.com/office/drawing/2014/main" id="{174921AB-7FA6-A815-99D5-30F562C4DBDC}"/>
              </a:ext>
            </a:extLst>
          </p:cNvPr>
          <p:cNvSpPr txBox="1"/>
          <p:nvPr/>
        </p:nvSpPr>
        <p:spPr>
          <a:xfrm>
            <a:off x="1103421" y="2597503"/>
            <a:ext cx="16425454" cy="1625847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4000"/>
              </a:lnSpc>
              <a:spcBef>
                <a:spcPts val="18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เป็นสิ่งที่ธุรกิจจะต้องคำนึงถึงการเปลี่ยนแปลงทั้งภายในและภายนอกของวงการธุรกิจ เช่น เทคโนโลยีที่ทันสมัย กฎหมาย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7F0E624-CAEA-F863-6F5B-3072AECAB75C}"/>
              </a:ext>
            </a:extLst>
          </p:cNvPr>
          <p:cNvGrpSpPr/>
          <p:nvPr/>
        </p:nvGrpSpPr>
        <p:grpSpPr>
          <a:xfrm>
            <a:off x="1103421" y="1753671"/>
            <a:ext cx="6557854" cy="664689"/>
            <a:chOff x="1855776" y="2916810"/>
            <a:chExt cx="6557854" cy="664689"/>
          </a:xfrm>
        </p:grpSpPr>
        <p:sp>
          <p:nvSpPr>
            <p:cNvPr id="21" name="Google Shape;176;p25">
              <a:extLst>
                <a:ext uri="{FF2B5EF4-FFF2-40B4-BE49-F238E27FC236}">
                  <a16:creationId xmlns:a16="http://schemas.microsoft.com/office/drawing/2014/main" id="{78EA97EF-88CD-BC6F-01B8-34BEA37566AC}"/>
                </a:ext>
              </a:extLst>
            </p:cNvPr>
            <p:cNvSpPr/>
            <p:nvPr/>
          </p:nvSpPr>
          <p:spPr>
            <a:xfrm rot="16200000">
              <a:off x="3834845" y="937741"/>
              <a:ext cx="646514" cy="460465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" name="TextBox 10">
              <a:extLst>
                <a:ext uri="{FF2B5EF4-FFF2-40B4-BE49-F238E27FC236}">
                  <a16:creationId xmlns:a16="http://schemas.microsoft.com/office/drawing/2014/main" id="{E38C2A28-A53F-D221-8E91-33F81063CE22}"/>
                </a:ext>
              </a:extLst>
            </p:cNvPr>
            <p:cNvSpPr txBox="1"/>
            <p:nvPr/>
          </p:nvSpPr>
          <p:spPr>
            <a:xfrm>
              <a:off x="2489872" y="2993671"/>
              <a:ext cx="5923758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ธุรกิจที่มีลักษณะไม่หยุดนิ่ง</a:t>
              </a:r>
              <a:endPara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BE7E95F-798A-4C81-9C33-DE2BF19A40D7}"/>
                </a:ext>
              </a:extLst>
            </p:cNvPr>
            <p:cNvSpPr/>
            <p:nvPr/>
          </p:nvSpPr>
          <p:spPr>
            <a:xfrm>
              <a:off x="1933441" y="2978475"/>
              <a:ext cx="490268" cy="490268"/>
            </a:xfrm>
            <a:prstGeom prst="ellipse">
              <a:avLst/>
            </a:prstGeom>
            <a:gradFill>
              <a:gsLst>
                <a:gs pos="25000">
                  <a:srgbClr val="05BEC3"/>
                </a:gs>
                <a:gs pos="0">
                  <a:srgbClr val="05BEC3"/>
                </a:gs>
                <a:gs pos="50000">
                  <a:srgbClr val="93DBDD"/>
                </a:gs>
                <a:gs pos="100000">
                  <a:srgbClr val="05BEC3"/>
                </a:gs>
              </a:gsLst>
            </a:gradFill>
            <a:ln>
              <a:solidFill>
                <a:srgbClr val="05BEC3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  <a:spcBef>
                  <a:spcPts val="1000"/>
                </a:spcBef>
              </a:pPr>
              <a:r>
                <a:rPr lang="en-US" sz="3000" dirty="0"/>
                <a:t>3</a:t>
              </a:r>
              <a:endParaRPr lang="th-TH" sz="3000" dirty="0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9208542-55A4-8C19-5FFD-0FA0189AF00A}"/>
              </a:ext>
            </a:extLst>
          </p:cNvPr>
          <p:cNvGrpSpPr/>
          <p:nvPr/>
        </p:nvGrpSpPr>
        <p:grpSpPr>
          <a:xfrm>
            <a:off x="1475595" y="3180727"/>
            <a:ext cx="15200575" cy="6599569"/>
            <a:chOff x="1475595" y="3180727"/>
            <a:chExt cx="15200575" cy="6599569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1A13AF95-E10C-BA2F-1C2E-D69B3E793691}"/>
                </a:ext>
              </a:extLst>
            </p:cNvPr>
            <p:cNvSpPr/>
            <p:nvPr/>
          </p:nvSpPr>
          <p:spPr>
            <a:xfrm>
              <a:off x="1737518" y="3432313"/>
              <a:ext cx="14676730" cy="6209444"/>
            </a:xfrm>
            <a:prstGeom prst="roundRect">
              <a:avLst>
                <a:gd name="adj" fmla="val 17371"/>
              </a:avLst>
            </a:prstGeom>
            <a:noFill/>
            <a:ln w="38100">
              <a:solidFill>
                <a:srgbClr val="93DBDD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59485AD1-7002-5C21-375C-88D4AD5EC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595" y="3180727"/>
              <a:ext cx="15200575" cy="65995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758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8689-7022-694F-F77D-669FB36AA4D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26C407-A87E-7076-A823-0394AFEF68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258DFF1-58DD-A843-BB5D-5CA868313CD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FEF0E96-D2F0-E0C5-AA08-D09C9E5321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2EE29E-2259-255F-2565-A5F3531D50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5B756F-08F0-FAE1-5FDB-21AC0A44A81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BF6064-AFAE-C655-BE2E-2B8FC31DB76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0D388B-1F09-544D-9D2A-57658C68FF2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3D64725F-408C-4C67-F57E-59BA5C570A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C28F96-51CA-416E-BF47-B928FCAED8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790459-072E-8E63-F4CC-7906308239E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CDA710-D4DD-C26F-B5AB-8F5A956756C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E6B8999-EB13-0ED6-D29E-47E631E8BB4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C874FCC-7159-96FE-3072-23AF3C7C995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B4755A-8ED8-38CB-E66C-29F015B6BC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E7BEF1-7A0B-21DB-509B-337BCE401C8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C19F01-514F-BE69-2517-9EEC86A3626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FD6218-9525-6392-6DA8-0B9C47EB31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B5C8C8-1DE2-392E-8CED-81F2DCCCD0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F369534-5317-BE4E-4FA2-05780DE5EB2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C1BD7E-2C78-CC27-B1D0-58787A44793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909CFF-CBBB-3F11-AAB2-1F328E2CFA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5A9442E-2714-CBE8-D2D6-4AD4B28F34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57257C5-015B-6EF6-4DA2-D13767E738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56F5CE-22B9-7D74-0A52-0C589D49C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071F3-712F-0544-0B03-461B167F805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3F6EBCE-7094-B215-2336-50F3793A220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DEB308-306F-EF87-A0B7-0B6AB9D36FA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B71D4E5-F3B5-59A3-240E-F19FAD9D700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71E967-C147-AEFB-3C18-3EC7D47DF8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DCDFCF-08F8-C075-BF52-2CC284BE607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A9DA6-7501-1081-0959-F0C3DAAE2EF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AD03EB3-B4C2-E21A-4600-671490AB2C1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5300263-72AD-FA24-544A-32A1413DE9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DC362DD-B4CD-EAB8-EEB9-FE51CB231E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4AEF4E-78CC-5710-43D5-13EF835EC7E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BC2FA2-7580-024E-47C9-F6C5AB4561B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9BD6B6B-EB41-DDAB-7BB6-91878B892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A240D816-8647-7839-435A-1A358C6A76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8421E30-5DC4-DDD5-ABCE-7ACEFB4DC1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E42027-CD49-63FC-AC57-2247A382D7C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FD9BDA-57A3-4DB8-AC82-90C1613F711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E4426CE-0D94-D4E3-9186-A0480119E0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2347F6-74F4-D84E-06C9-6D8973DC62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80A4E43-63D9-5291-9F83-19AE9586639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51E17E-0CE9-8957-7E2B-D4FA8770CC9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A6F29-048D-F6E4-DCE0-794369FAD8CC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3DD6523-9261-5B0C-2110-444B76FE5AA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BC6D0E5-F6EC-D283-E304-A1DB50081C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17D61-1FD7-9A08-8B72-C633965B39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E8EE675-0931-FDB8-B832-C3F8DFFFBD3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414F437-9710-07B6-477C-A224956D7E7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2FB8247-23D7-2324-0242-B58EBA6DBF7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212C934-1983-8B1E-2405-B21CBC69825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072A69-C1A1-88E3-7359-61F727C112BA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11D1A62-BF8A-985E-68D5-158F70632FAC}"/>
              </a:ext>
            </a:extLst>
          </p:cNvPr>
          <p:cNvGrpSpPr/>
          <p:nvPr/>
        </p:nvGrpSpPr>
        <p:grpSpPr>
          <a:xfrm>
            <a:off x="1223238" y="1871252"/>
            <a:ext cx="5886661" cy="962734"/>
            <a:chOff x="2965791" y="2808159"/>
            <a:chExt cx="588666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38AF3776-F65E-E5A6-58B7-9DDCAC940D63}"/>
                </a:ext>
              </a:extLst>
            </p:cNvPr>
            <p:cNvSpPr/>
            <p:nvPr/>
          </p:nvSpPr>
          <p:spPr>
            <a:xfrm rot="16200000">
              <a:off x="5076394" y="916811"/>
              <a:ext cx="694325" cy="4915531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F28F2425-8224-F944-7599-8903C9E3FF33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439E2BA7-35E6-40CC-C21D-1749F4E89AE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4.1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A3D5DED-9F20-51B1-7FAC-ADA910D7C090}"/>
                </a:ext>
              </a:extLst>
            </p:cNvPr>
            <p:cNvSpPr txBox="1"/>
            <p:nvPr/>
          </p:nvSpPr>
          <p:spPr>
            <a:xfrm>
              <a:off x="3841162" y="2808159"/>
              <a:ext cx="5011290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สิ่งแวดล้อมทางธุรกิจ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1344D27-F1F4-1AF8-A3BA-21C295067877}"/>
              </a:ext>
            </a:extLst>
          </p:cNvPr>
          <p:cNvGrpSpPr/>
          <p:nvPr/>
        </p:nvGrpSpPr>
        <p:grpSpPr>
          <a:xfrm>
            <a:off x="19864622" y="5152795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93D28BD5-BFD7-BFA0-7FE9-5F8E2BD7F3AF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1EE330E-1085-8C19-9EDF-9B3AC0295B25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520B90F-C95C-CD4D-5BAF-D07B09C96EF7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976F517-B0E5-7506-0C17-29C15DB3E806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ABAFB4C-16B5-66FE-F485-6A994499BBC5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14A9831-8B7F-CF3E-200A-839CA0552424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9A7FFC9-AF9F-A5F8-3194-79C7E97AD59B}"/>
              </a:ext>
            </a:extLst>
          </p:cNvPr>
          <p:cNvGrpSpPr/>
          <p:nvPr/>
        </p:nvGrpSpPr>
        <p:grpSpPr>
          <a:xfrm>
            <a:off x="1223239" y="3219645"/>
            <a:ext cx="7499704" cy="719281"/>
            <a:chOff x="1855778" y="2916810"/>
            <a:chExt cx="7499704" cy="719281"/>
          </a:xfrm>
        </p:grpSpPr>
        <p:sp>
          <p:nvSpPr>
            <p:cNvPr id="4" name="Google Shape;176;p25">
              <a:extLst>
                <a:ext uri="{FF2B5EF4-FFF2-40B4-BE49-F238E27FC236}">
                  <a16:creationId xmlns:a16="http://schemas.microsoft.com/office/drawing/2014/main" id="{A4205707-A297-A2F7-3841-E9195092E937}"/>
                </a:ext>
              </a:extLst>
            </p:cNvPr>
            <p:cNvSpPr/>
            <p:nvPr/>
          </p:nvSpPr>
          <p:spPr>
            <a:xfrm rot="16200000">
              <a:off x="5222740" y="-450152"/>
              <a:ext cx="646514" cy="7380437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39DE2F66-20CE-D3D1-F5E6-3DD858F0DC91}"/>
                </a:ext>
              </a:extLst>
            </p:cNvPr>
            <p:cNvSpPr txBox="1"/>
            <p:nvPr/>
          </p:nvSpPr>
          <p:spPr>
            <a:xfrm>
              <a:off x="2489872" y="3048263"/>
              <a:ext cx="6865610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สิ่งแวดล้อมภายใน (</a:t>
              </a:r>
              <a:r>
                <a: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Internal Environment)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877173E-929D-E483-AC2C-014940F640B0}"/>
                </a:ext>
              </a:extLst>
            </p:cNvPr>
            <p:cNvSpPr/>
            <p:nvPr/>
          </p:nvSpPr>
          <p:spPr>
            <a:xfrm>
              <a:off x="1933441" y="2978475"/>
              <a:ext cx="490268" cy="490268"/>
            </a:xfrm>
            <a:prstGeom prst="ellipse">
              <a:avLst/>
            </a:prstGeom>
            <a:gradFill>
              <a:gsLst>
                <a:gs pos="25000">
                  <a:srgbClr val="05BEC3"/>
                </a:gs>
                <a:gs pos="0">
                  <a:srgbClr val="05BEC3"/>
                </a:gs>
                <a:gs pos="50000">
                  <a:srgbClr val="93DBDD"/>
                </a:gs>
                <a:gs pos="100000">
                  <a:srgbClr val="05BEC3"/>
                </a:gs>
              </a:gsLst>
            </a:gradFill>
            <a:ln>
              <a:solidFill>
                <a:srgbClr val="05BEC3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  <a:spcBef>
                  <a:spcPts val="1000"/>
                </a:spcBef>
              </a:pPr>
              <a:r>
                <a:rPr lang="en-US" sz="3000" dirty="0"/>
                <a:t>1</a:t>
              </a:r>
              <a:endParaRPr lang="th-TH" sz="30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1B68E5E-B086-307D-205F-089551BAEB76}"/>
              </a:ext>
            </a:extLst>
          </p:cNvPr>
          <p:cNvGrpSpPr/>
          <p:nvPr/>
        </p:nvGrpSpPr>
        <p:grpSpPr>
          <a:xfrm>
            <a:off x="1857333" y="4217311"/>
            <a:ext cx="14809685" cy="3539124"/>
            <a:chOff x="1893520" y="3672457"/>
            <a:chExt cx="14809685" cy="3539124"/>
          </a:xfrm>
        </p:grpSpPr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83E944D5-515C-831B-2FCE-09B23D383605}"/>
                </a:ext>
              </a:extLst>
            </p:cNvPr>
            <p:cNvSpPr txBox="1"/>
            <p:nvPr/>
          </p:nvSpPr>
          <p:spPr>
            <a:xfrm>
              <a:off x="2128007" y="3672457"/>
              <a:ext cx="14575198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บุคลากร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เป็นปัจจัยสำคัญที่ส่งผลต่อคุณภาพของสินค้าและบริการ การฝึกอบรม และการพัฒนาบุคลากรเป็นสิ่งจำเป็นในการเพิ่มประสิทธิภาพขององค์กร</a:t>
              </a:r>
            </a:p>
            <a:p>
              <a:pPr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เงิน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การจัดการเงินทุนอย่างมีประสิทธิภาพเพื่อให้ธุรกิจดำเนินไปอย่างราบรื่น รวมถึงการหาแหล่งเงินทุนและบริหารจัดการเงินให้ดี</a:t>
              </a:r>
            </a:p>
            <a:p>
              <a:pPr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เครื่องจักร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การใช้เครื่องจักรเพื่อเพิ่มผลผลิตและลดต้นทุน รวมถึงการบำรุงรักษาเครื่องจักรให้อยู่ในสภาพที่ดี</a:t>
              </a:r>
            </a:p>
            <a:p>
              <a:pPr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การจัดการ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การจัดการทรัพยากรภายในองค์กรให้เกิดประสิทธิภาพสูงสุด รวมถึงการวางแผนและควบคุม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การผลิต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B4F8765-4D04-4BA3-7597-A901B6F870D1}"/>
                </a:ext>
              </a:extLst>
            </p:cNvPr>
            <p:cNvSpPr/>
            <p:nvPr/>
          </p:nvSpPr>
          <p:spPr>
            <a:xfrm>
              <a:off x="1893520" y="3800244"/>
              <a:ext cx="180287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EC2A72C-7FB9-DC99-8B7B-0372E13DF850}"/>
                </a:ext>
              </a:extLst>
            </p:cNvPr>
            <p:cNvSpPr/>
            <p:nvPr/>
          </p:nvSpPr>
          <p:spPr>
            <a:xfrm>
              <a:off x="1893520" y="5049337"/>
              <a:ext cx="180287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8EE55F0-9034-1804-81EC-A3A9899C4DEE}"/>
                </a:ext>
              </a:extLst>
            </p:cNvPr>
            <p:cNvSpPr/>
            <p:nvPr/>
          </p:nvSpPr>
          <p:spPr>
            <a:xfrm>
              <a:off x="1893520" y="6285143"/>
              <a:ext cx="180287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3B8FB46-F6BC-B804-3172-E38A79BBD52C}"/>
                </a:ext>
              </a:extLst>
            </p:cNvPr>
            <p:cNvSpPr/>
            <p:nvPr/>
          </p:nvSpPr>
          <p:spPr>
            <a:xfrm>
              <a:off x="1893520" y="7031294"/>
              <a:ext cx="180287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63737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A9DE4-8B5E-F313-05EF-3A868ACD2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2EE37DE-6E12-B051-C8F9-915EEFAEFCF7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8EEAA59-6B13-DD92-F3CB-E7F519737EC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B1088D39-61AA-DD1B-B211-CF443B3C13B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2E617A71-22D3-1DEB-1E0A-F0BE42A6E6B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BBD93D3-2428-9B7C-9CB7-FCB19D9AE02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99361B-9014-9B55-C5E3-4E24E2496B5D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56D7FCF-126E-0CD5-92BC-A09DCB6569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C505400C-DFF5-8DEF-D382-440EB6A519E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AF1C2852-B9B5-6E3D-30AC-F309424AB52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D50C9CD-7F8B-E081-4C93-FB6B57ACBC7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75910A1-F6DA-B248-5140-54C3C12BF770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6D68544-A810-743A-D879-61931CB96C1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FC1DE0D-3326-DB57-A990-D10A1B7960EE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07655CD9-6D58-9B59-1ED9-188F1423538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1E330A8-135E-3A02-1E50-EF3FABD8B98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CE464FE-FC3C-9C3A-28CF-52DEAF30AA8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8217B22-961A-823D-78A2-D306C634307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9B9864C5-3FDE-73DE-482D-6E9F384256DF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5142661F-E03A-277F-BEF2-B032635420E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0DE1037-77CF-0175-46FA-369B3131411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BAC0E44-A6D6-8E9B-4DAF-75B3CE9D4DE3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2D7458B-102A-4519-9E00-186DC93391A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758ACD8A-7CD9-9C1B-39C5-B015F248576F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F1B5EC86-59DF-1D02-5421-D65552009EA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C932B52-FE4C-88DE-E5E9-B23C684C703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4CB299B-5EAA-52F9-F008-E922C82AD128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8193C62-3BE7-9296-C4A2-6BEBA11055B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9C9511CC-4BFB-898B-2C43-3AC26F7E4738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146706FD-87A9-9933-6E5D-531685F9DAE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5ACEEA1-378C-DC76-7DBE-48CB9E7291C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F0783AD-590F-E0B8-CD11-3E80A1F9EDD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F89F555-0F44-7BC8-8FF8-CB1A78E028F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6900714E-A38D-7D2A-E994-EBE499F68F5E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A5A25781-B32D-143B-4541-DEB0C1D5241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F49F8DD-0540-C5FF-9B7B-E006C7C3384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8DF1295-6D07-E42F-0199-76987285F169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630EF67-840E-9A9A-3FD7-3961B64E2C9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33246F82-63B2-30D4-6959-E922DD2CB318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2FCE3752-3027-DDD2-568A-AF2CC76BD77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18F9FB1-AA8D-BBE2-5BCE-6C972B3442C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2D21C8E-AB68-8EB6-729C-21F9C336E638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D7A1EC8-12F2-1EA4-F29C-13D1D5FC9E69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E9B73DAE-56B8-1414-067A-CDA48A0BF46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39A0AA0E-37AE-A820-000F-D30E27D7354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D91FCBE-3D39-0B2D-751F-50993569C57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53BE1A7-FCB6-01A5-FD00-BEC86D04219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26D4D34-0156-556D-D2B9-6D5001B5253B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03736D56-7AF2-68CF-2813-8EE2B64CA918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3DE61376-0A1D-0C66-F09B-B8C51B20461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E61E31E-F0D7-68FB-39F2-7D4BFD0D283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E638614-5480-3C0D-6538-D04B6A52FB01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8310A8EE-6C46-5959-430F-5352524151D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10AB0D05-770E-9EB1-DF3F-D3BB2D72D0A6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71AB270-C168-4A4A-6F3C-C642158C7196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6219819-13A3-8D3D-0F6A-BCBD7C82F250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590BF3D-1BB3-42B4-5876-FFB6C472BCB9}"/>
              </a:ext>
            </a:extLst>
          </p:cNvPr>
          <p:cNvGrpSpPr/>
          <p:nvPr/>
        </p:nvGrpSpPr>
        <p:grpSpPr>
          <a:xfrm>
            <a:off x="19864622" y="5152795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53658E14-4736-2BE3-1BDA-0BBC42505C62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7410D3C-E503-7A48-37C5-0073F0B54E75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8035551-9A1C-9CCF-90A2-B6AC1444C1E4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7F7A1E0-3995-D7DA-CD92-1FB43E3AEDB8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3D884C76-737E-9F4F-0290-0793ECC63045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4E9E63C7-E093-9F31-1738-906776290E27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8DA0B8B-4B56-5053-9387-26DA6D484D6F}"/>
              </a:ext>
            </a:extLst>
          </p:cNvPr>
          <p:cNvGrpSpPr/>
          <p:nvPr/>
        </p:nvGrpSpPr>
        <p:grpSpPr>
          <a:xfrm>
            <a:off x="1223240" y="3291145"/>
            <a:ext cx="7699090" cy="705633"/>
            <a:chOff x="1855779" y="2916810"/>
            <a:chExt cx="7699090" cy="705633"/>
          </a:xfrm>
        </p:grpSpPr>
        <p:sp>
          <p:nvSpPr>
            <p:cNvPr id="4" name="Google Shape;176;p25">
              <a:extLst>
                <a:ext uri="{FF2B5EF4-FFF2-40B4-BE49-F238E27FC236}">
                  <a16:creationId xmlns:a16="http://schemas.microsoft.com/office/drawing/2014/main" id="{03364FA0-C858-DD9B-ECB0-A23B049A8B66}"/>
                </a:ext>
              </a:extLst>
            </p:cNvPr>
            <p:cNvSpPr/>
            <p:nvPr/>
          </p:nvSpPr>
          <p:spPr>
            <a:xfrm rot="16200000">
              <a:off x="5382067" y="-609478"/>
              <a:ext cx="646514" cy="769909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9A933A53-176F-7F36-5C16-2DB3D5B6BC08}"/>
                </a:ext>
              </a:extLst>
            </p:cNvPr>
            <p:cNvSpPr txBox="1"/>
            <p:nvPr/>
          </p:nvSpPr>
          <p:spPr>
            <a:xfrm>
              <a:off x="2489872" y="3034615"/>
              <a:ext cx="6865610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สิ่งแวดล้อมภายนอก (</a:t>
              </a:r>
              <a:r>
                <a: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External Environment)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B185651-7F23-8F2A-B4DB-A8802749F43F}"/>
                </a:ext>
              </a:extLst>
            </p:cNvPr>
            <p:cNvSpPr/>
            <p:nvPr/>
          </p:nvSpPr>
          <p:spPr>
            <a:xfrm>
              <a:off x="1933441" y="2978475"/>
              <a:ext cx="490268" cy="490268"/>
            </a:xfrm>
            <a:prstGeom prst="ellipse">
              <a:avLst/>
            </a:prstGeom>
            <a:gradFill>
              <a:gsLst>
                <a:gs pos="25000">
                  <a:srgbClr val="05BEC3"/>
                </a:gs>
                <a:gs pos="0">
                  <a:srgbClr val="05BEC3"/>
                </a:gs>
                <a:gs pos="50000">
                  <a:srgbClr val="93DBDD"/>
                </a:gs>
                <a:gs pos="100000">
                  <a:srgbClr val="05BEC3"/>
                </a:gs>
              </a:gsLst>
            </a:gradFill>
            <a:ln>
              <a:solidFill>
                <a:srgbClr val="05BEC3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  <a:spcBef>
                  <a:spcPts val="1000"/>
                </a:spcBef>
              </a:pPr>
              <a:r>
                <a:rPr lang="en-US" sz="3000" dirty="0"/>
                <a:t>2</a:t>
              </a:r>
              <a:endParaRPr lang="th-TH" sz="30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DD453F5-D46A-3465-F701-282CB1876051}"/>
              </a:ext>
            </a:extLst>
          </p:cNvPr>
          <p:cNvGrpSpPr/>
          <p:nvPr/>
        </p:nvGrpSpPr>
        <p:grpSpPr>
          <a:xfrm>
            <a:off x="1857333" y="4288811"/>
            <a:ext cx="14809685" cy="4053724"/>
            <a:chOff x="1893520" y="3672457"/>
            <a:chExt cx="14809685" cy="4053724"/>
          </a:xfrm>
        </p:grpSpPr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9AC6EBBA-0CA6-EDC8-7180-9727D9703B05}"/>
                </a:ext>
              </a:extLst>
            </p:cNvPr>
            <p:cNvSpPr txBox="1"/>
            <p:nvPr/>
          </p:nvSpPr>
          <p:spPr>
            <a:xfrm>
              <a:off x="2128007" y="3672457"/>
              <a:ext cx="14575198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ปัจจัยทางสังคมและวัฒนธรรม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ความเปลี่ยนแปลงทางสังคมและวัฒนธรรมที่ส่งผลต่อพฤติกรรมผู้บริโภค เช่น การเปลี่ยนแปลงโครงสร้างประชากรและความต้องการของผู้บริโภค</a:t>
              </a:r>
            </a:p>
            <a:p>
              <a:pPr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ปัจจัยทางเศรษฐกิจ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อัตราการเติบโตของเศรษฐกิจ อัตราดอกเบี้ย อัตราเงินเฟ้อ และการเปลี่ยนแปลงของตลาดการเงิน</a:t>
              </a:r>
            </a:p>
            <a:p>
              <a:pPr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ปัจจัยทางการเมืองและกฎหมาย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กฎหมาย และนโยบายของรัฐบาลที่ส่งผลต่อธุรกิจ รวมถึงภาษีอากรและข้อบังคับต่าง ๆ</a:t>
              </a:r>
            </a:p>
            <a:p>
              <a:pPr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ปัจจัยทางเทคโนโลยี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การเปลี่ยนแปลงทางเทคโนโลยีที่อาจส่งผลต่อการดำเนินงาน เช่น เทคโนโลยีใหม่ที่สามารถปรับปรุงประสิทธิภาพการผลิตหรือเปลี่ยนแปลงตลาด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4C607E8-1451-C59E-6E19-D2939FE0F4F6}"/>
                </a:ext>
              </a:extLst>
            </p:cNvPr>
            <p:cNvSpPr/>
            <p:nvPr/>
          </p:nvSpPr>
          <p:spPr>
            <a:xfrm>
              <a:off x="1893520" y="3796161"/>
              <a:ext cx="180287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2EB1EF9-E634-DF19-B9E5-BE912CCF17CE}"/>
                </a:ext>
              </a:extLst>
            </p:cNvPr>
            <p:cNvSpPr/>
            <p:nvPr/>
          </p:nvSpPr>
          <p:spPr>
            <a:xfrm>
              <a:off x="1893520" y="5045254"/>
              <a:ext cx="180287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0E5F4CC-92CF-56C2-8745-312AE3A6FF11}"/>
                </a:ext>
              </a:extLst>
            </p:cNvPr>
            <p:cNvSpPr/>
            <p:nvPr/>
          </p:nvSpPr>
          <p:spPr>
            <a:xfrm>
              <a:off x="1893520" y="6295574"/>
              <a:ext cx="180287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56B8E6E2-3D88-95D5-9DAE-0A21E047A7AE}"/>
                </a:ext>
              </a:extLst>
            </p:cNvPr>
            <p:cNvSpPr/>
            <p:nvPr/>
          </p:nvSpPr>
          <p:spPr>
            <a:xfrm>
              <a:off x="1893520" y="7545894"/>
              <a:ext cx="180287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6BBA0088-4860-9543-5DB2-1D3D6A73D5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7309" y="1495842"/>
            <a:ext cx="4599709" cy="240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8689-7022-694F-F77D-669FB36AA4D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26C407-A87E-7076-A823-0394AFEF68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258DFF1-58DD-A843-BB5D-5CA868313CD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FEF0E96-D2F0-E0C5-AA08-D09C9E5321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2EE29E-2259-255F-2565-A5F3531D50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5B756F-08F0-FAE1-5FDB-21AC0A44A81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BF6064-AFAE-C655-BE2E-2B8FC31DB76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0D388B-1F09-544D-9D2A-57658C68FF2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3D64725F-408C-4C67-F57E-59BA5C570A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C28F96-51CA-416E-BF47-B928FCAED8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790459-072E-8E63-F4CC-7906308239E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CDA710-D4DD-C26F-B5AB-8F5A956756C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E6B8999-EB13-0ED6-D29E-47E631E8BB4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C874FCC-7159-96FE-3072-23AF3C7C995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B4755A-8ED8-38CB-E66C-29F015B6BC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E7BEF1-7A0B-21DB-509B-337BCE401C8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C19F01-514F-BE69-2517-9EEC86A3626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FD6218-9525-6392-6DA8-0B9C47EB31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B5C8C8-1DE2-392E-8CED-81F2DCCCD0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F369534-5317-BE4E-4FA2-05780DE5EB2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C1BD7E-2C78-CC27-B1D0-58787A44793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909CFF-CBBB-3F11-AAB2-1F328E2CFA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5A9442E-2714-CBE8-D2D6-4AD4B28F34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57257C5-015B-6EF6-4DA2-D13767E738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56F5CE-22B9-7D74-0A52-0C589D49C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071F3-712F-0544-0B03-461B167F805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3F6EBCE-7094-B215-2336-50F3793A220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DEB308-306F-EF87-A0B7-0B6AB9D36FA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B71D4E5-F3B5-59A3-240E-F19FAD9D700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71E967-C147-AEFB-3C18-3EC7D47DF8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DCDFCF-08F8-C075-BF52-2CC284BE607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A9DA6-7501-1081-0959-F0C3DAAE2EF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AD03EB3-B4C2-E21A-4600-671490AB2C1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5300263-72AD-FA24-544A-32A1413DE9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DC362DD-B4CD-EAB8-EEB9-FE51CB231E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4AEF4E-78CC-5710-43D5-13EF835EC7E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BC2FA2-7580-024E-47C9-F6C5AB4561B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9BD6B6B-EB41-DDAB-7BB6-91878B892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A240D816-8647-7839-435A-1A358C6A76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8421E30-5DC4-DDD5-ABCE-7ACEFB4DC1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E42027-CD49-63FC-AC57-2247A382D7C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FD9BDA-57A3-4DB8-AC82-90C1613F711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E4426CE-0D94-D4E3-9186-A0480119E0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2347F6-74F4-D84E-06C9-6D8973DC62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80A4E43-63D9-5291-9F83-19AE9586639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51E17E-0CE9-8957-7E2B-D4FA8770CC9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A6F29-048D-F6E4-DCE0-794369FAD8CC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3DD6523-9261-5B0C-2110-444B76FE5AA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BC6D0E5-F6EC-D283-E304-A1DB50081C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17D61-1FD7-9A08-8B72-C633965B39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E8EE675-0931-FDB8-B832-C3F8DFFFBD3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414F437-9710-07B6-477C-A224956D7E7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2FB8247-23D7-2324-0242-B58EBA6DBF7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212C934-1983-8B1E-2405-B21CBC69825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072A69-C1A1-88E3-7359-61F727C112BA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11D1A62-BF8A-985E-68D5-158F70632FAC}"/>
              </a:ext>
            </a:extLst>
          </p:cNvPr>
          <p:cNvGrpSpPr/>
          <p:nvPr/>
        </p:nvGrpSpPr>
        <p:grpSpPr>
          <a:xfrm>
            <a:off x="940612" y="1871252"/>
            <a:ext cx="5886661" cy="962734"/>
            <a:chOff x="2965791" y="2808159"/>
            <a:chExt cx="588666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38AF3776-F65E-E5A6-58B7-9DDCAC940D63}"/>
                </a:ext>
              </a:extLst>
            </p:cNvPr>
            <p:cNvSpPr/>
            <p:nvPr/>
          </p:nvSpPr>
          <p:spPr>
            <a:xfrm rot="16200000">
              <a:off x="5491427" y="501777"/>
              <a:ext cx="694325" cy="5745598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F28F2425-8224-F944-7599-8903C9E3FF33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439E2BA7-35E6-40CC-C21D-1749F4E89AE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4.2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A3D5DED-9F20-51B1-7FAC-ADA910D7C090}"/>
                </a:ext>
              </a:extLst>
            </p:cNvPr>
            <p:cNvSpPr txBox="1"/>
            <p:nvPr/>
          </p:nvSpPr>
          <p:spPr>
            <a:xfrm>
              <a:off x="3841162" y="2808159"/>
              <a:ext cx="5011290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ธุรกิจเอกชนในระบบธุรกิจ 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1344D27-F1F4-1AF8-A3BA-21C295067877}"/>
              </a:ext>
            </a:extLst>
          </p:cNvPr>
          <p:cNvGrpSpPr/>
          <p:nvPr/>
        </p:nvGrpSpPr>
        <p:grpSpPr>
          <a:xfrm>
            <a:off x="19864622" y="5152795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93D28BD5-BFD7-BFA0-7FE9-5F8E2BD7F3AF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1EE330E-1085-8C19-9EDF-9B3AC0295B25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520B90F-C95C-CD4D-5BAF-D07B09C96EF7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976F517-B0E5-7506-0C17-29C15DB3E806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ABAFB4C-16B5-66FE-F485-6A994499BBC5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14A9831-8B7F-CF3E-200A-839CA0552424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0F5352C-008A-FBED-7691-C9BBBF0C7329}"/>
              </a:ext>
            </a:extLst>
          </p:cNvPr>
          <p:cNvGrpSpPr/>
          <p:nvPr/>
        </p:nvGrpSpPr>
        <p:grpSpPr>
          <a:xfrm>
            <a:off x="946102" y="3032548"/>
            <a:ext cx="6048000" cy="5163946"/>
            <a:chOff x="1228728" y="3631928"/>
            <a:chExt cx="6048000" cy="5163946"/>
          </a:xfrm>
        </p:grpSpPr>
        <p:sp>
          <p:nvSpPr>
            <p:cNvPr id="75" name="TextBox 10">
              <a:extLst>
                <a:ext uri="{FF2B5EF4-FFF2-40B4-BE49-F238E27FC236}">
                  <a16:creationId xmlns:a16="http://schemas.microsoft.com/office/drawing/2014/main" id="{51C3A9E4-88CE-3316-7536-49104702D4E1}"/>
                </a:ext>
              </a:extLst>
            </p:cNvPr>
            <p:cNvSpPr txBox="1"/>
            <p:nvPr/>
          </p:nvSpPr>
          <p:spPr>
            <a:xfrm>
              <a:off x="1228728" y="3631928"/>
              <a:ext cx="6048000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3600"/>
                </a:lnSpc>
                <a:spcBef>
                  <a:spcPts val="1200"/>
                </a:spcBef>
              </a:pPr>
              <a:r>
                <a:rPr lang="th-TH" sz="37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ธุรกิจเอกชนเป็นกลไกสำคัญในระบบเศรษฐกิจ เนื่องจากสามารถตอบสนองความต้องการของตลาดได้อย่างมีประสิทธิภาพ และมีบทบาทสำคัญในการสร้างสรรค์นวัตกรรมธุรกิจ</a:t>
              </a:r>
            </a:p>
            <a:p>
              <a:pPr>
                <a:lnSpc>
                  <a:spcPts val="3600"/>
                </a:lnSpc>
                <a:spcBef>
                  <a:spcPts val="1200"/>
                </a:spcBef>
              </a:pPr>
              <a:r>
                <a:rPr lang="th-TH" sz="37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ลักษณะเด่นของธุรกิจเอกชน มีดังนี้</a:t>
              </a:r>
            </a:p>
            <a:p>
              <a:pPr marL="534988">
                <a:lnSpc>
                  <a:spcPts val="3600"/>
                </a:lnSpc>
                <a:spcBef>
                  <a:spcPts val="1200"/>
                </a:spcBef>
              </a:pPr>
              <a:r>
                <a:rPr lang="th-TH" sz="37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การเป็นเจ้าของโดยบุคคลหรือกลุ่มบุคคล : </a:t>
              </a:r>
              <a:r>
                <a:rPr lang="th-TH" sz="37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มีอิสระในการตัดสินใจ</a:t>
              </a:r>
            </a:p>
            <a:p>
              <a:pPr marL="534988">
                <a:lnSpc>
                  <a:spcPts val="3600"/>
                </a:lnSpc>
                <a:spcBef>
                  <a:spcPts val="1200"/>
                </a:spcBef>
              </a:pPr>
              <a:r>
                <a:rPr lang="th-TH" sz="37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การแสวงหากำไร : </a:t>
              </a:r>
              <a:r>
                <a:rPr lang="th-TH" sz="37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เป็นแรงผลักดันสำคัญในการดำเนินงาน</a:t>
              </a:r>
            </a:p>
            <a:p>
              <a:pPr marL="534988">
                <a:lnSpc>
                  <a:spcPts val="3600"/>
                </a:lnSpc>
                <a:spcBef>
                  <a:spcPts val="1200"/>
                </a:spcBef>
              </a:pPr>
              <a:r>
                <a:rPr lang="th-TH" sz="37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การปรับตัวอย่างรวดเร็ว : </a:t>
              </a:r>
              <a:r>
                <a:rPr lang="th-TH" sz="37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มีความยืดหยุ่นต่อการเปลี่ยนแปลงของตลาด</a:t>
              </a: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CA30C059-B53B-F1FF-3E52-A74D22E87331}"/>
                </a:ext>
              </a:extLst>
            </p:cNvPr>
            <p:cNvSpPr/>
            <p:nvPr/>
          </p:nvSpPr>
          <p:spPr>
            <a:xfrm>
              <a:off x="1228728" y="6236775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533E0F9B-B893-577F-029C-1598972DD27C}"/>
                </a:ext>
              </a:extLst>
            </p:cNvPr>
            <p:cNvSpPr/>
            <p:nvPr/>
          </p:nvSpPr>
          <p:spPr>
            <a:xfrm>
              <a:off x="1228728" y="7316812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5368DA91-20C6-29FC-07B0-140717A4D883}"/>
                </a:ext>
              </a:extLst>
            </p:cNvPr>
            <p:cNvSpPr/>
            <p:nvPr/>
          </p:nvSpPr>
          <p:spPr>
            <a:xfrm>
              <a:off x="1228728" y="8338674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374EF61-D46A-28EC-D568-B2047EDD3106}"/>
              </a:ext>
            </a:extLst>
          </p:cNvPr>
          <p:cNvGrpSpPr/>
          <p:nvPr/>
        </p:nvGrpSpPr>
        <p:grpSpPr>
          <a:xfrm>
            <a:off x="7646513" y="1921465"/>
            <a:ext cx="9940644" cy="7886373"/>
            <a:chOff x="7491237" y="1921465"/>
            <a:chExt cx="9940644" cy="7886373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8AE09FB0-3CB4-A712-78C7-83EA54D38566}"/>
                </a:ext>
              </a:extLst>
            </p:cNvPr>
            <p:cNvSpPr/>
            <p:nvPr/>
          </p:nvSpPr>
          <p:spPr>
            <a:xfrm>
              <a:off x="7491237" y="2087067"/>
              <a:ext cx="9940644" cy="7720771"/>
            </a:xfrm>
            <a:prstGeom prst="roundRect">
              <a:avLst>
                <a:gd name="adj" fmla="val 17371"/>
              </a:avLst>
            </a:prstGeom>
            <a:solidFill>
              <a:schemeClr val="bg1"/>
            </a:solidFill>
            <a:ln w="38100">
              <a:solidFill>
                <a:srgbClr val="93DBDD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98E17D20-F51B-A5B8-D25E-F6A0BD5A441C}"/>
                </a:ext>
              </a:extLst>
            </p:cNvPr>
            <p:cNvSpPr/>
            <p:nvPr/>
          </p:nvSpPr>
          <p:spPr>
            <a:xfrm>
              <a:off x="7652534" y="2199980"/>
              <a:ext cx="9618051" cy="744177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rgbClr val="05BEC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18CFF370-6E69-49AE-DB5D-F02116A9F749}"/>
                </a:ext>
              </a:extLst>
            </p:cNvPr>
            <p:cNvGrpSpPr/>
            <p:nvPr/>
          </p:nvGrpSpPr>
          <p:grpSpPr>
            <a:xfrm>
              <a:off x="8035224" y="1921465"/>
              <a:ext cx="7277363" cy="778326"/>
              <a:chOff x="4964902" y="2717610"/>
              <a:chExt cx="7277363" cy="778326"/>
            </a:xfrm>
          </p:grpSpPr>
          <p:sp>
            <p:nvSpPr>
              <p:cNvPr id="89" name="Google Shape;176;p25">
                <a:extLst>
                  <a:ext uri="{FF2B5EF4-FFF2-40B4-BE49-F238E27FC236}">
                    <a16:creationId xmlns:a16="http://schemas.microsoft.com/office/drawing/2014/main" id="{D81D7190-9FC1-6F22-E893-B7BF2A207D5E}"/>
                  </a:ext>
                </a:extLst>
              </p:cNvPr>
              <p:cNvSpPr/>
              <p:nvPr/>
            </p:nvSpPr>
            <p:spPr>
              <a:xfrm rot="16200000">
                <a:off x="8360725" y="156347"/>
                <a:ext cx="778324" cy="5900853"/>
              </a:xfrm>
              <a:prstGeom prst="roundRect">
                <a:avLst>
                  <a:gd name="adj" fmla="val 50000"/>
                </a:avLst>
              </a:prstGeom>
              <a:solidFill>
                <a:srgbClr val="BDE9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" name="Google Shape;176;p25">
                <a:extLst>
                  <a:ext uri="{FF2B5EF4-FFF2-40B4-BE49-F238E27FC236}">
                    <a16:creationId xmlns:a16="http://schemas.microsoft.com/office/drawing/2014/main" id="{32FADEC2-BEF6-D43B-407F-C72DDEFF7759}"/>
                  </a:ext>
                </a:extLst>
              </p:cNvPr>
              <p:cNvSpPr/>
              <p:nvPr/>
            </p:nvSpPr>
            <p:spPr>
              <a:xfrm rot="16200000">
                <a:off x="5415908" y="2266604"/>
                <a:ext cx="778324" cy="1680336"/>
              </a:xfrm>
              <a:prstGeom prst="roundRect">
                <a:avLst>
                  <a:gd name="adj" fmla="val 50000"/>
                </a:avLst>
              </a:prstGeom>
              <a:solidFill>
                <a:srgbClr val="05B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" name="TextBox 10">
                <a:extLst>
                  <a:ext uri="{FF2B5EF4-FFF2-40B4-BE49-F238E27FC236}">
                    <a16:creationId xmlns:a16="http://schemas.microsoft.com/office/drawing/2014/main" id="{2BBFFBC1-F606-CB02-5316-90A4C8CD267F}"/>
                  </a:ext>
                </a:extLst>
              </p:cNvPr>
              <p:cNvSpPr txBox="1"/>
              <p:nvPr/>
            </p:nvSpPr>
            <p:spPr>
              <a:xfrm>
                <a:off x="5236073" y="2864617"/>
                <a:ext cx="2066594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ตัวอย่าง</a:t>
                </a:r>
                <a:endParaRPr lang="en-US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92" name="TextBox 10">
                <a:extLst>
                  <a:ext uri="{FF2B5EF4-FFF2-40B4-BE49-F238E27FC236}">
                    <a16:creationId xmlns:a16="http://schemas.microsoft.com/office/drawing/2014/main" id="{5BAC4547-6098-C1BC-5E69-EA133A7E2EA4}"/>
                  </a:ext>
                </a:extLst>
              </p:cNvPr>
              <p:cNvSpPr txBox="1"/>
              <p:nvPr/>
            </p:nvSpPr>
            <p:spPr>
              <a:xfrm>
                <a:off x="6791203" y="2864617"/>
                <a:ext cx="5451062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2">
                        <a:lumMod val="2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ธุรกิจเอกชนที่ประสบความสำเร็จ</a:t>
                </a:r>
                <a:endParaRPr lang="en-US" sz="4000" b="1" spc="36" dirty="0">
                  <a:solidFill>
                    <a:schemeClr val="bg2">
                      <a:lumMod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88" name="TextBox 10">
              <a:extLst>
                <a:ext uri="{FF2B5EF4-FFF2-40B4-BE49-F238E27FC236}">
                  <a16:creationId xmlns:a16="http://schemas.microsoft.com/office/drawing/2014/main" id="{6BB55015-8C93-0850-E2CB-9B03B8F54977}"/>
                </a:ext>
              </a:extLst>
            </p:cNvPr>
            <p:cNvSpPr txBox="1"/>
            <p:nvPr/>
          </p:nvSpPr>
          <p:spPr>
            <a:xfrm>
              <a:off x="8173969" y="2849492"/>
              <a:ext cx="8680609" cy="4057023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3600"/>
                </a:lnSpc>
                <a:spcBef>
                  <a:spcPts val="600"/>
                </a:spcBef>
              </a:pPr>
              <a:r>
                <a:rPr lang="th-TH" sz="34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ธุรกิจที่มีลักษณะไม่หยุดนิ่ง บริษัทเทคโนโลยีที่เริ่มต้นจากธุรกิจขนาดเล็ก เช่น </a:t>
              </a:r>
              <a:r>
                <a:rPr lang="en-US" sz="34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Google </a:t>
              </a:r>
              <a:r>
                <a:rPr lang="th-TH" sz="34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หรือ </a:t>
              </a:r>
              <a:r>
                <a:rPr lang="en-US" sz="34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Amazon</a:t>
              </a:r>
            </a:p>
            <a:p>
              <a:pPr algn="thaiDist">
                <a:lnSpc>
                  <a:spcPts val="3600"/>
                </a:lnSpc>
                <a:spcBef>
                  <a:spcPts val="600"/>
                </a:spcBef>
              </a:pPr>
              <a:r>
                <a:rPr lang="th-TH" sz="3400" b="1" spc="36" dirty="0">
                  <a:solidFill>
                    <a:srgbClr val="F57C7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ประวัติ </a:t>
              </a:r>
              <a:r>
                <a:rPr lang="en-US" sz="3400" b="1" spc="36" dirty="0">
                  <a:solidFill>
                    <a:srgbClr val="F57C7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Google</a:t>
              </a:r>
            </a:p>
            <a:p>
              <a:pPr algn="thaiDist">
                <a:lnSpc>
                  <a:spcPts val="3600"/>
                </a:lnSpc>
                <a:spcBef>
                  <a:spcPts val="600"/>
                </a:spcBef>
              </a:pPr>
              <a:r>
                <a:rPr lang="en-US" sz="34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Google</a:t>
              </a:r>
              <a:r>
                <a:rPr lang="en-US" sz="3400" spc="-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34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เป็นบริษัทที่มีต้นกำเนิดจากแนวคิดที่เรียบง่าย แต่ทรงพลัง นั่นคือ การจัดระเบียบข้อมูลของโลกและทำให้เข้าถึงได้ง่ายขึ้น สองผู้ก่อตั้ง </a:t>
              </a:r>
              <a:r>
                <a:rPr lang="en-US" sz="34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Larry Page</a:t>
              </a:r>
              <a:r>
                <a:rPr lang="en-US" sz="3400" spc="-5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34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4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Sergey</a:t>
              </a:r>
              <a:r>
                <a:rPr lang="en-US" sz="3400" spc="-5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en-US" sz="34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Brin</a:t>
              </a:r>
              <a:r>
                <a:rPr lang="en-US" sz="3400" spc="-5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34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เริ่มต้นโครงการนี้ในปี 1996 ขณะเป็นนักศึกษาปริญญาเอกที่มหาวิทยาลัยสแตนฟอร์ด และได้พัฒนาอัลกอริทึมที่มีชื่อว่า </a:t>
              </a:r>
              <a:r>
                <a:rPr lang="en-US" sz="34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PageRank </a:t>
              </a:r>
              <a:r>
                <a:rPr lang="th-TH" sz="34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ป็นเทคโนโลยีที่วิเคราะห์ความสัมพันธ์ระหว่างเว็บไซต์เพื่อจัดอันดับผลการค้นหาให้ตรงกับความต้องการของผู้ใช้งาน </a:t>
              </a:r>
              <a:r>
                <a:rPr lang="en-US" sz="34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Google</a:t>
              </a:r>
              <a:r>
                <a:rPr lang="th-TH" sz="34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เริ่มต้นจากการเป็นเพียงเครื่องมือค้นหาบนอินเทอร์เน็ต และพัฒนาอย่างก้าวกระโดด มี</a:t>
              </a:r>
              <a:r>
                <a:rPr lang="th-TH" sz="3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การเปิดตัวผลิตภัณฑ์และบริการใหม่ ๆ เช่น </a:t>
              </a:r>
              <a:r>
                <a:rPr lang="en-US" sz="3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Gmail,</a:t>
              </a:r>
              <a:r>
                <a:rPr lang="en-US" sz="3400" spc="-5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en-US" sz="3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Google</a:t>
              </a:r>
              <a:r>
                <a:rPr lang="en-US" sz="3400" spc="-3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en-US" sz="3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Maps,</a:t>
              </a:r>
              <a:r>
                <a:rPr lang="en-US" sz="3400" spc="-3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en-US" sz="3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YouTube </a:t>
              </a:r>
              <a:br>
                <a:rPr lang="th-TH" sz="34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4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ซึ่งกลายเป็นแพลตฟอร์มวิดีโอออนไลน์ที่ใหญ่ที่สุดในโลก มีการพัฒนาเทคโนโลยี </a:t>
              </a:r>
              <a:r>
                <a:rPr lang="en-US" sz="34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AI</a:t>
              </a:r>
              <a:r>
                <a:rPr lang="th-TH" sz="34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และโครงการรถยนต์ไร้คนขับ การเปลี่ยนแปลงนี้สะท้อนถึงความมุ่งมั่นของ </a:t>
              </a:r>
              <a:r>
                <a:rPr lang="en-US" sz="34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Google </a:t>
              </a:r>
              <a:r>
                <a:rPr lang="th-TH" sz="34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ในการเป็นมากกว่าบริษัทเทคโนโลยี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037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9CB08-F301-E99B-D4E5-C473C8ECB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9938EE2-6AB3-7637-92DD-BF44AF040F96}"/>
              </a:ext>
            </a:extLst>
          </p:cNvPr>
          <p:cNvSpPr/>
          <p:nvPr/>
        </p:nvSpPr>
        <p:spPr>
          <a:xfrm>
            <a:off x="-13452854" y="1361011"/>
            <a:ext cx="10203543" cy="10203543"/>
          </a:xfrm>
          <a:prstGeom prst="ellipse">
            <a:avLst/>
          </a:prstGeom>
          <a:solidFill>
            <a:srgbClr val="FFC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">
            <a:extLst>
              <a:ext uri="{FF2B5EF4-FFF2-40B4-BE49-F238E27FC236}">
                <a16:creationId xmlns:a16="http://schemas.microsoft.com/office/drawing/2014/main" id="{69F9DD60-6169-57A0-CB47-481D0D392A57}"/>
              </a:ext>
            </a:extLst>
          </p:cNvPr>
          <p:cNvSpPr txBox="1"/>
          <p:nvPr/>
        </p:nvSpPr>
        <p:spPr>
          <a:xfrm>
            <a:off x="-140201" y="-4152900"/>
            <a:ext cx="10203543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en-US" sz="6000" dirty="0">
                <a:solidFill>
                  <a:schemeClr val="bg1"/>
                </a:solidFill>
                <a:latin typeface="2006_iannnnnBKK" panose="02000000000000000000" pitchFamily="2" charset="0"/>
                <a:cs typeface="2006_iannnnnBKK" panose="02000000000000000000" pitchFamily="2" charset="0"/>
              </a:rPr>
              <a:t>Marketer Personality Development</a:t>
            </a:r>
            <a:endParaRPr lang="en-US" sz="6000" b="1" dirty="0">
              <a:solidFill>
                <a:schemeClr val="bg1"/>
              </a:solidFill>
              <a:latin typeface="2006_iannnnnBKK" panose="02000000000000000000" pitchFamily="2" charset="0"/>
              <a:cs typeface="2006_iannnnnBKK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01C042-77FC-4E2F-3D49-EDDAF33EB05F}"/>
              </a:ext>
            </a:extLst>
          </p:cNvPr>
          <p:cNvSpPr txBox="1"/>
          <p:nvPr/>
        </p:nvSpPr>
        <p:spPr>
          <a:xfrm>
            <a:off x="14678077" y="-1605325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199370025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BFFD58-1AFF-A7C5-D458-8239D185B157}"/>
              </a:ext>
            </a:extLst>
          </p:cNvPr>
          <p:cNvSpPr txBox="1"/>
          <p:nvPr/>
        </p:nvSpPr>
        <p:spPr>
          <a:xfrm>
            <a:off x="5263612" y="-2046809"/>
            <a:ext cx="8265096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oud Soft SemiBold" panose="02000000000000000000" pitchFamily="50" charset="-34"/>
                <a:cs typeface="Cloud Soft SemiBold" panose="02000000000000000000" pitchFamily="50" charset="-34"/>
              </a:rPr>
              <a:t>PERSONALITY DEVELOPMENT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452DBFF-D434-CF9A-A02B-3C5A0751F0FA}"/>
              </a:ext>
            </a:extLst>
          </p:cNvPr>
          <p:cNvGrpSpPr/>
          <p:nvPr/>
        </p:nvGrpSpPr>
        <p:grpSpPr>
          <a:xfrm>
            <a:off x="0" y="-1611858"/>
            <a:ext cx="18288000" cy="3986500"/>
            <a:chOff x="0" y="-1558070"/>
            <a:chExt cx="18288000" cy="39865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54F8B14-9AC6-DDBE-D1B0-F63A6D6265CC}"/>
                </a:ext>
              </a:extLst>
            </p:cNvPr>
            <p:cNvSpPr/>
            <p:nvPr/>
          </p:nvSpPr>
          <p:spPr>
            <a:xfrm>
              <a:off x="2494708" y="-1558070"/>
              <a:ext cx="13298582" cy="3791906"/>
            </a:xfrm>
            <a:prstGeom prst="roundRect">
              <a:avLst>
                <a:gd name="adj" fmla="val 32216"/>
              </a:avLst>
            </a:prstGeom>
            <a:solidFill>
              <a:srgbClr val="F258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015223-74D0-81ED-255A-ECB19EBF4972}"/>
                </a:ext>
              </a:extLst>
            </p:cNvPr>
            <p:cNvSpPr txBox="1"/>
            <p:nvPr/>
          </p:nvSpPr>
          <p:spPr>
            <a:xfrm>
              <a:off x="0" y="1312740"/>
              <a:ext cx="18288000" cy="11156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14000" b="1" spc="-150" dirty="0">
                  <a:solidFill>
                    <a:schemeClr val="bg1"/>
                  </a:solidFill>
                  <a:latin typeface="Cloud Soft SemiBold" panose="02000000000000000000" pitchFamily="50" charset="-34"/>
                  <a:cs typeface="Cloud Soft SemiBold" panose="02000000000000000000" pitchFamily="50" charset="-34"/>
                </a:rPr>
                <a:t>Basic Business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A506E2C-0DDD-0F8A-39BE-FEE9B2A0D2E5}"/>
              </a:ext>
            </a:extLst>
          </p:cNvPr>
          <p:cNvGrpSpPr/>
          <p:nvPr/>
        </p:nvGrpSpPr>
        <p:grpSpPr>
          <a:xfrm>
            <a:off x="5622877" y="3466753"/>
            <a:ext cx="6993237" cy="5336053"/>
            <a:chOff x="5622877" y="3466753"/>
            <a:chExt cx="6993237" cy="533605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B96D8-62CA-E177-A717-371F0B00DF8E}"/>
                </a:ext>
              </a:extLst>
            </p:cNvPr>
            <p:cNvSpPr/>
            <p:nvPr/>
          </p:nvSpPr>
          <p:spPr>
            <a:xfrm>
              <a:off x="5622877" y="4908490"/>
              <a:ext cx="6993237" cy="3894316"/>
            </a:xfrm>
            <a:prstGeom prst="roundRect">
              <a:avLst>
                <a:gd name="adj" fmla="val 12690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887EB97-AA98-46BD-F236-69A5D0E3CA0C}"/>
                </a:ext>
              </a:extLst>
            </p:cNvPr>
            <p:cNvGrpSpPr/>
            <p:nvPr/>
          </p:nvGrpSpPr>
          <p:grpSpPr>
            <a:xfrm>
              <a:off x="6077506" y="3466753"/>
              <a:ext cx="6538608" cy="5095115"/>
              <a:chOff x="5825346" y="3466753"/>
              <a:chExt cx="6538608" cy="5095115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09487324-5578-65B4-86AD-CC081FF298A1}"/>
                  </a:ext>
                </a:extLst>
              </p:cNvPr>
              <p:cNvGrpSpPr/>
              <p:nvPr/>
            </p:nvGrpSpPr>
            <p:grpSpPr>
              <a:xfrm>
                <a:off x="7011582" y="3466753"/>
                <a:ext cx="4264836" cy="1138844"/>
                <a:chOff x="1265027" y="2058948"/>
                <a:chExt cx="4740111" cy="1265758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51031DA0-A8EB-FA94-6842-9ECB1247AB72}"/>
                    </a:ext>
                  </a:extLst>
                </p:cNvPr>
                <p:cNvGrpSpPr/>
                <p:nvPr/>
              </p:nvGrpSpPr>
              <p:grpSpPr>
                <a:xfrm>
                  <a:off x="1265027" y="2255425"/>
                  <a:ext cx="3871119" cy="1069281"/>
                  <a:chOff x="4648200" y="5812366"/>
                  <a:chExt cx="3871119" cy="1069281"/>
                </a:xfrm>
              </p:grpSpPr>
              <p:sp>
                <p:nvSpPr>
                  <p:cNvPr id="12" name="Rectangle: Rounded Corners 11">
                    <a:extLst>
                      <a:ext uri="{FF2B5EF4-FFF2-40B4-BE49-F238E27FC236}">
                        <a16:creationId xmlns:a16="http://schemas.microsoft.com/office/drawing/2014/main" id="{FADC9A2F-C5C4-12E2-0952-20A0BFB236F8}"/>
                      </a:ext>
                    </a:extLst>
                  </p:cNvPr>
                  <p:cNvSpPr/>
                  <p:nvPr/>
                </p:nvSpPr>
                <p:spPr>
                  <a:xfrm>
                    <a:off x="4648200" y="5969673"/>
                    <a:ext cx="3840802" cy="911974"/>
                  </a:xfrm>
                  <a:prstGeom prst="roundRect">
                    <a:avLst/>
                  </a:prstGeom>
                  <a:solidFill>
                    <a:srgbClr val="F57C7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" name="TextBox 6">
                    <a:extLst>
                      <a:ext uri="{FF2B5EF4-FFF2-40B4-BE49-F238E27FC236}">
                        <a16:creationId xmlns:a16="http://schemas.microsoft.com/office/drawing/2014/main" id="{E39D247A-23FA-3FA8-7205-306DD1ECAACC}"/>
                      </a:ext>
                    </a:extLst>
                  </p:cNvPr>
                  <p:cNvSpPr txBox="1"/>
                  <p:nvPr/>
                </p:nvSpPr>
                <p:spPr>
                  <a:xfrm>
                    <a:off x="4983373" y="5812366"/>
                    <a:ext cx="3535946" cy="1043331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>
                      <a:lnSpc>
                        <a:spcPts val="7979"/>
                      </a:lnSpc>
                    </a:pPr>
                    <a:r>
                      <a:rPr lang="th-TH" sz="4300" b="1" dirty="0">
                        <a:solidFill>
                          <a:schemeClr val="bg1"/>
                        </a:solidFill>
                        <a:latin typeface="RSU" panose="02000506040000020003" pitchFamily="2" charset="-34"/>
                        <a:cs typeface="RSU" panose="02000506040000020003" pitchFamily="2" charset="-34"/>
                      </a:rPr>
                      <a:t>สาระการเรียนรู้</a:t>
                    </a:r>
                    <a:endParaRPr lang="en-US" sz="43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endParaRPr>
                  </a:p>
                </p:txBody>
              </p:sp>
            </p:grp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346D32B9-0D57-AD52-D91F-59FBDC86A051}"/>
                    </a:ext>
                  </a:extLst>
                </p:cNvPr>
                <p:cNvSpPr/>
                <p:nvPr/>
              </p:nvSpPr>
              <p:spPr>
                <a:xfrm>
                  <a:off x="4884158" y="2058948"/>
                  <a:ext cx="615553" cy="615553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6314EEF5-2D6F-8208-7590-080E7A4D19FF}"/>
                    </a:ext>
                  </a:extLst>
                </p:cNvPr>
                <p:cNvSpPr/>
                <p:nvPr/>
              </p:nvSpPr>
              <p:spPr>
                <a:xfrm>
                  <a:off x="5530745" y="2236344"/>
                  <a:ext cx="474393" cy="474393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DF2C1956-77B2-3243-2D99-7F21EBDB040A}"/>
                    </a:ext>
                  </a:extLst>
                </p:cNvPr>
                <p:cNvSpPr/>
                <p:nvPr/>
              </p:nvSpPr>
              <p:spPr>
                <a:xfrm>
                  <a:off x="5258173" y="2704187"/>
                  <a:ext cx="350683" cy="350683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84EA516-74F9-9B5C-65F2-1786DBE68C67}"/>
                  </a:ext>
                </a:extLst>
              </p:cNvPr>
              <p:cNvGrpSpPr/>
              <p:nvPr/>
            </p:nvGrpSpPr>
            <p:grpSpPr>
              <a:xfrm>
                <a:off x="5825346" y="5143500"/>
                <a:ext cx="6538608" cy="3418368"/>
                <a:chOff x="838200" y="4388362"/>
                <a:chExt cx="6538608" cy="3418368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62BA8547-6F56-C2B0-472E-B2A30B792AC2}"/>
                    </a:ext>
                  </a:extLst>
                </p:cNvPr>
                <p:cNvSpPr/>
                <p:nvPr/>
              </p:nvSpPr>
              <p:spPr>
                <a:xfrm>
                  <a:off x="838200" y="4388362"/>
                  <a:ext cx="576000" cy="576000"/>
                </a:xfrm>
                <a:prstGeom prst="ellipse">
                  <a:avLst/>
                </a:prstGeom>
                <a:gradFill>
                  <a:gsLst>
                    <a:gs pos="0">
                      <a:srgbClr val="04A8AC"/>
                    </a:gs>
                    <a:gs pos="80000">
                      <a:srgbClr val="05BEC3"/>
                    </a:gs>
                    <a:gs pos="100000">
                      <a:srgbClr val="05DCE1"/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5100"/>
                    </a:lnSpc>
                    <a:spcBef>
                      <a:spcPts val="600"/>
                    </a:spcBef>
                  </a:pPr>
                  <a:r>
                    <a:rPr lang="en-US" sz="3600" dirty="0"/>
                    <a:t>1</a:t>
                  </a:r>
                  <a:endParaRPr lang="th-TH" sz="3600" dirty="0"/>
                </a:p>
              </p:txBody>
            </p:sp>
            <p:sp>
              <p:nvSpPr>
                <p:cNvPr id="10" name="TextBox 10">
                  <a:extLst>
                    <a:ext uri="{FF2B5EF4-FFF2-40B4-BE49-F238E27FC236}">
                      <a16:creationId xmlns:a16="http://schemas.microsoft.com/office/drawing/2014/main" id="{FB544689-2909-EA6B-7221-8070BCC20BCC}"/>
                    </a:ext>
                  </a:extLst>
                </p:cNvPr>
                <p:cNvSpPr txBox="1"/>
                <p:nvPr/>
              </p:nvSpPr>
              <p:spPr>
                <a:xfrm>
                  <a:off x="1537533" y="4507031"/>
                  <a:ext cx="5839275" cy="325995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>
                    <a:lnSpc>
                      <a:spcPts val="3500"/>
                    </a:lnSpc>
                    <a:spcBef>
                      <a:spcPts val="2000"/>
                    </a:spcBef>
                  </a:pPr>
                  <a:r>
                    <a:rPr lang="th-TH" sz="4000" b="1" spc="36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ความหมายและวัตถุประสงค์ของธุรกิจ</a:t>
                  </a:r>
                </a:p>
                <a:p>
                  <a:pPr>
                    <a:lnSpc>
                      <a:spcPts val="3500"/>
                    </a:lnSpc>
                    <a:spcBef>
                      <a:spcPts val="2000"/>
                    </a:spcBef>
                  </a:pPr>
                  <a:r>
                    <a:rPr lang="th-TH" sz="4000" b="1" spc="36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ความสำคัญของธุรกิจ</a:t>
                  </a:r>
                </a:p>
                <a:p>
                  <a:pPr>
                    <a:lnSpc>
                      <a:spcPts val="3500"/>
                    </a:lnSpc>
                    <a:spcBef>
                      <a:spcPts val="2000"/>
                    </a:spcBef>
                  </a:pPr>
                  <a:r>
                    <a:rPr lang="th-TH" sz="4000" b="1" spc="36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ปัจจัยในการดำเนินธุรกิจ</a:t>
                  </a:r>
                </a:p>
                <a:p>
                  <a:pPr>
                    <a:lnSpc>
                      <a:spcPts val="3500"/>
                    </a:lnSpc>
                    <a:spcBef>
                      <a:spcPts val="2000"/>
                    </a:spcBef>
                  </a:pPr>
                  <a:r>
                    <a:rPr lang="th-TH" sz="4000" b="1" spc="36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ระบบธุรกิจ</a:t>
                  </a:r>
                </a:p>
                <a:p>
                  <a:pPr>
                    <a:lnSpc>
                      <a:spcPts val="3500"/>
                    </a:lnSpc>
                    <a:spcBef>
                      <a:spcPts val="2000"/>
                    </a:spcBef>
                  </a:pPr>
                  <a:r>
                    <a:rPr lang="th-TH" sz="4000" b="1" spc="36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การเลือกธุรกิจ</a:t>
                  </a: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93E60894-4578-CA51-494B-34BBB51D99E8}"/>
                    </a:ext>
                  </a:extLst>
                </p:cNvPr>
                <p:cNvSpPr/>
                <p:nvPr/>
              </p:nvSpPr>
              <p:spPr>
                <a:xfrm>
                  <a:off x="838200" y="5084760"/>
                  <a:ext cx="576000" cy="576000"/>
                </a:xfrm>
                <a:prstGeom prst="ellipse">
                  <a:avLst/>
                </a:prstGeom>
                <a:gradFill>
                  <a:gsLst>
                    <a:gs pos="0">
                      <a:srgbClr val="04A8AC"/>
                    </a:gs>
                    <a:gs pos="80000">
                      <a:srgbClr val="05BEC3"/>
                    </a:gs>
                    <a:gs pos="100000">
                      <a:srgbClr val="05DCE1"/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5100"/>
                    </a:lnSpc>
                    <a:spcBef>
                      <a:spcPts val="600"/>
                    </a:spcBef>
                  </a:pPr>
                  <a:r>
                    <a:rPr lang="en-US" sz="3600" dirty="0"/>
                    <a:t>2</a:t>
                  </a:r>
                  <a:endParaRPr lang="th-TH" sz="3600" dirty="0"/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98BBC713-0C44-9868-FB88-565B492A9B65}"/>
                    </a:ext>
                  </a:extLst>
                </p:cNvPr>
                <p:cNvSpPr/>
                <p:nvPr/>
              </p:nvSpPr>
              <p:spPr>
                <a:xfrm>
                  <a:off x="838200" y="5781159"/>
                  <a:ext cx="576000" cy="576000"/>
                </a:xfrm>
                <a:prstGeom prst="ellipse">
                  <a:avLst/>
                </a:prstGeom>
                <a:gradFill>
                  <a:gsLst>
                    <a:gs pos="0">
                      <a:srgbClr val="04A8AC"/>
                    </a:gs>
                    <a:gs pos="80000">
                      <a:srgbClr val="05BEC3"/>
                    </a:gs>
                    <a:gs pos="100000">
                      <a:srgbClr val="05DCE1"/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5100"/>
                    </a:lnSpc>
                    <a:spcBef>
                      <a:spcPts val="600"/>
                    </a:spcBef>
                  </a:pPr>
                  <a:r>
                    <a:rPr lang="en-US" sz="3600" dirty="0"/>
                    <a:t>3</a:t>
                  </a:r>
                  <a:endParaRPr lang="th-TH" sz="3600" dirty="0"/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C848933B-1C59-4393-15AA-2571C1A57549}"/>
                    </a:ext>
                  </a:extLst>
                </p:cNvPr>
                <p:cNvSpPr/>
                <p:nvPr/>
              </p:nvSpPr>
              <p:spPr>
                <a:xfrm>
                  <a:off x="838200" y="6493172"/>
                  <a:ext cx="576000" cy="576000"/>
                </a:xfrm>
                <a:prstGeom prst="ellipse">
                  <a:avLst/>
                </a:prstGeom>
                <a:gradFill>
                  <a:gsLst>
                    <a:gs pos="0">
                      <a:srgbClr val="04A8AC"/>
                    </a:gs>
                    <a:gs pos="80000">
                      <a:srgbClr val="05BEC3"/>
                    </a:gs>
                    <a:gs pos="100000">
                      <a:srgbClr val="05DCE1"/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5100"/>
                    </a:lnSpc>
                    <a:spcBef>
                      <a:spcPts val="600"/>
                    </a:spcBef>
                  </a:pPr>
                  <a:r>
                    <a:rPr lang="en-US" sz="3600" dirty="0"/>
                    <a:t>4</a:t>
                  </a:r>
                  <a:endParaRPr lang="th-TH" sz="3600" dirty="0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8A06E683-2884-AF9C-A14D-376680F2DD53}"/>
                    </a:ext>
                  </a:extLst>
                </p:cNvPr>
                <p:cNvSpPr/>
                <p:nvPr/>
              </p:nvSpPr>
              <p:spPr>
                <a:xfrm>
                  <a:off x="838200" y="7230730"/>
                  <a:ext cx="576000" cy="576000"/>
                </a:xfrm>
                <a:prstGeom prst="ellipse">
                  <a:avLst/>
                </a:prstGeom>
                <a:gradFill>
                  <a:gsLst>
                    <a:gs pos="0">
                      <a:srgbClr val="04A8AC"/>
                    </a:gs>
                    <a:gs pos="80000">
                      <a:srgbClr val="05BEC3"/>
                    </a:gs>
                    <a:gs pos="100000">
                      <a:srgbClr val="05DCE1"/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5100"/>
                    </a:lnSpc>
                    <a:spcBef>
                      <a:spcPts val="600"/>
                    </a:spcBef>
                  </a:pPr>
                  <a:r>
                    <a:rPr lang="en-US" sz="3600" dirty="0"/>
                    <a:t>5</a:t>
                  </a:r>
                  <a:endParaRPr lang="th-TH" sz="3600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4298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495DA-5601-3DE8-C93C-DCCA60849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056C7E5-9510-4D9F-295B-B43C63ABAB96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1A2D151-9E41-1C22-13CE-625E3CA9E90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0DABEA3E-EAEC-FC10-6D5A-E8AD47C03EA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A57C85E5-896D-51B7-34AF-16FD2C7407A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49A4812-0A34-7B83-70AC-7B8376DE61A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B19B4E-94AD-008D-1ECF-4A03DA6025E5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E6F055D-9285-631E-D0AE-6DCD03CEF35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F9C11E22-917B-31B4-9AF6-C5994886142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94166C4F-3592-2A34-E09B-9AA44ADBE09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1EFB1A4-AB3C-4A0D-694B-4FF979B93D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36B50DD-9B21-ADCD-35AE-49F7E24F17D9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A394DFF-560F-2AE1-99AE-321F0ACD964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8436D874-4BCA-3A4B-3871-2A582624ECD2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D0733B5D-C986-EC33-CDE9-3A7704957FA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EF89DBE-ED15-B720-4A24-3D1FE010D88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AC8E81B-203C-E749-F5A4-1AD4509184A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7D0FE23-3E27-5CC7-DDB0-BB2E849CBE3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C588B80A-83A3-74CC-4EF3-48B0F707667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840FAF40-6BD7-FC73-9FC9-2102A8E9077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7C57D39-445A-B812-67E0-3710CE6ECA1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6C82595-BC67-F131-34C0-C68FA827BE46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21E131F-A2A6-D516-9F5B-8CD5C71ECBE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FC805EF6-265C-75E2-A091-A5093BCA59E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F221784-D5B6-B97C-94C4-53F2A54B376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F61515E-A7E3-59EC-FC49-1E262CAF4E8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1A362D7-B422-761B-F88C-3F9CECBA257C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4B5EE28-5773-53EC-EBD6-44DDAFAC81B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8FACA6FF-4EB6-4DCF-3F9E-4BCACD4EB86D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82CEC861-6620-AD0E-88A2-BCC7A87D7E9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5508F73-F498-1672-9151-6FAB1F47D7A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10F6313-94D7-1FF4-5FAE-040B402C18A9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1033DFB-34BF-35A3-9C87-1E5DF40EC075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98D939E5-8EED-BA16-8B52-AFC31DB866E8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D36311C5-E17C-4D33-8853-6BB36AB0179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D73BC0B-AD35-898D-4C13-BDDA17F318F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5C3CE68-A61C-7459-9334-09CD8CE14CFD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C146A95-6513-CC72-1F84-51541BE0B1EF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168EB12A-6E48-43AD-3CD8-C2CBA00CFD44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CCD043EB-6D9B-EC3D-29B1-1541B21EFF9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96C3C37-D4B3-EAB5-37BF-6328728E73A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26C13C4-B238-577C-730F-8C98D6E2C40E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E472E1F-BD1F-E4EF-4DFC-9985156A13E3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5B3ACFE7-3CC9-44E1-C0EE-F376CE6C263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C79C1D18-6EA9-8C6D-0DA2-9E3C5F5ACA9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5DAAE29-E010-4AAD-C7B4-5ACDD05C439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6501B8D-38CD-2C95-F330-14FC601FDE81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CC4B52C-1E0A-6AFD-0802-3F9CD9E9750D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F903F8BB-530E-D6E4-B83A-108A71A7180D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8DFA3236-CE8D-9771-EFD6-9F7D2A01F68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978EFB1-C8E2-AE98-68D8-D6F48108990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AA29DF28-0D81-BFC5-44D1-7A9E97B670D3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C23868BE-8BAA-D846-5C63-4DFC5F1830E5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563BF48-574E-1BB2-8507-550EACE8F04D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2E1952B-125F-30A5-909D-374DF362929B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3FEEBFAF-F1D6-630C-E825-722DF68DEAB7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E4AD59C-323E-1909-458D-B34F9533BF2A}"/>
              </a:ext>
            </a:extLst>
          </p:cNvPr>
          <p:cNvGrpSpPr/>
          <p:nvPr/>
        </p:nvGrpSpPr>
        <p:grpSpPr>
          <a:xfrm>
            <a:off x="19864622" y="5152795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AE8E9CCC-D95A-86BD-3297-3CBEF925D0EB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A5DC289-A518-7648-C4AE-01C52DD8B050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DB11668-81EA-DF00-7195-35D7FF959D47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BE18E180-AE52-4658-C159-4E3E21E9DA75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3D75397-F3C3-3B92-3115-95ADB085727A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40E066F0-F723-4AE6-EA96-99F72DBFD02E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7B61E9F-2F2E-D834-9688-B65395278B91}"/>
              </a:ext>
            </a:extLst>
          </p:cNvPr>
          <p:cNvGrpSpPr/>
          <p:nvPr/>
        </p:nvGrpSpPr>
        <p:grpSpPr>
          <a:xfrm>
            <a:off x="1033374" y="1814288"/>
            <a:ext cx="16221252" cy="7635607"/>
            <a:chOff x="7514387" y="1921465"/>
            <a:chExt cx="16221252" cy="76356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0F614BC5-451E-2377-F468-4E6434798012}"/>
                </a:ext>
              </a:extLst>
            </p:cNvPr>
            <p:cNvSpPr/>
            <p:nvPr/>
          </p:nvSpPr>
          <p:spPr>
            <a:xfrm>
              <a:off x="7514387" y="2087067"/>
              <a:ext cx="16221252" cy="7470005"/>
            </a:xfrm>
            <a:prstGeom prst="roundRect">
              <a:avLst>
                <a:gd name="adj" fmla="val 17371"/>
              </a:avLst>
            </a:prstGeom>
            <a:solidFill>
              <a:schemeClr val="bg1"/>
            </a:solidFill>
            <a:ln w="38100">
              <a:solidFill>
                <a:srgbClr val="93DBDD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C46BA88F-B6C7-09AE-469E-C828D58CDDB3}"/>
                </a:ext>
              </a:extLst>
            </p:cNvPr>
            <p:cNvSpPr/>
            <p:nvPr/>
          </p:nvSpPr>
          <p:spPr>
            <a:xfrm>
              <a:off x="7652534" y="2199980"/>
              <a:ext cx="15947908" cy="721647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rgbClr val="05BEC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35E5CC2C-60F0-19B6-8A2E-30768EEF8E85}"/>
                </a:ext>
              </a:extLst>
            </p:cNvPr>
            <p:cNvGrpSpPr/>
            <p:nvPr/>
          </p:nvGrpSpPr>
          <p:grpSpPr>
            <a:xfrm>
              <a:off x="8035224" y="1921465"/>
              <a:ext cx="7277363" cy="778326"/>
              <a:chOff x="4964902" y="2717610"/>
              <a:chExt cx="7277363" cy="778326"/>
            </a:xfrm>
          </p:grpSpPr>
          <p:sp>
            <p:nvSpPr>
              <p:cNvPr id="89" name="Google Shape;176;p25">
                <a:extLst>
                  <a:ext uri="{FF2B5EF4-FFF2-40B4-BE49-F238E27FC236}">
                    <a16:creationId xmlns:a16="http://schemas.microsoft.com/office/drawing/2014/main" id="{327601C6-8D33-0872-8C76-6F19DFCF80E7}"/>
                  </a:ext>
                </a:extLst>
              </p:cNvPr>
              <p:cNvSpPr/>
              <p:nvPr/>
            </p:nvSpPr>
            <p:spPr>
              <a:xfrm rot="16200000">
                <a:off x="8360725" y="156347"/>
                <a:ext cx="778324" cy="5900853"/>
              </a:xfrm>
              <a:prstGeom prst="roundRect">
                <a:avLst>
                  <a:gd name="adj" fmla="val 50000"/>
                </a:avLst>
              </a:prstGeom>
              <a:solidFill>
                <a:srgbClr val="BDE9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" name="Google Shape;176;p25">
                <a:extLst>
                  <a:ext uri="{FF2B5EF4-FFF2-40B4-BE49-F238E27FC236}">
                    <a16:creationId xmlns:a16="http://schemas.microsoft.com/office/drawing/2014/main" id="{7BB4833F-6FC2-15D3-475D-6A31CB08FFD4}"/>
                  </a:ext>
                </a:extLst>
              </p:cNvPr>
              <p:cNvSpPr/>
              <p:nvPr/>
            </p:nvSpPr>
            <p:spPr>
              <a:xfrm rot="16200000">
                <a:off x="5415908" y="2266604"/>
                <a:ext cx="778324" cy="1680336"/>
              </a:xfrm>
              <a:prstGeom prst="roundRect">
                <a:avLst>
                  <a:gd name="adj" fmla="val 50000"/>
                </a:avLst>
              </a:prstGeom>
              <a:solidFill>
                <a:srgbClr val="05B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" name="TextBox 10">
                <a:extLst>
                  <a:ext uri="{FF2B5EF4-FFF2-40B4-BE49-F238E27FC236}">
                    <a16:creationId xmlns:a16="http://schemas.microsoft.com/office/drawing/2014/main" id="{154536EB-1FF3-43F1-59BE-5ED4F458ABBA}"/>
                  </a:ext>
                </a:extLst>
              </p:cNvPr>
              <p:cNvSpPr txBox="1"/>
              <p:nvPr/>
            </p:nvSpPr>
            <p:spPr>
              <a:xfrm>
                <a:off x="5236073" y="2864617"/>
                <a:ext cx="2066594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ตัวอย่าง</a:t>
                </a:r>
                <a:endParaRPr lang="en-US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92" name="TextBox 10">
                <a:extLst>
                  <a:ext uri="{FF2B5EF4-FFF2-40B4-BE49-F238E27FC236}">
                    <a16:creationId xmlns:a16="http://schemas.microsoft.com/office/drawing/2014/main" id="{E979A2AD-099D-4CF3-43E9-B3C0BF3D28DF}"/>
                  </a:ext>
                </a:extLst>
              </p:cNvPr>
              <p:cNvSpPr txBox="1"/>
              <p:nvPr/>
            </p:nvSpPr>
            <p:spPr>
              <a:xfrm>
                <a:off x="6791203" y="2864617"/>
                <a:ext cx="5451062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2">
                        <a:lumMod val="2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ธุรกิจเอกชนที่ประสบความสำเร็จ</a:t>
                </a:r>
                <a:endParaRPr lang="en-US" sz="4000" b="1" spc="36" dirty="0">
                  <a:solidFill>
                    <a:schemeClr val="bg2">
                      <a:lumMod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88" name="TextBox 10">
              <a:extLst>
                <a:ext uri="{FF2B5EF4-FFF2-40B4-BE49-F238E27FC236}">
                  <a16:creationId xmlns:a16="http://schemas.microsoft.com/office/drawing/2014/main" id="{1C68B891-77E0-B4AA-F6F5-ED98FFBB5651}"/>
                </a:ext>
              </a:extLst>
            </p:cNvPr>
            <p:cNvSpPr txBox="1"/>
            <p:nvPr/>
          </p:nvSpPr>
          <p:spPr>
            <a:xfrm>
              <a:off x="8173969" y="2849492"/>
              <a:ext cx="14893325" cy="4057023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3600"/>
                </a:lnSpc>
                <a:spcBef>
                  <a:spcPts val="600"/>
                </a:spcBef>
              </a:pPr>
              <a:r>
                <a:rPr lang="th-TH" sz="3600" b="1" dirty="0">
                  <a:solidFill>
                    <a:srgbClr val="F57C7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ประวัติ </a:t>
              </a:r>
              <a:r>
                <a:rPr lang="en-US" sz="3600" b="1" dirty="0">
                  <a:solidFill>
                    <a:srgbClr val="F57C7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Amazon</a:t>
              </a:r>
            </a:p>
            <a:p>
              <a:pPr algn="thaiDist">
                <a:lnSpc>
                  <a:spcPts val="3600"/>
                </a:lnSpc>
                <a:spcBef>
                  <a:spcPts val="600"/>
                </a:spcBef>
              </a:pPr>
              <a:r>
                <a:rPr lang="en-US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Amazon</a:t>
              </a: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ก่อตั้งขึ้นในปี 1994 โดย</a:t>
              </a:r>
              <a:r>
                <a:rPr lang="en-US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Jeff Bezos</a:t>
              </a: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ซึ่งในขณะนั้นเขามองเห็นโอกาสในการเติบโตของอินเทอร์เน็ต</a:t>
              </a:r>
              <a:r>
                <a:rPr lang="en-US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Bezos</a:t>
              </a: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เริ่มต้นจากการขายหนังสือออนไลน์ ซึ่งเป็นผลิตภัณฑ์ที่ง่ายต่อการจัดเก็บและส่งมอบ ธุรกิจเริ่มต้นในโรงรถของเขาเองที่เมืองซีแอตเทิล รัฐวอชิงตัน เปิดตัวเว็บไซต์อย่างเป็นทางการในปี 1995 โดยมีจุดเด่นที่สำคัญ คือ ความสะดวกสบายในการสั่งซื้อ และการเข้าถึงสินค้าที่หลากหลายได้จากที่บ้าน ความสำเร็จในช่วงแรกทำให้ </a:t>
              </a:r>
              <a:r>
                <a:rPr lang="en-US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Bezos</a:t>
              </a: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ตัดสินใจขยายประเภทสินค้าที่ขายออนไลน์ เช่น สินค้าอิเล็กทรอนิกส์ ของเล่น และเสื้อผ้า โดย </a:t>
              </a:r>
              <a:r>
                <a:rPr lang="en-US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Amazon</a:t>
              </a: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ได้สร้างนวัตกรรมใหม่ในอุตสาหกรรมการอ่านด้วยการเปิดตัว</a:t>
              </a:r>
              <a:r>
                <a:rPr lang="en-US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Kindle</a:t>
              </a: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เครื่องอ่านอีบุ</a:t>
              </a:r>
              <a:r>
                <a:rPr lang="th-TH" sz="3600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๊ก</a:t>
              </a: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ที่เปลี่ยนวิธีการอ่านหนังสือให้เข้าสู่ยุคดิจิทัล ต่อมาในปี 2014 </a:t>
              </a:r>
              <a:r>
                <a:rPr lang="en-US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Amazon </a:t>
              </a: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เปิดตัว </a:t>
              </a:r>
              <a:r>
                <a:rPr lang="en-US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Echo </a:t>
              </a: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และระบบผู้ช่วยอัจฉริยะ </a:t>
              </a:r>
              <a:r>
                <a:rPr lang="en-US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Alexa </a:t>
              </a: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ซึ่งได้รับความนิยมอย่างรวดเร็ว</a:t>
              </a:r>
            </a:p>
            <a:p>
              <a:pPr algn="thaiDist">
                <a:lnSpc>
                  <a:spcPts val="3600"/>
                </a:lnSpc>
                <a:spcBef>
                  <a:spcPts val="1500"/>
                </a:spcBef>
              </a:pP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ปัจจุบัน </a:t>
              </a:r>
              <a:r>
                <a:rPr lang="en-US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Amazon</a:t>
              </a: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เป็นผู้นำในหลายอุตสาหกรรม ตั้งแต่การค้าปลีกออนไลน์จนถึงการให้บริการคลาว</a:t>
              </a:r>
              <a:r>
                <a:rPr lang="th-TH" sz="3600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ด์</a:t>
              </a: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และยังคงเดินหน้าสร้างสรรค์นวัตกรรมใหม่ ๆ เพื่อตอบสนองความต้องการของผู้บริโภคทั่วโลกทั้ง </a:t>
              </a:r>
              <a:r>
                <a:rPr lang="en-US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Google </a:t>
              </a: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Amazon </a:t>
              </a: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เป็นตัวอย่างของบริษัทเทคโนโลยีที่เริ่มต้นจากแนวคิดเล็ก ๆ แต่สามารถสร้างการเปลี่ยนแปลงครั้งใหญ่ในโลกธุรกิจ </a:t>
              </a:r>
              <a:r>
                <a:rPr lang="en-US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Google </a:t>
              </a: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เติบโตจากการค้นหาและจัดการข้อมูล ส่วน </a:t>
              </a:r>
              <a:r>
                <a:rPr lang="en-US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Amazon </a:t>
              </a: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เน้นการค้าปลีกและบริการลูกค้า ทั้งสองบริษัทมีความคล้ายคลึงกันในเรื่อง การใช้เทคโนโลยีเพื่อสร้างนวัตกรรม และยังคงมีบทบาทสำคัญในชีวิตประจำวันของผู้คนทั่วโลก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250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8689-7022-694F-F77D-669FB36AA4D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26C407-A87E-7076-A823-0394AFEF68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258DFF1-58DD-A843-BB5D-5CA868313CD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FEF0E96-D2F0-E0C5-AA08-D09C9E5321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2EE29E-2259-255F-2565-A5F3531D50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5B756F-08F0-FAE1-5FDB-21AC0A44A81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BF6064-AFAE-C655-BE2E-2B8FC31DB76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0D388B-1F09-544D-9D2A-57658C68FF2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3D64725F-408C-4C67-F57E-59BA5C570A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C28F96-51CA-416E-BF47-B928FCAED8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790459-072E-8E63-F4CC-7906308239E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CDA710-D4DD-C26F-B5AB-8F5A956756C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E6B8999-EB13-0ED6-D29E-47E631E8BB4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C874FCC-7159-96FE-3072-23AF3C7C995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B4755A-8ED8-38CB-E66C-29F015B6BC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E7BEF1-7A0B-21DB-509B-337BCE401C8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C19F01-514F-BE69-2517-9EEC86A3626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FD6218-9525-6392-6DA8-0B9C47EB31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B5C8C8-1DE2-392E-8CED-81F2DCCCD0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F369534-5317-BE4E-4FA2-05780DE5EB2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C1BD7E-2C78-CC27-B1D0-58787A44793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909CFF-CBBB-3F11-AAB2-1F328E2CFA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5A9442E-2714-CBE8-D2D6-4AD4B28F34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57257C5-015B-6EF6-4DA2-D13767E738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56F5CE-22B9-7D74-0A52-0C589D49C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071F3-712F-0544-0B03-461B167F805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3F6EBCE-7094-B215-2336-50F3793A220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DEB308-306F-EF87-A0B7-0B6AB9D36FA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B71D4E5-F3B5-59A3-240E-F19FAD9D700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71E967-C147-AEFB-3C18-3EC7D47DF8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DCDFCF-08F8-C075-BF52-2CC284BE607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A9DA6-7501-1081-0959-F0C3DAAE2EF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AD03EB3-B4C2-E21A-4600-671490AB2C1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5300263-72AD-FA24-544A-32A1413DE9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DC362DD-B4CD-EAB8-EEB9-FE51CB231E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4AEF4E-78CC-5710-43D5-13EF835EC7E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BC2FA2-7580-024E-47C9-F6C5AB4561B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9BD6B6B-EB41-DDAB-7BB6-91878B892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A240D816-8647-7839-435A-1A358C6A76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8421E30-5DC4-DDD5-ABCE-7ACEFB4DC1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E42027-CD49-63FC-AC57-2247A382D7C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FD9BDA-57A3-4DB8-AC82-90C1613F711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E4426CE-0D94-D4E3-9186-A0480119E0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2347F6-74F4-D84E-06C9-6D8973DC62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80A4E43-63D9-5291-9F83-19AE9586639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51E17E-0CE9-8957-7E2B-D4FA8770CC9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A6F29-048D-F6E4-DCE0-794369FAD8CC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3DD6523-9261-5B0C-2110-444B76FE5AA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BC6D0E5-F6EC-D283-E304-A1DB50081C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17D61-1FD7-9A08-8B72-C633965B39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E8EE675-0931-FDB8-B832-C3F8DFFFBD3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414F437-9710-07B6-477C-A224956D7E7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2FB8247-23D7-2324-0242-B58EBA6DBF7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212C934-1983-8B1E-2405-B21CBC69825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072A69-C1A1-88E3-7359-61F727C112BA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8E45A4-9BF6-65C2-E861-A3F880A3598E}"/>
              </a:ext>
            </a:extLst>
          </p:cNvPr>
          <p:cNvGrpSpPr>
            <a:grpSpLocks noChangeAspect="1"/>
          </p:cNvGrpSpPr>
          <p:nvPr/>
        </p:nvGrpSpPr>
        <p:grpSpPr>
          <a:xfrm>
            <a:off x="492716" y="920520"/>
            <a:ext cx="7490065" cy="1922144"/>
            <a:chOff x="611277" y="351365"/>
            <a:chExt cx="9223006" cy="23668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F38855F-17A9-DF4E-4DDF-509DFDE448B3}"/>
                </a:ext>
              </a:extLst>
            </p:cNvPr>
            <p:cNvGrpSpPr/>
            <p:nvPr/>
          </p:nvGrpSpPr>
          <p:grpSpPr>
            <a:xfrm>
              <a:off x="1517577" y="763548"/>
              <a:ext cx="8316706" cy="1263284"/>
              <a:chOff x="1077319" y="763548"/>
              <a:chExt cx="8316706" cy="1263284"/>
            </a:xfrm>
          </p:grpSpPr>
          <p:sp>
            <p:nvSpPr>
              <p:cNvPr id="18" name="Google Shape;176;p25">
                <a:extLst>
                  <a:ext uri="{FF2B5EF4-FFF2-40B4-BE49-F238E27FC236}">
                    <a16:creationId xmlns:a16="http://schemas.microsoft.com/office/drawing/2014/main" id="{1CC34792-5F0F-86DA-DF68-3C3C5825FAEB}"/>
                  </a:ext>
                </a:extLst>
              </p:cNvPr>
              <p:cNvSpPr/>
              <p:nvPr/>
            </p:nvSpPr>
            <p:spPr>
              <a:xfrm rot="16200000">
                <a:off x="3585628" y="-1673159"/>
                <a:ext cx="1152558" cy="6169175"/>
              </a:xfrm>
              <a:prstGeom prst="roundRect">
                <a:avLst>
                  <a:gd name="adj" fmla="val 50000"/>
                </a:avLst>
              </a:prstGeom>
              <a:solidFill>
                <a:srgbClr val="05B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53823F5D-AF6E-CE51-0F5E-990573A22129}"/>
                  </a:ext>
                </a:extLst>
              </p:cNvPr>
              <p:cNvSpPr txBox="1"/>
              <p:nvPr/>
            </p:nvSpPr>
            <p:spPr>
              <a:xfrm>
                <a:off x="2472364" y="763548"/>
                <a:ext cx="6921661" cy="12632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55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การเลือกธุรกิจ </a:t>
                </a: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DED6841-62B6-4ED4-8BF6-94F26CBFAC73}"/>
                </a:ext>
              </a:extLst>
            </p:cNvPr>
            <p:cNvSpPr/>
            <p:nvPr/>
          </p:nvSpPr>
          <p:spPr>
            <a:xfrm>
              <a:off x="611277" y="351365"/>
              <a:ext cx="1974375" cy="1974375"/>
            </a:xfrm>
            <a:prstGeom prst="ellipse">
              <a:avLst/>
            </a:prstGeom>
            <a:solidFill>
              <a:srgbClr val="F57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434A66-07F8-C75F-9A7B-374B992212AD}"/>
                </a:ext>
              </a:extLst>
            </p:cNvPr>
            <p:cNvSpPr txBox="1"/>
            <p:nvPr/>
          </p:nvSpPr>
          <p:spPr>
            <a:xfrm>
              <a:off x="838200" y="1154909"/>
              <a:ext cx="1524001" cy="15633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13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5.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11D1A62-BF8A-985E-68D5-158F70632FAC}"/>
              </a:ext>
            </a:extLst>
          </p:cNvPr>
          <p:cNvGrpSpPr/>
          <p:nvPr/>
        </p:nvGrpSpPr>
        <p:grpSpPr>
          <a:xfrm>
            <a:off x="19864622" y="2838037"/>
            <a:ext cx="5886661" cy="962734"/>
            <a:chOff x="2965791" y="2808159"/>
            <a:chExt cx="588666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38AF3776-F65E-E5A6-58B7-9DDCAC940D63}"/>
                </a:ext>
              </a:extLst>
            </p:cNvPr>
            <p:cNvSpPr/>
            <p:nvPr/>
          </p:nvSpPr>
          <p:spPr>
            <a:xfrm rot="16200000">
              <a:off x="5124274" y="868934"/>
              <a:ext cx="694325" cy="5011290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F28F2425-8224-F944-7599-8903C9E3FF33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439E2BA7-35E6-40CC-C21D-1749F4E89AE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A3D5DED-9F20-51B1-7FAC-ADA910D7C090}"/>
                </a:ext>
              </a:extLst>
            </p:cNvPr>
            <p:cNvSpPr txBox="1"/>
            <p:nvPr/>
          </p:nvSpPr>
          <p:spPr>
            <a:xfrm>
              <a:off x="3841162" y="2808159"/>
              <a:ext cx="5011290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1344D27-F1F4-1AF8-A3BA-21C295067877}"/>
              </a:ext>
            </a:extLst>
          </p:cNvPr>
          <p:cNvGrpSpPr/>
          <p:nvPr/>
        </p:nvGrpSpPr>
        <p:grpSpPr>
          <a:xfrm>
            <a:off x="19864622" y="5152795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93D28BD5-BFD7-BFA0-7FE9-5F8E2BD7F3AF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1EE330E-1085-8C19-9EDF-9B3AC0295B25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520B90F-C95C-CD4D-5BAF-D07B09C96EF7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976F517-B0E5-7506-0C17-29C15DB3E806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ABAFB4C-16B5-66FE-F485-6A994499BBC5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14A9831-8B7F-CF3E-200A-839CA0552424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6" name="TextBox 10">
            <a:extLst>
              <a:ext uri="{FF2B5EF4-FFF2-40B4-BE49-F238E27FC236}">
                <a16:creationId xmlns:a16="http://schemas.microsoft.com/office/drawing/2014/main" id="{A4EACFC0-D8F2-6ACE-09C6-C59D6F5A3CB7}"/>
              </a:ext>
            </a:extLst>
          </p:cNvPr>
          <p:cNvSpPr txBox="1"/>
          <p:nvPr/>
        </p:nvSpPr>
        <p:spPr>
          <a:xfrm>
            <a:off x="1386301" y="3581245"/>
            <a:ext cx="9444823" cy="69432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4000"/>
              </a:lnSpc>
              <a:spcBef>
                <a:spcPts val="18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เริ่มจากการถามคำถามกับตนเอง และตอบคำถามโดยเขียนเป็นข้อ ๆ เช่น 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75CB1FB-1107-63BC-AC2D-195AEC5EFB1C}"/>
              </a:ext>
            </a:extLst>
          </p:cNvPr>
          <p:cNvGrpSpPr/>
          <p:nvPr/>
        </p:nvGrpSpPr>
        <p:grpSpPr>
          <a:xfrm>
            <a:off x="1103421" y="2737412"/>
            <a:ext cx="8575416" cy="719281"/>
            <a:chOff x="1855776" y="2916810"/>
            <a:chExt cx="8575416" cy="719281"/>
          </a:xfrm>
        </p:grpSpPr>
        <p:sp>
          <p:nvSpPr>
            <p:cNvPr id="21" name="Google Shape;176;p25">
              <a:extLst>
                <a:ext uri="{FF2B5EF4-FFF2-40B4-BE49-F238E27FC236}">
                  <a16:creationId xmlns:a16="http://schemas.microsoft.com/office/drawing/2014/main" id="{865F2F61-1F57-23DF-4C87-5834A535EFA0}"/>
                </a:ext>
              </a:extLst>
            </p:cNvPr>
            <p:cNvSpPr/>
            <p:nvPr/>
          </p:nvSpPr>
          <p:spPr>
            <a:xfrm rot="16200000">
              <a:off x="5820227" y="-1047641"/>
              <a:ext cx="646514" cy="8575416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" name="TextBox 10">
              <a:extLst>
                <a:ext uri="{FF2B5EF4-FFF2-40B4-BE49-F238E27FC236}">
                  <a16:creationId xmlns:a16="http://schemas.microsoft.com/office/drawing/2014/main" id="{710C8D27-D8EA-73A8-9574-CAA5190801C7}"/>
                </a:ext>
              </a:extLst>
            </p:cNvPr>
            <p:cNvSpPr txBox="1"/>
            <p:nvPr/>
          </p:nvSpPr>
          <p:spPr>
            <a:xfrm>
              <a:off x="2489871" y="3048263"/>
              <a:ext cx="7941321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ประเมินตนเองก่อนว่าต้องการประกอบธุรกิจเพราะอะไร</a:t>
              </a:r>
              <a:endPara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E5F7340-08AD-AE56-E4E1-A267DBD1790F}"/>
                </a:ext>
              </a:extLst>
            </p:cNvPr>
            <p:cNvSpPr/>
            <p:nvPr/>
          </p:nvSpPr>
          <p:spPr>
            <a:xfrm>
              <a:off x="1933441" y="2978475"/>
              <a:ext cx="490268" cy="490268"/>
            </a:xfrm>
            <a:prstGeom prst="ellipse">
              <a:avLst/>
            </a:prstGeom>
            <a:gradFill>
              <a:gsLst>
                <a:gs pos="25000">
                  <a:srgbClr val="05BEC3"/>
                </a:gs>
                <a:gs pos="0">
                  <a:srgbClr val="05BEC3"/>
                </a:gs>
                <a:gs pos="50000">
                  <a:srgbClr val="93DBDD"/>
                </a:gs>
                <a:gs pos="100000">
                  <a:srgbClr val="05BEC3"/>
                </a:gs>
              </a:gsLst>
            </a:gradFill>
            <a:ln>
              <a:solidFill>
                <a:srgbClr val="05BEC3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  <a:spcBef>
                  <a:spcPts val="1000"/>
                </a:spcBef>
              </a:pPr>
              <a:r>
                <a:rPr lang="en-US" sz="3000" dirty="0"/>
                <a:t>1</a:t>
              </a:r>
              <a:endParaRPr lang="th-TH" sz="3000" dirty="0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B9FE818-1402-BED8-BD8A-AF232EAE789D}"/>
              </a:ext>
            </a:extLst>
          </p:cNvPr>
          <p:cNvGrpSpPr/>
          <p:nvPr/>
        </p:nvGrpSpPr>
        <p:grpSpPr>
          <a:xfrm>
            <a:off x="1386301" y="4239061"/>
            <a:ext cx="8173101" cy="2736169"/>
            <a:chOff x="1893520" y="3672457"/>
            <a:chExt cx="8173101" cy="2736169"/>
          </a:xfrm>
        </p:grpSpPr>
        <p:sp>
          <p:nvSpPr>
            <p:cNvPr id="90" name="TextBox 10">
              <a:extLst>
                <a:ext uri="{FF2B5EF4-FFF2-40B4-BE49-F238E27FC236}">
                  <a16:creationId xmlns:a16="http://schemas.microsoft.com/office/drawing/2014/main" id="{088EC2B3-35FC-F29D-21FD-2AEB5647FBDD}"/>
                </a:ext>
              </a:extLst>
            </p:cNvPr>
            <p:cNvSpPr txBox="1"/>
            <p:nvPr/>
          </p:nvSpPr>
          <p:spPr>
            <a:xfrm>
              <a:off x="2128006" y="3672457"/>
              <a:ext cx="7938615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อยากประกอบธุรกิจอะไร เพราะอะไร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มีความสามารถอะไร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มีความชอบด้านใด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มีเงินทุนเท่าไร และต้องการลงทุนเท่าไร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มีความพร้อมที่จะประกอบธุรกิจและรับความเสี่ยงได้หรือไม่</a:t>
              </a: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D6A5078B-75BE-0A25-2684-C2AB9CBB0E6A}"/>
                </a:ext>
              </a:extLst>
            </p:cNvPr>
            <p:cNvSpPr/>
            <p:nvPr/>
          </p:nvSpPr>
          <p:spPr>
            <a:xfrm>
              <a:off x="1893520" y="3790446"/>
              <a:ext cx="180287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75334DD8-CD07-4140-2893-E28D2ECF8C18}"/>
                </a:ext>
              </a:extLst>
            </p:cNvPr>
            <p:cNvSpPr/>
            <p:nvPr/>
          </p:nvSpPr>
          <p:spPr>
            <a:xfrm>
              <a:off x="1893520" y="6154482"/>
              <a:ext cx="180287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BCA7262B-6783-EA8C-7107-5D5091196647}"/>
                </a:ext>
              </a:extLst>
            </p:cNvPr>
            <p:cNvSpPr/>
            <p:nvPr/>
          </p:nvSpPr>
          <p:spPr>
            <a:xfrm>
              <a:off x="1893520" y="5547337"/>
              <a:ext cx="180287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6897DC70-5D4F-7F85-9EA9-63C060F946D7}"/>
                </a:ext>
              </a:extLst>
            </p:cNvPr>
            <p:cNvSpPr/>
            <p:nvPr/>
          </p:nvSpPr>
          <p:spPr>
            <a:xfrm>
              <a:off x="1893520" y="4957244"/>
              <a:ext cx="180287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D4F48D1-2D73-16D1-0156-91200D380B26}"/>
                </a:ext>
              </a:extLst>
            </p:cNvPr>
            <p:cNvSpPr/>
            <p:nvPr/>
          </p:nvSpPr>
          <p:spPr>
            <a:xfrm>
              <a:off x="1893520" y="4369088"/>
              <a:ext cx="180287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8441BE91-656F-259E-1F0F-FDD55779A7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08"/>
          <a:stretch/>
        </p:blipFill>
        <p:spPr>
          <a:xfrm>
            <a:off x="11173128" y="3272470"/>
            <a:ext cx="6379855" cy="4144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3" name="TextBox 10">
            <a:extLst>
              <a:ext uri="{FF2B5EF4-FFF2-40B4-BE49-F238E27FC236}">
                <a16:creationId xmlns:a16="http://schemas.microsoft.com/office/drawing/2014/main" id="{EA909DCA-EC0F-BF88-C1D6-49EF9E491369}"/>
              </a:ext>
            </a:extLst>
          </p:cNvPr>
          <p:cNvSpPr txBox="1"/>
          <p:nvPr/>
        </p:nvSpPr>
        <p:spPr>
          <a:xfrm>
            <a:off x="1386301" y="8367953"/>
            <a:ext cx="16208247" cy="69432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4000"/>
              </a:lnSpc>
              <a:spcBef>
                <a:spcPts val="18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ต้องมีความแตกต่าง น่าสนใจ และตอบสนองความต้องการเฉพาะด้านได้อย่างตรงจุด โดยมองหาแนวคิดใหม่ ๆ ที่เป็นไปได้มากที่สุด เช่น หาจากความชอบและต้องตอบสนองความต้องการเฉพาะกลุ่ม 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936B31E-2720-105F-B3CE-A2616C248E9B}"/>
              </a:ext>
            </a:extLst>
          </p:cNvPr>
          <p:cNvGrpSpPr/>
          <p:nvPr/>
        </p:nvGrpSpPr>
        <p:grpSpPr>
          <a:xfrm>
            <a:off x="1103421" y="7524120"/>
            <a:ext cx="8575416" cy="719281"/>
            <a:chOff x="1855776" y="2916810"/>
            <a:chExt cx="8575416" cy="719281"/>
          </a:xfrm>
        </p:grpSpPr>
        <p:sp>
          <p:nvSpPr>
            <p:cNvPr id="95" name="Google Shape;176;p25">
              <a:extLst>
                <a:ext uri="{FF2B5EF4-FFF2-40B4-BE49-F238E27FC236}">
                  <a16:creationId xmlns:a16="http://schemas.microsoft.com/office/drawing/2014/main" id="{196035E3-9520-D41F-904E-FF7BA094A5F8}"/>
                </a:ext>
              </a:extLst>
            </p:cNvPr>
            <p:cNvSpPr/>
            <p:nvPr/>
          </p:nvSpPr>
          <p:spPr>
            <a:xfrm rot="16200000">
              <a:off x="3765572" y="1007014"/>
              <a:ext cx="646514" cy="4466106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" name="TextBox 10">
              <a:extLst>
                <a:ext uri="{FF2B5EF4-FFF2-40B4-BE49-F238E27FC236}">
                  <a16:creationId xmlns:a16="http://schemas.microsoft.com/office/drawing/2014/main" id="{2A0A4FE8-0A8E-EE62-FD4C-A71CBFD34C7E}"/>
                </a:ext>
              </a:extLst>
            </p:cNvPr>
            <p:cNvSpPr txBox="1"/>
            <p:nvPr/>
          </p:nvSpPr>
          <p:spPr>
            <a:xfrm>
              <a:off x="2489871" y="3048263"/>
              <a:ext cx="7941321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แนวคิดการประกอบธุรกิจ</a:t>
              </a:r>
              <a:endPara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F952821C-D154-60C7-A2D9-1664B1FF6517}"/>
                </a:ext>
              </a:extLst>
            </p:cNvPr>
            <p:cNvSpPr/>
            <p:nvPr/>
          </p:nvSpPr>
          <p:spPr>
            <a:xfrm>
              <a:off x="1933441" y="2992123"/>
              <a:ext cx="490268" cy="490268"/>
            </a:xfrm>
            <a:prstGeom prst="ellipse">
              <a:avLst/>
            </a:prstGeom>
            <a:gradFill>
              <a:gsLst>
                <a:gs pos="25000">
                  <a:srgbClr val="05BEC3"/>
                </a:gs>
                <a:gs pos="0">
                  <a:srgbClr val="05BEC3"/>
                </a:gs>
                <a:gs pos="50000">
                  <a:srgbClr val="93DBDD"/>
                </a:gs>
                <a:gs pos="100000">
                  <a:srgbClr val="05BEC3"/>
                </a:gs>
              </a:gsLst>
            </a:gradFill>
            <a:ln>
              <a:solidFill>
                <a:srgbClr val="05BEC3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  <a:spcBef>
                  <a:spcPts val="1000"/>
                </a:spcBef>
              </a:pPr>
              <a:r>
                <a:rPr lang="en-US" sz="3000" dirty="0"/>
                <a:t>2</a:t>
              </a:r>
              <a:endParaRPr lang="th-TH" sz="3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3359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7F075-FFA8-BD31-A3E2-4D4BFB7C9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8B4D93F-0236-92E8-8B26-50F1F03E9FC9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21B3DE6-511E-C0FC-D857-E128B0BBE50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48524B4-36BE-378B-9B5B-B7AE3BB9170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8DCF4D32-35F3-6192-2297-2157AE085E7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F3EC255-B28C-A715-E55A-73B3CD96720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94C63B-6B68-5C16-CD76-6F008581CD6B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75EFE6A-DA52-0484-6DA1-1C185E24D5FA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89448B7C-7DC1-E7F3-C7DA-012892A648A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B233107E-1351-3BF7-1EF9-B3F218E58D2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0E0D1F2-8D70-4B3D-E4D2-1AB7844CB6F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ABE030-428B-298C-24A6-5505553C2798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0BB6EA5-ED18-734A-EFEA-258A395E956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8B1BBABF-653A-64D2-99C2-189130F4380E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4AF23E9F-C586-8E7F-97B1-3BAE88D41B2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FCB7C-A95C-EB5F-29F8-F3C8AB78B9F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9BADA73-9049-4CA3-2106-30DB2E870147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D2EF9CA-CA9D-2C81-AF87-59D8FF06802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F9733F8A-E2A1-6A0C-1F63-B2E68B4900FA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50404F68-9A07-E996-198E-BB2EB8231E7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2B3F150-5E7C-2B08-7B1D-CB364447C16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7C6EA55-7215-051E-8714-34836AA586C9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0B97DDB-CA7B-6AC0-911B-C293390632B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EB7F4A3F-11AD-B9E9-46C2-B991A4CB2ACF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AD64483A-49CE-A9BA-C89E-ED7F0A69E70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CF839E8-5D1E-595E-F2E7-D16B3F21627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07EE353-A9A0-8D0F-02A1-0F2417A317CA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9A11649-F28C-DB66-A9FB-4BB41CCD826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CE214670-D419-2477-685F-383ECB3A25C6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D349F0CA-8EE8-0CB1-8137-3C8C03A6815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B1D0C09-25C3-EBA7-A181-D2AA63687DC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3A98155-91FA-9CCE-70A3-C403BF5C7E5D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414B4FC-C046-072F-375F-998D81602DA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1C0488F1-E45F-AE46-A1E0-73CFE4F07C19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59CF03C2-BFB6-3A7D-5E12-408F0FDF305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CF7992C-74F5-A8B6-9A58-E1B30EBA809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3744088-ECE6-5BE6-B62B-C763EF73B19E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6DEBF0F-A8A1-4C2E-08FA-62D59044FBC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0C2A7BCE-FFC6-B79B-9AB6-4F4344D29AA4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1DBC419A-65C3-2CE3-11A7-F82861D807E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3DF44F4-6694-4C13-5D09-86B7CDF1229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5A92045-7DE8-12DA-39A3-460BCD050233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85987B9-F0F3-C17A-2DCE-3FBA105FAD01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CEFFF27-8A56-50CD-4453-C010829FD42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BE55C4E5-3A62-0052-C070-A883308EDFD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2FBC7C9-1CBE-1F95-6848-479EC185FBB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EBC6443-E2BF-6213-C646-3956BC65412D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2768725-7B2E-77CE-D624-546D15481994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3BF2D3B5-9DEC-4201-909B-963746E2BB0A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EE1419E-995E-47BE-C55C-E9CF15C5C48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5FB393A-C93A-85B9-C4D6-A0BC356A972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79F474DA-2A1E-AFF3-F6B7-1CFEEB7FE584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82237CB1-30ED-5C73-E16E-A90B9C6E29B0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831661E-A265-7427-E17F-0BECEC676A8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70CF4E86-1610-A116-485A-70D10A64A0C0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67A64B0-DB27-FBBD-A288-7E4212490FC0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121B46B-39D5-2E0F-9060-E78EAC768843}"/>
              </a:ext>
            </a:extLst>
          </p:cNvPr>
          <p:cNvGrpSpPr/>
          <p:nvPr/>
        </p:nvGrpSpPr>
        <p:grpSpPr>
          <a:xfrm>
            <a:off x="19864622" y="2838037"/>
            <a:ext cx="5886661" cy="962734"/>
            <a:chOff x="2965791" y="2808159"/>
            <a:chExt cx="588666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2C5FAF28-3E2E-6F99-34F5-8A2DA5247110}"/>
                </a:ext>
              </a:extLst>
            </p:cNvPr>
            <p:cNvSpPr/>
            <p:nvPr/>
          </p:nvSpPr>
          <p:spPr>
            <a:xfrm rot="16200000">
              <a:off x="5124274" y="868934"/>
              <a:ext cx="694325" cy="5011290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4C1F28E7-4696-56F6-9D1A-B3DF94CC23B6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4165CBE6-D3C5-7224-510C-9A426C4FBD7A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9E91F519-4DDD-9EE8-0843-8146D9A93DCE}"/>
                </a:ext>
              </a:extLst>
            </p:cNvPr>
            <p:cNvSpPr txBox="1"/>
            <p:nvPr/>
          </p:nvSpPr>
          <p:spPr>
            <a:xfrm>
              <a:off x="3841162" y="2808159"/>
              <a:ext cx="5011290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7AF4B9F-1313-4765-34DB-983104244C3C}"/>
              </a:ext>
            </a:extLst>
          </p:cNvPr>
          <p:cNvGrpSpPr/>
          <p:nvPr/>
        </p:nvGrpSpPr>
        <p:grpSpPr>
          <a:xfrm>
            <a:off x="19864622" y="5152795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5375775B-6DD6-368E-BA68-832E003BF71A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5CD86F3-D0E1-3FAE-6D88-50AEDDC1309A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5D59A20-4F2F-7105-3DED-F433830BFF44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BAB41C0C-070C-8CB5-C299-8D2309EAF4A4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A6B8911-C4B5-36C7-140E-C44984F68C8D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B711F8A-C3E2-AE87-9458-5BAF37CAE9C2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93" name="TextBox 10">
            <a:extLst>
              <a:ext uri="{FF2B5EF4-FFF2-40B4-BE49-F238E27FC236}">
                <a16:creationId xmlns:a16="http://schemas.microsoft.com/office/drawing/2014/main" id="{A9F465BA-4C7D-D4AA-E8A1-43B53AB8E9ED}"/>
              </a:ext>
            </a:extLst>
          </p:cNvPr>
          <p:cNvSpPr txBox="1"/>
          <p:nvPr/>
        </p:nvSpPr>
        <p:spPr>
          <a:xfrm>
            <a:off x="1023992" y="2523079"/>
            <a:ext cx="9057156" cy="197086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18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เริ่มต้นด้วยการหาข้อมูลว่า ในตลาดกลุ่มสินค้าหรือบริการที่ประกอบธุรกิจคู่แข่งเป็นอย่างไร มีจุดแข็งจุดอ่อนอย่างไร และแยกแยะคู่แข่งในกลุ่มต่าง ๆ ให้ชัดเจน แล้วทดลองวางแผนธุรกิจเพื่อให้สามารถสร้างความแตกต่างให้เกิดขึ้นจากคู่แข่งเหล่านี้ 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2F68F209-2BF8-A668-5FA0-E271512E62F1}"/>
              </a:ext>
            </a:extLst>
          </p:cNvPr>
          <p:cNvGrpSpPr/>
          <p:nvPr/>
        </p:nvGrpSpPr>
        <p:grpSpPr>
          <a:xfrm>
            <a:off x="741111" y="1679247"/>
            <a:ext cx="8575416" cy="705633"/>
            <a:chOff x="1855776" y="2916810"/>
            <a:chExt cx="8575416" cy="705633"/>
          </a:xfrm>
        </p:grpSpPr>
        <p:sp>
          <p:nvSpPr>
            <p:cNvPr id="95" name="Google Shape;176;p25">
              <a:extLst>
                <a:ext uri="{FF2B5EF4-FFF2-40B4-BE49-F238E27FC236}">
                  <a16:creationId xmlns:a16="http://schemas.microsoft.com/office/drawing/2014/main" id="{07538533-F0A3-628D-FF15-8511682C04A5}"/>
                </a:ext>
              </a:extLst>
            </p:cNvPr>
            <p:cNvSpPr/>
            <p:nvPr/>
          </p:nvSpPr>
          <p:spPr>
            <a:xfrm rot="16200000">
              <a:off x="2861368" y="1911218"/>
              <a:ext cx="646514" cy="2657697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" name="TextBox 10">
              <a:extLst>
                <a:ext uri="{FF2B5EF4-FFF2-40B4-BE49-F238E27FC236}">
                  <a16:creationId xmlns:a16="http://schemas.microsoft.com/office/drawing/2014/main" id="{69568793-70C0-51D2-8586-DC7365FAB481}"/>
                </a:ext>
              </a:extLst>
            </p:cNvPr>
            <p:cNvSpPr txBox="1"/>
            <p:nvPr/>
          </p:nvSpPr>
          <p:spPr>
            <a:xfrm>
              <a:off x="2489871" y="3034615"/>
              <a:ext cx="7941321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สำรวจตลาด</a:t>
              </a:r>
              <a:endPara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515A47CF-57BF-DF7C-019C-D54B2E34BBD6}"/>
                </a:ext>
              </a:extLst>
            </p:cNvPr>
            <p:cNvSpPr/>
            <p:nvPr/>
          </p:nvSpPr>
          <p:spPr>
            <a:xfrm>
              <a:off x="1933441" y="2978475"/>
              <a:ext cx="490268" cy="490268"/>
            </a:xfrm>
            <a:prstGeom prst="ellipse">
              <a:avLst/>
            </a:prstGeom>
            <a:gradFill>
              <a:gsLst>
                <a:gs pos="25000">
                  <a:srgbClr val="05BEC3"/>
                </a:gs>
                <a:gs pos="0">
                  <a:srgbClr val="05BEC3"/>
                </a:gs>
                <a:gs pos="50000">
                  <a:srgbClr val="93DBDD"/>
                </a:gs>
                <a:gs pos="100000">
                  <a:srgbClr val="05BEC3"/>
                </a:gs>
              </a:gsLst>
            </a:gradFill>
            <a:ln>
              <a:solidFill>
                <a:srgbClr val="05BEC3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  <a:spcBef>
                  <a:spcPts val="1000"/>
                </a:spcBef>
              </a:pPr>
              <a:r>
                <a:rPr lang="en-US" sz="3000" dirty="0"/>
                <a:t>3</a:t>
              </a:r>
              <a:endParaRPr lang="th-TH" sz="3000" dirty="0"/>
            </a:p>
          </p:txBody>
        </p:sp>
      </p:grpSp>
      <p:sp>
        <p:nvSpPr>
          <p:cNvPr id="5" name="TextBox 10">
            <a:extLst>
              <a:ext uri="{FF2B5EF4-FFF2-40B4-BE49-F238E27FC236}">
                <a16:creationId xmlns:a16="http://schemas.microsoft.com/office/drawing/2014/main" id="{F4E6817A-7F34-5887-4BE0-C91950FE3CDF}"/>
              </a:ext>
            </a:extLst>
          </p:cNvPr>
          <p:cNvSpPr txBox="1"/>
          <p:nvPr/>
        </p:nvSpPr>
        <p:spPr>
          <a:xfrm>
            <a:off x="1023991" y="5769961"/>
            <a:ext cx="16208247" cy="69432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4000"/>
              </a:lnSpc>
              <a:spcBef>
                <a:spcPts val="18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โดยเลือกปรึกษาผู้ที่มีความรู้ ประสบการณ์ และมีความเชี่ยวชาญในการประกอบธุรกิจ และเปิดรับฟังความคิดเห็นจากผู้รู้เพื่อเพิ่มโอกาสในการประกอบธุรกิจในช่วงเริ่มต้นให้ราบรื่นขึ้น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0F2EC42-5425-CD58-B850-5DAF27D7786E}"/>
              </a:ext>
            </a:extLst>
          </p:cNvPr>
          <p:cNvGrpSpPr/>
          <p:nvPr/>
        </p:nvGrpSpPr>
        <p:grpSpPr>
          <a:xfrm>
            <a:off x="741113" y="4926128"/>
            <a:ext cx="8575414" cy="719281"/>
            <a:chOff x="1855778" y="2916810"/>
            <a:chExt cx="8575414" cy="719281"/>
          </a:xfrm>
        </p:grpSpPr>
        <p:sp>
          <p:nvSpPr>
            <p:cNvPr id="86" name="Google Shape;176;p25">
              <a:extLst>
                <a:ext uri="{FF2B5EF4-FFF2-40B4-BE49-F238E27FC236}">
                  <a16:creationId xmlns:a16="http://schemas.microsoft.com/office/drawing/2014/main" id="{3E83FFFB-693F-4B04-DD58-F5E6B7AFE7D7}"/>
                </a:ext>
              </a:extLst>
            </p:cNvPr>
            <p:cNvSpPr/>
            <p:nvPr/>
          </p:nvSpPr>
          <p:spPr>
            <a:xfrm rot="16200000">
              <a:off x="2699821" y="2072767"/>
              <a:ext cx="646514" cy="233460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" name="TextBox 10">
              <a:extLst>
                <a:ext uri="{FF2B5EF4-FFF2-40B4-BE49-F238E27FC236}">
                  <a16:creationId xmlns:a16="http://schemas.microsoft.com/office/drawing/2014/main" id="{06AC47F6-AD8E-5749-2DD0-43AC53D83792}"/>
                </a:ext>
              </a:extLst>
            </p:cNvPr>
            <p:cNvSpPr txBox="1"/>
            <p:nvPr/>
          </p:nvSpPr>
          <p:spPr>
            <a:xfrm>
              <a:off x="2489871" y="3048263"/>
              <a:ext cx="7941321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ปรึกษาผู้รู้ </a:t>
              </a:r>
              <a:endPara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557FA4B9-FDF0-34C3-F003-33D20D283004}"/>
                </a:ext>
              </a:extLst>
            </p:cNvPr>
            <p:cNvSpPr/>
            <p:nvPr/>
          </p:nvSpPr>
          <p:spPr>
            <a:xfrm>
              <a:off x="1933441" y="2978475"/>
              <a:ext cx="490268" cy="490268"/>
            </a:xfrm>
            <a:prstGeom prst="ellipse">
              <a:avLst/>
            </a:prstGeom>
            <a:gradFill>
              <a:gsLst>
                <a:gs pos="25000">
                  <a:srgbClr val="05BEC3"/>
                </a:gs>
                <a:gs pos="0">
                  <a:srgbClr val="05BEC3"/>
                </a:gs>
                <a:gs pos="50000">
                  <a:srgbClr val="93DBDD"/>
                </a:gs>
                <a:gs pos="100000">
                  <a:srgbClr val="05BEC3"/>
                </a:gs>
              </a:gsLst>
            </a:gradFill>
            <a:ln>
              <a:solidFill>
                <a:srgbClr val="05BEC3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  <a:spcBef>
                  <a:spcPts val="1000"/>
                </a:spcBef>
              </a:pPr>
              <a:r>
                <a:rPr lang="en-US" sz="3000" dirty="0"/>
                <a:t>4</a:t>
              </a:r>
              <a:endParaRPr lang="th-TH" sz="3000" dirty="0"/>
            </a:p>
          </p:txBody>
        </p:sp>
      </p:grpSp>
      <p:sp>
        <p:nvSpPr>
          <p:cNvPr id="98" name="TextBox 10">
            <a:extLst>
              <a:ext uri="{FF2B5EF4-FFF2-40B4-BE49-F238E27FC236}">
                <a16:creationId xmlns:a16="http://schemas.microsoft.com/office/drawing/2014/main" id="{1D99ED57-6C91-5C67-D0B3-94424E746D0D}"/>
              </a:ext>
            </a:extLst>
          </p:cNvPr>
          <p:cNvSpPr txBox="1"/>
          <p:nvPr/>
        </p:nvSpPr>
        <p:spPr>
          <a:xfrm>
            <a:off x="1023991" y="8027123"/>
            <a:ext cx="16208247" cy="69432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18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โดยนำผลิตภัณฑ์ต้นแบบนั้นมาทดลองตลาด ซึ่งอาจขอคำแนะนำจากผู้เชี่ยวชาญหรือจากกลุ่มเป้าหมายโดยตรง และสำรวจความต้องการของลูกค้า เช่น ชอบหรือไม่ชอบผลิตภัณฑ์เพราะอะไร วิธีการเก็บข้อมูลสามารถทำได้ตั้งแต่การสอบถามการกรอกแบบสอบถาม เพื่อนำข้อมูลดังกล่าวมาวิเคราะห์ และพัฒนาผลิตภัณฑ์ต่อไป 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0570694C-7AE9-D2CB-9527-7ACB37B89EED}"/>
              </a:ext>
            </a:extLst>
          </p:cNvPr>
          <p:cNvGrpSpPr/>
          <p:nvPr/>
        </p:nvGrpSpPr>
        <p:grpSpPr>
          <a:xfrm>
            <a:off x="741112" y="7183290"/>
            <a:ext cx="8575415" cy="732929"/>
            <a:chOff x="1855777" y="2916810"/>
            <a:chExt cx="8575415" cy="732929"/>
          </a:xfrm>
        </p:grpSpPr>
        <p:sp>
          <p:nvSpPr>
            <p:cNvPr id="100" name="Google Shape;176;p25">
              <a:extLst>
                <a:ext uri="{FF2B5EF4-FFF2-40B4-BE49-F238E27FC236}">
                  <a16:creationId xmlns:a16="http://schemas.microsoft.com/office/drawing/2014/main" id="{48345356-251D-2DF3-D41D-C2121574BE77}"/>
                </a:ext>
              </a:extLst>
            </p:cNvPr>
            <p:cNvSpPr/>
            <p:nvPr/>
          </p:nvSpPr>
          <p:spPr>
            <a:xfrm rot="16200000">
              <a:off x="3579582" y="1193005"/>
              <a:ext cx="646514" cy="4094123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" name="TextBox 10">
              <a:extLst>
                <a:ext uri="{FF2B5EF4-FFF2-40B4-BE49-F238E27FC236}">
                  <a16:creationId xmlns:a16="http://schemas.microsoft.com/office/drawing/2014/main" id="{CF54BBA7-FB5A-DF1B-740C-5523D2796346}"/>
                </a:ext>
              </a:extLst>
            </p:cNvPr>
            <p:cNvSpPr txBox="1"/>
            <p:nvPr/>
          </p:nvSpPr>
          <p:spPr>
            <a:xfrm>
              <a:off x="2489871" y="3061911"/>
              <a:ext cx="7941321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สร้างผลิตภัณฑ์ต้นแบบ</a:t>
              </a:r>
              <a:endPara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0D742CBB-2CAA-E4E5-2AD3-7512A9F12A76}"/>
                </a:ext>
              </a:extLst>
            </p:cNvPr>
            <p:cNvSpPr/>
            <p:nvPr/>
          </p:nvSpPr>
          <p:spPr>
            <a:xfrm>
              <a:off x="1933441" y="2978475"/>
              <a:ext cx="490268" cy="490268"/>
            </a:xfrm>
            <a:prstGeom prst="ellipse">
              <a:avLst/>
            </a:prstGeom>
            <a:gradFill>
              <a:gsLst>
                <a:gs pos="25000">
                  <a:srgbClr val="05BEC3"/>
                </a:gs>
                <a:gs pos="0">
                  <a:srgbClr val="05BEC3"/>
                </a:gs>
                <a:gs pos="50000">
                  <a:srgbClr val="93DBDD"/>
                </a:gs>
                <a:gs pos="100000">
                  <a:srgbClr val="05BEC3"/>
                </a:gs>
              </a:gsLst>
            </a:gradFill>
            <a:ln>
              <a:solidFill>
                <a:srgbClr val="05BEC3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  <a:spcBef>
                  <a:spcPts val="1000"/>
                </a:spcBef>
              </a:pPr>
              <a:r>
                <a:rPr lang="en-US" sz="3000" dirty="0"/>
                <a:t>5</a:t>
              </a:r>
              <a:endParaRPr lang="th-TH" sz="3000" dirty="0"/>
            </a:p>
          </p:txBody>
        </p:sp>
      </p:grpSp>
      <p:pic>
        <p:nvPicPr>
          <p:cNvPr id="106" name="Picture 105">
            <a:extLst>
              <a:ext uri="{FF2B5EF4-FFF2-40B4-BE49-F238E27FC236}">
                <a16:creationId xmlns:a16="http://schemas.microsoft.com/office/drawing/2014/main" id="{6727394A-86B1-924D-D13B-F5FE83483E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4" t="13491" r="9660" b="28211"/>
          <a:stretch/>
        </p:blipFill>
        <p:spPr>
          <a:xfrm>
            <a:off x="10470435" y="1774542"/>
            <a:ext cx="6566972" cy="3410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007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5" grpId="0"/>
      <p:bldP spid="9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73105-AB03-5180-1C16-B0B49BB81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33ABE26-3C3A-EEA3-35A9-8375043A5C40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88360A8-ECE9-3E90-EA4C-78F6A3ED0A7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01481A95-DAB1-9F89-5F1A-8320F33D1DE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C9271E6B-EDE3-A4D2-8223-E4307EFB51F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081BBDE-E41F-16EC-3E32-011617E447C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C8B483-8D45-93DB-17DB-1923ECDE7D36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14C295E-D9CC-0E29-27DC-D1BBD9965ED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5E4C9CDF-63C9-1CE2-BE9A-83B7F76EC3D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5A0FDFDD-3621-F6CA-74D4-4D31D886B3E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5319508-E6C5-3DD0-E3C9-02A056FAF52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D8F5952-5337-CC2E-FFC0-055A4B4DE083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89BA495-B7E9-13E5-DB8B-26AE8F782D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03DAB46E-3823-9B5A-F841-5652068D3EC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8F098188-2F5C-4A5A-3C56-386173342AB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DD59696-4811-A19D-81F2-6F7A7E37BF8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4975ED9-B935-90B8-2C41-7E4BAFDC1F6D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F0A9317-7D5A-D0ED-532A-D5ECF92DA9D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8072432B-2604-BCC1-2305-1A2555DCF8CB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76EF5170-B5C8-E06C-FF6F-BABE36590A4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07A09F7-28D4-3058-74B3-1C6201D4690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6862DA6-84FC-5FC5-292D-C0B1B531D7AC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205F333-4A7C-1ABF-BF55-8FD50239978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40846BB8-C318-DA79-B797-C07CAC6E042A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308D20EE-3300-E640-717B-09B7A3C3CFA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68CBB01-6D62-4E41-F621-D1B6111C02C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00AAAA9-C18D-FEDF-405C-85CD4E6FB63A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AED94AC-E449-2814-3A0D-D5F0E53BE24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24C89928-5B69-BB8F-795A-34F5DBD9CAF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556EA7E2-DB52-10B0-F1E7-75E868128E6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B51BA7B-AFA7-FBE1-8614-FCEFD42373B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88916F2-028C-5CA7-3329-552A1AF3FC40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AEAAF26-A104-8C68-5467-1F4746DF6C9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ED14AF9D-6A89-0D22-8587-3DB46ED5F20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81BD131E-A0B9-61A8-F2D6-F0B0B35B74F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76384D3-C556-6E70-44FB-68D287E5B77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18EE1AE-5CE8-E260-EEAB-AA66E043620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81CF322-C70F-62C8-5D42-616C300B7FD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E682BB8B-E2AE-4D9A-E413-FEE3E6239AC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D239F69A-E4B9-1444-61E0-16425705215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00D618D-E60B-F0DE-D75B-08196D93F3B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43F8CB5-5F53-2415-858F-F3D6F7A888A1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12082C8-6A4C-2039-6AE8-1B7F4BC7AA0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EA7B1EDF-106F-AE17-9A1A-9DD5737E93B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7AD695CC-1AC5-6321-D4A6-A424A8CC8AA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C341A1E-6615-B1E3-06EA-9E64FE46EC5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2D112C1-8C5D-218F-7BB6-6473AE9F607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3405ADC-DFAC-F4F4-C3AC-C3DFB09C680D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6048F667-DF30-0692-17AA-F44AC32500C9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1E1E45A7-2BD4-E953-170D-41624A95E69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8F2317A-64B4-7456-3358-B8BCAAB6B59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DFD503A4-9981-B623-2E8B-29295E2BF669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68B5864-EC59-5D5F-47E5-D26C90824881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78698DD-D4E2-BF91-37F9-C89FD9E946F9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7D912F9F-ABA9-FA97-5802-40BDFD1514C0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5B4196DE-5678-E30A-33F4-6CE1AF076620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D5DA5A7-8DB0-5393-EBEF-7E0D6C8CF229}"/>
              </a:ext>
            </a:extLst>
          </p:cNvPr>
          <p:cNvGrpSpPr/>
          <p:nvPr/>
        </p:nvGrpSpPr>
        <p:grpSpPr>
          <a:xfrm>
            <a:off x="19864622" y="2838037"/>
            <a:ext cx="5886661" cy="962734"/>
            <a:chOff x="2965791" y="2808159"/>
            <a:chExt cx="588666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F591B3B2-AE10-2E67-4C4D-3F9CC9BD358F}"/>
                </a:ext>
              </a:extLst>
            </p:cNvPr>
            <p:cNvSpPr/>
            <p:nvPr/>
          </p:nvSpPr>
          <p:spPr>
            <a:xfrm rot="16200000">
              <a:off x="5124274" y="868934"/>
              <a:ext cx="694325" cy="5011290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10E7000F-3C22-BCA7-E3A8-08F6AC897A4B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D5D16EE8-A7D9-E721-BE81-E860DF12EB0D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35F88116-6D36-9FA2-FA11-8AA153FBEF2D}"/>
                </a:ext>
              </a:extLst>
            </p:cNvPr>
            <p:cNvSpPr txBox="1"/>
            <p:nvPr/>
          </p:nvSpPr>
          <p:spPr>
            <a:xfrm>
              <a:off x="3841162" y="2808159"/>
              <a:ext cx="5011290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569FC71-D443-CA52-BD6E-3D31A2AC6F15}"/>
              </a:ext>
            </a:extLst>
          </p:cNvPr>
          <p:cNvGrpSpPr/>
          <p:nvPr/>
        </p:nvGrpSpPr>
        <p:grpSpPr>
          <a:xfrm>
            <a:off x="19864622" y="5152795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599CD1BB-525F-ACD0-694A-06172CB53A08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F9F8D46-B6DA-501A-AC25-23D885611A42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30A200A-FE25-2822-A3DB-17A436266478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E84D51E-B321-F869-71EF-D0DFED3746FC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F76FCAF-4C09-AC5E-CD74-18988D5C1290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C6980EA2-F732-7AE0-22F7-E6C2D85F642C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93" name="TextBox 10">
            <a:extLst>
              <a:ext uri="{FF2B5EF4-FFF2-40B4-BE49-F238E27FC236}">
                <a16:creationId xmlns:a16="http://schemas.microsoft.com/office/drawing/2014/main" id="{50D2CF78-38F5-FE23-7BF5-49477923D0FE}"/>
              </a:ext>
            </a:extLst>
          </p:cNvPr>
          <p:cNvSpPr txBox="1"/>
          <p:nvPr/>
        </p:nvSpPr>
        <p:spPr>
          <a:xfrm>
            <a:off x="851465" y="2523079"/>
            <a:ext cx="16735914" cy="197086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700"/>
              </a:lnSpc>
              <a:spcBef>
                <a:spcPts val="1800"/>
              </a:spcBef>
            </a:pPr>
            <a:r>
              <a:rPr lang="th-TH" sz="36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สิ่งจำเป็นในการขายสินค้าหรือผลิตภัณฑ์ คือ การจดทะเบียนพาณิชย์หรือทะเบียนการค้า ทั้งบุคคลธรรมดาและนิติบุคคลที่ประกอบธุรกิจทุกประเภทยกเว้นพ่อค้า แม่ค้าแผงลอย ธุรกิจเพื่อการกุศลและศาสนา รวมถึงกิจการของกระทรวง ทบวง กรมมูลนิธิ สมาคม และสหกรณ์ โดยทะเบียนพาณิชย์จะช่วยสร้างความน่าเชื่อถือให้กิจการว่า มีตัวตนและมีสถานประกอบการเป็นหลักแหล่ง สำหรับสิ่งที่ต้องมีเมื่อจดจัดตั้งธุรกิจ เช่น ชื่อธุรกิจ ทะเบียนธุรกิจหมายเลขประจำตัวผู้เสียภาษี บัญชีธนาคาร เครื่องหมายการค้า  ลิขสิทธิ์หรือสิทธิบัตร ภาษีธุรกิจ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CF04728-00CB-7575-3DD7-3793AF637F3A}"/>
              </a:ext>
            </a:extLst>
          </p:cNvPr>
          <p:cNvGrpSpPr/>
          <p:nvPr/>
        </p:nvGrpSpPr>
        <p:grpSpPr>
          <a:xfrm>
            <a:off x="568585" y="1679246"/>
            <a:ext cx="8575415" cy="705634"/>
            <a:chOff x="1855777" y="2916809"/>
            <a:chExt cx="8575415" cy="705634"/>
          </a:xfrm>
        </p:grpSpPr>
        <p:sp>
          <p:nvSpPr>
            <p:cNvPr id="95" name="Google Shape;176;p25">
              <a:extLst>
                <a:ext uri="{FF2B5EF4-FFF2-40B4-BE49-F238E27FC236}">
                  <a16:creationId xmlns:a16="http://schemas.microsoft.com/office/drawing/2014/main" id="{6EA4DB77-7763-48D5-5F7B-368FB29A4717}"/>
                </a:ext>
              </a:extLst>
            </p:cNvPr>
            <p:cNvSpPr/>
            <p:nvPr/>
          </p:nvSpPr>
          <p:spPr>
            <a:xfrm rot="16200000">
              <a:off x="5249057" y="-476471"/>
              <a:ext cx="646514" cy="7433073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" name="TextBox 10">
              <a:extLst>
                <a:ext uri="{FF2B5EF4-FFF2-40B4-BE49-F238E27FC236}">
                  <a16:creationId xmlns:a16="http://schemas.microsoft.com/office/drawing/2014/main" id="{EFD8C05D-8E6F-146E-D520-542FF91ED1E8}"/>
                </a:ext>
              </a:extLst>
            </p:cNvPr>
            <p:cNvSpPr txBox="1"/>
            <p:nvPr/>
          </p:nvSpPr>
          <p:spPr>
            <a:xfrm>
              <a:off x="2489871" y="3034615"/>
              <a:ext cx="7941321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จดทะเบียนการประกอบธุรกิจอย่างเป็นทางการ </a:t>
              </a:r>
              <a:endPara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898191E3-6A5E-617C-4E18-9DE246FF9212}"/>
                </a:ext>
              </a:extLst>
            </p:cNvPr>
            <p:cNvSpPr/>
            <p:nvPr/>
          </p:nvSpPr>
          <p:spPr>
            <a:xfrm>
              <a:off x="1933441" y="2978475"/>
              <a:ext cx="490268" cy="490268"/>
            </a:xfrm>
            <a:prstGeom prst="ellipse">
              <a:avLst/>
            </a:prstGeom>
            <a:gradFill>
              <a:gsLst>
                <a:gs pos="25000">
                  <a:srgbClr val="05BEC3"/>
                </a:gs>
                <a:gs pos="0">
                  <a:srgbClr val="05BEC3"/>
                </a:gs>
                <a:gs pos="50000">
                  <a:srgbClr val="93DBDD"/>
                </a:gs>
                <a:gs pos="100000">
                  <a:srgbClr val="05BEC3"/>
                </a:gs>
              </a:gsLst>
            </a:gradFill>
            <a:ln>
              <a:solidFill>
                <a:srgbClr val="05BEC3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  <a:spcBef>
                  <a:spcPts val="1000"/>
                </a:spcBef>
              </a:pPr>
              <a:r>
                <a:rPr lang="en-US" sz="3000" dirty="0"/>
                <a:t>6</a:t>
              </a:r>
              <a:endParaRPr lang="th-TH" sz="3000" dirty="0"/>
            </a:p>
          </p:txBody>
        </p:sp>
      </p:grpSp>
      <p:sp>
        <p:nvSpPr>
          <p:cNvPr id="5" name="TextBox 10">
            <a:extLst>
              <a:ext uri="{FF2B5EF4-FFF2-40B4-BE49-F238E27FC236}">
                <a16:creationId xmlns:a16="http://schemas.microsoft.com/office/drawing/2014/main" id="{E0F73481-21B1-94DA-7E85-214E465B61B6}"/>
              </a:ext>
            </a:extLst>
          </p:cNvPr>
          <p:cNvSpPr txBox="1"/>
          <p:nvPr/>
        </p:nvSpPr>
        <p:spPr>
          <a:xfrm>
            <a:off x="851464" y="5641133"/>
            <a:ext cx="16501428" cy="69432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1800"/>
              </a:spcBef>
            </a:pPr>
            <a:r>
              <a:rPr lang="th-TH" sz="36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ในการประกอบธุรกิจต้องเรียนรู้การเขียนแผนธุรกิจเพื่อเป็นช่องทางในการขอสินเชื่อจากสถาบันการเงิน ซึ่งแผนธุรกิจเป็นคำอธิบายที่เป็นลายลักษณ์อักษรว่า ธุรกิจจะมีวิวัฒนาการจากเริ่มต้นไปจนถึงประสบความสำเร็จอย่างไร เช่น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735A1E0-8059-D4C0-2142-6848BA81DF22}"/>
              </a:ext>
            </a:extLst>
          </p:cNvPr>
          <p:cNvGrpSpPr/>
          <p:nvPr/>
        </p:nvGrpSpPr>
        <p:grpSpPr>
          <a:xfrm>
            <a:off x="568585" y="4797300"/>
            <a:ext cx="8575415" cy="719281"/>
            <a:chOff x="1855777" y="2916810"/>
            <a:chExt cx="8575415" cy="719281"/>
          </a:xfrm>
        </p:grpSpPr>
        <p:sp>
          <p:nvSpPr>
            <p:cNvPr id="86" name="Google Shape;176;p25">
              <a:extLst>
                <a:ext uri="{FF2B5EF4-FFF2-40B4-BE49-F238E27FC236}">
                  <a16:creationId xmlns:a16="http://schemas.microsoft.com/office/drawing/2014/main" id="{5AC2D587-8554-73AD-B67E-16450895B358}"/>
                </a:ext>
              </a:extLst>
            </p:cNvPr>
            <p:cNvSpPr/>
            <p:nvPr/>
          </p:nvSpPr>
          <p:spPr>
            <a:xfrm rot="16200000">
              <a:off x="2893782" y="1878805"/>
              <a:ext cx="646514" cy="2722523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" name="TextBox 10">
              <a:extLst>
                <a:ext uri="{FF2B5EF4-FFF2-40B4-BE49-F238E27FC236}">
                  <a16:creationId xmlns:a16="http://schemas.microsoft.com/office/drawing/2014/main" id="{73B250DF-463F-7B9D-0B59-8CD264B679A7}"/>
                </a:ext>
              </a:extLst>
            </p:cNvPr>
            <p:cNvSpPr txBox="1"/>
            <p:nvPr/>
          </p:nvSpPr>
          <p:spPr>
            <a:xfrm>
              <a:off x="2489871" y="3048263"/>
              <a:ext cx="7941321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ทำแผนธุรกิจ</a:t>
              </a:r>
              <a:endPara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629F78BA-5EF0-D30F-3EE3-971474AD840A}"/>
                </a:ext>
              </a:extLst>
            </p:cNvPr>
            <p:cNvSpPr/>
            <p:nvPr/>
          </p:nvSpPr>
          <p:spPr>
            <a:xfrm>
              <a:off x="1933441" y="2992123"/>
              <a:ext cx="490268" cy="490268"/>
            </a:xfrm>
            <a:prstGeom prst="ellipse">
              <a:avLst/>
            </a:prstGeom>
            <a:gradFill>
              <a:gsLst>
                <a:gs pos="25000">
                  <a:srgbClr val="05BEC3"/>
                </a:gs>
                <a:gs pos="0">
                  <a:srgbClr val="05BEC3"/>
                </a:gs>
                <a:gs pos="50000">
                  <a:srgbClr val="93DBDD"/>
                </a:gs>
                <a:gs pos="100000">
                  <a:srgbClr val="05BEC3"/>
                </a:gs>
              </a:gsLst>
            </a:gradFill>
            <a:ln>
              <a:solidFill>
                <a:srgbClr val="05BEC3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  <a:spcBef>
                  <a:spcPts val="1000"/>
                </a:spcBef>
              </a:pPr>
              <a:r>
                <a:rPr lang="en-US" sz="3000" dirty="0"/>
                <a:t>7</a:t>
              </a:r>
              <a:endParaRPr lang="th-TH" sz="30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09E80C2-DAA4-064C-2775-F0B0BDFBFBAF}"/>
              </a:ext>
            </a:extLst>
          </p:cNvPr>
          <p:cNvGrpSpPr/>
          <p:nvPr/>
        </p:nvGrpSpPr>
        <p:grpSpPr>
          <a:xfrm>
            <a:off x="851464" y="6696551"/>
            <a:ext cx="16735915" cy="2801274"/>
            <a:chOff x="1893520" y="3700167"/>
            <a:chExt cx="16735915" cy="2801274"/>
          </a:xfrm>
        </p:grpSpPr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FA8F7117-F6EC-ED86-22A9-4AB8ED59EA5E}"/>
                </a:ext>
              </a:extLst>
            </p:cNvPr>
            <p:cNvSpPr txBox="1"/>
            <p:nvPr/>
          </p:nvSpPr>
          <p:spPr>
            <a:xfrm>
              <a:off x="2128006" y="3700167"/>
              <a:ext cx="16501429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ชื่อธุรกิจ คำอธิบายธุรกิจ ต้องการเริ่มธุรกิจแบบใดอุตสาหกรรมมีลักษณะอย่างไร ในอนาคตจะมีลักษณะอย่างไร</a:t>
              </a:r>
            </a:p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กลยุทธ์การตลาด ตลาดเป้าหมายคืออะไร และจะขายดีที่สุดในตลาดนั้นได้อย่างไร</a:t>
              </a:r>
            </a:p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การวิเคราะห์การแข่งขัน อะไรคือจุดแข็งและจุดอ่อนของคู่แข่ง จะเอาชนะคู่แข่งอย่างไร</a:t>
              </a:r>
            </a:p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แผนการออกแบบและพัฒนา ผลิตภัณฑ์หรือบริการคืออะไร และจะพัฒนาอย่างไร จากนั้นสร้างงบประมาณสำหรับผลิตภัณฑ์หรือบริการนั้นไว้อย่างไร</a:t>
              </a:r>
            </a:p>
            <a:p>
              <a:pPr>
                <a:lnSpc>
                  <a:spcPts val="3500"/>
                </a:lnSpc>
                <a:spcBef>
                  <a:spcPts val="600"/>
                </a:spcBef>
              </a:pP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ทำเป็นแบบสรุปเพื่อให้สถาบันการเงินมองภาพแผนธุรกิจได้ชัดเจนมากขึ้น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A82C453-D251-1849-5423-8D2ED7204C0B}"/>
                </a:ext>
              </a:extLst>
            </p:cNvPr>
            <p:cNvSpPr/>
            <p:nvPr/>
          </p:nvSpPr>
          <p:spPr>
            <a:xfrm>
              <a:off x="1893520" y="3822643"/>
              <a:ext cx="180287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A2CE9CA-49CF-E553-13DE-D8A2AC444066}"/>
                </a:ext>
              </a:extLst>
            </p:cNvPr>
            <p:cNvSpPr/>
            <p:nvPr/>
          </p:nvSpPr>
          <p:spPr>
            <a:xfrm>
              <a:off x="1893520" y="6321154"/>
              <a:ext cx="180287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E0B4362-15C6-281A-F46F-806252F74EEE}"/>
                </a:ext>
              </a:extLst>
            </p:cNvPr>
            <p:cNvSpPr/>
            <p:nvPr/>
          </p:nvSpPr>
          <p:spPr>
            <a:xfrm>
              <a:off x="1893520" y="5359952"/>
              <a:ext cx="180287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1078211-1367-5A53-EF62-24FA92641D6B}"/>
                </a:ext>
              </a:extLst>
            </p:cNvPr>
            <p:cNvSpPr/>
            <p:nvPr/>
          </p:nvSpPr>
          <p:spPr>
            <a:xfrm>
              <a:off x="1893520" y="4838287"/>
              <a:ext cx="180287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76B5676-688F-EEE5-81B6-60011003FBA6}"/>
                </a:ext>
              </a:extLst>
            </p:cNvPr>
            <p:cNvSpPr/>
            <p:nvPr/>
          </p:nvSpPr>
          <p:spPr>
            <a:xfrm>
              <a:off x="1893520" y="4313628"/>
              <a:ext cx="180287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21570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7F075-FFA8-BD31-A3E2-4D4BFB7C9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8B4D93F-0236-92E8-8B26-50F1F03E9FC9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21B3DE6-511E-C0FC-D857-E128B0BBE50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48524B4-36BE-378B-9B5B-B7AE3BB9170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8DCF4D32-35F3-6192-2297-2157AE085E7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F3EC255-B28C-A715-E55A-73B3CD96720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94C63B-6B68-5C16-CD76-6F008581CD6B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75EFE6A-DA52-0484-6DA1-1C185E24D5FA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89448B7C-7DC1-E7F3-C7DA-012892A648A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B233107E-1351-3BF7-1EF9-B3F218E58D2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0E0D1F2-8D70-4B3D-E4D2-1AB7844CB6F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ABE030-428B-298C-24A6-5505553C2798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0BB6EA5-ED18-734A-EFEA-258A395E956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8B1BBABF-653A-64D2-99C2-189130F4380E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4AF23E9F-C586-8E7F-97B1-3BAE88D41B2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FCB7C-A95C-EB5F-29F8-F3C8AB78B9F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9BADA73-9049-4CA3-2106-30DB2E870147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D2EF9CA-CA9D-2C81-AF87-59D8FF06802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F9733F8A-E2A1-6A0C-1F63-B2E68B4900FA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50404F68-9A07-E996-198E-BB2EB8231E7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2B3F150-5E7C-2B08-7B1D-CB364447C16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7C6EA55-7215-051E-8714-34836AA586C9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0B97DDB-CA7B-6AC0-911B-C293390632B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EB7F4A3F-11AD-B9E9-46C2-B991A4CB2ACF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AD64483A-49CE-A9BA-C89E-ED7F0A69E70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CF839E8-5D1E-595E-F2E7-D16B3F21627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07EE353-A9A0-8D0F-02A1-0F2417A317CA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9A11649-F28C-DB66-A9FB-4BB41CCD826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CE214670-D419-2477-685F-383ECB3A25C6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D349F0CA-8EE8-0CB1-8137-3C8C03A6815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B1D0C09-25C3-EBA7-A181-D2AA63687DC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3A98155-91FA-9CCE-70A3-C403BF5C7E5D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414B4FC-C046-072F-375F-998D81602DA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1C0488F1-E45F-AE46-A1E0-73CFE4F07C19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59CF03C2-BFB6-3A7D-5E12-408F0FDF305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CF7992C-74F5-A8B6-9A58-E1B30EBA809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3744088-ECE6-5BE6-B62B-C763EF73B19E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6DEBF0F-A8A1-4C2E-08FA-62D59044FBC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0C2A7BCE-FFC6-B79B-9AB6-4F4344D29AA4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1DBC419A-65C3-2CE3-11A7-F82861D807E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3DF44F4-6694-4C13-5D09-86B7CDF1229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5A92045-7DE8-12DA-39A3-460BCD050233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85987B9-F0F3-C17A-2DCE-3FBA105FAD01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CEFFF27-8A56-50CD-4453-C010829FD42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BE55C4E5-3A62-0052-C070-A883308EDFD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2FBC7C9-1CBE-1F95-6848-479EC185FBB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EBC6443-E2BF-6213-C646-3956BC65412D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2768725-7B2E-77CE-D624-546D15481994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3BF2D3B5-9DEC-4201-909B-963746E2BB0A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EE1419E-995E-47BE-C55C-E9CF15C5C48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5FB393A-C93A-85B9-C4D6-A0BC356A972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79F474DA-2A1E-AFF3-F6B7-1CFEEB7FE584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82237CB1-30ED-5C73-E16E-A90B9C6E29B0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831661E-A265-7427-E17F-0BECEC676A8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70CF4E86-1610-A116-485A-70D10A64A0C0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67A64B0-DB27-FBBD-A288-7E4212490FC0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121B46B-39D5-2E0F-9060-E78EAC768843}"/>
              </a:ext>
            </a:extLst>
          </p:cNvPr>
          <p:cNvGrpSpPr/>
          <p:nvPr/>
        </p:nvGrpSpPr>
        <p:grpSpPr>
          <a:xfrm>
            <a:off x="19864622" y="2838037"/>
            <a:ext cx="5886661" cy="962734"/>
            <a:chOff x="2965791" y="2808159"/>
            <a:chExt cx="588666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2C5FAF28-3E2E-6F99-34F5-8A2DA5247110}"/>
                </a:ext>
              </a:extLst>
            </p:cNvPr>
            <p:cNvSpPr/>
            <p:nvPr/>
          </p:nvSpPr>
          <p:spPr>
            <a:xfrm rot="16200000">
              <a:off x="5124274" y="868934"/>
              <a:ext cx="694325" cy="5011290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4C1F28E7-4696-56F6-9D1A-B3DF94CC23B6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4165CBE6-D3C5-7224-510C-9A426C4FBD7A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9E91F519-4DDD-9EE8-0843-8146D9A93DCE}"/>
                </a:ext>
              </a:extLst>
            </p:cNvPr>
            <p:cNvSpPr txBox="1"/>
            <p:nvPr/>
          </p:nvSpPr>
          <p:spPr>
            <a:xfrm>
              <a:off x="3841162" y="2808159"/>
              <a:ext cx="5011290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7AF4B9F-1313-4765-34DB-983104244C3C}"/>
              </a:ext>
            </a:extLst>
          </p:cNvPr>
          <p:cNvGrpSpPr/>
          <p:nvPr/>
        </p:nvGrpSpPr>
        <p:grpSpPr>
          <a:xfrm>
            <a:off x="19864622" y="5152795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5375775B-6DD6-368E-BA68-832E003BF71A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5CD86F3-D0E1-3FAE-6D88-50AEDDC1309A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5D59A20-4F2F-7105-3DED-F433830BFF44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BAB41C0C-070C-8CB5-C299-8D2309EAF4A4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A6B8911-C4B5-36C7-140E-C44984F68C8D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B711F8A-C3E2-AE87-9458-5BAF37CAE9C2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93" name="TextBox 10">
            <a:extLst>
              <a:ext uri="{FF2B5EF4-FFF2-40B4-BE49-F238E27FC236}">
                <a16:creationId xmlns:a16="http://schemas.microsoft.com/office/drawing/2014/main" id="{A9F465BA-4C7D-D4AA-E8A1-43B53AB8E9ED}"/>
              </a:ext>
            </a:extLst>
          </p:cNvPr>
          <p:cNvSpPr txBox="1"/>
          <p:nvPr/>
        </p:nvSpPr>
        <p:spPr>
          <a:xfrm>
            <a:off x="1023991" y="2523079"/>
            <a:ext cx="9892645" cy="197086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4000"/>
              </a:lnSpc>
              <a:spcBef>
                <a:spcPts val="18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การประกอบธุรกิจต้องใช้เงิน ส่วนใหญ่ใช้เงินส่วนตัวในการเริ่มต้นและอาจไม่เพียงพอ ซึ่ง</a:t>
            </a:r>
            <a:r>
              <a:rPr lang="th-TH" sz="3800" spc="36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แผนธุรกิจจะทำให้ทราบว่า ธุรกิจใช้เงินเท่าไรในการลงทุน และใช้เงินหมุนเวียนต่อเดือนเท่าไร เพื่อหาข้อสรุปในการจัดการการเงินและขอสินเชื่อจากสถาบันการเงิน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2F68F209-2BF8-A668-5FA0-E271512E62F1}"/>
              </a:ext>
            </a:extLst>
          </p:cNvPr>
          <p:cNvGrpSpPr/>
          <p:nvPr/>
        </p:nvGrpSpPr>
        <p:grpSpPr>
          <a:xfrm>
            <a:off x="741112" y="1679246"/>
            <a:ext cx="8575415" cy="719282"/>
            <a:chOff x="1855777" y="2916809"/>
            <a:chExt cx="8575415" cy="719282"/>
          </a:xfrm>
        </p:grpSpPr>
        <p:sp>
          <p:nvSpPr>
            <p:cNvPr id="95" name="Google Shape;176;p25">
              <a:extLst>
                <a:ext uri="{FF2B5EF4-FFF2-40B4-BE49-F238E27FC236}">
                  <a16:creationId xmlns:a16="http://schemas.microsoft.com/office/drawing/2014/main" id="{07538533-F0A3-628D-FF15-8511682C04A5}"/>
                </a:ext>
              </a:extLst>
            </p:cNvPr>
            <p:cNvSpPr/>
            <p:nvPr/>
          </p:nvSpPr>
          <p:spPr>
            <a:xfrm rot="16200000">
              <a:off x="4216893" y="555693"/>
              <a:ext cx="646514" cy="5368746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" name="TextBox 10">
              <a:extLst>
                <a:ext uri="{FF2B5EF4-FFF2-40B4-BE49-F238E27FC236}">
                  <a16:creationId xmlns:a16="http://schemas.microsoft.com/office/drawing/2014/main" id="{69568793-70C0-51D2-8586-DC7365FAB481}"/>
                </a:ext>
              </a:extLst>
            </p:cNvPr>
            <p:cNvSpPr txBox="1"/>
            <p:nvPr/>
          </p:nvSpPr>
          <p:spPr>
            <a:xfrm>
              <a:off x="2489871" y="3048263"/>
              <a:ext cx="7941321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เงินลงทุนและการจัดการการเงิน</a:t>
              </a:r>
              <a:endPara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515A47CF-57BF-DF7C-019C-D54B2E34BBD6}"/>
                </a:ext>
              </a:extLst>
            </p:cNvPr>
            <p:cNvSpPr/>
            <p:nvPr/>
          </p:nvSpPr>
          <p:spPr>
            <a:xfrm>
              <a:off x="1933441" y="2992123"/>
              <a:ext cx="490268" cy="490268"/>
            </a:xfrm>
            <a:prstGeom prst="ellipse">
              <a:avLst/>
            </a:prstGeom>
            <a:gradFill>
              <a:gsLst>
                <a:gs pos="25000">
                  <a:srgbClr val="05BEC3"/>
                </a:gs>
                <a:gs pos="0">
                  <a:srgbClr val="05BEC3"/>
                </a:gs>
                <a:gs pos="50000">
                  <a:srgbClr val="93DBDD"/>
                </a:gs>
                <a:gs pos="100000">
                  <a:srgbClr val="05BEC3"/>
                </a:gs>
              </a:gsLst>
            </a:gradFill>
            <a:ln>
              <a:solidFill>
                <a:srgbClr val="05BEC3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  <a:spcBef>
                  <a:spcPts val="1000"/>
                </a:spcBef>
              </a:pPr>
              <a:r>
                <a:rPr lang="en-US" sz="3000" dirty="0"/>
                <a:t>8</a:t>
              </a:r>
              <a:endParaRPr lang="th-TH" sz="3000" dirty="0"/>
            </a:p>
          </p:txBody>
        </p:sp>
      </p:grpSp>
      <p:sp>
        <p:nvSpPr>
          <p:cNvPr id="5" name="TextBox 10">
            <a:extLst>
              <a:ext uri="{FF2B5EF4-FFF2-40B4-BE49-F238E27FC236}">
                <a16:creationId xmlns:a16="http://schemas.microsoft.com/office/drawing/2014/main" id="{F4E6817A-7F34-5887-4BE0-C91950FE3CDF}"/>
              </a:ext>
            </a:extLst>
          </p:cNvPr>
          <p:cNvSpPr txBox="1"/>
          <p:nvPr/>
        </p:nvSpPr>
        <p:spPr>
          <a:xfrm>
            <a:off x="1023991" y="5769961"/>
            <a:ext cx="16208247" cy="69432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18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การประกอบธุรกิจบางประเภทจำเป็นต้องมีทีมงานเพื่อทำให้ธุรกิจประสบความสำเร็จ ซึ่งการสร้างทีมโดยค้นหาผู้เชี่ยวชาญในแต่ละด้าน เช่น </a:t>
            </a:r>
            <a:r>
              <a:rPr lang="th-TH" sz="3800" spc="36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บัญชี การตลาด การออกแบบผลิตภัณฑ์ บุคลากรอื่น ๆ ที่จะมาช่วยให้การประกอบธุรกิจมีประสิทธิภาพมากขึ้น 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0F2EC42-5425-CD58-B850-5DAF27D7786E}"/>
              </a:ext>
            </a:extLst>
          </p:cNvPr>
          <p:cNvGrpSpPr/>
          <p:nvPr/>
        </p:nvGrpSpPr>
        <p:grpSpPr>
          <a:xfrm>
            <a:off x="741113" y="4926128"/>
            <a:ext cx="8575414" cy="719281"/>
            <a:chOff x="1855778" y="2916810"/>
            <a:chExt cx="8575414" cy="719281"/>
          </a:xfrm>
        </p:grpSpPr>
        <p:sp>
          <p:nvSpPr>
            <p:cNvPr id="86" name="Google Shape;176;p25">
              <a:extLst>
                <a:ext uri="{FF2B5EF4-FFF2-40B4-BE49-F238E27FC236}">
                  <a16:creationId xmlns:a16="http://schemas.microsoft.com/office/drawing/2014/main" id="{3E83FFFB-693F-4B04-DD58-F5E6B7AFE7D7}"/>
                </a:ext>
              </a:extLst>
            </p:cNvPr>
            <p:cNvSpPr/>
            <p:nvPr/>
          </p:nvSpPr>
          <p:spPr>
            <a:xfrm rot="16200000">
              <a:off x="2861369" y="1911219"/>
              <a:ext cx="646514" cy="2657696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" name="TextBox 10">
              <a:extLst>
                <a:ext uri="{FF2B5EF4-FFF2-40B4-BE49-F238E27FC236}">
                  <a16:creationId xmlns:a16="http://schemas.microsoft.com/office/drawing/2014/main" id="{06AC47F6-AD8E-5749-2DD0-43AC53D83792}"/>
                </a:ext>
              </a:extLst>
            </p:cNvPr>
            <p:cNvSpPr txBox="1"/>
            <p:nvPr/>
          </p:nvSpPr>
          <p:spPr>
            <a:xfrm>
              <a:off x="2489871" y="3048263"/>
              <a:ext cx="7941321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สร้างทีมงาน</a:t>
              </a:r>
              <a:endPara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557FA4B9-FDF0-34C3-F003-33D20D283004}"/>
                </a:ext>
              </a:extLst>
            </p:cNvPr>
            <p:cNvSpPr/>
            <p:nvPr/>
          </p:nvSpPr>
          <p:spPr>
            <a:xfrm>
              <a:off x="1933441" y="2992123"/>
              <a:ext cx="490268" cy="490268"/>
            </a:xfrm>
            <a:prstGeom prst="ellipse">
              <a:avLst/>
            </a:prstGeom>
            <a:gradFill>
              <a:gsLst>
                <a:gs pos="25000">
                  <a:srgbClr val="05BEC3"/>
                </a:gs>
                <a:gs pos="0">
                  <a:srgbClr val="05BEC3"/>
                </a:gs>
                <a:gs pos="50000">
                  <a:srgbClr val="93DBDD"/>
                </a:gs>
                <a:gs pos="100000">
                  <a:srgbClr val="05BEC3"/>
                </a:gs>
              </a:gsLst>
            </a:gradFill>
            <a:ln>
              <a:solidFill>
                <a:srgbClr val="05BEC3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  <a:spcBef>
                  <a:spcPts val="1000"/>
                </a:spcBef>
              </a:pPr>
              <a:r>
                <a:rPr lang="en-US" sz="3000" dirty="0"/>
                <a:t>9</a:t>
              </a:r>
              <a:endParaRPr lang="th-TH" sz="3000" dirty="0"/>
            </a:p>
          </p:txBody>
        </p:sp>
      </p:grpSp>
      <p:sp>
        <p:nvSpPr>
          <p:cNvPr id="98" name="TextBox 10">
            <a:extLst>
              <a:ext uri="{FF2B5EF4-FFF2-40B4-BE49-F238E27FC236}">
                <a16:creationId xmlns:a16="http://schemas.microsoft.com/office/drawing/2014/main" id="{1D99ED57-6C91-5C67-D0B3-94424E746D0D}"/>
              </a:ext>
            </a:extLst>
          </p:cNvPr>
          <p:cNvSpPr txBox="1"/>
          <p:nvPr/>
        </p:nvSpPr>
        <p:spPr>
          <a:xfrm>
            <a:off x="1023991" y="8492458"/>
            <a:ext cx="16208247" cy="69432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18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เป็นการขยายธุรกิจไปสู่กลุ่มใหม่ ๆ หรือขยายตลาดไปในพื้นที่ที่ไม่เคยไปมาก่อน จะเกิดเป็นแรงขับเคลื่อนสำคัญสำหรับการประกอบธุรกิจต่อไป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D6FC593-5781-3111-3591-BC7066CE34F8}"/>
              </a:ext>
            </a:extLst>
          </p:cNvPr>
          <p:cNvGrpSpPr/>
          <p:nvPr/>
        </p:nvGrpSpPr>
        <p:grpSpPr>
          <a:xfrm>
            <a:off x="703112" y="7648625"/>
            <a:ext cx="8613415" cy="719281"/>
            <a:chOff x="703112" y="7648625"/>
            <a:chExt cx="8613415" cy="719281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0570694C-7AE9-D2CB-9527-7ACB37B89EED}"/>
                </a:ext>
              </a:extLst>
            </p:cNvPr>
            <p:cNvGrpSpPr/>
            <p:nvPr/>
          </p:nvGrpSpPr>
          <p:grpSpPr>
            <a:xfrm>
              <a:off x="741113" y="7648625"/>
              <a:ext cx="8575414" cy="719281"/>
              <a:chOff x="1855778" y="2916810"/>
              <a:chExt cx="8575414" cy="719281"/>
            </a:xfrm>
          </p:grpSpPr>
          <p:sp>
            <p:nvSpPr>
              <p:cNvPr id="100" name="Google Shape;176;p25">
                <a:extLst>
                  <a:ext uri="{FF2B5EF4-FFF2-40B4-BE49-F238E27FC236}">
                    <a16:creationId xmlns:a16="http://schemas.microsoft.com/office/drawing/2014/main" id="{48345356-251D-2DF3-D41D-C2121574BE77}"/>
                  </a:ext>
                </a:extLst>
              </p:cNvPr>
              <p:cNvSpPr/>
              <p:nvPr/>
            </p:nvSpPr>
            <p:spPr>
              <a:xfrm rot="16200000">
                <a:off x="2769094" y="2003494"/>
                <a:ext cx="646514" cy="2473145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1" name="TextBox 10">
                <a:extLst>
                  <a:ext uri="{FF2B5EF4-FFF2-40B4-BE49-F238E27FC236}">
                    <a16:creationId xmlns:a16="http://schemas.microsoft.com/office/drawing/2014/main" id="{CF54BBA7-FB5A-DF1B-740C-5523D2796346}"/>
                  </a:ext>
                </a:extLst>
              </p:cNvPr>
              <p:cNvSpPr txBox="1"/>
              <p:nvPr/>
            </p:nvSpPr>
            <p:spPr>
              <a:xfrm>
                <a:off x="2489871" y="3048263"/>
                <a:ext cx="794132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ขยายธุรกิจ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0D742CBB-2CAA-E4E5-2AD3-7512A9F12A76}"/>
                  </a:ext>
                </a:extLst>
              </p:cNvPr>
              <p:cNvSpPr/>
              <p:nvPr/>
            </p:nvSpPr>
            <p:spPr>
              <a:xfrm>
                <a:off x="1933441" y="2978475"/>
                <a:ext cx="490268" cy="490268"/>
              </a:xfrm>
              <a:prstGeom prst="ellipse">
                <a:avLst/>
              </a:prstGeom>
              <a:gradFill>
                <a:gsLst>
                  <a:gs pos="25000">
                    <a:srgbClr val="05BEC3"/>
                  </a:gs>
                  <a:gs pos="0">
                    <a:srgbClr val="05BEC3"/>
                  </a:gs>
                  <a:gs pos="50000">
                    <a:srgbClr val="93DBDD"/>
                  </a:gs>
                  <a:gs pos="100000">
                    <a:srgbClr val="05BEC3"/>
                  </a:gs>
                </a:gsLst>
              </a:gradFill>
              <a:ln>
                <a:solidFill>
                  <a:srgbClr val="05BEC3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500"/>
                  </a:lnSpc>
                  <a:spcBef>
                    <a:spcPts val="1000"/>
                  </a:spcBef>
                </a:pPr>
                <a:endParaRPr lang="th-TH" sz="3000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CF2952-C112-CF32-8EFE-D4B3832AAC91}"/>
                </a:ext>
              </a:extLst>
            </p:cNvPr>
            <p:cNvSpPr txBox="1"/>
            <p:nvPr/>
          </p:nvSpPr>
          <p:spPr>
            <a:xfrm>
              <a:off x="703112" y="7648792"/>
              <a:ext cx="710096" cy="6405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5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A9EFECA-24AD-48FC-1FAC-9ECA5EF357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836" y="1667998"/>
            <a:ext cx="5388458" cy="3592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697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5" grpId="0"/>
      <p:bldP spid="9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495DA-5601-3DE8-C93C-DCCA60849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056C7E5-9510-4D9F-295B-B43C63ABAB96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1A2D151-9E41-1C22-13CE-625E3CA9E90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0DABEA3E-EAEC-FC10-6D5A-E8AD47C03EA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A57C85E5-896D-51B7-34AF-16FD2C7407A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49A4812-0A34-7B83-70AC-7B8376DE61A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B19B4E-94AD-008D-1ECF-4A03DA6025E5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E6F055D-9285-631E-D0AE-6DCD03CEF35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F9C11E22-917B-31B4-9AF6-C5994886142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94166C4F-3592-2A34-E09B-9AA44ADBE09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1EFB1A4-AB3C-4A0D-694B-4FF979B93D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36B50DD-9B21-ADCD-35AE-49F7E24F17D9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A394DFF-560F-2AE1-99AE-321F0ACD964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8436D874-4BCA-3A4B-3871-2A582624ECD2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D0733B5D-C986-EC33-CDE9-3A7704957FA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EF89DBE-ED15-B720-4A24-3D1FE010D88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AC8E81B-203C-E749-F5A4-1AD4509184A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7D0FE23-3E27-5CC7-DDB0-BB2E849CBE3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C588B80A-83A3-74CC-4EF3-48B0F707667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840FAF40-6BD7-FC73-9FC9-2102A8E9077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7C57D39-445A-B812-67E0-3710CE6ECA1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6C82595-BC67-F131-34C0-C68FA827BE46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21E131F-A2A6-D516-9F5B-8CD5C71ECBE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FC805EF6-265C-75E2-A091-A5093BCA59E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F221784-D5B6-B97C-94C4-53F2A54B376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F61515E-A7E3-59EC-FC49-1E262CAF4E8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1A362D7-B422-761B-F88C-3F9CECBA257C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4B5EE28-5773-53EC-EBD6-44DDAFAC81B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8FACA6FF-4EB6-4DCF-3F9E-4BCACD4EB86D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82CEC861-6620-AD0E-88A2-BCC7A87D7E9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5508F73-F498-1672-9151-6FAB1F47D7A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10F6313-94D7-1FF4-5FAE-040B402C18A9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1033DFB-34BF-35A3-9C87-1E5DF40EC075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98D939E5-8EED-BA16-8B52-AFC31DB866E8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D36311C5-E17C-4D33-8853-6BB36AB0179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D73BC0B-AD35-898D-4C13-BDDA17F318F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5C3CE68-A61C-7459-9334-09CD8CE14CFD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C146A95-6513-CC72-1F84-51541BE0B1EF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168EB12A-6E48-43AD-3CD8-C2CBA00CFD44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CCD043EB-6D9B-EC3D-29B1-1541B21EFF9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96C3C37-D4B3-EAB5-37BF-6328728E73A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26C13C4-B238-577C-730F-8C98D6E2C40E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E472E1F-BD1F-E4EF-4DFC-9985156A13E3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5B3ACFE7-3CC9-44E1-C0EE-F376CE6C263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C79C1D18-6EA9-8C6D-0DA2-9E3C5F5ACA9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5DAAE29-E010-4AAD-C7B4-5ACDD05C439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6501B8D-38CD-2C95-F330-14FC601FDE81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CC4B52C-1E0A-6AFD-0802-3F9CD9E9750D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F903F8BB-530E-D6E4-B83A-108A71A7180D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8DFA3236-CE8D-9771-EFD6-9F7D2A01F68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978EFB1-C8E2-AE98-68D8-D6F48108990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AA29DF28-0D81-BFC5-44D1-7A9E97B670D3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C23868BE-8BAA-D846-5C63-4DFC5F1830E5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563BF48-574E-1BB2-8507-550EACE8F04D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2E1952B-125F-30A5-909D-374DF362929B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3FEEBFAF-F1D6-630C-E825-722DF68DEAB7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E4AD59C-323E-1909-458D-B34F9533BF2A}"/>
              </a:ext>
            </a:extLst>
          </p:cNvPr>
          <p:cNvGrpSpPr/>
          <p:nvPr/>
        </p:nvGrpSpPr>
        <p:grpSpPr>
          <a:xfrm>
            <a:off x="19864622" y="5152795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AE8E9CCC-D95A-86BD-3297-3CBEF925D0EB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A5DC289-A518-7648-C4AE-01C52DD8B050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DB11668-81EA-DF00-7195-35D7FF959D47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BE18E180-AE52-4658-C159-4E3E21E9DA75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3D75397-F3C3-3B92-3115-95ADB085727A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40E066F0-F723-4AE6-EA96-99F72DBFD02E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D5F4E4C-05B2-46C2-3CFA-22566E91AFBA}"/>
              </a:ext>
            </a:extLst>
          </p:cNvPr>
          <p:cNvGrpSpPr/>
          <p:nvPr/>
        </p:nvGrpSpPr>
        <p:grpSpPr>
          <a:xfrm>
            <a:off x="1033374" y="1814288"/>
            <a:ext cx="16221252" cy="7782599"/>
            <a:chOff x="1033374" y="1814288"/>
            <a:chExt cx="16221252" cy="7782599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97B61E9F-2F2E-D834-9688-B65395278B91}"/>
                </a:ext>
              </a:extLst>
            </p:cNvPr>
            <p:cNvGrpSpPr/>
            <p:nvPr/>
          </p:nvGrpSpPr>
          <p:grpSpPr>
            <a:xfrm>
              <a:off x="1033374" y="1814288"/>
              <a:ext cx="16221252" cy="7782599"/>
              <a:chOff x="7514387" y="1921465"/>
              <a:chExt cx="16221252" cy="7782599"/>
            </a:xfrm>
          </p:grpSpPr>
          <p:sp>
            <p:nvSpPr>
              <p:cNvPr id="85" name="Rectangle: Rounded Corners 84">
                <a:extLst>
                  <a:ext uri="{FF2B5EF4-FFF2-40B4-BE49-F238E27FC236}">
                    <a16:creationId xmlns:a16="http://schemas.microsoft.com/office/drawing/2014/main" id="{0F614BC5-451E-2377-F468-4E6434798012}"/>
                  </a:ext>
                </a:extLst>
              </p:cNvPr>
              <p:cNvSpPr/>
              <p:nvPr/>
            </p:nvSpPr>
            <p:spPr>
              <a:xfrm>
                <a:off x="7514387" y="2087067"/>
                <a:ext cx="16221252" cy="7616997"/>
              </a:xfrm>
              <a:prstGeom prst="roundRect">
                <a:avLst>
                  <a:gd name="adj" fmla="val 17371"/>
                </a:avLst>
              </a:prstGeom>
              <a:solidFill>
                <a:schemeClr val="bg1"/>
              </a:solidFill>
              <a:ln w="38100">
                <a:solidFill>
                  <a:srgbClr val="93DBDD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C46BA88F-B6C7-09AE-469E-C828D58CDDB3}"/>
                  </a:ext>
                </a:extLst>
              </p:cNvPr>
              <p:cNvSpPr/>
              <p:nvPr/>
            </p:nvSpPr>
            <p:spPr>
              <a:xfrm>
                <a:off x="7652534" y="2199979"/>
                <a:ext cx="15947908" cy="7368667"/>
              </a:xfrm>
              <a:prstGeom prst="roundRect">
                <a:avLst/>
              </a:prstGeom>
              <a:noFill/>
              <a:ln w="25400">
                <a:solidFill>
                  <a:srgbClr val="05BEC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35E5CC2C-60F0-19B6-8A2E-30768EEF8E85}"/>
                  </a:ext>
                </a:extLst>
              </p:cNvPr>
              <p:cNvGrpSpPr/>
              <p:nvPr/>
            </p:nvGrpSpPr>
            <p:grpSpPr>
              <a:xfrm>
                <a:off x="8035224" y="1921465"/>
                <a:ext cx="7710559" cy="778324"/>
                <a:chOff x="4964902" y="2717610"/>
                <a:chExt cx="7710559" cy="778324"/>
              </a:xfrm>
            </p:grpSpPr>
            <p:sp>
              <p:nvSpPr>
                <p:cNvPr id="90" name="Google Shape;176;p25">
                  <a:extLst>
                    <a:ext uri="{FF2B5EF4-FFF2-40B4-BE49-F238E27FC236}">
                      <a16:creationId xmlns:a16="http://schemas.microsoft.com/office/drawing/2014/main" id="{7BB4833F-6FC2-15D3-475D-6A31CB08FFD4}"/>
                    </a:ext>
                  </a:extLst>
                </p:cNvPr>
                <p:cNvSpPr/>
                <p:nvPr/>
              </p:nvSpPr>
              <p:spPr>
                <a:xfrm rot="16200000">
                  <a:off x="7947942" y="-265430"/>
                  <a:ext cx="778324" cy="674440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5BE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91" name="TextBox 10">
                  <a:extLst>
                    <a:ext uri="{FF2B5EF4-FFF2-40B4-BE49-F238E27FC236}">
                      <a16:creationId xmlns:a16="http://schemas.microsoft.com/office/drawing/2014/main" id="{154536EB-1FF3-43F1-59BE-5ED4F458ABBA}"/>
                    </a:ext>
                  </a:extLst>
                </p:cNvPr>
                <p:cNvSpPr txBox="1"/>
                <p:nvPr/>
              </p:nvSpPr>
              <p:spPr>
                <a:xfrm>
                  <a:off x="5236073" y="2891913"/>
                  <a:ext cx="7439388" cy="58782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 algn="thaiDist">
                    <a:lnSpc>
                      <a:spcPts val="4000"/>
                    </a:lnSpc>
                    <a:spcBef>
                      <a:spcPts val="3000"/>
                    </a:spcBef>
                  </a:pPr>
                  <a:r>
                    <a:rPr lang="th-TH" sz="4000" b="1" spc="36" dirty="0">
                      <a:solidFill>
                        <a:schemeClr val="bg1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การประเมินความพร้อมในการประกอบธุรกิจ</a:t>
                  </a:r>
                  <a:endParaRPr lang="en-US" sz="4000" b="1" spc="36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</p:grpSp>
          <p:sp>
            <p:nvSpPr>
              <p:cNvPr id="88" name="TextBox 10">
                <a:extLst>
                  <a:ext uri="{FF2B5EF4-FFF2-40B4-BE49-F238E27FC236}">
                    <a16:creationId xmlns:a16="http://schemas.microsoft.com/office/drawing/2014/main" id="{1C68B891-77E0-B4AA-F6F5-ED98FFBB5651}"/>
                  </a:ext>
                </a:extLst>
              </p:cNvPr>
              <p:cNvSpPr txBox="1"/>
              <p:nvPr/>
            </p:nvSpPr>
            <p:spPr>
              <a:xfrm>
                <a:off x="8173969" y="2849492"/>
                <a:ext cx="14893325" cy="405702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3600"/>
                  </a:lnSpc>
                  <a:spcBef>
                    <a:spcPts val="600"/>
                  </a:spcBef>
                </a:pPr>
                <a:r>
                  <a:rPr lang="th-TH" sz="34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	การเริ่มต้นประกอบธุรกิจส่วนใหญ่เกิดจากความคิด 2 แบบ ดังนี้ </a:t>
                </a:r>
              </a:p>
              <a:p>
                <a:pPr marL="360363" indent="-360363" algn="thaiDist">
                  <a:lnSpc>
                    <a:spcPts val="3600"/>
                  </a:lnSpc>
                  <a:spcBef>
                    <a:spcPts val="600"/>
                  </a:spcBef>
                </a:pPr>
                <a:r>
                  <a:rPr lang="th-TH" sz="3400" b="1" spc="36" dirty="0">
                    <a:solidFill>
                      <a:srgbClr val="F57C79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1.</a:t>
                </a:r>
                <a:r>
                  <a:rPr lang="th-TH" sz="34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	</a:t>
                </a:r>
                <a:r>
                  <a:rPr lang="th-TH" sz="34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เกิดจากความชอบ </a:t>
                </a:r>
                <a:r>
                  <a:rPr lang="th-TH" sz="34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ซึ่งเป็นสิ่งที่ตัวเรานั้นเข้าไปศึกษาอย่างลึกซึ้งจนเกิดความชำนาญ </a:t>
                </a:r>
              </a:p>
              <a:p>
                <a:pPr marL="360363" indent="-360363" algn="thaiDist">
                  <a:lnSpc>
                    <a:spcPts val="3600"/>
                  </a:lnSpc>
                  <a:spcBef>
                    <a:spcPts val="600"/>
                  </a:spcBef>
                </a:pPr>
                <a:r>
                  <a:rPr lang="th-TH" sz="3400" b="1" spc="36" dirty="0">
                    <a:solidFill>
                      <a:srgbClr val="F57C79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2.</a:t>
                </a:r>
                <a:r>
                  <a:rPr lang="th-TH" sz="34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	</a:t>
                </a:r>
                <a:r>
                  <a:rPr lang="th-TH" sz="34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เกิดจากการเห็นโอกาส </a:t>
                </a:r>
                <a:r>
                  <a:rPr lang="th-TH" sz="34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เช่น การเดินทางไปต่างประเทศเห็นว่า สินค้าชิ้นนี้น่าจะนำกลับมาขายได้ในประเทศ ซึ่งทั้ง 2 ช่องทางเป็นการค้นพบ “ช่องว่างทางการตลาด” เป็นสิ่งที่มีความต้องการแต่ยังไม่มีใครทำ หรือเราสามารถทำได้ดีกว่าคู่แข่ง โดยการพิจารณาว่าสินค้าหรือผลิตภัณฑ์ดังกล่าวจะมีความเป็นไปได้หรือไม่นั้น ควรใช้เครื่องมือเพื่อประเมินเบื้องต้น ได้แก่ </a:t>
                </a:r>
                <a:r>
                  <a:rPr lang="th-TH" sz="34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5</a:t>
                </a:r>
                <a:r>
                  <a:rPr lang="en-US" sz="34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W1H </a:t>
                </a:r>
                <a:r>
                  <a:rPr lang="th-TH" sz="34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ประกอบไปด้วย</a:t>
                </a: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1E6BC90-6AB6-28D1-A9C3-F17D861D3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5357" y="5787977"/>
              <a:ext cx="9908522" cy="33494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057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D5662-32D3-136E-91B0-219BCCB09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495C46D-73BD-2EA8-9685-DC573008EFDF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A71F32C-5F30-B05D-897F-F54AC2203D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0BA5F275-54FB-669C-E2F1-CB4A66C5775B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F5EA902B-33C2-00C6-C836-55E30EF3F01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1393AFD-5A05-80E9-48DB-F0A91EDB485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F9A984D-342D-395F-ADBC-86F9C36F8235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ED2B0C0-904C-1DFE-E046-9A376CDDE2F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2745E52C-3D62-2D2D-2985-4DFBB91DAB5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A3A9C041-8BEF-9DE6-9E9F-AC9434F5458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C7E7AA3-EEEE-9A15-640D-E3482D363F0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AB0E663-E65A-82E3-D1EA-C05CDA83E08E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0BFC93D-A2CD-1CA3-E7F7-AC292F9E94F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D6085250-A523-911F-D300-1A35896A719F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97D52FD8-4183-2CFE-72BA-3371A6421A0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FCC4BB2-16EB-C2BA-2799-069F047DFD1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9B1D9E9-B4D6-A7E6-09A7-E35DBA0CCE37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7B92BD3-AE89-F12B-F6DF-55AF67251C9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C1CAB5CF-0EF9-6738-C316-426B2522938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F7769E6D-B311-8AE5-9441-5EF46A79B96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6983FF8-A444-8824-90EB-9FD87A8B9D2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2E4B6E-352C-41C1-A112-5775BDDEC94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A4EE62E-0F3D-8C80-240D-974BAB98551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3E53769F-7524-0146-3C9B-889F2A535DA2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5B1423EA-650A-D82B-8856-213956C0290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EB55CCB-3BBD-6835-C34A-41A63F16F65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DE7EC85-9866-FD57-C347-019E61F8F24A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DEFADD3-60EC-C2A2-6020-C9600DB6E757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BF68345-A260-B3C5-B8F5-1138B806F18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058D260D-AA2C-31EF-76B0-61D23123E94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784ACEF-C147-8270-8F5F-879D21B1F19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68B649A-0214-C39D-2DB3-AE5CE65FD00E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C5F00F5-294C-619B-5659-708C47F3C9F5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53F68EB0-22EC-2496-8720-E599205F32E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896CF27D-8DCC-7F56-E21E-E62476B67A7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2754D61-FDED-8F35-CBEB-CA1143220F0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2E2337A-D882-8AFD-220C-9BE90DB2D741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AEEBDF4-883A-BA1E-FF4B-C01CD733F9E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79C9AD9-01CA-2A2C-7DF1-F3456427263E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9F217F5E-E5BE-AEBC-06FA-707BF84DCEF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A7B9353-78EF-BF30-3B5E-C334BD1CEE8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8C97C39-48EB-300D-5A3E-4B5A8C86C28A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F4A84E5-DF7F-DC30-F900-804EE4284F1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CDFA1EA9-07DB-B327-2739-E93B84E86A0A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8C9145CC-6D86-20CF-5A76-792CC2C3E12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1116747-27F7-2515-7E20-A13A2574ECD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389EBFA-0966-EC41-2928-199610ADB0DF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99B4FE3-50C2-8D24-E2A8-1B649DD9E17E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F77264A9-D4A3-9F99-191F-485FBB42387A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0ADC8F19-3072-AD85-0B7C-69149025CAB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5305AA6-CD44-B04F-ED7A-222B4FC6ECD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59F506FD-2301-52F4-8090-9DFB5A7F366A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C03F3B83-CE28-63D2-0F35-A4227B7DDF6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EA4BBE6-C4CA-3246-4359-043013156FE5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3F7443A8-508F-700E-1B1C-B680D8402341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A8DAE28-40E9-4AA2-13DC-C4072C037030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F369AB0-79D3-9702-D2E9-74ABE7AB3976}"/>
              </a:ext>
            </a:extLst>
          </p:cNvPr>
          <p:cNvGrpSpPr/>
          <p:nvPr/>
        </p:nvGrpSpPr>
        <p:grpSpPr>
          <a:xfrm>
            <a:off x="19864622" y="5152795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7A99D333-D607-C7DA-B82E-E7309F77E662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87073883-84FB-AC4B-8427-E117C6BC36A9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33ECFCC-88CB-F9C5-AE41-5E1FD8E43FDD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8B05435-5676-DF90-A1A5-BC43AD1BB1C9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776381B-C1BF-CFE0-ED77-A72156824FFA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E8E8E53-8F52-D234-6529-8B30A23681C2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A4863AE-8367-81A7-277A-829577432E4D}"/>
              </a:ext>
            </a:extLst>
          </p:cNvPr>
          <p:cNvGrpSpPr/>
          <p:nvPr/>
        </p:nvGrpSpPr>
        <p:grpSpPr>
          <a:xfrm>
            <a:off x="1171376" y="2027323"/>
            <a:ext cx="16091388" cy="6381296"/>
            <a:chOff x="1228727" y="3604218"/>
            <a:chExt cx="16091388" cy="6381296"/>
          </a:xfrm>
        </p:grpSpPr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A9B43C76-74CD-5B8B-4A49-FE00713C8221}"/>
                </a:ext>
              </a:extLst>
            </p:cNvPr>
            <p:cNvSpPr txBox="1"/>
            <p:nvPr/>
          </p:nvSpPr>
          <p:spPr>
            <a:xfrm>
              <a:off x="1228727" y="3604218"/>
              <a:ext cx="16091388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ถ้าสามารถตอบคำถาม 5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W1H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ในเบื้องต้นได้อย่างชัดเจนแสดงว่า สินค้าหรือบริการที่คิดขึ้นมานั้นมีโอกาสที่จะประกอบธุรกิจได้ ในส่วนของผู้ประกอบธุรกิจจะต้องมีความเข้าใจในพื้นฐานของธุรกิจและมีความสามารถในการปรับตัว เพื่อแข่งขันในสภาพแวดล้อมที่เปลี่ยนแปลงอย่างรวดเร็วตลอดเวลา </a:t>
              </a:r>
            </a:p>
            <a:p>
              <a:pPr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ผู้ประกอบธุรกิจจะต้องพัฒนาพื้นฐานทั้ง 5 ข้อ </a:t>
              </a:r>
            </a:p>
            <a:p>
              <a:pPr marL="534988"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ทักษะทางด้านการตลาด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เห็นความเปลี่ยนแปลงและวิเคราะห์ตลาด รวมถึงการสร้างความได้เปรียบในการแข่งขันได้ </a:t>
              </a:r>
            </a:p>
            <a:p>
              <a:pPr marL="534988"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ทักษะทางด้านการเงิน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อ่านบัญชีออกและมีการวางแผนทางการเงิน เพื่อสนับสนุนธุรกิจ </a:t>
              </a:r>
            </a:p>
            <a:p>
              <a:pPr marL="534988"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ทักษะทางด้านการบริหารและการจัดการ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มีการจัดการระบบต่าง ๆ ให้มีความคล่องตัว ต้นทุนต่ำและมีประสิทธิภาพ </a:t>
              </a:r>
            </a:p>
            <a:p>
              <a:pPr marL="534988"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ทักษะทางด้านการบริหารและการจัดการทรัพยากรมนุษย์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การจัดการกำลังคนมีแผนการสร้างและพัฒนาบุคลากร </a:t>
              </a:r>
            </a:p>
            <a:p>
              <a:pPr marL="534988"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ทักษะทางด้านนวัตกรรม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เรียนรู้สิ่งใหม่ ๆ และนำไปปรับใช้ในธุรกิจเสมอ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DF6CD82-6396-F805-7AB1-637DC9FCFF14}"/>
                </a:ext>
              </a:extLst>
            </p:cNvPr>
            <p:cNvSpPr/>
            <p:nvPr/>
          </p:nvSpPr>
          <p:spPr>
            <a:xfrm>
              <a:off x="1228728" y="6066863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E6DA460-4C34-58A7-1986-B8D66FCA349D}"/>
                </a:ext>
              </a:extLst>
            </p:cNvPr>
            <p:cNvSpPr/>
            <p:nvPr/>
          </p:nvSpPr>
          <p:spPr>
            <a:xfrm>
              <a:off x="1228728" y="6811762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C923944-A97A-ADC8-79B8-3805003E0C9F}"/>
                </a:ext>
              </a:extLst>
            </p:cNvPr>
            <p:cNvSpPr/>
            <p:nvPr/>
          </p:nvSpPr>
          <p:spPr>
            <a:xfrm>
              <a:off x="1228728" y="7545615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BA12D58-A1C8-3A26-6A32-622D04D3B490}"/>
                </a:ext>
              </a:extLst>
            </p:cNvPr>
            <p:cNvSpPr/>
            <p:nvPr/>
          </p:nvSpPr>
          <p:spPr>
            <a:xfrm>
              <a:off x="1228728" y="8775736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60A4CE1-CAA7-6078-52DA-76303D653AD2}"/>
                </a:ext>
              </a:extLst>
            </p:cNvPr>
            <p:cNvSpPr/>
            <p:nvPr/>
          </p:nvSpPr>
          <p:spPr>
            <a:xfrm>
              <a:off x="1228728" y="9528314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6562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495DA-5601-3DE8-C93C-DCCA60849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056C7E5-9510-4D9F-295B-B43C63ABAB96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1A2D151-9E41-1C22-13CE-625E3CA9E90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0DABEA3E-EAEC-FC10-6D5A-E8AD47C03EA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A57C85E5-896D-51B7-34AF-16FD2C7407A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49A4812-0A34-7B83-70AC-7B8376DE61A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B19B4E-94AD-008D-1ECF-4A03DA6025E5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E6F055D-9285-631E-D0AE-6DCD03CEF35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F9C11E22-917B-31B4-9AF6-C5994886142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94166C4F-3592-2A34-E09B-9AA44ADBE09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1EFB1A4-AB3C-4A0D-694B-4FF979B93D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36B50DD-9B21-ADCD-35AE-49F7E24F17D9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A394DFF-560F-2AE1-99AE-321F0ACD964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8436D874-4BCA-3A4B-3871-2A582624ECD2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D0733B5D-C986-EC33-CDE9-3A7704957FA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EF89DBE-ED15-B720-4A24-3D1FE010D88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AC8E81B-203C-E749-F5A4-1AD4509184A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7D0FE23-3E27-5CC7-DDB0-BB2E849CBE3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C588B80A-83A3-74CC-4EF3-48B0F707667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840FAF40-6BD7-FC73-9FC9-2102A8E9077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7C57D39-445A-B812-67E0-3710CE6ECA1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6C82595-BC67-F131-34C0-C68FA827BE46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21E131F-A2A6-D516-9F5B-8CD5C71ECBE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FC805EF6-265C-75E2-A091-A5093BCA59E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F221784-D5B6-B97C-94C4-53F2A54B376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F61515E-A7E3-59EC-FC49-1E262CAF4E8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1A362D7-B422-761B-F88C-3F9CECBA257C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4B5EE28-5773-53EC-EBD6-44DDAFAC81B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8FACA6FF-4EB6-4DCF-3F9E-4BCACD4EB86D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82CEC861-6620-AD0E-88A2-BCC7A87D7E9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5508F73-F498-1672-9151-6FAB1F47D7A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10F6313-94D7-1FF4-5FAE-040B402C18A9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1033DFB-34BF-35A3-9C87-1E5DF40EC075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98D939E5-8EED-BA16-8B52-AFC31DB866E8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D36311C5-E17C-4D33-8853-6BB36AB0179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D73BC0B-AD35-898D-4C13-BDDA17F318F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5C3CE68-A61C-7459-9334-09CD8CE14CFD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C146A95-6513-CC72-1F84-51541BE0B1EF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168EB12A-6E48-43AD-3CD8-C2CBA00CFD44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CCD043EB-6D9B-EC3D-29B1-1541B21EFF9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96C3C37-D4B3-EAB5-37BF-6328728E73A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26C13C4-B238-577C-730F-8C98D6E2C40E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E472E1F-BD1F-E4EF-4DFC-9985156A13E3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5B3ACFE7-3CC9-44E1-C0EE-F376CE6C263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C79C1D18-6EA9-8C6D-0DA2-9E3C5F5ACA9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5DAAE29-E010-4AAD-C7B4-5ACDD05C439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6501B8D-38CD-2C95-F330-14FC601FDE81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CC4B52C-1E0A-6AFD-0802-3F9CD9E9750D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F903F8BB-530E-D6E4-B83A-108A71A7180D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8DFA3236-CE8D-9771-EFD6-9F7D2A01F68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978EFB1-C8E2-AE98-68D8-D6F48108990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AA29DF28-0D81-BFC5-44D1-7A9E97B670D3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C23868BE-8BAA-D846-5C63-4DFC5F1830E5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563BF48-574E-1BB2-8507-550EACE8F04D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2E1952B-125F-30A5-909D-374DF362929B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3FEEBFAF-F1D6-630C-E825-722DF68DEAB7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E4AD59C-323E-1909-458D-B34F9533BF2A}"/>
              </a:ext>
            </a:extLst>
          </p:cNvPr>
          <p:cNvGrpSpPr/>
          <p:nvPr/>
        </p:nvGrpSpPr>
        <p:grpSpPr>
          <a:xfrm>
            <a:off x="19864622" y="5152795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AE8E9CCC-D95A-86BD-3297-3CBEF925D0EB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A5DC289-A518-7648-C4AE-01C52DD8B050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DB11668-81EA-DF00-7195-35D7FF959D47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BE18E180-AE52-4658-C159-4E3E21E9DA75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3D75397-F3C3-3B92-3115-95ADB085727A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40E066F0-F723-4AE6-EA96-99F72DBFD02E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EF614B8-78F8-113E-F8C3-15B4BE5C81BA}"/>
              </a:ext>
            </a:extLst>
          </p:cNvPr>
          <p:cNvGrpSpPr/>
          <p:nvPr/>
        </p:nvGrpSpPr>
        <p:grpSpPr>
          <a:xfrm>
            <a:off x="-89686" y="1654536"/>
            <a:ext cx="18804410" cy="8205878"/>
            <a:chOff x="-89686" y="1654536"/>
            <a:chExt cx="18804410" cy="820587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1A3A646-5889-EE48-0946-3412B4989503}"/>
                </a:ext>
              </a:extLst>
            </p:cNvPr>
            <p:cNvCxnSpPr/>
            <p:nvPr/>
          </p:nvCxnSpPr>
          <p:spPr>
            <a:xfrm>
              <a:off x="-89686" y="2220703"/>
              <a:ext cx="18804410" cy="0"/>
            </a:xfrm>
            <a:prstGeom prst="line">
              <a:avLst/>
            </a:prstGeom>
            <a:ln w="50800">
              <a:solidFill>
                <a:srgbClr val="F57C7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35E5CC2C-60F0-19B6-8A2E-30768EEF8E85}"/>
                </a:ext>
              </a:extLst>
            </p:cNvPr>
            <p:cNvGrpSpPr/>
            <p:nvPr/>
          </p:nvGrpSpPr>
          <p:grpSpPr>
            <a:xfrm>
              <a:off x="1554213" y="1814288"/>
              <a:ext cx="2362179" cy="778324"/>
              <a:chOff x="4964904" y="2717610"/>
              <a:chExt cx="2362179" cy="778324"/>
            </a:xfrm>
          </p:grpSpPr>
          <p:sp>
            <p:nvSpPr>
              <p:cNvPr id="90" name="Google Shape;176;p25">
                <a:extLst>
                  <a:ext uri="{FF2B5EF4-FFF2-40B4-BE49-F238E27FC236}">
                    <a16:creationId xmlns:a16="http://schemas.microsoft.com/office/drawing/2014/main" id="{7BB4833F-6FC2-15D3-475D-6A31CB08FFD4}"/>
                  </a:ext>
                </a:extLst>
              </p:cNvPr>
              <p:cNvSpPr/>
              <p:nvPr/>
            </p:nvSpPr>
            <p:spPr>
              <a:xfrm rot="16200000">
                <a:off x="5756832" y="1925682"/>
                <a:ext cx="778324" cy="2362179"/>
              </a:xfrm>
              <a:prstGeom prst="roundRect">
                <a:avLst>
                  <a:gd name="adj" fmla="val 50000"/>
                </a:avLst>
              </a:prstGeom>
              <a:solidFill>
                <a:srgbClr val="05B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" name="TextBox 10">
                <a:extLst>
                  <a:ext uri="{FF2B5EF4-FFF2-40B4-BE49-F238E27FC236}">
                    <a16:creationId xmlns:a16="http://schemas.microsoft.com/office/drawing/2014/main" id="{154536EB-1FF3-43F1-59BE-5ED4F458ABBA}"/>
                  </a:ext>
                </a:extLst>
              </p:cNvPr>
              <p:cNvSpPr txBox="1"/>
              <p:nvPr/>
            </p:nvSpPr>
            <p:spPr>
              <a:xfrm>
                <a:off x="5236073" y="2905561"/>
                <a:ext cx="1987493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เปิดโลกทัศน์</a:t>
                </a:r>
                <a:endParaRPr lang="en-US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A954792-1E86-5171-C51E-0927AC72B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1649" y="1654536"/>
              <a:ext cx="6564702" cy="82058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236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8AE29-4F58-FFF1-EEB5-04B8A9A0C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BA8806B-51D1-9C44-2A60-9049B620546A}"/>
              </a:ext>
            </a:extLst>
          </p:cNvPr>
          <p:cNvSpPr/>
          <p:nvPr/>
        </p:nvSpPr>
        <p:spPr>
          <a:xfrm>
            <a:off x="-13452854" y="1361011"/>
            <a:ext cx="10203543" cy="10203543"/>
          </a:xfrm>
          <a:prstGeom prst="ellipse">
            <a:avLst/>
          </a:prstGeom>
          <a:solidFill>
            <a:srgbClr val="FFC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">
            <a:extLst>
              <a:ext uri="{FF2B5EF4-FFF2-40B4-BE49-F238E27FC236}">
                <a16:creationId xmlns:a16="http://schemas.microsoft.com/office/drawing/2014/main" id="{8289DA62-1C18-1159-BA8B-F9E876DB1C34}"/>
              </a:ext>
            </a:extLst>
          </p:cNvPr>
          <p:cNvSpPr txBox="1"/>
          <p:nvPr/>
        </p:nvSpPr>
        <p:spPr>
          <a:xfrm>
            <a:off x="-140201" y="-4152900"/>
            <a:ext cx="10203543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en-US" sz="6000" dirty="0">
                <a:solidFill>
                  <a:schemeClr val="bg1"/>
                </a:solidFill>
                <a:latin typeface="2006_iannnnnBKK" panose="02000000000000000000" pitchFamily="2" charset="0"/>
                <a:cs typeface="2006_iannnnnBKK" panose="02000000000000000000" pitchFamily="2" charset="0"/>
              </a:rPr>
              <a:t>Marketer Personality Development</a:t>
            </a:r>
            <a:endParaRPr lang="en-US" sz="6000" b="1" dirty="0">
              <a:solidFill>
                <a:schemeClr val="bg1"/>
              </a:solidFill>
              <a:latin typeface="2006_iannnnnBKK" panose="02000000000000000000" pitchFamily="2" charset="0"/>
              <a:cs typeface="2006_iannnnnBKK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4895EA-EB4C-93BB-85EF-00905D127564}"/>
              </a:ext>
            </a:extLst>
          </p:cNvPr>
          <p:cNvSpPr txBox="1"/>
          <p:nvPr/>
        </p:nvSpPr>
        <p:spPr>
          <a:xfrm>
            <a:off x="14678077" y="-1605325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199370025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FA006ED-8823-7439-5661-D3A891FAB286}"/>
              </a:ext>
            </a:extLst>
          </p:cNvPr>
          <p:cNvGrpSpPr/>
          <p:nvPr/>
        </p:nvGrpSpPr>
        <p:grpSpPr>
          <a:xfrm>
            <a:off x="1696065" y="2897303"/>
            <a:ext cx="14244520" cy="6930206"/>
            <a:chOff x="1696065" y="2897303"/>
            <a:chExt cx="14244520" cy="693020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BE33906-E316-1CF3-BA5B-E0F7E6982118}"/>
                </a:ext>
              </a:extLst>
            </p:cNvPr>
            <p:cNvSpPr/>
            <p:nvPr/>
          </p:nvSpPr>
          <p:spPr>
            <a:xfrm>
              <a:off x="1696065" y="4142732"/>
              <a:ext cx="14244520" cy="4939908"/>
            </a:xfrm>
            <a:prstGeom prst="roundRect">
              <a:avLst>
                <a:gd name="adj" fmla="val 12690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E17D60A-DD08-BE05-F8A1-D08AFAB5A532}"/>
                </a:ext>
              </a:extLst>
            </p:cNvPr>
            <p:cNvGrpSpPr/>
            <p:nvPr/>
          </p:nvGrpSpPr>
          <p:grpSpPr>
            <a:xfrm>
              <a:off x="6665705" y="2897303"/>
              <a:ext cx="5460910" cy="1138844"/>
              <a:chOff x="8927262" y="2058948"/>
              <a:chExt cx="6069476" cy="1265758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514B68DE-FB02-E7CA-D9F0-53D6789E4B04}"/>
                  </a:ext>
                </a:extLst>
              </p:cNvPr>
              <p:cNvGrpSpPr/>
              <p:nvPr/>
            </p:nvGrpSpPr>
            <p:grpSpPr>
              <a:xfrm>
                <a:off x="8927262" y="2255425"/>
                <a:ext cx="5170167" cy="1069281"/>
                <a:chOff x="3357713" y="5812366"/>
                <a:chExt cx="5131289" cy="1069281"/>
              </a:xfrm>
            </p:grpSpPr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4F470E41-5D5E-AA50-4F83-9DD9015F2575}"/>
                    </a:ext>
                  </a:extLst>
                </p:cNvPr>
                <p:cNvSpPr/>
                <p:nvPr/>
              </p:nvSpPr>
              <p:spPr>
                <a:xfrm>
                  <a:off x="3357713" y="5969673"/>
                  <a:ext cx="5131289" cy="911974"/>
                </a:xfrm>
                <a:prstGeom prst="roundRect">
                  <a:avLst/>
                </a:prstGeom>
                <a:solidFill>
                  <a:srgbClr val="F57C79"/>
                </a:solidFill>
                <a:ln>
                  <a:noFill/>
                </a:ln>
                <a:effectLst>
                  <a:reflection stA="45000" endPos="4000" dist="50800" dir="5400000" sy="-100000" algn="bl" rotWithShape="0"/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TextBox 6">
                  <a:extLst>
                    <a:ext uri="{FF2B5EF4-FFF2-40B4-BE49-F238E27FC236}">
                      <a16:creationId xmlns:a16="http://schemas.microsoft.com/office/drawing/2014/main" id="{487E96F0-AC31-7B35-B0AB-4ADBAB3A1385}"/>
                    </a:ext>
                  </a:extLst>
                </p:cNvPr>
                <p:cNvSpPr txBox="1"/>
                <p:nvPr/>
              </p:nvSpPr>
              <p:spPr>
                <a:xfrm>
                  <a:off x="3713434" y="5812366"/>
                  <a:ext cx="4424885" cy="103905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7979"/>
                    </a:lnSpc>
                  </a:pPr>
                  <a:r>
                    <a:rPr lang="th-TH" sz="43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จุดประสงค์การเรียนรู้</a:t>
                  </a:r>
                </a:p>
              </p:txBody>
            </p:sp>
          </p:grp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4F8A0832-B13E-B1A4-2A4D-A37AC6A2C783}"/>
                  </a:ext>
                </a:extLst>
              </p:cNvPr>
              <p:cNvSpPr/>
              <p:nvPr/>
            </p:nvSpPr>
            <p:spPr>
              <a:xfrm>
                <a:off x="13875758" y="2058948"/>
                <a:ext cx="615553" cy="61555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9A8BD16D-2F9D-725C-8600-F299195CC5D0}"/>
                  </a:ext>
                </a:extLst>
              </p:cNvPr>
              <p:cNvSpPr/>
              <p:nvPr/>
            </p:nvSpPr>
            <p:spPr>
              <a:xfrm>
                <a:off x="14522345" y="2236344"/>
                <a:ext cx="474393" cy="474393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1CBB118C-80C0-021B-C6E7-7375F99BD5FD}"/>
                  </a:ext>
                </a:extLst>
              </p:cNvPr>
              <p:cNvSpPr/>
              <p:nvPr/>
            </p:nvSpPr>
            <p:spPr>
              <a:xfrm>
                <a:off x="14249773" y="2704187"/>
                <a:ext cx="350683" cy="35068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927C3C8-54DD-31DB-4A92-BB49882A32F8}"/>
                </a:ext>
              </a:extLst>
            </p:cNvPr>
            <p:cNvGrpSpPr/>
            <p:nvPr/>
          </p:nvGrpSpPr>
          <p:grpSpPr>
            <a:xfrm>
              <a:off x="1934513" y="4436859"/>
              <a:ext cx="13664879" cy="5390650"/>
              <a:chOff x="7606822" y="4490035"/>
              <a:chExt cx="13664879" cy="5390650"/>
            </a:xfrm>
          </p:grpSpPr>
          <p:sp>
            <p:nvSpPr>
              <p:cNvPr id="60" name="TextBox 10">
                <a:extLst>
                  <a:ext uri="{FF2B5EF4-FFF2-40B4-BE49-F238E27FC236}">
                    <a16:creationId xmlns:a16="http://schemas.microsoft.com/office/drawing/2014/main" id="{F2A2E7A1-8B3E-ACBC-A950-6AA2B727E282}"/>
                  </a:ext>
                </a:extLst>
              </p:cNvPr>
              <p:cNvSpPr txBox="1"/>
              <p:nvPr/>
            </p:nvSpPr>
            <p:spPr>
              <a:xfrm>
                <a:off x="8289697" y="4534326"/>
                <a:ext cx="12982004" cy="534635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800"/>
                  </a:lnSpc>
                  <a:spcBef>
                    <a:spcPts val="1800"/>
                  </a:spcBef>
                </a:pPr>
                <a:r>
                  <a:rPr lang="th-TH" sz="39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อธิบายความหมาย วัตถุประสงค์ และความสำคัญของธุรกิจได้</a:t>
                </a:r>
              </a:p>
              <a:p>
                <a:pPr>
                  <a:lnSpc>
                    <a:spcPts val="3800"/>
                  </a:lnSpc>
                  <a:spcBef>
                    <a:spcPts val="1800"/>
                  </a:spcBef>
                </a:pPr>
                <a:r>
                  <a:rPr lang="th-TH" sz="39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อธิบายปัจจัยในการดำเนินธุรกิจและระบบธุรกิจได้</a:t>
                </a:r>
              </a:p>
              <a:p>
                <a:pPr>
                  <a:lnSpc>
                    <a:spcPts val="3800"/>
                  </a:lnSpc>
                  <a:spcBef>
                    <a:spcPts val="1800"/>
                  </a:spcBef>
                </a:pPr>
                <a:r>
                  <a:rPr lang="th-TH" sz="39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ปฏิบัติงานพื้นฐานอาชีพตามหลักการ กระบวนการ และแนวคิดการประกอบธุรกิจอย่างยั่งยืนด้วยความรับผิดชอบต่อสังคม</a:t>
                </a:r>
              </a:p>
              <a:p>
                <a:pPr>
                  <a:lnSpc>
                    <a:spcPts val="3800"/>
                  </a:lnSpc>
                  <a:spcBef>
                    <a:spcPts val="1800"/>
                  </a:spcBef>
                </a:pPr>
                <a:r>
                  <a:rPr lang="th-TH" sz="39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มีความรับผิดชอบตามบทบาทหน้าที่ของตนเองตามระบอบประชาธิปไตยอันมีพระมหากษัตริย์ทรงเป็นประมุข</a:t>
                </a:r>
              </a:p>
              <a:p>
                <a:pPr>
                  <a:lnSpc>
                    <a:spcPts val="3800"/>
                  </a:lnSpc>
                  <a:spcBef>
                    <a:spcPts val="1800"/>
                  </a:spcBef>
                </a:pPr>
                <a:r>
                  <a:rPr lang="th-TH" sz="39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ประยุกต์ใช้ความรู้พื้นฐานทางธุรกิจในการเลือกธุรกิจอย่างยั่งยืนด้วยความรับผิดชอบต่อสังคมได้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0499CD0-6952-B943-313E-A79188CEB9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06822" y="4490035"/>
                <a:ext cx="540000" cy="540000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600" dirty="0"/>
                  <a:t>1</a:t>
                </a:r>
                <a:endParaRPr lang="th-TH" sz="3600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8340709-0E4A-3E62-7487-49106F4C67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09629" y="5238311"/>
                <a:ext cx="540000" cy="540000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600" dirty="0"/>
                  <a:t>2</a:t>
                </a:r>
                <a:endParaRPr lang="th-TH" sz="3600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ED18146-6A62-B4E6-C1DF-3426DEB387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09629" y="5929907"/>
                <a:ext cx="540000" cy="540000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600" dirty="0"/>
                  <a:t>3</a:t>
                </a:r>
                <a:endParaRPr lang="th-TH" sz="3600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2DFAB96-DD6E-FD38-C45D-8164ACDC6F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09629" y="7128900"/>
                <a:ext cx="540000" cy="540000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600" dirty="0"/>
                  <a:t>4</a:t>
                </a:r>
                <a:endParaRPr lang="th-TH" sz="3600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02134B8-188F-3B2C-A259-CEBF3EE2D8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06822" y="8300309"/>
                <a:ext cx="540000" cy="540000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600" dirty="0"/>
                  <a:t>5</a:t>
                </a:r>
                <a:endParaRPr lang="th-TH" sz="3600" dirty="0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A0CE6C6-2A75-82F9-49C0-D59343CA18C3}"/>
              </a:ext>
            </a:extLst>
          </p:cNvPr>
          <p:cNvGrpSpPr/>
          <p:nvPr/>
        </p:nvGrpSpPr>
        <p:grpSpPr>
          <a:xfrm>
            <a:off x="0" y="-1611858"/>
            <a:ext cx="18288000" cy="3986500"/>
            <a:chOff x="0" y="-1558070"/>
            <a:chExt cx="18288000" cy="39865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4F891DA-D47D-42CE-6ECB-C55EFBA049F0}"/>
                </a:ext>
              </a:extLst>
            </p:cNvPr>
            <p:cNvSpPr/>
            <p:nvPr/>
          </p:nvSpPr>
          <p:spPr>
            <a:xfrm>
              <a:off x="2494708" y="-1558070"/>
              <a:ext cx="13298582" cy="3791906"/>
            </a:xfrm>
            <a:prstGeom prst="roundRect">
              <a:avLst>
                <a:gd name="adj" fmla="val 32216"/>
              </a:avLst>
            </a:prstGeom>
            <a:solidFill>
              <a:srgbClr val="F258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53CC61-DF40-D947-309B-716A0EE828F7}"/>
                </a:ext>
              </a:extLst>
            </p:cNvPr>
            <p:cNvSpPr txBox="1"/>
            <p:nvPr/>
          </p:nvSpPr>
          <p:spPr>
            <a:xfrm>
              <a:off x="0" y="1312740"/>
              <a:ext cx="18288000" cy="11156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14000" b="1" spc="-150" dirty="0">
                  <a:solidFill>
                    <a:schemeClr val="bg1"/>
                  </a:solidFill>
                  <a:latin typeface="Cloud Soft SemiBold" panose="02000000000000000000" pitchFamily="50" charset="-34"/>
                  <a:cs typeface="Cloud Soft SemiBold" panose="02000000000000000000" pitchFamily="50" charset="-34"/>
                </a:rPr>
                <a:t>Basic Business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21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8689-7022-694F-F77D-669FB36AA4D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26C407-A87E-7076-A823-0394AFEF68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258DFF1-58DD-A843-BB5D-5CA868313CD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FEF0E96-D2F0-E0C5-AA08-D09C9E5321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2EE29E-2259-255F-2565-A5F3531D50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5B756F-08F0-FAE1-5FDB-21AC0A44A81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BF6064-AFAE-C655-BE2E-2B8FC31DB76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0D388B-1F09-544D-9D2A-57658C68FF2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3D64725F-408C-4C67-F57E-59BA5C570A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C28F96-51CA-416E-BF47-B928FCAED8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790459-072E-8E63-F4CC-7906308239E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CDA710-D4DD-C26F-B5AB-8F5A956756C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E6B8999-EB13-0ED6-D29E-47E631E8BB4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C874FCC-7159-96FE-3072-23AF3C7C995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B4755A-8ED8-38CB-E66C-29F015B6BC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E7BEF1-7A0B-21DB-509B-337BCE401C8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C19F01-514F-BE69-2517-9EEC86A3626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FD6218-9525-6392-6DA8-0B9C47EB31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B5C8C8-1DE2-392E-8CED-81F2DCCCD0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F369534-5317-BE4E-4FA2-05780DE5EB2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C1BD7E-2C78-CC27-B1D0-58787A44793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909CFF-CBBB-3F11-AAB2-1F328E2CFA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5A9442E-2714-CBE8-D2D6-4AD4B28F34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57257C5-015B-6EF6-4DA2-D13767E738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56F5CE-22B9-7D74-0A52-0C589D49C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071F3-712F-0544-0B03-461B167F805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3F6EBCE-7094-B215-2336-50F3793A220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DEB308-306F-EF87-A0B7-0B6AB9D36FA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B71D4E5-F3B5-59A3-240E-F19FAD9D700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71E967-C147-AEFB-3C18-3EC7D47DF8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DCDFCF-08F8-C075-BF52-2CC284BE607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A9DA6-7501-1081-0959-F0C3DAAE2EF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AD03EB3-B4C2-E21A-4600-671490AB2C1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5300263-72AD-FA24-544A-32A1413DE9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DC362DD-B4CD-EAB8-EEB9-FE51CB231E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4AEF4E-78CC-5710-43D5-13EF835EC7E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BC2FA2-7580-024E-47C9-F6C5AB4561B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9BD6B6B-EB41-DDAB-7BB6-91878B892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A240D816-8647-7839-435A-1A358C6A76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8421E30-5DC4-DDD5-ABCE-7ACEFB4DC1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E42027-CD49-63FC-AC57-2247A382D7C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FD9BDA-57A3-4DB8-AC82-90C1613F711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E4426CE-0D94-D4E3-9186-A0480119E0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2347F6-74F4-D84E-06C9-6D8973DC62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80A4E43-63D9-5291-9F83-19AE9586639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51E17E-0CE9-8957-7E2B-D4FA8770CC9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A6F29-048D-F6E4-DCE0-794369FAD8CC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3DD6523-9261-5B0C-2110-444B76FE5AA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BC6D0E5-F6EC-D283-E304-A1DB50081C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17D61-1FD7-9A08-8B72-C633965B39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E8EE675-0931-FDB8-B832-C3F8DFFFBD3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414F437-9710-07B6-477C-A224956D7E7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2FB8247-23D7-2324-0242-B58EBA6DBF7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212C934-1983-8B1E-2405-B21CBC69825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072A69-C1A1-88E3-7359-61F727C112BA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8E45A4-9BF6-65C2-E861-A3F880A3598E}"/>
              </a:ext>
            </a:extLst>
          </p:cNvPr>
          <p:cNvGrpSpPr>
            <a:grpSpLocks noChangeAspect="1"/>
          </p:cNvGrpSpPr>
          <p:nvPr/>
        </p:nvGrpSpPr>
        <p:grpSpPr>
          <a:xfrm>
            <a:off x="492716" y="920520"/>
            <a:ext cx="11152946" cy="1922144"/>
            <a:chOff x="611277" y="351365"/>
            <a:chExt cx="13733351" cy="23668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F38855F-17A9-DF4E-4DDF-509DFDE448B3}"/>
                </a:ext>
              </a:extLst>
            </p:cNvPr>
            <p:cNvGrpSpPr/>
            <p:nvPr/>
          </p:nvGrpSpPr>
          <p:grpSpPr>
            <a:xfrm>
              <a:off x="1517576" y="763548"/>
              <a:ext cx="12827052" cy="1263284"/>
              <a:chOff x="1077318" y="763548"/>
              <a:chExt cx="12827052" cy="1263284"/>
            </a:xfrm>
          </p:grpSpPr>
          <p:sp>
            <p:nvSpPr>
              <p:cNvPr id="18" name="Google Shape;176;p25">
                <a:extLst>
                  <a:ext uri="{FF2B5EF4-FFF2-40B4-BE49-F238E27FC236}">
                    <a16:creationId xmlns:a16="http://schemas.microsoft.com/office/drawing/2014/main" id="{1CC34792-5F0F-86DA-DF68-3C3C5825FAEB}"/>
                  </a:ext>
                </a:extLst>
              </p:cNvPr>
              <p:cNvSpPr/>
              <p:nvPr/>
            </p:nvSpPr>
            <p:spPr>
              <a:xfrm rot="16200000">
                <a:off x="6914565" y="-5002095"/>
                <a:ext cx="1152558" cy="12827052"/>
              </a:xfrm>
              <a:prstGeom prst="roundRect">
                <a:avLst>
                  <a:gd name="adj" fmla="val 50000"/>
                </a:avLst>
              </a:prstGeom>
              <a:solidFill>
                <a:srgbClr val="05B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53823F5D-AF6E-CE51-0F5E-990573A22129}"/>
                  </a:ext>
                </a:extLst>
              </p:cNvPr>
              <p:cNvSpPr txBox="1"/>
              <p:nvPr/>
            </p:nvSpPr>
            <p:spPr>
              <a:xfrm>
                <a:off x="2472364" y="763548"/>
                <a:ext cx="11240803" cy="12632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55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ความหมายและวัตถุประสงค์ของธุรกิจ</a:t>
                </a: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DED6841-62B6-4ED4-8BF6-94F26CBFAC73}"/>
                </a:ext>
              </a:extLst>
            </p:cNvPr>
            <p:cNvSpPr/>
            <p:nvPr/>
          </p:nvSpPr>
          <p:spPr>
            <a:xfrm>
              <a:off x="611277" y="351365"/>
              <a:ext cx="1974375" cy="1974375"/>
            </a:xfrm>
            <a:prstGeom prst="ellipse">
              <a:avLst/>
            </a:prstGeom>
            <a:solidFill>
              <a:srgbClr val="F57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434A66-07F8-C75F-9A7B-374B992212AD}"/>
                </a:ext>
              </a:extLst>
            </p:cNvPr>
            <p:cNvSpPr txBox="1"/>
            <p:nvPr/>
          </p:nvSpPr>
          <p:spPr>
            <a:xfrm>
              <a:off x="838200" y="1154909"/>
              <a:ext cx="1524001" cy="15633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13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11D1A62-BF8A-985E-68D5-158F70632FAC}"/>
              </a:ext>
            </a:extLst>
          </p:cNvPr>
          <p:cNvGrpSpPr/>
          <p:nvPr/>
        </p:nvGrpSpPr>
        <p:grpSpPr>
          <a:xfrm>
            <a:off x="2096119" y="2427925"/>
            <a:ext cx="5886661" cy="962734"/>
            <a:chOff x="2965791" y="2808159"/>
            <a:chExt cx="588666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38AF3776-F65E-E5A6-58B7-9DDCAC940D63}"/>
                </a:ext>
              </a:extLst>
            </p:cNvPr>
            <p:cNvSpPr/>
            <p:nvPr/>
          </p:nvSpPr>
          <p:spPr>
            <a:xfrm rot="16200000">
              <a:off x="5124274" y="868934"/>
              <a:ext cx="694325" cy="5011290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F28F2425-8224-F944-7599-8903C9E3FF33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439E2BA7-35E6-40CC-C21D-1749F4E89AE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A3D5DED-9F20-51B1-7FAC-ADA910D7C090}"/>
                </a:ext>
              </a:extLst>
            </p:cNvPr>
            <p:cNvSpPr txBox="1"/>
            <p:nvPr/>
          </p:nvSpPr>
          <p:spPr>
            <a:xfrm>
              <a:off x="3841162" y="2808159"/>
              <a:ext cx="5011290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1344D27-F1F4-1AF8-A3BA-21C295067877}"/>
              </a:ext>
            </a:extLst>
          </p:cNvPr>
          <p:cNvGrpSpPr/>
          <p:nvPr/>
        </p:nvGrpSpPr>
        <p:grpSpPr>
          <a:xfrm>
            <a:off x="1893520" y="3672457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93D28BD5-BFD7-BFA0-7FE9-5F8E2BD7F3AF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1EE330E-1085-8C19-9EDF-9B3AC0295B25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520B90F-C95C-CD4D-5BAF-D07B09C96EF7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976F517-B0E5-7506-0C17-29C15DB3E806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ABAFB4C-16B5-66FE-F485-6A994499BBC5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14A9831-8B7F-CF3E-200A-839CA0552424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8981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05474-B2D0-416F-2646-84948E921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20A0D73-77FD-BF55-8293-113132CEE201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DE5B733-596D-1A71-8D19-9EA67FF065B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C5E6BEC2-E414-CC67-7620-5E85A10E990B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AFCDDA09-7FE6-B2E9-AB0D-B2FA2862AA2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C35BD8B-6867-B9E9-55BE-7413CE7EA3D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8FE11D-3B1C-E3BB-922F-B1FE6976A7CE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A684AF5-426E-D247-0D3E-110626AD02A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C205023F-3390-51D3-BC09-8A0DCD78901A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A35E42AA-D18B-2237-0359-C20FB1A18C5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DDFC80B-98E5-B92D-AFF2-9417802F54E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CB88568-47E7-F36D-074D-0724E02F679A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1CFE10B-0422-2216-6FB6-60ACC87E57C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FEFB913A-6699-14B7-D348-B6F72472F73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8A814939-F3A6-91DB-EFDE-B7B3AD3F8C2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1EEF948-C5D5-6C5C-19C3-33C83FE4A7F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C3E2866-B193-516C-78EA-F057BF2C25A9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7CB1177-F59E-6B3C-47B1-927AA1EB4BA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5369AF4E-F639-58F9-20B8-47593CDD9D3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E077F028-EE45-B5BB-C35E-3D45900240F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D01B5B5-0698-A29F-5F74-32AB8A5F585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5499904-39DA-EF33-7BAA-B29A4B152D18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04FBE30-EF54-7B06-CB26-8F38790AB26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B78FDB9B-C90E-A544-0A87-24F4AD6FD26E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42F1169D-FAC7-8A76-C7D2-BF158A6783B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69EEA70-50EB-4FCB-D8E7-CF0E98AFF91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E9D542A-C6E9-42A0-F65B-A711A4C593C0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0F62D20-2B23-6A96-AC2B-32A137DC0FC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1E76BB56-6DB7-649E-1117-A181945DEF8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2C69B7ED-2762-E8C4-8596-9E8AD20BFBD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3A3A6ED-14D2-96FA-1C23-0319B5D3E6E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1B142CD-5139-4715-DE96-C055AAF30D95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DECD09D-EDC2-9688-1949-99EA82F2A4A9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4A770A58-54DE-BA8A-2D8E-1D5D2C3B0B0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6A7072D4-814B-F87F-B6DE-9A102BC333E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B9282F2-D2F5-3033-B1E5-939E297A2D8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DDD070C-7E94-057D-214E-273221EB2B77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B1E80B7-5F2A-E208-9941-54F642696321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AACB568F-1C63-3305-899D-24B5493CFF4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9FD7F803-0883-84F0-C107-F05B3C75886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2B538ED-F363-2176-A0FA-9C05C651AE0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C0C85A0-52AE-E6BE-68B8-5ED0D51A93F8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C8ED002-91FC-C470-B821-B5D3B636D11D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B25CB578-68C3-B7E7-F016-B6E9503D09BD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8AD2D948-EC94-2835-878C-D7DA401ED4A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209B445-A1F4-C22D-392B-CEDDBFFFD2E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49563B02-390D-D64C-9A05-14DC2EE5463C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8E48A735-A421-5787-1811-C95956F3BD26}"/>
              </a:ext>
            </a:extLst>
          </p:cNvPr>
          <p:cNvSpPr txBox="1"/>
          <p:nvPr/>
        </p:nvSpPr>
        <p:spPr>
          <a:xfrm>
            <a:off x="19371737" y="-988139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3C8C363-6D96-C40A-76B3-82538781A2F1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58C1B76-DE4D-7B07-2556-E70B0543EA68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D9341659-F199-42BF-91F9-7A0A4BAAD955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9AC357-031C-8996-840F-76565D9F3C9E}"/>
              </a:ext>
            </a:extLst>
          </p:cNvPr>
          <p:cNvGrpSpPr/>
          <p:nvPr/>
        </p:nvGrpSpPr>
        <p:grpSpPr>
          <a:xfrm>
            <a:off x="796637" y="2002363"/>
            <a:ext cx="16712327" cy="7351216"/>
            <a:chOff x="1056380" y="2086082"/>
            <a:chExt cx="16712327" cy="735121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7E4DB45-1E9D-3760-AF4D-D57340C6247A}"/>
                </a:ext>
              </a:extLst>
            </p:cNvPr>
            <p:cNvSpPr/>
            <p:nvPr/>
          </p:nvSpPr>
          <p:spPr>
            <a:xfrm>
              <a:off x="1056380" y="2086082"/>
              <a:ext cx="16712327" cy="7351216"/>
            </a:xfrm>
            <a:prstGeom prst="roundRect">
              <a:avLst>
                <a:gd name="adj" fmla="val 17371"/>
              </a:avLst>
            </a:prstGeom>
            <a:solidFill>
              <a:schemeClr val="bg1"/>
            </a:solidFill>
            <a:ln w="38100">
              <a:solidFill>
                <a:srgbClr val="93DBDD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60EFE75-70EB-38F9-0AFE-9DF6859ADCE5}"/>
                </a:ext>
              </a:extLst>
            </p:cNvPr>
            <p:cNvSpPr/>
            <p:nvPr/>
          </p:nvSpPr>
          <p:spPr>
            <a:xfrm>
              <a:off x="1327554" y="2340365"/>
              <a:ext cx="16169980" cy="679474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rgbClr val="05BEC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E79B36C-1BD0-2394-24C2-AF61775FE9F2}"/>
                </a:ext>
              </a:extLst>
            </p:cNvPr>
            <p:cNvGrpSpPr/>
            <p:nvPr/>
          </p:nvGrpSpPr>
          <p:grpSpPr>
            <a:xfrm>
              <a:off x="2888874" y="2993891"/>
              <a:ext cx="2066594" cy="778324"/>
              <a:chOff x="5266656" y="2487510"/>
              <a:chExt cx="2066594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403C8C97-B27C-0C7C-E6C2-2DE20E17E754}"/>
                  </a:ext>
                </a:extLst>
              </p:cNvPr>
              <p:cNvSpPr/>
              <p:nvPr/>
            </p:nvSpPr>
            <p:spPr>
              <a:xfrm rot="16200000">
                <a:off x="5910791" y="1843375"/>
                <a:ext cx="778324" cy="2066593"/>
              </a:xfrm>
              <a:prstGeom prst="roundRect">
                <a:avLst>
                  <a:gd name="adj" fmla="val 50000"/>
                </a:avLst>
              </a:prstGeom>
              <a:solidFill>
                <a:srgbClr val="05B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C503F994-62E6-C102-79DD-C4A563632906}"/>
                  </a:ext>
                </a:extLst>
              </p:cNvPr>
              <p:cNvSpPr txBox="1"/>
              <p:nvPr/>
            </p:nvSpPr>
            <p:spPr>
              <a:xfrm>
                <a:off x="5670159" y="2634516"/>
                <a:ext cx="166309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สรุปได้ว่า </a:t>
                </a:r>
                <a:endParaRPr lang="en-US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2450AF64-9FA9-5B7D-B5FF-330101999A18}"/>
                </a:ext>
              </a:extLst>
            </p:cNvPr>
            <p:cNvSpPr txBox="1"/>
            <p:nvPr/>
          </p:nvSpPr>
          <p:spPr>
            <a:xfrm>
              <a:off x="2011999" y="4039170"/>
              <a:ext cx="7645810" cy="4057023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4000" b="1" spc="36" dirty="0">
                  <a:solidFill>
                    <a:srgbClr val="F25854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 (</a:t>
              </a:r>
              <a:r>
                <a:rPr lang="en-US" sz="4000" b="1" spc="36" dirty="0">
                  <a:solidFill>
                    <a:srgbClr val="F25854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Business)</a:t>
              </a:r>
              <a:r>
                <a:rPr lang="th-TH" sz="4000" b="1" spc="-100" dirty="0">
                  <a:solidFill>
                    <a:srgbClr val="F25854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หมายถึงกิจกรรมที่เกี่ยวข้องกับการผลิต การจำหน่ายสินค้า หรือการให้บริการที่ถูกต้องตามกฎหมาย เพื่อตอบสนองความต้องการของผู้บริโภค โดยมุ่งหวังรายได้หรือผลกำไรจากการลงทุนเป็นค่าตอบแทน  ซึ่งธุรกิจต้องดำเนินการภายใต้การบริหารจัดการทรัพยากรอย่างมีประสิทธิภาพ รวมถึงการนำนวัตกรรมและเทคโนโลยีมาใช้  เพื่อเพิ่มคุณค่าของสินค้าและการให้บริการ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A252416-A8A0-3D16-D766-7E9367793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9642" y="3627779"/>
              <a:ext cx="6572072" cy="43868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1004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8689-7022-694F-F77D-669FB36AA4D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26C407-A87E-7076-A823-0394AFEF68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258DFF1-58DD-A843-BB5D-5CA868313CD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FEF0E96-D2F0-E0C5-AA08-D09C9E5321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2EE29E-2259-255F-2565-A5F3531D50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5B756F-08F0-FAE1-5FDB-21AC0A44A81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BF6064-AFAE-C655-BE2E-2B8FC31DB76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0D388B-1F09-544D-9D2A-57658C68FF2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3D64725F-408C-4C67-F57E-59BA5C570A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C28F96-51CA-416E-BF47-B928FCAED8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790459-072E-8E63-F4CC-7906308239E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CDA710-D4DD-C26F-B5AB-8F5A956756C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E6B8999-EB13-0ED6-D29E-47E631E8BB4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C874FCC-7159-96FE-3072-23AF3C7C995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B4755A-8ED8-38CB-E66C-29F015B6BC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E7BEF1-7A0B-21DB-509B-337BCE401C8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C19F01-514F-BE69-2517-9EEC86A3626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FD6218-9525-6392-6DA8-0B9C47EB31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B5C8C8-1DE2-392E-8CED-81F2DCCCD0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F369534-5317-BE4E-4FA2-05780DE5EB2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C1BD7E-2C78-CC27-B1D0-58787A44793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909CFF-CBBB-3F11-AAB2-1F328E2CFA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5A9442E-2714-CBE8-D2D6-4AD4B28F34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57257C5-015B-6EF6-4DA2-D13767E738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56F5CE-22B9-7D74-0A52-0C589D49C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071F3-712F-0544-0B03-461B167F805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3F6EBCE-7094-B215-2336-50F3793A220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DEB308-306F-EF87-A0B7-0B6AB9D36FA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B71D4E5-F3B5-59A3-240E-F19FAD9D700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71E967-C147-AEFB-3C18-3EC7D47DF8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DCDFCF-08F8-C075-BF52-2CC284BE607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A9DA6-7501-1081-0959-F0C3DAAE2EF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AD03EB3-B4C2-E21A-4600-671490AB2C1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5300263-72AD-FA24-544A-32A1413DE9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DC362DD-B4CD-EAB8-EEB9-FE51CB231E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4AEF4E-78CC-5710-43D5-13EF835EC7E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BC2FA2-7580-024E-47C9-F6C5AB4561B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9BD6B6B-EB41-DDAB-7BB6-91878B892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A240D816-8647-7839-435A-1A358C6A76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8421E30-5DC4-DDD5-ABCE-7ACEFB4DC1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E42027-CD49-63FC-AC57-2247A382D7C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FD9BDA-57A3-4DB8-AC82-90C1613F711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E4426CE-0D94-D4E3-9186-A0480119E0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2347F6-74F4-D84E-06C9-6D8973DC62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80A4E43-63D9-5291-9F83-19AE9586639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51E17E-0CE9-8957-7E2B-D4FA8770CC9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A6F29-048D-F6E4-DCE0-794369FAD8CC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3DD6523-9261-5B0C-2110-444B76FE5AA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BC6D0E5-F6EC-D283-E304-A1DB50081C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17D61-1FD7-9A08-8B72-C633965B39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E8EE675-0931-FDB8-B832-C3F8DFFFBD3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2FB8247-23D7-2324-0242-B58EBA6DBF7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212C934-1983-8B1E-2405-B21CBC69825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072A69-C1A1-88E3-7359-61F727C112BA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11D1A62-BF8A-985E-68D5-158F70632FAC}"/>
              </a:ext>
            </a:extLst>
          </p:cNvPr>
          <p:cNvGrpSpPr/>
          <p:nvPr/>
        </p:nvGrpSpPr>
        <p:grpSpPr>
          <a:xfrm>
            <a:off x="1099832" y="1520996"/>
            <a:ext cx="5886661" cy="962734"/>
            <a:chOff x="2965791" y="2808159"/>
            <a:chExt cx="588666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38AF3776-F65E-E5A6-58B7-9DDCAC940D63}"/>
                </a:ext>
              </a:extLst>
            </p:cNvPr>
            <p:cNvSpPr/>
            <p:nvPr/>
          </p:nvSpPr>
          <p:spPr>
            <a:xfrm rot="16200000">
              <a:off x="5214918" y="778289"/>
              <a:ext cx="694325" cy="5192579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F28F2425-8224-F944-7599-8903C9E3FF33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439E2BA7-35E6-40CC-C21D-1749F4E89AE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1.2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A3D5DED-9F20-51B1-7FAC-ADA910D7C090}"/>
                </a:ext>
              </a:extLst>
            </p:cNvPr>
            <p:cNvSpPr txBox="1"/>
            <p:nvPr/>
          </p:nvSpPr>
          <p:spPr>
            <a:xfrm>
              <a:off x="3841162" y="2808159"/>
              <a:ext cx="5011290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วัตถุประสงค์ของธุรกิจ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1344D27-F1F4-1AF8-A3BA-21C295067877}"/>
              </a:ext>
            </a:extLst>
          </p:cNvPr>
          <p:cNvGrpSpPr/>
          <p:nvPr/>
        </p:nvGrpSpPr>
        <p:grpSpPr>
          <a:xfrm>
            <a:off x="19228886" y="7136610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93D28BD5-BFD7-BFA0-7FE9-5F8E2BD7F3AF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1EE330E-1085-8C19-9EDF-9B3AC0295B25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93DBDD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520B90F-C95C-CD4D-5BAF-D07B09C96EF7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976F517-B0E5-7506-0C17-29C15DB3E806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ABAFB4C-16B5-66FE-F485-6A994499BBC5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14A9831-8B7F-CF3E-200A-839CA0552424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2A9E3E8-9D11-3807-AFBF-BED1E92ECF6F}"/>
              </a:ext>
            </a:extLst>
          </p:cNvPr>
          <p:cNvGrpSpPr/>
          <p:nvPr/>
        </p:nvGrpSpPr>
        <p:grpSpPr>
          <a:xfrm>
            <a:off x="1133987" y="2855265"/>
            <a:ext cx="16020026" cy="5247263"/>
            <a:chOff x="1391951" y="2855265"/>
            <a:chExt cx="16020026" cy="5247263"/>
          </a:xfrm>
        </p:grpSpPr>
        <p:sp>
          <p:nvSpPr>
            <p:cNvPr id="76" name="TextBox 10">
              <a:extLst>
                <a:ext uri="{FF2B5EF4-FFF2-40B4-BE49-F238E27FC236}">
                  <a16:creationId xmlns:a16="http://schemas.microsoft.com/office/drawing/2014/main" id="{0414F437-9710-07B6-477C-A224956D7E74}"/>
                </a:ext>
              </a:extLst>
            </p:cNvPr>
            <p:cNvSpPr txBox="1"/>
            <p:nvPr/>
          </p:nvSpPr>
          <p:spPr>
            <a:xfrm>
              <a:off x="1975203" y="2855265"/>
              <a:ext cx="1543677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8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เพื่อผลประโยชน์หรือกำไร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สิ่งที่จูงใจให้เจ้าของธุรกิจดำเนินธุรกิจต่อไป คือ กำไร ถ้าธุรกิจไม่มีกำไรกิจการนั้นก็ไม่สามารถดำเนินต่อไปได้ การที่ธุรกิจจะมีกำไรได้นั้น จะต้องจำหน่ายสินค้าหรือได้รับค่าบริการในราคาสูงกว่าค่าใช้จ่ายหรือต้นทุนที่ได้เสียไปในการผลิตสินค้าหรือบริการนั้น</a:t>
              </a:r>
            </a:p>
            <a:p>
              <a:pPr>
                <a:lnSpc>
                  <a:spcPts val="4000"/>
                </a:lnSpc>
                <a:spcBef>
                  <a:spcPts val="18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เพื่อให้ผลิตสินค้าและบริการตอบสนองความต้องการของผู้บริโภคได้อย่างมีประสิทธิภาพ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ควรสำรวจความต้องการของผู้บริโภคก่อน เช่น ทำแบบสอบถาม เพื่อจะได้ผลิตสินค้าและบริการตรงตามความต้องการของผู้บริโภค และสินค้าจะต้องผ่านการทดสอบมาตรฐานตามที่กฎหมายกำหนดก่อนการวางจำหน่าย</a:t>
              </a:r>
            </a:p>
            <a:p>
              <a:pPr>
                <a:lnSpc>
                  <a:spcPts val="4000"/>
                </a:lnSpc>
                <a:spcBef>
                  <a:spcPts val="18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เพื่อให้ธุรกิจอยู่รอดและแข่งขันในตลาดได้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การดำเนินธุรกิจมีความจำเป็นที่จะต้องเจริญเติบโตขึ้นเรื่อย ๆ เช่น การขยายกิจการหรือเพิ่มสาขา เพื่อให้สามารถแข่งขันในตลาดและมีความมั่นคงมากขึ้น</a:t>
              </a:r>
            </a:p>
            <a:p>
              <a:pPr>
                <a:lnSpc>
                  <a:spcPts val="4000"/>
                </a:lnSpc>
                <a:spcBef>
                  <a:spcPts val="18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เพื่อให้ธุรกิจมีความรับผิดชอบต่อผู้บริโภค สังคม และสภาพแวดล้อม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การดำเนินธุรกิจจะต้องไม่ขัดต่อกฎหมายและจะต้องคำนึงถึงผู้บริโภค สภาพแวดล้อม เพื่อพัฒนาคุณภาพชีวิตและความเป็นอยู่ของสังคมให้ดีขึ้น เช่น ไม่ปล่อยน้ำเสีย</a:t>
              </a:r>
              <a:b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ลงในแม่น้ำลำคลอง ไม่ผลิตสินค้าที่มีสารพิษตกค้างไม่ตัดไม้ทำลายป่า ไม่ก่อให้เกิดมลพิษ หรือที่เรียกว่า ธุรกิจสีเขียว 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2D57738-4A84-AE46-9180-43814A7D5D29}"/>
                </a:ext>
              </a:extLst>
            </p:cNvPr>
            <p:cNvSpPr/>
            <p:nvPr/>
          </p:nvSpPr>
          <p:spPr>
            <a:xfrm>
              <a:off x="1391951" y="2885457"/>
              <a:ext cx="490268" cy="490268"/>
            </a:xfrm>
            <a:prstGeom prst="ellipse">
              <a:avLst/>
            </a:prstGeom>
            <a:gradFill>
              <a:gsLst>
                <a:gs pos="25000">
                  <a:srgbClr val="05BEC3"/>
                </a:gs>
                <a:gs pos="0">
                  <a:srgbClr val="05BEC3"/>
                </a:gs>
                <a:gs pos="50000">
                  <a:srgbClr val="93DBDD"/>
                </a:gs>
                <a:gs pos="100000">
                  <a:srgbClr val="05BEC3"/>
                </a:gs>
              </a:gsLst>
            </a:gradFill>
            <a:ln>
              <a:solidFill>
                <a:srgbClr val="05BEC3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  <a:spcBef>
                  <a:spcPts val="1000"/>
                </a:spcBef>
              </a:pPr>
              <a:r>
                <a:rPr lang="en-US" sz="3000" dirty="0"/>
                <a:t>1</a:t>
              </a:r>
              <a:endParaRPr lang="th-TH" sz="30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B482E58-772F-05DA-EBAF-607FC4765077}"/>
                </a:ext>
              </a:extLst>
            </p:cNvPr>
            <p:cNvSpPr/>
            <p:nvPr/>
          </p:nvSpPr>
          <p:spPr>
            <a:xfrm>
              <a:off x="1391951" y="4629036"/>
              <a:ext cx="490268" cy="490268"/>
            </a:xfrm>
            <a:prstGeom prst="ellipse">
              <a:avLst/>
            </a:prstGeom>
            <a:gradFill>
              <a:gsLst>
                <a:gs pos="25000">
                  <a:srgbClr val="05BEC3"/>
                </a:gs>
                <a:gs pos="0">
                  <a:srgbClr val="05BEC3"/>
                </a:gs>
                <a:gs pos="50000">
                  <a:srgbClr val="93DBDD"/>
                </a:gs>
                <a:gs pos="100000">
                  <a:srgbClr val="05BEC3"/>
                </a:gs>
              </a:gsLst>
            </a:gradFill>
            <a:ln>
              <a:solidFill>
                <a:srgbClr val="05BEC3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  <a:spcBef>
                  <a:spcPts val="1000"/>
                </a:spcBef>
              </a:pPr>
              <a:r>
                <a:rPr lang="en-US" sz="3000" dirty="0"/>
                <a:t>2</a:t>
              </a:r>
              <a:endParaRPr lang="th-TH" sz="300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39D1069-F744-0345-EB2E-BA8E322C8339}"/>
                </a:ext>
              </a:extLst>
            </p:cNvPr>
            <p:cNvSpPr/>
            <p:nvPr/>
          </p:nvSpPr>
          <p:spPr>
            <a:xfrm>
              <a:off x="1391951" y="6329454"/>
              <a:ext cx="490268" cy="490268"/>
            </a:xfrm>
            <a:prstGeom prst="ellipse">
              <a:avLst/>
            </a:prstGeom>
            <a:gradFill>
              <a:gsLst>
                <a:gs pos="25000">
                  <a:srgbClr val="05BEC3"/>
                </a:gs>
                <a:gs pos="0">
                  <a:srgbClr val="05BEC3"/>
                </a:gs>
                <a:gs pos="50000">
                  <a:srgbClr val="93DBDD"/>
                </a:gs>
                <a:gs pos="100000">
                  <a:srgbClr val="05BEC3"/>
                </a:gs>
              </a:gsLst>
            </a:gradFill>
            <a:ln>
              <a:solidFill>
                <a:srgbClr val="05BEC3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  <a:spcBef>
                  <a:spcPts val="1000"/>
                </a:spcBef>
              </a:pPr>
              <a:r>
                <a:rPr lang="en-US" sz="3000" dirty="0"/>
                <a:t>3</a:t>
              </a:r>
              <a:endParaRPr lang="th-TH" sz="3000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54F058C-1BB5-81A9-2F9C-86BBD3E4E718}"/>
                </a:ext>
              </a:extLst>
            </p:cNvPr>
            <p:cNvSpPr/>
            <p:nvPr/>
          </p:nvSpPr>
          <p:spPr>
            <a:xfrm>
              <a:off x="1391951" y="7612260"/>
              <a:ext cx="490268" cy="490268"/>
            </a:xfrm>
            <a:prstGeom prst="ellipse">
              <a:avLst/>
            </a:prstGeom>
            <a:gradFill>
              <a:gsLst>
                <a:gs pos="25000">
                  <a:srgbClr val="05BEC3"/>
                </a:gs>
                <a:gs pos="0">
                  <a:srgbClr val="05BEC3"/>
                </a:gs>
                <a:gs pos="50000">
                  <a:srgbClr val="93DBDD"/>
                </a:gs>
                <a:gs pos="100000">
                  <a:srgbClr val="05BEC3"/>
                </a:gs>
              </a:gsLst>
            </a:gradFill>
            <a:ln>
              <a:solidFill>
                <a:srgbClr val="05BEC3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  <a:spcBef>
                  <a:spcPts val="1000"/>
                </a:spcBef>
              </a:pPr>
              <a:r>
                <a:rPr lang="en-US" sz="3000" dirty="0"/>
                <a:t>4</a:t>
              </a:r>
              <a:endParaRPr lang="th-TH" sz="3000" dirty="0"/>
            </a:p>
          </p:txBody>
        </p:sp>
      </p:grpSp>
    </p:spTree>
    <p:extLst>
      <p:ext uri="{BB962C8B-B14F-4D97-AF65-F5344CB8AC3E}">
        <p14:creationId xmlns:p14="http://schemas.microsoft.com/office/powerpoint/2010/main" val="68316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05474-B2D0-416F-2646-84948E921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20A0D73-77FD-BF55-8293-113132CEE201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DE5B733-596D-1A71-8D19-9EA67FF065B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C5E6BEC2-E414-CC67-7620-5E85A10E990B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AFCDDA09-7FE6-B2E9-AB0D-B2FA2862AA2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C35BD8B-6867-B9E9-55BE-7413CE7EA3D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8FE11D-3B1C-E3BB-922F-B1FE6976A7CE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A684AF5-426E-D247-0D3E-110626AD02A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C205023F-3390-51D3-BC09-8A0DCD78901A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A35E42AA-D18B-2237-0359-C20FB1A18C5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DDFC80B-98E5-B92D-AFF2-9417802F54E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CB88568-47E7-F36D-074D-0724E02F679A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1CFE10B-0422-2216-6FB6-60ACC87E57C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FEFB913A-6699-14B7-D348-B6F72472F73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8A814939-F3A6-91DB-EFDE-B7B3AD3F8C2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1EEF948-C5D5-6C5C-19C3-33C83FE4A7F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C3E2866-B193-516C-78EA-F057BF2C25A9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7CB1177-F59E-6B3C-47B1-927AA1EB4BA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5369AF4E-F639-58F9-20B8-47593CDD9D3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E077F028-EE45-B5BB-C35E-3D45900240F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D01B5B5-0698-A29F-5F74-32AB8A5F585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5499904-39DA-EF33-7BAA-B29A4B152D18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04FBE30-EF54-7B06-CB26-8F38790AB26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B78FDB9B-C90E-A544-0A87-24F4AD6FD26E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42F1169D-FAC7-8A76-C7D2-BF158A6783B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69EEA70-50EB-4FCB-D8E7-CF0E98AFF91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E9D542A-C6E9-42A0-F65B-A711A4C593C0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0F62D20-2B23-6A96-AC2B-32A137DC0FC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1E76BB56-6DB7-649E-1117-A181945DEF8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2C69B7ED-2762-E8C4-8596-9E8AD20BFBD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3A3A6ED-14D2-96FA-1C23-0319B5D3E6E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1B142CD-5139-4715-DE96-C055AAF30D95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DECD09D-EDC2-9688-1949-99EA82F2A4A9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4A770A58-54DE-BA8A-2D8E-1D5D2C3B0B0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6A7072D4-814B-F87F-B6DE-9A102BC333E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B9282F2-D2F5-3033-B1E5-939E297A2D8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DDD070C-7E94-057D-214E-273221EB2B77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B1E80B7-5F2A-E208-9941-54F642696321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AACB568F-1C63-3305-899D-24B5493CFF4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9FD7F803-0883-84F0-C107-F05B3C75886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2B538ED-F363-2176-A0FA-9C05C651AE0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C0C85A0-52AE-E6BE-68B8-5ED0D51A93F8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C8ED002-91FC-C470-B821-B5D3B636D11D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B25CB578-68C3-B7E7-F016-B6E9503D09BD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8AD2D948-EC94-2835-878C-D7DA401ED4A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209B445-A1F4-C22D-392B-CEDDBFFFD2E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49563B02-390D-D64C-9A05-14DC2EE5463C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8E48A735-A421-5787-1811-C95956F3BD26}"/>
              </a:ext>
            </a:extLst>
          </p:cNvPr>
          <p:cNvSpPr txBox="1"/>
          <p:nvPr/>
        </p:nvSpPr>
        <p:spPr>
          <a:xfrm>
            <a:off x="19371737" y="-988139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3C8C363-6D96-C40A-76B3-82538781A2F1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58C1B76-DE4D-7B07-2556-E70B0543EA68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D9341659-F199-42BF-91F9-7A0A4BAAD955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43610D-AD50-9260-054C-F8EC213EF83C}"/>
              </a:ext>
            </a:extLst>
          </p:cNvPr>
          <p:cNvGrpSpPr/>
          <p:nvPr/>
        </p:nvGrpSpPr>
        <p:grpSpPr>
          <a:xfrm>
            <a:off x="796637" y="1817042"/>
            <a:ext cx="16712327" cy="7605549"/>
            <a:chOff x="796637" y="1748030"/>
            <a:chExt cx="16712327" cy="760554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7E4DB45-1E9D-3760-AF4D-D57340C6247A}"/>
                </a:ext>
              </a:extLst>
            </p:cNvPr>
            <p:cNvSpPr/>
            <p:nvPr/>
          </p:nvSpPr>
          <p:spPr>
            <a:xfrm>
              <a:off x="796637" y="2002363"/>
              <a:ext cx="16712327" cy="7351216"/>
            </a:xfrm>
            <a:prstGeom prst="roundRect">
              <a:avLst>
                <a:gd name="adj" fmla="val 17371"/>
              </a:avLst>
            </a:prstGeom>
            <a:solidFill>
              <a:schemeClr val="bg1"/>
            </a:solidFill>
            <a:ln w="38100">
              <a:solidFill>
                <a:srgbClr val="93DBDD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60EFE75-70EB-38F9-0AFE-9DF6859ADCE5}"/>
                </a:ext>
              </a:extLst>
            </p:cNvPr>
            <p:cNvSpPr/>
            <p:nvPr/>
          </p:nvSpPr>
          <p:spPr>
            <a:xfrm>
              <a:off x="1067811" y="2256646"/>
              <a:ext cx="16169980" cy="679474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rgbClr val="05BEC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E79B36C-1BD0-2394-24C2-AF61775FE9F2}"/>
                </a:ext>
              </a:extLst>
            </p:cNvPr>
            <p:cNvGrpSpPr/>
            <p:nvPr/>
          </p:nvGrpSpPr>
          <p:grpSpPr>
            <a:xfrm>
              <a:off x="1752256" y="1748030"/>
              <a:ext cx="7937821" cy="778325"/>
              <a:chOff x="5266657" y="2487510"/>
              <a:chExt cx="7937821" cy="778325"/>
            </a:xfrm>
          </p:grpSpPr>
          <p:sp>
            <p:nvSpPr>
              <p:cNvPr id="3" name="Google Shape;176;p25">
                <a:extLst>
                  <a:ext uri="{FF2B5EF4-FFF2-40B4-BE49-F238E27FC236}">
                    <a16:creationId xmlns:a16="http://schemas.microsoft.com/office/drawing/2014/main" id="{A90FE11F-204A-00FB-1FF8-6BDA84C42E4D}"/>
                  </a:ext>
                </a:extLst>
              </p:cNvPr>
              <p:cNvSpPr/>
              <p:nvPr/>
            </p:nvSpPr>
            <p:spPr>
              <a:xfrm rot="16200000">
                <a:off x="9283223" y="-88997"/>
                <a:ext cx="778324" cy="5931340"/>
              </a:xfrm>
              <a:prstGeom prst="roundRect">
                <a:avLst>
                  <a:gd name="adj" fmla="val 50000"/>
                </a:avLst>
              </a:prstGeom>
              <a:solidFill>
                <a:srgbClr val="BDE9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403C8C97-B27C-0C7C-E6C2-2DE20E17E754}"/>
                  </a:ext>
                </a:extLst>
              </p:cNvPr>
              <p:cNvSpPr/>
              <p:nvPr/>
            </p:nvSpPr>
            <p:spPr>
              <a:xfrm rot="16200000">
                <a:off x="6046380" y="1707787"/>
                <a:ext cx="778324" cy="2337769"/>
              </a:xfrm>
              <a:prstGeom prst="roundRect">
                <a:avLst>
                  <a:gd name="adj" fmla="val 50000"/>
                </a:avLst>
              </a:prstGeom>
              <a:solidFill>
                <a:srgbClr val="05B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C503F994-62E6-C102-79DD-C4A563632906}"/>
                  </a:ext>
                </a:extLst>
              </p:cNvPr>
              <p:cNvSpPr txBox="1"/>
              <p:nvPr/>
            </p:nvSpPr>
            <p:spPr>
              <a:xfrm>
                <a:off x="5537830" y="2634516"/>
                <a:ext cx="2066594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เปิดโลกทัศน์</a:t>
                </a:r>
                <a:endParaRPr lang="en-US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4A2005E3-0112-C345-CC5B-13F0ED4A2F2B}"/>
                  </a:ext>
                </a:extLst>
              </p:cNvPr>
              <p:cNvSpPr txBox="1"/>
              <p:nvPr/>
            </p:nvSpPr>
            <p:spPr>
              <a:xfrm>
                <a:off x="7753416" y="2634516"/>
                <a:ext cx="5451062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2">
                        <a:lumMod val="2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ธุรกิจสีเขียว (</a:t>
                </a:r>
                <a:r>
                  <a:rPr lang="en-US" sz="4000" b="1" spc="36" dirty="0">
                    <a:solidFill>
                      <a:schemeClr val="bg2">
                        <a:lumMod val="2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Green Business)</a:t>
                </a:r>
              </a:p>
            </p:txBody>
          </p:sp>
        </p:grpSp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2450AF64-9FA9-5B7D-B5FF-330101999A18}"/>
                </a:ext>
              </a:extLst>
            </p:cNvPr>
            <p:cNvSpPr txBox="1"/>
            <p:nvPr/>
          </p:nvSpPr>
          <p:spPr>
            <a:xfrm>
              <a:off x="1752255" y="2906157"/>
              <a:ext cx="14810462" cy="4057023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3700"/>
                </a:lnSpc>
                <a:spcBef>
                  <a:spcPts val="1200"/>
                </a:spcBef>
              </a:pPr>
              <a:r>
                <a:rPr lang="th-TH" sz="37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ธุรกิจสีเขียว </a:t>
              </a:r>
              <a:r>
                <a:rPr lang="th-TH" sz="37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ธุรกิจที่บริหารจัดการทรัพยากรที่จะต้องใช้อย่างคุ้มค่า ควบคู่ไปกับการรักษาสิ่งแวดล้อม โดยลดการปล่อยก๊าซเรือนกระจก และลดผลกระทบจากการเปลี่ยนแปลงสภาพภูมิอากาศ ซึ่งมีแนวคิด 3 ประการ ได้แก่</a:t>
              </a:r>
            </a:p>
            <a:p>
              <a:pPr algn="thaiDist">
                <a:lnSpc>
                  <a:spcPts val="3700"/>
                </a:lnSpc>
                <a:spcBef>
                  <a:spcPts val="1200"/>
                </a:spcBef>
              </a:pPr>
              <a:r>
                <a:rPr lang="th-TH" sz="37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1. </a:t>
              </a:r>
              <a:r>
                <a:rPr lang="th-TH" sz="37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ลดการใช้ </a:t>
              </a:r>
              <a:r>
                <a:rPr lang="th-TH" sz="37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2.</a:t>
              </a:r>
              <a:r>
                <a:rPr lang="th-TH" sz="37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นำกลับมาใช้ซ้ำหรือนำกลับมาใช้ใหม่ </a:t>
              </a:r>
              <a:r>
                <a:rPr lang="th-TH" sz="37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3. </a:t>
              </a:r>
              <a:r>
                <a:rPr lang="th-TH" sz="37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ฟื้นฟูให้มีใช้เพียงพอ ซึ่งจะทำให้เกิดประโยชน์ต่อธุรกิจหลายประการ เช่น ได้บริหารจัดการทรัพยากรอย่างมีประสิทธิภาพ ประหยัดต้นทุนในการดำเนินธุรกิจ ได้สิทธิประโยชน์ทางภาษี ดึงดูดใจกลุ่มผู้บริโภคที่ให้ความสำคัญกับสิ่งแวดล้อม ส่งเสริมภาพลักษณ์ที่ดีต่อชุมชนและสังคม ช่วยให้ธุรกิจเติบโตอย่างยั่งยืน</a:t>
              </a:r>
            </a:p>
            <a:p>
              <a:pPr algn="thaiDist">
                <a:lnSpc>
                  <a:spcPts val="37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ตัวอย่างของกลุ่มธุรกิจสีเขียว</a:t>
              </a:r>
            </a:p>
            <a:p>
              <a:pPr marL="361950" indent="-361950" algn="thaiDist">
                <a:lnSpc>
                  <a:spcPts val="37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F25854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1.</a:t>
              </a:r>
              <a:r>
                <a:rPr lang="th-TH" sz="37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ธุรกิจสินค้าที่ย่อยสลายง่ายและนำกลับมาใช้ซ้ำ เช่น ธุรกิจผลิตถุงพลาสติกจากมันสำปะหลัง ซึ่งสามารถย่อยสลายได้ภายใน 180 วัน หรือธุรกิจสตาร์ตอ</a:t>
              </a:r>
              <a:r>
                <a:rPr lang="th-TH" sz="37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ัป</a:t>
              </a:r>
              <a:r>
                <a:rPr lang="th-TH" sz="37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ที่นำเศษผ้าที่เหลือจากการตัดเย็บมารวมกัน แล้วตัดเป็นเสื้อผ้าใหม่เพื่อลดขยะ</a:t>
              </a:r>
            </a:p>
            <a:p>
              <a:pPr marL="361950" indent="-361950" algn="thaiDist">
                <a:lnSpc>
                  <a:spcPts val="3700"/>
                </a:lnSpc>
                <a:spcBef>
                  <a:spcPts val="1200"/>
                </a:spcBef>
              </a:pPr>
              <a:r>
                <a:rPr lang="th-TH" sz="3600" b="1" spc="36" dirty="0">
                  <a:solidFill>
                    <a:srgbClr val="F25854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2.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7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ธุรกิจสินค้าและบริการพลังงานสะอาด เช่น ธุรกิจผลิตไฟฟ้าจากพลังงานลม ธุรกิจจำหน่ายและติดตั้งระบบไฟฟ้าพลังงานแสงอาทิตย์บนหลังคา หรือธุรกิจรถยนต์ไฟฟ้า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508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8689-7022-694F-F77D-669FB36AA4D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26C407-A87E-7076-A823-0394AFEF68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258DFF1-58DD-A843-BB5D-5CA868313CD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FEF0E96-D2F0-E0C5-AA08-D09C9E5321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2EE29E-2259-255F-2565-A5F3531D50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5B756F-08F0-FAE1-5FDB-21AC0A44A81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BF6064-AFAE-C655-BE2E-2B8FC31DB76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0D388B-1F09-544D-9D2A-57658C68FF2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3D64725F-408C-4C67-F57E-59BA5C570A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C28F96-51CA-416E-BF47-B928FCAED8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790459-072E-8E63-F4CC-7906308239E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CDA710-D4DD-C26F-B5AB-8F5A956756C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E6B8999-EB13-0ED6-D29E-47E631E8BB4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C874FCC-7159-96FE-3072-23AF3C7C995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B4755A-8ED8-38CB-E66C-29F015B6BC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E7BEF1-7A0B-21DB-509B-337BCE401C8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C19F01-514F-BE69-2517-9EEC86A3626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FD6218-9525-6392-6DA8-0B9C47EB31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B5C8C8-1DE2-392E-8CED-81F2DCCCD0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F369534-5317-BE4E-4FA2-05780DE5EB2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C1BD7E-2C78-CC27-B1D0-58787A44793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909CFF-CBBB-3F11-AAB2-1F328E2CFA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5A9442E-2714-CBE8-D2D6-4AD4B28F34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57257C5-015B-6EF6-4DA2-D13767E738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56F5CE-22B9-7D74-0A52-0C589D49C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071F3-712F-0544-0B03-461B167F805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3F6EBCE-7094-B215-2336-50F3793A220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DEB308-306F-EF87-A0B7-0B6AB9D36FA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B71D4E5-F3B5-59A3-240E-F19FAD9D700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71E967-C147-AEFB-3C18-3EC7D47DF8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DCDFCF-08F8-C075-BF52-2CC284BE607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A9DA6-7501-1081-0959-F0C3DAAE2EF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AD03EB3-B4C2-E21A-4600-671490AB2C1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5300263-72AD-FA24-544A-32A1413DE9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DC362DD-B4CD-EAB8-EEB9-FE51CB231E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4AEF4E-78CC-5710-43D5-13EF835EC7E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BC2FA2-7580-024E-47C9-F6C5AB4561B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9BD6B6B-EB41-DDAB-7BB6-91878B892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A240D816-8647-7839-435A-1A358C6A76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8421E30-5DC4-DDD5-ABCE-7ACEFB4DC1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E42027-CD49-63FC-AC57-2247A382D7C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FD9BDA-57A3-4DB8-AC82-90C1613F711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E4426CE-0D94-D4E3-9186-A0480119E0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2347F6-74F4-D84E-06C9-6D8973DC62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80A4E43-63D9-5291-9F83-19AE9586639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51E17E-0CE9-8957-7E2B-D4FA8770CC9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A6F29-048D-F6E4-DCE0-794369FAD8CC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3DD6523-9261-5B0C-2110-444B76FE5AA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BC6D0E5-F6EC-D283-E304-A1DB50081C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17D61-1FD7-9A08-8B72-C633965B39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E8EE675-0931-FDB8-B832-C3F8DFFFBD3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414F437-9710-07B6-477C-A224956D7E7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2FB8247-23D7-2324-0242-B58EBA6DBF7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212C934-1983-8B1E-2405-B21CBC69825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072A69-C1A1-88E3-7359-61F727C112BA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8E45A4-9BF6-65C2-E861-A3F880A3598E}"/>
              </a:ext>
            </a:extLst>
          </p:cNvPr>
          <p:cNvGrpSpPr>
            <a:grpSpLocks noChangeAspect="1"/>
          </p:cNvGrpSpPr>
          <p:nvPr/>
        </p:nvGrpSpPr>
        <p:grpSpPr>
          <a:xfrm>
            <a:off x="492716" y="920520"/>
            <a:ext cx="7490065" cy="1922144"/>
            <a:chOff x="611277" y="351365"/>
            <a:chExt cx="9223006" cy="23668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F38855F-17A9-DF4E-4DDF-509DFDE448B3}"/>
                </a:ext>
              </a:extLst>
            </p:cNvPr>
            <p:cNvGrpSpPr/>
            <p:nvPr/>
          </p:nvGrpSpPr>
          <p:grpSpPr>
            <a:xfrm>
              <a:off x="1517576" y="763548"/>
              <a:ext cx="8316707" cy="1263284"/>
              <a:chOff x="1077318" y="763548"/>
              <a:chExt cx="8316707" cy="1263284"/>
            </a:xfrm>
          </p:grpSpPr>
          <p:sp>
            <p:nvSpPr>
              <p:cNvPr id="18" name="Google Shape;176;p25">
                <a:extLst>
                  <a:ext uri="{FF2B5EF4-FFF2-40B4-BE49-F238E27FC236}">
                    <a16:creationId xmlns:a16="http://schemas.microsoft.com/office/drawing/2014/main" id="{1CC34792-5F0F-86DA-DF68-3C3C5825FAEB}"/>
                  </a:ext>
                </a:extLst>
              </p:cNvPr>
              <p:cNvSpPr/>
              <p:nvPr/>
            </p:nvSpPr>
            <p:spPr>
              <a:xfrm rot="16200000">
                <a:off x="4659392" y="-2746923"/>
                <a:ext cx="1152558" cy="8316706"/>
              </a:xfrm>
              <a:prstGeom prst="roundRect">
                <a:avLst>
                  <a:gd name="adj" fmla="val 50000"/>
                </a:avLst>
              </a:prstGeom>
              <a:solidFill>
                <a:srgbClr val="05B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53823F5D-AF6E-CE51-0F5E-990573A22129}"/>
                  </a:ext>
                </a:extLst>
              </p:cNvPr>
              <p:cNvSpPr txBox="1"/>
              <p:nvPr/>
            </p:nvSpPr>
            <p:spPr>
              <a:xfrm>
                <a:off x="2472364" y="763548"/>
                <a:ext cx="6921661" cy="12632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55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ความสำคัญของธุรกิจ </a:t>
                </a: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DED6841-62B6-4ED4-8BF6-94F26CBFAC73}"/>
                </a:ext>
              </a:extLst>
            </p:cNvPr>
            <p:cNvSpPr/>
            <p:nvPr/>
          </p:nvSpPr>
          <p:spPr>
            <a:xfrm>
              <a:off x="611277" y="351365"/>
              <a:ext cx="1974375" cy="1974375"/>
            </a:xfrm>
            <a:prstGeom prst="ellipse">
              <a:avLst/>
            </a:prstGeom>
            <a:solidFill>
              <a:srgbClr val="F57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434A66-07F8-C75F-9A7B-374B992212AD}"/>
                </a:ext>
              </a:extLst>
            </p:cNvPr>
            <p:cNvSpPr txBox="1"/>
            <p:nvPr/>
          </p:nvSpPr>
          <p:spPr>
            <a:xfrm>
              <a:off x="838200" y="1154909"/>
              <a:ext cx="1524001" cy="15633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13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2.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11D1A62-BF8A-985E-68D5-158F70632FAC}"/>
              </a:ext>
            </a:extLst>
          </p:cNvPr>
          <p:cNvGrpSpPr/>
          <p:nvPr/>
        </p:nvGrpSpPr>
        <p:grpSpPr>
          <a:xfrm>
            <a:off x="19864622" y="2838037"/>
            <a:ext cx="5886661" cy="962734"/>
            <a:chOff x="2965791" y="2808159"/>
            <a:chExt cx="588666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38AF3776-F65E-E5A6-58B7-9DDCAC940D63}"/>
                </a:ext>
              </a:extLst>
            </p:cNvPr>
            <p:cNvSpPr/>
            <p:nvPr/>
          </p:nvSpPr>
          <p:spPr>
            <a:xfrm rot="16200000">
              <a:off x="5124274" y="868934"/>
              <a:ext cx="694325" cy="5011290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F28F2425-8224-F944-7599-8903C9E3FF33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439E2BA7-35E6-40CC-C21D-1749F4E89AE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A3D5DED-9F20-51B1-7FAC-ADA910D7C090}"/>
                </a:ext>
              </a:extLst>
            </p:cNvPr>
            <p:cNvSpPr txBox="1"/>
            <p:nvPr/>
          </p:nvSpPr>
          <p:spPr>
            <a:xfrm>
              <a:off x="3841162" y="2808159"/>
              <a:ext cx="5011290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1344D27-F1F4-1AF8-A3BA-21C295067877}"/>
              </a:ext>
            </a:extLst>
          </p:cNvPr>
          <p:cNvGrpSpPr/>
          <p:nvPr/>
        </p:nvGrpSpPr>
        <p:grpSpPr>
          <a:xfrm>
            <a:off x="19864622" y="5152795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93D28BD5-BFD7-BFA0-7FE9-5F8E2BD7F3AF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1EE330E-1085-8C19-9EDF-9B3AC0295B25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520B90F-C95C-CD4D-5BAF-D07B09C96EF7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976F517-B0E5-7506-0C17-29C15DB3E806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ABAFB4C-16B5-66FE-F485-6A994499BBC5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14A9831-8B7F-CF3E-200A-839CA0552424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8399859-7D51-718F-9D83-DC1A64120AE4}"/>
              </a:ext>
            </a:extLst>
          </p:cNvPr>
          <p:cNvGrpSpPr/>
          <p:nvPr/>
        </p:nvGrpSpPr>
        <p:grpSpPr>
          <a:xfrm>
            <a:off x="899706" y="3021061"/>
            <a:ext cx="10534653" cy="2736169"/>
            <a:chOff x="1391951" y="2855265"/>
            <a:chExt cx="10534653" cy="2736169"/>
          </a:xfrm>
        </p:grpSpPr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A4EACFC0-D8F2-6ACE-09C6-C59D6F5A3CB7}"/>
                </a:ext>
              </a:extLst>
            </p:cNvPr>
            <p:cNvSpPr txBox="1"/>
            <p:nvPr/>
          </p:nvSpPr>
          <p:spPr>
            <a:xfrm>
              <a:off x="1975203" y="2855265"/>
              <a:ext cx="9951401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18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ทำให้เศรษฐกิจของประเทศมีความเจริญก้าวหน้าและมั่นคง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ธุรกิจก่อให้</a:t>
              </a:r>
              <a:b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เกิดการลงทุน เกิดการจ้างงาน มีการกระจายรายได้ มีเงินหมุนเวียน ทำให้ประชาชนมีความเป็นอยู่ดีขึ้น และยังมีการติดต่อการค้ากับต่างประเทศส่งเสริมให้ผู้ประกอบธุรกิจมีการพัฒนาสินค้าให้ทันสมัยอยู่เสมอ เพื่อตอบสนองความต้องการของผู้บริโภคทั้งภายในและภายนอกประเทศ จึงทำให้ประเทศมีรายได้ส่งผลให้เศรษฐกิจมีความเจริญก้าวหน้าและมีความมั่นคง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E5F7340-08AD-AE56-E4E1-A267DBD1790F}"/>
                </a:ext>
              </a:extLst>
            </p:cNvPr>
            <p:cNvSpPr/>
            <p:nvPr/>
          </p:nvSpPr>
          <p:spPr>
            <a:xfrm>
              <a:off x="1391951" y="2885457"/>
              <a:ext cx="490268" cy="490268"/>
            </a:xfrm>
            <a:prstGeom prst="ellipse">
              <a:avLst/>
            </a:prstGeom>
            <a:gradFill>
              <a:gsLst>
                <a:gs pos="25000">
                  <a:srgbClr val="05BEC3"/>
                </a:gs>
                <a:gs pos="0">
                  <a:srgbClr val="05BEC3"/>
                </a:gs>
                <a:gs pos="50000">
                  <a:srgbClr val="93DBDD"/>
                </a:gs>
                <a:gs pos="100000">
                  <a:srgbClr val="05BEC3"/>
                </a:gs>
              </a:gsLst>
            </a:gradFill>
            <a:ln>
              <a:solidFill>
                <a:srgbClr val="05BEC3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  <a:spcBef>
                  <a:spcPts val="1000"/>
                </a:spcBef>
              </a:pPr>
              <a:r>
                <a:rPr lang="en-US" sz="3000" dirty="0"/>
                <a:t>1</a:t>
              </a:r>
              <a:endParaRPr lang="th-TH" sz="3000" dirty="0"/>
            </a:p>
          </p:txBody>
        </p: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AA774332-F764-AFEB-E43A-446FABC1CC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3405" y="2321950"/>
            <a:ext cx="5573311" cy="3715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B552ED6C-2A64-8C62-73BD-A4A10BFAD842}"/>
              </a:ext>
            </a:extLst>
          </p:cNvPr>
          <p:cNvGrpSpPr/>
          <p:nvPr/>
        </p:nvGrpSpPr>
        <p:grpSpPr>
          <a:xfrm>
            <a:off x="899706" y="6520879"/>
            <a:ext cx="15514540" cy="2736169"/>
            <a:chOff x="1391951" y="2855265"/>
            <a:chExt cx="15514540" cy="2736169"/>
          </a:xfrm>
        </p:grpSpPr>
        <p:sp>
          <p:nvSpPr>
            <p:cNvPr id="84" name="TextBox 10">
              <a:extLst>
                <a:ext uri="{FF2B5EF4-FFF2-40B4-BE49-F238E27FC236}">
                  <a16:creationId xmlns:a16="http://schemas.microsoft.com/office/drawing/2014/main" id="{B3AA9BD2-93C7-E82C-12D4-3DBB0D3DC2D3}"/>
                </a:ext>
              </a:extLst>
            </p:cNvPr>
            <p:cNvSpPr txBox="1"/>
            <p:nvPr/>
          </p:nvSpPr>
          <p:spPr>
            <a:xfrm>
              <a:off x="1975202" y="2855265"/>
              <a:ext cx="14931289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18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ทำให้รัฐบาลมีรายได้เพิ่มขึ้น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เนื่องจากธุรกิจที่เกิดขึ้นมีทั้งธุรกิจที่จำหน่ายสินค้าและบริการภายในประเทศ ซึ่งรัฐก็จะมีรายได้จากการเรียกเก็บภาษีอากรหรือค่าธรรมเนียมจากธุรกิจนั้น ๆ และในส่วนของธุรกิจที่มีการส่งสินค้าออกไปจำหน่ายยังต่างประเทศ ก็จะนำเงินตราของต่างประเทศหมุนเวียนเข้ามาสู่ประเทศไทยได้ ทำให้มีรายได้จากการส่งสินค้าออกและเงินต่างประเทศไหลเข้าประเทศไทย จึงเป็นการเพิ่มรายได้ให้กับรัฐบาลทำให้รัฐบาลนำรายได้ดังกล่าวไปพัฒนาประเทศต่อไป</a:t>
              </a: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F6146B8-660B-BAE7-7331-EE28D78A52D6}"/>
                </a:ext>
              </a:extLst>
            </p:cNvPr>
            <p:cNvSpPr/>
            <p:nvPr/>
          </p:nvSpPr>
          <p:spPr>
            <a:xfrm>
              <a:off x="1391951" y="2885457"/>
              <a:ext cx="490268" cy="490268"/>
            </a:xfrm>
            <a:prstGeom prst="ellipse">
              <a:avLst/>
            </a:prstGeom>
            <a:gradFill>
              <a:gsLst>
                <a:gs pos="25000">
                  <a:srgbClr val="05BEC3"/>
                </a:gs>
                <a:gs pos="0">
                  <a:srgbClr val="05BEC3"/>
                </a:gs>
                <a:gs pos="50000">
                  <a:srgbClr val="93DBDD"/>
                </a:gs>
                <a:gs pos="100000">
                  <a:srgbClr val="05BEC3"/>
                </a:gs>
              </a:gsLst>
            </a:gradFill>
            <a:ln>
              <a:solidFill>
                <a:srgbClr val="05BEC3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  <a:spcBef>
                  <a:spcPts val="1000"/>
                </a:spcBef>
              </a:pPr>
              <a:r>
                <a:rPr lang="en-US" sz="3000" dirty="0"/>
                <a:t>2</a:t>
              </a:r>
              <a:endParaRPr lang="th-TH" sz="3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4603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9DA2A-1AD1-B94C-5AC3-268658F8D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3735864-98FC-E08F-CBB3-87E46219D3F6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4BA3AE8-3E31-7612-3A84-E8FE11D1AD3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A9EFEF49-23A3-24BE-ADBB-626E64AE06A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E3FFBBD1-E5D9-5CC8-DD23-E40B0D1C0AA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228B254-02A2-9FA3-4F52-4C987F17435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6433B5-0950-4B03-5549-7642AA67B197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1A82188-CA88-EC63-7C12-144E2F69A24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FE3CB0B6-2A0A-C653-6061-BC6AC0A1F7A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EA2F1DED-4701-A157-C20B-E06886959C2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796C60D-9C65-2729-AAA0-007F1763750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6674E08-2554-1F6C-0694-A12DA2CEA117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05B95E4-68F9-290C-853E-FF6881A5AE4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835C9EEA-ACE2-7BDD-8904-89328D52283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6E73F08E-3721-64C8-8A95-1D39658815A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A9355B7-4CF2-F6C7-727C-975F4752088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EAFFB11-64FE-9262-8377-12750CB01B23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E6FB5BD-EA06-8016-8BDE-964C4D5C47F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6097619F-770E-B5E5-59EF-214A02D0B8B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25F14249-3F5D-3506-868B-D1D567A5F0D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890CC83-27C8-696C-4B1E-E9AA1F9F082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3464A6C-BBEB-B54B-FCC2-F3FDB2F4522B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B578BCB-996C-9086-A8C8-F4BAD1020A8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A92575B5-17A7-1D01-CF7F-82D0F3D3EBD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9D0251D3-690E-B995-AE0E-AC4D9994F9E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EAA94D1-4FFB-351D-A7A1-84E7A33B7EC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2C48473-2E53-CCCF-DDBF-BEA9F0E5641A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9163F5D-1752-ED00-3306-241E7F1ECC85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B103B95F-F872-92E7-DBDF-555AD948FC94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45219160-E0D1-2DAA-0AFE-C5DB67EEA70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894A3C0-C249-B39F-9DA4-DB41DE04F03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02C48C1-986A-364E-6BDE-AB42BE07A48D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8D341D0-3984-78BB-C5DF-FE2942E091B3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3F9AE642-8EB5-BC22-7122-4E93F5A8E3D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A60BA840-1F4E-153F-B108-BBACBFAC122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09DF567-CA94-B13F-659B-73E8BB41A73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A082573-5747-DE7A-0708-FF1121604C26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CE066E8-0885-7FCB-D28E-DB0389653DD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EAFE8125-805A-87F4-BE37-D9238294E29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965ECFFA-9DFD-519B-5043-167E1043723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14BEEC8-934F-CEE7-8F38-109C82055B1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A1FCE83-73CC-3AFC-9D34-37CD884A38CC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F160817-591E-81D5-7051-29F905464B3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23A5C3F1-E559-23D8-E24F-E131833AF27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570809FD-DA02-A663-0193-064FFEAC2DE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1B1E627-B04D-231A-30CB-5BD0C6BF89C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E236DFC-A402-26B2-EDF3-7376C1E38A62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8BB7B52-9DEB-44D5-9110-37FAB235BED6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0F543944-7148-9AA5-B722-C5F911F5A4B0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50483D86-9565-EDE9-D1ED-7691A9A0E7F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D0426CA-71A3-C418-79AC-849361BABB4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9690206D-E64E-2905-8CB6-EB1004134A21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A6571B40-2E19-EDA9-E5C2-405F66CDD30A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A001604-17F9-E3A0-B25F-1E43A7C59743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B3A023D4-C1C5-FAD0-959A-63AF86763B18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6714260-33E6-0976-2B5D-919F27B092A1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5026728-FFDC-FED4-7464-44FCFA24C83B}"/>
              </a:ext>
            </a:extLst>
          </p:cNvPr>
          <p:cNvGrpSpPr/>
          <p:nvPr/>
        </p:nvGrpSpPr>
        <p:grpSpPr>
          <a:xfrm>
            <a:off x="19864622" y="2838037"/>
            <a:ext cx="5886661" cy="962734"/>
            <a:chOff x="2965791" y="2808159"/>
            <a:chExt cx="588666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9E92CE65-9C8E-A9EC-11B3-D595F6C38C5E}"/>
                </a:ext>
              </a:extLst>
            </p:cNvPr>
            <p:cNvSpPr/>
            <p:nvPr/>
          </p:nvSpPr>
          <p:spPr>
            <a:xfrm rot="16200000">
              <a:off x="5124274" y="868934"/>
              <a:ext cx="694325" cy="5011290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7C392AB0-09C0-1710-43AA-F99497CD0C60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38D1B3C7-6CAB-F4C7-A44F-ECAF432086A6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F6C80733-B6F4-4D27-75EC-22B6C9B1AC0B}"/>
                </a:ext>
              </a:extLst>
            </p:cNvPr>
            <p:cNvSpPr txBox="1"/>
            <p:nvPr/>
          </p:nvSpPr>
          <p:spPr>
            <a:xfrm>
              <a:off x="3841162" y="2808159"/>
              <a:ext cx="5011290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17B138B-5A92-901B-270E-6BE935073557}"/>
              </a:ext>
            </a:extLst>
          </p:cNvPr>
          <p:cNvGrpSpPr/>
          <p:nvPr/>
        </p:nvGrpSpPr>
        <p:grpSpPr>
          <a:xfrm>
            <a:off x="19864622" y="5152795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AF3A7B59-4DF6-74E5-AAB1-E82BF256F7BA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49DCE1F9-3613-3583-42DC-941310CDF84E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24FD092-F761-F1F2-7410-DF87FAD09121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83734E2-7EB5-56B2-CD36-676532FE1D61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32C74BA-169F-85B3-39D6-D4DB28045D9D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4A0B15F-A096-F423-836C-60222746EBD3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827F108-9CB1-A416-B9A3-49164962B200}"/>
              </a:ext>
            </a:extLst>
          </p:cNvPr>
          <p:cNvGrpSpPr/>
          <p:nvPr/>
        </p:nvGrpSpPr>
        <p:grpSpPr>
          <a:xfrm>
            <a:off x="899706" y="2038861"/>
            <a:ext cx="16266860" cy="6369697"/>
            <a:chOff x="899706" y="2038861"/>
            <a:chExt cx="16266860" cy="636969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04010D3-69A9-78FF-E7F7-34864E8420ED}"/>
                </a:ext>
              </a:extLst>
            </p:cNvPr>
            <p:cNvGrpSpPr/>
            <p:nvPr/>
          </p:nvGrpSpPr>
          <p:grpSpPr>
            <a:xfrm>
              <a:off x="899706" y="2038861"/>
              <a:ext cx="16266860" cy="2736169"/>
              <a:chOff x="1391951" y="2855265"/>
              <a:chExt cx="16266860" cy="2736169"/>
            </a:xfrm>
          </p:grpSpPr>
          <p:sp>
            <p:nvSpPr>
              <p:cNvPr id="6" name="TextBox 10">
                <a:extLst>
                  <a:ext uri="{FF2B5EF4-FFF2-40B4-BE49-F238E27FC236}">
                    <a16:creationId xmlns:a16="http://schemas.microsoft.com/office/drawing/2014/main" id="{470B484D-8DAA-6CAE-ACD3-A4C338E75A43}"/>
                  </a:ext>
                </a:extLst>
              </p:cNvPr>
              <p:cNvSpPr txBox="1"/>
              <p:nvPr/>
            </p:nvSpPr>
            <p:spPr>
              <a:xfrm>
                <a:off x="1975203" y="2855265"/>
                <a:ext cx="15683608" cy="27361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1800"/>
                  </a:spcBef>
                </a:pPr>
                <a:r>
                  <a:rPr lang="th-TH" sz="3800" b="1" spc="36" dirty="0">
                    <a:solidFill>
                      <a:schemeClr val="accent2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ทำให้ประชาชนมีมาตรฐานการครองชีพสูงขึ้น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เมื่อมีธุรกิจเกิดขึ้นในเขตพื้นที่ใดจะตามมาด้วยสาธารณูปโภค ตลอดจนระบบการสื่อสารที่ดี เกิดการหมุนเวียนเงินตราในพื้นที่นั้นในส่วนของประชาชนก็จะมีงานทำ มีรายได้ และเมื่อประชาชนมีรายได้ดีจะส่งผลให้มีโอกาสเลือกบริโภคสินค้าและบริการที่มีคุณภาพ ทำให้มีชีวิตความเป็นอยู่ดีขึ้น</a:t>
                </a:r>
              </a:p>
              <a:p>
                <a:pPr algn="thaiDist">
                  <a:lnSpc>
                    <a:spcPts val="4000"/>
                  </a:lnSpc>
                  <a:spcBef>
                    <a:spcPts val="1800"/>
                  </a:spcBef>
                </a:pPr>
                <a:r>
                  <a:rPr lang="th-TH" sz="3800" b="1" spc="36" dirty="0">
                    <a:solidFill>
                      <a:schemeClr val="accent2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ทำให้ปัญหาทางสังคมลดน้อยลง ธุรกิจทำให้ประชาชนมีงานทำ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มีรายได้เลี้ยงดูตนเองและครอบครัว เมื่อประชาชนมีรายได้ การพัฒนาด้านสังคมต่าง ๆ ก็จะดีขึ้นตามไปด้วย เช่น เมื่อประชาชนได้รับการศึกษาดีขึ้น มีความรู้สามารถนำไปประกอบอาชีพได้ ส่งผลให้สังคมเกิดการพัฒนาจึงทำให้ปัญหาทางสังคมต่าง ๆ ลดน้อยลง</a:t>
                </a: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8E08B47F-3322-736F-277B-30ABF391887E}"/>
                  </a:ext>
                </a:extLst>
              </p:cNvPr>
              <p:cNvSpPr/>
              <p:nvPr/>
            </p:nvSpPr>
            <p:spPr>
              <a:xfrm>
                <a:off x="1391951" y="2855265"/>
                <a:ext cx="490268" cy="490268"/>
              </a:xfrm>
              <a:prstGeom prst="ellipse">
                <a:avLst/>
              </a:prstGeom>
              <a:gradFill>
                <a:gsLst>
                  <a:gs pos="25000">
                    <a:srgbClr val="05BEC3"/>
                  </a:gs>
                  <a:gs pos="0">
                    <a:srgbClr val="05BEC3"/>
                  </a:gs>
                  <a:gs pos="50000">
                    <a:srgbClr val="93DBDD"/>
                  </a:gs>
                  <a:gs pos="100000">
                    <a:srgbClr val="05BEC3"/>
                  </a:gs>
                </a:gsLst>
              </a:gradFill>
              <a:ln>
                <a:solidFill>
                  <a:srgbClr val="05BEC3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500"/>
                  </a:lnSpc>
                  <a:spcBef>
                    <a:spcPts val="1000"/>
                  </a:spcBef>
                </a:pPr>
                <a:r>
                  <a:rPr lang="en-US" sz="3000" dirty="0"/>
                  <a:t>3</a:t>
                </a:r>
                <a:endParaRPr lang="th-TH" sz="3000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41E71C5-4DCA-C6AC-CA65-424D1A7EFA8B}"/>
                  </a:ext>
                </a:extLst>
              </p:cNvPr>
              <p:cNvSpPr/>
              <p:nvPr/>
            </p:nvSpPr>
            <p:spPr>
              <a:xfrm>
                <a:off x="1391951" y="4597958"/>
                <a:ext cx="490268" cy="490268"/>
              </a:xfrm>
              <a:prstGeom prst="ellipse">
                <a:avLst/>
              </a:prstGeom>
              <a:gradFill>
                <a:gsLst>
                  <a:gs pos="25000">
                    <a:srgbClr val="05BEC3"/>
                  </a:gs>
                  <a:gs pos="0">
                    <a:srgbClr val="05BEC3"/>
                  </a:gs>
                  <a:gs pos="50000">
                    <a:srgbClr val="93DBDD"/>
                  </a:gs>
                  <a:gs pos="100000">
                    <a:srgbClr val="05BEC3"/>
                  </a:gs>
                </a:gsLst>
              </a:gradFill>
              <a:ln>
                <a:solidFill>
                  <a:srgbClr val="05BEC3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500"/>
                  </a:lnSpc>
                  <a:spcBef>
                    <a:spcPts val="1000"/>
                  </a:spcBef>
                </a:pPr>
                <a:r>
                  <a:rPr lang="en-US" sz="3000" dirty="0"/>
                  <a:t>4</a:t>
                </a:r>
                <a:endParaRPr lang="th-TH" sz="3000" dirty="0"/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1AA5340-6E9E-850A-3228-D7284A79551C}"/>
                </a:ext>
              </a:extLst>
            </p:cNvPr>
            <p:cNvGrpSpPr/>
            <p:nvPr/>
          </p:nvGrpSpPr>
          <p:grpSpPr>
            <a:xfrm>
              <a:off x="899706" y="5672389"/>
              <a:ext cx="10171158" cy="2736169"/>
              <a:chOff x="1391951" y="2855265"/>
              <a:chExt cx="10171158" cy="2736169"/>
            </a:xfrm>
          </p:grpSpPr>
          <p:sp>
            <p:nvSpPr>
              <p:cNvPr id="84" name="TextBox 10">
                <a:extLst>
                  <a:ext uri="{FF2B5EF4-FFF2-40B4-BE49-F238E27FC236}">
                    <a16:creationId xmlns:a16="http://schemas.microsoft.com/office/drawing/2014/main" id="{0CD768B1-08A5-6A1A-F612-3F02A9BD2685}"/>
                  </a:ext>
                </a:extLst>
              </p:cNvPr>
              <p:cNvSpPr txBox="1"/>
              <p:nvPr/>
            </p:nvSpPr>
            <p:spPr>
              <a:xfrm>
                <a:off x="1975203" y="2855265"/>
                <a:ext cx="9587906" cy="27361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1800"/>
                  </a:spcBef>
                </a:pPr>
                <a:r>
                  <a:rPr lang="th-TH" sz="3800" b="1" spc="36" dirty="0">
                    <a:solidFill>
                      <a:schemeClr val="accent2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ทำให้เกิดเทคโนโลยีที่ทันสมัย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ธุรกิจต้องมีการค้นคว้าวิจัยอยู่เสมอในทุกด้าน เช่น การผลิต การจัดหาวัตถุดิบกระบวนการผลิตและการจัดจำหน่ายให้เป็นที่ยอมรับของผู้บริโภคทั้งในประเทศและต่างประเทศ จึงมีการคิดประดิษฐ์สร้างสรรค์เทคโนโลยีใหม่ ๆ เพื่อช่วยพัฒนาสินค้าหรือบริการให้ทันสมัยและมีคุณภาพตามความต้องการของผู้บริโภค</a:t>
                </a: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079B273F-B1BE-E941-3E2C-4A62D5E6E7D6}"/>
                  </a:ext>
                </a:extLst>
              </p:cNvPr>
              <p:cNvSpPr/>
              <p:nvPr/>
            </p:nvSpPr>
            <p:spPr>
              <a:xfrm>
                <a:off x="1391951" y="2885457"/>
                <a:ext cx="490268" cy="490268"/>
              </a:xfrm>
              <a:prstGeom prst="ellipse">
                <a:avLst/>
              </a:prstGeom>
              <a:gradFill>
                <a:gsLst>
                  <a:gs pos="25000">
                    <a:srgbClr val="05BEC3"/>
                  </a:gs>
                  <a:gs pos="0">
                    <a:srgbClr val="05BEC3"/>
                  </a:gs>
                  <a:gs pos="50000">
                    <a:srgbClr val="93DBDD"/>
                  </a:gs>
                  <a:gs pos="100000">
                    <a:srgbClr val="05BEC3"/>
                  </a:gs>
                </a:gsLst>
              </a:gradFill>
              <a:ln>
                <a:solidFill>
                  <a:srgbClr val="05BEC3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500"/>
                  </a:lnSpc>
                  <a:spcBef>
                    <a:spcPts val="1000"/>
                  </a:spcBef>
                </a:pPr>
                <a:r>
                  <a:rPr lang="en-US" sz="3000" dirty="0"/>
                  <a:t>5</a:t>
                </a:r>
                <a:endParaRPr lang="th-TH" sz="3000" dirty="0"/>
              </a:p>
            </p:txBody>
          </p:sp>
        </p:grp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791BA3C1-C4E4-63BF-E42A-E54DF3BAA3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3" t="2989" r="4660" b="5807"/>
          <a:stretch/>
        </p:blipFill>
        <p:spPr>
          <a:xfrm>
            <a:off x="11414419" y="5702581"/>
            <a:ext cx="5942900" cy="3744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332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13045</TotalTime>
  <Words>11333</Words>
  <Application>Microsoft Office PowerPoint</Application>
  <PresentationFormat>Custom</PresentationFormat>
  <Paragraphs>963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TH Sarabun New</vt:lpstr>
      <vt:lpstr>I n S e e D a n g</vt:lpstr>
      <vt:lpstr>Webdings</vt:lpstr>
      <vt:lpstr>Cloud Soft SemiBold</vt:lpstr>
      <vt:lpstr>Arial</vt:lpstr>
      <vt:lpstr>2006_iannnnnBKK</vt:lpstr>
      <vt:lpstr>RSU</vt:lpstr>
      <vt:lpstr>Calibri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Geometric Business Progress Report Sustainable Development Goals Presentation</dc:title>
  <dc:creator>Passakorn Pacharoen</dc:creator>
  <cp:lastModifiedBy>Aimphan</cp:lastModifiedBy>
  <cp:revision>688</cp:revision>
  <dcterms:created xsi:type="dcterms:W3CDTF">2006-08-16T00:00:00Z</dcterms:created>
  <dcterms:modified xsi:type="dcterms:W3CDTF">2025-05-13T08:50:23Z</dcterms:modified>
  <dc:identifier>DAFo_rOLUwE</dc:identifier>
</cp:coreProperties>
</file>