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3" autoAdjust="0"/>
    <p:restoredTop sz="94660"/>
  </p:normalViewPr>
  <p:slideViewPr>
    <p:cSldViewPr snapToGrid="0">
      <p:cViewPr>
        <p:scale>
          <a:sx n="75" d="100"/>
          <a:sy n="75" d="100"/>
        </p:scale>
        <p:origin x="-1860" y="-378"/>
      </p:cViewPr>
      <p:guideLst>
        <p:guide orient="horz" pos="385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" Target="slide4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4000" y="693004"/>
            <a:ext cx="7958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5.2.2  กระบวนการ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กลั่นเปลี่ยนโครงสร้างทาง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เคมี (ต่อ)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4000" y="1277779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กระบวนการ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เปลี่ยนรูปโครงสร้างโมเลกุล 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(Reforming)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เป็นกรรมวิธีจัดเรียงอะตอมโครงสร้างโมเลกุลให้มีคุณภาพดี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ขึ้น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4000" y="2313633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  <a:tab pos="1260475" algn="l"/>
              </a:tabLst>
            </a:pPr>
            <a:r>
              <a:rPr lang="th-TH" sz="3600" dirty="0" smtClean="0">
                <a:latin typeface="Calibri" panose="020F0502020204030204" pitchFamily="34" charset="0"/>
                <a:ea typeface="SimSun" panose="02010600030101010101" pitchFamily="2" charset="-122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    (1)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เปลี่ยนรูปด้วยความร้อน (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Thermal Reforming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กรรมวิธีนี้ใช้ความร้อนประมาณ 560 องศาเซลเซียส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ให้อะตอมคาร์บอนและไฮโดรเจนของแก๊ส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เรียงตัวกันเป็นโครงสร้างใหม่มีคุณภาพสูงขึ้น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820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00393" y="594859"/>
            <a:ext cx="4556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กระบวนการเปลี่ยนรูปโครงสร้างโมเลกุล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(ต่อ)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2250" y="1091356"/>
            <a:ext cx="85725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  <a:tab pos="1260475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    (2)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เปลี่ยนรูปโดยตัวเร่งปฏิกิริยา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Catalytic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Reforming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กรรมวิธีนี้ใช้ผงแพลทินัม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Platinum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และ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อะลูมิ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นา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Alumina)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เป็นตัวเร่งปฏิกิริยาภายใต้ความร้อนประมาณ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450 – 530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องศาเซลเซียส ความดัน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500 – 700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ปอนด์ต่อตารางนิ้ว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ซึ่ง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จะทำให้ได้แก๊ส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ที่มีค่าออก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นสูง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ขึ้น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2250" y="2594668"/>
            <a:ext cx="85725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  <a:tab pos="1260475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     (3)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เปลี่ยนรูปโดยใช้ไฮโดรเจน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Hydrogen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Reforming)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กรรมวิธีนี้ใช้ก๊าซไฮโดรเจนและตัวเร่ง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ปฏิกิริยาภายใต้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480 – 540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องศาเซลเซียส ความดัน 200–300 ปอนด์ต่อตารางนิ้ว จะทำ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ให้ได้แก๊ส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คุณภาพสูงขึ้น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41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86580" y="713711"/>
            <a:ext cx="7958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5.2.2  กระบวนการ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กลั่นเปลี่ยนโครงสร้างทาง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เคมี (ต่อ)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6700" y="1298486"/>
            <a:ext cx="8483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3. กระบวนการ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ไอโซ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เมอ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ไรเซ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ชัน 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Isomerization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กรรมวิธีนี้มีจุดมุ่งหมายทำ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ให้แก๊ส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ค่าออกเท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นสูง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ขึ้น โดย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การเปลี่ยนโครงสร้างแบบโซ่ตรง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(Straight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Chain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เป็น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โครงสร้างแบบโซ่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แยก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Branch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Chain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6700" y="2639369"/>
            <a:ext cx="8483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4. กระบวนการ</a:t>
            </a:r>
            <a:r>
              <a:rPr lang="th-TH" sz="2400" b="1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แอลคิเล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ชัน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Alkylation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เป็นกรรมวิธีผลิตแก๊ส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จาก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ก๊าซ โดยการรวมก๊าซโอ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เลฟินส์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กับ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ก๊าซโอโซบิ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วเทน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เข้าด้วยกันด้วย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ตัวเร่งปฏิกิริยา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ให้ได้แก๊ส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ที่มีคุณภาพสูง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09625" y="815945"/>
            <a:ext cx="6950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5.2.2 กระบวนการ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กลั่นเปลี่ยนโครงสร้างทาง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เคมี (ต่อ)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9400" y="1419653"/>
            <a:ext cx="8534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กระบวนการ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พอลิ</a:t>
            </a:r>
            <a:r>
              <a:rPr lang="th-TH" sz="2400" b="1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เมอ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เซ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ชัน 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Polymerization)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นำก๊าซ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โอ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เลฟินส์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โมเลกุล มารวมเป็นโมเลกุลเดียวด้วยตัวเร่ง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ปฏิกิริยา 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ให้ได้แก๊ส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ที่มีคุณภาพสูง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7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15901" y="1455688"/>
            <a:ext cx="8686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	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กระบวนการปรับปรุงคุณภาพ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Treating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จะทำให้ได้น้ำมันที่เหมาะสม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กับสภาพการใช้งาน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และตรง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ตามคุณลักษณะมาตรฐานที่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กำหนด </a:t>
            </a:r>
          </a:p>
          <a:p>
            <a:pPr algn="thaiDist">
              <a:spcBef>
                <a:spcPts val="12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ขจัดกำมะถัน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Desulfurization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สมัยแรก ๆ ใช้สารละลายโซดาไฟเข้มข้น ต่อมาใช้ดินเหนียว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พิเศษ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ตัวเร่งปฏิกิริยาจับ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ตัวคาร์บอน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กับกำมะถันแยกออกจากกัน ปัจจุบันใช้ไฮโดรเจน</a:t>
            </a: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เป็นตัวเร่ง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ปฏิกิริยา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เรียกวิธีนี้ว่า ไฮโดร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ดีซัล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ฟูไรเซ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ชัน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Hydrodesulfurization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820" y="608415"/>
            <a:ext cx="6480720" cy="64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04800" y="1466960"/>
            <a:ext cx="84963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ผสมน้ำมัน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Blending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คือ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การนำผลิตภัณฑ์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ที่ได้จากการกลั่นมาผสมกัน เพื่อให้ได้สัดส่วนที่เหมาะสมเป็นผลิตภัณฑ์สำเร็จรูปตามมาตรฐานกำหนด เช่น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การผสมแก๊ส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ให้ได้ค่าออก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Octane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Number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ตามมาตรฐานกำหนด แก๊ส</a:t>
            </a:r>
            <a:r>
              <a:rPr lang="th-TH" sz="2400" spc="-1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เกรด</a:t>
            </a:r>
            <a:r>
              <a:rPr lang="th-TH" sz="2400" spc="-1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ธรรมดาไม่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ต่ำกว่า 91 แก๊ส</a:t>
            </a:r>
            <a:r>
              <a:rPr lang="th-TH" sz="2400" spc="-1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ชนิด</a:t>
            </a:r>
            <a:r>
              <a:rPr lang="th-TH" sz="2400" spc="-1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พิเศษไม่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ต่ำกว่า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95 เป็นต้น นอกจากค่าออก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เทน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แล้วยังต้องผสมให้ได้ความดันไอ (</a:t>
            </a:r>
            <a:r>
              <a:rPr lang="en-US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Vapor Pressure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ตามกำหนด และเปอร์เซ็นต์การกลั่นตาม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อุณหภูมิที่กำหนด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4" name="Pictur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920" y="648311"/>
            <a:ext cx="6480720" cy="60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4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2" y="562237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459701" y="1235000"/>
            <a:ext cx="0" cy="367990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459701" y="1712923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464463" y="2765436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464463" y="3870336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476363" y="4886336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5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4290" y="1493530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1589" y="2528818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1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1588" y="3650943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>
            <a:hlinkClick r:id="rId9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01590" y="4672012"/>
            <a:ext cx="4403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4323216"/>
            <a:ext cx="2569029" cy="19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41300" y="1966060"/>
            <a:ext cx="43307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กลั่นน้ำมัน คือ การแปรเปลี่ยนสภาพน้ำมันดิบให้เป็นผลิตภัณฑ์สำเร็จรูปชนิดต่าง ๆ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ตามความ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ต้องการใช้งาน เช่น ก๊าซหุงต้ม แก๊สโซ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ลีน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น้ำมันเครื่องบิน น้ำมันก๊าด น้ำมันดีเซล น้ำมันเตา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ยาง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มะ</a:t>
            </a:r>
            <a:r>
              <a:rPr lang="th-TH" sz="240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ตอย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นอกจากนี้ยังใช้เป็นวัตถุดิบสำหรับผลิตน้ำมันหล่อลื่น จาระบี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และเคมีภัณฑ์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ต่าง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ๆ </a:t>
            </a:r>
            <a:endParaRPr lang="en-US" sz="2400" dirty="0" smtClean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endParaRPr lang="en-US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83" y="673797"/>
            <a:ext cx="6491957" cy="64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46" y="1826360"/>
            <a:ext cx="3675994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072722" y="5478821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</a:rPr>
              <a:t>หอกลั่นบรรยากาศ</a:t>
            </a:r>
          </a:p>
        </p:txBody>
      </p:sp>
    </p:spTree>
    <p:extLst>
      <p:ext uri="{BB962C8B-B14F-4D97-AF65-F5344CB8AC3E}">
        <p14:creationId xmlns:p14="http://schemas.microsoft.com/office/powerpoint/2010/main" val="5131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89594" y="1368681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5.2.1 กระบวนการ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กลั่นลำดับส่วน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Fractional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Distillation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38744" y="2202478"/>
            <a:ext cx="8613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spc="-1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 กระบวนการ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กลั่นลำดับส่วนเป็นการกลั่นเพื่อแยก</a:t>
            </a:r>
            <a:r>
              <a:rPr lang="th-TH" sz="2400" spc="-1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เป็นผลิตภัณฑ์ 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en-US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Separation</a:t>
            </a:r>
            <a:r>
              <a:rPr lang="th-TH" sz="2400" spc="-1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สำเร็จรูปต่าง 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ๆ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วิธีนี้เป็นพื้นฐานของการกลั่น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น้ำมัน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" name="Picture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20" y="614452"/>
            <a:ext cx="6480720" cy="64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38744" y="3267353"/>
            <a:ext cx="86131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ea typeface="SimSun" panose="02010600030101010101" pitchFamily="2" charset="-122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ในการกลั่นลำดับส่วน น้ำมันดิบจะถูกส่งไปในเตาเผาผ่านท่อเหล็กที่เรียงเป็นแถวในเตาเผา น้ำมันดิบจะถูกเผาให้ร้อนประมาณ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315 - 371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องศาเซลเซียส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9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1094" y="634534"/>
            <a:ext cx="581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5.2.1 กระบวนการ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กลั่นลำดับส่วน (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Fractional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Distillation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4094" y="1263758"/>
            <a:ext cx="8626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81026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3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ไอน้ำมันที่ร้อนจะลอยตัวขึ้นไปด้านบนของหอกลั่น เมื่อถึงอุณหภูมิกลั่นตัวจะกลั่นตัวเป็นของเหลวบนถาดรองรับที่วางเรียงไว้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4094" y="2264485"/>
            <a:ext cx="8626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810260" algn="l"/>
              </a:tabLst>
            </a:pP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4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ส่วนบนสุดที่ไอน้ำมันไม่กลั่นตัวจะนำไปใช้ในรูปของก๊าซต่าง ๆ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4094" y="2876263"/>
            <a:ext cx="8626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810260" algn="l"/>
              </a:tabLst>
            </a:pPr>
            <a:r>
              <a:rPr lang="th-TH" sz="2400" spc="-2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5</a:t>
            </a:r>
            <a:r>
              <a:rPr lang="th-TH" sz="2400" spc="-2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 ส่วนที่เหลือก้นหอกลั่นจะถูกนำไปใช้กลั่นด้วยกรรมวิธีอื่น เพื่อแยก</a:t>
            </a:r>
            <a:r>
              <a:rPr lang="th-TH" sz="2400" spc="-1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เป็นน้ำมันเตาเกรดต่ำและยางมะ</a:t>
            </a:r>
            <a:r>
              <a:rPr lang="th-TH" sz="2400" spc="-10" dirty="0" err="1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ตอย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4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63032" y="805902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ภายในหอกลั่นบรรยากาศ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83" y="1455738"/>
            <a:ext cx="6088633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4524" y="750729"/>
            <a:ext cx="6048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5.2.2  กระบวนการ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กลั่นเปลี่ยนโครงสร้างทางเคมี 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(Conversion) 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4000" y="1335504"/>
            <a:ext cx="8636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กระบวนการ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กลั่นเปลี่ยนโครงสร้างทาง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เคมี เป็น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กระบวนการเปลี่ยนโครงสร้างทางเคมีของสารประกอบไฮโดรเจนคาร์บอนใหม่ เพื่อให้ได้ผลิตภัณฑ์คุณภาพดีขึ้นหรือมีปริมาณมากขึ้นให้เหมาะสมกับความต้องการใช้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ประโยชน์ 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446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27062" y="613033"/>
            <a:ext cx="5316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 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5.2.2  กระบวนการ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กลั่นเปลี่ยนโครงสร้างทาง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เคมี (ต่อ)</a:t>
            </a:r>
            <a:endParaRPr lang="en-US" sz="2400" b="1" dirty="0">
              <a:solidFill>
                <a:srgbClr val="C00000"/>
              </a:solidFill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9400" y="1313250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en-US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1.</a:t>
            </a:r>
            <a:r>
              <a:rPr lang="th-TH" sz="2400" b="1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กระบวนการ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ย่อยสลายโมเลกุล (</a:t>
            </a:r>
            <a:r>
              <a:rPr lang="en-US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Cracking</a:t>
            </a:r>
            <a:r>
              <a:rPr lang="th-TH" sz="2400" b="1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เป็น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กรรมวิธีที่ทำ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ให้โมเลกุลของสารประกอบไฮโดรคาร์บอนที่มีขนาดใหญ่ คุณภาพต่ำ แตกสลายเป็นโมเลกุลขนาดเล็ก เบา มี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คุณภาพสูง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9400" y="2345502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1) การย่อยสลายโดยความร้อน (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Thermal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Cracking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วิธีนี้จะใช้ในสมัยแรก ปัจจุบันเลิกใช้แล้ว ผลิตภัณฑ์ที่ได้เป็นน้ำมันเบา สามารถนำไปผสมแก๊ส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val="7570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74687" y="767507"/>
            <a:ext cx="649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.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กระบวนการย่อยสลายโมเลกุล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5425" y="1236118"/>
            <a:ext cx="86042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2) การย่อยสลายโมเลกุลด้วยตัวเร่งปฏิกิริยา (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Catalytic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Cracking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โดยการใช้ตัวเร่งปฏิกิริยาจำพวกซิลิกา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(Silica)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หรือ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อะลูมิ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นา (</a:t>
            </a:r>
            <a:r>
              <a:rPr lang="en-US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Alumina)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ซึ่ง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อยู่ในรูปผงละเอียด ผลิตภัณฑ์ที่ได้คือ แก๊ส</a:t>
            </a:r>
            <a:r>
              <a:rPr lang="th-TH" sz="2400" dirty="0" err="1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โซลีน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ที่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มีค่าออกเท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นสูง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และแก๊สโอ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เลฟินส์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3200" y="2734102"/>
            <a:ext cx="86487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  <a:tab pos="1260475" algn="l"/>
              </a:tabLst>
            </a:pPr>
            <a:r>
              <a:rPr lang="th-TH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(3) การ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ย่อยสลายโดยใช้ไฮโดรเจน (</a:t>
            </a:r>
            <a:r>
              <a:rPr lang="en-US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Hydrogen Cracking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)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เป็นวิธีการเติมก๊าซไฮโดรเจนลง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ในน้ำมัน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หนักที่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อุณหภูมิประมาณ 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260 – 420 </a:t>
            </a:r>
            <a:r>
              <a:rPr lang="th-TH" sz="2400" dirty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องศาเซลเซียส ความดัน 200 บรรยากาศ ผลิตภัณฑ์ที่ได้จะเป็นน้ำมันเบา เช่น แก๊ส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โซ</a:t>
            </a:r>
            <a:r>
              <a:rPr lang="th-TH" sz="2400" dirty="0" err="1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ลีน</a:t>
            </a:r>
            <a:r>
              <a:rPr lang="th-TH" sz="2400" dirty="0" smtClean="0">
                <a:latin typeface="Cordia New" pitchFamily="34" charset="-34"/>
                <a:ea typeface="SimSun" panose="02010600030101010101" pitchFamily="2" charset="-122"/>
                <a:cs typeface="Cordia New" pitchFamily="34" charset="-34"/>
              </a:rPr>
              <a:t> น้ำมันก๊าด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81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47</Words>
  <Application>Microsoft Office PowerPoint</Application>
  <PresentationFormat>นำเสนอทางหน้าจอ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67</cp:revision>
  <dcterms:created xsi:type="dcterms:W3CDTF">2018-10-24T06:38:00Z</dcterms:created>
  <dcterms:modified xsi:type="dcterms:W3CDTF">2020-08-19T03:43:30Z</dcterms:modified>
</cp:coreProperties>
</file>