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9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7" r:id="rId9"/>
    <p:sldId id="269" r:id="rId10"/>
    <p:sldId id="266" r:id="rId11"/>
    <p:sldId id="271" r:id="rId12"/>
    <p:sldId id="272" r:id="rId13"/>
    <p:sldId id="273" r:id="rId14"/>
    <p:sldId id="274" r:id="rId15"/>
    <p:sldId id="275" r:id="rId16"/>
    <p:sldId id="278" r:id="rId17"/>
    <p:sldId id="276" r:id="rId18"/>
    <p:sldId id="277" r:id="rId19"/>
    <p:sldId id="279" r:id="rId20"/>
    <p:sldId id="281" r:id="rId21"/>
    <p:sldId id="283" r:id="rId22"/>
    <p:sldId id="284" r:id="rId23"/>
    <p:sldId id="282" r:id="rId24"/>
    <p:sldId id="286" r:id="rId25"/>
    <p:sldId id="285" r:id="rId26"/>
    <p:sldId id="288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5" r:id="rId41"/>
    <p:sldId id="304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</p:sldIdLst>
  <p:sldSz cx="12192000" cy="6858000"/>
  <p:notesSz cx="6858000" cy="9144000"/>
  <p:embeddedFontLst>
    <p:embeddedFont>
      <p:font typeface="Corbel" panose="020B0503020204020204" pitchFamily="34" charset="0"/>
      <p:regular r:id="rId58"/>
      <p:bold r:id="rId59"/>
      <p:italic r:id="rId60"/>
      <p:boldItalic r:id="rId61"/>
    </p:embeddedFont>
    <p:embeddedFont>
      <p:font typeface="Meiryo" panose="020B0604030504040204" pitchFamily="34" charset="-128"/>
      <p:regular r:id="rId62"/>
      <p:bold r:id="rId63"/>
      <p:italic r:id="rId64"/>
      <p:boldItalic r:id="rId65"/>
    </p:embeddedFont>
    <p:embeddedFont>
      <p:font typeface="TH Chakra Petch" panose="02000506000000020004" pitchFamily="2" charset="-34"/>
      <p:regular r:id="rId66"/>
      <p:bold r:id="rId67"/>
      <p:italic r:id="rId68"/>
      <p:boldItalic r:id="rId6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6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8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8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1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2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5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1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7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0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4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C10CE91-CE65-6EB1-AE79-142B2C4A1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1525" y="10"/>
            <a:ext cx="12188950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868" y="1095508"/>
            <a:ext cx="4640132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449C2-A21F-F9A8-D6E8-1766CA5CF79E}"/>
              </a:ext>
            </a:extLst>
          </p:cNvPr>
          <p:cNvSpPr txBox="1"/>
          <p:nvPr/>
        </p:nvSpPr>
        <p:spPr>
          <a:xfrm>
            <a:off x="8082645" y="1952978"/>
            <a:ext cx="3578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F224A0-7194-0E08-6109-F17E61DA2F3D}"/>
              </a:ext>
            </a:extLst>
          </p:cNvPr>
          <p:cNvSpPr txBox="1"/>
          <p:nvPr/>
        </p:nvSpPr>
        <p:spPr>
          <a:xfrm>
            <a:off x="8181623" y="2986249"/>
            <a:ext cx="33415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วงจรควบคุมทิศทางในระบบนิวเมติกส์</a:t>
            </a:r>
            <a:endParaRPr lang="th-TH" sz="44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324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12187426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42133F4A-B113-2561-9624-4286FD18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5586" y="2623897"/>
            <a:ext cx="3004022" cy="147197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E04379-C042-2F7C-C723-0B9843CB7611}"/>
              </a:ext>
            </a:extLst>
          </p:cNvPr>
          <p:cNvSpPr txBox="1"/>
          <p:nvPr/>
        </p:nvSpPr>
        <p:spPr>
          <a:xfrm>
            <a:off x="8066897" y="205105"/>
            <a:ext cx="423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F7D57F-51A2-AABC-4225-59FDD0CE0C5E}"/>
              </a:ext>
            </a:extLst>
          </p:cNvPr>
          <p:cNvSpPr txBox="1"/>
          <p:nvPr/>
        </p:nvSpPr>
        <p:spPr>
          <a:xfrm>
            <a:off x="178293" y="251272"/>
            <a:ext cx="78062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1.3 การกำหนดโคดของวาล์วควบคุมทิศทางลมอัดจากสัญลักษณ์</a:t>
            </a:r>
            <a:endParaRPr lang="th-TH" sz="33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1533C9-65E9-E362-18F7-8B946FB8A759}"/>
              </a:ext>
            </a:extLst>
          </p:cNvPr>
          <p:cNvSpPr txBox="1"/>
          <p:nvPr/>
        </p:nvSpPr>
        <p:spPr>
          <a:xfrm>
            <a:off x="8559694" y="4476703"/>
            <a:ext cx="330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สัญลักษณ์วาล์วควบคุมทิศทางลมอัดแบบ 2/2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8995D8-2631-5CCD-62C4-CD0DCBD1EC91}"/>
              </a:ext>
            </a:extLst>
          </p:cNvPr>
          <p:cNvSpPr txBox="1"/>
          <p:nvPr/>
        </p:nvSpPr>
        <p:spPr>
          <a:xfrm>
            <a:off x="372798" y="2170620"/>
            <a:ext cx="751787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เนื่องจากตำแหน่งของวาล์วจะแทนด้วยกรอบสี่เหลี่ยมจัตุรัส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และภายในกรอบจะมีทางเดินของรูลมภายในวาล์วนั้นๆ อยู่ อาจจะมี 2, 3, 4, 5 รูต่อหนึ่งกรอบแล้วแต่ชนิดของวาล์ว เช่น วาล์วตัวหนึ่ง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มีรูภายในวาล์ว 2 รูต่อหนึ่งกรอบ และมีจำนวนกรอบติดกันอยู่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2 กรอบเรียกโคดของวาล์วชนิดนี้ว่า วาล์ว 2/2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08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-4078"/>
            <a:ext cx="8203482" cy="6148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16AF7AB-7A5D-9650-ED51-E9141ACA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490" y="484631"/>
            <a:ext cx="2943367" cy="1501117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7E563FF3-D74E-9B29-D10D-D104FF7A2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986" y="2764147"/>
            <a:ext cx="3008376" cy="1331206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BF8B46D1-2C18-45B2-AE7A-C02B6FB5C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6072" y="2239143"/>
            <a:ext cx="39959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DCA835-3A68-4F79-8083-F784410C9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6072" y="4546372"/>
            <a:ext cx="39959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B1977C5-9970-2C2B-425F-1AB0AC33F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986" y="4984281"/>
            <a:ext cx="3008376" cy="1278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5D5F32-9C2A-4113-8380-B6674123636F}"/>
              </a:ext>
            </a:extLst>
          </p:cNvPr>
          <p:cNvSpPr txBox="1"/>
          <p:nvPr/>
        </p:nvSpPr>
        <p:spPr>
          <a:xfrm>
            <a:off x="1390151" y="6262840"/>
            <a:ext cx="5362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 สัญลักษณ์ของวาล์วควบคุมทิศทางลมอัด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D66F24-BC8C-51C8-E6F7-4AA5676D1E72}"/>
              </a:ext>
            </a:extLst>
          </p:cNvPr>
          <p:cNvSpPr/>
          <p:nvPr/>
        </p:nvSpPr>
        <p:spPr>
          <a:xfrm>
            <a:off x="1341272" y="545616"/>
            <a:ext cx="6208887" cy="1289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3 ทิศทาง 2 ตำแหน่ง ปกติปิด หรือ</a:t>
            </a:r>
          </a:p>
          <a:p>
            <a:pPr algn="ctr"/>
            <a:r>
              <a:rPr lang="th-TH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3/2 </a:t>
            </a:r>
            <a:r>
              <a:rPr lang="en-US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Normally Closed</a:t>
            </a:r>
            <a:r>
              <a:rPr lang="en-US" sz="2500" b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25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20E489-F77F-830B-01F4-88987DFEE885}"/>
              </a:ext>
            </a:extLst>
          </p:cNvPr>
          <p:cNvSpPr/>
          <p:nvPr/>
        </p:nvSpPr>
        <p:spPr>
          <a:xfrm>
            <a:off x="1339106" y="4564776"/>
            <a:ext cx="6208886" cy="1160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2 ทิศทาง 2 ตำแหน่ง ปกติเปิด หรือ</a:t>
            </a:r>
          </a:p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2/2 </a:t>
            </a:r>
            <a:r>
              <a:rPr lang="en-US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Normally Opened</a:t>
            </a:r>
            <a:r>
              <a:rPr lang="en-US" sz="25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25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96EE00-4642-8FAD-CEB6-8BC97EBEC8F5}"/>
              </a:ext>
            </a:extLst>
          </p:cNvPr>
          <p:cNvSpPr/>
          <p:nvPr/>
        </p:nvSpPr>
        <p:spPr>
          <a:xfrm>
            <a:off x="1339106" y="2533693"/>
            <a:ext cx="6208887" cy="1332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2 ทิศทาง 2 ตำแหน่ง ปกติปิด หรือ</a:t>
            </a:r>
          </a:p>
          <a:p>
            <a:pPr algn="ctr"/>
            <a:r>
              <a:rPr lang="th-TH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2/2 </a:t>
            </a:r>
            <a:r>
              <a:rPr lang="en-US" sz="25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Normally Closed</a:t>
            </a:r>
            <a:endParaRPr lang="th-TH" sz="25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734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000C23-E7C4-47A4-959E-D03967B3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6CCE3958-92BB-9D8A-3BF1-90120EC5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59" y="402609"/>
            <a:ext cx="2637633" cy="144410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F308B3-A9F4-31C3-8F8A-3AB8C2E05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90" y="2699951"/>
            <a:ext cx="2713149" cy="144475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E646B82-266A-FBF2-51FE-2C26A2B19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3" y="5047434"/>
            <a:ext cx="3712464" cy="13457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A17507-890B-423E-9E12-BCDC9049D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0F70A-99FB-43EE-922F-C3C1DF8C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9CA27-1B4E-4005-9597-6F77252D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314567-65CC-46DE-BED1-B5E63419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41A793-C984-50CA-DC6D-16F2E35782AE}"/>
              </a:ext>
            </a:extLst>
          </p:cNvPr>
          <p:cNvSpPr/>
          <p:nvPr/>
        </p:nvSpPr>
        <p:spPr>
          <a:xfrm>
            <a:off x="5206542" y="2905617"/>
            <a:ext cx="6208889" cy="96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3 ทิศทาง 2 ตำแหน่ง ปกติเปิด หรือ</a:t>
            </a:r>
          </a:p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3/2 </a:t>
            </a:r>
            <a:r>
              <a:rPr lang="en-US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Normally Opened</a:t>
            </a:r>
            <a:r>
              <a:rPr lang="en-US" sz="25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25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63E49-4EAB-DB14-1BE4-0411ACDD41D2}"/>
              </a:ext>
            </a:extLst>
          </p:cNvPr>
          <p:cNvSpPr/>
          <p:nvPr/>
        </p:nvSpPr>
        <p:spPr>
          <a:xfrm>
            <a:off x="5206542" y="487381"/>
            <a:ext cx="6208889" cy="1377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4 ทิศทาง 2 ตำแหน่ง หรือวาล์ว 4/2 </a:t>
            </a:r>
            <a:r>
              <a:rPr lang="en-US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</a:t>
            </a:r>
            <a:b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โดยตำแหน่งปกติจะมีลมเข้าหนึ่งท่อและลมระบายทิ้ง</a:t>
            </a:r>
            <a:b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ออกอีกท่อหนึ่ง</a:t>
            </a:r>
            <a:r>
              <a:rPr lang="th-TH" sz="25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C0AA7D3-3F5D-B777-6CF3-E1A68D192426}"/>
              </a:ext>
            </a:extLst>
          </p:cNvPr>
          <p:cNvSpPr/>
          <p:nvPr/>
        </p:nvSpPr>
        <p:spPr>
          <a:xfrm>
            <a:off x="5206543" y="4912521"/>
            <a:ext cx="6208888" cy="96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 4 ทิศทาง 3 ตำแหน่งกลางเป็นแบบปิดหมด หรือวาล์ว 4/3 </a:t>
            </a:r>
            <a:r>
              <a:rPr lang="en-US" sz="25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Closed Center</a:t>
            </a:r>
            <a:r>
              <a:rPr lang="en-US" sz="25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25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38B9C-EDC9-DE39-D88A-9CEEAAEDE138}"/>
              </a:ext>
            </a:extLst>
          </p:cNvPr>
          <p:cNvSpPr txBox="1"/>
          <p:nvPr/>
        </p:nvSpPr>
        <p:spPr>
          <a:xfrm>
            <a:off x="4906942" y="6093670"/>
            <a:ext cx="6632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b="1" i="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หมายเหตุ</a:t>
            </a:r>
            <a:r>
              <a:rPr lang="th-TH" sz="2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สัญลักษณ์ของวาล์วควบคุมทิศทางลมอัดที่แสดงนี้ไม่ได้แสดงวิธีการควบคุมวาล์วให้เลื่อนการทำงานไว้ด้วย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23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EE659-75AE-E8F7-BD0D-E9C6D608F817}"/>
              </a:ext>
            </a:extLst>
          </p:cNvPr>
          <p:cNvSpPr txBox="1"/>
          <p:nvPr/>
        </p:nvSpPr>
        <p:spPr>
          <a:xfrm>
            <a:off x="96026" y="523104"/>
            <a:ext cx="423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1F50E-F44A-0258-3074-CBB0F8A3E886}"/>
              </a:ext>
            </a:extLst>
          </p:cNvPr>
          <p:cNvSpPr txBox="1"/>
          <p:nvPr/>
        </p:nvSpPr>
        <p:spPr>
          <a:xfrm>
            <a:off x="4966702" y="503906"/>
            <a:ext cx="6713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 ชนิดของการเลื่อนวาล์วควบคุมทิศทางลมอัด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E8E4E-807B-D63B-C796-11E7A895DE25}"/>
              </a:ext>
            </a:extLst>
          </p:cNvPr>
          <p:cNvSpPr txBox="1"/>
          <p:nvPr/>
        </p:nvSpPr>
        <p:spPr>
          <a:xfrm>
            <a:off x="4704080" y="1699757"/>
            <a:ext cx="71034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ดังนี้</a:t>
            </a:r>
          </a:p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1.4.1 เลื่อนโดยใช้กล้ามเนื้อ เช่น ใช้มือกด หรือเท้าเหยียบ ในการบังคับวาล์วให้เลื่อน</a:t>
            </a:r>
          </a:p>
          <a:p>
            <a:pPr indent="541338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1.4.2 เลื่อนโดยใช้กลไก เช่น สปริงดัน ลูกกลิ้งกด</a:t>
            </a:r>
          </a:p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1.4.3 เลื่อนโดยใช้ลมควบคุม มี 2 ลักษณะ คือใช้ลมควบคุมโดยตรงและใช้ลมควบคุมโดยอ้อม</a:t>
            </a:r>
          </a:p>
          <a:p>
            <a:pPr indent="541338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1.4.4 เลื่อนโดยใช้ไฟฟ้า</a:t>
            </a:r>
          </a:p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1.4.5 เลื่อนโดยใช้วิธีแบบผสม เช่น ไฟฟ้ากับลม ลูกกลิ้งกับลม 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มาบังคับการเลื่อน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4478A-0F28-CC10-E409-620D623C8F71}"/>
              </a:ext>
            </a:extLst>
          </p:cNvPr>
          <p:cNvSpPr txBox="1"/>
          <p:nvPr/>
        </p:nvSpPr>
        <p:spPr>
          <a:xfrm>
            <a:off x="418430" y="2284104"/>
            <a:ext cx="3783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การบังคับการเลื่อนของวาล์วควบคุมทิศทางลมอัดให้ทำงาน มีอยู่หลายประเภทด้วยกันขึ้นอยู่กับลักษณะของงานหรือการออกแบบวงจรแบ่งได้ 5 ประเภท </a:t>
            </a:r>
            <a:endParaRPr lang="th-T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7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9723A0-D41B-4C41-8D49-B56A87465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467"/>
            <a:ext cx="642915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5F5555F-4098-B3DF-1A89-E091E732A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892" y="862132"/>
            <a:ext cx="8280216" cy="5133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8E2193-D83A-4F93-AA5A-6B128ADC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15" y="6214533"/>
            <a:ext cx="11599127" cy="6434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B5027-79B3-B810-1CE8-89DA0A58566D}"/>
              </a:ext>
            </a:extLst>
          </p:cNvPr>
          <p:cNvSpPr txBox="1"/>
          <p:nvPr/>
        </p:nvSpPr>
        <p:spPr>
          <a:xfrm>
            <a:off x="1873955" y="86221"/>
            <a:ext cx="8802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การบังคับการเลื่อนของวาล์วควบคุมทิศทางลมอัดโดยใช้กล้ามเนื้อ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Manual Actuation)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6495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7BC06BCF-7320-499B-88F4-B5CA302B7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50554E2E-2922-4366-AD14-32C37F733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078"/>
            <a:ext cx="3027529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7310F1-FAD1-34C3-A69A-ED9E40970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443" y="1165090"/>
            <a:ext cx="7045583" cy="4861453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AF0FF6D8-83C6-4E16-A659-121582CA0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0470" y="6144405"/>
            <a:ext cx="9201530" cy="7135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D697F9F0-BF9E-41B1-A538-7AFA9E96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52464"/>
            <a:ext cx="3039062" cy="51151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D9D0FB2B-1753-41DC-BEA8-7B80EF89D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09C433-6200-400E-ACC5-60A500486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328808-6121-4268-B0D0-AB78E2170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1944" y="3396996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D87500-940B-09F9-2A76-314EF9FF0624}"/>
              </a:ext>
            </a:extLst>
          </p:cNvPr>
          <p:cNvSpPr txBox="1"/>
          <p:nvPr/>
        </p:nvSpPr>
        <p:spPr>
          <a:xfrm>
            <a:off x="91891" y="2147972"/>
            <a:ext cx="2843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ของวาล์วควบคุมทิศทาง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ลมอัดโดยใช้กลไก</a:t>
            </a:r>
          </a:p>
          <a:p>
            <a:pPr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Mechanical Actuation)</a:t>
            </a:r>
            <a:r>
              <a:rPr lang="en-US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810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C06BCF-7320-499B-88F4-B5CA302B7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554E2E-2922-4366-AD14-32C37F733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078"/>
            <a:ext cx="3027529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9E482DB4-9197-37B7-48E3-CA3ED775D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5197" y="1225495"/>
            <a:ext cx="7692076" cy="47690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0FF6D8-83C6-4E16-A659-121582CA0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0470" y="6144405"/>
            <a:ext cx="9201530" cy="7135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97F9F0-BF9E-41B1-A538-7AFA9E96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52464"/>
            <a:ext cx="3039062" cy="51151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0FB2B-1753-41DC-BEA8-7B80EF89D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09C433-6200-400E-ACC5-60A500486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328808-6121-4268-B0D0-AB78E2170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1944" y="3396996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10E44-E6B2-9DC7-CB27-56121D28A64A}"/>
              </a:ext>
            </a:extLst>
          </p:cNvPr>
          <p:cNvSpPr txBox="1"/>
          <p:nvPr/>
        </p:nvSpPr>
        <p:spPr>
          <a:xfrm>
            <a:off x="156121" y="2521059"/>
            <a:ext cx="2715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การบังคับการเลื่อนของวาล์วควบคุมทิศทาง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ลมอัดโดยใช้ลมอัด (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Pneumatics Actuation)</a:t>
            </a:r>
            <a:r>
              <a:rPr lang="en-US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062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C06BCF-7320-499B-88F4-B5CA302B7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554E2E-2922-4366-AD14-32C37F733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078"/>
            <a:ext cx="3027529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FF6D8-83C6-4E16-A659-121582CA0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0470" y="6144405"/>
            <a:ext cx="9201530" cy="7135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97F9F0-BF9E-41B1-A538-7AFA9E96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052464"/>
            <a:ext cx="3039062" cy="51151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D0FB2B-1753-41DC-BEA8-7B80EF89D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09C433-6200-400E-ACC5-60A500486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328808-6121-4268-B0D0-AB78E2170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21944" y="3396996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91FA3-BD48-8FDA-4340-D8135A5E3518}"/>
              </a:ext>
            </a:extLst>
          </p:cNvPr>
          <p:cNvSpPr txBox="1"/>
          <p:nvPr/>
        </p:nvSpPr>
        <p:spPr>
          <a:xfrm>
            <a:off x="90990" y="2413572"/>
            <a:ext cx="29026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thaiDist"/>
            <a:r>
              <a:rPr lang="th-TH" sz="2800" b="1" i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การบังคับการเลื่อนของวาล์วควบคุมทิศทางลมอัดโดยใช้ไฟฟ้า (</a:t>
            </a:r>
            <a:r>
              <a:rPr lang="en-US" sz="2800" b="1" i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Electrical Actuation)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D3B72D-CF9E-932F-AE85-CA750CB63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951" y="1772805"/>
            <a:ext cx="9061947" cy="36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9723A0-D41B-4C41-8D49-B56A87465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467"/>
            <a:ext cx="642915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DB38D7-C7D4-3CF9-1B29-71093819B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419" y="1625165"/>
            <a:ext cx="11163625" cy="44933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8E2193-D83A-4F93-AA5A-6B128ADC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15" y="6214533"/>
            <a:ext cx="11599127" cy="6434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079E9-6DE5-6047-7395-C8F6C56BD246}"/>
              </a:ext>
            </a:extLst>
          </p:cNvPr>
          <p:cNvSpPr txBox="1"/>
          <p:nvPr/>
        </p:nvSpPr>
        <p:spPr>
          <a:xfrm>
            <a:off x="1407490" y="949988"/>
            <a:ext cx="100699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การบังคับการเลื่อนของวาล์วควบคุมทิศทางลมอัดโดยใช้วิธีแบบผสม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Combined Actuation)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214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6B899-F34F-D168-E159-24548E17113B}"/>
              </a:ext>
            </a:extLst>
          </p:cNvPr>
          <p:cNvSpPr txBox="1"/>
          <p:nvPr/>
        </p:nvSpPr>
        <p:spPr>
          <a:xfrm>
            <a:off x="96026" y="432792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C785B-E97D-48CA-7BA3-D3E7E1194793}"/>
              </a:ext>
            </a:extLst>
          </p:cNvPr>
          <p:cNvSpPr txBox="1"/>
          <p:nvPr/>
        </p:nvSpPr>
        <p:spPr>
          <a:xfrm>
            <a:off x="4673108" y="235525"/>
            <a:ext cx="7320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 โครงสร้างของวาล์วควบคุมทิศทางการไหล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ของลมอัดชนิดต่างๆ</a:t>
            </a: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DD8849-5441-F828-341D-7342CC965A77}"/>
              </a:ext>
            </a:extLst>
          </p:cNvPr>
          <p:cNvSpPr txBox="1"/>
          <p:nvPr/>
        </p:nvSpPr>
        <p:spPr>
          <a:xfrm>
            <a:off x="4838346" y="1671379"/>
            <a:ext cx="68609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1.5.1 วาล์วควบคุมทิศทางการไหลของลมอัดแบบชนิดลิ้น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มีบ่า</a:t>
            </a:r>
            <a:r>
              <a:rPr lang="th-TH" sz="3000" b="1" i="0" spc="-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(</a:t>
            </a:r>
            <a:r>
              <a:rPr lang="en-US" sz="3000" b="1" i="0" spc="-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Seat Type) </a:t>
            </a:r>
            <a:r>
              <a:rPr lang="th-TH" sz="3000" b="1" i="0" spc="-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จำแนกตามลักษณะของลิ้นที่ควบคุมทิศทาง</a:t>
            </a:r>
            <a:br>
              <a:rPr lang="th-TH" sz="3000" b="1" i="0" spc="-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3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ของลมอัด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ที่ผ่านท่อทางภายในวาล์ว ซึ่งปริมาณของลมอัดที่ผ่านออกมาจะไหลผ่านได้มากกว่าโครงสร้างของวาล์วแบบอื่นๆ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ทำให้คุณภาพของลมอัดสะอาด ไม่มีปัญหาเรื่องการอุดตัน หรือการชำรุดของ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2E047B-3301-5430-4D4E-93F8BADDA71E}"/>
              </a:ext>
            </a:extLst>
          </p:cNvPr>
          <p:cNvSpPr txBox="1"/>
          <p:nvPr/>
        </p:nvSpPr>
        <p:spPr>
          <a:xfrm>
            <a:off x="444275" y="2800648"/>
            <a:ext cx="35375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โครงสร้างของวาล์วชนิดนี้สามารถจำแนกแบ่งออก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 2 แบบ ดังนี้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AC6005-BA9D-7866-4F47-D5E2335DE4C4}"/>
              </a:ext>
            </a:extLst>
          </p:cNvPr>
          <p:cNvSpPr txBox="1"/>
          <p:nvPr/>
        </p:nvSpPr>
        <p:spPr>
          <a:xfrm>
            <a:off x="4771981" y="4416475"/>
            <a:ext cx="6927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62050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อุปกรณ์วาล์วควบคุมทิศทางการไหลของลมอัด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แบบชนิดลิ้นมีบ่า แบ่งออกเป็น 3 ชนิด ได้แก่ แบบลิ้นลูกปืน แบบลิ้นบ่ากรวย และแบบลิ้นบ่านั่ง </a:t>
            </a:r>
            <a:endParaRPr lang="th-TH" sz="3000" dirty="0"/>
          </a:p>
        </p:txBody>
      </p:sp>
    </p:spTree>
    <p:extLst>
      <p:ext uri="{BB962C8B-B14F-4D97-AF65-F5344CB8AC3E}">
        <p14:creationId xmlns:p14="http://schemas.microsoft.com/office/powerpoint/2010/main" val="34128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5"/>
            <a:ext cx="4062884" cy="6387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6572"/>
            <a:ext cx="408689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32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A9F37B-562E-B522-E41E-141B349FA05B}"/>
              </a:ext>
            </a:extLst>
          </p:cNvPr>
          <p:cNvSpPr txBox="1"/>
          <p:nvPr/>
        </p:nvSpPr>
        <p:spPr>
          <a:xfrm>
            <a:off x="1095787" y="2880771"/>
            <a:ext cx="21192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สาระสำคัญ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62A7D6-62CF-9ED3-DAA3-67DAE80EE2FD}"/>
              </a:ext>
            </a:extLst>
          </p:cNvPr>
          <p:cNvSpPr txBox="1"/>
          <p:nvPr/>
        </p:nvSpPr>
        <p:spPr>
          <a:xfrm>
            <a:off x="4544571" y="1080688"/>
            <a:ext cx="69765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ในวงจรนิวเมติกส์นั้นมีลูกสูบเคลื่อนที่เข้า-ออกด้วย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ความเร็วสูง และมีแรงกระทบชิ้นงานซึ่งอาจทำให้ชิ้นงานแตกหัก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ชำรุดเสียหายได้ควรควบคุมก้านสูบให้เคลื่อนที่ออกช้าหรือเร็ว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เพื่อให้เกิดความนุ่มนวล เพื่อความปลอดภัยของผู้ปฏิบัติงานและให้ชิ้นงานมีคุณภาพ จึงจำเป็นต้องเลือกวาล์วควบคุมในระบบนิวเมติกส์ให้เหมาะสมกับงาน</a:t>
            </a:r>
          </a:p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วาล์วในระบบนิวเมติกส์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Pneumatics Valves)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เป็นอุปกรณ์ให้สัญญาณและควบคุมการทำงานของลูกสูบ วาล์วเป็นอุปกรณ์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ที่ทำหน้าที่หลายอย่าง เช่น สตาร์ตและการหยุดของการทำงานในวงจรนิวเมติกส์ การควบคุมความดันของลมอัด ควบคุมอัตราการไหลของลมอัดควบคุมทิศทางการไหลของลมอัด ฯลฯ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90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7EF0B9-1A7B-436D-B3F7-EF55B3CA7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87" y="3180324"/>
            <a:ext cx="2996675" cy="25771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49" y="-2"/>
            <a:ext cx="7540751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41912"/>
            <a:ext cx="4651248" cy="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0"/>
            <a:ext cx="7517205" cy="43474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4747ED-0989-4317-8B7B-7189AF3D4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970955"/>
            <a:ext cx="46542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941912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Chart, box and whisker chart&#10;&#10;Description automatically generated">
            <a:extLst>
              <a:ext uri="{FF2B5EF4-FFF2-40B4-BE49-F238E27FC236}">
                <a16:creationId xmlns:a16="http://schemas.microsoft.com/office/drawing/2014/main" id="{5C519930-6360-7DFE-37AB-8031D4B9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437" y="2659383"/>
            <a:ext cx="7444373" cy="27544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025AE1-6071-111D-F772-4893F4B8630C}"/>
              </a:ext>
            </a:extLst>
          </p:cNvPr>
          <p:cNvSpPr txBox="1"/>
          <p:nvPr/>
        </p:nvSpPr>
        <p:spPr>
          <a:xfrm>
            <a:off x="271704" y="538931"/>
            <a:ext cx="4090389" cy="1957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แบบลิ้นลูกปืน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Ball Valves)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มีใช้ในวาล์วแบบ 2/2 ปกติปิดบังคับการทำงานด้วยกลไกและกลับด้วยสปริง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81187-E4B3-DA22-0B4E-727D1DC6C892}"/>
              </a:ext>
            </a:extLst>
          </p:cNvPr>
          <p:cNvSpPr txBox="1"/>
          <p:nvPr/>
        </p:nvSpPr>
        <p:spPr>
          <a:xfrm>
            <a:off x="4969511" y="266973"/>
            <a:ext cx="68160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1.5.1 วาล์วควบคุมทิศทางการไหลของลมอัดแบบชนิดลิ้น มีบ่า</a:t>
            </a:r>
            <a:r>
              <a:rPr lang="th-TH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(</a:t>
            </a:r>
            <a:r>
              <a:rPr lang="en-US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Seat Type) 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B8204E-3F66-B0EE-CC66-044E327C21B4}"/>
              </a:ext>
            </a:extLst>
          </p:cNvPr>
          <p:cNvSpPr txBox="1"/>
          <p:nvPr/>
        </p:nvSpPr>
        <p:spPr>
          <a:xfrm>
            <a:off x="5357983" y="2069723"/>
            <a:ext cx="61508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การทำงานของวาล์วที่ใช้ลิ้นลูกปืนเป็นตัวควบคุมลมอัด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762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49" y="-2"/>
            <a:ext cx="7540751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41912"/>
            <a:ext cx="4651248" cy="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0"/>
            <a:ext cx="7517205" cy="43474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4747ED-0989-4317-8B7B-7189AF3D4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970955"/>
            <a:ext cx="46542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941912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81187-E4B3-DA22-0B4E-727D1DC6C892}"/>
              </a:ext>
            </a:extLst>
          </p:cNvPr>
          <p:cNvSpPr txBox="1"/>
          <p:nvPr/>
        </p:nvSpPr>
        <p:spPr>
          <a:xfrm>
            <a:off x="4969511" y="266973"/>
            <a:ext cx="68160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1.5.1 วาล์วควบคุมทิศทางการไหลของลมอัดแบบชนิดลิ้น มีบ่า</a:t>
            </a:r>
            <a:r>
              <a:rPr lang="th-TH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(</a:t>
            </a:r>
            <a:r>
              <a:rPr lang="en-US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Seat Type) 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45A52-2293-9307-9138-A980150DF5DF}"/>
              </a:ext>
            </a:extLst>
          </p:cNvPr>
          <p:cNvSpPr txBox="1"/>
          <p:nvPr/>
        </p:nvSpPr>
        <p:spPr>
          <a:xfrm>
            <a:off x="245745" y="285149"/>
            <a:ext cx="415975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spc="-5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แบบลิ้นบ่ากรวย (</a:t>
            </a:r>
            <a:r>
              <a:rPr lang="en-US" sz="3000" b="1" i="0" spc="-5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Taper Valves) </a:t>
            </a:r>
            <a:r>
              <a:rPr lang="th-TH" sz="3000" b="1" i="0" spc="-5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มีใช้ในวาล์วแบบวาล์วกันกลับ (</a:t>
            </a:r>
            <a:r>
              <a:rPr lang="en-US" sz="3000" b="1" i="0" spc="-5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Check Valve) </a:t>
            </a:r>
            <a:r>
              <a:rPr lang="th-TH" sz="3000" b="1" i="0" spc="-5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วาล์วกันกลับมีหน้าที่ให้ลมไหลผ่านได้ทางเดียว โดยจะไหลย้อนกลับไม่ได้</a:t>
            </a:r>
            <a:endParaRPr lang="th-TH" sz="3000" b="1" spc="-5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9CF58-6419-A16B-EA00-0788C137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34" y="3434974"/>
            <a:ext cx="3503922" cy="2044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AC40C-0183-538A-02B9-7B0D6BF2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0180" y="2869393"/>
            <a:ext cx="7389190" cy="30544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F2008-1CA6-E82D-BD42-C2809CBA9F08}"/>
              </a:ext>
            </a:extLst>
          </p:cNvPr>
          <p:cNvSpPr txBox="1"/>
          <p:nvPr/>
        </p:nvSpPr>
        <p:spPr>
          <a:xfrm>
            <a:off x="5323911" y="2044840"/>
            <a:ext cx="6107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การทำงานของวาล์วที่ใช้ลิ้นบ่ากรวยเป็นตัวควบคุมลมอัด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38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49" y="-2"/>
            <a:ext cx="7540751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41912"/>
            <a:ext cx="4651248" cy="916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0"/>
            <a:ext cx="7517205" cy="43474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4747ED-0989-4317-8B7B-7189AF3D4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970955"/>
            <a:ext cx="46542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941912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81187-E4B3-DA22-0B4E-727D1DC6C892}"/>
              </a:ext>
            </a:extLst>
          </p:cNvPr>
          <p:cNvSpPr txBox="1"/>
          <p:nvPr/>
        </p:nvSpPr>
        <p:spPr>
          <a:xfrm>
            <a:off x="4969511" y="266973"/>
            <a:ext cx="681608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1.5.1 วาล์วควบคุมทิศทางการไหลของลมอัดแบบชนิดลิ้น มีบ่า</a:t>
            </a:r>
            <a:r>
              <a:rPr lang="th-TH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(</a:t>
            </a:r>
            <a:r>
              <a:rPr lang="en-US" sz="3300" b="1" i="0" spc="-3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Seat Type) 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417EC-5FAF-1B3F-EFCD-3DCCF81ADC53}"/>
              </a:ext>
            </a:extLst>
          </p:cNvPr>
          <p:cNvSpPr txBox="1"/>
          <p:nvPr/>
        </p:nvSpPr>
        <p:spPr>
          <a:xfrm>
            <a:off x="214769" y="212520"/>
            <a:ext cx="42777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3)  แบบลิ้นบ่านั่ง (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Poppet Valves)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มีใช้ในวาล์วควบคุมทิศทางลมอัดโดยใช้</a:t>
            </a:r>
            <a:r>
              <a:rPr lang="th-TH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กลไก (</a:t>
            </a:r>
            <a:r>
              <a:rPr lang="en-US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Mechanical Actuation) </a:t>
            </a:r>
            <a:r>
              <a:rPr lang="th-TH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เช่น วาล์วบังคับ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ทิศทางลมแบบ 3/2 ปกติปิดบังคับการทำงานด้วยกลไกแบบลูกกลิ้งและกลับด้วยสปริง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2BD9B-C865-257A-1473-2331AE49F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71" y="3449614"/>
            <a:ext cx="3271456" cy="2077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BB3FFB-54B5-94B0-DACE-6FA32EB0D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2472" y="2655656"/>
            <a:ext cx="7374371" cy="3232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9D1FA3-0F8D-0B8B-40A6-7F5566FABBAA}"/>
              </a:ext>
            </a:extLst>
          </p:cNvPr>
          <p:cNvSpPr txBox="1"/>
          <p:nvPr/>
        </p:nvSpPr>
        <p:spPr>
          <a:xfrm>
            <a:off x="5590865" y="1895453"/>
            <a:ext cx="5573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การทำงานของวาล์วที่ใช้ลิ้นบ่านั่งเป็นตัวควบคุมลมอัด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164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DEE2C-79F9-F706-4CB8-2CAF15E4AD50}"/>
              </a:ext>
            </a:extLst>
          </p:cNvPr>
          <p:cNvSpPr txBox="1"/>
          <p:nvPr/>
        </p:nvSpPr>
        <p:spPr>
          <a:xfrm>
            <a:off x="96026" y="432792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1F399-C21E-DBA4-2C32-124B66400ACE}"/>
              </a:ext>
            </a:extLst>
          </p:cNvPr>
          <p:cNvSpPr txBox="1"/>
          <p:nvPr/>
        </p:nvSpPr>
        <p:spPr>
          <a:xfrm>
            <a:off x="4673108" y="235525"/>
            <a:ext cx="7320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 โครงสร้างของวาล์วควบคุมทิศทางการไหล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ของลมอัดชนิดต่างๆ</a:t>
            </a: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B9CAD-A0B8-F60C-FD3F-9A733A988206}"/>
              </a:ext>
            </a:extLst>
          </p:cNvPr>
          <p:cNvSpPr txBox="1"/>
          <p:nvPr/>
        </p:nvSpPr>
        <p:spPr>
          <a:xfrm>
            <a:off x="444275" y="2800648"/>
            <a:ext cx="35375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โครงสร้างของวาล์วชนิดนี้สามารถจำแนกแบ่งออก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 2 แบบ ดังนี้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D43E12-B6FB-D7BD-B072-3C125010989F}"/>
              </a:ext>
            </a:extLst>
          </p:cNvPr>
          <p:cNvSpPr txBox="1"/>
          <p:nvPr/>
        </p:nvSpPr>
        <p:spPr>
          <a:xfrm>
            <a:off x="4533632" y="1721466"/>
            <a:ext cx="73309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แบบเลื่อน (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Slide Type) 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โครงสร้างของวาล์วแบบเลื่อนจะใช้ลูกสูบเป็นตัวบังคับทิศทางลมอัด การที่จะทำให้แกนลูกสูบเลื่อนได้นั้นอาจจะต้องใช้สัญญาณต่างๆ ส่งมา เช่น ลมไฟฟ้า กลไก กล้ามเนื้อ หรือแบบผสมระหว่างไฟฟ้ากับลมโครงสร้างของวาล์วส่วนใหญ่จะใช้เป็นเมนวาล์วบังคับการทำงานของอุปกรณ์ทำงาน ในบางโครงสร้างอาจไม่ต้องการน้ำมันผสมกับลมอัดมาหล่อลื่น ทั้งนี้ขึ้นอยู่กับวัสดุที่ใช้ในการทำซีลของวาล์ว หากการบำรุงรักษาถูกต้อง ซีลจะมีอายุการใช้งานของประมาณ 3 ล้านครั้ง หรือประมาณ 5,000 ชั่วโมง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119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DEE2C-79F9-F706-4CB8-2CAF15E4AD50}"/>
              </a:ext>
            </a:extLst>
          </p:cNvPr>
          <p:cNvSpPr txBox="1"/>
          <p:nvPr/>
        </p:nvSpPr>
        <p:spPr>
          <a:xfrm>
            <a:off x="96026" y="432792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1F399-C21E-DBA4-2C32-124B66400ACE}"/>
              </a:ext>
            </a:extLst>
          </p:cNvPr>
          <p:cNvSpPr txBox="1"/>
          <p:nvPr/>
        </p:nvSpPr>
        <p:spPr>
          <a:xfrm>
            <a:off x="4673108" y="235525"/>
            <a:ext cx="7320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 โครงสร้างของวาล์วควบคุมทิศทางการไหล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ของลมอัดชนิดต่างๆ</a:t>
            </a: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517C59-41A0-D4B5-D9A0-14D14A2EA977}"/>
              </a:ext>
            </a:extLst>
          </p:cNvPr>
          <p:cNvSpPr txBox="1"/>
          <p:nvPr/>
        </p:nvSpPr>
        <p:spPr>
          <a:xfrm>
            <a:off x="4685924" y="2358624"/>
            <a:ext cx="7164792" cy="195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วาล์วควบคุมทิศทางการไหลของลมอัดแบบลิ้นไม่มีบ่าหรือแบบลูกสูบแบบเลื่อน แบ่งออกเป็น 4 ชนิด ได้แก่ โครงสร้างชนิดโลหะกับโลหะ โครงสร้างชนิดซีลเคลื่อนที่  โครงสร้างชนิดซีลอยู่กับที่ และโครงสร้างที่มีแผ่นเลื่อนติดอยู่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65B0E3-EAF4-323B-8825-789912611062}"/>
              </a:ext>
            </a:extLst>
          </p:cNvPr>
          <p:cNvSpPr txBox="1"/>
          <p:nvPr/>
        </p:nvSpPr>
        <p:spPr>
          <a:xfrm>
            <a:off x="289806" y="2884900"/>
            <a:ext cx="39903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แบบเลื่อน (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Slide Type) </a:t>
            </a: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(ต่อ)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CE468D9-5A87-6ED6-2D54-3262A980F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0"/>
          <a:stretch/>
        </p:blipFill>
        <p:spPr>
          <a:xfrm>
            <a:off x="6858023" y="-2"/>
            <a:ext cx="5333976" cy="33969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417C12-A712-991E-4116-FCB5E96D26C9}"/>
              </a:ext>
            </a:extLst>
          </p:cNvPr>
          <p:cNvSpPr txBox="1"/>
          <p:nvPr/>
        </p:nvSpPr>
        <p:spPr>
          <a:xfrm>
            <a:off x="1655863" y="1347774"/>
            <a:ext cx="461707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</a:t>
            </a:r>
            <a:b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แบบเลื่อน (</a:t>
            </a:r>
            <a:r>
              <a:rPr lang="en-US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Slide Type) </a:t>
            </a:r>
            <a:r>
              <a:rPr lang="th-TH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(ต่อ)</a:t>
            </a:r>
            <a:r>
              <a:rPr lang="en-US" sz="33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3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E942C-D3A7-98D1-61E2-445F57B700F1}"/>
              </a:ext>
            </a:extLst>
          </p:cNvPr>
          <p:cNvSpPr txBox="1"/>
          <p:nvPr/>
        </p:nvSpPr>
        <p:spPr>
          <a:xfrm>
            <a:off x="7000150" y="3664100"/>
            <a:ext cx="5025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1) โครงสร้างชนิดโลหะกับโลหะ การซีล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ของโครงสร้างแบบนี้จะใช้โลหะเป็นตัวซีลซึ่งกัน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และกัน บริเวณผิวสัมผัสกันจึงต้องมีความละเอียดมากพอสมควร ระยะช่องว่างระหว่างโลหะทั้งสองมีค่าอยู่ระหว่าง 0.002-0.004 มม. วัสดุที่ใช้ในการทำจะต้องเป็นเหล็กพิเศษ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6FEBE-7FF6-9243-1BF1-14D8CC4D9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5" y="3520854"/>
            <a:ext cx="4963132" cy="33023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33EB6C-E635-A06F-0A62-E34D6C7FAD81}"/>
              </a:ext>
            </a:extLst>
          </p:cNvPr>
          <p:cNvSpPr txBox="1"/>
          <p:nvPr/>
        </p:nvSpPr>
        <p:spPr>
          <a:xfrm>
            <a:off x="1785294" y="93687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83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B8326-F463-BF64-1911-BB247F6019E4}"/>
              </a:ext>
            </a:extLst>
          </p:cNvPr>
          <p:cNvSpPr txBox="1"/>
          <p:nvPr/>
        </p:nvSpPr>
        <p:spPr>
          <a:xfrm>
            <a:off x="4488219" y="203240"/>
            <a:ext cx="76668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แบบเลื่อน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Slide Type) </a:t>
            </a: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(ต่อ)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300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24E2F2-343E-D1D2-671C-E735CB247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5953" y="2068271"/>
            <a:ext cx="7504306" cy="30955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FFD106-7408-B2E0-7C93-D57A66191D52}"/>
              </a:ext>
            </a:extLst>
          </p:cNvPr>
          <p:cNvSpPr txBox="1"/>
          <p:nvPr/>
        </p:nvSpPr>
        <p:spPr>
          <a:xfrm>
            <a:off x="96026" y="432792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04C888-691A-EEA2-3F5A-2B1CCFDD25AF}"/>
              </a:ext>
            </a:extLst>
          </p:cNvPr>
          <p:cNvSpPr txBox="1"/>
          <p:nvPr/>
        </p:nvSpPr>
        <p:spPr>
          <a:xfrm>
            <a:off x="379615" y="2412377"/>
            <a:ext cx="366684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2)  โครงสร้างชนิดซีลเคลื่อนที่ การซีลของโครงสร้าง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จะใช้ซีลโอริงติดอยู่บนตัวลูกสูบ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ดังนั้นเวลาทำงานซีลจะเคลื่อนที่ไป-มาตามลูกสูบ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619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B8326-F463-BF64-1911-BB247F6019E4}"/>
              </a:ext>
            </a:extLst>
          </p:cNvPr>
          <p:cNvSpPr txBox="1"/>
          <p:nvPr/>
        </p:nvSpPr>
        <p:spPr>
          <a:xfrm>
            <a:off x="4488219" y="203240"/>
            <a:ext cx="76668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แบบเลื่อน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Slide Type) </a:t>
            </a: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(ต่อ)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3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FFD106-7408-B2E0-7C93-D57A66191D52}"/>
              </a:ext>
            </a:extLst>
          </p:cNvPr>
          <p:cNvSpPr txBox="1"/>
          <p:nvPr/>
        </p:nvSpPr>
        <p:spPr>
          <a:xfrm>
            <a:off x="96026" y="432792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B81FD-9303-62A1-A768-85EE4184E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8289" y="2204529"/>
            <a:ext cx="6999111" cy="2872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47DD03-E768-4504-3FAE-ADCF4F68F72B}"/>
              </a:ext>
            </a:extLst>
          </p:cNvPr>
          <p:cNvSpPr txBox="1"/>
          <p:nvPr/>
        </p:nvSpPr>
        <p:spPr>
          <a:xfrm>
            <a:off x="170612" y="2412377"/>
            <a:ext cx="40356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>
              <a:tabLst>
                <a:tab pos="541338" algn="l"/>
              </a:tabLst>
            </a:pP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3) โครงสร้างชนิดซีลอยู่กับที่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ซีลที่ใช้จะเป็นซีลโอริงติดอยู่กับเรือนเสื้อสูบ เนื่องจากโครงสร้างชนิดซีล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อยู่กับที่รูลมเข้าจึงไม่จำเป็นจะต้องเจาะรูเล็กๆ เหมือนชนิดซีลเคลื่อนที่</a:t>
            </a:r>
            <a:endParaRPr lang="th-TH" sz="30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113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206E8-5987-049A-93E0-50CC92E6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14" y="1417658"/>
            <a:ext cx="6514470" cy="40226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132D2-403C-A6F0-8A06-33C1BB6A8B97}"/>
              </a:ext>
            </a:extLst>
          </p:cNvPr>
          <p:cNvSpPr txBox="1"/>
          <p:nvPr/>
        </p:nvSpPr>
        <p:spPr>
          <a:xfrm>
            <a:off x="151659" y="1292092"/>
            <a:ext cx="43529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4) โครงสร้างชนิดที่มีแผ่นเลื่อนติดอยู่  วาล์วชนิดนี้จะใช้การเลื่อนของลูกสูบมาเป็นตัวบังคับแผ่นเลื่อนให้ควบคุมทิศทางลม เป็นการแก้ไขปัญหาซีลของลูกสูบเลื่อนที่มีอายุการใช้งานสั้น เนื่องจากตัวซีลไปเสียดสีกับรูลมเข้า การสึกหรอส่วนใหญ่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จึงเกิดขึ้นที่แผ่นเลื่อน แต่แผ่นเลื่อนนี้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มีการชดเชยการสึกหรอด้วยแรงดัน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ของสปริงที่กดอยู่ระหว่างลูกสูบเลื่อน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กับแผ่นเลื่อน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5C6CEE-00BC-3D3F-86C8-6D02CA045748}"/>
              </a:ext>
            </a:extLst>
          </p:cNvPr>
          <p:cNvSpPr txBox="1"/>
          <p:nvPr/>
        </p:nvSpPr>
        <p:spPr>
          <a:xfrm>
            <a:off x="300402" y="99109"/>
            <a:ext cx="423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7384C-4A03-A7D1-6F70-850AEE5A7FFC}"/>
              </a:ext>
            </a:extLst>
          </p:cNvPr>
          <p:cNvSpPr txBox="1"/>
          <p:nvPr/>
        </p:nvSpPr>
        <p:spPr>
          <a:xfrm>
            <a:off x="4612517" y="84404"/>
            <a:ext cx="766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1.5.2 วาล์วควบคุมทิศทางการไหลของลมอัดแบบลิ้นไม่มีบ่าหรือแบบเลื่อน</a:t>
            </a:r>
            <a:endParaRPr lang="th-T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64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31500"/>
            <a:ext cx="7534656" cy="511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2B88D-17C2-F676-66C1-6AABBC700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337" y="1194278"/>
            <a:ext cx="5632174" cy="4787348"/>
          </a:xfrm>
          <a:prstGeom prst="rect">
            <a:avLst/>
          </a:prstGeom>
        </p:spPr>
      </p:pic>
      <p:sp>
        <p:nvSpPr>
          <p:cNvPr id="36" name="Rectangle 23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94A261-E7F1-AAFE-7E51-CA41CE38CD04}"/>
              </a:ext>
            </a:extLst>
          </p:cNvPr>
          <p:cNvSpPr txBox="1"/>
          <p:nvPr/>
        </p:nvSpPr>
        <p:spPr>
          <a:xfrm>
            <a:off x="7638159" y="201027"/>
            <a:ext cx="423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1E3422-09D3-8111-0575-EC52EFCE05EF}"/>
              </a:ext>
            </a:extLst>
          </p:cNvPr>
          <p:cNvSpPr txBox="1"/>
          <p:nvPr/>
        </p:nvSpPr>
        <p:spPr>
          <a:xfrm>
            <a:off x="307805" y="34345"/>
            <a:ext cx="71377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1.5.3 วาล์วควบคุมทิศทางการไหลของลมอัดแบบลิ้นแผ่นหมุน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Rotary Valve) </a:t>
            </a:r>
            <a:endParaRPr lang="th-TH" sz="3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42EF3F-8294-B187-958C-418D2D908139}"/>
              </a:ext>
            </a:extLst>
          </p:cNvPr>
          <p:cNvSpPr txBox="1"/>
          <p:nvPr/>
        </p:nvSpPr>
        <p:spPr>
          <a:xfrm>
            <a:off x="7746787" y="1332962"/>
            <a:ext cx="418074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การบังคับการทำงานของวาล์วจะใช้กล้ามเนื้อ เช่น มือหรือเท้า ทำหน้าที่บังคับให้วาล์วทำงาน ส่วนใหญ่จะเป็นวาล์ว</a:t>
            </a:r>
            <a:b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 3/3, 4/3 มี 3 ตำแหน่งที่เลือกใช้งาน ดังนั้นวาล์วแบบนี้จึงบังคับให้กระบอกสูบหยุดในตำแหน่งช่วงชักได้ตามการบังคับ</a:t>
            </a:r>
            <a:b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ในกรณีของการหยุดระหว่างช่วงชัก หากกระบอกสูบมีการหิ้วโหลดอยู่จะทำให้</a:t>
            </a:r>
            <a:b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การหยุดได้ไม่ตามตำแหน่งที่ต้องการ เนื่องจากพื้นที่หน้าตัดของกระบอกสูบ</a:t>
            </a:r>
            <a:b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ไม่หยุดตามตำแหน่งที่ต้องการ</a:t>
            </a:r>
            <a:r>
              <a:rPr lang="th-TH" sz="2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36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F72EE-3319-5E99-7B8E-C707E0996E2B}"/>
              </a:ext>
            </a:extLst>
          </p:cNvPr>
          <p:cNvSpPr txBox="1"/>
          <p:nvPr/>
        </p:nvSpPr>
        <p:spPr>
          <a:xfrm>
            <a:off x="759048" y="3044279"/>
            <a:ext cx="2875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สาระการเรียนรู้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44F3C-941F-D6ED-0B4B-E8DFCFF13936}"/>
              </a:ext>
            </a:extLst>
          </p:cNvPr>
          <p:cNvSpPr txBox="1"/>
          <p:nvPr/>
        </p:nvSpPr>
        <p:spPr>
          <a:xfrm>
            <a:off x="5053774" y="2127914"/>
            <a:ext cx="59475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วาล์วควบคุมความดันลมอัด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 การอ่านและการเขียนวงจรนิวเมติกส์พื้นฐาน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468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41068-3B1E-A1F4-F362-58C457E1625B}"/>
              </a:ext>
            </a:extLst>
          </p:cNvPr>
          <p:cNvSpPr txBox="1"/>
          <p:nvPr/>
        </p:nvSpPr>
        <p:spPr>
          <a:xfrm>
            <a:off x="1535371" y="1245005"/>
            <a:ext cx="52380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วาล์วควบคุมความดันลมอัด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4E909-8AC3-AD64-7767-5696C54866A8}"/>
              </a:ext>
            </a:extLst>
          </p:cNvPr>
          <p:cNvSpPr txBox="1"/>
          <p:nvPr/>
        </p:nvSpPr>
        <p:spPr>
          <a:xfrm>
            <a:off x="1388617" y="2809898"/>
            <a:ext cx="102389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วาล์วชนิดนี้ทำหน้าที่คอยควบคุมความดันให้อยู่ในขอบเขตที่จำกัดตามที่ระบบตั้งไว้ ในระบบนิวเมติกส์การใช้งานมีน้อยมากไม่เหมือนกับในระบบไฮดรอลิกส์ การนำวาล์วชนิดนี้มาใช้ในระบบนิวเมติกส์ คือใช้สำหรับตั้งความดันลมอัดเพื่อนำไปใช้งานและป้องกันปริมาณลมอัดในถังพักลมไม่ให้มีมากเกินกว่ากำหนด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380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536F4-F443-89A3-3D23-CDA77EF24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745" y="2581002"/>
            <a:ext cx="3668998" cy="22839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F2CA18-0EDE-676D-6659-8215C842CD47}"/>
              </a:ext>
            </a:extLst>
          </p:cNvPr>
          <p:cNvSpPr txBox="1"/>
          <p:nvPr/>
        </p:nvSpPr>
        <p:spPr>
          <a:xfrm>
            <a:off x="8222957" y="92573"/>
            <a:ext cx="34807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วาล์วควบคุมความดันลมอัด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4640F-BBAB-3BCC-72EB-88A791535B46}"/>
              </a:ext>
            </a:extLst>
          </p:cNvPr>
          <p:cNvSpPr txBox="1"/>
          <p:nvPr/>
        </p:nvSpPr>
        <p:spPr>
          <a:xfrm>
            <a:off x="187461" y="531383"/>
            <a:ext cx="719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2.1 วาล์วปรับความดัน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(Pressure Regulator Valves)</a:t>
            </a:r>
            <a:r>
              <a:rPr lang="th-TH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A63A634-09B2-DEFC-5854-824A8CD22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3121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h-TH" altLang="th-TH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F339B-9660-41D8-E251-8FD1483AB052}"/>
              </a:ext>
            </a:extLst>
          </p:cNvPr>
          <p:cNvSpPr txBox="1"/>
          <p:nvPr/>
        </p:nvSpPr>
        <p:spPr>
          <a:xfrm>
            <a:off x="1285605" y="2581002"/>
            <a:ext cx="587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thaiDist"/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เป็นอุปกรณ์ควบคุมความดันลมอัดให้เหมาะสมและอยู่ในช่วงที่กำหนดไว้ โดยปกติแล้วความดัน</a:t>
            </a:r>
            <a:b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ใช้งานของระบบนิวเมติกส์อยู่ในระหว่างบาร์</a:t>
            </a:r>
          </a:p>
        </p:txBody>
      </p:sp>
    </p:spTree>
    <p:extLst>
      <p:ext uri="{BB962C8B-B14F-4D97-AF65-F5344CB8AC3E}">
        <p14:creationId xmlns:p14="http://schemas.microsoft.com/office/powerpoint/2010/main" val="390620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82705D8-7A8E-726B-2852-8E2AB9E91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835" y="679967"/>
            <a:ext cx="9135186" cy="2991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F5539-E1E7-D3FB-2EE8-CAFDD3998B16}"/>
              </a:ext>
            </a:extLst>
          </p:cNvPr>
          <p:cNvSpPr txBox="1"/>
          <p:nvPr/>
        </p:nvSpPr>
        <p:spPr>
          <a:xfrm>
            <a:off x="3101303" y="5243529"/>
            <a:ext cx="6060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วาล์วควบคุมความดันลมอัด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EDE04-A9A1-3049-BFCD-10A61F797CA8}"/>
              </a:ext>
            </a:extLst>
          </p:cNvPr>
          <p:cNvSpPr txBox="1"/>
          <p:nvPr/>
        </p:nvSpPr>
        <p:spPr>
          <a:xfrm>
            <a:off x="2013530" y="4474614"/>
            <a:ext cx="9606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2.2 วาล์วจำกัดความดัน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Pressure Relief Valves or Safety Valves)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480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Diagram, schematic&#10;&#10;Description automatically generated">
            <a:extLst>
              <a:ext uri="{FF2B5EF4-FFF2-40B4-BE49-F238E27FC236}">
                <a16:creationId xmlns:a16="http://schemas.microsoft.com/office/drawing/2014/main" id="{51F39184-6DD8-6982-B27F-0C08F517A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09" y="157364"/>
            <a:ext cx="9372965" cy="37257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C30C92-35BD-2760-92DB-BB0A09D681C8}"/>
              </a:ext>
            </a:extLst>
          </p:cNvPr>
          <p:cNvSpPr txBox="1"/>
          <p:nvPr/>
        </p:nvSpPr>
        <p:spPr>
          <a:xfrm>
            <a:off x="3363806" y="5271613"/>
            <a:ext cx="6060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วาล์วควบคุมความดันลมอัด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D2A05A-4349-8406-F0C8-960DEC03E0D9}"/>
              </a:ext>
            </a:extLst>
          </p:cNvPr>
          <p:cNvSpPr txBox="1"/>
          <p:nvPr/>
        </p:nvSpPr>
        <p:spPr>
          <a:xfrm>
            <a:off x="2323278" y="4463684"/>
            <a:ext cx="814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 วาล์วจัดลำดับความดัน (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Pressure Sequence Valves)</a:t>
            </a:r>
            <a:r>
              <a:rPr lang="en-US" sz="3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6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520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25932-FF01-CD61-807E-E939159C6AE4}"/>
              </a:ext>
            </a:extLst>
          </p:cNvPr>
          <p:cNvSpPr txBox="1"/>
          <p:nvPr/>
        </p:nvSpPr>
        <p:spPr>
          <a:xfrm>
            <a:off x="1501421" y="1216556"/>
            <a:ext cx="6750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CA2CCF-B2A6-25BA-4CA3-E35D9DA91DA3}"/>
              </a:ext>
            </a:extLst>
          </p:cNvPr>
          <p:cNvSpPr txBox="1"/>
          <p:nvPr/>
        </p:nvSpPr>
        <p:spPr>
          <a:xfrm>
            <a:off x="1358543" y="2598139"/>
            <a:ext cx="1033305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วาล์วควบคุมอัตราการไหลของลมอัด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Flow Control Valve)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จะทำหน้าที่ควบคุมปริมาณ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การไหลของลมอัดที่ส่งไปยังอุปกรณ์ทำงานของระบบนิวเมติกส์ ทำให้สามารถควบคุมความเร็วของก้านสูบในขณะทำงานได้ โดยการติดตั้งในท่อทางลมอัดที่ต่อเข้าระหว่างกระบอกสูบกับ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วาล์วควบคุมทิศทางการไหล ระยะทางของท่อลมอัดที่ต่อจากวาล์วควบคุมทิศทางการไหลไปถึงวาล์วควบคุมอัตราการไหล และจากวาล์วควบคุมอัตราการไหลถึงอุปกรณ์ทำงาน (กระบอกสูบ) ไม่ควรเกิน 1 เมตร ในกรณีของกระบอกสูบและวาล์วควบคุมอัตราการไหลรุ่นใหม่นิยมติดที่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ตัวกระบอกสูบ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011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263F21-FD5C-49D9-B5D3-5B94A4C99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1"/>
            <a:ext cx="1000102" cy="35728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5FEE01-7E1C-48BD-8FD4-2790F781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102" y="1616941"/>
            <a:ext cx="6547110" cy="3572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2088" y="1608268"/>
            <a:ext cx="4626864" cy="35998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84C72-1673-5B63-206D-34E8D20D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42" y="1904247"/>
            <a:ext cx="4435324" cy="3093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0598E82-FBBE-4514-AC7D-75D1347F8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4388"/>
            <a:ext cx="7498081" cy="15972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36EA07-E1C7-4DE1-B196-FBCA4D1A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17599-20C8-4B64-8853-7E2891FC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B342F4-B533-4771-B828-654C36158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177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3250C-5E5E-2C14-5316-FD0ECC12DA14}"/>
              </a:ext>
            </a:extLst>
          </p:cNvPr>
          <p:cNvSpPr txBox="1"/>
          <p:nvPr/>
        </p:nvSpPr>
        <p:spPr>
          <a:xfrm>
            <a:off x="7805533" y="240628"/>
            <a:ext cx="4139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A0B293-555C-AFA0-7A2E-71D0B88D2A13}"/>
              </a:ext>
            </a:extLst>
          </p:cNvPr>
          <p:cNvSpPr txBox="1"/>
          <p:nvPr/>
        </p:nvSpPr>
        <p:spPr>
          <a:xfrm>
            <a:off x="367022" y="197194"/>
            <a:ext cx="676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วาล์วควบคุมอัตราการไหลสองทาง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Two-Way Flow Control Valve)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20066-143C-AC2E-72F9-B4D805AA3088}"/>
              </a:ext>
            </a:extLst>
          </p:cNvPr>
          <p:cNvSpPr txBox="1"/>
          <p:nvPr/>
        </p:nvSpPr>
        <p:spPr>
          <a:xfrm>
            <a:off x="1225657" y="2168558"/>
            <a:ext cx="6096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เป็นวาล์วที่ออกแบบมาเพื่อควบคุมหรือปรับอัตราการไหลของลมให้ผ่านมากหรือน้อยตามต้องการ 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แต่อัตราการไหลผ่านของลมจะถูกควบคุมทั้งไหลเข้า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และไหลออก ซึ่งจะมีผลทำให้ลูกสูบเคลื่อนที่ทั้งเข้า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และออกถูกควบคุมให้ช้าหรือเร็วทั้งสองลำดับ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55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263F21-FD5C-49D9-B5D3-5B94A4C99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1"/>
            <a:ext cx="1000102" cy="35728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5FEE01-7E1C-48BD-8FD4-2790F781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102" y="1616941"/>
            <a:ext cx="6547110" cy="3572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2088" y="1608268"/>
            <a:ext cx="4626864" cy="35998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84C72-1673-5B63-206D-34E8D20D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42" y="1904247"/>
            <a:ext cx="4435324" cy="3093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0598E82-FBBE-4514-AC7D-75D1347F8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4388"/>
            <a:ext cx="7498081" cy="15972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36EA07-E1C7-4DE1-B196-FBCA4D1A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17599-20C8-4B64-8853-7E2891FC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B342F4-B533-4771-B828-654C36158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177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3250C-5E5E-2C14-5316-FD0ECC12DA14}"/>
              </a:ext>
            </a:extLst>
          </p:cNvPr>
          <p:cNvSpPr txBox="1"/>
          <p:nvPr/>
        </p:nvSpPr>
        <p:spPr>
          <a:xfrm>
            <a:off x="7805533" y="240628"/>
            <a:ext cx="4139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A0B293-555C-AFA0-7A2E-71D0B88D2A13}"/>
              </a:ext>
            </a:extLst>
          </p:cNvPr>
          <p:cNvSpPr txBox="1"/>
          <p:nvPr/>
        </p:nvSpPr>
        <p:spPr>
          <a:xfrm>
            <a:off x="367022" y="197194"/>
            <a:ext cx="676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วาล์วควบคุมอัตราการไหลสองทาง 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Two-Way Flow Control Valve)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8CA21-1588-EF60-7C2B-65C43443D334}"/>
              </a:ext>
            </a:extLst>
          </p:cNvPr>
          <p:cNvSpPr txBox="1"/>
          <p:nvPr/>
        </p:nvSpPr>
        <p:spPr>
          <a:xfrm>
            <a:off x="1201091" y="2071100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และหลักการทำงานของวาล์วควบคุมอัตราการไหลสองทางอาศัยหลักการลดหรือขยายช่องทางไหลของลมให้แคบหรือกว้าง โดยใช้สกรู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หมุนปรับ ในกรณีที่มีลมไหลเข้าทั้งไปและกลับ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ลมจะถูกควบคุมให้ไหลมากหรือน้อยด้วยการปรับ</a:t>
            </a:r>
            <a:b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สกรูขึ้น–ลง</a:t>
            </a:r>
            <a:r>
              <a:rPr lang="th-TH" sz="3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457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8218376-6EDD-7EC4-9D2A-E403D33D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03" y="173068"/>
            <a:ext cx="9397341" cy="2772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FE9EFA-66DB-B633-4355-0455BB7A085D}"/>
              </a:ext>
            </a:extLst>
          </p:cNvPr>
          <p:cNvSpPr txBox="1"/>
          <p:nvPr/>
        </p:nvSpPr>
        <p:spPr>
          <a:xfrm>
            <a:off x="1291844" y="3231547"/>
            <a:ext cx="6971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3C782-F061-9CDE-511A-EDD489050959}"/>
              </a:ext>
            </a:extLst>
          </p:cNvPr>
          <p:cNvSpPr txBox="1"/>
          <p:nvPr/>
        </p:nvSpPr>
        <p:spPr>
          <a:xfrm>
            <a:off x="1291844" y="4345104"/>
            <a:ext cx="1053891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 วาล์วควบคุมอัตราการไหลทางเดียว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One-Way Control Valve)</a:t>
            </a:r>
          </a:p>
          <a:p>
            <a:pPr indent="450850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อัตราการไหลทางเดียวเป็นวาล์วที่ออกแบบมาเพื่อควบคุมหรือปรับอัตราการไหลของลมให้ผ่านมากหรือน้อยตามต้องการและให้ไหลผ่านได้ทางเดียว จะมีผลทำให้ลูกสูบเคลื่อนที่เข้าหรือออก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ช้า-เร็วตามความต้องการ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172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8218376-6EDD-7EC4-9D2A-E403D33D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03" y="173068"/>
            <a:ext cx="9397341" cy="2772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FE9EFA-66DB-B633-4355-0455BB7A085D}"/>
              </a:ext>
            </a:extLst>
          </p:cNvPr>
          <p:cNvSpPr txBox="1"/>
          <p:nvPr/>
        </p:nvSpPr>
        <p:spPr>
          <a:xfrm>
            <a:off x="1291844" y="3231547"/>
            <a:ext cx="6971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วาล์วควบคุมอัตราการไหลของลมอัด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3C782-F061-9CDE-511A-EDD489050959}"/>
              </a:ext>
            </a:extLst>
          </p:cNvPr>
          <p:cNvSpPr txBox="1"/>
          <p:nvPr/>
        </p:nvSpPr>
        <p:spPr>
          <a:xfrm>
            <a:off x="1291844" y="4345104"/>
            <a:ext cx="10538914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 วาล์วควบคุมอัตราการไหลทางเดียว (</a:t>
            </a:r>
            <a:r>
              <a:rPr lang="en-US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One-Way Control Valve)</a:t>
            </a:r>
          </a:p>
          <a:p>
            <a:pPr indent="450850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โครงสร้างและหลักการทำงานของวาล์ว อาศัยหลักการลดหรือขยายช่องทางไหลของลมให้แคบ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หรือกว้าง โดยใช้สกรูหมุนปรับร่วมกันกลับมาช่วยบังคับให้ลมไหลได้ทางเดียว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83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C3CDC-CE02-26E1-C72A-61010AB074F1}"/>
              </a:ext>
            </a:extLst>
          </p:cNvPr>
          <p:cNvSpPr txBox="1"/>
          <p:nvPr/>
        </p:nvSpPr>
        <p:spPr>
          <a:xfrm>
            <a:off x="1388532" y="1224468"/>
            <a:ext cx="8105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31C3D-061F-DFC2-9AAA-1ED595268869}"/>
              </a:ext>
            </a:extLst>
          </p:cNvPr>
          <p:cNvSpPr txBox="1"/>
          <p:nvPr/>
        </p:nvSpPr>
        <p:spPr>
          <a:xfrm>
            <a:off x="1388532" y="2670020"/>
            <a:ext cx="102051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วาล์วปรับอัตราการไหลลมอัดชนิดมีเช็กวาล์ว มีหน้าที่ควบคุมการไหลของลมอัดให้ไหลผ่านทางเดียว ส่วนประกอบภายในที่กั้นไม่ให้ลมไหลย้อนกลับและยอมให้ไหลเพียงทางเดียวนั้น ส่วนใหญ่จะเป็นแบบลูกบอลหรือแบบพอพพิต</a:t>
            </a:r>
          </a:p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วาล์วชนิดลมไหลทางเดียวที่ใช้อยู่ในระบบนิวเมติกส์ สามารถจำแนกออกได้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4 ประเภท ได้แก่ วาล์วกันกลับ ชัตเทิลวาล์ว วาล์วทิ้งลมเร็ว และวาล์วความดัน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สองทาง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837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2088" y="-2732"/>
            <a:ext cx="4626864" cy="15767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263F21-FD5C-49D9-B5D3-5B94A4C99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1"/>
            <a:ext cx="1000102" cy="357283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5FEE01-7E1C-48BD-8FD4-2790F781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102" y="1616941"/>
            <a:ext cx="6547110" cy="3572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0AB6C7-ECE6-4D0A-85D7-607621F7A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2088" y="1638059"/>
            <a:ext cx="4626862" cy="355171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36EA07-E1C7-4DE1-B196-FBCA4D1A0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598E82-FBBE-4514-AC7D-75D1347F8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4388"/>
            <a:ext cx="7498081" cy="15972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17599-20C8-4B64-8853-7E2891FC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B342F4-B533-4771-B828-654C36158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177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92090B-7A78-ACB7-FB71-237E82A9B889}"/>
              </a:ext>
            </a:extLst>
          </p:cNvPr>
          <p:cNvSpPr txBox="1"/>
          <p:nvPr/>
        </p:nvSpPr>
        <p:spPr>
          <a:xfrm>
            <a:off x="8001615" y="2958826"/>
            <a:ext cx="37209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สมรรถนะประจำหน่วย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6ACA5-D162-2CDB-09F2-790562795CDA}"/>
              </a:ext>
            </a:extLst>
          </p:cNvPr>
          <p:cNvSpPr txBox="1"/>
          <p:nvPr/>
        </p:nvSpPr>
        <p:spPr>
          <a:xfrm>
            <a:off x="1157280" y="2866433"/>
            <a:ext cx="6232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แสดงความรู้เกี่ยวกับวงจรควบคุมทิศทางในระบบนิวเมติกส์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ต่อวงจรควบคุมการทำงานของระบบนิวเมติกส์</a:t>
            </a:r>
            <a:endParaRPr lang="th-TH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508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31500"/>
            <a:ext cx="7534656" cy="511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B564160-6B41-174B-2998-6EDA887ED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6" y="2027963"/>
            <a:ext cx="7433296" cy="28246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E44C68-DC3D-14DE-9204-B6DE85E9E7DD}"/>
              </a:ext>
            </a:extLst>
          </p:cNvPr>
          <p:cNvSpPr txBox="1"/>
          <p:nvPr/>
        </p:nvSpPr>
        <p:spPr>
          <a:xfrm>
            <a:off x="7546190" y="1444847"/>
            <a:ext cx="46263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วาล์วกันกลับจะทำหน้าที่ให้ลมไหลผ่านทางเดียวเท่านั้น โดยป้องกันการไหลย้อนกลับ โครงสร้างภายในของตัววาล์วจะมีพอพพิตหรือลูกบอล เมื่อลมอัดไหลเข้ามาต้องมีแรงดันมากกว่าแรงสปริงจึงจะไหลผ่านออกไปได้ ความดันลมที่จะผ่านวาล์วกันกลับได้จัดอยู่ระหว่าง 1  ถึง 3  </a:t>
            </a:r>
            <a:r>
              <a:rPr lang="en-US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psi </a:t>
            </a:r>
            <a:r>
              <a:rPr lang="th-TH" sz="3000" b="1" i="0" spc="-6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วาล์วกันกลับนิยมนำไปใช้ในวงจรความปลอดภัย</a:t>
            </a:r>
            <a:endParaRPr lang="th-TH" sz="3000" b="1" spc="-6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13DE3-D5AD-BFD1-E67B-EDDE65CD5188}"/>
              </a:ext>
            </a:extLst>
          </p:cNvPr>
          <p:cNvSpPr txBox="1"/>
          <p:nvPr/>
        </p:nvSpPr>
        <p:spPr>
          <a:xfrm>
            <a:off x="8531894" y="210946"/>
            <a:ext cx="2712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 วาล์วกันกลับ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B418FD-E3E7-8DC2-3D4A-DAE48BB30BAD}"/>
              </a:ext>
            </a:extLst>
          </p:cNvPr>
          <p:cNvSpPr txBox="1"/>
          <p:nvPr/>
        </p:nvSpPr>
        <p:spPr>
          <a:xfrm>
            <a:off x="42688" y="190536"/>
            <a:ext cx="7406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625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84832-76CB-DDAC-3DD4-E04B3842C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5929" y="4313760"/>
            <a:ext cx="10614025" cy="2388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2E5620-1C87-1EC9-28D3-A03FB4BFC902}"/>
              </a:ext>
            </a:extLst>
          </p:cNvPr>
          <p:cNvSpPr txBox="1"/>
          <p:nvPr/>
        </p:nvSpPr>
        <p:spPr>
          <a:xfrm>
            <a:off x="2621257" y="3230537"/>
            <a:ext cx="7892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D420B-DB84-8423-6FA8-629C7A47FC35}"/>
              </a:ext>
            </a:extLst>
          </p:cNvPr>
          <p:cNvSpPr txBox="1"/>
          <p:nvPr/>
        </p:nvSpPr>
        <p:spPr>
          <a:xfrm>
            <a:off x="1154508" y="194953"/>
            <a:ext cx="109537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4.2 ชัตเทิลวาล์ว</a:t>
            </a:r>
          </a:p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วาล์วชนิดนี้ท่อลมอัดเข้าสองทาง คือรูลม 1 ส่วนรูลมออกไปใช้งานมีรูเดียว คือรูลม 2 เมื่อสัญญาณ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ลมอัดเข้ารูลม 1 ไม่ว่าจะเป็นทางซ้ายหรือทางขวา ข้างใดข้างหนึ่งก็จะมีลมออกไปที่รูลม 2 ได้ หรือหาก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มีสัญญาณลมทั้งสองข้างก็จะมีสัญญาณออกไปทางรูลม 2 ได้เช่นกัน แต่จะเป็นสัญญาณของทางรูลมที่มาก่อน</a:t>
            </a:r>
          </a:p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วาล์วชนิดนี้นำไปใช้งานในกรณีที่สัญญาณลมสองสัญญาณจะต้องผลัดกันกระทำต่อรูรับสัญญาณ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เพียงรูเดียว เช่น ในกรณีของวงจรฉุกเฉิน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021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6B63514-829E-4F43-9793-ADDD3E20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3" y="141600"/>
            <a:ext cx="9184905" cy="27784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5D16A9-31C5-94FD-4A2D-56D8B533C84D}"/>
              </a:ext>
            </a:extLst>
          </p:cNvPr>
          <p:cNvSpPr txBox="1"/>
          <p:nvPr/>
        </p:nvSpPr>
        <p:spPr>
          <a:xfrm>
            <a:off x="2621257" y="3230537"/>
            <a:ext cx="7892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E9A79E-399E-4B61-63D2-0F2B582180A2}"/>
              </a:ext>
            </a:extLst>
          </p:cNvPr>
          <p:cNvSpPr txBox="1"/>
          <p:nvPr/>
        </p:nvSpPr>
        <p:spPr>
          <a:xfrm>
            <a:off x="1289821" y="4361122"/>
            <a:ext cx="10555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 วาล์วทิ้งลมเร็ว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วาล์วจะระบายลมออกจากกระบอกสูบสู่บรรยากาศอย่างรวดเร็ว ทำให้การเคลื่อนที่ของ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ก้านสูบเคลื่อนที่ได้เร็วกว่าปกติ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877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6B63514-829E-4F43-9793-ADDD3E20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3" y="141600"/>
            <a:ext cx="9184905" cy="27784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5D16A9-31C5-94FD-4A2D-56D8B533C84D}"/>
              </a:ext>
            </a:extLst>
          </p:cNvPr>
          <p:cNvSpPr txBox="1"/>
          <p:nvPr/>
        </p:nvSpPr>
        <p:spPr>
          <a:xfrm>
            <a:off x="2621257" y="3230537"/>
            <a:ext cx="7892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E9A79E-399E-4B61-63D2-0F2B582180A2}"/>
              </a:ext>
            </a:extLst>
          </p:cNvPr>
          <p:cNvSpPr txBox="1"/>
          <p:nvPr/>
        </p:nvSpPr>
        <p:spPr>
          <a:xfrm>
            <a:off x="1289821" y="4253134"/>
            <a:ext cx="1055511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4.3 วาล์วทิ้งลมเร็ว</a:t>
            </a:r>
          </a:p>
          <a:p>
            <a:pPr indent="541338" algn="thaiDist"/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โครงสร้างของวาล์วชนิดนี้จะเป็นแบบพอพพิต เมื่อลมระบายทิ้งที่ออกจากกระบอกสูบเข้า</a:t>
            </a:r>
            <a:b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ทางรูลม 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จะไปดันให้แผ่นพอพพิตเปิด ทำให้รูลม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ต่อกับรูลม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R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จะช่วยให้ลมระบายทิ้งได้รวดเร็ว แต่หากต้องการให้สัญญาณลมไปบังคับให้ก้านสูบทำงาน ลมอัดจะเข้าทางรูลม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P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ดันแผ่นพอพพิตให้เคลื่อนที่ทำให้รูลม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ต่อกับรูลม </a:t>
            </a:r>
            <a:r>
              <a:rPr lang="en-US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spc="-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จะทำให้ก้านสูบทำงานปกติ</a:t>
            </a:r>
            <a:endParaRPr lang="th-TH" sz="3000" b="1" spc="-6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97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0BC08E-E400-F7C0-7CC6-3928BD324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498" y="135466"/>
            <a:ext cx="6246480" cy="28671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53130A-BB98-31EA-1239-5097D3994607}"/>
              </a:ext>
            </a:extLst>
          </p:cNvPr>
          <p:cNvSpPr txBox="1"/>
          <p:nvPr/>
        </p:nvSpPr>
        <p:spPr>
          <a:xfrm>
            <a:off x="2621257" y="3230537"/>
            <a:ext cx="7892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วาล์วปรับอัตราการไหลลมอัดชนิดมีเช็กวาล์ว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C7490-DDA2-006F-6E53-34AD002A38F7}"/>
              </a:ext>
            </a:extLst>
          </p:cNvPr>
          <p:cNvSpPr txBox="1"/>
          <p:nvPr/>
        </p:nvSpPr>
        <p:spPr>
          <a:xfrm>
            <a:off x="1302166" y="4344094"/>
            <a:ext cx="10575577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 วาล์วความดันสองทาง</a:t>
            </a:r>
          </a:p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การทำงานของวาล์วแบบนี้อาศัยหลักการทำงานในเรื่องของการล็อกภายในทางไฟฟ้ามาใช้ คือจะต้องมีสัญญาณลมเข้ามาทั้งสองทางจึงจะมีลมออกผ่านไปใช้งานได้ เหมาะกับงานที่ต้องการ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ความปลอดภัยกับผู้ใช้งาน เช่น จะต้องใช้มือกดทั้งสองมือเครื่องจักรถึงจะทำงานได้ จะต้องมีลมอัดมาที่ 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P1 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และ 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P2 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ทั้งสองข้างจึงจะมีลมออกไปที่รูลมอัด 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หากมีลมเข้า 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P1 </a:t>
            </a: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ด้านเดียวจะไม่มีลมออกไปทางรูลม </a:t>
            </a:r>
            <a:r>
              <a:rPr lang="en-US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</a:t>
            </a:r>
            <a:r>
              <a:rPr lang="en-US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711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AFFFC-3B5F-E65D-6A03-519ABDFB3454}"/>
              </a:ext>
            </a:extLst>
          </p:cNvPr>
          <p:cNvSpPr txBox="1"/>
          <p:nvPr/>
        </p:nvSpPr>
        <p:spPr>
          <a:xfrm>
            <a:off x="1490132" y="1204844"/>
            <a:ext cx="8613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463040-EAE8-EFC2-017D-C86AE1528C10}"/>
              </a:ext>
            </a:extLst>
          </p:cNvPr>
          <p:cNvSpPr txBox="1"/>
          <p:nvPr/>
        </p:nvSpPr>
        <p:spPr>
          <a:xfrm>
            <a:off x="1490132" y="2938815"/>
            <a:ext cx="101712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วาล์วเปิด-ปิดลมอัดเป็นวาล์วควบคุมแบบ 2 ทิศทาง ใช้สำหรับควบคุมการเปิด-ปิด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การไหลของลมเท่านั้น จะนำไปใช้ในการควบคุมการทำงานของกระบอกสูบหรือมอเตอร์ลมไม่ได้ วาล์วนี้มีเพียงช่องทางเข้ากับช่องทางออก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08721-7B9B-8B81-AD0E-93A7489BFD6C}"/>
              </a:ext>
            </a:extLst>
          </p:cNvPr>
          <p:cNvSpPr txBox="1"/>
          <p:nvPr/>
        </p:nvSpPr>
        <p:spPr>
          <a:xfrm>
            <a:off x="1490132" y="4494109"/>
            <a:ext cx="101072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850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สัญลักษณ์ที่ใช้เขียนแทนวาล์วเปิด-ปิดการต่อท่อเข้าจะต้องต่อตามหัวลูกศรวาล์วเปิด-ปิด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มีให้เลือกใช้อยู่หลายแบบ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62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amera&#10;&#10;Description automatically generated with low confidence">
            <a:extLst>
              <a:ext uri="{FF2B5EF4-FFF2-40B4-BE49-F238E27FC236}">
                <a16:creationId xmlns:a16="http://schemas.microsoft.com/office/drawing/2014/main" id="{266D7E5A-58F4-1DA6-8344-38249786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64" y="1974874"/>
            <a:ext cx="4411217" cy="21725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ECDC48-1FFD-E173-14EB-1167CA656AA9}"/>
              </a:ext>
            </a:extLst>
          </p:cNvPr>
          <p:cNvSpPr txBox="1"/>
          <p:nvPr/>
        </p:nvSpPr>
        <p:spPr>
          <a:xfrm>
            <a:off x="8241312" y="4531016"/>
            <a:ext cx="3269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โครงสร้างวาล์วแบบทรงกลมและสัญลักษณ์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1CAB9-87BC-C838-A81D-79E31C56CEFE}"/>
              </a:ext>
            </a:extLst>
          </p:cNvPr>
          <p:cNvSpPr txBox="1"/>
          <p:nvPr/>
        </p:nvSpPr>
        <p:spPr>
          <a:xfrm>
            <a:off x="969644" y="222478"/>
            <a:ext cx="55587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6C1787-7A0A-32EB-A3E5-AD827ECDDDEE}"/>
              </a:ext>
            </a:extLst>
          </p:cNvPr>
          <p:cNvSpPr txBox="1"/>
          <p:nvPr/>
        </p:nvSpPr>
        <p:spPr>
          <a:xfrm>
            <a:off x="8199283" y="558445"/>
            <a:ext cx="3247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5.1  วาล์วแบบทรงกลม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7943FC-2C3F-78D7-D8C3-B4127559610F}"/>
              </a:ext>
            </a:extLst>
          </p:cNvPr>
          <p:cNvSpPr txBox="1"/>
          <p:nvPr/>
        </p:nvSpPr>
        <p:spPr>
          <a:xfrm>
            <a:off x="1129112" y="2165223"/>
            <a:ext cx="62944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วาล์วแบบทรงกลมเป็นวาล์วแบบโรตารี่ มีการเปิด-ปิดด้วยลูกทรงกลม ภายในหมุนได้โดยใช้การหมุนหรือเปิด-ปิดทุก 1 ใน 4 ของรอบเหมาะสำหรับงานที่มีความดัน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ปานกลางถึงความดันสูงมีช่องเจาะทะลุกึ่งกลาง ทำให้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การไหลราบเรียบคล้ายไหลผ่านท่อตรง จึงทำให้เกิด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ความสูญเสียน้อย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859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120DC-02F0-F5C5-9C55-E60C04B0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149" y="302553"/>
            <a:ext cx="8801083" cy="259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0AC994-3608-5B25-93D0-4B1968994EFA}"/>
              </a:ext>
            </a:extLst>
          </p:cNvPr>
          <p:cNvSpPr txBox="1"/>
          <p:nvPr/>
        </p:nvSpPr>
        <p:spPr>
          <a:xfrm>
            <a:off x="2260666" y="3230537"/>
            <a:ext cx="8613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518E-89C5-8EBB-DEA1-7E8908755856}"/>
              </a:ext>
            </a:extLst>
          </p:cNvPr>
          <p:cNvSpPr txBox="1"/>
          <p:nvPr/>
        </p:nvSpPr>
        <p:spPr>
          <a:xfrm>
            <a:off x="1218459" y="4172036"/>
            <a:ext cx="106978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5.2 วาล์วแบบยก</a:t>
            </a:r>
          </a:p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ช่องที่ลมไหลผ่านของวาล์วแบบยกจะเล็กกว่ารูของวาล์วที่ใช้ต่อ ทำให้เกิดการเปลี่ยนแปลงทิศทาง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 2 ครั้ง จึงทำให้เกิดการสูญเสียความดันไปบ้าง แต่ยังทำให้การไหลค่อนข้างดี วาล์วชนิดนี้หากมีขนาดใหญ่จะมีซีลอย่างอ่อนป้องกันการรั่ว แต่หากเป็นขนาดเล็กจะไม่มีซีล จะใช้หน้าสัมผัสของวัสดุกับวัสดุ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ซึ่งเป็นซีลในตัว และเพื่อป้องกันไม่ให้ลมรั่วออกทางด้านมือหมุนปรับเปิด-ปิด จึงต้องมีซีลที่ก้านยก 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ที่ตัววาล์วจะมีลูกศรแสดงทิศทางการไหลเพื่อใช้ต่อเข้ากับท่อได้อย่างถูกต้อง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9259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B216A-F61B-E184-96FE-15A815F5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23" y="491020"/>
            <a:ext cx="3048251" cy="43084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80EBF-7783-C280-0480-BD189B24C5A8}"/>
              </a:ext>
            </a:extLst>
          </p:cNvPr>
          <p:cNvSpPr txBox="1"/>
          <p:nvPr/>
        </p:nvSpPr>
        <p:spPr>
          <a:xfrm>
            <a:off x="5654002" y="167516"/>
            <a:ext cx="55587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endParaRPr lang="th-TH" sz="40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E0A8F1-49BF-4091-B88E-9693FDEEAF27}"/>
              </a:ext>
            </a:extLst>
          </p:cNvPr>
          <p:cNvSpPr txBox="1"/>
          <p:nvPr/>
        </p:nvSpPr>
        <p:spPr>
          <a:xfrm>
            <a:off x="7031918" y="5648740"/>
            <a:ext cx="2825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5.3 วาล์วแบบเข็ม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8848D-BCEE-E4B7-4403-E9FCA969EFC6}"/>
              </a:ext>
            </a:extLst>
          </p:cNvPr>
          <p:cNvSpPr txBox="1"/>
          <p:nvPr/>
        </p:nvSpPr>
        <p:spPr>
          <a:xfrm>
            <a:off x="658651" y="5648740"/>
            <a:ext cx="3333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โครงสร้างวาล์วแบบเข็ม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1DF74-E1CF-73DB-939C-E570E0FAE9E2}"/>
              </a:ext>
            </a:extLst>
          </p:cNvPr>
          <p:cNvSpPr txBox="1"/>
          <p:nvPr/>
        </p:nvSpPr>
        <p:spPr>
          <a:xfrm>
            <a:off x="4967111" y="1809461"/>
            <a:ext cx="67657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วาล์วแบบเข็มนิยมใช้เป็นตัวปรับปริมาณการไหลของ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ลมอัดหรือสามารถใช้เป็นวาล์วเปิด-ปิดได้ แต่มีข้อเสียคือ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หากใช้ในการไหลที่มีอัตราการไหลสูงๆ จะสูญเสียความดัน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เนื่องจากบ่าวาล์วมีขนาดเส้นผ่านศูนย์กลางเล็กกว่า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ทางเข้า-ออกมาก ทำให้การไหลเป็นไปได้ไม่เต็มที่ในตอนเปิด เมื่อใช้เป็นวาล์วเปิด-ปิด นอกจากนี้หากปิดวาล์วแน่นเกินไปอาจทำให้เข็มสึกเร็ว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54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079DE-42AC-4D2A-8027-2E9A51B3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43575-6BEB-FD7F-EFB0-B82CB09E86C9}"/>
              </a:ext>
            </a:extLst>
          </p:cNvPr>
          <p:cNvSpPr txBox="1"/>
          <p:nvPr/>
        </p:nvSpPr>
        <p:spPr>
          <a:xfrm>
            <a:off x="0" y="172289"/>
            <a:ext cx="9259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 วาล์วควบคุมลมอัดแบบเปิด-ปิด และแบบวาล์วผสม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C21264-38EF-82DB-008B-4E4EFD9C4F3E}"/>
              </a:ext>
            </a:extLst>
          </p:cNvPr>
          <p:cNvSpPr txBox="1"/>
          <p:nvPr/>
        </p:nvSpPr>
        <p:spPr>
          <a:xfrm>
            <a:off x="9153417" y="2729607"/>
            <a:ext cx="3135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5.4 วาล์วแบบผสม (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Valves Combination)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D075E-366B-DD5B-9A48-4A1B6454DBB6}"/>
              </a:ext>
            </a:extLst>
          </p:cNvPr>
          <p:cNvSpPr txBox="1"/>
          <p:nvPr/>
        </p:nvSpPr>
        <p:spPr>
          <a:xfrm>
            <a:off x="374451" y="1846036"/>
            <a:ext cx="83932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วาล์มแบบผสมเป็นวาล์วที่ใช้ร่วมกันเกินกว่า 2 ชนิดขึ้นไป เช่น นำวาล์วควบคุมทิศทางมาใช้ร่วมกับวาล์วควบคุมปริมาณการไหล วาล์วแบบผสมมีอยู่หลายแบบ เช่น </a:t>
            </a:r>
          </a:p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วาล์วตั้งเวลาหรือวาล์วหน่วงเวลา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Time Delay Valve) </a:t>
            </a:r>
            <a:endParaRPr lang="th-TH" sz="3000" b="1" i="0" dirty="0">
              <a:solidFill>
                <a:srgbClr val="002060"/>
              </a:solidFill>
              <a:effectLst/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วาล์วกำเนิดการสั่น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Variable Impulse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Generstor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Valve)</a:t>
            </a:r>
          </a:p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วาล์วชุดควบคุมการป้อน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Air Control Block)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78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66DCD-C787-BD2F-188F-7BD9C1744703}"/>
              </a:ext>
            </a:extLst>
          </p:cNvPr>
          <p:cNvSpPr txBox="1"/>
          <p:nvPr/>
        </p:nvSpPr>
        <p:spPr>
          <a:xfrm>
            <a:off x="1033347" y="2991044"/>
            <a:ext cx="23593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จุดประสงค์การเรียนรู้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9C1C3E-53EC-E36C-C9C0-4F7BF7F840DC}"/>
              </a:ext>
            </a:extLst>
          </p:cNvPr>
          <p:cNvSpPr txBox="1"/>
          <p:nvPr/>
        </p:nvSpPr>
        <p:spPr>
          <a:xfrm>
            <a:off x="4648128" y="1871104"/>
            <a:ext cx="73293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อธิบายหลักการทำงานของวาล์วควบคุมทิศทางลมอัดได้</a:t>
            </a:r>
          </a:p>
          <a:p>
            <a:pPr marL="361950" indent="-361950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อธิบายหลักการทำงานของวาล์วควบคุมความดันลมอัดได้</a:t>
            </a:r>
          </a:p>
          <a:p>
            <a:pPr marL="361950" indent="-361950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อธิบายหลักการทำงานของวาล์วควบคุมอัตราการไหลของลมอัดได้</a:t>
            </a:r>
          </a:p>
          <a:p>
            <a:pPr marL="361950" indent="-361950" algn="thaiDist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อธิบายหลักการทำงานของวาล์วปรับอัตราการไหลลมอัดชนิดมี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เช็กวาล์วได้</a:t>
            </a:r>
          </a:p>
          <a:p>
            <a:pPr marL="361950" indent="-361950" algn="thaiDist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อธิบายหลักการทำงานของวาล์วควบคุมลมอัดแบบเปิด-ปิด และ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แบบวาล์วผสมได้</a:t>
            </a:r>
          </a:p>
          <a:p>
            <a:pPr marL="361950" indent="-361950">
              <a:buAutoNum type="arabicPeriod"/>
            </a:pP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บอกวิธีการอ่านและเขียนวงจรนิวเมติกส์พื้นฐานได้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711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773BD-0629-A683-4E78-ECE00DF7357C}"/>
              </a:ext>
            </a:extLst>
          </p:cNvPr>
          <p:cNvSpPr txBox="1"/>
          <p:nvPr/>
        </p:nvSpPr>
        <p:spPr>
          <a:xfrm>
            <a:off x="1749776" y="1185778"/>
            <a:ext cx="8037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 การอ่านและการเขียนวงจรนิวเมติกส์พื้นฐาน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91177-538D-41CF-99B3-500059D65EDC}"/>
              </a:ext>
            </a:extLst>
          </p:cNvPr>
          <p:cNvSpPr txBox="1"/>
          <p:nvPr/>
        </p:nvSpPr>
        <p:spPr>
          <a:xfrm>
            <a:off x="1411205" y="2770961"/>
            <a:ext cx="1036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การอ่านและการเขียนวงจรนิวเมติกส์พื้นฐาน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Basic Pneumatic Circuits)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การเรียนรู้เกี่ยวกับการอ่านและการเขียนวงจรนิวเมติกส์พื้นฐานที่ใช้บังคับให้อุปกรณ์ของระบบนิวเมติกส์สามารถทำงานได้ตามความต้องการของผู้ออกแบบ จำเป็นที่จะต้องมีมาตรฐานในการออกแบบเขียนวงจรเป็นแบบเดียวกันเพื่อความสะดวกในการอ่านและทำความเข้าใจการทำงานของวงจร โดยเฉพาะอย่างยิ่งการเขียนสัญลักษณ์ของวงจร จำเป็นจะต้องมีหมายเลขที่เป็นมาตรฐาน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เพื่อความสะดวกในการอ่านขั้นตอนการทำงานของวงจร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37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4BDE8-590F-419F-C701-F29019625B36}"/>
              </a:ext>
            </a:extLst>
          </p:cNvPr>
          <p:cNvSpPr txBox="1"/>
          <p:nvPr/>
        </p:nvSpPr>
        <p:spPr>
          <a:xfrm>
            <a:off x="4583287" y="347162"/>
            <a:ext cx="8037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 การอ่านและการเขียนวงจรนิวเมติกส์พื้นฐาน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C3CA5-B6B8-F9BC-021C-97C910CD44B9}"/>
              </a:ext>
            </a:extLst>
          </p:cNvPr>
          <p:cNvSpPr txBox="1"/>
          <p:nvPr/>
        </p:nvSpPr>
        <p:spPr>
          <a:xfrm>
            <a:off x="461008" y="2755884"/>
            <a:ext cx="3472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6.1 การเขียนเส้นท่อทางลมอัดในวงจรนิวเมติกส์พื้นฐาน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FF985E-7B31-24FA-AED8-F968EF510743}"/>
              </a:ext>
            </a:extLst>
          </p:cNvPr>
          <p:cNvSpPr txBox="1"/>
          <p:nvPr/>
        </p:nvSpPr>
        <p:spPr>
          <a:xfrm>
            <a:off x="4707262" y="2051273"/>
            <a:ext cx="70877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การเขียนเส้นท่อทางลมอัดในวงจรนิวเมติกส์พื้นฐานให้เขียนเป็นเส้นตรง แบ่งตามลักษณะการใช้งานได้ 2 ลักษณะ คือ</a:t>
            </a:r>
          </a:p>
          <a:p>
            <a:pPr indent="541338" algn="thaiDist"/>
            <a:r>
              <a:rPr lang="th-TH" sz="3000" b="1" i="0" spc="-7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6.1.1 ท่อทางจ่ายลมหลักที่มาจากท่อเมน (</a:t>
            </a:r>
            <a:r>
              <a:rPr lang="en-US" sz="3000" b="1" i="0" spc="-7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Working Line) </a:t>
            </a:r>
            <a:r>
              <a:rPr lang="th-TH" sz="3000" b="1" i="0" spc="-7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จะต้อง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เขียนด้วยเส้นเต็ม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6.1.2 ท่อทางจ่ายลมเพื่อบังคับการทำงานของวาล์ว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Control line)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ให้เขียนเป็นเส้นประ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55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4BDE8-590F-419F-C701-F29019625B36}"/>
              </a:ext>
            </a:extLst>
          </p:cNvPr>
          <p:cNvSpPr txBox="1"/>
          <p:nvPr/>
        </p:nvSpPr>
        <p:spPr>
          <a:xfrm>
            <a:off x="4583287" y="347162"/>
            <a:ext cx="8037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 การอ่านและการเขียนวงจรนิวเมติกส์พื้นฐาน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70BF39-351A-2C9D-F3F9-F562F0FBC827}"/>
              </a:ext>
            </a:extLst>
          </p:cNvPr>
          <p:cNvSpPr txBox="1"/>
          <p:nvPr/>
        </p:nvSpPr>
        <p:spPr>
          <a:xfrm>
            <a:off x="255919" y="2661001"/>
            <a:ext cx="39359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6.2 วิธีการอ่านและการเขียนเพื่อสร้างวงจร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CDDA0-B373-72B4-ACE1-A752179FFC1A}"/>
              </a:ext>
            </a:extLst>
          </p:cNvPr>
          <p:cNvSpPr txBox="1"/>
          <p:nvPr/>
        </p:nvSpPr>
        <p:spPr>
          <a:xfrm>
            <a:off x="4727147" y="2329727"/>
            <a:ext cx="7028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วิธีการอ่านและการเขียนเพื่อสร้างวงจรในระบบนิวเมติกส์ การจัดเรียงอุปกรณ์ในระบบนิวเมติกส์เพื่อใช้ในการเขียนวงจรตามข้อบังคับของวิศวกรรมสถานแห่งสาธารณรัฐเยอรมัน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ฉบับที่ 3226 เรื่องวงจรนิวเมติกส์ มีรายละเอียดดังสไลด์ถัดไป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5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9723A0-D41B-4C41-8D49-B56A87465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467"/>
            <a:ext cx="642915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B6E63D15-5FE9-76F0-C016-B19FFA540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206" y="705451"/>
            <a:ext cx="8147354" cy="547909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B8E2193-D83A-4F93-AA5A-6B128ADC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15" y="6214533"/>
            <a:ext cx="11599127" cy="6434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43CD3-06FE-8BCD-7148-FD4F287483FB}"/>
              </a:ext>
            </a:extLst>
          </p:cNvPr>
          <p:cNvSpPr txBox="1"/>
          <p:nvPr/>
        </p:nvSpPr>
        <p:spPr>
          <a:xfrm>
            <a:off x="1749776" y="1185778"/>
            <a:ext cx="8602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6. การอ่านและการเขียนวงจรนิวเมติกส์พื้นฐาน (ต่อ)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81C2EF-C074-0433-E393-77182D431469}"/>
              </a:ext>
            </a:extLst>
          </p:cNvPr>
          <p:cNvSpPr txBox="1"/>
          <p:nvPr/>
        </p:nvSpPr>
        <p:spPr>
          <a:xfrm>
            <a:off x="1287027" y="2419356"/>
            <a:ext cx="1065671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การเขียนวงจรโดยการกำหนดเป็นสัญลักษณ์ ตัวเลข และตัวอักษรของอุปกรณ์ต่างๆ ที่นิยมใช้กันในระบบนิวเมติกส์มี 2 ระบบ คือใช้ตัวเลขและใช้ตัวอักษร ส่วนใหญ่นิยมใช้เป็นตัวเลข มีหลักการกำหนดสัญลักษณ์ดังนี้</a:t>
            </a:r>
          </a:p>
          <a:p>
            <a:pPr marL="892175" indent="-350838">
              <a:buFont typeface="Arial" panose="020B0604020202020204" pitchFamily="34" charset="0"/>
              <a:buChar char="•"/>
            </a:pP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การกำหนดจะเริ่มต้นจากด้านซ้ายไปทางด้านขวาและบนลงล่าง </a:t>
            </a:r>
          </a:p>
          <a:p>
            <a:pPr marL="892175" indent="-350838">
              <a:buFont typeface="Arial" panose="020B0604020202020204" pitchFamily="34" charset="0"/>
              <a:buChar char="•"/>
            </a:pP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การกำหนดจะเป็นตัวเลขมีจุดทศนิยม เช่น 1.0, 2.0 ฯลฯ โดยตัวเลขหน้าจุดทศนิยมจะเป็นลำดับของลูกสูบ ซึ่งขึ้นอยู่กับวงจรนั้นมีลูกสูบทำงานอยู่กี่ตัว ส่วนตัวหลังจุดทศนิยมจะมีความหมายดังนี้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.0 คืออุปกรณ์ทำงาน เช่น กระบอกสูบ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.1 คืออุปกรณ์ควบคุมกระบอกสูบ เช่น เมนวาล์ว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.2, .4 เป็นเลขคู่ คืออุปกรณ์ที่ส่งสัญญาณทำให้ลูกสูบเคลื่อนที่ออก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.3, .5 เป็นเลขคี่ คืออุปกรณ์ที่ส่งสัญญาณทำให้ลูกสูบเคลื่อนที่เข้า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935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5"/>
            <a:ext cx="4062884" cy="6387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6572"/>
            <a:ext cx="408689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32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49A1E-9E4E-58CE-F288-932E9A6000EB}"/>
              </a:ext>
            </a:extLst>
          </p:cNvPr>
          <p:cNvSpPr txBox="1"/>
          <p:nvPr/>
        </p:nvSpPr>
        <p:spPr>
          <a:xfrm>
            <a:off x="1072602" y="2846903"/>
            <a:ext cx="1941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E947-E172-E5AE-A0F5-15C92AB8B71E}"/>
              </a:ext>
            </a:extLst>
          </p:cNvPr>
          <p:cNvSpPr txBox="1"/>
          <p:nvPr/>
        </p:nvSpPr>
        <p:spPr>
          <a:xfrm>
            <a:off x="4389807" y="1074509"/>
            <a:ext cx="75763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นิวเมติกส์จะทำงานได้จะต้องประกอบด้วยชุดต้นกำลังที่ทำหน้าที่สร้างและเก็บลมอัดไว้เพื่อส่งไปให้อุปกรณ์ทำงานในระบบต่อไป ส่วนทิศทางการเคลื่อนที่ของอุปกรณ์ทำงานในระบบนิวเมติกส์นั้นจะเคลื่อนที่ได้ตามความต้องการหรือควบคุมการทำงานได้ โดยใช้อุปกรณ์ควบคุมลมอัด ได้แก่ วาล์วต่างๆ ที่ใช้ในระบบนิวเมติกส์</a:t>
            </a:r>
          </a:p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วาล์วแต่ละชนิดจะมีหน้าที่ที่แตกต่างกันไป เช่น ควบคุมการเริ่มและการหยุดการทำงานของวงจรนิวเมติกส์ ควบคุมทิศทางการไหลของลมอัดให้เคลื่อนที่ไปบังคับอุปกรณ์นิวเมติกส์ ควบคุมปริมาณ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การไหลของลมอัดให้ได้ตามความต้องการ ควบคุมความดันที่ใช้ในระบบนิวเมติกส์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961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5"/>
            <a:ext cx="4062884" cy="6387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6572"/>
            <a:ext cx="408689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32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49A1E-9E4E-58CE-F288-932E9A6000EB}"/>
              </a:ext>
            </a:extLst>
          </p:cNvPr>
          <p:cNvSpPr txBox="1"/>
          <p:nvPr/>
        </p:nvSpPr>
        <p:spPr>
          <a:xfrm>
            <a:off x="1072602" y="2846903"/>
            <a:ext cx="1941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31868-74BC-9240-4E9E-8BACD48556FA}"/>
              </a:ext>
            </a:extLst>
          </p:cNvPr>
          <p:cNvSpPr txBox="1"/>
          <p:nvPr/>
        </p:nvSpPr>
        <p:spPr>
          <a:xfrm>
            <a:off x="4422760" y="1930986"/>
            <a:ext cx="73942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ขียนวงจรนิวเมติกส์พื้นฐานที่ใช้บังคับให้อุปกรณ์ของระบบนิวเมติกส์สามารถทำงานได้ตามความต้องการของผู้ออกแบบ จำเป็นที่จะต้องมีการเขียนวงจร เพื่อความสะดวกในการอ่านและสร้างความเข้าใจในการทำงานของวงจร โดยเฉพาะอย่างยิ่งการวางอุปกรณ์ของวงจร จำเป็นจะต้องมีหมายเลขที่มีมาตรฐาน เพื่อความสะดวกในการอ่านขั้นตอนการทำงานของวงจรได้ดีขึ้น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990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3AD160-405E-6965-0C59-C85C24399748}"/>
              </a:ext>
            </a:extLst>
          </p:cNvPr>
          <p:cNvSpPr txBox="1"/>
          <p:nvPr/>
        </p:nvSpPr>
        <p:spPr>
          <a:xfrm>
            <a:off x="1390547" y="2505348"/>
            <a:ext cx="10223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วาล์วควบคุมทิศทางลมอัด 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Directional Control Valves)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มีหน้าที่เลือกทิศทางการไหลของลมอัดให้ไปตามทิศทางที่ต้องการ ทั้งนี้เพื่อให้อุปกรณ์ทำงาน เช่น กระบอกสูบลม 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มอเตอร์ลม สามารถทำงานได้และเคลื่อนที่ไปในทิศทางที่ถูกต้อง โดยใช้หลักการเปิด-ปิดลมอัดจากรูลมอัดหนึ่งไปยังรูลมอัดอีกรูหนึ่ง จำนวนรูลมอัด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Ports)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ของวาล์วควบคุมทิศทางการไหลมีอยู่หลายแบบ เช่น 2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Ports 3 Ports 4 Ports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หรือ 5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Ports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ประกอบด้วย รูลมอัดสำหรับ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-4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ท่อจ่ายลมอัดเข้า (</a:t>
            </a:r>
            <a:r>
              <a:rPr lang="en-US" sz="3000" b="1" i="0" spc="-4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Supply Port) </a:t>
            </a:r>
            <a:r>
              <a:rPr lang="th-TH" sz="3000" b="1" i="0" spc="-4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สำหรับต่อไปบังคับอุปกรณ์ทำงานหรือนำไปใช้งาน และรูลมอัด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สำหรับระบายลมทิ้ง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Exhaust Port)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โดยทั่วไปแล้ววาล์วชนิดนี้นิยมเรียกว่า 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D.C.V. (Direction Control Valves)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947AF-3FA3-46C2-F586-8518AF1F3FF1}"/>
              </a:ext>
            </a:extLst>
          </p:cNvPr>
          <p:cNvSpPr txBox="1"/>
          <p:nvPr/>
        </p:nvSpPr>
        <p:spPr>
          <a:xfrm>
            <a:off x="1467556" y="129025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วาล์วควบคุมทิศทางลมอัด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285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706F7-C70C-5EE9-25E6-52604CDAC990}"/>
              </a:ext>
            </a:extLst>
          </p:cNvPr>
          <p:cNvSpPr txBox="1"/>
          <p:nvPr/>
        </p:nvSpPr>
        <p:spPr>
          <a:xfrm>
            <a:off x="401571" y="69803"/>
            <a:ext cx="38946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</a:t>
            </a:r>
            <a:b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ทิศทางลมอัด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5BB91A-C1E2-50EA-9C5E-49B3B4379354}"/>
              </a:ext>
            </a:extLst>
          </p:cNvPr>
          <p:cNvSpPr txBox="1"/>
          <p:nvPr/>
        </p:nvSpPr>
        <p:spPr>
          <a:xfrm>
            <a:off x="4826118" y="252189"/>
            <a:ext cx="69931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สัญลักษณ์ของวาล์วควบคุมทิศทางลมอัด</a:t>
            </a:r>
            <a:b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DCE57-1E6A-EC9F-F338-2C533DBC9B61}"/>
              </a:ext>
            </a:extLst>
          </p:cNvPr>
          <p:cNvSpPr txBox="1"/>
          <p:nvPr/>
        </p:nvSpPr>
        <p:spPr>
          <a:xfrm>
            <a:off x="293925" y="2135378"/>
            <a:ext cx="3860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ภาคอุตสาหกรรมนั้นนิยมใช้สัญลักษณ์เพื่อแสดงการทำงานของวงจรนิวเมติกส์เพราะทำให้เกิดความรวดเร็ว ง่ายต่อการอ่านหรือสามารถทำความเข้าใจการทำงานของระบบได้อย่างรวดเร็ว</a:t>
            </a:r>
            <a:r>
              <a:rPr lang="th-TH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0B4011-3C50-B674-DCBA-8C93845C113D}"/>
              </a:ext>
            </a:extLst>
          </p:cNvPr>
          <p:cNvSpPr txBox="1"/>
          <p:nvPr/>
        </p:nvSpPr>
        <p:spPr>
          <a:xfrm>
            <a:off x="4697423" y="1944604"/>
            <a:ext cx="71780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สัญลักษณ์ของวาล์วควบคุมทิศทางลมอัดที่มีใช้กันในระบบนิวเมติกส์นั้น มีด้วยกันหลายระบบ ได้แก่</a:t>
            </a:r>
          </a:p>
          <a:p>
            <a:pPr indent="541338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1.1.1 สมาคมมาตรฐานอเมริกา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American Standard Association: ASA)</a:t>
            </a:r>
          </a:p>
          <a:p>
            <a:pPr indent="541338"/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1.1.2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องค์การระหว่างประเทศว่าด้วยเรื่องมาตรฐานต่างๆ(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International Standard Organization: ISO)</a:t>
            </a:r>
          </a:p>
          <a:p>
            <a:pPr indent="541338"/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1.1.3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สำนักงานมาตรฐานอุตสาหกรรมของสหพันธ์สาธารณรัฐเยอรมนี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Deutsche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Industrie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Norm: DIN)</a:t>
            </a:r>
            <a:r>
              <a:rPr lang="en-US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912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97A5561-8111-55D8-0615-1B1A85F9C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983" y="902077"/>
            <a:ext cx="8714249" cy="2897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1DA091-9EAB-880D-712D-DEEBB78ED14E}"/>
              </a:ext>
            </a:extLst>
          </p:cNvPr>
          <p:cNvSpPr txBox="1"/>
          <p:nvPr/>
        </p:nvSpPr>
        <p:spPr>
          <a:xfrm>
            <a:off x="4119342" y="5288628"/>
            <a:ext cx="49920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501F7E-2845-B948-7EDE-7F3C7D2D2C44}"/>
              </a:ext>
            </a:extLst>
          </p:cNvPr>
          <p:cNvSpPr txBox="1"/>
          <p:nvPr/>
        </p:nvSpPr>
        <p:spPr>
          <a:xfrm>
            <a:off x="1439426" y="4421484"/>
            <a:ext cx="10351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การกำหนดสัญลักษณ์ของรูลมอัดที่ใช้ในวาล์วควบคุมทิศทางลมอัด</a:t>
            </a:r>
            <a:endParaRPr lang="th-TH" sz="40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2287E-A670-EF50-565D-DE1F6E72A804}"/>
              </a:ext>
            </a:extLst>
          </p:cNvPr>
          <p:cNvSpPr txBox="1"/>
          <p:nvPr/>
        </p:nvSpPr>
        <p:spPr>
          <a:xfrm>
            <a:off x="4743803" y="329873"/>
            <a:ext cx="41066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การกำหนดสัญลักษณ์รูอุปกรณ์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9512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31500"/>
            <a:ext cx="7534656" cy="511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able&#10;&#10;Description automatically generated">
            <a:extLst>
              <a:ext uri="{FF2B5EF4-FFF2-40B4-BE49-F238E27FC236}">
                <a16:creationId xmlns:a16="http://schemas.microsoft.com/office/drawing/2014/main" id="{A06B1D29-E745-4800-DD1D-4BFE70D3A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13" y="1543136"/>
            <a:ext cx="6973409" cy="388767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3257F-1488-84A9-996D-DD36DD5D0AAF}"/>
              </a:ext>
            </a:extLst>
          </p:cNvPr>
          <p:cNvSpPr txBox="1"/>
          <p:nvPr/>
        </p:nvSpPr>
        <p:spPr>
          <a:xfrm>
            <a:off x="7747714" y="166134"/>
            <a:ext cx="4234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วาล์วควบคุมทิศทางลมอัด</a:t>
            </a:r>
            <a:endParaRPr lang="th-TH" sz="40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97524-2546-883D-AF00-721D2D578699}"/>
              </a:ext>
            </a:extLst>
          </p:cNvPr>
          <p:cNvSpPr txBox="1"/>
          <p:nvPr/>
        </p:nvSpPr>
        <p:spPr>
          <a:xfrm>
            <a:off x="8176994" y="2307630"/>
            <a:ext cx="3424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การกำหนดสัญลักษณ์ของรูลมอัดที่ใช้ในวาล์วควบคุมทิศทางลมอัด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0C2ED5-E34B-F6DD-9F47-E4C68849E659}"/>
              </a:ext>
            </a:extLst>
          </p:cNvPr>
          <p:cNvSpPr txBox="1"/>
          <p:nvPr/>
        </p:nvSpPr>
        <p:spPr>
          <a:xfrm>
            <a:off x="1531212" y="260706"/>
            <a:ext cx="4308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การกำหนดสัญลักษณ์ของวาล์ว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717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4613</Words>
  <Application>Microsoft Office PowerPoint</Application>
  <PresentationFormat>Widescreen</PresentationFormat>
  <Paragraphs>181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Meiryo</vt:lpstr>
      <vt:lpstr>Arial</vt:lpstr>
      <vt:lpstr>TH Chakra Petch</vt:lpstr>
      <vt:lpstr>Corbel</vt:lpstr>
      <vt:lpstr>ShojiVTI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Aorakanya</dc:creator>
  <cp:lastModifiedBy>Aorakanya</cp:lastModifiedBy>
  <cp:revision>133</cp:revision>
  <dcterms:created xsi:type="dcterms:W3CDTF">2022-05-23T08:21:07Z</dcterms:created>
  <dcterms:modified xsi:type="dcterms:W3CDTF">2022-06-09T02:35:49Z</dcterms:modified>
</cp:coreProperties>
</file>