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2" r:id="rId9"/>
    <p:sldId id="268" r:id="rId10"/>
    <p:sldId id="266" r:id="rId11"/>
    <p:sldId id="267" r:id="rId12"/>
    <p:sldId id="269" r:id="rId13"/>
    <p:sldId id="270" r:id="rId14"/>
    <p:sldId id="271" r:id="rId15"/>
    <p:sldId id="273" r:id="rId16"/>
    <p:sldId id="276" r:id="rId17"/>
    <p:sldId id="274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6" r:id="rId35"/>
    <p:sldId id="297" r:id="rId36"/>
    <p:sldId id="298" r:id="rId37"/>
    <p:sldId id="299" r:id="rId38"/>
    <p:sldId id="303" r:id="rId39"/>
    <p:sldId id="304" r:id="rId40"/>
    <p:sldId id="305" r:id="rId41"/>
    <p:sldId id="306" r:id="rId42"/>
    <p:sldId id="307" r:id="rId43"/>
    <p:sldId id="308" r:id="rId44"/>
    <p:sldId id="310" r:id="rId45"/>
    <p:sldId id="311" r:id="rId46"/>
    <p:sldId id="312" r:id="rId47"/>
    <p:sldId id="313" r:id="rId48"/>
    <p:sldId id="314" r:id="rId49"/>
    <p:sldId id="315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9" r:id="rId60"/>
    <p:sldId id="327" r:id="rId61"/>
    <p:sldId id="328" r:id="rId62"/>
    <p:sldId id="330" r:id="rId63"/>
    <p:sldId id="331" r:id="rId64"/>
    <p:sldId id="332" r:id="rId65"/>
    <p:sldId id="333" r:id="rId66"/>
    <p:sldId id="336" r:id="rId67"/>
    <p:sldId id="334" r:id="rId68"/>
    <p:sldId id="337" r:id="rId69"/>
    <p:sldId id="339" r:id="rId70"/>
    <p:sldId id="340" r:id="rId71"/>
    <p:sldId id="342" r:id="rId72"/>
    <p:sldId id="341" r:id="rId73"/>
    <p:sldId id="343" r:id="rId74"/>
    <p:sldId id="344" r:id="rId75"/>
    <p:sldId id="345" r:id="rId76"/>
    <p:sldId id="346" r:id="rId77"/>
    <p:sldId id="347" r:id="rId78"/>
    <p:sldId id="348" r:id="rId79"/>
  </p:sldIdLst>
  <p:sldSz cx="12192000" cy="6858000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  <p:embeddedFont>
      <p:font typeface="Impact" panose="020B0806030902050204" pitchFamily="34" charset="0"/>
      <p:regular r:id="rId86"/>
    </p:embeddedFont>
    <p:embeddedFont>
      <p:font typeface="TH Chakra Petch" panose="02000506000000020004" pitchFamily="2" charset="-34"/>
      <p:regular r:id="rId87"/>
      <p:bold r:id="rId88"/>
      <p:italic r:id="rId89"/>
      <p:boldItalic r:id="rId90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0527-FF37-C58A-CB11-33101A076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6A3CC2-7D1F-FB87-F53F-0A7114F25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D3A8F-C387-C68D-DDB8-5E0E23CC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E7963-4BAF-2273-FB75-DDA1198A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1817E-6CEE-B750-8E7A-EE62A858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364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A6B46-976D-2BA5-12BD-89F54155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169B-138D-3875-35D6-D5AFF2D5C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507AC-E8CB-665F-52B0-4882FC41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C40B4-CB12-D440-C254-774F66675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1975B-D36B-A28E-4A35-9D6323E6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228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D0C95-9E36-F25B-CB0F-665586622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25FBC-234A-7B9D-75E5-3E5513E8B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2E28-FA1A-B7C6-61B4-543490D1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F23D6-DB29-DDE4-C6EA-ACD29098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8BBA5-C1E1-A9BF-DC39-BA6325F7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184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25BA1-8815-10C9-3177-D0FA6454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1E033-DBFD-0081-7EB2-DC51C86D6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B2661-ECF8-E4A8-F26D-E4E74F680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01B0C-F9C1-983D-E000-6A839F62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111D6-D52E-9D11-5118-0946FFE2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986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166E6-C771-77CF-490C-3054D879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EC23A-F7AA-F7BC-C732-C88E2F995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A1C78-7ABC-AC66-ACA3-58232DE3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98308-A97E-918A-C3C3-158F15D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B2C2B-7FE2-70BA-24F5-0A15D6F6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9637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E006-E515-BA74-116D-00849215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59F52-ECE3-7A53-A731-1F26D35AF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3B084-A900-EC34-38ED-008EA724A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E90C4-FF38-A82D-2366-3EF49906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7D669-F682-DD20-8F31-F66DE2AE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40E87-A41F-08B1-B700-E76FF1E3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788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46E96-51CF-9C11-4E79-00F73DD4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904C0-CDAA-5E0D-002A-49FA3B36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B90E6-FD34-1765-07F6-1A523F69A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45B5-B427-4FD7-3EB1-5519D322A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8C2B31-06E3-7277-8217-19256A44F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15C25-9C92-1F3E-66F7-8979A9FB1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C5C9CE-48D9-D43C-D18D-CFC5BB60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B0691-B2FA-5BC9-3F85-4414394D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148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DA4A-4DCC-0BD8-F788-217AB728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35186-4604-BE3B-14A9-AAF25D3D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B5A6D-9915-2830-C250-28DC1B4B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81B6A-2D07-0253-BBDD-FE22E853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384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0D99-F85F-1AA7-F71A-3B827E8D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FDF6F-AA01-42C5-9967-4481FE5F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F99AF-5BE8-1233-95C5-9FAC7C8E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166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B753-E475-A4B1-134D-413C37D3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AF7D-B4D1-3E2E-C713-D2BECE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6C4D6-A49E-A6BE-F44D-613334677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771A8-E0B4-BB0A-B873-12842558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89DE4-0B0F-FBC1-80BC-B1E78D7A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43562-ED7F-8062-6780-BA33CAFB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051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42148-2DD6-33DD-CAC8-CFE0E1B5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50A76-814C-9C2B-8A5A-929BF6D70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403C-AD81-C923-7713-F4F783099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4DFCC-BBEA-3EFE-7B2A-8710A23A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CD294-3543-0104-0AD8-E8F6BBF6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1C34E-ACA5-C326-B5FB-C63AB16B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501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6C4F1-A3E7-1FD3-40AB-50884B610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77755-F04A-5803-1BDC-7C24C8455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71FE9-4E14-61DD-4C32-86A0A6BEF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F58BC-0565-4005-8607-206A3C28FDA3}" type="datetimeFigureOut">
              <a:rPr lang="th-TH" smtClean="0"/>
              <a:t>09/06/65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79E2D-10B2-AC68-2694-A8551CE7E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2CFA-E3B3-4605-ABB1-B78E75D38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8D638-5496-4666-82EC-D65DDA328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886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34.wdp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0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hard hat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4AC27189-7105-AE26-731A-5018EEBE0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9" b="13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05FAEED-F1EC-0329-2451-4FD51F0985F8}"/>
              </a:ext>
            </a:extLst>
          </p:cNvPr>
          <p:cNvSpPr txBox="1"/>
          <p:nvPr/>
        </p:nvSpPr>
        <p:spPr>
          <a:xfrm>
            <a:off x="403014" y="5422848"/>
            <a:ext cx="77351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การควบคุมการทำงานในระบบนิวเมติกส์</a:t>
            </a:r>
            <a:endParaRPr lang="th-TH" sz="5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DA89AC-BB54-E42C-9F03-46053BB4A385}"/>
              </a:ext>
            </a:extLst>
          </p:cNvPr>
          <p:cNvSpPr txBox="1"/>
          <p:nvPr/>
        </p:nvSpPr>
        <p:spPr>
          <a:xfrm>
            <a:off x="8260631" y="5422848"/>
            <a:ext cx="38088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0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หน่วยการเรียนรู้ที่ 4</a:t>
            </a:r>
            <a:endParaRPr lang="th-TH" sz="50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422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6FC6D-63D2-4391-2E20-536C527B5ED9}"/>
              </a:ext>
            </a:extLst>
          </p:cNvPr>
          <p:cNvSpPr txBox="1"/>
          <p:nvPr/>
        </p:nvSpPr>
        <p:spPr>
          <a:xfrm>
            <a:off x="686472" y="2232358"/>
            <a:ext cx="26648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การควบคุมนิวเมติกส์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ทางกลเบื้องต้น</a:t>
            </a:r>
            <a:r>
              <a:rPr lang="th-TH" sz="44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3E4BAE-CA59-9D01-CCA4-1807F9B51E40}"/>
              </a:ext>
            </a:extLst>
          </p:cNvPr>
          <p:cNvSpPr txBox="1"/>
          <p:nvPr/>
        </p:nvSpPr>
        <p:spPr>
          <a:xfrm>
            <a:off x="4587445" y="992314"/>
            <a:ext cx="678046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การควบคุมนิวเมติกส์โดยทางอ้อม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การควบคุมนิวเมติกส์โดยทางอ้อม หมายถึงผู้ควบคุม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สั่งให้วาล์วทำงานก่อน จากนั้นแรงดันลมอัดที่ไหลผ่าน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วาล์วควบคุมจะไหลเข้าเมนวาล์ว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Main Element)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สั่งให้วาล์วทำงาน ลมอัดไหลผ่านเมนวาล์วเข้ากระบอกสูบดันลูกสูบให้เคลื่อนที่ออกและเคลื่อนที่กลับตำแหน่งเดิม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การควบคุมแบบนี้ลดแรงดันตกในท่อลมอัด กรณีที่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จุดควบคุมอยู่ห่างจากกระบอกสูบมากๆ เหมาะกับวงจรที่มีกระบอกสูบหลายตัวทำงานต่อเนื่องกัน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3220194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DE87E720-9589-9D2F-772B-AE88E3EF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7" y="523271"/>
            <a:ext cx="7147390" cy="36987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D94F8A-8AD0-C1EF-980F-8704214060F2}"/>
              </a:ext>
            </a:extLst>
          </p:cNvPr>
          <p:cNvSpPr txBox="1"/>
          <p:nvPr/>
        </p:nvSpPr>
        <p:spPr>
          <a:xfrm>
            <a:off x="808699" y="52298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 การควบคุมนิวเมติกส์โดยทางอ้อม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63815-08A0-8A4B-9A76-6550CAB7FDF7}"/>
              </a:ext>
            </a:extLst>
          </p:cNvPr>
          <p:cNvSpPr txBox="1"/>
          <p:nvPr/>
        </p:nvSpPr>
        <p:spPr>
          <a:xfrm>
            <a:off x="7546353" y="859064"/>
            <a:ext cx="430133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1.2.1  หลักการทำงานของ</a:t>
            </a:r>
            <a:b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วงจรควบคุมกระบอกสูบ</a:t>
            </a:r>
            <a:b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ทางเดียวโดยทางอ้อม </a:t>
            </a:r>
          </a:p>
          <a:p>
            <a:pPr algn="thaiDist"/>
            <a:r>
              <a:rPr lang="th-TH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ในสภาวะปกติ เมื่อเปิดแหล่งจ่ายลมอัดและกดวาล์ว 1.2 กลไกวาล์วเปิด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ลมอัดจากแหล่งจ่ายจะเข้าที่รู 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และออกที่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A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 จากนั้นเข้าที่รู 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Z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 1.1 ดันกลไกวาล์วเปิด ลมอัดจากแหล่งจ่ายจะเข้าที่รู</a:t>
            </a:r>
            <a:r>
              <a:rPr lang="en-US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th-TH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ออกที่รู</a:t>
            </a:r>
            <a:r>
              <a:rPr lang="en-US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A</a:t>
            </a:r>
            <a:r>
              <a:rPr lang="th-TH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และเข้าที่รู</a:t>
            </a:r>
            <a:r>
              <a:rPr lang="en-US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en-US" sz="3000" b="1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P</a:t>
            </a:r>
            <a:r>
              <a:rPr lang="en-US" sz="3000" b="1" baseline="-2500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3000" b="1" i="0" spc="-8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ลูกสูบจะเคลื่อนที่ออก</a:t>
            </a:r>
            <a:endParaRPr lang="th-TH" sz="3000" b="1" spc="-8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4621067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DE87E720-9589-9D2F-772B-AE88E3EF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7" y="523271"/>
            <a:ext cx="7147390" cy="36987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D94F8A-8AD0-C1EF-980F-8704214060F2}"/>
              </a:ext>
            </a:extLst>
          </p:cNvPr>
          <p:cNvSpPr txBox="1"/>
          <p:nvPr/>
        </p:nvSpPr>
        <p:spPr>
          <a:xfrm>
            <a:off x="808699" y="52298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 การควบคุมนิวเมติกส์โดยทางอ้อม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63815-08A0-8A4B-9A76-6550CAB7FDF7}"/>
              </a:ext>
            </a:extLst>
          </p:cNvPr>
          <p:cNvSpPr txBox="1"/>
          <p:nvPr/>
        </p:nvSpPr>
        <p:spPr>
          <a:xfrm>
            <a:off x="7534655" y="736320"/>
            <a:ext cx="430133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1.2.1  หลักการทำงานของ</a:t>
            </a:r>
            <a:b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วงจรควบคุมกระบอกสูบ</a:t>
            </a:r>
            <a:b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ทางเดียวโดยทางอ้อม </a:t>
            </a:r>
          </a:p>
          <a:p>
            <a:pPr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เมื่อปล่อยมือจากการกดวาล์ว สปริงดันกลไกวาล์ว 1.2 ปิด ไม่มีลมอัดจากแหล่งจ่ายเข้าที่รู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Z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สปริงดันกลไกวาล์ว 1.1 ปิดลูกสูบเคลื่อนที่กลับตำแหน่งเดิมด้วยแรงสปริงและระบายลมทิ้งที่รู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R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  <a:p>
            <a:pPr indent="541338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วงจรนี้ใช้กับงานคัดแยก ปั๊ม ตัด ขึ้นรูปชิ้นงาน เป็นต้น</a:t>
            </a:r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6238555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6C0C949-3CC2-1894-7B05-856E75F5D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6"/>
          <a:stretch/>
        </p:blipFill>
        <p:spPr>
          <a:xfrm>
            <a:off x="6096000" y="640080"/>
            <a:ext cx="5459470" cy="5578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19896-402C-7DBA-F039-6D256C24F910}"/>
              </a:ext>
            </a:extLst>
          </p:cNvPr>
          <p:cNvSpPr txBox="1"/>
          <p:nvPr/>
        </p:nvSpPr>
        <p:spPr>
          <a:xfrm>
            <a:off x="0" y="237892"/>
            <a:ext cx="5468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 การควบคุมนิวเมติกส์โดยทางอ้อม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8BB7D-FBC9-A659-D595-A57E5329C186}"/>
              </a:ext>
            </a:extLst>
          </p:cNvPr>
          <p:cNvSpPr txBox="1"/>
          <p:nvPr/>
        </p:nvSpPr>
        <p:spPr>
          <a:xfrm>
            <a:off x="135467" y="1016554"/>
            <a:ext cx="5181600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th-TH" sz="3300" b="1" u="sng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1.2.2  หลักการทำงานของวงจร</a:t>
            </a:r>
            <a:r>
              <a:rPr lang="th-TH" sz="33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ควบคุมกระบอกสูบสองทางโดยทางอ้อม</a:t>
            </a:r>
          </a:p>
          <a:p>
            <a:pPr algn="thaiDist"/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วงจรควบคุมกระบอกสูบสองทางโดยทางอ้อม เมื่อเปิดแหล่งจ่ายลมอัดและกดวาล์ว 1.2 </a:t>
            </a:r>
            <a:b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กลไกวาล์วเปิด ลมอัดจากแหล่งจ่ายจะเข้าที่</a:t>
            </a:r>
            <a:b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  </a:t>
            </a:r>
            <a:r>
              <a:rPr lang="en-US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 </a:t>
            </a: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และออกที่รู  </a:t>
            </a:r>
            <a:r>
              <a:rPr lang="en-US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ของวาล์วปุ่มกด จากนั้นเข้า</a:t>
            </a:r>
            <a:b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ที่รู  </a:t>
            </a:r>
            <a:r>
              <a:rPr lang="en-US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Z </a:t>
            </a: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 1.1 ดันกลไกวาล์วเปิด ลมอัดจาก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แหล่งจ่ายเข้าที่รู 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ออกที่รู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A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และเข้าที่รู  </a:t>
            </a:r>
            <a:r>
              <a:rPr lang="en-US" sz="3000" b="1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P</a:t>
            </a:r>
            <a:r>
              <a:rPr lang="en-US" sz="3000" b="1" baseline="-2500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ลูกสูบเคลื่อนที่ออกปล่อยมือจากการกดวาล์ว สปริงดันกลไกวาล์ว 1.2 ปิด ลูกสูบค้างสภาวะ และระบายลมทิ้งที่รู </a:t>
            </a:r>
            <a:r>
              <a:rPr lang="en-US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</a:t>
            </a:r>
            <a:endParaRPr lang="th-TH" sz="3000" b="1" spc="-6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1037249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C8AF8-53C5-A88A-0B70-BE3851181E50}"/>
              </a:ext>
            </a:extLst>
          </p:cNvPr>
          <p:cNvSpPr txBox="1"/>
          <p:nvPr/>
        </p:nvSpPr>
        <p:spPr>
          <a:xfrm>
            <a:off x="603564" y="2421520"/>
            <a:ext cx="28532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 การควบคุมนิวเมติกส์ไฟฟ้าเบื้องต้น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D5BFD-C108-EBB5-897A-04DACE4690B2}"/>
              </a:ext>
            </a:extLst>
          </p:cNvPr>
          <p:cNvSpPr txBox="1"/>
          <p:nvPr/>
        </p:nvSpPr>
        <p:spPr>
          <a:xfrm>
            <a:off x="4447823" y="1343379"/>
            <a:ext cx="72083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ในการควบคุมลูกสูบให้ทำงานด้วยวาล์วทางกลทำงานอัตโนมัติแบบต่อเนื่อง จะมีขีดจำกัดในการเกิดภาวะลมต้าน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(ลมเข้าที่รู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Z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และที่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Y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ทั้งสองด้าน) วงจรนิวเมติกส์ไฟฟ้าได้พัฒนานำสวิตช์รีเลย์และอุปกรณ์อิเล็กทรอนิกส์มาควบคุมการเปิด-ปิด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โซเลนอยด์วาล์วจ่ายลมให้ลูกสูบทำงาน สามารถทำงานได้สะดวกรวดเร็ว สิ่งที่แตกต่างจากวงจรทางกล คือวงจรควบคุมทำงานด้วยอุปกรณ์ไฟฟ้าและวงจรกำลังจะใช้โซเลนอยด์วาล์วเปิด-ปิด ลมอัดจ่ายให้กับอุปกรณ์ทำงาน (ลูกสูบหรือมอเตอร์ลม)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1731647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AE384-B093-3C9A-511E-14879BA35177}"/>
              </a:ext>
            </a:extLst>
          </p:cNvPr>
          <p:cNvSpPr txBox="1"/>
          <p:nvPr/>
        </p:nvSpPr>
        <p:spPr>
          <a:xfrm>
            <a:off x="327896" y="436580"/>
            <a:ext cx="7421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 การควบคุมนิวเมติกส์ไฟฟ้าเบื้องต้น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1252A-7470-B770-D340-DB10680B7242}"/>
              </a:ext>
            </a:extLst>
          </p:cNvPr>
          <p:cNvSpPr txBox="1"/>
          <p:nvPr/>
        </p:nvSpPr>
        <p:spPr>
          <a:xfrm>
            <a:off x="327896" y="2810031"/>
            <a:ext cx="1134682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สภาวะปกติเมื่อเปิดแหล่งจ่ายลมอัด กดที่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baseline="-25000" dirty="0"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และจ่ายไฟฟ้ากระแสตรง 24 โวลต์ให้วงจร แล้วกด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จะจ่ายไฟให้ขดลวดโซเลนอยด์วาล์ว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Y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ทำให้เกิดสนามแม่เหล็กดันกลไกวาล์วเปิด ลมอัดจากแหล่งจ่ายจะเข้าที่รู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ออกที่รู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และเข้าที่รู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ลูกสูบเคลื่อนที่ออก และเมื่อปล่อยมือจากการกดที่ 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จะหยุด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การจ่ายไฟให้ขดลวดโซเลนอยด์วาล์ว ไม่มีอำนาจแม่เหล็ก สปริงดันกลไกวาล์วปิด ลูกสูบเคลื่อนที่กลับตำแหน่งเดิมด้วยแรงสปริง และระบายลมทิ้งที่รู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R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จากนั้นกดที่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อีกครั้งเพื่อหยุดจ่ายไฟให้กับวงจร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75CD7-7CC7-C8C3-AB3F-CA2651247382}"/>
              </a:ext>
            </a:extLst>
          </p:cNvPr>
          <p:cNvSpPr txBox="1"/>
          <p:nvPr/>
        </p:nvSpPr>
        <p:spPr>
          <a:xfrm>
            <a:off x="645110" y="2027321"/>
            <a:ext cx="10542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  หลักการทำงานของวงจรควบคุมนิวเมติกส์ไฟฟ้าโดยใช้โซเลนอยด์วาล์วเดี่ยว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2065726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1145967-93DC-58C0-2461-1E43726A5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80000">
            <a:off x="1128835" y="1003415"/>
            <a:ext cx="9916327" cy="4248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EB752-B708-52B0-105B-A388564A6FD5}"/>
              </a:ext>
            </a:extLst>
          </p:cNvPr>
          <p:cNvSpPr txBox="1"/>
          <p:nvPr/>
        </p:nvSpPr>
        <p:spPr>
          <a:xfrm rot="21437497">
            <a:off x="1202676" y="5543438"/>
            <a:ext cx="31947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(ก) วงจรกำลังกระบอกสูบทางเดียว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6F3F0-B9F0-C126-37D4-2D3AEA3F0EBF}"/>
              </a:ext>
            </a:extLst>
          </p:cNvPr>
          <p:cNvSpPr txBox="1"/>
          <p:nvPr/>
        </p:nvSpPr>
        <p:spPr>
          <a:xfrm rot="21437497">
            <a:off x="4796788" y="5371723"/>
            <a:ext cx="31947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3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(ข) วงจรกำลังกระบอกสูบสองทาง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4830E-5E27-662B-356E-56029150F487}"/>
              </a:ext>
            </a:extLst>
          </p:cNvPr>
          <p:cNvSpPr txBox="1"/>
          <p:nvPr/>
        </p:nvSpPr>
        <p:spPr>
          <a:xfrm rot="21427677">
            <a:off x="9085709" y="5228946"/>
            <a:ext cx="161433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(ค) วงจรควบคุม  </a:t>
            </a:r>
          </a:p>
        </p:txBody>
      </p:sp>
    </p:spTree>
    <p:extLst>
      <p:ext uri="{BB962C8B-B14F-4D97-AF65-F5344CB8AC3E}">
        <p14:creationId xmlns:p14="http://schemas.microsoft.com/office/powerpoint/2010/main" val="28663381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AE384-B093-3C9A-511E-14879BA35177}"/>
              </a:ext>
            </a:extLst>
          </p:cNvPr>
          <p:cNvSpPr txBox="1"/>
          <p:nvPr/>
        </p:nvSpPr>
        <p:spPr>
          <a:xfrm>
            <a:off x="327896" y="436580"/>
            <a:ext cx="7421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 การควบคุมนิวเมติกส์ไฟฟ้าเบื้องต้น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CC3DF-B437-89EE-329C-D5B73088EBC0}"/>
              </a:ext>
            </a:extLst>
          </p:cNvPr>
          <p:cNvSpPr txBox="1"/>
          <p:nvPr/>
        </p:nvSpPr>
        <p:spPr>
          <a:xfrm>
            <a:off x="490400" y="2704645"/>
            <a:ext cx="1122746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สภาวะปกติเมื่อเปิดแหล่งจ่ายลมอัดเข้าที่รู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ออกที่รู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และเข้าที่รู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ลูกสูบอยู่ตำแหน่งเดิม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เมื่อกดวาล์ว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จะจ่ายไฟฟ้ากระแสตรง 24 โวลต์ให้วงจร แล้วกดที่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จ่ายไฟให้ขดลวดโซเลนอยด์วาล์ว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Y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จะเกิดสนามแม่เหล็กดันกลไกวาล์วเปิด ลมอัดจากแหล่งจ่ายจะเข้าที่รู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ออกที่รู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แล้วเข้าที่รู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ดันลูกสูบเคลื่อนที่ออก จากนั้นระบายลมทิ้งที่รู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และเมื่อปล่อยมือจากการกดที่ 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จะหยุดการจ่ายไฟให้ขดลวดโซเลนอยด์วาล์ว ไม่มีอำนาจแม่เหล็ก สปริงดันกลไกวาล์วปิด ลมอัดจากแหล่งจ่ายเข้าที่รู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ออก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แล้วเข้าที่รู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ดันลูกสูบเคลื่อนที่กลับตำแหน่งเดิม จากนั้นระบายลมทิ้งที่รู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R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และกดที่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อีกครั้งเพื่อหยุดจ่ายไฟให้กับวงจร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BF8946-F2EE-B7D1-EC69-D00789187B7E}"/>
              </a:ext>
            </a:extLst>
          </p:cNvPr>
          <p:cNvSpPr txBox="1"/>
          <p:nvPr/>
        </p:nvSpPr>
        <p:spPr>
          <a:xfrm>
            <a:off x="933483" y="1867609"/>
            <a:ext cx="7181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2.2 หลักการทำงานของวงจรกำลังกระบอกสูบสองทาง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3949875421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AE384-B093-3C9A-511E-14879BA35177}"/>
              </a:ext>
            </a:extLst>
          </p:cNvPr>
          <p:cNvSpPr txBox="1"/>
          <p:nvPr/>
        </p:nvSpPr>
        <p:spPr>
          <a:xfrm>
            <a:off x="327896" y="436580"/>
            <a:ext cx="7421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 การควบคุมนิวเมติกส์ไฟฟ้าเบื้องต้น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3D61D7-9310-AE6B-04C4-29C1F340521D}"/>
              </a:ext>
            </a:extLst>
          </p:cNvPr>
          <p:cNvSpPr txBox="1"/>
          <p:nvPr/>
        </p:nvSpPr>
        <p:spPr>
          <a:xfrm>
            <a:off x="494962" y="2881283"/>
            <a:ext cx="1120207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สภาวะปกติ เมื่อเปิดแหล่งจ่ายลมอัดเข้าที่รู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และออกที่รู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B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จากนั้นเข้าที่รู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ลูกสูบอยู่ตำแหน่งเดิม เมื่อกดวาล์ว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จะเกิดการจ่ายไฟฟ้ากระแสตรง 24 โวลต์ให้วงจร แล้วกด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จะจ่ายไฟให้ขดลวด-โซเลนอยด์วาล์ว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Y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1-1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เกิดสนามแม่เหล็กดันกลไกวาล์วเปิด ลมอัดจากแหล่งจ่ายเข้าที่รู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และออกที่รู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A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จากนั้นเข้าที่รู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ดันลูกสูบเคลื่อนที่ออกแล้วระบายลมทิ้งที่รู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S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 และเมื่อปล่อยมือจาก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 จะหยุดการจ่ายไฟให้ขดลวดโซเลนอยด์วาล์ว ไม่มีอำนาจแม่เหล็ก ลูกสูบค้างสภาวะ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51BF7-FD2F-B930-7271-0ED85F492889}"/>
              </a:ext>
            </a:extLst>
          </p:cNvPr>
          <p:cNvSpPr txBox="1"/>
          <p:nvPr/>
        </p:nvSpPr>
        <p:spPr>
          <a:xfrm>
            <a:off x="933026" y="1950059"/>
            <a:ext cx="10325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2.3  หลักการทำงานของวงจรควบคุมนิวเมติกส์ไฟฟ้าโดยใช้โซเลนอยด์วาล์วคู่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2267869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AE384-B093-3C9A-511E-14879BA35177}"/>
              </a:ext>
            </a:extLst>
          </p:cNvPr>
          <p:cNvSpPr txBox="1"/>
          <p:nvPr/>
        </p:nvSpPr>
        <p:spPr>
          <a:xfrm>
            <a:off x="327896" y="436580"/>
            <a:ext cx="7421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 การควบคุมนิวเมติกส์ไฟฟ้าเบื้องต้น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51BF7-FD2F-B930-7271-0ED85F492889}"/>
              </a:ext>
            </a:extLst>
          </p:cNvPr>
          <p:cNvSpPr txBox="1"/>
          <p:nvPr/>
        </p:nvSpPr>
        <p:spPr>
          <a:xfrm>
            <a:off x="1019389" y="1936171"/>
            <a:ext cx="10325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2.3  หลักการทำงานของวงจรควบคุมนิวเมติกส์ไฟฟ้าโดยใช้โซเลนอยด์วาล์วคู่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F61AB-CFF2-0CC2-178F-C08D53670266}"/>
              </a:ext>
            </a:extLst>
          </p:cNvPr>
          <p:cNvSpPr txBox="1"/>
          <p:nvPr/>
        </p:nvSpPr>
        <p:spPr>
          <a:xfrm>
            <a:off x="545256" y="2894379"/>
            <a:ext cx="1110149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เมื่อกด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3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จ่ายไฟให้ขดลวดโซเลนอยด์วาล์ว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Y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1-2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เกิดสนามแม่เหล็กดันกลไกวาล์วปิด ลมอัดจากแหล่งจ่ายเข้าที่รู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และออกที่รู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B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จากนั้นเข้าที่รู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ดันลูกสูบเคลื่อนที่กลับ แล้วระบายลมทิ้งที่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R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 และเมื่อปล่อยมือจากการกด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3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จะหยุดจ่ายไฟให้ขดลวดโซเลนอยด์วาล์ว ไม่มีอำนาจแม่เหล็กลูกสูบค้างสภาวะ แล้วกด </a:t>
            </a:r>
            <a:r>
              <a:rPr lang="en-US" sz="3000" b="1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S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อีกครั้งเพื่อหยุดจ่ายไฟให้กับวงจร วงจรนี้เหมาะสำหรับขึ้นรูป ปั๊ม ตัด ยึด เคลื่อนย้ายชิ้นงาน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0066288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146EA-D1C8-84A5-A6EE-62C32C69BFFB}"/>
              </a:ext>
            </a:extLst>
          </p:cNvPr>
          <p:cNvSpPr txBox="1"/>
          <p:nvPr/>
        </p:nvSpPr>
        <p:spPr>
          <a:xfrm>
            <a:off x="1590723" y="2880901"/>
            <a:ext cx="20442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สาระสำคัญ</a:t>
            </a:r>
            <a:endParaRPr lang="th-TH" sz="44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A931D9-F115-BC50-6211-52CB33002CB3}"/>
              </a:ext>
            </a:extLst>
          </p:cNvPr>
          <p:cNvSpPr txBox="1"/>
          <p:nvPr/>
        </p:nvSpPr>
        <p:spPr>
          <a:xfrm>
            <a:off x="5062401" y="2204712"/>
            <a:ext cx="6334359" cy="3186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thaiDist"/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การควบคุมวงจรในระบบนิวเมติกส์ประกอบด้วยแหล่งจ่ายลมอัด ชุดควบคุมและปรับปรุงคุณภาพ</a:t>
            </a:r>
            <a:b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ลมอัด วาล์วควบคุมและอุปกรณ์ทำงาน ใช้สัญลักษณ์และรหัสทั้งตัวเลขและตัวอักษรกำกับอุปกรณ์แทนอุปกรณ์จริงในวงจรนิวเมติกส์ รวมทั้งวงจรไฟฟ้า </a:t>
            </a:r>
            <a:b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ทำให้สะดวก รวดเร็ว และติดตั้งได้ง่าย</a:t>
            </a:r>
            <a:endParaRPr lang="th-TH" sz="33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7805510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7ECAA9A-B79A-962D-60BC-2CBBFB58B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2127" r="-2" b="-2"/>
          <a:stretch/>
        </p:blipFill>
        <p:spPr>
          <a:xfrm>
            <a:off x="1512781" y="457200"/>
            <a:ext cx="91664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55141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2D510-BFA4-145F-99AF-56732854ED7D}"/>
              </a:ext>
            </a:extLst>
          </p:cNvPr>
          <p:cNvSpPr txBox="1"/>
          <p:nvPr/>
        </p:nvSpPr>
        <p:spPr>
          <a:xfrm>
            <a:off x="623711" y="2357031"/>
            <a:ext cx="30790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อุปกรณ์ควบคุมนิวเมติกส์ไฟฟ้าเบื้องต้น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68F38-7465-42CC-9B2D-3BB13C7E989E}"/>
              </a:ext>
            </a:extLst>
          </p:cNvPr>
          <p:cNvSpPr txBox="1"/>
          <p:nvPr/>
        </p:nvSpPr>
        <p:spPr>
          <a:xfrm>
            <a:off x="4661537" y="1651312"/>
            <a:ext cx="68946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การควบคุมในงานอุตสาหกรรมมีหลายรูปแบบ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ซึ่งแตกต่างกันออกไป ขึ้นอยู่กับงานและความต้องการของ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ผู้ใช้ว่าจะเลือกใช้การควบคุมทางกลหรือทางไฟฟ้า การควบคุมโดยใช้วาล์วบังคับทิศทางให้ลูกสูบทำงานมีอยู่สองสภาวะ คือเปิด-ปิด มีขีดจำกัดในการควบคุมอัตโนมัติหรือควบคุมต่อเนื่องทำให้เกิดภาวะลมต้าน ส่วนการควบคุมด้วยไฟฟ้าและอิเล็กทรอนิกส์สามารถควบคุมให้อุปกรณ์ทำงานโดยอัตโนมัติ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ได้ดี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8169350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2D510-BFA4-145F-99AF-56732854ED7D}"/>
              </a:ext>
            </a:extLst>
          </p:cNvPr>
          <p:cNvSpPr txBox="1"/>
          <p:nvPr/>
        </p:nvSpPr>
        <p:spPr>
          <a:xfrm>
            <a:off x="623711" y="2357031"/>
            <a:ext cx="30790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อุปกรณ์ควบคุมนิวเมติกส์ไฟฟ้าเบื้องต้น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A9E9E3-DBDA-4CB7-5CAB-8F42A01833FB}"/>
              </a:ext>
            </a:extLst>
          </p:cNvPr>
          <p:cNvSpPr txBox="1"/>
          <p:nvPr/>
        </p:nvSpPr>
        <p:spPr>
          <a:xfrm>
            <a:off x="4454729" y="1400471"/>
            <a:ext cx="70436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3.1.1  อุปกรณ์สั่งงาน  (</a:t>
            </a:r>
            <a:r>
              <a:rPr lang="en-US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Input Element)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เป็นอุปกรณ์ที่ใช้ในการเริ่มต้นหรือหยุดทำงานรวมทั้งตั้งค่าเป้าหมายให้กับระบบ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 เช่น สวิตช์ต่างๆ เซนเซอร์ ทรานสดิวเซอร์ และอุปกรณ์ทางด้านอิเล็กทรอนิกส์ที่นำมาประกอบร่วมกัน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เพื่อส่งสัญญาณให้กับระบบควบคุม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6F3DD8-798E-6D82-59F7-37910A02FF7F}"/>
              </a:ext>
            </a:extLst>
          </p:cNvPr>
          <p:cNvSpPr txBox="1"/>
          <p:nvPr/>
        </p:nvSpPr>
        <p:spPr>
          <a:xfrm>
            <a:off x="4524684" y="703589"/>
            <a:ext cx="4608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 องค์ประกอบของการควบคุม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58D12B-FEBC-E1D6-0677-47DCED938683}"/>
              </a:ext>
            </a:extLst>
          </p:cNvPr>
          <p:cNvSpPr txBox="1"/>
          <p:nvPr/>
        </p:nvSpPr>
        <p:spPr>
          <a:xfrm>
            <a:off x="4454728" y="3851679"/>
            <a:ext cx="70436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thaiDist"/>
            <a:r>
              <a:rPr lang="th-TH" sz="3000" b="1" i="0" u="sng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3.1.2  ระบบควบคุม  (</a:t>
            </a:r>
            <a:r>
              <a:rPr lang="en-US" sz="3000" b="1" i="0" u="sng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Control System)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หมายถึงสิ่งที่ทำหน้าที่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ออกคำสั่งหรือกำหนดสัญญาณควบคุมตามกฎเกณฑ์ การควบคุมที่กำหนดไว้ล่วงหน้า คำสั่งหรือสัญญาณควบคุมนี้อาจจะสัมพันธ์กับเวลาหรือสัมพันธ์กับสัญญาณขาเข้าที่ได้รับจากอุปกรณ์ตรวจวัด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438802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2D510-BFA4-145F-99AF-56732854ED7D}"/>
              </a:ext>
            </a:extLst>
          </p:cNvPr>
          <p:cNvSpPr txBox="1"/>
          <p:nvPr/>
        </p:nvSpPr>
        <p:spPr>
          <a:xfrm>
            <a:off x="623711" y="2357031"/>
            <a:ext cx="30790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อุปกรณ์ควบคุมนิวเมติกส์ไฟฟ้าเบื้องต้น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6F3DD8-798E-6D82-59F7-37910A02FF7F}"/>
              </a:ext>
            </a:extLst>
          </p:cNvPr>
          <p:cNvSpPr txBox="1"/>
          <p:nvPr/>
        </p:nvSpPr>
        <p:spPr>
          <a:xfrm>
            <a:off x="4524684" y="545543"/>
            <a:ext cx="4608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 องค์ประกอบของการควบคุม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4D244-893F-3E1B-3AB0-6664FFBDB98F}"/>
              </a:ext>
            </a:extLst>
          </p:cNvPr>
          <p:cNvSpPr txBox="1"/>
          <p:nvPr/>
        </p:nvSpPr>
        <p:spPr>
          <a:xfrm>
            <a:off x="4524684" y="1312065"/>
            <a:ext cx="714022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3.1.3 อุปกรณ์ควบคุมส่วนสุดท้าย (</a:t>
            </a:r>
            <a:r>
              <a:rPr lang="en-US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Final Control Element)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สัญญาณที่ได้จากระบบควบคุมในบางครั้งจะมีขนาดที่ค่อนข้างต่ำ ไม่สอดคล้องกับสัญญาณของกระบวนการ จึงจำเป็นต้องใช้อุปกรณ์ส่วนนี้เพื่อเปลี่ยนแปลงค่าตัวแปรดังกล่าวให้เหมาะสม</a:t>
            </a:r>
          </a:p>
          <a:p>
            <a:pPr indent="722313" algn="thaiDist"/>
            <a:r>
              <a:rPr lang="th-TH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3.1.4  กระบวนการ  (</a:t>
            </a:r>
            <a:r>
              <a:rPr lang="en-US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Process)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หมายถึงกระบวนการทางฟิสิกส์ ทางเคมี และทางกายภาพที่ต้องการควบคุมให้มีสภาวะ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การทำงานตามความต้องการและตามสภาพแวดล้อม</a:t>
            </a:r>
          </a:p>
          <a:p>
            <a:pPr indent="722313" algn="thaiDist"/>
            <a:r>
              <a:rPr lang="th-TH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3.1.5  อุปกรณ์ตรวจวัด (</a:t>
            </a:r>
            <a:r>
              <a:rPr lang="en-US" sz="30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Measuring  Device)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เป็นอุปกรณ์ให้สัญญาณขาออกที่มีขนาดสัมพันธ์กับขนาดตัวแปรของสิ่งที่ต้องการวัดหรือสั่งงาน เช่น เซนเซอร์ และทรานสดิวเซอร์ชนิดต่างๆ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866461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E8C72-8BC4-DE46-1A1A-077B20B3D722}"/>
              </a:ext>
            </a:extLst>
          </p:cNvPr>
          <p:cNvSpPr txBox="1"/>
          <p:nvPr/>
        </p:nvSpPr>
        <p:spPr>
          <a:xfrm>
            <a:off x="634005" y="1286854"/>
            <a:ext cx="30790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อุปกรณ์ควบคุมนิวเมติกส์ไฟฟ้าเบื้องต้น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56C43-E911-7E3E-E7F2-8A33DEB9E670}"/>
              </a:ext>
            </a:extLst>
          </p:cNvPr>
          <p:cNvSpPr txBox="1"/>
          <p:nvPr/>
        </p:nvSpPr>
        <p:spPr>
          <a:xfrm>
            <a:off x="1016000" y="4531990"/>
            <a:ext cx="24835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 ลักษณะของการควบคุม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นิวเมติกส์ไฟฟ้า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81425-BB71-58CE-B6AE-30E3967A1DFE}"/>
              </a:ext>
            </a:extLst>
          </p:cNvPr>
          <p:cNvSpPr txBox="1"/>
          <p:nvPr/>
        </p:nvSpPr>
        <p:spPr>
          <a:xfrm>
            <a:off x="4389284" y="1762433"/>
            <a:ext cx="699911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วิธีการควบคุมพารามิเตอร์หรือสัญญาณต่างๆ ให้เป็นไปตามวัตถุประสงค์ที่ต้องการนั้นสามารถทำได้ 2 วิธี คือ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3.2.1 การควบคุมด้วยคน หมายถึงการควบคุมให้ลูกสูบทำงานโดยผู้ควบคุมสั่งการเปิด-ปิดวงจร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3.2.2 การควบคุมอัตโนมัติ หมายถึงการควบคุมให้ลูกสูบทำงานโดยผู้ควบคุมเริ่มต้น หลังจากนั้นอุปกรณ์ควบคุมหรืออุปกรณ์ตรวจจับจะทำงานเองอัตโนมัติ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0261361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B7C9F0A-596E-4211-1627-3119A91A9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44" y="2772954"/>
            <a:ext cx="6579910" cy="34215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A43319-7B33-2DDD-77A2-980EFB42D80E}"/>
              </a:ext>
            </a:extLst>
          </p:cNvPr>
          <p:cNvSpPr txBox="1"/>
          <p:nvPr/>
        </p:nvSpPr>
        <p:spPr>
          <a:xfrm>
            <a:off x="566744" y="645105"/>
            <a:ext cx="63081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อุปกรณ์ควบคุมนิวเมติกส์ไฟฟ้าเบื้องต้น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49915-3A88-0CD7-2C13-BBA8B2DA2066}"/>
              </a:ext>
            </a:extLst>
          </p:cNvPr>
          <p:cNvSpPr txBox="1"/>
          <p:nvPr/>
        </p:nvSpPr>
        <p:spPr>
          <a:xfrm>
            <a:off x="7563387" y="1290724"/>
            <a:ext cx="4061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ระบบควบคุม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ในงานอุตสาหกรรม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FF87B-67F6-0AD8-A93F-4A6BD43235A3}"/>
              </a:ext>
            </a:extLst>
          </p:cNvPr>
          <p:cNvSpPr txBox="1"/>
          <p:nvPr/>
        </p:nvSpPr>
        <p:spPr>
          <a:xfrm>
            <a:off x="7913510" y="2544738"/>
            <a:ext cx="3711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ระบบควบคุมเครื่องจักรกลในโรงงานอุตสาหกรรม โดยทั่วไปแล้วนิยมใช้การควบคุมอุปกรณ์ด้วยไฟฟ้า</a:t>
            </a:r>
          </a:p>
        </p:txBody>
      </p:sp>
    </p:spTree>
    <p:extLst>
      <p:ext uri="{BB962C8B-B14F-4D97-AF65-F5344CB8AC3E}">
        <p14:creationId xmlns:p14="http://schemas.microsoft.com/office/powerpoint/2010/main" val="573242830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FC75DBFA-893E-6293-3D68-4868C5EF5FF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88" y="370784"/>
            <a:ext cx="5375499" cy="40047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CA7257-9836-5D7B-0746-5C23B5C2F154}"/>
              </a:ext>
            </a:extLst>
          </p:cNvPr>
          <p:cNvSpPr txBox="1"/>
          <p:nvPr/>
        </p:nvSpPr>
        <p:spPr>
          <a:xfrm>
            <a:off x="902940" y="4829749"/>
            <a:ext cx="54075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ระบบควบคุมใน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งานอุตสาหกรรม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731B4-0121-535B-1EAF-71B74DD4DAFF}"/>
              </a:ext>
            </a:extLst>
          </p:cNvPr>
          <p:cNvSpPr txBox="1"/>
          <p:nvPr/>
        </p:nvSpPr>
        <p:spPr>
          <a:xfrm>
            <a:off x="7961247" y="1407817"/>
            <a:ext cx="353342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3.3.1 ระบบที่ใช้สวิตช์แม่เหล็กหรือรีเลย์ </a:t>
            </a:r>
          </a:p>
          <a:p>
            <a:pPr algn="thaiDist"/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ในการควบคุมทั้งสวิตช์และรีเลย์ให้ทำงานโดยจ่ายไฟฟ้าให้กับขดลวด เพื่อสร้างอำนาจแม่เหล็กให้หน้าสัมผัสเปิด-ปิดวงจรควบคุม</a:t>
            </a:r>
          </a:p>
        </p:txBody>
      </p:sp>
    </p:spTree>
    <p:extLst>
      <p:ext uri="{BB962C8B-B14F-4D97-AF65-F5344CB8AC3E}">
        <p14:creationId xmlns:p14="http://schemas.microsoft.com/office/powerpoint/2010/main" val="1046994877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BB3752A0-87EE-939F-3A58-8F7DAC1F3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444" y="2587505"/>
            <a:ext cx="10646199" cy="33003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AAE648C-BFC2-84D1-5249-B5EB817797A5}"/>
              </a:ext>
            </a:extLst>
          </p:cNvPr>
          <p:cNvSpPr txBox="1"/>
          <p:nvPr/>
        </p:nvSpPr>
        <p:spPr>
          <a:xfrm>
            <a:off x="789444" y="833233"/>
            <a:ext cx="5171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th-TH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3.3.1 ระบบที่ใช้สวิตช์แม่เหล็กหรือรีเลย์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764077-57AE-92F6-FB5B-16FA95D713C8}"/>
              </a:ext>
            </a:extLst>
          </p:cNvPr>
          <p:cNvSpPr txBox="1"/>
          <p:nvPr/>
        </p:nvSpPr>
        <p:spPr>
          <a:xfrm>
            <a:off x="3244329" y="1841116"/>
            <a:ext cx="541866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ข้อดีและข้อเสียของการใช้รีเลย์ในการควบคุม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820057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793E647-E80D-6530-662A-36D12713F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9987" y="910257"/>
            <a:ext cx="6861345" cy="29332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27AE5-ECA7-EC44-11E0-E1A83BDD476F}"/>
              </a:ext>
            </a:extLst>
          </p:cNvPr>
          <p:cNvSpPr txBox="1"/>
          <p:nvPr/>
        </p:nvSpPr>
        <p:spPr>
          <a:xfrm>
            <a:off x="902940" y="4829749"/>
            <a:ext cx="54075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ระบบควบคุมใน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งานอุตสาหกรรม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726FE-AD66-D3DF-2BA2-BF248C872E9C}"/>
              </a:ext>
            </a:extLst>
          </p:cNvPr>
          <p:cNvSpPr txBox="1"/>
          <p:nvPr/>
        </p:nvSpPr>
        <p:spPr>
          <a:xfrm>
            <a:off x="7619999" y="730002"/>
            <a:ext cx="415201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3.3.2 การควบคุมโดยใช้อุปกรณ์อิเล็กทรอนิกส์ </a:t>
            </a:r>
          </a:p>
          <a:p>
            <a:pPr indent="541338" algn="thaiDist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ปัจจุบันการพัฒนาเทคโนโลยีอิเล็กทรอนิกส์ได้เจริญก้าวหน้าเป็นอย่างมาก ในงานควบคุมจึงได้นำเอาอุปกรณ์อิเล็กทรอนิกส์มาประกอบเป็นวงจรต่างๆ เพื่อควบคุมการทำงานตามที่ต้องการและการควบคุมด้วยระบบนี้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มีทั้งการควบคุมแบบเปิด-ปิด และ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การควบคุมที่ใช้กับสัญญาณต่อเนื่อง</a:t>
            </a:r>
            <a:endParaRPr lang="th-TH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0179390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1E24D9B-1436-B6D2-6BAC-CE9A5A30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421" y="2540615"/>
            <a:ext cx="10793897" cy="3427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662736-2088-378C-CD46-D8599F49518D}"/>
              </a:ext>
            </a:extLst>
          </p:cNvPr>
          <p:cNvSpPr txBox="1"/>
          <p:nvPr/>
        </p:nvSpPr>
        <p:spPr>
          <a:xfrm>
            <a:off x="909207" y="8225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th-TH" sz="36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3.3.2 การควบคุมโดยใช้อุปกรณ์อิเล็กทรอนิกส์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FAA29-977A-EC6A-CB37-80CF2AC0F766}"/>
              </a:ext>
            </a:extLst>
          </p:cNvPr>
          <p:cNvSpPr txBox="1"/>
          <p:nvPr/>
        </p:nvSpPr>
        <p:spPr>
          <a:xfrm>
            <a:off x="2373301" y="1940451"/>
            <a:ext cx="74636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ข้อดีและข้อเสียของการใช้อุปกรณ์อิเล็กทรอนิกส์ในการควบคุม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1863572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146EA-D1C8-84A5-A6EE-62C32C69BFFB}"/>
              </a:ext>
            </a:extLst>
          </p:cNvPr>
          <p:cNvSpPr txBox="1"/>
          <p:nvPr/>
        </p:nvSpPr>
        <p:spPr>
          <a:xfrm>
            <a:off x="1314077" y="2762169"/>
            <a:ext cx="26907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สาระการเรียนรู้</a:t>
            </a:r>
            <a:endParaRPr lang="th-TH" sz="44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B3181-E873-D63D-26AA-775570F628D0}"/>
              </a:ext>
            </a:extLst>
          </p:cNvPr>
          <p:cNvSpPr txBox="1"/>
          <p:nvPr/>
        </p:nvSpPr>
        <p:spPr>
          <a:xfrm>
            <a:off x="5661399" y="3039086"/>
            <a:ext cx="543557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การควบคุมนิวเมติกส์ทางกลเบื้องต้น</a:t>
            </a:r>
            <a:b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การควบคุมนิวเมติกส์ไฟฟ้าเบื้องต้น</a:t>
            </a:r>
            <a:b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อุปกรณ์ควบคุมนิวเมติกส์ไฟฟ้าเบื้องต้น</a:t>
            </a:r>
            <a:r>
              <a:rPr lang="th-TH" sz="33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7055847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F4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62F53-D9F4-2244-72EA-D85FF09BD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0" r="1" b="1113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99EB4-A4EF-6612-78FF-2A5309C6FA39}"/>
              </a:ext>
            </a:extLst>
          </p:cNvPr>
          <p:cNvSpPr txBox="1"/>
          <p:nvPr/>
        </p:nvSpPr>
        <p:spPr>
          <a:xfrm>
            <a:off x="902940" y="4829749"/>
            <a:ext cx="54075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ระบบควบคุมใน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งานอุตสาหกรรม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E7E78-0DB2-81E8-60EF-825A453A43E8}"/>
              </a:ext>
            </a:extLst>
          </p:cNvPr>
          <p:cNvSpPr txBox="1"/>
          <p:nvPr/>
        </p:nvSpPr>
        <p:spPr>
          <a:xfrm>
            <a:off x="7653528" y="590393"/>
            <a:ext cx="409786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3.3.3 ระบบที่</a:t>
            </a:r>
            <a:r>
              <a:rPr lang="th-TH" sz="3600" b="1" i="0" u="sng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ใช้โปรแกรม</a:t>
            </a:r>
            <a:br>
              <a:rPr lang="th-TH" sz="3600" b="1" i="0" u="sng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</a:t>
            </a: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เบิลคอนโทรลเลอร์หรือโปรแกรมเมเบิลลอจิก-คอนโทรลเลอร์ (</a:t>
            </a:r>
            <a:r>
              <a:rPr lang="en-US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PC/PLC) </a:t>
            </a:r>
            <a:endParaRPr lang="th-TH" sz="3600" b="1" i="0" u="sng" dirty="0">
              <a:solidFill>
                <a:schemeClr val="bg1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>
              <a:spcAft>
                <a:spcPts val="1200"/>
              </a:spcAft>
            </a:pP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ใช้อุปกรณ์ควบคุมการทำงานของเครื่องจักรหรือกระบวนการต่างๆ 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โดยมีส่วนประกอบที่สำคัญ คือ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ไมโครโพรเซสเซอร์ ทำหน้าที่ประมวลผลสัญญาณ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อินพุต แล้วสั่ง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ให้เอาต์พุตทำงานแบบอัตโนมัติ</a:t>
            </a:r>
            <a:r>
              <a:rPr lang="th-TH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2283608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F4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62F53-D9F4-2244-72EA-D85FF09BD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0" r="1" b="1113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99EB4-A4EF-6612-78FF-2A5309C6FA39}"/>
              </a:ext>
            </a:extLst>
          </p:cNvPr>
          <p:cNvSpPr txBox="1"/>
          <p:nvPr/>
        </p:nvSpPr>
        <p:spPr>
          <a:xfrm>
            <a:off x="902940" y="4829749"/>
            <a:ext cx="54075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ระบบควบคุมใน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งานอุตสาหกรรม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E7E78-0DB2-81E8-60EF-825A453A43E8}"/>
              </a:ext>
            </a:extLst>
          </p:cNvPr>
          <p:cNvSpPr txBox="1"/>
          <p:nvPr/>
        </p:nvSpPr>
        <p:spPr>
          <a:xfrm>
            <a:off x="7653528" y="906481"/>
            <a:ext cx="409786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3.3.3 ระบบที่ใช้โปรแกรม</a:t>
            </a:r>
            <a:b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เมเบิลคอนโทรลเลอร์หรือโปรแกรมเมเบิลลอจิก-คอนโทรลเลอร์ (</a:t>
            </a:r>
            <a:r>
              <a:rPr lang="en-US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PC/PLC) </a:t>
            </a:r>
            <a:endParaRPr lang="th-TH" sz="3600" b="1" i="0" u="sng" dirty="0">
              <a:solidFill>
                <a:schemeClr val="bg1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>
              <a:spcAft>
                <a:spcPts val="1200"/>
              </a:spcAft>
            </a:pP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สามารถต่อเข้ากับคอมพิวเตอร์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โดยการเขียนวงจรควบคุมและสามารถแก้ไขวงจรได้สะดวกรวดเร็วเมื่อเทียบกับการใช้รีเลย์</a:t>
            </a:r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i="0" u="sng" dirty="0">
              <a:solidFill>
                <a:schemeClr val="bg1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5937308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23A3C-4F1A-F656-72E0-DC8DE96E55EB}"/>
              </a:ext>
            </a:extLst>
          </p:cNvPr>
          <p:cNvSpPr txBox="1"/>
          <p:nvPr/>
        </p:nvSpPr>
        <p:spPr>
          <a:xfrm>
            <a:off x="476955" y="2889190"/>
            <a:ext cx="32659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F4FE8-8B53-F50F-03B2-5901D316975D}"/>
              </a:ext>
            </a:extLst>
          </p:cNvPr>
          <p:cNvSpPr txBox="1"/>
          <p:nvPr/>
        </p:nvSpPr>
        <p:spPr>
          <a:xfrm>
            <a:off x="4447605" y="1411862"/>
            <a:ext cx="70578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อุปกรณ์ไฟฟ้าและอิเล็กทรอนิกส์ควบคุมเครื่องจักรกล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หรือกระบวนการทำงานต่างๆ ในระบบนิวเมติกส์และไฮดรอลิกส์ สามารถแบ่งลักษณะของการทำงานออกเป็น 2 ส่วน คือส่วนของวงจรกำลัง เช่น วงจรนิวเมติกส์ใช้ลมอัด และวงจรไฮดรอลิกส์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ใช้น้ำมัน โดยเป็นต้นกำลังในการทำให้ลูกสูบทำงานและ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ส่วนของวงจรควบคุม เป็นวงจรไฟฟ้าหรือวงจรอิเล็กทรอนิกส์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ทำหน้าที่ควบคุมให้ลูกสูบและมอเตอร์ทำงานทั้งแบบคนควบคุมและแบบอัตโนมัติ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1746453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874EF-9AAC-373E-27B6-C054E30AA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489" y="2028048"/>
            <a:ext cx="3902440" cy="35804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59CC4-9A42-3D0E-BD1E-EB8FECC4FF9A}"/>
              </a:ext>
            </a:extLst>
          </p:cNvPr>
          <p:cNvSpPr txBox="1"/>
          <p:nvPr/>
        </p:nvSpPr>
        <p:spPr>
          <a:xfrm>
            <a:off x="656002" y="4850505"/>
            <a:ext cx="6522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279964-0A75-A0E8-8D97-B93FF6630524}"/>
              </a:ext>
            </a:extLst>
          </p:cNvPr>
          <p:cNvSpPr txBox="1"/>
          <p:nvPr/>
        </p:nvSpPr>
        <p:spPr>
          <a:xfrm>
            <a:off x="591086" y="1476636"/>
            <a:ext cx="718193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3.4.1  สวิตช์ไฟฟ้าในงานอุตสาหกรรม</a:t>
            </a:r>
          </a:p>
          <a:p>
            <a:pPr indent="631825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ในการควบคุมเครื่องจักรกลไฟฟ้านิยมใช้สัญลักษณ์ในการเขียนวงจรกำลังและวงจรควบคุม สวิตช์ไฟฟ้าในงานอุตสาหกรรมทั่วไปใช้สำหรับเริ่มหรือหยุดการทำงานปกติ และหยุดฉุกเฉิน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7886854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7653011" cy="223617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F7BF8B60-01C5-40A0-93B3-633DE4A59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448057"/>
            <a:ext cx="3441047" cy="22299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8AC82A2C-B6CA-A894-2A12-D2C28D3DB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985" y="613363"/>
            <a:ext cx="1657141" cy="1899303"/>
          </a:xfrm>
          <a:prstGeom prst="rect">
            <a:avLst/>
          </a:prstGeom>
        </p:spPr>
      </p:pic>
      <p:sp>
        <p:nvSpPr>
          <p:cNvPr id="35" name="Rectangle 2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862072"/>
            <a:ext cx="7653012" cy="353872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CFF60D30-7C5E-4E4D-A537-C74F42F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2864752"/>
            <a:ext cx="3441047" cy="22299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close-up of some hats&#10;&#10;Description automatically generated with low confidence">
            <a:extLst>
              <a:ext uri="{FF2B5EF4-FFF2-40B4-BE49-F238E27FC236}">
                <a16:creationId xmlns:a16="http://schemas.microsoft.com/office/drawing/2014/main" id="{5593F843-9CCE-969D-FE69-86D158A72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587" y="3030950"/>
            <a:ext cx="3011934" cy="18975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5257560"/>
            <a:ext cx="1636776" cy="1141516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304" y="5256465"/>
            <a:ext cx="1636776" cy="1142613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C85D7-24C7-685F-3D5C-6D44BC3AFD92}"/>
              </a:ext>
            </a:extLst>
          </p:cNvPr>
          <p:cNvSpPr txBox="1"/>
          <p:nvPr/>
        </p:nvSpPr>
        <p:spPr>
          <a:xfrm>
            <a:off x="1031605" y="847257"/>
            <a:ext cx="6522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E89DF3-C022-47A5-1394-799BD4F56764}"/>
              </a:ext>
            </a:extLst>
          </p:cNvPr>
          <p:cNvSpPr txBox="1"/>
          <p:nvPr/>
        </p:nvSpPr>
        <p:spPr>
          <a:xfrm>
            <a:off x="2174901" y="1715817"/>
            <a:ext cx="47000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3.4.1  สวิตช์ไฟฟ้าในงานอุตสาหกรรม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6DBD78-4851-29DC-1048-97C814CB0C65}"/>
              </a:ext>
            </a:extLst>
          </p:cNvPr>
          <p:cNvSpPr txBox="1"/>
          <p:nvPr/>
        </p:nvSpPr>
        <p:spPr>
          <a:xfrm>
            <a:off x="892088" y="3227129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สวิตช์ควบคุมในงานอุตสาหกรรมเบื้องต้น ได้แก่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48030B-43D1-A589-589B-E7CF6D56BF7A}"/>
              </a:ext>
            </a:extLst>
          </p:cNvPr>
          <p:cNvSpPr txBox="1"/>
          <p:nvPr/>
        </p:nvSpPr>
        <p:spPr>
          <a:xfrm>
            <a:off x="892088" y="3888779"/>
            <a:ext cx="68295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 สวิตช์ปุ่มกด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Pushbutton  Switch)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เมื่อกดสวิตช์หน้าสัมผัสจะเปิด-ปิดวงจร โดยทั่วไปจะมีหน้าสัมผัส 2 ลักษณะ คือ</a:t>
            </a:r>
          </a:p>
          <a:p>
            <a:pPr marL="722313" indent="-360363">
              <a:buAutoNum type="arabicParenBoth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สวิตช์ปุ่มกดแบบปกติเปิด</a:t>
            </a:r>
          </a:p>
          <a:p>
            <a:pPr marL="722313" indent="-360363">
              <a:buAutoNum type="arabicParenBoth"/>
            </a:pP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สวิตช์ปุ่มกดแบบปกติปิด </a:t>
            </a:r>
          </a:p>
        </p:txBody>
      </p:sp>
    </p:spTree>
    <p:extLst>
      <p:ext uri="{BB962C8B-B14F-4D97-AF65-F5344CB8AC3E}">
        <p14:creationId xmlns:p14="http://schemas.microsoft.com/office/powerpoint/2010/main" val="3902747350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7653011" cy="223617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BF8B60-01C5-40A0-93B3-633DE4A59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448057"/>
            <a:ext cx="3441047" cy="22299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92A25FDB-1046-4228-2CD7-D5B5FBA80E2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9205352" y="613363"/>
            <a:ext cx="1614407" cy="18993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862072"/>
            <a:ext cx="7653012" cy="353872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F60D30-7C5E-4E4D-A537-C74F42F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2864752"/>
            <a:ext cx="3441047" cy="2229916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4FDBB352-6A81-225E-4E5D-C90C369B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0126" y="3039610"/>
            <a:ext cx="3044857" cy="18801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5257560"/>
            <a:ext cx="1636776" cy="1141516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304" y="5256465"/>
            <a:ext cx="1636776" cy="1142613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4B585-5BD2-6E5E-0551-90907513D057}"/>
              </a:ext>
            </a:extLst>
          </p:cNvPr>
          <p:cNvSpPr txBox="1"/>
          <p:nvPr/>
        </p:nvSpPr>
        <p:spPr>
          <a:xfrm>
            <a:off x="1031605" y="847257"/>
            <a:ext cx="6522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80C985-FCA6-F746-5C3B-5BF528EA407B}"/>
              </a:ext>
            </a:extLst>
          </p:cNvPr>
          <p:cNvSpPr txBox="1"/>
          <p:nvPr/>
        </p:nvSpPr>
        <p:spPr>
          <a:xfrm>
            <a:off x="2174901" y="1715817"/>
            <a:ext cx="47000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3.4.1  สวิตช์ไฟฟ้าในงานอุตสาหกรรม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252C1E-D6B8-603A-66B0-DC29705530C7}"/>
              </a:ext>
            </a:extLst>
          </p:cNvPr>
          <p:cNvSpPr txBox="1"/>
          <p:nvPr/>
        </p:nvSpPr>
        <p:spPr>
          <a:xfrm>
            <a:off x="892088" y="3227129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สวิตช์ควบคุมในงานอุตสาหกรรมเบื้องต้น ได้แก่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FFED53-5EF9-337B-4B9C-739B055A27CA}"/>
              </a:ext>
            </a:extLst>
          </p:cNvPr>
          <p:cNvSpPr txBox="1"/>
          <p:nvPr/>
        </p:nvSpPr>
        <p:spPr>
          <a:xfrm>
            <a:off x="892087" y="3900990"/>
            <a:ext cx="68408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2) สวิตช์กดค้างตำแหน่ง 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Toggle Switch)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สวิตช์นี้สามารถค้างตำแหน่งการทำงานได้หากกดสวิตช์ไปทางตำแหน่ง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Off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จะทำให้หน้าสัมผัสแยกออกจากกัน แต่หากกดสวิตช์ไปทางตำแหน่ง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On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จะทำให้หน้าสัมผัสต่อถึงกัน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6323212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ADBDF5E3-4906-40CC-B929-F315BD058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0A70E06-9734-4904-B829-95BCC019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B9E095-93FF-4FF3-8399-098627973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DB1BADEA-DDC5-4DCC-B8EC-AA06BC73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092062-2A1A-CF6C-274C-E4358C2BD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2106" y="346285"/>
            <a:ext cx="4109744" cy="3657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73E311-ECEB-341B-8C94-F0DEBBB44F7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202892" y="4508838"/>
            <a:ext cx="1600576" cy="18997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0F416B-FBDD-B8D7-727C-84A18B9914DC}"/>
              </a:ext>
            </a:extLst>
          </p:cNvPr>
          <p:cNvSpPr txBox="1"/>
          <p:nvPr/>
        </p:nvSpPr>
        <p:spPr>
          <a:xfrm>
            <a:off x="441830" y="386835"/>
            <a:ext cx="6522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60D0E8-5D68-3681-14DD-21D40EE3EE9B}"/>
              </a:ext>
            </a:extLst>
          </p:cNvPr>
          <p:cNvSpPr txBox="1"/>
          <p:nvPr/>
        </p:nvSpPr>
        <p:spPr>
          <a:xfrm>
            <a:off x="1353057" y="1210097"/>
            <a:ext cx="47000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3.4.1  สวิตช์ไฟฟ้าในงานอุตสาหกรรม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1FE3D8-EAB6-C867-A8EC-991DF439FA02}"/>
              </a:ext>
            </a:extLst>
          </p:cNvPr>
          <p:cNvSpPr txBox="1"/>
          <p:nvPr/>
        </p:nvSpPr>
        <p:spPr>
          <a:xfrm>
            <a:off x="509372" y="2043493"/>
            <a:ext cx="65224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3)  ลิมิตสวิตช์  หลักการทำงานของสวิตช์ทางกลนี้ 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คือ ใช้แท่นเครื่องก้านสูบ ฝาปิดเครื่องจักร ฯลฯ เป็นตัวกด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ในการเปลี่ยนตำแหน่งหน้าสัมผัสในสภาวะปกติ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spc="1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หน้าสัมผัสหมายเลข 1  จะต่อกับ  2  ปกติปิด  (</a:t>
            </a:r>
            <a:r>
              <a:rPr lang="en-US" b="1" i="0" spc="1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NC) </a:t>
            </a:r>
            <a:r>
              <a:rPr lang="th-TH" b="1" i="0" spc="1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ส่วน</a:t>
            </a:r>
            <a:r>
              <a:rPr lang="th-TH" b="1" i="0" spc="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หน้าสัมผัส  4  จะเป็นปกติเปิด   (</a:t>
            </a:r>
            <a:r>
              <a:rPr lang="en-US" b="1" i="0" spc="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NO) </a:t>
            </a:r>
            <a:r>
              <a:rPr lang="th-TH" b="1" i="0" spc="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เมื่อถูกแรงจากภายนอก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มากระทำก็จะทำให้หน้าสัมผัสเปลี่ยนตำแหน่งการต่อ คือ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1 จะต่อเข้ากับ 4 โดยที่ 2 จะไม่ต่อกับหน้าสัมผัสใด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1253414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2"/>
            <a:ext cx="6711020" cy="278186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169340-65CE-40F2-B3C8-B9D474178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9089" y="455365"/>
            <a:ext cx="4371502" cy="277672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B27CD-0BEE-19C4-D9E6-61DFAECA8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069" y="635104"/>
            <a:ext cx="2871548" cy="24121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A8B9026-04DF-499B-A388-67FCB7435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505" y="3395972"/>
            <a:ext cx="1332806" cy="141732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4" y="4965192"/>
            <a:ext cx="1338257" cy="1417320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5100" y="3395974"/>
            <a:ext cx="5193903" cy="300666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2656D4A3-B550-45B7-A4A3-7E1E52890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9089" y="3390832"/>
            <a:ext cx="4371502" cy="2991680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BFFE6-455E-4068-591B-93AC3A9298A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614026" y="4061209"/>
            <a:ext cx="1821627" cy="180796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088073D-88B1-6F4E-6952-59529B20152E}"/>
              </a:ext>
            </a:extLst>
          </p:cNvPr>
          <p:cNvSpPr txBox="1"/>
          <p:nvPr/>
        </p:nvSpPr>
        <p:spPr>
          <a:xfrm>
            <a:off x="462054" y="1051521"/>
            <a:ext cx="6522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D55C3A-4830-A856-0CBE-CD6A5073923B}"/>
              </a:ext>
            </a:extLst>
          </p:cNvPr>
          <p:cNvSpPr txBox="1"/>
          <p:nvPr/>
        </p:nvSpPr>
        <p:spPr>
          <a:xfrm>
            <a:off x="1395968" y="2090444"/>
            <a:ext cx="47000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3.4.1  สวิตช์ไฟฟ้าในงานอุตสาหกรรม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1CFCB5-7361-FC46-DDA0-ADA7ED936C21}"/>
              </a:ext>
            </a:extLst>
          </p:cNvPr>
          <p:cNvSpPr txBox="1"/>
          <p:nvPr/>
        </p:nvSpPr>
        <p:spPr>
          <a:xfrm>
            <a:off x="2086358" y="3428337"/>
            <a:ext cx="49094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4)  สวิตช์ความดัน  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Pressure Switch)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สวิตช์ทำงานโดยอาศัยการเปลี่ยนแปลงของความดันลมหรือน้ำมันในสภาวะปกติ เมื่อยังไม่มีความ-ดันหรือความดันที่หมายเลข 4 ต่ำกว่าแรงของสปริงหน้าสัมผัส 1 จะต่อกับ 2 แต่เมื่อความดัน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มีค่ามากกว่าแรงสปริง จะทำให้หน้าสัมผัสเปลี่ยนตำแหน่ง คือ 1 จะต่อกับ 4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6208903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2"/>
            <a:ext cx="6711020" cy="278186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169340-65CE-40F2-B3C8-B9D474178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9089" y="455365"/>
            <a:ext cx="4371502" cy="2776721"/>
          </a:xfrm>
          <a:prstGeom prst="rect">
            <a:avLst/>
          </a:prstGeom>
          <a:solidFill>
            <a:srgbClr val="FA734C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AE02B-96FC-E97B-EC9F-46647B8D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733" y="637457"/>
            <a:ext cx="3534213" cy="24121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8B9026-04DF-499B-A388-67FCB7435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505" y="3395972"/>
            <a:ext cx="1332806" cy="1417320"/>
          </a:xfrm>
          <a:prstGeom prst="rect">
            <a:avLst/>
          </a:prstGeom>
          <a:solidFill>
            <a:srgbClr val="FA734C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4" y="4965192"/>
            <a:ext cx="1338257" cy="1417320"/>
          </a:xfrm>
          <a:prstGeom prst="rect">
            <a:avLst/>
          </a:prstGeom>
          <a:solidFill>
            <a:srgbClr val="7D4E4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5100" y="3395974"/>
            <a:ext cx="5193903" cy="300666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56D4A3-B550-45B7-A4A3-7E1E52890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9089" y="3390832"/>
            <a:ext cx="4371502" cy="2991680"/>
          </a:xfrm>
          <a:prstGeom prst="rect">
            <a:avLst/>
          </a:prstGeom>
          <a:solidFill>
            <a:srgbClr val="FA734C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video game console&#10;&#10;Description automatically generated with low confidence">
            <a:extLst>
              <a:ext uri="{FF2B5EF4-FFF2-40B4-BE49-F238E27FC236}">
                <a16:creationId xmlns:a16="http://schemas.microsoft.com/office/drawing/2014/main" id="{072276D3-0345-3B91-AB52-2E76AFC9C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465" y="3557527"/>
            <a:ext cx="3046749" cy="26582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EB018A-E88A-10C0-B0FF-5E552F171F61}"/>
              </a:ext>
            </a:extLst>
          </p:cNvPr>
          <p:cNvSpPr txBox="1"/>
          <p:nvPr/>
        </p:nvSpPr>
        <p:spPr>
          <a:xfrm>
            <a:off x="943718" y="1042896"/>
            <a:ext cx="57476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B2B1B6-CD14-06D2-0DB3-94D08C42BEB5}"/>
              </a:ext>
            </a:extLst>
          </p:cNvPr>
          <p:cNvSpPr txBox="1"/>
          <p:nvPr/>
        </p:nvSpPr>
        <p:spPr>
          <a:xfrm>
            <a:off x="1479213" y="2006687"/>
            <a:ext cx="4676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3.4.2 อุปกรณ์ควบคุมแบบอัตโนมัติ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9AC3-C004-489F-2196-6CC32F501F91}"/>
              </a:ext>
            </a:extLst>
          </p:cNvPr>
          <p:cNvSpPr txBox="1"/>
          <p:nvPr/>
        </p:nvSpPr>
        <p:spPr>
          <a:xfrm>
            <a:off x="1959108" y="3492433"/>
            <a:ext cx="510773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>
              <a:tabLst>
                <a:tab pos="541338" algn="l"/>
              </a:tabLst>
            </a:pPr>
            <a:r>
              <a:rPr lang="th-TH" sz="2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วงจรควบคุมซับซ้อน เช่น การควบคุมมอเตอร์ควบคุมระบบนิวเมติกส์หรือไฮดรอลิกส์ ไม่สามารถ</a:t>
            </a:r>
            <a:br>
              <a:rPr lang="th-TH" sz="2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ที่จะใช้สวิตช์เพียงลำพังในการควบคุม จึงจำเป็นต้องใช้สวิตช์แม่เหล็กเข้ามาช่วย เนื่องจากมีหน้าสัมผัสจำนวนหลายชุดอยู่ภายในตัวเดียวกัน สามารถนำมาใช้ในการเปิด-ปิดวงจรควบคุมรวมทั้งใช้งานร่วมกับไทม์เมอร์รีเลย์และเคาน์เตอร์ได้ดี</a:t>
            </a:r>
            <a:endParaRPr lang="th-TH" sz="2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1947918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6"/>
            <a:ext cx="2889440" cy="3374708"/>
          </a:xfrm>
          <a:prstGeom prst="rect">
            <a:avLst/>
          </a:prstGeom>
          <a:solidFill>
            <a:srgbClr val="92554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8D2B80-8E9F-41B0-89A3-BCF4D07BA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530" y="442921"/>
            <a:ext cx="5242040" cy="3383280"/>
          </a:xfrm>
          <a:prstGeom prst="rect">
            <a:avLst/>
          </a:prstGeom>
          <a:solidFill>
            <a:srgbClr val="EA785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white video game console&#10;&#10;Description automatically generated with low confidence">
            <a:extLst>
              <a:ext uri="{FF2B5EF4-FFF2-40B4-BE49-F238E27FC236}">
                <a16:creationId xmlns:a16="http://schemas.microsoft.com/office/drawing/2014/main" id="{48D1C039-0762-2F60-13E6-02BF2089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592" y="584652"/>
            <a:ext cx="3415776" cy="30998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3C89F7-CA6F-4D03-AF17-4A0E9FFD3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2527" y="444747"/>
            <a:ext cx="2798064" cy="1600200"/>
          </a:xfrm>
          <a:prstGeom prst="rect">
            <a:avLst/>
          </a:prstGeom>
          <a:solidFill>
            <a:srgbClr val="EA785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E0A4D391-1F64-3DD1-84FD-47D910B73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811" y="586479"/>
            <a:ext cx="1661496" cy="1316736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A8D51344-ED64-462E-91D0-35C563C7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2527" y="2227827"/>
            <a:ext cx="2798064" cy="1600200"/>
          </a:xfrm>
          <a:prstGeom prst="rect">
            <a:avLst/>
          </a:prstGeom>
          <a:solidFill>
            <a:srgbClr val="EA785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9CAB340-3AD6-0524-3B9D-85177135B53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080965" y="2369559"/>
            <a:ext cx="2461188" cy="1316736"/>
          </a:xfrm>
          <a:prstGeom prst="rect">
            <a:avLst/>
          </a:prstGeom>
        </p:spPr>
      </p:pic>
      <p:sp>
        <p:nvSpPr>
          <p:cNvPr id="31" name="Rectangle 2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3992578"/>
            <a:ext cx="2889504" cy="2406501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3992578"/>
            <a:ext cx="8219337" cy="240650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A1A217-E79B-96D5-E19C-A7E95A7B2EAE}"/>
              </a:ext>
            </a:extLst>
          </p:cNvPr>
          <p:cNvSpPr txBox="1"/>
          <p:nvPr/>
        </p:nvSpPr>
        <p:spPr>
          <a:xfrm>
            <a:off x="623429" y="1282350"/>
            <a:ext cx="2575270" cy="1776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3.4.2 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อุปกรณ์ควบคุม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แบบอัตโนมัติ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914F9E-CF57-298A-9EF1-33F05E4999DF}"/>
              </a:ext>
            </a:extLst>
          </p:cNvPr>
          <p:cNvSpPr txBox="1"/>
          <p:nvPr/>
        </p:nvSpPr>
        <p:spPr>
          <a:xfrm>
            <a:off x="497945" y="4530051"/>
            <a:ext cx="2700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 สวิตช์แม่เหล็ก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Magnetic Contactor)</a:t>
            </a:r>
            <a:endParaRPr lang="th-TH" sz="3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798C37-6C9E-E15E-7211-C009B07FFD4D}"/>
              </a:ext>
            </a:extLst>
          </p:cNvPr>
          <p:cNvSpPr txBox="1"/>
          <p:nvPr/>
        </p:nvSpPr>
        <p:spPr>
          <a:xfrm>
            <a:off x="3664432" y="4530051"/>
            <a:ext cx="80296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โครงสร้างของสวิตช์แม่เหล็กประกอบด้วยแกนเหล็ก 2 ชุด คือ ชุดหนึ่งถูกยึดติดอยู่กับที่ โดยจะมีขดลวดพันอยู่รอบๆ เพื่อสร้างสนามแม่เหล็ก ส่วนแกนเหล็กอีกชุดหนึ่งจะเป็นส่วนที่เคลื่อนที่และมีหน้าสัมผัสยึดติดอยู่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0708155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146EA-D1C8-84A5-A6EE-62C32C69BFFB}"/>
              </a:ext>
            </a:extLst>
          </p:cNvPr>
          <p:cNvSpPr txBox="1"/>
          <p:nvPr/>
        </p:nvSpPr>
        <p:spPr>
          <a:xfrm>
            <a:off x="1314077" y="2542347"/>
            <a:ext cx="26907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สมรรถนะประจำหน่วย</a:t>
            </a:r>
            <a:endParaRPr lang="th-TH" sz="44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FBB00-D884-80C6-257C-BB87EDC181E5}"/>
              </a:ext>
            </a:extLst>
          </p:cNvPr>
          <p:cNvSpPr txBox="1"/>
          <p:nvPr/>
        </p:nvSpPr>
        <p:spPr>
          <a:xfrm>
            <a:off x="5099055" y="2948382"/>
            <a:ext cx="622370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thaiDist">
              <a:buAutoNum type="arabicPeriod"/>
            </a:pP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แสดงความรู้เกี่ยวกับการควบคุมการทำงานในระบบนิวเมติกส์</a:t>
            </a:r>
          </a:p>
          <a:p>
            <a:pPr marL="361950" indent="-361950" algn="thaiDist">
              <a:buAutoNum type="arabicPeriod"/>
            </a:pP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ต่อวงจรควบคุมการทำงานในระบบนิวเมติกส์</a:t>
            </a:r>
            <a:endParaRPr lang="th-TH" sz="33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6587183"/>
      </p:ext>
    </p:extLst>
  </p:cSld>
  <p:clrMapOvr>
    <a:masterClrMapping/>
  </p:clrMapOvr>
  <p:transition spd="slow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6"/>
            <a:ext cx="2889440" cy="3374708"/>
          </a:xfrm>
          <a:prstGeom prst="rect">
            <a:avLst/>
          </a:prstGeom>
          <a:solidFill>
            <a:srgbClr val="92554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8D2B80-8E9F-41B0-89A3-BCF4D07BA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530" y="442921"/>
            <a:ext cx="5242040" cy="3383280"/>
          </a:xfrm>
          <a:prstGeom prst="rect">
            <a:avLst/>
          </a:prstGeom>
          <a:solidFill>
            <a:srgbClr val="EA785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white video game console&#10;&#10;Description automatically generated with low confidence">
            <a:extLst>
              <a:ext uri="{FF2B5EF4-FFF2-40B4-BE49-F238E27FC236}">
                <a16:creationId xmlns:a16="http://schemas.microsoft.com/office/drawing/2014/main" id="{48D1C039-0762-2F60-13E6-02BF2089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592" y="584652"/>
            <a:ext cx="3415776" cy="30998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3C89F7-CA6F-4D03-AF17-4A0E9FFD3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2527" y="444747"/>
            <a:ext cx="2798064" cy="1600200"/>
          </a:xfrm>
          <a:prstGeom prst="rect">
            <a:avLst/>
          </a:prstGeom>
          <a:solidFill>
            <a:srgbClr val="EA785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E0A4D391-1F64-3DD1-84FD-47D910B73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811" y="586479"/>
            <a:ext cx="1661496" cy="1316736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A8D51344-ED64-462E-91D0-35C563C7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2527" y="2227827"/>
            <a:ext cx="2798064" cy="1600200"/>
          </a:xfrm>
          <a:prstGeom prst="rect">
            <a:avLst/>
          </a:prstGeom>
          <a:solidFill>
            <a:srgbClr val="EA785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9CAB340-3AD6-0524-3B9D-85177135B53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080965" y="2369559"/>
            <a:ext cx="2461188" cy="1316736"/>
          </a:xfrm>
          <a:prstGeom prst="rect">
            <a:avLst/>
          </a:prstGeom>
        </p:spPr>
      </p:pic>
      <p:sp>
        <p:nvSpPr>
          <p:cNvPr id="31" name="Rectangle 2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3992578"/>
            <a:ext cx="2889504" cy="2406501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3992578"/>
            <a:ext cx="8219337" cy="240650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A1A217-E79B-96D5-E19C-A7E95A7B2EAE}"/>
              </a:ext>
            </a:extLst>
          </p:cNvPr>
          <p:cNvSpPr txBox="1"/>
          <p:nvPr/>
        </p:nvSpPr>
        <p:spPr>
          <a:xfrm>
            <a:off x="623429" y="1282350"/>
            <a:ext cx="2575270" cy="1776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3.4.2 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อุปกรณ์ควบคุม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แบบอัตโนมัติ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914F9E-CF57-298A-9EF1-33F05E4999DF}"/>
              </a:ext>
            </a:extLst>
          </p:cNvPr>
          <p:cNvSpPr txBox="1"/>
          <p:nvPr/>
        </p:nvSpPr>
        <p:spPr>
          <a:xfrm>
            <a:off x="497945" y="4530051"/>
            <a:ext cx="2700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 สวิตช์แม่เหล็ก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Magnetic Contactor)</a:t>
            </a:r>
            <a:endParaRPr lang="th-TH" sz="3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B9932-ED48-AF8B-A271-2E52B9F09092}"/>
              </a:ext>
            </a:extLst>
          </p:cNvPr>
          <p:cNvSpPr txBox="1"/>
          <p:nvPr/>
        </p:nvSpPr>
        <p:spPr>
          <a:xfrm>
            <a:off x="3603154" y="4128888"/>
            <a:ext cx="80179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หลักการทำงาน ในสภาวะปกติ แกนเหล็กทั้งสองชุดจะถูกดันออกจากกันด้วยแรงของสปริง เมื่อมีกระแสไฟฟ้าจ่ายเข้าที่ขดลวดจะเกิดสนามแม่เหล็ก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ดึงแกนเหล็กให้เคลื่อนที่ลงมาต่อกัน ทำให้หน้าสัมผัสเคลื่อนที่เปิด-ปิดวงจร 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เมื่อไม่มีกระแสไฟฟ้าจ่ายให้ขดลวด อำนาจแม่เหล็กจะหมดไป หน้าสัมผัส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จะกลับสู่สภาวะปกติด้วยแรงของสปริง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2322937"/>
      </p:ext>
    </p:extLst>
  </p:cSld>
  <p:clrMapOvr>
    <a:masterClrMapping/>
  </p:clrMapOvr>
  <p:transition spd="slow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7653011" cy="2236170"/>
          </a:xfrm>
          <a:prstGeom prst="rect">
            <a:avLst/>
          </a:prstGeom>
          <a:solidFill>
            <a:srgbClr val="7D584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BF8B60-01C5-40A0-93B3-633DE4A59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448057"/>
            <a:ext cx="3441047" cy="2229916"/>
          </a:xfrm>
          <a:prstGeom prst="rect">
            <a:avLst/>
          </a:prstGeom>
          <a:solidFill>
            <a:srgbClr val="E88095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B044B-394A-D3E8-E274-92E0C8E4F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6009" y="613363"/>
            <a:ext cx="2793092" cy="18993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862072"/>
            <a:ext cx="7653012" cy="353872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F60D30-7C5E-4E4D-A537-C74F42F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2864752"/>
            <a:ext cx="3441047" cy="2229916"/>
          </a:xfrm>
          <a:prstGeom prst="rect">
            <a:avLst/>
          </a:prstGeom>
          <a:solidFill>
            <a:srgbClr val="E88095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C0621-3AD1-C6FB-3146-1DA7B721DF1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490126" y="3264168"/>
            <a:ext cx="3044857" cy="14310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5257560"/>
            <a:ext cx="1636776" cy="1141516"/>
          </a:xfrm>
          <a:prstGeom prst="rect">
            <a:avLst/>
          </a:prstGeom>
          <a:solidFill>
            <a:srgbClr val="E8809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304" y="5256465"/>
            <a:ext cx="1636776" cy="1142613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E5820-8B00-48ED-FA12-85CDCF453ADE}"/>
              </a:ext>
            </a:extLst>
          </p:cNvPr>
          <p:cNvSpPr txBox="1"/>
          <p:nvPr/>
        </p:nvSpPr>
        <p:spPr>
          <a:xfrm>
            <a:off x="1418998" y="945289"/>
            <a:ext cx="57476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88B2C6-0154-EFC5-9C31-E29392C58519}"/>
              </a:ext>
            </a:extLst>
          </p:cNvPr>
          <p:cNvSpPr txBox="1"/>
          <p:nvPr/>
        </p:nvSpPr>
        <p:spPr>
          <a:xfrm>
            <a:off x="1855319" y="1714730"/>
            <a:ext cx="487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3.4.2 อุปกรณ์ควบคุมแบบอัตโนมัติ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5B0E55-8EE1-FEDB-3945-208189214599}"/>
              </a:ext>
            </a:extLst>
          </p:cNvPr>
          <p:cNvSpPr txBox="1"/>
          <p:nvPr/>
        </p:nvSpPr>
        <p:spPr>
          <a:xfrm>
            <a:off x="837568" y="3661940"/>
            <a:ext cx="69105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2) รีเลย์ เป็นสวิตช์แม่เหล็กอีกชนิดหนึ่งที่ใช้ไฟฟ้ากระแสตรงจ่ายให้กับขดลวด ทำให้เกิดสนามแม่เหล็กดึงให้หน้าสัมผัสเปิด-ปิดวงจร ในวงจรนิวเมติกส์จะใช้กับไฟฟ้ากระแสตรง 12 โวลต์ 24 โวลต์ ขึ้นอยู่กับวงจรที่ต้องการ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68728704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F2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DE1A5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5FE620-275D-6CA6-E018-FF51D761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29" y="2667954"/>
            <a:ext cx="2926410" cy="36352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DE1A5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2D9C76-287E-FA73-F286-AB919DA3E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970" y="2790927"/>
            <a:ext cx="3067358" cy="33893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65CF22-27D6-14D3-2CFC-1004C2138105}"/>
              </a:ext>
            </a:extLst>
          </p:cNvPr>
          <p:cNvSpPr txBox="1"/>
          <p:nvPr/>
        </p:nvSpPr>
        <p:spPr>
          <a:xfrm>
            <a:off x="982851" y="677728"/>
            <a:ext cx="57476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1514D1-AFDD-ED27-732D-92A1143B6CE3}"/>
              </a:ext>
            </a:extLst>
          </p:cNvPr>
          <p:cNvSpPr txBox="1"/>
          <p:nvPr/>
        </p:nvSpPr>
        <p:spPr>
          <a:xfrm>
            <a:off x="1332820" y="1453686"/>
            <a:ext cx="487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3.4.2 อุปกรณ์ควบคุมแบบอัตโนมัติ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286BA4-1270-0531-37C3-FD207D1179C3}"/>
              </a:ext>
            </a:extLst>
          </p:cNvPr>
          <p:cNvSpPr txBox="1"/>
          <p:nvPr/>
        </p:nvSpPr>
        <p:spPr>
          <a:xfrm>
            <a:off x="7801999" y="1062448"/>
            <a:ext cx="382324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3) รีเลย์ตั้งเวลา เป็นสวิตช์ที่ทำงานโดยอาศัยการตั้งเวลา  ด้วยระบบอิเล็กทรอนิกส์หรือมอเตอร์ไฟฟ้าขนาดเล็ก </a:t>
            </a:r>
          </a:p>
          <a:p>
            <a:pPr indent="541338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รีเลย์ตั้งเวลามีหลายชนิด 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แต่ที่นิยมใช้กันอย่างแพร่หลาย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 2 ชนิด คือแบบหน่วงเวลาเมื่อมีสัญญาณ (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On-delay)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และหน่วงเวลาเมื่อตัดสัญญาณ (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Off-delay)</a:t>
            </a:r>
            <a:r>
              <a:rPr lang="en-US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5746386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26">
            <a:extLst>
              <a:ext uri="{FF2B5EF4-FFF2-40B4-BE49-F238E27FC236}">
                <a16:creationId xmlns:a16="http://schemas.microsoft.com/office/drawing/2014/main" id="{1B9CAF73-92E0-421B-9CBB-6CAF38509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B5725E1-20FD-CFEC-00FA-4591C6CA8DA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41180" y="1140130"/>
            <a:ext cx="4974336" cy="2300630"/>
          </a:xfrm>
          <a:prstGeom prst="rect">
            <a:avLst/>
          </a:prstGeom>
        </p:spPr>
      </p:pic>
      <p:sp>
        <p:nvSpPr>
          <p:cNvPr id="33" name="Rounded Rectangle 16">
            <a:extLst>
              <a:ext uri="{FF2B5EF4-FFF2-40B4-BE49-F238E27FC236}">
                <a16:creationId xmlns:a16="http://schemas.microsoft.com/office/drawing/2014/main" id="{A6705D2C-3D75-4306-94DF-E75EE9F2D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089B69C-AD05-3C82-56C9-44EED418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576484" y="1243640"/>
            <a:ext cx="4974336" cy="20021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8283103-1DD0-4EE1-1335-2033BEAAE080}"/>
              </a:ext>
            </a:extLst>
          </p:cNvPr>
          <p:cNvSpPr txBox="1"/>
          <p:nvPr/>
        </p:nvSpPr>
        <p:spPr>
          <a:xfrm>
            <a:off x="767645" y="4955729"/>
            <a:ext cx="434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สัญลักษณ์ของรีเลย์ตั้งเวลา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แบบหน่วงเวลาเมื่อตัดสัญญาณ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C114FF-02D0-247F-34B1-861F7C1C96EE}"/>
              </a:ext>
            </a:extLst>
          </p:cNvPr>
          <p:cNvSpPr txBox="1"/>
          <p:nvPr/>
        </p:nvSpPr>
        <p:spPr>
          <a:xfrm>
            <a:off x="7078133" y="4955729"/>
            <a:ext cx="434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สัญลักษณ์ของรีเลย์ตั้งเวลา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แบบหน่วงเวลาเมื่อมีสัญญาณ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4003610"/>
      </p:ext>
    </p:extLst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3614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05A15-8CAB-69F5-8E53-6250BD0D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013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ABAF0-C314-A4DB-4C44-6AE7F4602AAD}"/>
              </a:ext>
            </a:extLst>
          </p:cNvPr>
          <p:cNvSpPr txBox="1"/>
          <p:nvPr/>
        </p:nvSpPr>
        <p:spPr>
          <a:xfrm>
            <a:off x="982851" y="4784692"/>
            <a:ext cx="57476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อุปกรณ์ควบคุมนิวเมติกส์ไฟฟ้า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1A2E4-474C-0428-1B97-48F5978A8113}"/>
              </a:ext>
            </a:extLst>
          </p:cNvPr>
          <p:cNvSpPr txBox="1"/>
          <p:nvPr/>
        </p:nvSpPr>
        <p:spPr>
          <a:xfrm>
            <a:off x="1419172" y="5554133"/>
            <a:ext cx="487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3.4.2 อุปกรณ์ควบคุมแบบอัตโนมัติ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C074F-7960-4693-F142-F5AF98BC4B99}"/>
              </a:ext>
            </a:extLst>
          </p:cNvPr>
          <p:cNvSpPr txBox="1"/>
          <p:nvPr/>
        </p:nvSpPr>
        <p:spPr>
          <a:xfrm>
            <a:off x="7642239" y="1829571"/>
            <a:ext cx="412044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4) เคาน์เตอร์ เป็นอุปกรณ์ที่ทำงานโดยอาศัยสัญญาณพัลส์ (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Pulse) </a:t>
            </a: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หรือสัญญาณที่เป็นแบบเปิด-ปิด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ทางไฟฟ้า เพื่อสั่งให้มีการนับเกิดขึ้น </a:t>
            </a:r>
          </a:p>
          <a:p>
            <a:pPr indent="722313" algn="thaiDist"/>
            <a:r>
              <a:rPr lang="th-TH" sz="2800" b="1" i="0" spc="-10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เคาน์เตอร์ที่นิยมใช้กันมี 2 ลักษณะ</a:t>
            </a: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ได้แก่ แบบนับอย่างเดียว และแบบตั้งจำนวนได้</a:t>
            </a:r>
            <a:endParaRPr lang="th-TH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0400469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1B9CAF73-92E0-421B-9CBB-6CAF38509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41ED8C-E2BA-0857-BA86-913B4892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18216" y="644525"/>
            <a:ext cx="3020263" cy="3291840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A6705D2C-3D75-4306-94DF-E75EE9F2D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1735F87-EA60-F4E6-335E-A104E22C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695422" y="598805"/>
            <a:ext cx="4736459" cy="3291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B0AD4F-7D7C-1DBF-2F9B-CFE2EC2894C4}"/>
              </a:ext>
            </a:extLst>
          </p:cNvPr>
          <p:cNvSpPr txBox="1"/>
          <p:nvPr/>
        </p:nvSpPr>
        <p:spPr>
          <a:xfrm>
            <a:off x="2285998" y="5307501"/>
            <a:ext cx="7620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วงจรการนับจำนวนของเคาน์เตอร์แบบไม่มีรีเซต</a:t>
            </a:r>
            <a:endParaRPr lang="th-TH" sz="44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7744187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E885FA-583E-488C-A3B2-2647B84A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87B1CEC7-C2CE-4440-A0F7-0BE6B3AAD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E0FFEDC9-A895-741D-DDCD-68F3CC396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449" y="640080"/>
            <a:ext cx="4403798" cy="3291840"/>
          </a:xfrm>
          <a:prstGeom prst="rect">
            <a:avLst/>
          </a:prstGeom>
        </p:spPr>
      </p:pic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7B0DBF0B-D7C2-4F15-94AE-315255824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DA6F3D8-9741-38F8-8EB6-C9BAE2F4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100" y="640080"/>
            <a:ext cx="4524866" cy="3291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393B4B-648A-86DF-CF55-A7D816E6158B}"/>
              </a:ext>
            </a:extLst>
          </p:cNvPr>
          <p:cNvSpPr txBox="1"/>
          <p:nvPr/>
        </p:nvSpPr>
        <p:spPr>
          <a:xfrm>
            <a:off x="2495549" y="5833199"/>
            <a:ext cx="751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วงจรการนับจำนวนของเคาน์เตอร์แบบมีรีเซต</a:t>
            </a:r>
            <a:endParaRPr lang="th-TH" sz="44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9A539-42D3-0319-6800-71937C075FF7}"/>
              </a:ext>
            </a:extLst>
          </p:cNvPr>
          <p:cNvSpPr txBox="1"/>
          <p:nvPr/>
        </p:nvSpPr>
        <p:spPr>
          <a:xfrm>
            <a:off x="1672744" y="4679379"/>
            <a:ext cx="291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(ก) วงจรแบบตั้งจำนวนได้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E1570F-CE6A-7E55-9C9E-A08C75A19094}"/>
              </a:ext>
            </a:extLst>
          </p:cNvPr>
          <p:cNvSpPr txBox="1"/>
          <p:nvPr/>
        </p:nvSpPr>
        <p:spPr>
          <a:xfrm>
            <a:off x="7463943" y="4679379"/>
            <a:ext cx="344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(ข) สัญลักษณ์อินพุตและเอาต์พุต</a:t>
            </a:r>
          </a:p>
        </p:txBody>
      </p:sp>
    </p:spTree>
    <p:extLst>
      <p:ext uri="{BB962C8B-B14F-4D97-AF65-F5344CB8AC3E}">
        <p14:creationId xmlns:p14="http://schemas.microsoft.com/office/powerpoint/2010/main" val="2239621332"/>
      </p:ext>
    </p:extLst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67483-0D09-FB48-2C36-B23541F27B05}"/>
              </a:ext>
            </a:extLst>
          </p:cNvPr>
          <p:cNvSpPr txBox="1"/>
          <p:nvPr/>
        </p:nvSpPr>
        <p:spPr>
          <a:xfrm>
            <a:off x="637048" y="2909466"/>
            <a:ext cx="29929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 </a:t>
            </a:r>
          </a:p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อุปกรณ์ตรวจจับ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16515-8FF0-847D-9825-892E9079A8A6}"/>
              </a:ext>
            </a:extLst>
          </p:cNvPr>
          <p:cNvSpPr txBox="1"/>
          <p:nvPr/>
        </p:nvSpPr>
        <p:spPr>
          <a:xfrm>
            <a:off x="4557296" y="2201580"/>
            <a:ext cx="68156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ในการควบคุมแบบอัตโนมัติ นอกจากจะใช้อุปกรณ์ไฟฟ้าแล้ว ยังสามารถใช้อุปกรณ์ตรวจจับวัตถุหรือเรียกว่า เซนเซอร์ โดยมีอุปกรณ์อิเล็กทรอนิกส์ควบคุมการทำงานโดยไม่ต้องสัมผัสตัวเซนเซอร์ เนื่องจากมีข้อดีในเรื่องของการประหยัดพื้นที่ ไม่มีการเคลื่อนที่ของกลไก จึงทำงานได้รวดเร็วและแม่นยำกว่าสวิตช์ไฟฟ้า ทำให้ระบบควบคุมมีประสิทธิภาพสูง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97600"/>
      </p:ext>
    </p:extLst>
  </p:cSld>
  <p:clrMapOvr>
    <a:masterClrMapping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6"/>
            <a:ext cx="2889440" cy="3374708"/>
          </a:xfrm>
          <a:prstGeom prst="rect">
            <a:avLst/>
          </a:prstGeom>
          <a:solidFill>
            <a:srgbClr val="44546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380BB-D6E5-4B9A-8ECB-9AED62C0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453980"/>
            <a:ext cx="4023359" cy="3368783"/>
          </a:xfrm>
          <a:prstGeom prst="rect">
            <a:avLst/>
          </a:prstGeom>
          <a:solidFill>
            <a:srgbClr val="5D62B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5CCF-CE34-C8F3-5777-D4124DED8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9104" y="635982"/>
            <a:ext cx="2747294" cy="29861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7E7429-DEA4-42B2-871B-7490EFFA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719" y="453980"/>
            <a:ext cx="4023359" cy="3368783"/>
          </a:xfrm>
          <a:prstGeom prst="rect">
            <a:avLst/>
          </a:prstGeom>
          <a:solidFill>
            <a:srgbClr val="5D62B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4EAA1-E52D-EC8D-0131-731661E8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0238" y="635982"/>
            <a:ext cx="3554989" cy="298619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3992578"/>
            <a:ext cx="2889504" cy="2406501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3992578"/>
            <a:ext cx="8219337" cy="240650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7A1995-EC7F-CD28-27D6-49556F2621A3}"/>
              </a:ext>
            </a:extLst>
          </p:cNvPr>
          <p:cNvSpPr txBox="1"/>
          <p:nvPr/>
        </p:nvSpPr>
        <p:spPr>
          <a:xfrm>
            <a:off x="383027" y="1295156"/>
            <a:ext cx="29929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 อุปกรณ์ตรวจจับ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D3A7F-AA6A-2E89-34A8-5184A8FBF62B}"/>
              </a:ext>
            </a:extLst>
          </p:cNvPr>
          <p:cNvSpPr txBox="1"/>
          <p:nvPr/>
        </p:nvSpPr>
        <p:spPr>
          <a:xfrm>
            <a:off x="282354" y="4495138"/>
            <a:ext cx="34214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3.5.1 </a:t>
            </a:r>
          </a:p>
          <a:p>
            <a:pPr algn="ctr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โฟโตอิเล็กทริกเซนเซอร์ (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Photoelectric Sensor)</a:t>
            </a:r>
            <a:r>
              <a:rPr lang="en-US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697A6-ADAC-9DAB-93C0-A63F73599EB7}"/>
              </a:ext>
            </a:extLst>
          </p:cNvPr>
          <p:cNvSpPr txBox="1"/>
          <p:nvPr/>
        </p:nvSpPr>
        <p:spPr>
          <a:xfrm>
            <a:off x="3587273" y="4075128"/>
            <a:ext cx="79079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เป็นสวิตช์ตรวจจับวัตถุโดยอาศัยหลักการทางแสง มีส่วนประกอบที่สำคัญสองส่วน คือ ตัวรับแสงและตัวกำเนิดแสง ลักษณะของการตรวจจับวัตถุเกิดจากการที่ลำแสงจากตัวกำเนิดแสงส่งแสงไปกระทบวัตถุ หรือถูกกีดขวางโดยวัตถุแล้วสะท้อนกลับ มีผลทำให้ตัวรับแสงรับรู้สภาวะของสัญญาณเอาต์พุต เพื่อนำเอาสัญญาณเอาต์พุตไปใช้งานต่อไป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653325"/>
      </p:ext>
    </p:extLst>
  </p:cSld>
  <p:clrMapOvr>
    <a:masterClrMapping/>
  </p:clrMapOvr>
  <p:transition spd="slow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6"/>
            <a:ext cx="2889440" cy="3374708"/>
          </a:xfrm>
          <a:prstGeom prst="rect">
            <a:avLst/>
          </a:prstGeom>
          <a:solidFill>
            <a:srgbClr val="44546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380BB-D6E5-4B9A-8ECB-9AED62C0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453980"/>
            <a:ext cx="4023359" cy="3368783"/>
          </a:xfrm>
          <a:prstGeom prst="rect">
            <a:avLst/>
          </a:prstGeom>
          <a:solidFill>
            <a:srgbClr val="5D62B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5CCF-CE34-C8F3-5777-D4124DED8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9104" y="635982"/>
            <a:ext cx="2747294" cy="29861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7E7429-DEA4-42B2-871B-7490EFFA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719" y="453980"/>
            <a:ext cx="4023359" cy="3368783"/>
          </a:xfrm>
          <a:prstGeom prst="rect">
            <a:avLst/>
          </a:prstGeom>
          <a:solidFill>
            <a:srgbClr val="5D62B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4EAA1-E52D-EC8D-0131-731661E8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0238" y="635982"/>
            <a:ext cx="3554989" cy="298619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3992578"/>
            <a:ext cx="2889504" cy="2406501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3741" y="3992578"/>
            <a:ext cx="8219337" cy="240650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7A1995-EC7F-CD28-27D6-49556F2621A3}"/>
              </a:ext>
            </a:extLst>
          </p:cNvPr>
          <p:cNvSpPr txBox="1"/>
          <p:nvPr/>
        </p:nvSpPr>
        <p:spPr>
          <a:xfrm>
            <a:off x="383027" y="1295156"/>
            <a:ext cx="29929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 อุปกรณ์ตรวจจับ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D3A7F-AA6A-2E89-34A8-5184A8FBF62B}"/>
              </a:ext>
            </a:extLst>
          </p:cNvPr>
          <p:cNvSpPr txBox="1"/>
          <p:nvPr/>
        </p:nvSpPr>
        <p:spPr>
          <a:xfrm>
            <a:off x="282354" y="4495138"/>
            <a:ext cx="34214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3.5.1 </a:t>
            </a:r>
          </a:p>
          <a:p>
            <a:pPr algn="ctr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โฟโตอิเล็กทริกเซนเซอร์ (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Photoelectric Sensor)</a:t>
            </a:r>
            <a:r>
              <a:rPr lang="en-US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0E6E0-AA79-1F81-BEDA-F2EDF6DD3800}"/>
              </a:ext>
            </a:extLst>
          </p:cNvPr>
          <p:cNvSpPr txBox="1"/>
          <p:nvPr/>
        </p:nvSpPr>
        <p:spPr>
          <a:xfrm>
            <a:off x="3703765" y="4503330"/>
            <a:ext cx="77914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ข้อดีของโฟโตอิเล็กทริกเซนเซอร์ คือตรวจจับวัตถุโดยไม่ต้องสัมผัส ตรวจจับวัตถุได้เกือบทุกชนิด มีระยะตรวจไกล มีความเร็วในการตรวจจับสูง และแม่นยำ สามารถตรวจสอบความแตกต่างของสีได้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0579055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146EA-D1C8-84A5-A6EE-62C32C69BFFB}"/>
              </a:ext>
            </a:extLst>
          </p:cNvPr>
          <p:cNvSpPr txBox="1"/>
          <p:nvPr/>
        </p:nvSpPr>
        <p:spPr>
          <a:xfrm>
            <a:off x="1314077" y="2542347"/>
            <a:ext cx="26907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จุดประสงค์</a:t>
            </a:r>
            <a:b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การเรียนรู้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A6FE6-B43F-8E88-5559-F47AA7489938}"/>
              </a:ext>
            </a:extLst>
          </p:cNvPr>
          <p:cNvSpPr txBox="1"/>
          <p:nvPr/>
        </p:nvSpPr>
        <p:spPr>
          <a:xfrm>
            <a:off x="5088906" y="1497335"/>
            <a:ext cx="633544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อธิบายหลักการทำงานของการควบคุมนิวเมติกส์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ทางกลเบื้องต้นได้</a:t>
            </a:r>
          </a:p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อธิบายหลักการทำงานของการควบคุมนิวเมติกส์ไฟฟ้าเบื้องต้นได้</a:t>
            </a:r>
          </a:p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ติดตั้งอุปกรณ์และต่อวงจรควบคุมการทำงานในระบบนิวเมติกส์ไฟฟ้าเบื้องต้นที่กำหนดให้ได้</a:t>
            </a:r>
          </a:p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มีเจตคติและกิจนิสัยที่ดีในการทำงานด้วยความ-ละเอียด รอบคอบ ปลอดภัย เป็นระเบียบ สะอาด 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ตรงต่อเวลา มีความซื่อสัตย์ รับผิดชอบ และรักษาสภาพแวดล้อม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7541605"/>
      </p:ext>
    </p:extLst>
  </p:cSld>
  <p:clrMapOvr>
    <a:masterClrMapping/>
  </p:clrMapOvr>
  <p:transition spd="slow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22DCF7A-668B-5D0D-32C0-8693E40E7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039" y="3843084"/>
            <a:ext cx="5131088" cy="2398784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001527C-D99D-3040-9EC6-95311F1F7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875" y="3586531"/>
            <a:ext cx="5131087" cy="2655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9FF562-6C27-E8BC-DD83-DB6D52FD13AD}"/>
              </a:ext>
            </a:extLst>
          </p:cNvPr>
          <p:cNvSpPr txBox="1"/>
          <p:nvPr/>
        </p:nvSpPr>
        <p:spPr>
          <a:xfrm>
            <a:off x="554143" y="610561"/>
            <a:ext cx="7336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3.5.1  โฟโตอิเล็กทริกเซนเซอร์ 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Photoelectric Sensor)</a:t>
            </a:r>
            <a:r>
              <a:rPr lang="en-US" sz="36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0FCD4-F629-63F3-16D4-57C7DA90B972}"/>
              </a:ext>
            </a:extLst>
          </p:cNvPr>
          <p:cNvSpPr txBox="1"/>
          <p:nvPr/>
        </p:nvSpPr>
        <p:spPr>
          <a:xfrm>
            <a:off x="554143" y="1841957"/>
            <a:ext cx="111446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โฟโตอิเล็กทริกเซนเซอร์สามารถแบ่งตามชนิดการใช้งานโดยวิธีการตรวจจับวัตถุได้ 4 ประเภท ดังนี้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Through Beam (Separate Type)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ตัวรับแสงและตัวกำเนิดแสงแยกกัน เมื่อมีวัตถุเคลื่อนที่เข้ามาระหว่างตัวรับและตัวกำเนิดแสงจะทำให้เอาต์พุตทำงาน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055049"/>
      </p:ext>
    </p:extLst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F38FC6F-6E36-36CA-4552-95E247CF4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6272" y="3656599"/>
            <a:ext cx="4255878" cy="261736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906BF57-C9B1-42C6-E49C-72BD3034F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628" y="3656599"/>
            <a:ext cx="5138372" cy="24150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FCB194-A755-B2A6-DA7D-E64A18916FA1}"/>
              </a:ext>
            </a:extLst>
          </p:cNvPr>
          <p:cNvSpPr txBox="1"/>
          <p:nvPr/>
        </p:nvSpPr>
        <p:spPr>
          <a:xfrm>
            <a:off x="554143" y="542827"/>
            <a:ext cx="7336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3.5.1  โฟโตอิเล็กทริกเซนเซอร์ 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Photoelectric Sensor)</a:t>
            </a:r>
            <a:r>
              <a:rPr lang="en-US" sz="36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86C239-D288-BEDE-A198-33F29E187311}"/>
              </a:ext>
            </a:extLst>
          </p:cNvPr>
          <p:cNvSpPr txBox="1"/>
          <p:nvPr/>
        </p:nvSpPr>
        <p:spPr>
          <a:xfrm>
            <a:off x="554143" y="1916125"/>
            <a:ext cx="11202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2) Retro Festive Type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ตัวรับแสงและตัวส่งแสงอยู่ในตัวเดียวกัน มีแผ่นกระจกสะท้อนแสง เมื่อมีวัตถุเคลื่อนเข้ามาระหว่างตัวรับและแผ่นกระจกสะท้อนแสงจะทำให้เอาต์พุตทำงาน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8835280"/>
      </p:ext>
    </p:extLst>
  </p:cSld>
  <p:clrMapOvr>
    <a:masterClrMapping/>
  </p:clrMapOvr>
  <p:transition spd="slow">
    <p:wheel spokes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23B8128-0B82-3609-D21A-47129BC25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8" y="3414716"/>
            <a:ext cx="5131088" cy="297603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756FBAF-EC07-CE9D-0CA0-86C9337AC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136" y="3286180"/>
            <a:ext cx="5131087" cy="31427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7C21E4-E909-12C9-BAF1-7F12B25843FE}"/>
              </a:ext>
            </a:extLst>
          </p:cNvPr>
          <p:cNvSpPr txBox="1"/>
          <p:nvPr/>
        </p:nvSpPr>
        <p:spPr>
          <a:xfrm>
            <a:off x="554143" y="542827"/>
            <a:ext cx="7336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3.5.1  โฟโตอิเล็กทริกเซนเซอร์ 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Photoelectric Sensor)</a:t>
            </a:r>
            <a:r>
              <a:rPr lang="en-US" sz="36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ECE225-1D84-A214-90A3-498B41C6C257}"/>
              </a:ext>
            </a:extLst>
          </p:cNvPr>
          <p:cNvSpPr txBox="1"/>
          <p:nvPr/>
        </p:nvSpPr>
        <p:spPr>
          <a:xfrm>
            <a:off x="554143" y="2053683"/>
            <a:ext cx="111637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3) Diffuse Reflective Type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ตัวรับแสงและตัวส่งแสงอยู่ในตัวเดียวกันใช้วิธีส่งแสงออกไปสะท้อนกลับที่วัตถุ เมื่อมีวัตถุเคลื่อนเข้ามาในระยะตรวจจับจะทำให้เอาต์พุตทำงาน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141951"/>
      </p:ext>
    </p:extLst>
  </p:cSld>
  <p:clrMapOvr>
    <a:masterClrMapping/>
  </p:clrMapOvr>
  <p:transition spd="slow">
    <p:wheel spokes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45F9A-8BE8-ED88-7B6B-6C58D8668375}"/>
              </a:ext>
            </a:extLst>
          </p:cNvPr>
          <p:cNvSpPr txBox="1"/>
          <p:nvPr/>
        </p:nvSpPr>
        <p:spPr>
          <a:xfrm>
            <a:off x="554143" y="542827"/>
            <a:ext cx="7336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3.5.1  โฟโตอิเล็กทริกเซนเซอร์ 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Photoelectric Sensor)</a:t>
            </a:r>
            <a:r>
              <a:rPr lang="en-US" sz="36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2C2F5-97C7-F6C9-9A0E-1469665B5D67}"/>
              </a:ext>
            </a:extLst>
          </p:cNvPr>
          <p:cNvSpPr txBox="1"/>
          <p:nvPr/>
        </p:nvSpPr>
        <p:spPr>
          <a:xfrm>
            <a:off x="207097" y="2025496"/>
            <a:ext cx="116123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4) Limited Distance Diffuse Reflective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เหมือนกับแบบ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Diffuse Reflective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แต่สามารถตรวจจับระยะที่แน่นอน จำกัดระยะของวัตถุ แบ่งตามโครงสร้างของโฟโตอิเล็กทริกเซนเซอร์ดังนี้</a:t>
            </a:r>
          </a:p>
          <a:p>
            <a:pPr marL="1433513" indent="-450850" algn="thaiDist">
              <a:buAutoNum type="arabicParenBoth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ชนิดแยกภาคขยายสัญญาณ ใช้ตรวจจับวัตถุที่มีขนาดเล็ก ใช้พื้นที่ในการติดตั้งน้อย ใช้ใน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การควบคุมระยะไกลได้</a:t>
            </a:r>
          </a:p>
          <a:p>
            <a:pPr marL="1433513" indent="-450850">
              <a:buAutoNum type="arabicParenBoth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ชนิดมีภาคขยายสัญญาณ ใช้กับไฟฟ้ากระแสตรงระยะเวลาในการตอบสนองเร็ว</a:t>
            </a:r>
          </a:p>
          <a:p>
            <a:pPr marL="1433513" indent="-450850">
              <a:buAutoNum type="arabicParenBoth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ชนิดมีวงจรจ่ายไฟฟ้าในตัว ใช้งานกับไฟฟ้ากระแสสลับและไฟฟ้ากระแสตรง ง่ายต่อการใช้งาน</a:t>
            </a:r>
          </a:p>
          <a:p>
            <a:pPr marL="1433513" indent="-450850">
              <a:buAutoNum type="arabicParenBoth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ไฟเบอร์ออปติก ประหยัดพื้นที่ ใช้ตรวจจับวัตถุที่มีขนาดเล็กมากๆ แบ่งได้ 2 ประเภท ดังนี้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• ตัวรับแสงจะใช้อุปกรณ์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Photo Transistor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หรือ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Photo Diode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• ตัวกำเนิดแสง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819587"/>
      </p:ext>
    </p:extLst>
  </p:cSld>
  <p:clrMapOvr>
    <a:masterClrMapping/>
  </p:clrMapOvr>
  <p:transition spd="slow">
    <p:wheel spokes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900B45-4FCF-DD4C-D3AC-78887B0A7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8"/>
          <a:stretch/>
        </p:blipFill>
        <p:spPr>
          <a:xfrm>
            <a:off x="7323635" y="2832622"/>
            <a:ext cx="4228180" cy="313729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E24FDAF-E931-2AD5-1E78-22F1CDD746BF}"/>
              </a:ext>
            </a:extLst>
          </p:cNvPr>
          <p:cNvSpPr txBox="1"/>
          <p:nvPr/>
        </p:nvSpPr>
        <p:spPr>
          <a:xfrm>
            <a:off x="4303893" y="1061789"/>
            <a:ext cx="35811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  อุปกรณ์ตรวจจับ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137C02-B0D1-9734-919C-035DF939015A}"/>
              </a:ext>
            </a:extLst>
          </p:cNvPr>
          <p:cNvSpPr txBox="1"/>
          <p:nvPr/>
        </p:nvSpPr>
        <p:spPr>
          <a:xfrm>
            <a:off x="1274369" y="2545293"/>
            <a:ext cx="6560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Sensor) 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43E336-07C8-CF4B-9DE2-7F1475E07EC9}"/>
              </a:ext>
            </a:extLst>
          </p:cNvPr>
          <p:cNvSpPr txBox="1"/>
          <p:nvPr/>
        </p:nvSpPr>
        <p:spPr>
          <a:xfrm>
            <a:off x="606745" y="3317257"/>
            <a:ext cx="671689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เป็นสวิตช์ตรวจจับวัตถุโดยอาศัยสนามแม่เหล็ก เมื่อมีวัตถุเคลื่อนที่เข้ามาในบริเวณตรวจจับของพร็อกซิมิตี้สวิตช์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ทำให้วงจรกำเนิดสัญญาณเอาต์พุตออกมา แบ่งออกได้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2 ประเภท  คืออินดักทีฟพร็อกซิมิตี้เซนเซอร์  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Inductive Type)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และคาปาซิทีฟพร็อกซิมิตี้เซนเซอร์ 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Capacitive Type)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5263833"/>
      </p:ext>
    </p:extLst>
  </p:cSld>
  <p:clrMapOvr>
    <a:masterClrMapping/>
  </p:clrMapOvr>
  <p:transition spd="slow">
    <p:wheel spokes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25F26D7-FB8E-FAE6-8631-03E6486CF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638" r="1990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DC0E8-B087-9A9B-FAE7-8CFFAD812CDE}"/>
              </a:ext>
            </a:extLst>
          </p:cNvPr>
          <p:cNvSpPr txBox="1"/>
          <p:nvPr/>
        </p:nvSpPr>
        <p:spPr>
          <a:xfrm>
            <a:off x="825535" y="5230967"/>
            <a:ext cx="6376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Sensor) 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294DE-C491-57C5-5A64-7B3CF31FE4C0}"/>
              </a:ext>
            </a:extLst>
          </p:cNvPr>
          <p:cNvSpPr txBox="1"/>
          <p:nvPr/>
        </p:nvSpPr>
        <p:spPr>
          <a:xfrm>
            <a:off x="7624967" y="1646129"/>
            <a:ext cx="41204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 อินดักทีฟพร็อกซิมิตี้เซนเซอร์ (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Inductive Type) </a:t>
            </a: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ใช้ตรวจจับวัตถุที่เป็นโลหะ เช่น เหล็ก สเตนเลส ทองแดงทองเหลือง อะลูมิเนียม ฯลฯ </a:t>
            </a:r>
          </a:p>
          <a:p>
            <a:pPr indent="722313" algn="thaiDist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โครงสร้างและหลักการทำงาน โดยทั่วไปจะประกอบด้วยส่วนสำคัญ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3 ส่วน คือ ภาคออสซิลเลเตอร์ วงจร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ทริกเกอร์ และภาคเอาต์พุต</a:t>
            </a:r>
            <a:r>
              <a:rPr lang="th-TH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6141442"/>
      </p:ext>
    </p:extLst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6BCEFD8-36F9-7A4E-C411-DD0746D5C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16" y="2386200"/>
            <a:ext cx="11006894" cy="14859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C3947-6C63-B8EA-AB05-8F8C79C31BDF}"/>
              </a:ext>
            </a:extLst>
          </p:cNvPr>
          <p:cNvSpPr txBox="1"/>
          <p:nvPr/>
        </p:nvSpPr>
        <p:spPr>
          <a:xfrm>
            <a:off x="2016765" y="5676196"/>
            <a:ext cx="7951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 Sensor) 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E049DB-EA05-A148-48EF-7F35A595CC4E}"/>
              </a:ext>
            </a:extLst>
          </p:cNvPr>
          <p:cNvSpPr txBox="1"/>
          <p:nvPr/>
        </p:nvSpPr>
        <p:spPr>
          <a:xfrm>
            <a:off x="2016765" y="865074"/>
            <a:ext cx="81517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บล็อกไดอะแกรมของอินดักทีฟพร็อกซิมิตี้เซนเซอร์</a:t>
            </a:r>
            <a:endParaRPr lang="th-TH" sz="44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2379608"/>
      </p:ext>
    </p:extLst>
  </p:cSld>
  <p:clrMapOvr>
    <a:masterClrMapping/>
  </p:clrMapOvr>
  <p:transition spd="slow">
    <p:wheel spokes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F666273-0C23-1D51-DC54-B5FC61E6D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0969" y="1661359"/>
            <a:ext cx="9517966" cy="3164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A584A-1E70-B3F2-E971-7FABEDF76F73}"/>
              </a:ext>
            </a:extLst>
          </p:cNvPr>
          <p:cNvSpPr txBox="1"/>
          <p:nvPr/>
        </p:nvSpPr>
        <p:spPr>
          <a:xfrm>
            <a:off x="2016765" y="5676196"/>
            <a:ext cx="7951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 Sensor) 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7D298-4CA0-452B-929D-F72AC3D477E9}"/>
              </a:ext>
            </a:extLst>
          </p:cNvPr>
          <p:cNvSpPr txBox="1"/>
          <p:nvPr/>
        </p:nvSpPr>
        <p:spPr>
          <a:xfrm>
            <a:off x="1380066" y="612563"/>
            <a:ext cx="95912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ระยะการตรวจจับวัตถุเป้าหมายในแนวนอนและแนวตั้ง (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X-Y)</a:t>
            </a:r>
            <a:endParaRPr lang="th-TH" sz="44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2271797"/>
      </p:ext>
    </p:extLst>
  </p:cSld>
  <p:clrMapOvr>
    <a:masterClrMapping/>
  </p:clrMapOvr>
  <p:transition spd="slow">
    <p:wheel spokes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268B7-D769-1CA7-DCD8-167713D58AB8}"/>
              </a:ext>
            </a:extLst>
          </p:cNvPr>
          <p:cNvSpPr txBox="1"/>
          <p:nvPr/>
        </p:nvSpPr>
        <p:spPr>
          <a:xfrm>
            <a:off x="699227" y="1138146"/>
            <a:ext cx="3553305" cy="294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kern="1200" dirty="0" err="1">
                <a:solidFill>
                  <a:srgbClr val="FFFFFF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  <a:t>ระยะการตรวจจับวัตถุเป้าหมาย</a:t>
            </a:r>
            <a:br>
              <a:rPr lang="en-US" sz="4400" b="1" i="0" kern="120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</a:br>
            <a:r>
              <a:rPr lang="en-US" sz="4400" b="1" i="0" kern="1200" dirty="0" err="1">
                <a:solidFill>
                  <a:srgbClr val="FFFFFF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  <a:t>ของอินดักทีฟ</a:t>
            </a:r>
            <a:r>
              <a:rPr lang="en-US" sz="4400" b="1" i="0" kern="120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  <a:t>-</a:t>
            </a:r>
            <a:br>
              <a:rPr lang="en-US" sz="4400" b="1" i="0" kern="120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</a:br>
            <a:r>
              <a:rPr lang="en-US" sz="4400" b="1" i="0" kern="1200" dirty="0" err="1">
                <a:solidFill>
                  <a:srgbClr val="FFFFFF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  <a:t>พร็อกซิมิตี้เซนเซอร์</a:t>
            </a:r>
            <a:endParaRPr lang="en-US" sz="4400" b="1" kern="1200" dirty="0">
              <a:solidFill>
                <a:srgbClr val="FFFFFF"/>
              </a:solidFill>
              <a:latin typeface="TH Chakra Petch" panose="02000506000000020004" pitchFamily="2" charset="-34"/>
              <a:ea typeface="+mj-ea"/>
              <a:cs typeface="TH Chakra Petch" panose="02000506000000020004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1995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A88FEA1-366E-A079-6664-CB5F5F0D7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468" y="672149"/>
            <a:ext cx="6742305" cy="55118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7520" y="4835010"/>
            <a:ext cx="1349026" cy="157276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64900"/>
      </p:ext>
    </p:extLst>
  </p:cSld>
  <p:clrMapOvr>
    <a:masterClrMapping/>
  </p:clrMapOvr>
  <p:transition spd="slow">
    <p:wheel spokes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E780F-F6C3-C8D7-D37D-32ED51D15601}"/>
              </a:ext>
            </a:extLst>
          </p:cNvPr>
          <p:cNvSpPr txBox="1"/>
          <p:nvPr/>
        </p:nvSpPr>
        <p:spPr>
          <a:xfrm>
            <a:off x="271499" y="2247519"/>
            <a:ext cx="35811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  อุปกรณ์ตรวจจับ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94D59-0E12-93E6-2500-B9B035F1A134}"/>
              </a:ext>
            </a:extLst>
          </p:cNvPr>
          <p:cNvSpPr txBox="1"/>
          <p:nvPr/>
        </p:nvSpPr>
        <p:spPr>
          <a:xfrm>
            <a:off x="4410841" y="2007977"/>
            <a:ext cx="71313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2)  คาปาซิทีฟพร็อกซิมิตี้เซนเซอร์  สามารถตรวจจับวัตถุทุกชนิดทั้งโลหะและอโลหะ ทำหน้าที่ตรวจวัดการเปลี่ยนแปลงของระยะทางที่เกิดจากการเคลื่อนที่ของวัตถุเข้าไปในสนามไฟฟ้า เมื่อวัตถุอยู่บริเวณตรวจจับการออสซิลเลเตอร์จะมีค่าสูง หากไม่มีวัตถุอยู่ในบริเวณตรวจจับการออสซิลเลเตอร์จะมีค่าต่ำ เอาต์พุต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ที่ได้ขึ้นอยู่กับชนิดของเซนเซอร์ว่าเป็นชนิดใด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320039-7F04-7756-0770-1D10485EC541}"/>
              </a:ext>
            </a:extLst>
          </p:cNvPr>
          <p:cNvSpPr txBox="1"/>
          <p:nvPr/>
        </p:nvSpPr>
        <p:spPr>
          <a:xfrm>
            <a:off x="319808" y="3155686"/>
            <a:ext cx="3484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 Sensor) 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6204206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E22CD-4250-47C4-B8C0-37527BCC130E}"/>
              </a:ext>
            </a:extLst>
          </p:cNvPr>
          <p:cNvSpPr txBox="1"/>
          <p:nvPr/>
        </p:nvSpPr>
        <p:spPr>
          <a:xfrm>
            <a:off x="686472" y="2232358"/>
            <a:ext cx="26648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การควบคุมนิวเมติกส์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ทางกลเบื้องต้น</a:t>
            </a:r>
            <a:r>
              <a:rPr lang="th-TH" sz="44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39CB51-47FF-6432-4B16-4E5651BCCCE8}"/>
              </a:ext>
            </a:extLst>
          </p:cNvPr>
          <p:cNvSpPr txBox="1"/>
          <p:nvPr/>
        </p:nvSpPr>
        <p:spPr>
          <a:xfrm>
            <a:off x="4587445" y="853815"/>
            <a:ext cx="672789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การควบคุมวงจรนิวเมติกส์ประกอบด้วยแหล่งจ่ายลมอัด ชุดควบคุมและปรับปรุงคุณภาพลมอัด วาล์วควบคุม และอุปกรณ์ทำงาน เช่น ลูกสูบเคลื่อนที่แนวเส้นตรงและเคลื่อนที่ในแนววงกลม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การควบคุมลูกสูบทำงานทางกลเป็นการควบคุมอุปกรณ์ทำงานโดยใช้วาล์วทำงานทางกล เช่น วาล์วปุ่มกด วาล์วลูกกลิ้งหรือลิมิตวาล์ว สามารถแบ่งการควบคุมได้ 2 ลักษณะ ดังนี้ </a:t>
            </a:r>
          </a:p>
          <a:p>
            <a:pPr marL="892175" indent="-350838" algn="thaiDist">
              <a:buAutoNum type="arabicPeriod"/>
            </a:pP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การควบคุมนิวเมติกส์โดยทางตรงหรือต่อวงจรควบคุมลูกสูบโดยทางตรง</a:t>
            </a:r>
          </a:p>
          <a:p>
            <a:pPr marL="892175" indent="-350838" algn="thaiDist">
              <a:buAutoNum type="arabicPeriod"/>
            </a:pP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การควบคุมนิวเมติกส์โดยทางอ้อม</a:t>
            </a:r>
          </a:p>
        </p:txBody>
      </p:sp>
    </p:spTree>
    <p:extLst>
      <p:ext uri="{BB962C8B-B14F-4D97-AF65-F5344CB8AC3E}">
        <p14:creationId xmlns:p14="http://schemas.microsoft.com/office/powerpoint/2010/main" val="2613283412"/>
      </p:ext>
    </p:extLst>
  </p:cSld>
  <p:clrMapOvr>
    <a:masterClrMapping/>
  </p:clrMapOvr>
  <p:transition spd="slow"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B34991B-6223-2DC0-1292-46B0494F5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4" y="563682"/>
            <a:ext cx="6579910" cy="361895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6D6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1066F6-85E3-4C51-BAB6-D8E3319CFE04}"/>
              </a:ext>
            </a:extLst>
          </p:cNvPr>
          <p:cNvSpPr txBox="1"/>
          <p:nvPr/>
        </p:nvSpPr>
        <p:spPr>
          <a:xfrm>
            <a:off x="679600" y="5229858"/>
            <a:ext cx="6376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Sensor) 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D10E56-0768-B7A8-FD2E-7B37FD8B92D8}"/>
              </a:ext>
            </a:extLst>
          </p:cNvPr>
          <p:cNvSpPr txBox="1"/>
          <p:nvPr/>
        </p:nvSpPr>
        <p:spPr>
          <a:xfrm>
            <a:off x="7600835" y="1360752"/>
            <a:ext cx="41508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โครงสร้างของคาปาซิทีฟ-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พร็อกซิมิตี้เซนเตอร์ประกอบด้วย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เพลต 2 แผ่น </a:t>
            </a:r>
          </a:p>
          <a:p>
            <a:pPr indent="722313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แผ่นที่ 1 ติดตั้งอยู่ปลายสุดของตัวสวิตช์เซนเซอร์ ซึ่งต่อเข้ากับวงจรออสซิลเลเตอร์</a:t>
            </a:r>
          </a:p>
          <a:p>
            <a:pPr indent="722313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ส่วนแผ่นที่ 2 คือวัตถุเป้าหมายที่ทำการตรวจจับ</a:t>
            </a:r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6583178"/>
      </p:ext>
    </p:extLst>
  </p:cSld>
  <p:clrMapOvr>
    <a:masterClrMapping/>
  </p:clrMapOvr>
  <p:transition spd="slow">
    <p:wheel spokes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5CDD308-3F7A-B9CF-EFE6-0A558D613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6" y="2423082"/>
            <a:ext cx="10906500" cy="2208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C72ADF-CD29-38D3-F96D-9B4BF5B6687B}"/>
              </a:ext>
            </a:extLst>
          </p:cNvPr>
          <p:cNvSpPr txBox="1"/>
          <p:nvPr/>
        </p:nvSpPr>
        <p:spPr>
          <a:xfrm>
            <a:off x="2016765" y="5676196"/>
            <a:ext cx="7951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 Sensor) 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2CB58-CCA4-752B-6449-CEC29636A305}"/>
              </a:ext>
            </a:extLst>
          </p:cNvPr>
          <p:cNvSpPr txBox="1"/>
          <p:nvPr/>
        </p:nvSpPr>
        <p:spPr>
          <a:xfrm>
            <a:off x="2271889" y="1242134"/>
            <a:ext cx="83735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บล็อกไดอะแกรมของคาปาซิทีฟพร็อกซิมิตี้เซนเซอร์</a:t>
            </a:r>
            <a:endParaRPr lang="th-TH" sz="44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03926"/>
      </p:ext>
    </p:extLst>
  </p:cSld>
  <p:clrMapOvr>
    <a:masterClrMapping/>
  </p:clrMapOvr>
  <p:transition spd="slow">
    <p:wheel spokes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1995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1A0C6-FC33-1EEC-F4E3-68A943D21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8768" y="672149"/>
            <a:ext cx="6245706" cy="55118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7520" y="4835010"/>
            <a:ext cx="1349026" cy="157276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A2971-815B-0838-372E-4FC47ED55D51}"/>
              </a:ext>
            </a:extLst>
          </p:cNvPr>
          <p:cNvSpPr txBox="1"/>
          <p:nvPr/>
        </p:nvSpPr>
        <p:spPr>
          <a:xfrm>
            <a:off x="718055" y="1313427"/>
            <a:ext cx="3392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ระยะการตรวจจับวัตถุเป้าหมาย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ของคาปาซิทีฟ-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พร็อกซิมิตี้เซนเซอร์</a:t>
            </a:r>
            <a:endParaRPr lang="th-TH" sz="44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714772"/>
      </p:ext>
    </p:extLst>
  </p:cSld>
  <p:clrMapOvr>
    <a:masterClrMapping/>
  </p:clrMapOvr>
  <p:transition spd="slow">
    <p:wheel spokes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7333FA-D3EE-B87D-A3B6-BE8B4FE4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57" y="549714"/>
            <a:ext cx="6155084" cy="36468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605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70DAF9-AB4E-8E8F-385D-880BC739CF2A}"/>
              </a:ext>
            </a:extLst>
          </p:cNvPr>
          <p:cNvSpPr txBox="1"/>
          <p:nvPr/>
        </p:nvSpPr>
        <p:spPr>
          <a:xfrm>
            <a:off x="2013142" y="4952859"/>
            <a:ext cx="3484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 Sensor) 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575DB5-085F-87AE-15C8-4AA5558A1AC2}"/>
              </a:ext>
            </a:extLst>
          </p:cNvPr>
          <p:cNvSpPr txBox="1"/>
          <p:nvPr/>
        </p:nvSpPr>
        <p:spPr>
          <a:xfrm>
            <a:off x="7801959" y="685702"/>
            <a:ext cx="3884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ลักษณะการติดตั้งพร็อกซิมิตี้เซนเซอร์</a:t>
            </a:r>
            <a:endParaRPr lang="th-TH" sz="36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DCDAC0-1DDC-8C8A-9552-4767A1C658FB}"/>
              </a:ext>
            </a:extLst>
          </p:cNvPr>
          <p:cNvSpPr txBox="1"/>
          <p:nvPr/>
        </p:nvSpPr>
        <p:spPr>
          <a:xfrm>
            <a:off x="7687733" y="1964379"/>
            <a:ext cx="39987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การติดตั้งพร็อกซิมิตี้เซนเซอร์แบบมีชีลด์ โครงสร้างของเซนเซอร์จะใช้วัสดุที่เป็นโลหะปิดทับขดลวดด้านข้าง เพื่อป้องกันสนามแม่เหล็กรั่วไหลที่บริเวณด้านข้าง เพื่อให้สามารถติดตั้งพร็อกซิมิตี้เซนเซอร์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ในระดับเดียวกับพื้นโลหะที่ทำการติดตั้งนั้นๆ</a:t>
            </a:r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17568"/>
      </p:ext>
    </p:extLst>
  </p:cSld>
  <p:clrMapOvr>
    <a:masterClrMapping/>
  </p:clrMapOvr>
  <p:transition spd="slow">
    <p:wheel spokes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675D4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rgbClr val="FED17A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FED17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B754C52-4C60-2049-AAAA-528C117A7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42" y="2769257"/>
            <a:ext cx="6795370" cy="29899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472A3-4A95-585B-E8A2-04E2BC86F920}"/>
              </a:ext>
            </a:extLst>
          </p:cNvPr>
          <p:cNvSpPr txBox="1"/>
          <p:nvPr/>
        </p:nvSpPr>
        <p:spPr>
          <a:xfrm>
            <a:off x="861350" y="506822"/>
            <a:ext cx="64119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 Sensor) 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5292D5-2985-B44B-3861-9579C97FA4AC}"/>
              </a:ext>
            </a:extLst>
          </p:cNvPr>
          <p:cNvSpPr txBox="1"/>
          <p:nvPr/>
        </p:nvSpPr>
        <p:spPr>
          <a:xfrm>
            <a:off x="7991814" y="3262173"/>
            <a:ext cx="359520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การติดตั้งพร็อกซิมิตี้เซนเซอร์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แบบไม่มีชีลด์ โครงสร้างจะแตกต่างกับแบบมีชีลด์ คือใช้วัสดุอโลหะปิดทับขดลวดที่ใช้ตรวจจับ เส้นแรงแม่เหล็กจะกระจายออกด้านข้างมีผลทำให้ระยะตรวจจับได้ไกลขึ้น 2 เท่าของระยะตรวจจับ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4419B6-2C60-360C-8CF6-E2D5019A3A43}"/>
              </a:ext>
            </a:extLst>
          </p:cNvPr>
          <p:cNvSpPr txBox="1"/>
          <p:nvPr/>
        </p:nvSpPr>
        <p:spPr>
          <a:xfrm>
            <a:off x="7847133" y="2140867"/>
            <a:ext cx="38845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ลักษณะการติดตั้งพร็อกซิมิตี้เซนเซอร์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4751049"/>
      </p:ext>
    </p:extLst>
  </p:cSld>
  <p:clrMapOvr>
    <a:masterClrMapping/>
  </p:clrMapOvr>
  <p:transition spd="slow">
    <p:wheel spokes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C618741-3158-021D-ABF7-DF3E2969A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20235" y="927144"/>
            <a:ext cx="7637791" cy="4525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49529-D508-758F-6520-5681728A1CA7}"/>
              </a:ext>
            </a:extLst>
          </p:cNvPr>
          <p:cNvSpPr txBox="1"/>
          <p:nvPr/>
        </p:nvSpPr>
        <p:spPr>
          <a:xfrm>
            <a:off x="932409" y="1370438"/>
            <a:ext cx="27093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เปรียบเทียบพร็อกซิมิตี้เซนเซอร์กับสวิตช์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แบบกลไก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4731860"/>
      </p:ext>
    </p:extLst>
  </p:cSld>
  <p:clrMapOvr>
    <a:masterClrMapping/>
  </p:clrMapOvr>
  <p:transition spd="slow">
    <p:wheel spokes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49529-D508-758F-6520-5681728A1CA7}"/>
              </a:ext>
            </a:extLst>
          </p:cNvPr>
          <p:cNvSpPr txBox="1"/>
          <p:nvPr/>
        </p:nvSpPr>
        <p:spPr>
          <a:xfrm>
            <a:off x="932409" y="1370438"/>
            <a:ext cx="27093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เปรียบเทียบพร็อกซิมิตี้เซนเซอร์กับสวิตช์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แบบกลไก (ต่อ)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ED6F06-47BE-5291-8740-AD3B4F16B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932" y="952500"/>
            <a:ext cx="7917675" cy="62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4FF31-ABE1-D6D1-B6F2-30AB5BB83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960" y="1463835"/>
            <a:ext cx="7914648" cy="35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17151"/>
      </p:ext>
    </p:extLst>
  </p:cSld>
  <p:clrMapOvr>
    <a:masterClrMapping/>
  </p:clrMapOvr>
  <p:transition spd="slow">
    <p:wheel spokes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11274158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9006933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2480956"/>
            <a:ext cx="2112264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5716" y="4529023"/>
            <a:ext cx="2107363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20501-135D-627D-565C-07CA62199F64}"/>
              </a:ext>
            </a:extLst>
          </p:cNvPr>
          <p:cNvSpPr txBox="1"/>
          <p:nvPr/>
        </p:nvSpPr>
        <p:spPr>
          <a:xfrm>
            <a:off x="929408" y="1008165"/>
            <a:ext cx="82673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3.5.2  พร็อกซิมิตี้เซนเซอร์  (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Proximity  Sensor) 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7C6BB-474C-20DA-2FFC-6C02FE44CFEC}"/>
              </a:ext>
            </a:extLst>
          </p:cNvPr>
          <p:cNvSpPr txBox="1"/>
          <p:nvPr/>
        </p:nvSpPr>
        <p:spPr>
          <a:xfrm>
            <a:off x="929408" y="3213353"/>
            <a:ext cx="82673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การเลือกพร็อกซิมิตี้เซนเซอร์สวิตช์ใช้งาน โดยพิจารณาจากรูปทรงของเซนเซอร์เงื่อนไขในการติดตั้ง ชนิดของวัตถุที่ทำการตรวจจับ ระยะในการตรวจจับ ค่าเอาต์พุตโหลดเป็นแบบ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NPN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PNP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และกระแสไฟฟ้าความถี่ และอุณหภูมิแวดล้อม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25965"/>
      </p:ext>
    </p:extLst>
  </p:cSld>
  <p:clrMapOvr>
    <a:masterClrMapping/>
  </p:clrMapOvr>
  <p:transition spd="slow">
    <p:wheel spokes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7653011" cy="2236170"/>
          </a:xfrm>
          <a:prstGeom prst="rect">
            <a:avLst/>
          </a:prstGeom>
          <a:solidFill>
            <a:srgbClr val="28735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BF8B60-01C5-40A0-93B3-633DE4A59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448057"/>
            <a:ext cx="3441047" cy="2229916"/>
          </a:xfrm>
          <a:prstGeom prst="rect">
            <a:avLst/>
          </a:prstGeom>
          <a:solidFill>
            <a:srgbClr val="29A2B2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FD5E356-AE94-5F4E-E7EA-9C1032A16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127" y="714261"/>
            <a:ext cx="3044857" cy="16975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862072"/>
            <a:ext cx="7653012" cy="353872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F60D30-7C5E-4E4D-A537-C74F42F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2864752"/>
            <a:ext cx="3441047" cy="2229916"/>
          </a:xfrm>
          <a:prstGeom prst="rect">
            <a:avLst/>
          </a:prstGeom>
          <a:solidFill>
            <a:srgbClr val="29A2B2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6C8D7307-048D-542C-29B3-BC407FA6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126" y="3610521"/>
            <a:ext cx="3044857" cy="7383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5257560"/>
            <a:ext cx="1636776" cy="1141516"/>
          </a:xfrm>
          <a:prstGeom prst="rect">
            <a:avLst/>
          </a:prstGeom>
          <a:solidFill>
            <a:srgbClr val="29A2B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304" y="5256465"/>
            <a:ext cx="1636776" cy="1142613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CF1A1-96C3-3265-D287-B07CF65D1724}"/>
              </a:ext>
            </a:extLst>
          </p:cNvPr>
          <p:cNvSpPr txBox="1"/>
          <p:nvPr/>
        </p:nvSpPr>
        <p:spPr>
          <a:xfrm>
            <a:off x="2371232" y="657816"/>
            <a:ext cx="35811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  อุปกรณ์ตรวจจับ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A2D612-F27B-CCF1-7076-1048F50A2C35}"/>
              </a:ext>
            </a:extLst>
          </p:cNvPr>
          <p:cNvSpPr txBox="1"/>
          <p:nvPr/>
        </p:nvSpPr>
        <p:spPr>
          <a:xfrm>
            <a:off x="1585050" y="1427549"/>
            <a:ext cx="5415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3.5.3 อุปกรณ์ตรวจจับสนามแม่เหล็ก 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Reed Sensor)</a:t>
            </a:r>
            <a:r>
              <a:rPr lang="en-US" sz="36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988CB2-C577-EE49-6B16-2093B81959C8}"/>
              </a:ext>
            </a:extLst>
          </p:cNvPr>
          <p:cNvSpPr txBox="1"/>
          <p:nvPr/>
        </p:nvSpPr>
        <p:spPr>
          <a:xfrm>
            <a:off x="940815" y="3607371"/>
            <a:ext cx="67040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หรือเรียกว่า รีดเซนเซอร์แบบหน้าสัมผัส ติดตั้งที่กระบอกสูบ ใช้สำหรับต่อให้วงจรไฟฟ้าครบวงจร ทำงานโดยแม่เหล็ก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ที่สวมอยู่ที่ลูกสูบของกระบอกสูบนั้นๆ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677507"/>
      </p:ext>
    </p:extLst>
  </p:cSld>
  <p:clrMapOvr>
    <a:masterClrMapping/>
  </p:clrMapOvr>
  <p:transition spd="slow">
    <p:wheel spokes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45AC87-1D03-4452-BBE4-712E10796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A66E38-056D-4A0A-BF1D-682AB0529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D0A197-F7EC-4629-86FB-48D5D3B82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835780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251444-A29D-44A8-9E2E-263F0C21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826288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B12AE6-1281-FBB5-7258-6A7279137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146" r="1" b="13104"/>
          <a:stretch/>
        </p:blipFill>
        <p:spPr>
          <a:xfrm>
            <a:off x="1826653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7B71F-7A9F-D471-3E38-245C950E23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000" r="-2" b="-2"/>
          <a:stretch/>
        </p:blipFill>
        <p:spPr>
          <a:xfrm>
            <a:off x="4813890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9" name="Picture 8" descr="A group of electronic devices&#10;&#10;Description automatically generated with low confidence">
            <a:extLst>
              <a:ext uri="{FF2B5EF4-FFF2-40B4-BE49-F238E27FC236}">
                <a16:creationId xmlns:a16="http://schemas.microsoft.com/office/drawing/2014/main" id="{D7089E98-FFCF-9DE3-B14C-60FC5740A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1120" r="21129" b="-1"/>
          <a:stretch/>
        </p:blipFill>
        <p:spPr>
          <a:xfrm>
            <a:off x="7801127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ADDDD2-DADE-70BA-810B-67775135247D}"/>
              </a:ext>
            </a:extLst>
          </p:cNvPr>
          <p:cNvSpPr txBox="1"/>
          <p:nvPr/>
        </p:nvSpPr>
        <p:spPr>
          <a:xfrm>
            <a:off x="4558021" y="642985"/>
            <a:ext cx="35019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3.6 โซเลนอยด์วาล์ว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46CF4-2A56-BF33-EC4F-115BFF2EFA03}"/>
              </a:ext>
            </a:extLst>
          </p:cNvPr>
          <p:cNvSpPr txBox="1"/>
          <p:nvPr/>
        </p:nvSpPr>
        <p:spPr>
          <a:xfrm>
            <a:off x="872066" y="4784820"/>
            <a:ext cx="104478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ในการควบคุมกระบอกสูบให้ทำงานโดยใช้โซเลนอยด์วาล์วเป็นตัวควบคุมกลไกเปิด-ปิดลมอัด ให้ลูกสูบทำงานได้ทั้งแบบคนควบคุมและแบบอัตโนมัติ 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0744504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E22CD-4250-47C4-B8C0-37527BCC130E}"/>
              </a:ext>
            </a:extLst>
          </p:cNvPr>
          <p:cNvSpPr txBox="1"/>
          <p:nvPr/>
        </p:nvSpPr>
        <p:spPr>
          <a:xfrm>
            <a:off x="686472" y="2232358"/>
            <a:ext cx="26648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การควบคุมนิวเมติกส์</a:t>
            </a:r>
            <a:b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ทางกลเบื้องต้น</a:t>
            </a:r>
            <a:r>
              <a:rPr lang="th-TH" sz="4400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577C6-1B47-A5C9-27E4-65DA6DAC4E73}"/>
              </a:ext>
            </a:extLst>
          </p:cNvPr>
          <p:cNvSpPr txBox="1"/>
          <p:nvPr/>
        </p:nvSpPr>
        <p:spPr>
          <a:xfrm>
            <a:off x="4268132" y="1841538"/>
            <a:ext cx="741680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 การควบคุมนิวเมติกส์โดยทางตรง</a:t>
            </a:r>
            <a:br>
              <a:rPr lang="th-TH" sz="36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หรือต่อวงจรควบคุมลูกสูบโดยทางตรง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เป็นการควบคุมให้ลูกสูบเคลื่อนที่เข้า-ออก โดยผู้ควบคุมเป็น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ผู้กดวาล์วควบคุมด้วยการใช้มือหรือเท้าควบคุมลูกสูบแนวเส้นตรงและแนววงกลมให้ทำงาน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776700"/>
      </p:ext>
    </p:extLst>
  </p:cSld>
  <p:clrMapOvr>
    <a:masterClrMapping/>
  </p:clrMapOvr>
  <p:transition spd="slow">
    <p:wheel spokes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05CCC7A-7AB9-F6EA-5E21-A75F2899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01191"/>
            <a:ext cx="6019331" cy="3852371"/>
          </a:xfrm>
          <a:prstGeom prst="rect">
            <a:avLst/>
          </a:prstGeom>
          <a:effectLst/>
        </p:spPr>
      </p:pic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3C9F50AA-0EF7-C3FD-EB1A-D5074DEF2FD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0873" y="747764"/>
            <a:ext cx="2182198" cy="13406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86F4C4-81FA-F229-D9C9-124216DA9EF1}"/>
              </a:ext>
            </a:extLst>
          </p:cNvPr>
          <p:cNvSpPr txBox="1"/>
          <p:nvPr/>
        </p:nvSpPr>
        <p:spPr>
          <a:xfrm>
            <a:off x="159442" y="1158457"/>
            <a:ext cx="44210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3.6.1 วาล์วแบบ 3/2 ชนิดทำงานโดยใช้โซเลนอยด์กลับด้วยปริง </a:t>
            </a:r>
          </a:p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ลักษณะการทำงานเป็นแบบ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Positive Pilot Control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ต้องใช้โซเลนอยด์และอุปกรณ์ที่สามารถใช้มือกดเพื่อให้วาล์วทำงานได้เรียกว่า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Manual Override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ติดตั้งอยู่ด้วย ปุ่มกดจะทำให้โซเลนอยด์ยกขึ้นเพื่อเปิดลมจากรู 1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ให้ไหลไปเลื่อนสปูลได้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0427609"/>
      </p:ext>
    </p:extLst>
  </p:cSld>
  <p:clrMapOvr>
    <a:masterClrMapping/>
  </p:clrMapOvr>
  <p:transition spd="slow">
    <p:wheel spokes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05CCC7A-7AB9-F6EA-5E21-A75F2899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01191"/>
            <a:ext cx="6019331" cy="3852371"/>
          </a:xfrm>
          <a:prstGeom prst="rect">
            <a:avLst/>
          </a:prstGeom>
          <a:effectLst/>
        </p:spPr>
      </p:pic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3C9F50AA-0EF7-C3FD-EB1A-D5074DEF2FD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0873" y="747764"/>
            <a:ext cx="2182198" cy="13406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86F4C4-81FA-F229-D9C9-124216DA9EF1}"/>
              </a:ext>
            </a:extLst>
          </p:cNvPr>
          <p:cNvSpPr txBox="1"/>
          <p:nvPr/>
        </p:nvSpPr>
        <p:spPr>
          <a:xfrm>
            <a:off x="174167" y="842053"/>
            <a:ext cx="432380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เมื่อโซเลนอยด์ชำรุดเสียหายหรือกระแสไฟฟ้าขัดข้องชั่วขณะ ซึ่งเป็นข้อดีของวาล์วชนิดนี้ นอกจากนั้นจะเป็นตัวบอกให้ทราบว่าวาล์วไม่ทำงานเกิดจากตัวสปูลวาล์วหรือโซเลนอยด์ โดยการป้อนลมเข้าที่รู 1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P)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และจ่ายไฟให้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โซเลนอยด์ทำงานแล้วไม่มีลมออกที่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 2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A)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ให้กดปุ่มกด หากมีลมออกที่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 2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แสดงว่าโซเลนอยด์ชำรุด หากกดปุ่มแล้วไม่มีลมออกมาที่รู 2(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แสดงว่าตัวสปูลวาล์วชำรุด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9658778"/>
      </p:ext>
    </p:extLst>
  </p:cSld>
  <p:clrMapOvr>
    <a:masterClrMapping/>
  </p:clrMapOvr>
  <p:transition spd="slow">
    <p:wheel spokes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BBD7B-EC48-8F58-85E0-B29711D6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2884567"/>
            <a:ext cx="6019331" cy="2964520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369A27-77D0-6D3B-B3D8-2E738B61AD8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192" y="736034"/>
            <a:ext cx="3040963" cy="1587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3F9441-ED52-F6DF-2593-2FA77E30B64B}"/>
              </a:ext>
            </a:extLst>
          </p:cNvPr>
          <p:cNvSpPr txBox="1"/>
          <p:nvPr/>
        </p:nvSpPr>
        <p:spPr>
          <a:xfrm>
            <a:off x="293512" y="1364164"/>
            <a:ext cx="406295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3.6.2 วาล์วแบบ 3/2 ชนิดทำงานโดยใช้โซเลนอยด์ทั้งสองด้าน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กลับด้วยสปริง 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เป็นวาล์วที่ทำงานด้วยไฟฟ้าเช่นเดียวกัน แต่จะเป็นโซเลนอยด์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ทั้งสองด้าน ดังนั้นจังหวะที่วาล์วเปลี่ยนตำแหน่งไปแล้วสามารถค้างที่ตำแหน่งนั้นๆ ได้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8459494"/>
      </p:ext>
    </p:extLst>
  </p:cSld>
  <p:clrMapOvr>
    <a:masterClrMapping/>
  </p:clrMapOvr>
  <p:transition spd="slow">
    <p:wheel spokes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7653011" cy="2236170"/>
          </a:xfrm>
          <a:prstGeom prst="rect">
            <a:avLst/>
          </a:prstGeom>
          <a:solidFill>
            <a:srgbClr val="5A779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F7BF8B60-01C5-40A0-93B3-633DE4A59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448057"/>
            <a:ext cx="3441047" cy="2229916"/>
          </a:xfrm>
          <a:prstGeom prst="rect">
            <a:avLst/>
          </a:prstGeom>
          <a:solidFill>
            <a:srgbClr val="E85A36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4B244C84-BE4C-AAA5-C879-940303F78D7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2" y="613363"/>
            <a:ext cx="2575326" cy="1899303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862072"/>
            <a:ext cx="7653012" cy="353872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F60D30-7C5E-4E4D-A537-C74F42F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2864752"/>
            <a:ext cx="3441047" cy="2229916"/>
          </a:xfrm>
          <a:prstGeom prst="rect">
            <a:avLst/>
          </a:prstGeom>
          <a:solidFill>
            <a:srgbClr val="E85A36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AAA38D7-2695-A3C5-A48C-1BE2912E094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0126" y="3073865"/>
            <a:ext cx="3044857" cy="18116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033" y="5257560"/>
            <a:ext cx="1636776" cy="1141516"/>
          </a:xfrm>
          <a:prstGeom prst="rect">
            <a:avLst/>
          </a:prstGeom>
          <a:solidFill>
            <a:srgbClr val="E85A3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304" y="5256465"/>
            <a:ext cx="1636776" cy="1142613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614D87-DA88-9400-3C3C-A6E4A94FDDCA}"/>
              </a:ext>
            </a:extLst>
          </p:cNvPr>
          <p:cNvSpPr txBox="1"/>
          <p:nvPr/>
        </p:nvSpPr>
        <p:spPr>
          <a:xfrm>
            <a:off x="1244848" y="97265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3.6.3 วาล์วแบบ 3/2 ชนิดทำงานโดยใช้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โซเลนอยด์กลับด้วยลมจากภายนอก</a:t>
            </a:r>
            <a:r>
              <a:rPr lang="th-TH" sz="36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96A6D2-6CE7-4C84-65D6-ED6CFAAC28D0}"/>
              </a:ext>
            </a:extLst>
          </p:cNvPr>
          <p:cNvSpPr txBox="1"/>
          <p:nvPr/>
        </p:nvSpPr>
        <p:spPr>
          <a:xfrm>
            <a:off x="895147" y="3617340"/>
            <a:ext cx="67361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เป็นวาล์วที่ทำงานด้วยโซเลนอยด์และมีรูภายในต่อเข้าด้วยกัน สำหรับช่วยให้โซเลนอยด์ทำงานได้ดียิ่งขึ้น ดังนั้นจังหวะถอยกลับจะทำงานด้วยลมจากภายนอก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5922505"/>
      </p:ext>
    </p:extLst>
  </p:cSld>
  <p:clrMapOvr>
    <a:masterClrMapping/>
  </p:clrMapOvr>
  <p:transition spd="slow">
    <p:wheel spokes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50C795F-055D-84F4-AD5B-2AE77BD0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2678901"/>
            <a:ext cx="6019331" cy="3054810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A053F-0A2B-B4FC-1FA3-6A101E088F0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348" y="690892"/>
            <a:ext cx="2575141" cy="1931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DFFA76-C01A-F5FD-B3FA-5E9CD97621C4}"/>
              </a:ext>
            </a:extLst>
          </p:cNvPr>
          <p:cNvSpPr txBox="1"/>
          <p:nvPr/>
        </p:nvSpPr>
        <p:spPr>
          <a:xfrm>
            <a:off x="478915" y="557784"/>
            <a:ext cx="4018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3.6.4 วาล์วแบบ 5/2 ทำงานโดยใช้โซเลนอยด์หรือลมกลับด้วยสปริง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230C8-BC17-27FF-190E-0C2793AC8F4E}"/>
              </a:ext>
            </a:extLst>
          </p:cNvPr>
          <p:cNvSpPr txBox="1"/>
          <p:nvPr/>
        </p:nvSpPr>
        <p:spPr>
          <a:xfrm>
            <a:off x="478915" y="2622247"/>
            <a:ext cx="387754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การทำงานเหมือนกับโซเลนอยด์ แต่จะแตกต่างกันตรงที่มีรูลมอัดออกไปใช้งานที่รู 4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ให้อุปกรณ์ทำงาน เช่น ลูกสูบสองทาง และมอเตอร์ลมทำงาน ส่วนรู 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ให้อุปกรณ์ทำงาน เช่น ลูกสูบสองทางและมอเตอร์ลมหยุดทำงาน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9445843"/>
      </p:ext>
    </p:extLst>
  </p:cSld>
  <p:clrMapOvr>
    <a:masterClrMapping/>
  </p:clrMapOvr>
  <p:transition spd="slow">
    <p:wheel spokes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96A7CB2-97FF-5DB9-4862-02D611C84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3058900"/>
            <a:ext cx="6019331" cy="2498022"/>
          </a:xfrm>
          <a:prstGeom prst="rect">
            <a:avLst/>
          </a:prstGeom>
          <a:effectLst/>
        </p:spPr>
      </p:pic>
      <p:pic>
        <p:nvPicPr>
          <p:cNvPr id="13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6C80B5-5B1C-0653-0026-88740EDE0A9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21" y="824089"/>
            <a:ext cx="2720434" cy="1617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09F675-50A9-F379-CBD6-BEFACD6AC034}"/>
              </a:ext>
            </a:extLst>
          </p:cNvPr>
          <p:cNvSpPr txBox="1"/>
          <p:nvPr/>
        </p:nvSpPr>
        <p:spPr>
          <a:xfrm>
            <a:off x="369651" y="467472"/>
            <a:ext cx="400451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3.6.5 วาล์วแบบ 5/2 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ชนิดทำงานโดยใช้ลม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และโซเลนอยด์ทั้งสองด้าน</a:t>
            </a:r>
            <a:endParaRPr lang="th-TH" sz="33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599B8D-261A-C2DA-3413-0C4E772BFD36}"/>
              </a:ext>
            </a:extLst>
          </p:cNvPr>
          <p:cNvSpPr txBox="1"/>
          <p:nvPr/>
        </p:nvSpPr>
        <p:spPr>
          <a:xfrm>
            <a:off x="295879" y="2296273"/>
            <a:ext cx="409445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หลักการทำงานของโซเลนอยด์ คือในตำแหน่งปกติ ลมอัดจากรู 1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จะเข้าพอพพิตวาล์วของโซเลนอยด์ทั้งสองด้าน ดังนั้นหากโซเลนอยด์ด้านใดด้านหนึ่งทำงานโดยยกพอพพิตขึ้น ลมอัดจะเคลื่อนที่เข้าไปดันสปูลวาล์วให้เคลื่อน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0389976"/>
      </p:ext>
    </p:extLst>
  </p:cSld>
  <p:clrMapOvr>
    <a:masterClrMapping/>
  </p:clrMapOvr>
  <p:transition spd="slow">
    <p:wheel spokes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96A7CB2-97FF-5DB9-4862-02D611C84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3058900"/>
            <a:ext cx="6019331" cy="2498022"/>
          </a:xfrm>
          <a:prstGeom prst="rect">
            <a:avLst/>
          </a:prstGeom>
          <a:effectLst/>
        </p:spPr>
      </p:pic>
      <p:pic>
        <p:nvPicPr>
          <p:cNvPr id="13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6C80B5-5B1C-0653-0026-88740EDE0A9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21" y="824089"/>
            <a:ext cx="2720434" cy="1617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09F675-50A9-F379-CBD6-BEFACD6AC034}"/>
              </a:ext>
            </a:extLst>
          </p:cNvPr>
          <p:cNvSpPr txBox="1"/>
          <p:nvPr/>
        </p:nvSpPr>
        <p:spPr>
          <a:xfrm>
            <a:off x="369651" y="580362"/>
            <a:ext cx="400451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3.6.5 วาล์วแบบ 5/2 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ชนิดทำงานโดยใช้ลม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และโซเลนอยด์ทั้งสองด้าน</a:t>
            </a:r>
            <a:endParaRPr lang="th-TH" sz="33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E4ED3-82E5-44CD-ADA4-A2E803C6D1C4}"/>
              </a:ext>
            </a:extLst>
          </p:cNvPr>
          <p:cNvSpPr txBox="1"/>
          <p:nvPr/>
        </p:nvSpPr>
        <p:spPr>
          <a:xfrm>
            <a:off x="248356" y="2556793"/>
            <a:ext cx="42897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โดยปกติโซเลนอยด์วาล์วจะมีปุ่มกดให้พอพพิตยกขึ้นหรือเรียกว่า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Manual Override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เพื่อใช้สำหรับตรวจสอบหรือซ่อมแซมวาล์ว หรือในกรณีไม่มีกระแสไฟฟ้าก็สามารถให้วาล์วทำงานได้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0060546"/>
      </p:ext>
    </p:extLst>
  </p:cSld>
  <p:clrMapOvr>
    <a:masterClrMapping/>
  </p:clrMapOvr>
  <p:transition spd="slow">
    <p:wheel spokes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6930D-7736-BC89-A2D5-D186E1CA911D}"/>
              </a:ext>
            </a:extLst>
          </p:cNvPr>
          <p:cNvSpPr txBox="1"/>
          <p:nvPr/>
        </p:nvSpPr>
        <p:spPr>
          <a:xfrm>
            <a:off x="1569571" y="1963962"/>
            <a:ext cx="1207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8809E-F0FC-B74E-70B4-A573996F2845}"/>
              </a:ext>
            </a:extLst>
          </p:cNvPr>
          <p:cNvSpPr txBox="1"/>
          <p:nvPr/>
        </p:nvSpPr>
        <p:spPr>
          <a:xfrm>
            <a:off x="4186084" y="714867"/>
            <a:ext cx="73829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การควบคุมในระบบนิวเมติกส์แบ่งออกเป็นการควบคุม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โดยทางตรง ทางอ้อม และการควบคุมอัตโนมัติ ทั้งทางกลและ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ทางไฟฟ้า วงจรนิวเมติกส์เบื้องต้นใช้สัญลักษณ์และรหัสแทน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อุปกรณ์จริง เพราะสะดวกในการอ่านและเขียน ที่สำคัญสามารถสื่อความหมายแล้วเข้าใจตรงกันง่าย ในการติดตั้งและทดสอบ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 ทั้งการควบคุมด้วยคนและการควบคุมอัตโนมัติ 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รวมทั้งวาล์วทำงานกลไกและไฟฟ้า ในการควบคุมทางกลจะมีวงจร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ควบคุมและวงจรกำลังเพียงวงจรเดียวส่วนการควบคุมด้วยไฟฟ้า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แบ่งออกเป็นสองวงจร คือวงจรกำลังทำงานโดยใช้ลมอัด ส่วนวงจรควบคุมทำงานโดยใช้ไฟฟ้ากระแสตรงสามารถนำไปใช้งานควบคุมอัตโนมัติโดยใช้ไฟฟ้าและอิเล็กทรอนิกส์ควบคุม สะดวกในการออกแบบระบบควบคุมแบบให้ลูกสูบทำงานต่อเนื่องแบบอัตโนมั</a:t>
            </a:r>
            <a:r>
              <a:rPr lang="th-TH" sz="3000" b="1" dirty="0">
                <a:solidFill>
                  <a:srgbClr val="0070C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ติ</a:t>
            </a:r>
          </a:p>
        </p:txBody>
      </p:sp>
    </p:spTree>
    <p:extLst>
      <p:ext uri="{BB962C8B-B14F-4D97-AF65-F5344CB8AC3E}">
        <p14:creationId xmlns:p14="http://schemas.microsoft.com/office/powerpoint/2010/main" val="1873136401"/>
      </p:ext>
    </p:extLst>
  </p:cSld>
  <p:clrMapOvr>
    <a:masterClrMapping/>
  </p:clrMapOvr>
  <p:transition spd="slow">
    <p:wheel spokes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6930D-7736-BC89-A2D5-D186E1CA911D}"/>
              </a:ext>
            </a:extLst>
          </p:cNvPr>
          <p:cNvSpPr txBox="1"/>
          <p:nvPr/>
        </p:nvSpPr>
        <p:spPr>
          <a:xfrm>
            <a:off x="1569571" y="1963962"/>
            <a:ext cx="1207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615C7-8A10-8412-EEB2-369EE09CA5AB}"/>
              </a:ext>
            </a:extLst>
          </p:cNvPr>
          <p:cNvSpPr txBox="1"/>
          <p:nvPr/>
        </p:nvSpPr>
        <p:spPr>
          <a:xfrm>
            <a:off x="4253817" y="1310684"/>
            <a:ext cx="72248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ในระบบนิวเมติกส์ไฟฟ้าการควบคุมการทำงานวงจร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นิวเมติกส์จะประกอบด้วยอุปกรณ์ทำงานประเภทต่างๆ ซึ่งการควบคุมลูกสูบเคลื่อนที่ทำได้ทั้งแบบควบคุมด้วยคนและควบคุมอัตโนมัติ โดยใช้โซเลนอยด์วาล์วเปิด-ปิดลมอัด เรียกว่า วงจรกำลัง และอีกส่วนหนึ่งคือวงจรควบคุมหรือส่วนที่เป็นวงจรไฟฟ้าที่ใช้อุปกรณ์ควบคุมไฟฟ้า เช่น สวิตช์ทางกล สวิตช์แม่เหล็ก รีเลย์-</a:t>
            </a:r>
            <a:b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70C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ตั้งเวลา เคาน์เตอร์ เซนเซอร์ เป็นอุปกรณ์ที่ให้สัญญาณทางไฟฟ้า เพื่อควบคุมการทำงานของโซเลนอยด์วาล์วให้เหมาะสมกับงาน</a:t>
            </a:r>
            <a:endParaRPr lang="th-TH" sz="3000" b="1" dirty="0">
              <a:solidFill>
                <a:srgbClr val="0070C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7888049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262A7-9302-CF99-037D-9451401CA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624" y="527628"/>
            <a:ext cx="7064229" cy="369105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2DD2EB-BC37-52E8-A828-E0E5DC021476}"/>
              </a:ext>
            </a:extLst>
          </p:cNvPr>
          <p:cNvSpPr txBox="1"/>
          <p:nvPr/>
        </p:nvSpPr>
        <p:spPr>
          <a:xfrm>
            <a:off x="711199" y="495285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  การควบคุมนิวเมติกส์โดยทางตรง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หรือต่อวงจรควบคุมลูกสูบโดยทางตรง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848EFD-CB78-F2FC-6BF9-EFB159478212}"/>
              </a:ext>
            </a:extLst>
          </p:cNvPr>
          <p:cNvSpPr txBox="1"/>
          <p:nvPr/>
        </p:nvSpPr>
        <p:spPr>
          <a:xfrm>
            <a:off x="7585453" y="1036036"/>
            <a:ext cx="4211437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3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1.1.1  หลักการทำงานของ</a:t>
            </a:r>
            <a:br>
              <a:rPr lang="th-TH" sz="33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วงจรควบคุมกระบอกสูบทางเดียวโดยทางตรง</a:t>
            </a:r>
          </a:p>
          <a:p>
            <a:pPr indent="631825" algn="thaiDist"/>
            <a: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วงจรควบคุมกระบอกสูบทางเดียวโดยทางตรง ในสภาวะปกติ เมื่อเปิด</a:t>
            </a:r>
            <a:b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วาล์วจ่ายลมให้กับวงจร ลมอัดไหลผ่าน</a:t>
            </a:r>
            <a:b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ชุดควบคุมและปรับปรุงคุณภาพลมอัด</a:t>
            </a:r>
            <a:b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เพื่อแยกสิ่งสกปรกและความชื้นที่ปนมา</a:t>
            </a:r>
            <a:b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กับลม ลมอัดเข้าที่รู 1(</a:t>
            </a:r>
            <a:r>
              <a:rPr lang="en-US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P) </a:t>
            </a:r>
            <a:r>
              <a:rPr lang="th-TH" sz="28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ลูกสูบอยู่ตำแหน่งเดิม</a:t>
            </a:r>
            <a:endParaRPr lang="th-TH" b="1" spc="-6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9619805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13BE4-2FB5-FC73-DE77-A50BE806E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7942" y="330333"/>
            <a:ext cx="6096668" cy="41304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DF0D7-F5FD-856D-29A3-13241237E9C3}"/>
              </a:ext>
            </a:extLst>
          </p:cNvPr>
          <p:cNvSpPr txBox="1"/>
          <p:nvPr/>
        </p:nvSpPr>
        <p:spPr>
          <a:xfrm>
            <a:off x="711199" y="495285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  การควบคุมนิวเมติกส์โดยทางตรง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หรือต่อวงจรควบคุมลูกสูบโดยทางตรง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ED18E2-742F-13C4-52ED-057E925A5F2B}"/>
              </a:ext>
            </a:extLst>
          </p:cNvPr>
          <p:cNvSpPr txBox="1"/>
          <p:nvPr/>
        </p:nvSpPr>
        <p:spPr>
          <a:xfrm>
            <a:off x="7534654" y="564328"/>
            <a:ext cx="433561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1.1.2  หลักการทำงานของ</a:t>
            </a:r>
            <a:b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u="sng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วงจรควบคุมกระบอกสูบสองทางโดยทางตรง</a:t>
            </a:r>
          </a:p>
          <a:p>
            <a:pPr indent="541338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วงจรควบคุมกระบอกสูบสองทางโดยทางตรง ในสภาวะปกติ เมื่อเปิดวาล์วจ่ายลมให้กับวงจร ลมอัดไหลผ่านชุดควบคุมและปรับปรุงคุณภาพลมอัดเพื่อแยกสิ่งสกปรกและละอองน้ำ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ที่ปนมากับลมอัด ลมอัดจากแหล่งจ่ายจะเข้าที่รู 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แล้วออกที่รู 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B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ลูกสูบอยู่ตำแหน่งเดิม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3953866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5082</Words>
  <Application>Microsoft Office PowerPoint</Application>
  <PresentationFormat>Widescreen</PresentationFormat>
  <Paragraphs>218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Calibri Light</vt:lpstr>
      <vt:lpstr>Arial</vt:lpstr>
      <vt:lpstr>Impact</vt:lpstr>
      <vt:lpstr>Calibri</vt:lpstr>
      <vt:lpstr>TH Chakra Petch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Aorakanya</dc:creator>
  <cp:lastModifiedBy>Aorakanya</cp:lastModifiedBy>
  <cp:revision>131</cp:revision>
  <dcterms:created xsi:type="dcterms:W3CDTF">2022-05-25T02:23:45Z</dcterms:created>
  <dcterms:modified xsi:type="dcterms:W3CDTF">2022-06-09T09:02:32Z</dcterms:modified>
</cp:coreProperties>
</file>