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75" r:id="rId1"/>
  </p:sldMasterIdLst>
  <p:sldIdLst>
    <p:sldId id="256" r:id="rId2"/>
    <p:sldId id="257" r:id="rId3"/>
    <p:sldId id="258" r:id="rId4"/>
    <p:sldId id="259" r:id="rId5"/>
    <p:sldId id="28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9" r:id="rId23"/>
    <p:sldId id="280" r:id="rId24"/>
    <p:sldId id="278" r:id="rId25"/>
    <p:sldId id="281" r:id="rId26"/>
    <p:sldId id="282" r:id="rId27"/>
    <p:sldId id="283" r:id="rId28"/>
    <p:sldId id="284" r:id="rId29"/>
    <p:sldId id="286" r:id="rId30"/>
    <p:sldId id="285" r:id="rId31"/>
    <p:sldId id="287" r:id="rId32"/>
    <p:sldId id="288" r:id="rId33"/>
    <p:sldId id="290" r:id="rId34"/>
    <p:sldId id="291" r:id="rId35"/>
    <p:sldId id="292" r:id="rId36"/>
    <p:sldId id="293" r:id="rId37"/>
    <p:sldId id="294" r:id="rId38"/>
  </p:sldIdLst>
  <p:sldSz cx="12192000" cy="6858000"/>
  <p:notesSz cx="6858000" cy="9144000"/>
  <p:embeddedFontLst>
    <p:embeddedFont>
      <p:font typeface="Gill Sans Nova" panose="020B0602020104020203" pitchFamily="34" charset="0"/>
      <p:regular r:id="rId39"/>
    </p:embeddedFont>
    <p:embeddedFont>
      <p:font typeface="TH Chakra Petch" panose="02000506000000020004" pitchFamily="2" charset="-34"/>
      <p:regular r:id="rId40"/>
      <p:bold r:id="rId41"/>
      <p:italic r:id="rId42"/>
      <p:boldItalic r:id="rId43"/>
    </p:embeddedFont>
  </p:embeddedFontLst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286" autoAdjust="0"/>
  </p:normalViewPr>
  <p:slideViewPr>
    <p:cSldViewPr snapToGrid="0">
      <p:cViewPr varScale="1">
        <p:scale>
          <a:sx n="64" d="100"/>
          <a:sy n="64" d="100"/>
        </p:scale>
        <p:origin x="69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0F28B-45E3-4585-87E3-73838692A7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668049"/>
            <a:ext cx="7626795" cy="2841914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F755B0-E17A-4B52-A99D-C35BB18BB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602038"/>
            <a:ext cx="7626795" cy="2501728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90C28-805B-4DA6-A10E-651C0FD01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EBBA9-C52F-4628-AE0D-DCD1772F9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BAC57-F8E1-4B54-A111-CB53B320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55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A5B40-C529-41A6-8D06-07AF9430A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B5A354-E2A8-4A91-9D7A-36D9E0915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D3944-2E3D-42BC-B83D-7630699D4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C57FA-204E-4A7A-BAE2-DF17BB0FF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DA36D-49FF-495A-8E25-4CCC98E39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42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44ECD05-4E94-4A60-8FDA-700BF100B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olor Fill">
            <a:extLst>
              <a:ext uri="{FF2B5EF4-FFF2-40B4-BE49-F238E27FC236}">
                <a16:creationId xmlns:a16="http://schemas.microsoft.com/office/drawing/2014/main" id="{8BCB0EB2-4067-418C-9465-9D4C71240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4E37999-41E7-446D-8C53-B904C3CE87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38A90E8-87F8-4150-B5EB-E19C8A01AFB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" name="Graphic 9">
              <a:extLst>
                <a:ext uri="{FF2B5EF4-FFF2-40B4-BE49-F238E27FC236}">
                  <a16:creationId xmlns:a16="http://schemas.microsoft.com/office/drawing/2014/main" id="{724DCA1C-A8E8-4F90-8FAE-85B1426C108A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58D6291-6756-44E3-9FCE-0B2ECA5EE664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37CA96E-9DD9-4172-B63B-50DF43B576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3" name="Graphic 9">
              <a:extLst>
                <a:ext uri="{FF2B5EF4-FFF2-40B4-BE49-F238E27FC236}">
                  <a16:creationId xmlns:a16="http://schemas.microsoft.com/office/drawing/2014/main" id="{B335AFFE-BF3D-491C-8255-692B9DAC6775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14" name="Graphic 9">
              <a:extLst>
                <a:ext uri="{FF2B5EF4-FFF2-40B4-BE49-F238E27FC236}">
                  <a16:creationId xmlns:a16="http://schemas.microsoft.com/office/drawing/2014/main" id="{AA052AAF-7A7C-4EDB-AE2C-FCA3A756C4E5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0" name="Texture">
            <a:extLst>
              <a:ext uri="{FF2B5EF4-FFF2-40B4-BE49-F238E27FC236}">
                <a16:creationId xmlns:a16="http://schemas.microsoft.com/office/drawing/2014/main" id="{31F99E9D-6528-47AC-B178-7032D0E17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4DD302-622D-4E42-BD6F-FAAA98B372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306311" y="668049"/>
            <a:ext cx="2628900" cy="55089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70D9F5-C907-405F-BE11-571C61745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668049"/>
            <a:ext cx="6689098" cy="55089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FD860-3FBD-4FE7-A9FD-1D4A4D10A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A367B-81B3-4BD3-9C95-18EC0710A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D8E54-346D-4D66-BF99-96DA43F8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64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A2C84-1247-4534-81D1-136C3E1EB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8D490-CEA6-4844-A537-F749658D37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AEFC9-887F-4E73-9938-6032D5286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FCF0CF-134A-404E-A177-9FAAA039F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B0DC-2D2C-408B-A577-904A2385C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85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55431-EF88-4771-9699-27EF70A55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50"/>
            <a:ext cx="7673389" cy="3816588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AF57C3-A928-4093-B3FC-ECC2194AE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767338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FD625-A893-46D3-A518-9E969CB4F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AD37A-B380-4B65-9FB9-3FB91412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773B6-CD13-4451-9BF3-C4102BA5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895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C1FBD0A-9F7B-4EBB-9982-B55F5F980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88CFF0B8-0BA9-4DD9-B7B2-0655DC841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7B910E-9B87-4291-987B-6883212CB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5596CF7-55B3-409D-A36C-F5BE9D625628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2245D23-45D8-474C-8A38-633E99962676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8A8D14-28CA-4095-B2FA-E48B3150A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1D1F176A-19F1-4537-800D-210F29EC1A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04C26-6125-4D95-9FC0-50DEB9419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1534" cy="1591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35401A-13E5-4CED-864F-06D6EECCB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2341329"/>
            <a:ext cx="5562600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513523-8F78-4766-91D7-03E329B68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41329"/>
            <a:ext cx="4736534" cy="38356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5B757F-BAD2-4343-BD57-FC02D0BE1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30EF3C-A61E-4F43-9C8F-BC9A6455C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9D947-1DC8-4CE9-A031-6EEB776BD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49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5BFA9BB-A51E-4D09-8602-5AD9010463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olor Fill">
            <a:extLst>
              <a:ext uri="{FF2B5EF4-FFF2-40B4-BE49-F238E27FC236}">
                <a16:creationId xmlns:a16="http://schemas.microsoft.com/office/drawing/2014/main" id="{A60257A1-779B-4048-BC0D-1EA579B5B1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F4B5D0-AA24-4702-9C01-FC1A03E7B6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51383" y="2767655"/>
            <a:ext cx="1040617" cy="2833045"/>
            <a:chOff x="11151383" y="2767655"/>
            <a:chExt cx="1040617" cy="2833045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9CBF9BD-1EB2-4122-98FE-F2B5DF8771C9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C41FF89-01DF-4236-AA4D-243CB8A464B3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FD03BB88-350D-4DE0-BB34-870F643568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</p:grpSp>
      <p:sp>
        <p:nvSpPr>
          <p:cNvPr id="15" name="Texture">
            <a:extLst>
              <a:ext uri="{FF2B5EF4-FFF2-40B4-BE49-F238E27FC236}">
                <a16:creationId xmlns:a16="http://schemas.microsoft.com/office/drawing/2014/main" id="{4A8025C0-8995-4863-A847-7ED1F8CCE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62335-6445-435C-A1C6-9F090B965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10450629" cy="13255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74B3D-418F-464D-91E7-993D0B4801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086" y="2182814"/>
            <a:ext cx="50215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904709-9362-4AB5-9AA2-32F51BF06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086" y="3115949"/>
            <a:ext cx="502151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083836-1CF5-406F-B0CB-643F37066C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90597" y="2182814"/>
            <a:ext cx="501723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4A8670-0F33-4222-AAC9-96A21C47C3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90597" y="3115949"/>
            <a:ext cx="5017232" cy="3073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1E6970-4A96-4519-9C0E-11E245D56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FEE249-70F5-4359-B699-23D68A503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2AE510-A38C-45EE-B061-CB02E4E3D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97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A9D1A-F943-4838-BA2F-6DF4F2EC9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638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EE401-3424-4696-A6FC-BBEE79379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E9D767-A30A-4508-B510-99AB91737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979DC-F3D5-43AB-8A0F-9C8A14E0C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3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CDA0B-9BEE-4B57-8F97-96D5645D0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282AF2-09A1-4A1C-AEB6-577962B71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D99D9-82B1-496C-ABBC-4FF0C375D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0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7D9AFA4-EB8E-4091-A5E2-1B9D163A0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F25018FE-FB44-4E2E-A181-B3476F3E8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6C7CD4B-70DE-49E2-A336-B6F43F58F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4B8BFC9-6F67-47CB-BAE4-45260FBAF397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40F836E5-3C5B-4DE7-B09A-AE00DEE730A9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8E1B8E4-080E-4F43-B33F-59DD21B6B658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07639D4-740A-4B71-8393-99CA375EB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AE7E56E5-1F6A-442B-B5E0-ED19F815D2E2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3774E986-8FE2-4670-A4C0-96E213269BD7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3A5846DF-A106-4887-BE2C-DCD89DAA6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67E81C-AA51-44A0-B21C-757B2F3B9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1957828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A0438A-298D-4466-B55D-F466C345C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68049"/>
            <a:ext cx="4875212" cy="523125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43104-0579-4974-88D2-61DF1A30D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749024"/>
            <a:ext cx="4314825" cy="311996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A32755-0632-47CB-AA69-7EFB212FA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ED0B4F-5B59-4064-A88B-E9938A40F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512E7F-93B8-4E93-BCB3-ADE74FC15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743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3C1870-4E69-4DE7-BF2F-DE8A7881C6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7439AB1C-A8A1-4745-9625-B18FE9160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1ADDC4D-D9AA-48F8-BD10-2D20F1460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00855" y="0"/>
            <a:ext cx="1891145" cy="5600700"/>
            <a:chOff x="10300855" y="0"/>
            <a:chExt cx="1891145" cy="56007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1136312-3085-4615-A743-4EE531585B11}"/>
                </a:ext>
              </a:extLst>
            </p:cNvPr>
            <p:cNvSpPr/>
            <p:nvPr/>
          </p:nvSpPr>
          <p:spPr>
            <a:xfrm>
              <a:off x="11783194" y="2943021"/>
              <a:ext cx="246527" cy="24652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29539FE4-376B-4187-A80A-C98EBA23DA30}"/>
                </a:ext>
              </a:extLst>
            </p:cNvPr>
            <p:cNvSpPr/>
            <p:nvPr/>
          </p:nvSpPr>
          <p:spPr>
            <a:xfrm>
              <a:off x="10330568" y="2199078"/>
              <a:ext cx="1195288" cy="119528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11DC5D7-2276-4A57-8783-A0EFB00416E9}"/>
                </a:ext>
              </a:extLst>
            </p:cNvPr>
            <p:cNvSpPr/>
            <p:nvPr/>
          </p:nvSpPr>
          <p:spPr>
            <a:xfrm flipV="1">
              <a:off x="11151383" y="4336822"/>
              <a:ext cx="1040617" cy="1263878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D5B578-4971-4ADC-97D8-B9CEF52AA7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638492" y="2767655"/>
              <a:ext cx="553508" cy="1567713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/>
              <a:endParaRPr lang="en-US" dirty="0"/>
            </a:p>
          </p:txBody>
        </p:sp>
        <p:sp>
          <p:nvSpPr>
            <p:cNvPr id="19" name="Graphic 9">
              <a:extLst>
                <a:ext uri="{FF2B5EF4-FFF2-40B4-BE49-F238E27FC236}">
                  <a16:creationId xmlns:a16="http://schemas.microsoft.com/office/drawing/2014/main" id="{2D968E77-E43D-4870-93BC-CBF1947336B3}"/>
                </a:ext>
              </a:extLst>
            </p:cNvPr>
            <p:cNvSpPr/>
            <p:nvPr/>
          </p:nvSpPr>
          <p:spPr>
            <a:xfrm flipH="1">
              <a:off x="10300855" y="0"/>
              <a:ext cx="1891145" cy="189114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1221D41A-E71E-4587-A876-F8778E7C03E1}"/>
                </a:ext>
              </a:extLst>
            </p:cNvPr>
            <p:cNvSpPr/>
            <p:nvPr/>
          </p:nvSpPr>
          <p:spPr>
            <a:xfrm flipH="1">
              <a:off x="10424367" y="122795"/>
              <a:ext cx="1644119" cy="164411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3" name="Texture">
            <a:extLst>
              <a:ext uri="{FF2B5EF4-FFF2-40B4-BE49-F238E27FC236}">
                <a16:creationId xmlns:a16="http://schemas.microsoft.com/office/drawing/2014/main" id="{50457195-385D-490A-91AB-30B969C61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06FF6D-24FA-4E04-90ED-7DBE228B2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4314825" cy="2235711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32D78B-0E21-420F-9DFF-6131CB0F7E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68049"/>
            <a:ext cx="4958436" cy="52312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AC2A57-1064-4391-B96B-4D04305E0B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941222"/>
            <a:ext cx="4314825" cy="292776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D04EB0-850A-4256-8D12-E01A201A4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8048B-57AF-4F53-BC84-8E0A1033FBEC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9CF4AF-C757-4552-AB8A-3B89C374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2A368-F12B-4B5E-82F0-A6AEE6AF2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8A1B-4E1E-43EF-8A39-7D4A3879B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985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</a:extLst>
            </p:cNvPr>
            <p:cNvSpPr/>
            <p:nvPr/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</a:extLst>
            </p:cNvPr>
            <p:cNvSpPr/>
            <p:nvPr/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</a:extLst>
            </p:cNvPr>
            <p:cNvSpPr/>
            <p:nvPr/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</a:extLst>
            </p:cNvPr>
            <p:cNvSpPr/>
            <p:nvPr/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8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</a:extLst>
            </p:cNvPr>
            <p:cNvSpPr/>
            <p:nvPr/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12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13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3083B5-1505-44FE-894D-AA1AB6D60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68049"/>
            <a:ext cx="7685037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F3930-F8C8-43B1-BC1A-6264F4ACB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096713"/>
            <a:ext cx="7685037" cy="408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F4F2F7-3ECA-43D7-BFF3-FBB407AEA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8048B-57AF-4F53-BC84-8E0A1033FBEC}" type="datetimeFigureOut">
              <a:rPr lang="en-US" smtClean="0"/>
              <a:pPr/>
              <a:t>6/9/2022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A193F-0B61-43DD-8E45-EFEAC43E38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15544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25961-D3A8-4945-AEE4-EE1952DBDC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54512" y="6355080"/>
            <a:ext cx="795528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pc="11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A8A1B-4E1E-43EF-8A39-7D4A3879B9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2626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64" r:id="rId6"/>
    <p:sldLayoutId id="2147483769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7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Background Fill">
            <a:extLst>
              <a:ext uri="{FF2B5EF4-FFF2-40B4-BE49-F238E27FC236}">
                <a16:creationId xmlns:a16="http://schemas.microsoft.com/office/drawing/2014/main" id="{A7971386-B2B0-4A38-8D3B-8CF23AAA6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olor Fill">
            <a:extLst>
              <a:ext uri="{FF2B5EF4-FFF2-40B4-BE49-F238E27FC236}">
                <a16:creationId xmlns:a16="http://schemas.microsoft.com/office/drawing/2014/main" id="{96AE4BD0-E2D6-4FE1-9295-59E338A453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Texture">
            <a:extLst>
              <a:ext uri="{FF2B5EF4-FFF2-40B4-BE49-F238E27FC236}">
                <a16:creationId xmlns:a16="http://schemas.microsoft.com/office/drawing/2014/main" id="{0D29D77D-2D4E-4868-960B-BEDA724F5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7" y="-1"/>
            <a:ext cx="12195048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D68FCE-0544-465E-5BDB-991FA008EB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" r="19352" b="-1"/>
          <a:stretch/>
        </p:blipFill>
        <p:spPr>
          <a:xfrm>
            <a:off x="3957208" y="10"/>
            <a:ext cx="8234792" cy="6857990"/>
          </a:xfrm>
          <a:custGeom>
            <a:avLst/>
            <a:gdLst/>
            <a:ahLst/>
            <a:cxnLst/>
            <a:rect l="l" t="t" r="r" b="b"/>
            <a:pathLst>
              <a:path w="8234792" h="6821666">
                <a:moveTo>
                  <a:pt x="2322410" y="0"/>
                </a:moveTo>
                <a:lnTo>
                  <a:pt x="8234792" y="0"/>
                </a:lnTo>
                <a:lnTo>
                  <a:pt x="8234792" y="4503719"/>
                </a:lnTo>
                <a:lnTo>
                  <a:pt x="8215888" y="4629599"/>
                </a:lnTo>
                <a:cubicBezTo>
                  <a:pt x="8049795" y="5454493"/>
                  <a:pt x="7647096" y="6191792"/>
                  <a:pt x="7082996" y="6765066"/>
                </a:cubicBezTo>
                <a:lnTo>
                  <a:pt x="7021717" y="6821666"/>
                </a:lnTo>
                <a:lnTo>
                  <a:pt x="0" y="6821666"/>
                </a:lnTo>
                <a:lnTo>
                  <a:pt x="0" y="3790727"/>
                </a:lnTo>
                <a:cubicBezTo>
                  <a:pt x="0" y="2186928"/>
                  <a:pt x="879517" y="791919"/>
                  <a:pt x="2175128" y="76659"/>
                </a:cubicBez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825B7EC-7B2C-7508-A0BF-03BE831CD2F3}"/>
              </a:ext>
            </a:extLst>
          </p:cNvPr>
          <p:cNvSpPr/>
          <p:nvPr/>
        </p:nvSpPr>
        <p:spPr>
          <a:xfrm>
            <a:off x="338666" y="1972733"/>
            <a:ext cx="3476977" cy="18400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หน่วยการเรียนรู้ที่ 2</a:t>
            </a:r>
          </a:p>
          <a:p>
            <a:pPr algn="ctr"/>
            <a:r>
              <a:rPr lang="th-TH" sz="4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อุปกรณ์การทำงานในระบบนิวเมติกส์</a:t>
            </a:r>
          </a:p>
        </p:txBody>
      </p:sp>
    </p:spTree>
    <p:extLst>
      <p:ext uri="{BB962C8B-B14F-4D97-AF65-F5344CB8AC3E}">
        <p14:creationId xmlns:p14="http://schemas.microsoft.com/office/powerpoint/2010/main" val="2396318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olor Fill">
            <a:extLst>
              <a:ext uri="{FF2B5EF4-FFF2-40B4-BE49-F238E27FC236}">
                <a16:creationId xmlns:a16="http://schemas.microsoft.com/office/drawing/2014/main" id="{A8A68745-355E-4D81-AA5F-942C71082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Graphic 9">
            <a:extLst>
              <a:ext uri="{FF2B5EF4-FFF2-40B4-BE49-F238E27FC236}">
                <a16:creationId xmlns:a16="http://schemas.microsoft.com/office/drawing/2014/main" id="{61D32E23-CD34-4C85-8167-14669FD3E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1818" y="16444"/>
            <a:ext cx="6893328" cy="6846993"/>
          </a:xfrm>
          <a:custGeom>
            <a:avLst/>
            <a:gdLst>
              <a:gd name="connsiteX0" fmla="*/ 6861546 w 6861545"/>
              <a:gd name="connsiteY0" fmla="*/ 6861546 h 6861545"/>
              <a:gd name="connsiteX1" fmla="*/ 3435812 w 6861545"/>
              <a:gd name="connsiteY1" fmla="*/ 6861546 h 6861545"/>
              <a:gd name="connsiteX2" fmla="*/ 0 w 6861545"/>
              <a:gd name="connsiteY2" fmla="*/ 3425734 h 6861545"/>
              <a:gd name="connsiteX3" fmla="*/ 0 w 6861545"/>
              <a:gd name="connsiteY3" fmla="*/ 0 h 6861545"/>
              <a:gd name="connsiteX4" fmla="*/ 3425734 w 6861545"/>
              <a:gd name="connsiteY4" fmla="*/ 0 h 6861545"/>
              <a:gd name="connsiteX5" fmla="*/ 6861546 w 6861545"/>
              <a:gd name="connsiteY5" fmla="*/ 3435812 h 6861545"/>
              <a:gd name="connsiteX6" fmla="*/ 6861546 w 6861545"/>
              <a:gd name="connsiteY6" fmla="*/ 6861546 h 686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1545" h="6861545">
                <a:moveTo>
                  <a:pt x="6861546" y="6861546"/>
                </a:moveTo>
                <a:lnTo>
                  <a:pt x="3435812" y="6861546"/>
                </a:lnTo>
                <a:cubicBezTo>
                  <a:pt x="1538245" y="6861546"/>
                  <a:pt x="0" y="5323301"/>
                  <a:pt x="0" y="3425734"/>
                </a:cubicBezTo>
                <a:lnTo>
                  <a:pt x="0" y="0"/>
                </a:lnTo>
                <a:lnTo>
                  <a:pt x="3425734" y="0"/>
                </a:lnTo>
                <a:cubicBezTo>
                  <a:pt x="5323301" y="0"/>
                  <a:pt x="6861546" y="1538245"/>
                  <a:pt x="6861546" y="3435812"/>
                </a:cubicBezTo>
                <a:lnTo>
                  <a:pt x="6861546" y="6861546"/>
                </a:lnTo>
                <a:close/>
              </a:path>
            </a:pathLst>
          </a:custGeom>
          <a:solidFill>
            <a:srgbClr val="FFFFFF"/>
          </a:solidFill>
          <a:ln w="38100" cap="flat">
            <a:solidFill>
              <a:srgbClr val="F7F7F7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Texture">
            <a:extLst>
              <a:ext uri="{FF2B5EF4-FFF2-40B4-BE49-F238E27FC236}">
                <a16:creationId xmlns:a16="http://schemas.microsoft.com/office/drawing/2014/main" id="{2E922E9E-A29B-4164-A634-B718A4336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E7BF43-E4E9-BB48-E7CF-C35752952E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004" y="1462607"/>
            <a:ext cx="5853382" cy="3380327"/>
          </a:xfrm>
          <a:prstGeom prst="rect">
            <a:avLst/>
          </a:prstGeom>
        </p:spPr>
      </p:pic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3955A6D4-40D3-06D3-27E9-AE7FA694F30A}"/>
              </a:ext>
            </a:extLst>
          </p:cNvPr>
          <p:cNvSpPr/>
          <p:nvPr/>
        </p:nvSpPr>
        <p:spPr>
          <a:xfrm>
            <a:off x="46340" y="988131"/>
            <a:ext cx="5174259" cy="90311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 ชนิดและหน้าที่ของเครื่องอัดอากาศ</a:t>
            </a:r>
            <a:endParaRPr lang="th-TH" sz="36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11B77FE-F554-3DA0-621B-92B646B88E94}"/>
              </a:ext>
            </a:extLst>
          </p:cNvPr>
          <p:cNvSpPr txBox="1"/>
          <p:nvPr/>
        </p:nvSpPr>
        <p:spPr>
          <a:xfrm>
            <a:off x="276325" y="2173464"/>
            <a:ext cx="482790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u="sng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2.5 เครื่องอัดอากาศแบบใบพัดเลื่อน</a:t>
            </a:r>
          </a:p>
          <a:p>
            <a:pPr indent="722313" algn="thaiDist"/>
            <a:r>
              <a:rPr lang="th-TH" sz="28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เป็นเครื่องอัดอากาศแบบใบพัดหมุน</a:t>
            </a:r>
            <a:br>
              <a:rPr lang="th-TH" sz="28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เมื่อโรเตอร์ทั้งสองหมุนอากาศจะถูกดูดจากด้านหนึ่งไปยังอีกด้านหนึ่ง โดยไม่มีการเปลี่ยนแปลงปริมาตร ทำให้อากาศไม่ถูกอัดตัว แต่อากาศจะถูกอัดตัวในกรณีที่อากาศถูกส่งเข้าไปในถังเก็บลม ไม่มีลิ้น จำเป็นต้องมีการระบายความร้อน</a:t>
            </a:r>
            <a:endParaRPr lang="th-TH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32804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70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72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74" name="Background Fill">
            <a:extLst>
              <a:ext uri="{FF2B5EF4-FFF2-40B4-BE49-F238E27FC236}">
                <a16:creationId xmlns:a16="http://schemas.microsoft.com/office/drawing/2014/main" id="{A7971386-B2B0-4A38-8D3B-8CF23AAA6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76" name="Color Fill">
            <a:extLst>
              <a:ext uri="{FF2B5EF4-FFF2-40B4-BE49-F238E27FC236}">
                <a16:creationId xmlns:a16="http://schemas.microsoft.com/office/drawing/2014/main" id="{8BECD55C-E611-4BCD-B45E-BF01D6234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8" name="Graphic 9">
            <a:extLst>
              <a:ext uri="{FF2B5EF4-FFF2-40B4-BE49-F238E27FC236}">
                <a16:creationId xmlns:a16="http://schemas.microsoft.com/office/drawing/2014/main" id="{0CD70379-D9C2-4BFD-BD39-08C8BE7665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1633" y="19664"/>
            <a:ext cx="6905281" cy="6818671"/>
          </a:xfrm>
          <a:custGeom>
            <a:avLst/>
            <a:gdLst>
              <a:gd name="connsiteX0" fmla="*/ 6861546 w 6861545"/>
              <a:gd name="connsiteY0" fmla="*/ 6861546 h 6861545"/>
              <a:gd name="connsiteX1" fmla="*/ 3435812 w 6861545"/>
              <a:gd name="connsiteY1" fmla="*/ 6861546 h 6861545"/>
              <a:gd name="connsiteX2" fmla="*/ 0 w 6861545"/>
              <a:gd name="connsiteY2" fmla="*/ 3425734 h 6861545"/>
              <a:gd name="connsiteX3" fmla="*/ 0 w 6861545"/>
              <a:gd name="connsiteY3" fmla="*/ 0 h 6861545"/>
              <a:gd name="connsiteX4" fmla="*/ 3425734 w 6861545"/>
              <a:gd name="connsiteY4" fmla="*/ 0 h 6861545"/>
              <a:gd name="connsiteX5" fmla="*/ 6861546 w 6861545"/>
              <a:gd name="connsiteY5" fmla="*/ 3435812 h 6861545"/>
              <a:gd name="connsiteX6" fmla="*/ 6861546 w 6861545"/>
              <a:gd name="connsiteY6" fmla="*/ 6861546 h 686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1545" h="6861545">
                <a:moveTo>
                  <a:pt x="6861546" y="6861546"/>
                </a:moveTo>
                <a:lnTo>
                  <a:pt x="3435812" y="6861546"/>
                </a:lnTo>
                <a:cubicBezTo>
                  <a:pt x="1538245" y="6861546"/>
                  <a:pt x="0" y="5323301"/>
                  <a:pt x="0" y="3425734"/>
                </a:cubicBezTo>
                <a:lnTo>
                  <a:pt x="0" y="0"/>
                </a:lnTo>
                <a:lnTo>
                  <a:pt x="3425734" y="0"/>
                </a:lnTo>
                <a:cubicBezTo>
                  <a:pt x="5323301" y="0"/>
                  <a:pt x="6861546" y="1538245"/>
                  <a:pt x="6861546" y="3435812"/>
                </a:cubicBezTo>
                <a:lnTo>
                  <a:pt x="6861546" y="6861546"/>
                </a:lnTo>
                <a:close/>
              </a:path>
            </a:pathLst>
          </a:custGeom>
          <a:solidFill>
            <a:srgbClr val="FFFFFF"/>
          </a:solidFill>
          <a:ln w="38100" cap="flat">
            <a:solidFill>
              <a:srgbClr val="F7F7F7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80" name="Texture">
            <a:extLst>
              <a:ext uri="{FF2B5EF4-FFF2-40B4-BE49-F238E27FC236}">
                <a16:creationId xmlns:a16="http://schemas.microsoft.com/office/drawing/2014/main" id="{0D29D77D-2D4E-4868-960B-BEDA724F5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14755AF8-7F60-A765-811B-9791EAD08B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431" y="913424"/>
            <a:ext cx="4863295" cy="2589704"/>
          </a:xfrm>
          <a:prstGeom prst="rect">
            <a:avLst/>
          </a:prstGeom>
        </p:spPr>
      </p:pic>
      <p:pic>
        <p:nvPicPr>
          <p:cNvPr id="7" name="Picture 6" descr="A close-up of a computer&#10;&#10;Description automatically generated with low confidence">
            <a:extLst>
              <a:ext uri="{FF2B5EF4-FFF2-40B4-BE49-F238E27FC236}">
                <a16:creationId xmlns:a16="http://schemas.microsoft.com/office/drawing/2014/main" id="{B32ABD26-3F74-3357-A43C-9D17AE66E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1696" y="3702603"/>
            <a:ext cx="4672141" cy="2429513"/>
          </a:xfrm>
          <a:prstGeom prst="rect">
            <a:avLst/>
          </a:prstGeom>
        </p:spPr>
      </p:pic>
      <p:sp>
        <p:nvSpPr>
          <p:cNvPr id="59" name="Rectangle: Top Corners Rounded 58">
            <a:extLst>
              <a:ext uri="{FF2B5EF4-FFF2-40B4-BE49-F238E27FC236}">
                <a16:creationId xmlns:a16="http://schemas.microsoft.com/office/drawing/2014/main" id="{87B28929-1ED9-C172-A792-505B7CE416F7}"/>
              </a:ext>
            </a:extLst>
          </p:cNvPr>
          <p:cNvSpPr/>
          <p:nvPr/>
        </p:nvSpPr>
        <p:spPr>
          <a:xfrm>
            <a:off x="37827" y="509954"/>
            <a:ext cx="5174259" cy="90311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 ชนิดและหน้าที่ของเครื่องอัดอากาศ</a:t>
            </a:r>
            <a:endParaRPr lang="th-TH" sz="36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6603BF2-8C79-53EB-0914-90F5D8252C5D}"/>
              </a:ext>
            </a:extLst>
          </p:cNvPr>
          <p:cNvSpPr txBox="1"/>
          <p:nvPr/>
        </p:nvSpPr>
        <p:spPr>
          <a:xfrm>
            <a:off x="251107" y="1698113"/>
            <a:ext cx="4882734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b="1" i="0" u="sng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2.6  เครื่องอัดอากาศแบบกังหัน</a:t>
            </a:r>
          </a:p>
          <a:p>
            <a:pPr algn="thaiDist"/>
            <a:r>
              <a:rPr lang="th-TH" sz="3200" b="1" i="0" spc="-10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ใช้หลักการของกังหันใบพัด การเคลื่อนที่</a:t>
            </a:r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ของโรเตอร์ด้วยความเร็วสูงจะทำให้ลมถูกดูดจากด้านหนึ่งไปอีกด้านหนึ่ง เครื่องอัดอากาศแบบนี้เหมาะกับงานที่ต้องการอัตราการไหลของลมสูง สามารถผลิตอัตราการจ่ายลมได้ตั้งแต่ 170 ถึง 2,000 ลูกบาศก์เมตรต่อนาที แต่ความดันไม่สูงมาก คือ 4 ถึง 10 บาร์</a:t>
            </a:r>
            <a:endParaRPr lang="th-TH" sz="32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39402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14D83EB9-61BB-E1A8-8EE6-401A6F11FFC1}"/>
              </a:ext>
            </a:extLst>
          </p:cNvPr>
          <p:cNvSpPr/>
          <p:nvPr/>
        </p:nvSpPr>
        <p:spPr>
          <a:xfrm>
            <a:off x="361244" y="395112"/>
            <a:ext cx="7800622" cy="124177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 การติดตั้งและการควบคุมเครื่องอัดอากาศ</a:t>
            </a:r>
            <a:endParaRPr lang="th-TH" sz="44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9DAD24-B4DA-FB57-FB1E-0ACCD3456700}"/>
              </a:ext>
            </a:extLst>
          </p:cNvPr>
          <p:cNvSpPr txBox="1"/>
          <p:nvPr/>
        </p:nvSpPr>
        <p:spPr>
          <a:xfrm>
            <a:off x="361244" y="1838265"/>
            <a:ext cx="7800622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u="sng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3.1 การติดตั้งเครื่องอัดอากาศ</a:t>
            </a:r>
          </a:p>
          <a:p>
            <a:pPr indent="450850" algn="thaiDist"/>
            <a:r>
              <a:rPr lang="th-TH" sz="30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เครื่องอัดอากาศที่มีใช้ในโรงงานอุตสาหกรรมมีวิธีการติดตั้ง</a:t>
            </a:r>
            <a:br>
              <a:rPr lang="th-TH" sz="30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อยู่ 2 วิธี ดังนี้</a:t>
            </a:r>
          </a:p>
          <a:p>
            <a:pPr indent="450850" algn="thaiDist"/>
            <a:r>
              <a:rPr lang="th-TH" sz="3000" b="1" i="0" u="sng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3.1.1 การติดตั้งแบบถาวร</a:t>
            </a:r>
            <a:r>
              <a:rPr lang="th-TH" sz="30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ขนาดใหญ่และต้องการใช้ลมปริมาณมาก มีความดันคงที่เสมอ การติดตั้งควรจะต้องมีห้องแยกไว้ต่างหาก</a:t>
            </a:r>
          </a:p>
          <a:p>
            <a:pPr indent="450850" algn="thaiDist"/>
            <a:r>
              <a:rPr lang="th-TH" sz="3000" b="1" i="0" u="sng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3.1.2 การติดตั้งแบบชั่วคราว</a:t>
            </a:r>
            <a:r>
              <a:rPr lang="th-TH" sz="30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เหมาะสำหรับการใช้ปริมาณลมอัดไม่มาก ตัวเครื่องอัดอากาศจะมีขนาดไม่ใหญ่ สะดวกในการเคลื่อนย้ายตัวเครื่องอัดอากาศและถังพักลมจะอยู่เป็นชุดเดียวกัน เครื่องอัดอากาศแบบนี้จะมีขีดจำกัดในการผลิตลม</a:t>
            </a:r>
            <a:endParaRPr lang="th-TH" sz="30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53807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19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1" name="Background Fill">
            <a:extLst>
              <a:ext uri="{FF2B5EF4-FFF2-40B4-BE49-F238E27FC236}">
                <a16:creationId xmlns:a16="http://schemas.microsoft.com/office/drawing/2014/main" id="{BE131372-D9E8-4ABB-91DE-7E21E3FFB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olor Fill">
            <a:extLst>
              <a:ext uri="{FF2B5EF4-FFF2-40B4-BE49-F238E27FC236}">
                <a16:creationId xmlns:a16="http://schemas.microsoft.com/office/drawing/2014/main" id="{C80246C7-15B2-4B1C-A50F-8CA5FFB64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CC9ACE2-9E30-4252-B1E6-43035ABB5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77333" y="0"/>
            <a:ext cx="2214668" cy="6192747"/>
            <a:chOff x="9977333" y="0"/>
            <a:chExt cx="2214668" cy="619274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9A30DE4-D169-4137-B79D-72D226BE31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21818" y="3254126"/>
              <a:ext cx="272587" cy="27258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A83B3C91-59FD-4841-A3B6-0AEC6FF7C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15635" y="2431541"/>
              <a:ext cx="1321642" cy="132164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94B24A1-6323-41C4-ABCB-71DD71A3D6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041380" y="4795265"/>
              <a:ext cx="1150620" cy="1397482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29" name="Graphic 9">
              <a:extLst>
                <a:ext uri="{FF2B5EF4-FFF2-40B4-BE49-F238E27FC236}">
                  <a16:creationId xmlns:a16="http://schemas.microsoft.com/office/drawing/2014/main" id="{2358C2FC-3C49-4AE7-BF1E-3A34A9F9A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9977333" y="0"/>
              <a:ext cx="2214667" cy="2214667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Graphic 9">
              <a:extLst>
                <a:ext uri="{FF2B5EF4-FFF2-40B4-BE49-F238E27FC236}">
                  <a16:creationId xmlns:a16="http://schemas.microsoft.com/office/drawing/2014/main" id="{A378C347-A7A9-4827-A4EC-EFAD14266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0093324" y="167079"/>
              <a:ext cx="1945697" cy="1945697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EDF4B39-3457-4E9E-85D3-5041F4131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9982" y="3060222"/>
              <a:ext cx="612019" cy="1733435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</p:grpSp>
      <p:sp>
        <p:nvSpPr>
          <p:cNvPr id="33" name="Texture">
            <a:extLst>
              <a:ext uri="{FF2B5EF4-FFF2-40B4-BE49-F238E27FC236}">
                <a16:creationId xmlns:a16="http://schemas.microsoft.com/office/drawing/2014/main" id="{05FCB4FA-A461-4C52-802B-EBF497907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4" name="Rectangle: Top Corners Rounded 23">
            <a:extLst>
              <a:ext uri="{FF2B5EF4-FFF2-40B4-BE49-F238E27FC236}">
                <a16:creationId xmlns:a16="http://schemas.microsoft.com/office/drawing/2014/main" id="{ED16C2DF-E4D9-D257-E426-066689479FCB}"/>
              </a:ext>
            </a:extLst>
          </p:cNvPr>
          <p:cNvSpPr/>
          <p:nvPr/>
        </p:nvSpPr>
        <p:spPr>
          <a:xfrm>
            <a:off x="361244" y="395113"/>
            <a:ext cx="9338808" cy="1174044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 การติดตั้งและการควบคุมเครื่องอัดอากาศ (ต่อ)</a:t>
            </a:r>
            <a:endParaRPr lang="th-TH" sz="44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9FFA886-38C8-25DC-D735-DFD36B002E15}"/>
              </a:ext>
            </a:extLst>
          </p:cNvPr>
          <p:cNvSpPr txBox="1"/>
          <p:nvPr/>
        </p:nvSpPr>
        <p:spPr>
          <a:xfrm>
            <a:off x="358196" y="1879299"/>
            <a:ext cx="9515202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u="sng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3.2 การพิจารณาเลือกขนาดและชนิดของเครื่องอัดอากาศ</a:t>
            </a:r>
          </a:p>
          <a:p>
            <a:pPr indent="541338"/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จำเป็นต้องพิจารณาถึงชนิดของเครื่องอัดอากาศ</a:t>
            </a:r>
          </a:p>
          <a:p>
            <a:pPr indent="631825" algn="thaiDist"/>
            <a:r>
              <a:rPr lang="th-TH" sz="3200" b="1" i="0" u="sng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3.2.1 ความดันใช้งาน</a:t>
            </a:r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ในระบบนิวเมติกส์จะมีค่าความดันใช้งานอยู่ระหว่าง 1.5 ถึง 16 บาร์ ช่วงที่นิยมใช้โดยทั่วไปอยู่ระหว่าง 6 ถึง 8 บาร์ ขึ้นอยู่กับคุณภาพของอุปกรณ์ที่ผู้ผลิตสร้างขึ้น แต่ความดันที่ออกจากเครื่องอัดอากาศควรจะสูงกว่า</a:t>
            </a:r>
            <a:b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ความดันใช้งาน</a:t>
            </a:r>
          </a:p>
          <a:p>
            <a:pPr indent="631825" algn="thaiDist"/>
            <a:r>
              <a:rPr lang="th-TH" sz="3200" b="1" i="0" u="sng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3.2.2 ปริมาณความต้องการลมอัดที่ใช้งาน</a:t>
            </a:r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32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ควรวางแผนปริมาณความต้องการใช้ลมอัดไว้</a:t>
            </a:r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ล่วงหน้าประมาณ 1 ถึง 2 ปี </a:t>
            </a:r>
            <a:r>
              <a:rPr lang="th-TH" sz="32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เพื่อนำไปใช้</a:t>
            </a:r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หาขนาดของเครื่องอัดอากาศที่ต้องการได้</a:t>
            </a:r>
            <a:endParaRPr lang="th-TH" sz="32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514612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olor Fill">
            <a:extLst>
              <a:ext uri="{FF2B5EF4-FFF2-40B4-BE49-F238E27FC236}">
                <a16:creationId xmlns:a16="http://schemas.microsoft.com/office/drawing/2014/main" id="{A8A68745-355E-4D81-AA5F-942C71082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Graphic 9">
            <a:extLst>
              <a:ext uri="{FF2B5EF4-FFF2-40B4-BE49-F238E27FC236}">
                <a16:creationId xmlns:a16="http://schemas.microsoft.com/office/drawing/2014/main" id="{9A450B93-9615-4854-BEA5-4A85DF5CD6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86719" y="0"/>
            <a:ext cx="6905281" cy="6858000"/>
          </a:xfrm>
          <a:custGeom>
            <a:avLst/>
            <a:gdLst>
              <a:gd name="connsiteX0" fmla="*/ 6861546 w 6861545"/>
              <a:gd name="connsiteY0" fmla="*/ 6861546 h 6861545"/>
              <a:gd name="connsiteX1" fmla="*/ 3435812 w 6861545"/>
              <a:gd name="connsiteY1" fmla="*/ 6861546 h 6861545"/>
              <a:gd name="connsiteX2" fmla="*/ 0 w 6861545"/>
              <a:gd name="connsiteY2" fmla="*/ 3425734 h 6861545"/>
              <a:gd name="connsiteX3" fmla="*/ 0 w 6861545"/>
              <a:gd name="connsiteY3" fmla="*/ 0 h 6861545"/>
              <a:gd name="connsiteX4" fmla="*/ 3425734 w 6861545"/>
              <a:gd name="connsiteY4" fmla="*/ 0 h 6861545"/>
              <a:gd name="connsiteX5" fmla="*/ 6861546 w 6861545"/>
              <a:gd name="connsiteY5" fmla="*/ 3435812 h 6861545"/>
              <a:gd name="connsiteX6" fmla="*/ 6861546 w 6861545"/>
              <a:gd name="connsiteY6" fmla="*/ 6861546 h 686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1545" h="6861545">
                <a:moveTo>
                  <a:pt x="6861546" y="6861546"/>
                </a:moveTo>
                <a:lnTo>
                  <a:pt x="3435812" y="6861546"/>
                </a:lnTo>
                <a:cubicBezTo>
                  <a:pt x="1538245" y="6861546"/>
                  <a:pt x="0" y="5323301"/>
                  <a:pt x="0" y="3425734"/>
                </a:cubicBezTo>
                <a:lnTo>
                  <a:pt x="0" y="0"/>
                </a:lnTo>
                <a:lnTo>
                  <a:pt x="3425734" y="0"/>
                </a:lnTo>
                <a:cubicBezTo>
                  <a:pt x="5323301" y="0"/>
                  <a:pt x="6861546" y="1538245"/>
                  <a:pt x="6861546" y="3435812"/>
                </a:cubicBezTo>
                <a:lnTo>
                  <a:pt x="6861546" y="6861546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16" name="Texture">
            <a:extLst>
              <a:ext uri="{FF2B5EF4-FFF2-40B4-BE49-F238E27FC236}">
                <a16:creationId xmlns:a16="http://schemas.microsoft.com/office/drawing/2014/main" id="{2E922E9E-A29B-4164-A634-B718A4336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1D2981-7E54-E1B5-1874-21E8D4852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565" y="2340594"/>
            <a:ext cx="10035822" cy="4340490"/>
          </a:xfrm>
          <a:prstGeom prst="rect">
            <a:avLst/>
          </a:prstGeom>
        </p:spPr>
      </p:pic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2300F22C-BD8C-20A7-39BB-D4B5E77C3B3E}"/>
              </a:ext>
            </a:extLst>
          </p:cNvPr>
          <p:cNvSpPr/>
          <p:nvPr/>
        </p:nvSpPr>
        <p:spPr>
          <a:xfrm>
            <a:off x="617315" y="304802"/>
            <a:ext cx="10874774" cy="112888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 การติดตั้งและการควบคุมเครื่องอัดอากาศ (ต่อ)</a:t>
            </a:r>
            <a:endParaRPr lang="th-TH" sz="44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1A9938-CBA6-7BBD-8EE9-674A876F14FD}"/>
              </a:ext>
            </a:extLst>
          </p:cNvPr>
          <p:cNvSpPr txBox="1"/>
          <p:nvPr/>
        </p:nvSpPr>
        <p:spPr>
          <a:xfrm>
            <a:off x="880271" y="1594754"/>
            <a:ext cx="106685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ตารางที่ 2.1 การเลือกขนาดและชนิดของเครื่องอัดอากาศเมื่อรู้ค่าปริมาณความต้องการลมอัด</a:t>
            </a:r>
            <a:endParaRPr lang="th-TH" sz="32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91614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19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1" name="Background Fill">
            <a:extLst>
              <a:ext uri="{FF2B5EF4-FFF2-40B4-BE49-F238E27FC236}">
                <a16:creationId xmlns:a16="http://schemas.microsoft.com/office/drawing/2014/main" id="{B43F8043-C799-466F-8C9B-9AB1ADB60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olor Fill">
            <a:extLst>
              <a:ext uri="{FF2B5EF4-FFF2-40B4-BE49-F238E27FC236}">
                <a16:creationId xmlns:a16="http://schemas.microsoft.com/office/drawing/2014/main" id="{E2539269-A988-4404-9F15-456795083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606F529-CD5D-4778-9EFF-539782DE4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227"/>
            <a:ext cx="12192000" cy="6861227"/>
            <a:chOff x="0" y="-3227"/>
            <a:chExt cx="12192000" cy="686122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3DD05D7-729A-4FEE-8BAE-4DF76A86DE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58790" y="124188"/>
              <a:ext cx="215755" cy="2157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6A34F10-25C0-4696-A77E-D08B72EA7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79553" y="2866365"/>
              <a:ext cx="697984" cy="697984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CF4D24D-08A4-4D2F-9911-46A2D17E6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56134" y="3762066"/>
              <a:ext cx="230192" cy="23019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Graphic 9">
              <a:extLst>
                <a:ext uri="{FF2B5EF4-FFF2-40B4-BE49-F238E27FC236}">
                  <a16:creationId xmlns:a16="http://schemas.microsoft.com/office/drawing/2014/main" id="{A60E1FF2-EE91-4C0C-914A-262F36E1E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451544" y="-3227"/>
              <a:ext cx="2740456" cy="2740456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Graphic 9">
              <a:extLst>
                <a:ext uri="{FF2B5EF4-FFF2-40B4-BE49-F238E27FC236}">
                  <a16:creationId xmlns:a16="http://schemas.microsoft.com/office/drawing/2014/main" id="{8B579174-67A2-4DA2-8E51-013AFF86C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621871" y="163409"/>
              <a:ext cx="2387894" cy="2387894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6CAC630-4D61-4D13-88B3-734086C50A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3060" y="599153"/>
              <a:ext cx="823413" cy="1000074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79CE322-CC11-442C-A018-DE4477110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903403"/>
              <a:ext cx="1715504" cy="2954597"/>
            </a:xfrm>
            <a:custGeom>
              <a:avLst/>
              <a:gdLst>
                <a:gd name="connsiteX0" fmla="*/ 0 w 2429360"/>
                <a:gd name="connsiteY0" fmla="*/ 0 h 4184064"/>
                <a:gd name="connsiteX1" fmla="*/ 329124 w 2429360"/>
                <a:gd name="connsiteY1" fmla="*/ 0 h 4184064"/>
                <a:gd name="connsiteX2" fmla="*/ 2429360 w 2429360"/>
                <a:gd name="connsiteY2" fmla="*/ 2100236 h 4184064"/>
                <a:gd name="connsiteX3" fmla="*/ 2429360 w 2429360"/>
                <a:gd name="connsiteY3" fmla="*/ 4184064 h 4184064"/>
                <a:gd name="connsiteX4" fmla="*/ 132331 w 2429360"/>
                <a:gd name="connsiteY4" fmla="*/ 4184064 h 4184064"/>
                <a:gd name="connsiteX5" fmla="*/ 120545 w 2429360"/>
                <a:gd name="connsiteY5" fmla="*/ 4183469 h 4184064"/>
                <a:gd name="connsiteX6" fmla="*/ 0 w 2429360"/>
                <a:gd name="connsiteY6" fmla="*/ 4165072 h 418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29360" h="4184064">
                  <a:moveTo>
                    <a:pt x="0" y="0"/>
                  </a:moveTo>
                  <a:lnTo>
                    <a:pt x="329124" y="0"/>
                  </a:lnTo>
                  <a:cubicBezTo>
                    <a:pt x="1489065" y="0"/>
                    <a:pt x="2429360" y="940295"/>
                    <a:pt x="2429360" y="2100236"/>
                  </a:cubicBezTo>
                  <a:lnTo>
                    <a:pt x="2429360" y="4184064"/>
                  </a:lnTo>
                  <a:lnTo>
                    <a:pt x="132331" y="4184064"/>
                  </a:lnTo>
                  <a:lnTo>
                    <a:pt x="120545" y="4183469"/>
                  </a:lnTo>
                  <a:lnTo>
                    <a:pt x="0" y="4165072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0BCD36D-87B5-4011-9D23-FE2BB6828E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168300"/>
              <a:ext cx="1533337" cy="2555470"/>
            </a:xfrm>
            <a:custGeom>
              <a:avLst/>
              <a:gdLst>
                <a:gd name="connsiteX0" fmla="*/ 0 w 1986804"/>
                <a:gd name="connsiteY0" fmla="*/ 0 h 2902159"/>
                <a:gd name="connsiteX1" fmla="*/ 533594 w 1986804"/>
                <a:gd name="connsiteY1" fmla="*/ 0 h 2902159"/>
                <a:gd name="connsiteX2" fmla="*/ 1986804 w 1986804"/>
                <a:gd name="connsiteY2" fmla="*/ 1453211 h 2902159"/>
                <a:gd name="connsiteX3" fmla="*/ 1986804 w 1986804"/>
                <a:gd name="connsiteY3" fmla="*/ 2902159 h 2902159"/>
                <a:gd name="connsiteX4" fmla="*/ 537856 w 1986804"/>
                <a:gd name="connsiteY4" fmla="*/ 2902159 h 2902159"/>
                <a:gd name="connsiteX5" fmla="*/ 105713 w 1986804"/>
                <a:gd name="connsiteY5" fmla="*/ 2836826 h 2902159"/>
                <a:gd name="connsiteX6" fmla="*/ 0 w 1986804"/>
                <a:gd name="connsiteY6" fmla="*/ 2798136 h 2902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6804" h="2902159">
                  <a:moveTo>
                    <a:pt x="0" y="0"/>
                  </a:moveTo>
                  <a:lnTo>
                    <a:pt x="533594" y="0"/>
                  </a:lnTo>
                  <a:cubicBezTo>
                    <a:pt x="1336188" y="0"/>
                    <a:pt x="1986804" y="650616"/>
                    <a:pt x="1986804" y="1453211"/>
                  </a:cubicBezTo>
                  <a:lnTo>
                    <a:pt x="1986804" y="2902159"/>
                  </a:lnTo>
                  <a:lnTo>
                    <a:pt x="537856" y="2902159"/>
                  </a:lnTo>
                  <a:cubicBezTo>
                    <a:pt x="387370" y="2902159"/>
                    <a:pt x="242226" y="2879286"/>
                    <a:pt x="105713" y="2836826"/>
                  </a:cubicBezTo>
                  <a:lnTo>
                    <a:pt x="0" y="279813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29659E5-874B-44E0-BE0A-B8409AF8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85047" y="4685933"/>
              <a:ext cx="2406953" cy="2172067"/>
            </a:xfrm>
            <a:custGeom>
              <a:avLst/>
              <a:gdLst>
                <a:gd name="connsiteX0" fmla="*/ 1229573 w 2406953"/>
                <a:gd name="connsiteY0" fmla="*/ 0 h 2172067"/>
                <a:gd name="connsiteX1" fmla="*/ 2406313 w 2406953"/>
                <a:gd name="connsiteY1" fmla="*/ 1496275 h 2172067"/>
                <a:gd name="connsiteX2" fmla="*/ 2406953 w 2406953"/>
                <a:gd name="connsiteY2" fmla="*/ 1499327 h 2172067"/>
                <a:gd name="connsiteX3" fmla="*/ 2406953 w 2406953"/>
                <a:gd name="connsiteY3" fmla="*/ 2172067 h 2172067"/>
                <a:gd name="connsiteX4" fmla="*/ 36154 w 2406953"/>
                <a:gd name="connsiteY4" fmla="*/ 2172067 h 2172067"/>
                <a:gd name="connsiteX5" fmla="*/ 13809 w 2406953"/>
                <a:gd name="connsiteY5" fmla="*/ 2065529 h 2172067"/>
                <a:gd name="connsiteX6" fmla="*/ 0 w 2406953"/>
                <a:gd name="connsiteY6" fmla="*/ 1873933 h 2172067"/>
                <a:gd name="connsiteX7" fmla="*/ 1229573 w 2406953"/>
                <a:gd name="connsiteY7" fmla="*/ 0 h 217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6953" h="2172067">
                  <a:moveTo>
                    <a:pt x="1229573" y="0"/>
                  </a:moveTo>
                  <a:cubicBezTo>
                    <a:pt x="1229573" y="0"/>
                    <a:pt x="2170965" y="642363"/>
                    <a:pt x="2406313" y="1496275"/>
                  </a:cubicBezTo>
                  <a:lnTo>
                    <a:pt x="2406953" y="1499327"/>
                  </a:lnTo>
                  <a:lnTo>
                    <a:pt x="2406953" y="2172067"/>
                  </a:lnTo>
                  <a:lnTo>
                    <a:pt x="36154" y="2172067"/>
                  </a:lnTo>
                  <a:lnTo>
                    <a:pt x="13809" y="2065529"/>
                  </a:lnTo>
                  <a:cubicBezTo>
                    <a:pt x="4803" y="2002533"/>
                    <a:pt x="0" y="1938616"/>
                    <a:pt x="0" y="1873933"/>
                  </a:cubicBezTo>
                  <a:cubicBezTo>
                    <a:pt x="0" y="839004"/>
                    <a:pt x="1229573" y="0"/>
                    <a:pt x="1229573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" name="Texture">
            <a:extLst>
              <a:ext uri="{FF2B5EF4-FFF2-40B4-BE49-F238E27FC236}">
                <a16:creationId xmlns:a16="http://schemas.microsoft.com/office/drawing/2014/main" id="{805817B5-27FE-455C-B285-B97D53E1E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5" name="Rectangle: Top Corners Rounded 34">
            <a:extLst>
              <a:ext uri="{FF2B5EF4-FFF2-40B4-BE49-F238E27FC236}">
                <a16:creationId xmlns:a16="http://schemas.microsoft.com/office/drawing/2014/main" id="{ED8F4A40-F4AE-D230-76A4-0B343EE058E3}"/>
              </a:ext>
            </a:extLst>
          </p:cNvPr>
          <p:cNvSpPr/>
          <p:nvPr/>
        </p:nvSpPr>
        <p:spPr>
          <a:xfrm>
            <a:off x="898225" y="367377"/>
            <a:ext cx="8481567" cy="112888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 การติดตั้งและการควบคุมเครื่องอัดอากาศ (ต่อ)</a:t>
            </a:r>
            <a:endParaRPr lang="th-TH" sz="44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B53AE0-7A1A-6FD6-9E2F-98E3304AD543}"/>
              </a:ext>
            </a:extLst>
          </p:cNvPr>
          <p:cNvSpPr txBox="1"/>
          <p:nvPr/>
        </p:nvSpPr>
        <p:spPr>
          <a:xfrm>
            <a:off x="791497" y="1677822"/>
            <a:ext cx="1055003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u="sng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3.3 การควบคุมเครื่องอัดอากาศ</a:t>
            </a:r>
          </a:p>
          <a:p>
            <a:pPr indent="722313" algn="thaiDist"/>
            <a:r>
              <a:rPr lang="th-TH" sz="30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เป็นการควบคุมความดันที่เครื่องอัดอากาศเพื่อผลิตลมอัดให้กับถังเก็บลม </a:t>
            </a:r>
            <a:br>
              <a:rPr lang="th-TH" sz="30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ซึ่งจำเป็นต้องใช้ตัวควบคุม การควบคุมทำได้หลายวิธีขึ้นอยู่กับขนาดของเครื่องอัดอากาศ </a:t>
            </a:r>
          </a:p>
          <a:p>
            <a:pPr indent="722313" algn="thaiDist"/>
            <a:r>
              <a:rPr lang="th-TH" sz="30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เครื่องอัดอากาศขนาดเล็กๆ ปกติจะควบคุมแบบเปิด-ปิด ส่วนเครื่องอัดอากาศ</a:t>
            </a:r>
            <a:br>
              <a:rPr lang="th-TH" sz="30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0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ขนาดใหญ่จะนิยมใช้ตัวควบคุมแบบ </a:t>
            </a:r>
            <a:r>
              <a:rPr lang="en-US" sz="30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Unloading Regulation</a:t>
            </a:r>
            <a:endParaRPr lang="th-TH" sz="30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D5C02CF-A3A1-FEC8-1474-40539B92D028}"/>
              </a:ext>
            </a:extLst>
          </p:cNvPr>
          <p:cNvSpPr txBox="1"/>
          <p:nvPr/>
        </p:nvSpPr>
        <p:spPr>
          <a:xfrm>
            <a:off x="730277" y="4030889"/>
            <a:ext cx="106873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17550" algn="thaiDist"/>
            <a:r>
              <a:rPr lang="th-TH" sz="3000" b="1" i="0" u="sng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3.3.1 การจ่ายลมอัด</a:t>
            </a:r>
            <a:r>
              <a:rPr lang="th-TH" sz="30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ระยะทางของท่อลมที่จะส่งไปยังอุปกรณ์ต่างๆ มีผลต่อการเลือกขนาดของเครื่องอัดอากาศ ในระบบการเดินท่อนิวเมติกส์โดยทั่วไปความยาวท่อไม่ควรเกิน 1,000 เมตร</a:t>
            </a:r>
            <a:r>
              <a:rPr lang="th-TH" sz="30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44CD6FC-0DE1-2157-FA97-8D310E0D84C9}"/>
              </a:ext>
            </a:extLst>
          </p:cNvPr>
          <p:cNvSpPr txBox="1"/>
          <p:nvPr/>
        </p:nvSpPr>
        <p:spPr>
          <a:xfrm>
            <a:off x="826473" y="5040770"/>
            <a:ext cx="106873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625475"/>
            <a:r>
              <a:rPr lang="th-TH" sz="3000" b="1" i="0" u="sng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3.3.2 การติดตั้งท่อส่งลมอัด</a:t>
            </a:r>
            <a:r>
              <a:rPr lang="th-TH" sz="30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เป็นการติดตั้งทางเดินของลมจากปั๊มลมไปยังจุดต่างๆ ที่ต้องการใช้แรงดันภายในสถานประกอบการหรือโรงงานอุตสาหกรรม และที่ต่างๆ ที่ต้องการใช้งาน </a:t>
            </a:r>
            <a:endParaRPr lang="th-TH" sz="30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7312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19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1" name="Background Fill">
            <a:extLst>
              <a:ext uri="{FF2B5EF4-FFF2-40B4-BE49-F238E27FC236}">
                <a16:creationId xmlns:a16="http://schemas.microsoft.com/office/drawing/2014/main" id="{BE131372-D9E8-4ABB-91DE-7E21E3FFB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olor Fill">
            <a:extLst>
              <a:ext uri="{FF2B5EF4-FFF2-40B4-BE49-F238E27FC236}">
                <a16:creationId xmlns:a16="http://schemas.microsoft.com/office/drawing/2014/main" id="{C80246C7-15B2-4B1C-A50F-8CA5FFB64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CC9ACE2-9E30-4252-B1E6-43035ABB5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77333" y="0"/>
            <a:ext cx="2214668" cy="6192747"/>
            <a:chOff x="9977333" y="0"/>
            <a:chExt cx="2214668" cy="619274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9A30DE4-D169-4137-B79D-72D226BE31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21818" y="3254126"/>
              <a:ext cx="272587" cy="27258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A83B3C91-59FD-4841-A3B6-0AEC6FF7C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15635" y="2431541"/>
              <a:ext cx="1321642" cy="132164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94B24A1-6323-41C4-ABCB-71DD71A3D6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041380" y="4795265"/>
              <a:ext cx="1150620" cy="1397482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29" name="Graphic 9">
              <a:extLst>
                <a:ext uri="{FF2B5EF4-FFF2-40B4-BE49-F238E27FC236}">
                  <a16:creationId xmlns:a16="http://schemas.microsoft.com/office/drawing/2014/main" id="{2358C2FC-3C49-4AE7-BF1E-3A34A9F9A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9977333" y="0"/>
              <a:ext cx="2214667" cy="2214667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Graphic 9">
              <a:extLst>
                <a:ext uri="{FF2B5EF4-FFF2-40B4-BE49-F238E27FC236}">
                  <a16:creationId xmlns:a16="http://schemas.microsoft.com/office/drawing/2014/main" id="{A378C347-A7A9-4827-A4EC-EFAD14266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0093324" y="167079"/>
              <a:ext cx="1945697" cy="1945697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EDF4B39-3457-4E9E-85D3-5041F4131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9982" y="3060222"/>
              <a:ext cx="612019" cy="1733435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</p:grpSp>
      <p:sp>
        <p:nvSpPr>
          <p:cNvPr id="33" name="Texture">
            <a:extLst>
              <a:ext uri="{FF2B5EF4-FFF2-40B4-BE49-F238E27FC236}">
                <a16:creationId xmlns:a16="http://schemas.microsoft.com/office/drawing/2014/main" id="{05FCB4FA-A461-4C52-802B-EBF497907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2" name="Rectangle: Top Corners Rounded 31">
            <a:extLst>
              <a:ext uri="{FF2B5EF4-FFF2-40B4-BE49-F238E27FC236}">
                <a16:creationId xmlns:a16="http://schemas.microsoft.com/office/drawing/2014/main" id="{195B765F-2F8E-5288-AE1D-B50572355E36}"/>
              </a:ext>
            </a:extLst>
          </p:cNvPr>
          <p:cNvSpPr/>
          <p:nvPr/>
        </p:nvSpPr>
        <p:spPr>
          <a:xfrm>
            <a:off x="457199" y="367377"/>
            <a:ext cx="9370203" cy="90826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 การติดตั้งและการควบคุมเครื่องอัดอากาศ (ต่อ)</a:t>
            </a:r>
            <a:endParaRPr lang="th-TH" sz="44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28C6FAE-5605-E2F1-FB86-4A60B5870440}"/>
              </a:ext>
            </a:extLst>
          </p:cNvPr>
          <p:cNvSpPr txBox="1"/>
          <p:nvPr/>
        </p:nvSpPr>
        <p:spPr>
          <a:xfrm>
            <a:off x="506946" y="1568336"/>
            <a:ext cx="88993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u="sng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3.4 การเดินท่อเมนจ่ายลมอัดในโรงงานอุตสาหกรรม</a:t>
            </a:r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 มีดังนี้</a:t>
            </a:r>
            <a:endParaRPr lang="th-TH" sz="3600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9D772D9-5B22-3D09-F915-A2F22A20CA05}"/>
              </a:ext>
            </a:extLst>
          </p:cNvPr>
          <p:cNvSpPr txBox="1"/>
          <p:nvPr/>
        </p:nvSpPr>
        <p:spPr>
          <a:xfrm>
            <a:off x="506947" y="2166150"/>
            <a:ext cx="10534434" cy="1087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17550" algn="thaiDist"/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3.4.1 การเดินท่อแบบแยกสาขา เหมาะสำหรับโรงงานอุตสาหกรรมที่มีจำนวนอุปกรณ์นิวเมติกส์ไม่มากนัก</a:t>
            </a:r>
            <a:r>
              <a:rPr lang="th-TH" sz="32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87B4441-1EE8-131F-7E47-5568B29C4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946" y="3585497"/>
            <a:ext cx="9733508" cy="2941132"/>
          </a:xfrm>
          <a:custGeom>
            <a:avLst/>
            <a:gdLst>
              <a:gd name="connsiteX0" fmla="*/ 0 w 9733508"/>
              <a:gd name="connsiteY0" fmla="*/ 0 h 2941132"/>
              <a:gd name="connsiteX1" fmla="*/ 767229 w 9733508"/>
              <a:gd name="connsiteY1" fmla="*/ 0 h 2941132"/>
              <a:gd name="connsiteX2" fmla="*/ 1534459 w 9733508"/>
              <a:gd name="connsiteY2" fmla="*/ 0 h 2941132"/>
              <a:gd name="connsiteX3" fmla="*/ 2009683 w 9733508"/>
              <a:gd name="connsiteY3" fmla="*/ 0 h 2941132"/>
              <a:gd name="connsiteX4" fmla="*/ 2582242 w 9733508"/>
              <a:gd name="connsiteY4" fmla="*/ 0 h 2941132"/>
              <a:gd name="connsiteX5" fmla="*/ 2862796 w 9733508"/>
              <a:gd name="connsiteY5" fmla="*/ 0 h 2941132"/>
              <a:gd name="connsiteX6" fmla="*/ 3143351 w 9733508"/>
              <a:gd name="connsiteY6" fmla="*/ 0 h 2941132"/>
              <a:gd name="connsiteX7" fmla="*/ 3715910 w 9733508"/>
              <a:gd name="connsiteY7" fmla="*/ 0 h 2941132"/>
              <a:gd name="connsiteX8" fmla="*/ 4191134 w 9733508"/>
              <a:gd name="connsiteY8" fmla="*/ 0 h 2941132"/>
              <a:gd name="connsiteX9" fmla="*/ 4666358 w 9733508"/>
              <a:gd name="connsiteY9" fmla="*/ 0 h 2941132"/>
              <a:gd name="connsiteX10" fmla="*/ 5141582 w 9733508"/>
              <a:gd name="connsiteY10" fmla="*/ 0 h 2941132"/>
              <a:gd name="connsiteX11" fmla="*/ 5422137 w 9733508"/>
              <a:gd name="connsiteY11" fmla="*/ 0 h 2941132"/>
              <a:gd name="connsiteX12" fmla="*/ 6189366 w 9733508"/>
              <a:gd name="connsiteY12" fmla="*/ 0 h 2941132"/>
              <a:gd name="connsiteX13" fmla="*/ 6859260 w 9733508"/>
              <a:gd name="connsiteY13" fmla="*/ 0 h 2941132"/>
              <a:gd name="connsiteX14" fmla="*/ 7529155 w 9733508"/>
              <a:gd name="connsiteY14" fmla="*/ 0 h 2941132"/>
              <a:gd name="connsiteX15" fmla="*/ 8199049 w 9733508"/>
              <a:gd name="connsiteY15" fmla="*/ 0 h 2941132"/>
              <a:gd name="connsiteX16" fmla="*/ 8868943 w 9733508"/>
              <a:gd name="connsiteY16" fmla="*/ 0 h 2941132"/>
              <a:gd name="connsiteX17" fmla="*/ 9733508 w 9733508"/>
              <a:gd name="connsiteY17" fmla="*/ 0 h 2941132"/>
              <a:gd name="connsiteX18" fmla="*/ 9733508 w 9733508"/>
              <a:gd name="connsiteY18" fmla="*/ 499992 h 2941132"/>
              <a:gd name="connsiteX19" fmla="*/ 9733508 w 9733508"/>
              <a:gd name="connsiteY19" fmla="*/ 1029396 h 2941132"/>
              <a:gd name="connsiteX20" fmla="*/ 9733508 w 9733508"/>
              <a:gd name="connsiteY20" fmla="*/ 1647034 h 2941132"/>
              <a:gd name="connsiteX21" fmla="*/ 9733508 w 9733508"/>
              <a:gd name="connsiteY21" fmla="*/ 2205849 h 2941132"/>
              <a:gd name="connsiteX22" fmla="*/ 9733508 w 9733508"/>
              <a:gd name="connsiteY22" fmla="*/ 2941132 h 2941132"/>
              <a:gd name="connsiteX23" fmla="*/ 9452954 w 9733508"/>
              <a:gd name="connsiteY23" fmla="*/ 2941132 h 2941132"/>
              <a:gd name="connsiteX24" fmla="*/ 9172400 w 9733508"/>
              <a:gd name="connsiteY24" fmla="*/ 2941132 h 2941132"/>
              <a:gd name="connsiteX25" fmla="*/ 8502506 w 9733508"/>
              <a:gd name="connsiteY25" fmla="*/ 2941132 h 2941132"/>
              <a:gd name="connsiteX26" fmla="*/ 8027281 w 9733508"/>
              <a:gd name="connsiteY26" fmla="*/ 2941132 h 2941132"/>
              <a:gd name="connsiteX27" fmla="*/ 7357387 w 9733508"/>
              <a:gd name="connsiteY27" fmla="*/ 2941132 h 2941132"/>
              <a:gd name="connsiteX28" fmla="*/ 6784828 w 9733508"/>
              <a:gd name="connsiteY28" fmla="*/ 2941132 h 2941132"/>
              <a:gd name="connsiteX29" fmla="*/ 6017598 w 9733508"/>
              <a:gd name="connsiteY29" fmla="*/ 2941132 h 2941132"/>
              <a:gd name="connsiteX30" fmla="*/ 5347704 w 9733508"/>
              <a:gd name="connsiteY30" fmla="*/ 2941132 h 2941132"/>
              <a:gd name="connsiteX31" fmla="*/ 4775145 w 9733508"/>
              <a:gd name="connsiteY31" fmla="*/ 2941132 h 2941132"/>
              <a:gd name="connsiteX32" fmla="*/ 4397255 w 9733508"/>
              <a:gd name="connsiteY32" fmla="*/ 2941132 h 2941132"/>
              <a:gd name="connsiteX33" fmla="*/ 3727361 w 9733508"/>
              <a:gd name="connsiteY33" fmla="*/ 2941132 h 2941132"/>
              <a:gd name="connsiteX34" fmla="*/ 3057467 w 9733508"/>
              <a:gd name="connsiteY34" fmla="*/ 2941132 h 2941132"/>
              <a:gd name="connsiteX35" fmla="*/ 2582242 w 9733508"/>
              <a:gd name="connsiteY35" fmla="*/ 2941132 h 2941132"/>
              <a:gd name="connsiteX36" fmla="*/ 2009683 w 9733508"/>
              <a:gd name="connsiteY36" fmla="*/ 2941132 h 2941132"/>
              <a:gd name="connsiteX37" fmla="*/ 1729129 w 9733508"/>
              <a:gd name="connsiteY37" fmla="*/ 2941132 h 2941132"/>
              <a:gd name="connsiteX38" fmla="*/ 1059235 w 9733508"/>
              <a:gd name="connsiteY38" fmla="*/ 2941132 h 2941132"/>
              <a:gd name="connsiteX39" fmla="*/ 778681 w 9733508"/>
              <a:gd name="connsiteY39" fmla="*/ 2941132 h 2941132"/>
              <a:gd name="connsiteX40" fmla="*/ 0 w 9733508"/>
              <a:gd name="connsiteY40" fmla="*/ 2941132 h 2941132"/>
              <a:gd name="connsiteX41" fmla="*/ 0 w 9733508"/>
              <a:gd name="connsiteY41" fmla="*/ 2352906 h 2941132"/>
              <a:gd name="connsiteX42" fmla="*/ 0 w 9733508"/>
              <a:gd name="connsiteY42" fmla="*/ 1705857 h 2941132"/>
              <a:gd name="connsiteX43" fmla="*/ 0 w 9733508"/>
              <a:gd name="connsiteY43" fmla="*/ 1205864 h 2941132"/>
              <a:gd name="connsiteX44" fmla="*/ 0 w 9733508"/>
              <a:gd name="connsiteY44" fmla="*/ 588226 h 2941132"/>
              <a:gd name="connsiteX45" fmla="*/ 0 w 9733508"/>
              <a:gd name="connsiteY45" fmla="*/ 0 h 294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9733508" h="2941132" fill="none" extrusionOk="0">
                <a:moveTo>
                  <a:pt x="0" y="0"/>
                </a:moveTo>
                <a:cubicBezTo>
                  <a:pt x="366586" y="-28099"/>
                  <a:pt x="578873" y="27977"/>
                  <a:pt x="767229" y="0"/>
                </a:cubicBezTo>
                <a:cubicBezTo>
                  <a:pt x="955585" y="-27977"/>
                  <a:pt x="1219888" y="83166"/>
                  <a:pt x="1534459" y="0"/>
                </a:cubicBezTo>
                <a:cubicBezTo>
                  <a:pt x="1849030" y="-83166"/>
                  <a:pt x="1798481" y="7446"/>
                  <a:pt x="2009683" y="0"/>
                </a:cubicBezTo>
                <a:cubicBezTo>
                  <a:pt x="2220885" y="-7446"/>
                  <a:pt x="2313822" y="28040"/>
                  <a:pt x="2582242" y="0"/>
                </a:cubicBezTo>
                <a:cubicBezTo>
                  <a:pt x="2850662" y="-28040"/>
                  <a:pt x="2750589" y="32583"/>
                  <a:pt x="2862796" y="0"/>
                </a:cubicBezTo>
                <a:cubicBezTo>
                  <a:pt x="2975003" y="-32583"/>
                  <a:pt x="3042938" y="18376"/>
                  <a:pt x="3143351" y="0"/>
                </a:cubicBezTo>
                <a:cubicBezTo>
                  <a:pt x="3243764" y="-18376"/>
                  <a:pt x="3503847" y="30333"/>
                  <a:pt x="3715910" y="0"/>
                </a:cubicBezTo>
                <a:cubicBezTo>
                  <a:pt x="3927973" y="-30333"/>
                  <a:pt x="3974446" y="1087"/>
                  <a:pt x="4191134" y="0"/>
                </a:cubicBezTo>
                <a:cubicBezTo>
                  <a:pt x="4407822" y="-1087"/>
                  <a:pt x="4571310" y="20109"/>
                  <a:pt x="4666358" y="0"/>
                </a:cubicBezTo>
                <a:cubicBezTo>
                  <a:pt x="4761406" y="-20109"/>
                  <a:pt x="5032042" y="20439"/>
                  <a:pt x="5141582" y="0"/>
                </a:cubicBezTo>
                <a:cubicBezTo>
                  <a:pt x="5251122" y="-20439"/>
                  <a:pt x="5323332" y="26114"/>
                  <a:pt x="5422137" y="0"/>
                </a:cubicBezTo>
                <a:cubicBezTo>
                  <a:pt x="5520942" y="-26114"/>
                  <a:pt x="5811632" y="61472"/>
                  <a:pt x="6189366" y="0"/>
                </a:cubicBezTo>
                <a:cubicBezTo>
                  <a:pt x="6567100" y="-61472"/>
                  <a:pt x="6701746" y="79161"/>
                  <a:pt x="6859260" y="0"/>
                </a:cubicBezTo>
                <a:cubicBezTo>
                  <a:pt x="7016774" y="-79161"/>
                  <a:pt x="7255960" y="56468"/>
                  <a:pt x="7529155" y="0"/>
                </a:cubicBezTo>
                <a:cubicBezTo>
                  <a:pt x="7802351" y="-56468"/>
                  <a:pt x="7940988" y="48127"/>
                  <a:pt x="8199049" y="0"/>
                </a:cubicBezTo>
                <a:cubicBezTo>
                  <a:pt x="8457110" y="-48127"/>
                  <a:pt x="8652262" y="56690"/>
                  <a:pt x="8868943" y="0"/>
                </a:cubicBezTo>
                <a:cubicBezTo>
                  <a:pt x="9085624" y="-56690"/>
                  <a:pt x="9406984" y="24827"/>
                  <a:pt x="9733508" y="0"/>
                </a:cubicBezTo>
                <a:cubicBezTo>
                  <a:pt x="9751059" y="129464"/>
                  <a:pt x="9679250" y="269640"/>
                  <a:pt x="9733508" y="499992"/>
                </a:cubicBezTo>
                <a:cubicBezTo>
                  <a:pt x="9787766" y="730344"/>
                  <a:pt x="9711998" y="844796"/>
                  <a:pt x="9733508" y="1029396"/>
                </a:cubicBezTo>
                <a:cubicBezTo>
                  <a:pt x="9755018" y="1213996"/>
                  <a:pt x="9721854" y="1386667"/>
                  <a:pt x="9733508" y="1647034"/>
                </a:cubicBezTo>
                <a:cubicBezTo>
                  <a:pt x="9745162" y="1907401"/>
                  <a:pt x="9666754" y="2060779"/>
                  <a:pt x="9733508" y="2205849"/>
                </a:cubicBezTo>
                <a:cubicBezTo>
                  <a:pt x="9800262" y="2350919"/>
                  <a:pt x="9726405" y="2762572"/>
                  <a:pt x="9733508" y="2941132"/>
                </a:cubicBezTo>
                <a:cubicBezTo>
                  <a:pt x="9610855" y="2966242"/>
                  <a:pt x="9557921" y="2913359"/>
                  <a:pt x="9452954" y="2941132"/>
                </a:cubicBezTo>
                <a:cubicBezTo>
                  <a:pt x="9347987" y="2968905"/>
                  <a:pt x="9285164" y="2933414"/>
                  <a:pt x="9172400" y="2941132"/>
                </a:cubicBezTo>
                <a:cubicBezTo>
                  <a:pt x="9059636" y="2948850"/>
                  <a:pt x="8662118" y="2864910"/>
                  <a:pt x="8502506" y="2941132"/>
                </a:cubicBezTo>
                <a:cubicBezTo>
                  <a:pt x="8342894" y="3017354"/>
                  <a:pt x="8199018" y="2931249"/>
                  <a:pt x="8027281" y="2941132"/>
                </a:cubicBezTo>
                <a:cubicBezTo>
                  <a:pt x="7855545" y="2951015"/>
                  <a:pt x="7499287" y="2890717"/>
                  <a:pt x="7357387" y="2941132"/>
                </a:cubicBezTo>
                <a:cubicBezTo>
                  <a:pt x="7215487" y="2991547"/>
                  <a:pt x="7062613" y="2923299"/>
                  <a:pt x="6784828" y="2941132"/>
                </a:cubicBezTo>
                <a:cubicBezTo>
                  <a:pt x="6507043" y="2958965"/>
                  <a:pt x="6366592" y="2932058"/>
                  <a:pt x="6017598" y="2941132"/>
                </a:cubicBezTo>
                <a:cubicBezTo>
                  <a:pt x="5668604" y="2950206"/>
                  <a:pt x="5524060" y="2937175"/>
                  <a:pt x="5347704" y="2941132"/>
                </a:cubicBezTo>
                <a:cubicBezTo>
                  <a:pt x="5171348" y="2945089"/>
                  <a:pt x="4913520" y="2909323"/>
                  <a:pt x="4775145" y="2941132"/>
                </a:cubicBezTo>
                <a:cubicBezTo>
                  <a:pt x="4636770" y="2972941"/>
                  <a:pt x="4528550" y="2918666"/>
                  <a:pt x="4397255" y="2941132"/>
                </a:cubicBezTo>
                <a:cubicBezTo>
                  <a:pt x="4265960" y="2963598"/>
                  <a:pt x="3904767" y="2862464"/>
                  <a:pt x="3727361" y="2941132"/>
                </a:cubicBezTo>
                <a:cubicBezTo>
                  <a:pt x="3549955" y="3019800"/>
                  <a:pt x="3315662" y="2865361"/>
                  <a:pt x="3057467" y="2941132"/>
                </a:cubicBezTo>
                <a:cubicBezTo>
                  <a:pt x="2799272" y="3016903"/>
                  <a:pt x="2735475" y="2885398"/>
                  <a:pt x="2582242" y="2941132"/>
                </a:cubicBezTo>
                <a:cubicBezTo>
                  <a:pt x="2429009" y="2996866"/>
                  <a:pt x="2219243" y="2902532"/>
                  <a:pt x="2009683" y="2941132"/>
                </a:cubicBezTo>
                <a:cubicBezTo>
                  <a:pt x="1800123" y="2979732"/>
                  <a:pt x="1793330" y="2932020"/>
                  <a:pt x="1729129" y="2941132"/>
                </a:cubicBezTo>
                <a:cubicBezTo>
                  <a:pt x="1664928" y="2950244"/>
                  <a:pt x="1329885" y="2908372"/>
                  <a:pt x="1059235" y="2941132"/>
                </a:cubicBezTo>
                <a:cubicBezTo>
                  <a:pt x="788585" y="2973892"/>
                  <a:pt x="898495" y="2910673"/>
                  <a:pt x="778681" y="2941132"/>
                </a:cubicBezTo>
                <a:cubicBezTo>
                  <a:pt x="658867" y="2971591"/>
                  <a:pt x="234390" y="2898782"/>
                  <a:pt x="0" y="2941132"/>
                </a:cubicBezTo>
                <a:cubicBezTo>
                  <a:pt x="-60211" y="2821695"/>
                  <a:pt x="20979" y="2514949"/>
                  <a:pt x="0" y="2352906"/>
                </a:cubicBezTo>
                <a:cubicBezTo>
                  <a:pt x="-20979" y="2190863"/>
                  <a:pt x="53506" y="1903887"/>
                  <a:pt x="0" y="1705857"/>
                </a:cubicBezTo>
                <a:cubicBezTo>
                  <a:pt x="-53506" y="1507827"/>
                  <a:pt x="52784" y="1355193"/>
                  <a:pt x="0" y="1205864"/>
                </a:cubicBezTo>
                <a:cubicBezTo>
                  <a:pt x="-52784" y="1056535"/>
                  <a:pt x="65761" y="789385"/>
                  <a:pt x="0" y="588226"/>
                </a:cubicBezTo>
                <a:cubicBezTo>
                  <a:pt x="-65761" y="387067"/>
                  <a:pt x="32098" y="234457"/>
                  <a:pt x="0" y="0"/>
                </a:cubicBezTo>
                <a:close/>
              </a:path>
              <a:path w="9733508" h="2941132" stroke="0" extrusionOk="0">
                <a:moveTo>
                  <a:pt x="0" y="0"/>
                </a:moveTo>
                <a:cubicBezTo>
                  <a:pt x="196578" y="-48423"/>
                  <a:pt x="347309" y="47652"/>
                  <a:pt x="475224" y="0"/>
                </a:cubicBezTo>
                <a:cubicBezTo>
                  <a:pt x="603139" y="-47652"/>
                  <a:pt x="968468" y="74711"/>
                  <a:pt x="1145119" y="0"/>
                </a:cubicBezTo>
                <a:cubicBezTo>
                  <a:pt x="1321771" y="-74711"/>
                  <a:pt x="1522373" y="46758"/>
                  <a:pt x="1815013" y="0"/>
                </a:cubicBezTo>
                <a:cubicBezTo>
                  <a:pt x="2107653" y="-46758"/>
                  <a:pt x="2129417" y="22666"/>
                  <a:pt x="2387572" y="0"/>
                </a:cubicBezTo>
                <a:cubicBezTo>
                  <a:pt x="2645727" y="-22666"/>
                  <a:pt x="2713409" y="30807"/>
                  <a:pt x="2960132" y="0"/>
                </a:cubicBezTo>
                <a:cubicBezTo>
                  <a:pt x="3206855" y="-30807"/>
                  <a:pt x="3252334" y="7116"/>
                  <a:pt x="3338021" y="0"/>
                </a:cubicBezTo>
                <a:cubicBezTo>
                  <a:pt x="3423708" y="-7116"/>
                  <a:pt x="3693650" y="43914"/>
                  <a:pt x="3910580" y="0"/>
                </a:cubicBezTo>
                <a:cubicBezTo>
                  <a:pt x="4127510" y="-43914"/>
                  <a:pt x="4350079" y="57843"/>
                  <a:pt x="4677809" y="0"/>
                </a:cubicBezTo>
                <a:cubicBezTo>
                  <a:pt x="5005539" y="-57843"/>
                  <a:pt x="5095465" y="11307"/>
                  <a:pt x="5347704" y="0"/>
                </a:cubicBezTo>
                <a:cubicBezTo>
                  <a:pt x="5599943" y="-11307"/>
                  <a:pt x="5764423" y="38153"/>
                  <a:pt x="6017598" y="0"/>
                </a:cubicBezTo>
                <a:cubicBezTo>
                  <a:pt x="6270773" y="-38153"/>
                  <a:pt x="6474960" y="57519"/>
                  <a:pt x="6590157" y="0"/>
                </a:cubicBezTo>
                <a:cubicBezTo>
                  <a:pt x="6705354" y="-57519"/>
                  <a:pt x="6958622" y="27390"/>
                  <a:pt x="7260052" y="0"/>
                </a:cubicBezTo>
                <a:cubicBezTo>
                  <a:pt x="7561482" y="-27390"/>
                  <a:pt x="7516291" y="17020"/>
                  <a:pt x="7735276" y="0"/>
                </a:cubicBezTo>
                <a:cubicBezTo>
                  <a:pt x="7954261" y="-17020"/>
                  <a:pt x="7975533" y="10218"/>
                  <a:pt x="8113165" y="0"/>
                </a:cubicBezTo>
                <a:cubicBezTo>
                  <a:pt x="8250797" y="-10218"/>
                  <a:pt x="8477675" y="27575"/>
                  <a:pt x="8783060" y="0"/>
                </a:cubicBezTo>
                <a:cubicBezTo>
                  <a:pt x="9088446" y="-27575"/>
                  <a:pt x="9307119" y="55326"/>
                  <a:pt x="9733508" y="0"/>
                </a:cubicBezTo>
                <a:cubicBezTo>
                  <a:pt x="9764205" y="224765"/>
                  <a:pt x="9683263" y="380444"/>
                  <a:pt x="9733508" y="558815"/>
                </a:cubicBezTo>
                <a:cubicBezTo>
                  <a:pt x="9783753" y="737187"/>
                  <a:pt x="9716410" y="984349"/>
                  <a:pt x="9733508" y="1176453"/>
                </a:cubicBezTo>
                <a:cubicBezTo>
                  <a:pt x="9750606" y="1368557"/>
                  <a:pt x="9667804" y="1625306"/>
                  <a:pt x="9733508" y="1764679"/>
                </a:cubicBezTo>
                <a:cubicBezTo>
                  <a:pt x="9799212" y="1904052"/>
                  <a:pt x="9705153" y="2183656"/>
                  <a:pt x="9733508" y="2323494"/>
                </a:cubicBezTo>
                <a:cubicBezTo>
                  <a:pt x="9761863" y="2463332"/>
                  <a:pt x="9701643" y="2799493"/>
                  <a:pt x="9733508" y="2941132"/>
                </a:cubicBezTo>
                <a:cubicBezTo>
                  <a:pt x="9484857" y="3011131"/>
                  <a:pt x="9144592" y="2914919"/>
                  <a:pt x="8966279" y="2941132"/>
                </a:cubicBezTo>
                <a:cubicBezTo>
                  <a:pt x="8787966" y="2967345"/>
                  <a:pt x="8486443" y="2888682"/>
                  <a:pt x="8296384" y="2941132"/>
                </a:cubicBezTo>
                <a:cubicBezTo>
                  <a:pt x="8106326" y="2993582"/>
                  <a:pt x="7774932" y="2886353"/>
                  <a:pt x="7529155" y="2941132"/>
                </a:cubicBezTo>
                <a:cubicBezTo>
                  <a:pt x="7283378" y="2995911"/>
                  <a:pt x="7029273" y="2924926"/>
                  <a:pt x="6859260" y="2941132"/>
                </a:cubicBezTo>
                <a:cubicBezTo>
                  <a:pt x="6689248" y="2957338"/>
                  <a:pt x="6436693" y="2899494"/>
                  <a:pt x="6092031" y="2941132"/>
                </a:cubicBezTo>
                <a:cubicBezTo>
                  <a:pt x="5747369" y="2982770"/>
                  <a:pt x="5560864" y="2890411"/>
                  <a:pt x="5422137" y="2941132"/>
                </a:cubicBezTo>
                <a:cubicBezTo>
                  <a:pt x="5283410" y="2991853"/>
                  <a:pt x="4893284" y="2904091"/>
                  <a:pt x="4752242" y="2941132"/>
                </a:cubicBezTo>
                <a:cubicBezTo>
                  <a:pt x="4611200" y="2978173"/>
                  <a:pt x="4452505" y="2935997"/>
                  <a:pt x="4374353" y="2941132"/>
                </a:cubicBezTo>
                <a:cubicBezTo>
                  <a:pt x="4296201" y="2946267"/>
                  <a:pt x="4126173" y="2912027"/>
                  <a:pt x="3899129" y="2941132"/>
                </a:cubicBezTo>
                <a:cubicBezTo>
                  <a:pt x="3672085" y="2970237"/>
                  <a:pt x="3425064" y="2912634"/>
                  <a:pt x="3229234" y="2941132"/>
                </a:cubicBezTo>
                <a:cubicBezTo>
                  <a:pt x="3033405" y="2969630"/>
                  <a:pt x="3014883" y="2907770"/>
                  <a:pt x="2948680" y="2941132"/>
                </a:cubicBezTo>
                <a:cubicBezTo>
                  <a:pt x="2882477" y="2974494"/>
                  <a:pt x="2647551" y="2890275"/>
                  <a:pt x="2473456" y="2941132"/>
                </a:cubicBezTo>
                <a:cubicBezTo>
                  <a:pt x="2299361" y="2991989"/>
                  <a:pt x="2219086" y="2933702"/>
                  <a:pt x="2095567" y="2941132"/>
                </a:cubicBezTo>
                <a:cubicBezTo>
                  <a:pt x="1972048" y="2948562"/>
                  <a:pt x="1813397" y="2911261"/>
                  <a:pt x="1620343" y="2941132"/>
                </a:cubicBezTo>
                <a:cubicBezTo>
                  <a:pt x="1427289" y="2971003"/>
                  <a:pt x="1201279" y="2882031"/>
                  <a:pt x="1047784" y="2941132"/>
                </a:cubicBezTo>
                <a:cubicBezTo>
                  <a:pt x="894289" y="3000233"/>
                  <a:pt x="274339" y="2883305"/>
                  <a:pt x="0" y="2941132"/>
                </a:cubicBezTo>
                <a:cubicBezTo>
                  <a:pt x="-46955" y="2671817"/>
                  <a:pt x="49742" y="2612903"/>
                  <a:pt x="0" y="2294083"/>
                </a:cubicBezTo>
                <a:cubicBezTo>
                  <a:pt x="-49742" y="1975263"/>
                  <a:pt x="9095" y="1843920"/>
                  <a:pt x="0" y="1705857"/>
                </a:cubicBezTo>
                <a:cubicBezTo>
                  <a:pt x="-9095" y="1567794"/>
                  <a:pt x="47519" y="1454246"/>
                  <a:pt x="0" y="1205864"/>
                </a:cubicBezTo>
                <a:cubicBezTo>
                  <a:pt x="-47519" y="957482"/>
                  <a:pt x="16708" y="835256"/>
                  <a:pt x="0" y="617638"/>
                </a:cubicBezTo>
                <a:cubicBezTo>
                  <a:pt x="-16708" y="400020"/>
                  <a:pt x="48015" y="222206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29559606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</p:spTree>
    <p:extLst>
      <p:ext uri="{BB962C8B-B14F-4D97-AF65-F5344CB8AC3E}">
        <p14:creationId xmlns:p14="http://schemas.microsoft.com/office/powerpoint/2010/main" val="3678268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19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1" name="Background Fill">
            <a:extLst>
              <a:ext uri="{FF2B5EF4-FFF2-40B4-BE49-F238E27FC236}">
                <a16:creationId xmlns:a16="http://schemas.microsoft.com/office/drawing/2014/main" id="{BE131372-D9E8-4ABB-91DE-7E21E3FFB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olor Fill">
            <a:extLst>
              <a:ext uri="{FF2B5EF4-FFF2-40B4-BE49-F238E27FC236}">
                <a16:creationId xmlns:a16="http://schemas.microsoft.com/office/drawing/2014/main" id="{C80246C7-15B2-4B1C-A50F-8CA5FFB64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CC9ACE2-9E30-4252-B1E6-43035ABB56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77333" y="0"/>
            <a:ext cx="2214668" cy="6192747"/>
            <a:chOff x="9977333" y="0"/>
            <a:chExt cx="2214668" cy="619274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9A30DE4-D169-4137-B79D-72D226BE31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21818" y="3254126"/>
              <a:ext cx="272587" cy="27258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Graphic 9">
              <a:extLst>
                <a:ext uri="{FF2B5EF4-FFF2-40B4-BE49-F238E27FC236}">
                  <a16:creationId xmlns:a16="http://schemas.microsoft.com/office/drawing/2014/main" id="{A83B3C91-59FD-4841-A3B6-0AEC6FF7C6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15635" y="2431541"/>
              <a:ext cx="1321642" cy="132164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94B24A1-6323-41C4-ABCB-71DD71A3D6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041380" y="4795265"/>
              <a:ext cx="1150620" cy="1397482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29" name="Graphic 9">
              <a:extLst>
                <a:ext uri="{FF2B5EF4-FFF2-40B4-BE49-F238E27FC236}">
                  <a16:creationId xmlns:a16="http://schemas.microsoft.com/office/drawing/2014/main" id="{2358C2FC-3C49-4AE7-BF1E-3A34A9F9A5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9977333" y="0"/>
              <a:ext cx="2214667" cy="2214667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Graphic 9">
              <a:extLst>
                <a:ext uri="{FF2B5EF4-FFF2-40B4-BE49-F238E27FC236}">
                  <a16:creationId xmlns:a16="http://schemas.microsoft.com/office/drawing/2014/main" id="{A378C347-A7A9-4827-A4EC-EFAD14266C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0093324" y="167079"/>
              <a:ext cx="1945697" cy="1945697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7EDF4B39-3457-4E9E-85D3-5041F4131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9982" y="3060222"/>
              <a:ext cx="612019" cy="1733435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</p:grpSp>
      <p:sp>
        <p:nvSpPr>
          <p:cNvPr id="33" name="Texture">
            <a:extLst>
              <a:ext uri="{FF2B5EF4-FFF2-40B4-BE49-F238E27FC236}">
                <a16:creationId xmlns:a16="http://schemas.microsoft.com/office/drawing/2014/main" id="{05FCB4FA-A461-4C52-802B-EBF497907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2" name="Rectangle: Top Corners Rounded 31">
            <a:extLst>
              <a:ext uri="{FF2B5EF4-FFF2-40B4-BE49-F238E27FC236}">
                <a16:creationId xmlns:a16="http://schemas.microsoft.com/office/drawing/2014/main" id="{195B765F-2F8E-5288-AE1D-B50572355E36}"/>
              </a:ext>
            </a:extLst>
          </p:cNvPr>
          <p:cNvSpPr/>
          <p:nvPr/>
        </p:nvSpPr>
        <p:spPr>
          <a:xfrm>
            <a:off x="457199" y="367377"/>
            <a:ext cx="9370203" cy="90826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 การติดตั้งและการควบคุมเครื่องอัดอากาศ (ต่อ)</a:t>
            </a:r>
            <a:endParaRPr lang="th-TH" sz="44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642810-FF81-239C-3F69-984ADC8CA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60" y="3254126"/>
            <a:ext cx="9538470" cy="3054585"/>
          </a:xfrm>
          <a:custGeom>
            <a:avLst/>
            <a:gdLst>
              <a:gd name="connsiteX0" fmla="*/ 0 w 9538470"/>
              <a:gd name="connsiteY0" fmla="*/ 0 h 3054585"/>
              <a:gd name="connsiteX1" fmla="*/ 500770 w 9538470"/>
              <a:gd name="connsiteY1" fmla="*/ 0 h 3054585"/>
              <a:gd name="connsiteX2" fmla="*/ 1287693 w 9538470"/>
              <a:gd name="connsiteY2" fmla="*/ 0 h 3054585"/>
              <a:gd name="connsiteX3" fmla="*/ 1979233 w 9538470"/>
              <a:gd name="connsiteY3" fmla="*/ 0 h 3054585"/>
              <a:gd name="connsiteX4" fmla="*/ 2670772 w 9538470"/>
              <a:gd name="connsiteY4" fmla="*/ 0 h 3054585"/>
              <a:gd name="connsiteX5" fmla="*/ 3457695 w 9538470"/>
              <a:gd name="connsiteY5" fmla="*/ 0 h 3054585"/>
              <a:gd name="connsiteX6" fmla="*/ 3863080 w 9538470"/>
              <a:gd name="connsiteY6" fmla="*/ 0 h 3054585"/>
              <a:gd name="connsiteX7" fmla="*/ 4363850 w 9538470"/>
              <a:gd name="connsiteY7" fmla="*/ 0 h 3054585"/>
              <a:gd name="connsiteX8" fmla="*/ 4960004 w 9538470"/>
              <a:gd name="connsiteY8" fmla="*/ 0 h 3054585"/>
              <a:gd name="connsiteX9" fmla="*/ 5651543 w 9538470"/>
              <a:gd name="connsiteY9" fmla="*/ 0 h 3054585"/>
              <a:gd name="connsiteX10" fmla="*/ 6438467 w 9538470"/>
              <a:gd name="connsiteY10" fmla="*/ 0 h 3054585"/>
              <a:gd name="connsiteX11" fmla="*/ 7034622 w 9538470"/>
              <a:gd name="connsiteY11" fmla="*/ 0 h 3054585"/>
              <a:gd name="connsiteX12" fmla="*/ 7344622 w 9538470"/>
              <a:gd name="connsiteY12" fmla="*/ 0 h 3054585"/>
              <a:gd name="connsiteX13" fmla="*/ 8131546 w 9538470"/>
              <a:gd name="connsiteY13" fmla="*/ 0 h 3054585"/>
              <a:gd name="connsiteX14" fmla="*/ 8536931 w 9538470"/>
              <a:gd name="connsiteY14" fmla="*/ 0 h 3054585"/>
              <a:gd name="connsiteX15" fmla="*/ 8942316 w 9538470"/>
              <a:gd name="connsiteY15" fmla="*/ 0 h 3054585"/>
              <a:gd name="connsiteX16" fmla="*/ 9538470 w 9538470"/>
              <a:gd name="connsiteY16" fmla="*/ 0 h 3054585"/>
              <a:gd name="connsiteX17" fmla="*/ 9538470 w 9538470"/>
              <a:gd name="connsiteY17" fmla="*/ 509098 h 3054585"/>
              <a:gd name="connsiteX18" fmla="*/ 9538470 w 9538470"/>
              <a:gd name="connsiteY18" fmla="*/ 1048741 h 3054585"/>
              <a:gd name="connsiteX19" fmla="*/ 9538470 w 9538470"/>
              <a:gd name="connsiteY19" fmla="*/ 1527293 h 3054585"/>
              <a:gd name="connsiteX20" fmla="*/ 9538470 w 9538470"/>
              <a:gd name="connsiteY20" fmla="*/ 2036390 h 3054585"/>
              <a:gd name="connsiteX21" fmla="*/ 9538470 w 9538470"/>
              <a:gd name="connsiteY21" fmla="*/ 2453850 h 3054585"/>
              <a:gd name="connsiteX22" fmla="*/ 9538470 w 9538470"/>
              <a:gd name="connsiteY22" fmla="*/ 3054585 h 3054585"/>
              <a:gd name="connsiteX23" fmla="*/ 9037700 w 9538470"/>
              <a:gd name="connsiteY23" fmla="*/ 3054585 h 3054585"/>
              <a:gd name="connsiteX24" fmla="*/ 8441546 w 9538470"/>
              <a:gd name="connsiteY24" fmla="*/ 3054585 h 3054585"/>
              <a:gd name="connsiteX25" fmla="*/ 7654622 w 9538470"/>
              <a:gd name="connsiteY25" fmla="*/ 3054585 h 3054585"/>
              <a:gd name="connsiteX26" fmla="*/ 6867698 w 9538470"/>
              <a:gd name="connsiteY26" fmla="*/ 3054585 h 3054585"/>
              <a:gd name="connsiteX27" fmla="*/ 6271544 w 9538470"/>
              <a:gd name="connsiteY27" fmla="*/ 3054585 h 3054585"/>
              <a:gd name="connsiteX28" fmla="*/ 5866159 w 9538470"/>
              <a:gd name="connsiteY28" fmla="*/ 3054585 h 3054585"/>
              <a:gd name="connsiteX29" fmla="*/ 5460774 w 9538470"/>
              <a:gd name="connsiteY29" fmla="*/ 3054585 h 3054585"/>
              <a:gd name="connsiteX30" fmla="*/ 4769235 w 9538470"/>
              <a:gd name="connsiteY30" fmla="*/ 3054585 h 3054585"/>
              <a:gd name="connsiteX31" fmla="*/ 4363850 w 9538470"/>
              <a:gd name="connsiteY31" fmla="*/ 3054585 h 3054585"/>
              <a:gd name="connsiteX32" fmla="*/ 4053850 w 9538470"/>
              <a:gd name="connsiteY32" fmla="*/ 3054585 h 3054585"/>
              <a:gd name="connsiteX33" fmla="*/ 3648465 w 9538470"/>
              <a:gd name="connsiteY33" fmla="*/ 3054585 h 3054585"/>
              <a:gd name="connsiteX34" fmla="*/ 2861541 w 9538470"/>
              <a:gd name="connsiteY34" fmla="*/ 3054585 h 3054585"/>
              <a:gd name="connsiteX35" fmla="*/ 2074617 w 9538470"/>
              <a:gd name="connsiteY35" fmla="*/ 3054585 h 3054585"/>
              <a:gd name="connsiteX36" fmla="*/ 1287693 w 9538470"/>
              <a:gd name="connsiteY36" fmla="*/ 3054585 h 3054585"/>
              <a:gd name="connsiteX37" fmla="*/ 691539 w 9538470"/>
              <a:gd name="connsiteY37" fmla="*/ 3054585 h 3054585"/>
              <a:gd name="connsiteX38" fmla="*/ 0 w 9538470"/>
              <a:gd name="connsiteY38" fmla="*/ 3054585 h 3054585"/>
              <a:gd name="connsiteX39" fmla="*/ 0 w 9538470"/>
              <a:gd name="connsiteY39" fmla="*/ 2545488 h 3054585"/>
              <a:gd name="connsiteX40" fmla="*/ 0 w 9538470"/>
              <a:gd name="connsiteY40" fmla="*/ 2066936 h 3054585"/>
              <a:gd name="connsiteX41" fmla="*/ 0 w 9538470"/>
              <a:gd name="connsiteY41" fmla="*/ 1527293 h 3054585"/>
              <a:gd name="connsiteX42" fmla="*/ 0 w 9538470"/>
              <a:gd name="connsiteY42" fmla="*/ 957103 h 3054585"/>
              <a:gd name="connsiteX43" fmla="*/ 0 w 9538470"/>
              <a:gd name="connsiteY43" fmla="*/ 0 h 3054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9538470" h="3054585" fill="none" extrusionOk="0">
                <a:moveTo>
                  <a:pt x="0" y="0"/>
                </a:moveTo>
                <a:cubicBezTo>
                  <a:pt x="228785" y="-34642"/>
                  <a:pt x="355139" y="41131"/>
                  <a:pt x="500770" y="0"/>
                </a:cubicBezTo>
                <a:cubicBezTo>
                  <a:pt x="646401" y="-41131"/>
                  <a:pt x="917712" y="92280"/>
                  <a:pt x="1287693" y="0"/>
                </a:cubicBezTo>
                <a:cubicBezTo>
                  <a:pt x="1657674" y="-92280"/>
                  <a:pt x="1822270" y="45930"/>
                  <a:pt x="1979233" y="0"/>
                </a:cubicBezTo>
                <a:cubicBezTo>
                  <a:pt x="2136196" y="-45930"/>
                  <a:pt x="2520815" y="32353"/>
                  <a:pt x="2670772" y="0"/>
                </a:cubicBezTo>
                <a:cubicBezTo>
                  <a:pt x="2820729" y="-32353"/>
                  <a:pt x="3284464" y="31476"/>
                  <a:pt x="3457695" y="0"/>
                </a:cubicBezTo>
                <a:cubicBezTo>
                  <a:pt x="3630926" y="-31476"/>
                  <a:pt x="3705052" y="28033"/>
                  <a:pt x="3863080" y="0"/>
                </a:cubicBezTo>
                <a:cubicBezTo>
                  <a:pt x="4021108" y="-28033"/>
                  <a:pt x="4194834" y="57126"/>
                  <a:pt x="4363850" y="0"/>
                </a:cubicBezTo>
                <a:cubicBezTo>
                  <a:pt x="4532866" y="-57126"/>
                  <a:pt x="4776291" y="25292"/>
                  <a:pt x="4960004" y="0"/>
                </a:cubicBezTo>
                <a:cubicBezTo>
                  <a:pt x="5143717" y="-25292"/>
                  <a:pt x="5326417" y="81603"/>
                  <a:pt x="5651543" y="0"/>
                </a:cubicBezTo>
                <a:cubicBezTo>
                  <a:pt x="5976669" y="-81603"/>
                  <a:pt x="6207423" y="38797"/>
                  <a:pt x="6438467" y="0"/>
                </a:cubicBezTo>
                <a:cubicBezTo>
                  <a:pt x="6669511" y="-38797"/>
                  <a:pt x="6755425" y="60825"/>
                  <a:pt x="7034622" y="0"/>
                </a:cubicBezTo>
                <a:cubicBezTo>
                  <a:pt x="7313819" y="-60825"/>
                  <a:pt x="7197279" y="11578"/>
                  <a:pt x="7344622" y="0"/>
                </a:cubicBezTo>
                <a:cubicBezTo>
                  <a:pt x="7491965" y="-11578"/>
                  <a:pt x="7799445" y="69748"/>
                  <a:pt x="8131546" y="0"/>
                </a:cubicBezTo>
                <a:cubicBezTo>
                  <a:pt x="8463647" y="-69748"/>
                  <a:pt x="8413112" y="46208"/>
                  <a:pt x="8536931" y="0"/>
                </a:cubicBezTo>
                <a:cubicBezTo>
                  <a:pt x="8660750" y="-46208"/>
                  <a:pt x="8782456" y="15117"/>
                  <a:pt x="8942316" y="0"/>
                </a:cubicBezTo>
                <a:cubicBezTo>
                  <a:pt x="9102177" y="-15117"/>
                  <a:pt x="9378260" y="44597"/>
                  <a:pt x="9538470" y="0"/>
                </a:cubicBezTo>
                <a:cubicBezTo>
                  <a:pt x="9579101" y="172749"/>
                  <a:pt x="9534505" y="257463"/>
                  <a:pt x="9538470" y="509098"/>
                </a:cubicBezTo>
                <a:cubicBezTo>
                  <a:pt x="9542435" y="760733"/>
                  <a:pt x="9496878" y="870496"/>
                  <a:pt x="9538470" y="1048741"/>
                </a:cubicBezTo>
                <a:cubicBezTo>
                  <a:pt x="9580062" y="1226986"/>
                  <a:pt x="9516927" y="1346705"/>
                  <a:pt x="9538470" y="1527293"/>
                </a:cubicBezTo>
                <a:cubicBezTo>
                  <a:pt x="9560013" y="1707881"/>
                  <a:pt x="9523981" y="1867020"/>
                  <a:pt x="9538470" y="2036390"/>
                </a:cubicBezTo>
                <a:cubicBezTo>
                  <a:pt x="9552959" y="2205760"/>
                  <a:pt x="9495941" y="2292683"/>
                  <a:pt x="9538470" y="2453850"/>
                </a:cubicBezTo>
                <a:cubicBezTo>
                  <a:pt x="9580999" y="2615017"/>
                  <a:pt x="9491877" y="2805613"/>
                  <a:pt x="9538470" y="3054585"/>
                </a:cubicBezTo>
                <a:cubicBezTo>
                  <a:pt x="9434883" y="3114298"/>
                  <a:pt x="9140150" y="3016009"/>
                  <a:pt x="9037700" y="3054585"/>
                </a:cubicBezTo>
                <a:cubicBezTo>
                  <a:pt x="8935250" y="3093161"/>
                  <a:pt x="8680898" y="3033676"/>
                  <a:pt x="8441546" y="3054585"/>
                </a:cubicBezTo>
                <a:cubicBezTo>
                  <a:pt x="8202194" y="3075494"/>
                  <a:pt x="7880981" y="3003304"/>
                  <a:pt x="7654622" y="3054585"/>
                </a:cubicBezTo>
                <a:cubicBezTo>
                  <a:pt x="7428263" y="3105866"/>
                  <a:pt x="7091510" y="2978765"/>
                  <a:pt x="6867698" y="3054585"/>
                </a:cubicBezTo>
                <a:cubicBezTo>
                  <a:pt x="6643886" y="3130405"/>
                  <a:pt x="6472544" y="2996696"/>
                  <a:pt x="6271544" y="3054585"/>
                </a:cubicBezTo>
                <a:cubicBezTo>
                  <a:pt x="6070544" y="3112474"/>
                  <a:pt x="5953641" y="3026519"/>
                  <a:pt x="5866159" y="3054585"/>
                </a:cubicBezTo>
                <a:cubicBezTo>
                  <a:pt x="5778677" y="3082651"/>
                  <a:pt x="5622573" y="3045288"/>
                  <a:pt x="5460774" y="3054585"/>
                </a:cubicBezTo>
                <a:cubicBezTo>
                  <a:pt x="5298975" y="3063882"/>
                  <a:pt x="4962697" y="3003550"/>
                  <a:pt x="4769235" y="3054585"/>
                </a:cubicBezTo>
                <a:cubicBezTo>
                  <a:pt x="4575773" y="3105620"/>
                  <a:pt x="4565318" y="3024308"/>
                  <a:pt x="4363850" y="3054585"/>
                </a:cubicBezTo>
                <a:cubicBezTo>
                  <a:pt x="4162382" y="3084862"/>
                  <a:pt x="4196099" y="3027893"/>
                  <a:pt x="4053850" y="3054585"/>
                </a:cubicBezTo>
                <a:cubicBezTo>
                  <a:pt x="3911601" y="3081277"/>
                  <a:pt x="3783127" y="3046088"/>
                  <a:pt x="3648465" y="3054585"/>
                </a:cubicBezTo>
                <a:cubicBezTo>
                  <a:pt x="3513804" y="3063082"/>
                  <a:pt x="3164413" y="2985240"/>
                  <a:pt x="2861541" y="3054585"/>
                </a:cubicBezTo>
                <a:cubicBezTo>
                  <a:pt x="2558669" y="3123930"/>
                  <a:pt x="2463193" y="3053926"/>
                  <a:pt x="2074617" y="3054585"/>
                </a:cubicBezTo>
                <a:cubicBezTo>
                  <a:pt x="1686041" y="3055244"/>
                  <a:pt x="1582946" y="3000918"/>
                  <a:pt x="1287693" y="3054585"/>
                </a:cubicBezTo>
                <a:cubicBezTo>
                  <a:pt x="992440" y="3108252"/>
                  <a:pt x="907815" y="3046592"/>
                  <a:pt x="691539" y="3054585"/>
                </a:cubicBezTo>
                <a:cubicBezTo>
                  <a:pt x="475263" y="3062578"/>
                  <a:pt x="272751" y="2975767"/>
                  <a:pt x="0" y="3054585"/>
                </a:cubicBezTo>
                <a:cubicBezTo>
                  <a:pt x="-41978" y="2946817"/>
                  <a:pt x="32636" y="2684617"/>
                  <a:pt x="0" y="2545488"/>
                </a:cubicBezTo>
                <a:cubicBezTo>
                  <a:pt x="-32636" y="2406359"/>
                  <a:pt x="27026" y="2268597"/>
                  <a:pt x="0" y="2066936"/>
                </a:cubicBezTo>
                <a:cubicBezTo>
                  <a:pt x="-27026" y="1865275"/>
                  <a:pt x="27837" y="1670709"/>
                  <a:pt x="0" y="1527293"/>
                </a:cubicBezTo>
                <a:cubicBezTo>
                  <a:pt x="-27837" y="1383877"/>
                  <a:pt x="64568" y="1169145"/>
                  <a:pt x="0" y="957103"/>
                </a:cubicBezTo>
                <a:cubicBezTo>
                  <a:pt x="-64568" y="745061"/>
                  <a:pt x="57686" y="365260"/>
                  <a:pt x="0" y="0"/>
                </a:cubicBezTo>
                <a:close/>
              </a:path>
              <a:path w="9538470" h="3054585" stroke="0" extrusionOk="0">
                <a:moveTo>
                  <a:pt x="0" y="0"/>
                </a:moveTo>
                <a:cubicBezTo>
                  <a:pt x="327405" y="-3542"/>
                  <a:pt x="519424" y="9015"/>
                  <a:pt x="691539" y="0"/>
                </a:cubicBezTo>
                <a:cubicBezTo>
                  <a:pt x="863654" y="-9015"/>
                  <a:pt x="895176" y="19547"/>
                  <a:pt x="1001539" y="0"/>
                </a:cubicBezTo>
                <a:cubicBezTo>
                  <a:pt x="1107902" y="-19547"/>
                  <a:pt x="1362728" y="17822"/>
                  <a:pt x="1502309" y="0"/>
                </a:cubicBezTo>
                <a:cubicBezTo>
                  <a:pt x="1641890" y="-17822"/>
                  <a:pt x="1816319" y="48249"/>
                  <a:pt x="1907694" y="0"/>
                </a:cubicBezTo>
                <a:cubicBezTo>
                  <a:pt x="1999070" y="-48249"/>
                  <a:pt x="2146242" y="8265"/>
                  <a:pt x="2217694" y="0"/>
                </a:cubicBezTo>
                <a:cubicBezTo>
                  <a:pt x="2289146" y="-8265"/>
                  <a:pt x="2483350" y="58741"/>
                  <a:pt x="2718464" y="0"/>
                </a:cubicBezTo>
                <a:cubicBezTo>
                  <a:pt x="2953578" y="-58741"/>
                  <a:pt x="2882037" y="1145"/>
                  <a:pt x="3028464" y="0"/>
                </a:cubicBezTo>
                <a:cubicBezTo>
                  <a:pt x="3174891" y="-1145"/>
                  <a:pt x="3305515" y="45315"/>
                  <a:pt x="3433849" y="0"/>
                </a:cubicBezTo>
                <a:cubicBezTo>
                  <a:pt x="3562184" y="-45315"/>
                  <a:pt x="3656340" y="12107"/>
                  <a:pt x="3743849" y="0"/>
                </a:cubicBezTo>
                <a:cubicBezTo>
                  <a:pt x="3831358" y="-12107"/>
                  <a:pt x="4212926" y="30190"/>
                  <a:pt x="4340004" y="0"/>
                </a:cubicBezTo>
                <a:cubicBezTo>
                  <a:pt x="4467082" y="-30190"/>
                  <a:pt x="4638787" y="45713"/>
                  <a:pt x="4840774" y="0"/>
                </a:cubicBezTo>
                <a:cubicBezTo>
                  <a:pt x="5042761" y="-45713"/>
                  <a:pt x="5228338" y="32871"/>
                  <a:pt x="5436928" y="0"/>
                </a:cubicBezTo>
                <a:cubicBezTo>
                  <a:pt x="5645518" y="-32871"/>
                  <a:pt x="5875720" y="59205"/>
                  <a:pt x="6223852" y="0"/>
                </a:cubicBezTo>
                <a:cubicBezTo>
                  <a:pt x="6571984" y="-59205"/>
                  <a:pt x="6781534" y="82012"/>
                  <a:pt x="7010775" y="0"/>
                </a:cubicBezTo>
                <a:cubicBezTo>
                  <a:pt x="7240016" y="-82012"/>
                  <a:pt x="7363426" y="44058"/>
                  <a:pt x="7511545" y="0"/>
                </a:cubicBezTo>
                <a:cubicBezTo>
                  <a:pt x="7659664" y="-44058"/>
                  <a:pt x="8028189" y="52155"/>
                  <a:pt x="8298469" y="0"/>
                </a:cubicBezTo>
                <a:cubicBezTo>
                  <a:pt x="8568749" y="-52155"/>
                  <a:pt x="8688881" y="58429"/>
                  <a:pt x="8799239" y="0"/>
                </a:cubicBezTo>
                <a:cubicBezTo>
                  <a:pt x="8909597" y="-58429"/>
                  <a:pt x="9255628" y="24313"/>
                  <a:pt x="9538470" y="0"/>
                </a:cubicBezTo>
                <a:cubicBezTo>
                  <a:pt x="9572522" y="143699"/>
                  <a:pt x="9506503" y="311115"/>
                  <a:pt x="9538470" y="539643"/>
                </a:cubicBezTo>
                <a:cubicBezTo>
                  <a:pt x="9570437" y="768171"/>
                  <a:pt x="9511294" y="833208"/>
                  <a:pt x="9538470" y="1018195"/>
                </a:cubicBezTo>
                <a:cubicBezTo>
                  <a:pt x="9565646" y="1203182"/>
                  <a:pt x="9514564" y="1323376"/>
                  <a:pt x="9538470" y="1588384"/>
                </a:cubicBezTo>
                <a:cubicBezTo>
                  <a:pt x="9562376" y="1853392"/>
                  <a:pt x="9524653" y="1898024"/>
                  <a:pt x="9538470" y="2066936"/>
                </a:cubicBezTo>
                <a:cubicBezTo>
                  <a:pt x="9552287" y="2235848"/>
                  <a:pt x="9427764" y="2581535"/>
                  <a:pt x="9538470" y="3054585"/>
                </a:cubicBezTo>
                <a:cubicBezTo>
                  <a:pt x="9211142" y="3100916"/>
                  <a:pt x="9080499" y="2992602"/>
                  <a:pt x="8846931" y="3054585"/>
                </a:cubicBezTo>
                <a:cubicBezTo>
                  <a:pt x="8613363" y="3116568"/>
                  <a:pt x="8648230" y="3051919"/>
                  <a:pt x="8536931" y="3054585"/>
                </a:cubicBezTo>
                <a:cubicBezTo>
                  <a:pt x="8425632" y="3057251"/>
                  <a:pt x="8245526" y="3052117"/>
                  <a:pt x="8131546" y="3054585"/>
                </a:cubicBezTo>
                <a:cubicBezTo>
                  <a:pt x="8017566" y="3057053"/>
                  <a:pt x="7952492" y="3025170"/>
                  <a:pt x="7821545" y="3054585"/>
                </a:cubicBezTo>
                <a:cubicBezTo>
                  <a:pt x="7690598" y="3084000"/>
                  <a:pt x="7236142" y="2981227"/>
                  <a:pt x="7034622" y="3054585"/>
                </a:cubicBezTo>
                <a:cubicBezTo>
                  <a:pt x="6833102" y="3127943"/>
                  <a:pt x="6587989" y="3017993"/>
                  <a:pt x="6247698" y="3054585"/>
                </a:cubicBezTo>
                <a:cubicBezTo>
                  <a:pt x="5907407" y="3091177"/>
                  <a:pt x="6036362" y="3033962"/>
                  <a:pt x="5842313" y="3054585"/>
                </a:cubicBezTo>
                <a:cubicBezTo>
                  <a:pt x="5648265" y="3075208"/>
                  <a:pt x="5569393" y="3011327"/>
                  <a:pt x="5436928" y="3054585"/>
                </a:cubicBezTo>
                <a:cubicBezTo>
                  <a:pt x="5304463" y="3097843"/>
                  <a:pt x="5195285" y="3053198"/>
                  <a:pt x="5126928" y="3054585"/>
                </a:cubicBezTo>
                <a:cubicBezTo>
                  <a:pt x="5058571" y="3055972"/>
                  <a:pt x="4699780" y="2975082"/>
                  <a:pt x="4435389" y="3054585"/>
                </a:cubicBezTo>
                <a:cubicBezTo>
                  <a:pt x="4170998" y="3134088"/>
                  <a:pt x="3938189" y="3011905"/>
                  <a:pt x="3743849" y="3054585"/>
                </a:cubicBezTo>
                <a:cubicBezTo>
                  <a:pt x="3549509" y="3097265"/>
                  <a:pt x="3206577" y="3041956"/>
                  <a:pt x="3052310" y="3054585"/>
                </a:cubicBezTo>
                <a:cubicBezTo>
                  <a:pt x="2898043" y="3067214"/>
                  <a:pt x="2715338" y="3053381"/>
                  <a:pt x="2456156" y="3054585"/>
                </a:cubicBezTo>
                <a:cubicBezTo>
                  <a:pt x="2196974" y="3055789"/>
                  <a:pt x="1919252" y="3025564"/>
                  <a:pt x="1764617" y="3054585"/>
                </a:cubicBezTo>
                <a:cubicBezTo>
                  <a:pt x="1609982" y="3083606"/>
                  <a:pt x="1301224" y="3031147"/>
                  <a:pt x="1168463" y="3054585"/>
                </a:cubicBezTo>
                <a:cubicBezTo>
                  <a:pt x="1035702" y="3078023"/>
                  <a:pt x="750182" y="2983731"/>
                  <a:pt x="572308" y="3054585"/>
                </a:cubicBezTo>
                <a:cubicBezTo>
                  <a:pt x="394434" y="3125439"/>
                  <a:pt x="170466" y="3010227"/>
                  <a:pt x="0" y="3054585"/>
                </a:cubicBezTo>
                <a:cubicBezTo>
                  <a:pt x="-49845" y="2813529"/>
                  <a:pt x="13826" y="2690803"/>
                  <a:pt x="0" y="2545488"/>
                </a:cubicBezTo>
                <a:cubicBezTo>
                  <a:pt x="-13826" y="2400173"/>
                  <a:pt x="41763" y="2118554"/>
                  <a:pt x="0" y="1975298"/>
                </a:cubicBezTo>
                <a:cubicBezTo>
                  <a:pt x="-41763" y="1832042"/>
                  <a:pt x="43897" y="1654123"/>
                  <a:pt x="0" y="1435655"/>
                </a:cubicBezTo>
                <a:cubicBezTo>
                  <a:pt x="-43897" y="1217187"/>
                  <a:pt x="41727" y="1127548"/>
                  <a:pt x="0" y="926557"/>
                </a:cubicBezTo>
                <a:cubicBezTo>
                  <a:pt x="-41727" y="725566"/>
                  <a:pt x="25451" y="618325"/>
                  <a:pt x="0" y="509098"/>
                </a:cubicBezTo>
                <a:cubicBezTo>
                  <a:pt x="-25451" y="399871"/>
                  <a:pt x="29628" y="241843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35419963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D2EEFFA-485C-3468-AE3B-A5D953C2FDA8}"/>
              </a:ext>
            </a:extLst>
          </p:cNvPr>
          <p:cNvSpPr txBox="1"/>
          <p:nvPr/>
        </p:nvSpPr>
        <p:spPr>
          <a:xfrm>
            <a:off x="399983" y="1493852"/>
            <a:ext cx="958913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3.4.2 การเดินท่อแบบวงแหวน แบ่งออกเป็น 2 ลักษณะ คือการต่อแยกจากท่อเมนวงแหวนและการต่อขวางจากท่อเมนวงแหวน เป็น</a:t>
            </a:r>
            <a:r>
              <a:rPr lang="th-TH" sz="32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การวางท่อแบบวงรอบโรงงาน</a:t>
            </a:r>
            <a:br>
              <a:rPr lang="th-TH" sz="32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2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เพื่อแก้ปัญหาเรื่องความดันตกคร่อม </a:t>
            </a:r>
          </a:p>
        </p:txBody>
      </p:sp>
    </p:spTree>
    <p:extLst>
      <p:ext uri="{BB962C8B-B14F-4D97-AF65-F5344CB8AC3E}">
        <p14:creationId xmlns:p14="http://schemas.microsoft.com/office/powerpoint/2010/main" val="1511726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19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1" name="Background Fill">
            <a:extLst>
              <a:ext uri="{FF2B5EF4-FFF2-40B4-BE49-F238E27FC236}">
                <a16:creationId xmlns:a16="http://schemas.microsoft.com/office/drawing/2014/main" id="{B43F8043-C799-466F-8C9B-9AB1ADB60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olor Fill">
            <a:extLst>
              <a:ext uri="{FF2B5EF4-FFF2-40B4-BE49-F238E27FC236}">
                <a16:creationId xmlns:a16="http://schemas.microsoft.com/office/drawing/2014/main" id="{E2539269-A988-4404-9F15-456795083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606F529-CD5D-4778-9EFF-539782DE4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227"/>
            <a:ext cx="12192000" cy="6861227"/>
            <a:chOff x="0" y="-3227"/>
            <a:chExt cx="12192000" cy="686122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3DD05D7-729A-4FEE-8BAE-4DF76A86DE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58790" y="124188"/>
              <a:ext cx="215755" cy="2157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6A34F10-25C0-4696-A77E-D08B72EA7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79553" y="2866365"/>
              <a:ext cx="697984" cy="697984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CF4D24D-08A4-4D2F-9911-46A2D17E6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56134" y="3762066"/>
              <a:ext cx="230192" cy="23019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Graphic 9">
              <a:extLst>
                <a:ext uri="{FF2B5EF4-FFF2-40B4-BE49-F238E27FC236}">
                  <a16:creationId xmlns:a16="http://schemas.microsoft.com/office/drawing/2014/main" id="{A60E1FF2-EE91-4C0C-914A-262F36E1E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451544" y="-3227"/>
              <a:ext cx="2740456" cy="2740456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Graphic 9">
              <a:extLst>
                <a:ext uri="{FF2B5EF4-FFF2-40B4-BE49-F238E27FC236}">
                  <a16:creationId xmlns:a16="http://schemas.microsoft.com/office/drawing/2014/main" id="{8B579174-67A2-4DA2-8E51-013AFF86C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621871" y="163409"/>
              <a:ext cx="2387894" cy="2387894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6CAC630-4D61-4D13-88B3-734086C50A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3060" y="599153"/>
              <a:ext cx="823413" cy="1000074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79CE322-CC11-442C-A018-DE4477110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903403"/>
              <a:ext cx="1715504" cy="2954597"/>
            </a:xfrm>
            <a:custGeom>
              <a:avLst/>
              <a:gdLst>
                <a:gd name="connsiteX0" fmla="*/ 0 w 2429360"/>
                <a:gd name="connsiteY0" fmla="*/ 0 h 4184064"/>
                <a:gd name="connsiteX1" fmla="*/ 329124 w 2429360"/>
                <a:gd name="connsiteY1" fmla="*/ 0 h 4184064"/>
                <a:gd name="connsiteX2" fmla="*/ 2429360 w 2429360"/>
                <a:gd name="connsiteY2" fmla="*/ 2100236 h 4184064"/>
                <a:gd name="connsiteX3" fmla="*/ 2429360 w 2429360"/>
                <a:gd name="connsiteY3" fmla="*/ 4184064 h 4184064"/>
                <a:gd name="connsiteX4" fmla="*/ 132331 w 2429360"/>
                <a:gd name="connsiteY4" fmla="*/ 4184064 h 4184064"/>
                <a:gd name="connsiteX5" fmla="*/ 120545 w 2429360"/>
                <a:gd name="connsiteY5" fmla="*/ 4183469 h 4184064"/>
                <a:gd name="connsiteX6" fmla="*/ 0 w 2429360"/>
                <a:gd name="connsiteY6" fmla="*/ 4165072 h 418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29360" h="4184064">
                  <a:moveTo>
                    <a:pt x="0" y="0"/>
                  </a:moveTo>
                  <a:lnTo>
                    <a:pt x="329124" y="0"/>
                  </a:lnTo>
                  <a:cubicBezTo>
                    <a:pt x="1489065" y="0"/>
                    <a:pt x="2429360" y="940295"/>
                    <a:pt x="2429360" y="2100236"/>
                  </a:cubicBezTo>
                  <a:lnTo>
                    <a:pt x="2429360" y="4184064"/>
                  </a:lnTo>
                  <a:lnTo>
                    <a:pt x="132331" y="4184064"/>
                  </a:lnTo>
                  <a:lnTo>
                    <a:pt x="120545" y="4183469"/>
                  </a:lnTo>
                  <a:lnTo>
                    <a:pt x="0" y="4165072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0BCD36D-87B5-4011-9D23-FE2BB6828E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168300"/>
              <a:ext cx="1533337" cy="2555470"/>
            </a:xfrm>
            <a:custGeom>
              <a:avLst/>
              <a:gdLst>
                <a:gd name="connsiteX0" fmla="*/ 0 w 1986804"/>
                <a:gd name="connsiteY0" fmla="*/ 0 h 2902159"/>
                <a:gd name="connsiteX1" fmla="*/ 533594 w 1986804"/>
                <a:gd name="connsiteY1" fmla="*/ 0 h 2902159"/>
                <a:gd name="connsiteX2" fmla="*/ 1986804 w 1986804"/>
                <a:gd name="connsiteY2" fmla="*/ 1453211 h 2902159"/>
                <a:gd name="connsiteX3" fmla="*/ 1986804 w 1986804"/>
                <a:gd name="connsiteY3" fmla="*/ 2902159 h 2902159"/>
                <a:gd name="connsiteX4" fmla="*/ 537856 w 1986804"/>
                <a:gd name="connsiteY4" fmla="*/ 2902159 h 2902159"/>
                <a:gd name="connsiteX5" fmla="*/ 105713 w 1986804"/>
                <a:gd name="connsiteY5" fmla="*/ 2836826 h 2902159"/>
                <a:gd name="connsiteX6" fmla="*/ 0 w 1986804"/>
                <a:gd name="connsiteY6" fmla="*/ 2798136 h 2902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6804" h="2902159">
                  <a:moveTo>
                    <a:pt x="0" y="0"/>
                  </a:moveTo>
                  <a:lnTo>
                    <a:pt x="533594" y="0"/>
                  </a:lnTo>
                  <a:cubicBezTo>
                    <a:pt x="1336188" y="0"/>
                    <a:pt x="1986804" y="650616"/>
                    <a:pt x="1986804" y="1453211"/>
                  </a:cubicBezTo>
                  <a:lnTo>
                    <a:pt x="1986804" y="2902159"/>
                  </a:lnTo>
                  <a:lnTo>
                    <a:pt x="537856" y="2902159"/>
                  </a:lnTo>
                  <a:cubicBezTo>
                    <a:pt x="387370" y="2902159"/>
                    <a:pt x="242226" y="2879286"/>
                    <a:pt x="105713" y="2836826"/>
                  </a:cubicBezTo>
                  <a:lnTo>
                    <a:pt x="0" y="279813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29659E5-874B-44E0-BE0A-B8409AF8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85047" y="4685933"/>
              <a:ext cx="2406953" cy="2172067"/>
            </a:xfrm>
            <a:custGeom>
              <a:avLst/>
              <a:gdLst>
                <a:gd name="connsiteX0" fmla="*/ 1229573 w 2406953"/>
                <a:gd name="connsiteY0" fmla="*/ 0 h 2172067"/>
                <a:gd name="connsiteX1" fmla="*/ 2406313 w 2406953"/>
                <a:gd name="connsiteY1" fmla="*/ 1496275 h 2172067"/>
                <a:gd name="connsiteX2" fmla="*/ 2406953 w 2406953"/>
                <a:gd name="connsiteY2" fmla="*/ 1499327 h 2172067"/>
                <a:gd name="connsiteX3" fmla="*/ 2406953 w 2406953"/>
                <a:gd name="connsiteY3" fmla="*/ 2172067 h 2172067"/>
                <a:gd name="connsiteX4" fmla="*/ 36154 w 2406953"/>
                <a:gd name="connsiteY4" fmla="*/ 2172067 h 2172067"/>
                <a:gd name="connsiteX5" fmla="*/ 13809 w 2406953"/>
                <a:gd name="connsiteY5" fmla="*/ 2065529 h 2172067"/>
                <a:gd name="connsiteX6" fmla="*/ 0 w 2406953"/>
                <a:gd name="connsiteY6" fmla="*/ 1873933 h 2172067"/>
                <a:gd name="connsiteX7" fmla="*/ 1229573 w 2406953"/>
                <a:gd name="connsiteY7" fmla="*/ 0 h 217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6953" h="2172067">
                  <a:moveTo>
                    <a:pt x="1229573" y="0"/>
                  </a:moveTo>
                  <a:cubicBezTo>
                    <a:pt x="1229573" y="0"/>
                    <a:pt x="2170965" y="642363"/>
                    <a:pt x="2406313" y="1496275"/>
                  </a:cubicBezTo>
                  <a:lnTo>
                    <a:pt x="2406953" y="1499327"/>
                  </a:lnTo>
                  <a:lnTo>
                    <a:pt x="2406953" y="2172067"/>
                  </a:lnTo>
                  <a:lnTo>
                    <a:pt x="36154" y="2172067"/>
                  </a:lnTo>
                  <a:lnTo>
                    <a:pt x="13809" y="2065529"/>
                  </a:lnTo>
                  <a:cubicBezTo>
                    <a:pt x="4803" y="2002533"/>
                    <a:pt x="0" y="1938616"/>
                    <a:pt x="0" y="1873933"/>
                  </a:cubicBezTo>
                  <a:cubicBezTo>
                    <a:pt x="0" y="839004"/>
                    <a:pt x="1229573" y="0"/>
                    <a:pt x="1229573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" name="Texture">
            <a:extLst>
              <a:ext uri="{FF2B5EF4-FFF2-40B4-BE49-F238E27FC236}">
                <a16:creationId xmlns:a16="http://schemas.microsoft.com/office/drawing/2014/main" id="{805817B5-27FE-455C-B285-B97D53E1E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5" name="Rectangle: Top Corners Rounded 34">
            <a:extLst>
              <a:ext uri="{FF2B5EF4-FFF2-40B4-BE49-F238E27FC236}">
                <a16:creationId xmlns:a16="http://schemas.microsoft.com/office/drawing/2014/main" id="{870053F0-74ED-DEB2-8E27-8D06E4462AA6}"/>
              </a:ext>
            </a:extLst>
          </p:cNvPr>
          <p:cNvSpPr/>
          <p:nvPr/>
        </p:nvSpPr>
        <p:spPr>
          <a:xfrm>
            <a:off x="850471" y="437757"/>
            <a:ext cx="8534691" cy="91097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 การติดตั้งและการควบคุมเครื่องอัดอากาศ (ต่อ)</a:t>
            </a:r>
            <a:endParaRPr lang="th-TH" sz="44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25BFC4-33B2-4555-E16A-9B1F15F7F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2457" y="2810513"/>
            <a:ext cx="11824037" cy="3697037"/>
          </a:xfrm>
          <a:custGeom>
            <a:avLst/>
            <a:gdLst>
              <a:gd name="connsiteX0" fmla="*/ 0 w 11824037"/>
              <a:gd name="connsiteY0" fmla="*/ 0 h 3697037"/>
              <a:gd name="connsiteX1" fmla="*/ 827683 w 11824037"/>
              <a:gd name="connsiteY1" fmla="*/ 0 h 3697037"/>
              <a:gd name="connsiteX2" fmla="*/ 1655365 w 11824037"/>
              <a:gd name="connsiteY2" fmla="*/ 0 h 3697037"/>
              <a:gd name="connsiteX3" fmla="*/ 2010086 w 11824037"/>
              <a:gd name="connsiteY3" fmla="*/ 0 h 3697037"/>
              <a:gd name="connsiteX4" fmla="*/ 2719529 w 11824037"/>
              <a:gd name="connsiteY4" fmla="*/ 0 h 3697037"/>
              <a:gd name="connsiteX5" fmla="*/ 3547211 w 11824037"/>
              <a:gd name="connsiteY5" fmla="*/ 0 h 3697037"/>
              <a:gd name="connsiteX6" fmla="*/ 4256653 w 11824037"/>
              <a:gd name="connsiteY6" fmla="*/ 0 h 3697037"/>
              <a:gd name="connsiteX7" fmla="*/ 5084336 w 11824037"/>
              <a:gd name="connsiteY7" fmla="*/ 0 h 3697037"/>
              <a:gd name="connsiteX8" fmla="*/ 5320817 w 11824037"/>
              <a:gd name="connsiteY8" fmla="*/ 0 h 3697037"/>
              <a:gd name="connsiteX9" fmla="*/ 6030259 w 11824037"/>
              <a:gd name="connsiteY9" fmla="*/ 0 h 3697037"/>
              <a:gd name="connsiteX10" fmla="*/ 6384980 w 11824037"/>
              <a:gd name="connsiteY10" fmla="*/ 0 h 3697037"/>
              <a:gd name="connsiteX11" fmla="*/ 7094422 w 11824037"/>
              <a:gd name="connsiteY11" fmla="*/ 0 h 3697037"/>
              <a:gd name="connsiteX12" fmla="*/ 7803864 w 11824037"/>
              <a:gd name="connsiteY12" fmla="*/ 0 h 3697037"/>
              <a:gd name="connsiteX13" fmla="*/ 8395066 w 11824037"/>
              <a:gd name="connsiteY13" fmla="*/ 0 h 3697037"/>
              <a:gd name="connsiteX14" fmla="*/ 8631547 w 11824037"/>
              <a:gd name="connsiteY14" fmla="*/ 0 h 3697037"/>
              <a:gd name="connsiteX15" fmla="*/ 9459230 w 11824037"/>
              <a:gd name="connsiteY15" fmla="*/ 0 h 3697037"/>
              <a:gd name="connsiteX16" fmla="*/ 10168672 w 11824037"/>
              <a:gd name="connsiteY16" fmla="*/ 0 h 3697037"/>
              <a:gd name="connsiteX17" fmla="*/ 10759874 w 11824037"/>
              <a:gd name="connsiteY17" fmla="*/ 0 h 3697037"/>
              <a:gd name="connsiteX18" fmla="*/ 11114595 w 11824037"/>
              <a:gd name="connsiteY18" fmla="*/ 0 h 3697037"/>
              <a:gd name="connsiteX19" fmla="*/ 11824037 w 11824037"/>
              <a:gd name="connsiteY19" fmla="*/ 0 h 3697037"/>
              <a:gd name="connsiteX20" fmla="*/ 11824037 w 11824037"/>
              <a:gd name="connsiteY20" fmla="*/ 417237 h 3697037"/>
              <a:gd name="connsiteX21" fmla="*/ 11824037 w 11824037"/>
              <a:gd name="connsiteY21" fmla="*/ 982356 h 3697037"/>
              <a:gd name="connsiteX22" fmla="*/ 11824037 w 11824037"/>
              <a:gd name="connsiteY22" fmla="*/ 1584444 h 3697037"/>
              <a:gd name="connsiteX23" fmla="*/ 11824037 w 11824037"/>
              <a:gd name="connsiteY23" fmla="*/ 2075622 h 3697037"/>
              <a:gd name="connsiteX24" fmla="*/ 11824037 w 11824037"/>
              <a:gd name="connsiteY24" fmla="*/ 2640741 h 3697037"/>
              <a:gd name="connsiteX25" fmla="*/ 11824037 w 11824037"/>
              <a:gd name="connsiteY25" fmla="*/ 3057978 h 3697037"/>
              <a:gd name="connsiteX26" fmla="*/ 11824037 w 11824037"/>
              <a:gd name="connsiteY26" fmla="*/ 3697037 h 3697037"/>
              <a:gd name="connsiteX27" fmla="*/ 10996354 w 11824037"/>
              <a:gd name="connsiteY27" fmla="*/ 3697037 h 3697037"/>
              <a:gd name="connsiteX28" fmla="*/ 10168672 w 11824037"/>
              <a:gd name="connsiteY28" fmla="*/ 3697037 h 3697037"/>
              <a:gd name="connsiteX29" fmla="*/ 9813951 w 11824037"/>
              <a:gd name="connsiteY29" fmla="*/ 3697037 h 3697037"/>
              <a:gd name="connsiteX30" fmla="*/ 8986268 w 11824037"/>
              <a:gd name="connsiteY30" fmla="*/ 3697037 h 3697037"/>
              <a:gd name="connsiteX31" fmla="*/ 8749787 w 11824037"/>
              <a:gd name="connsiteY31" fmla="*/ 3697037 h 3697037"/>
              <a:gd name="connsiteX32" fmla="*/ 7922105 w 11824037"/>
              <a:gd name="connsiteY32" fmla="*/ 3697037 h 3697037"/>
              <a:gd name="connsiteX33" fmla="*/ 7212663 w 11824037"/>
              <a:gd name="connsiteY33" fmla="*/ 3697037 h 3697037"/>
              <a:gd name="connsiteX34" fmla="*/ 6739701 w 11824037"/>
              <a:gd name="connsiteY34" fmla="*/ 3697037 h 3697037"/>
              <a:gd name="connsiteX35" fmla="*/ 5912019 w 11824037"/>
              <a:gd name="connsiteY35" fmla="*/ 3697037 h 3697037"/>
              <a:gd name="connsiteX36" fmla="*/ 5084336 w 11824037"/>
              <a:gd name="connsiteY36" fmla="*/ 3697037 h 3697037"/>
              <a:gd name="connsiteX37" fmla="*/ 4847855 w 11824037"/>
              <a:gd name="connsiteY37" fmla="*/ 3697037 h 3697037"/>
              <a:gd name="connsiteX38" fmla="*/ 4020173 w 11824037"/>
              <a:gd name="connsiteY38" fmla="*/ 3697037 h 3697037"/>
              <a:gd name="connsiteX39" fmla="*/ 3665451 w 11824037"/>
              <a:gd name="connsiteY39" fmla="*/ 3697037 h 3697037"/>
              <a:gd name="connsiteX40" fmla="*/ 3074250 w 11824037"/>
              <a:gd name="connsiteY40" fmla="*/ 3697037 h 3697037"/>
              <a:gd name="connsiteX41" fmla="*/ 2364807 w 11824037"/>
              <a:gd name="connsiteY41" fmla="*/ 3697037 h 3697037"/>
              <a:gd name="connsiteX42" fmla="*/ 1655365 w 11824037"/>
              <a:gd name="connsiteY42" fmla="*/ 3697037 h 3697037"/>
              <a:gd name="connsiteX43" fmla="*/ 1182404 w 11824037"/>
              <a:gd name="connsiteY43" fmla="*/ 3697037 h 3697037"/>
              <a:gd name="connsiteX44" fmla="*/ 591202 w 11824037"/>
              <a:gd name="connsiteY44" fmla="*/ 3697037 h 3697037"/>
              <a:gd name="connsiteX45" fmla="*/ 0 w 11824037"/>
              <a:gd name="connsiteY45" fmla="*/ 3697037 h 3697037"/>
              <a:gd name="connsiteX46" fmla="*/ 0 w 11824037"/>
              <a:gd name="connsiteY46" fmla="*/ 3242830 h 3697037"/>
              <a:gd name="connsiteX47" fmla="*/ 0 w 11824037"/>
              <a:gd name="connsiteY47" fmla="*/ 2825593 h 3697037"/>
              <a:gd name="connsiteX48" fmla="*/ 0 w 11824037"/>
              <a:gd name="connsiteY48" fmla="*/ 2371385 h 3697037"/>
              <a:gd name="connsiteX49" fmla="*/ 0 w 11824037"/>
              <a:gd name="connsiteY49" fmla="*/ 1917178 h 3697037"/>
              <a:gd name="connsiteX50" fmla="*/ 0 w 11824037"/>
              <a:gd name="connsiteY50" fmla="*/ 1389030 h 3697037"/>
              <a:gd name="connsiteX51" fmla="*/ 0 w 11824037"/>
              <a:gd name="connsiteY51" fmla="*/ 971793 h 3697037"/>
              <a:gd name="connsiteX52" fmla="*/ 0 w 11824037"/>
              <a:gd name="connsiteY52" fmla="*/ 0 h 3697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824037" h="3697037" fill="none" extrusionOk="0">
                <a:moveTo>
                  <a:pt x="0" y="0"/>
                </a:moveTo>
                <a:cubicBezTo>
                  <a:pt x="300153" y="-70269"/>
                  <a:pt x="634704" y="64782"/>
                  <a:pt x="827683" y="0"/>
                </a:cubicBezTo>
                <a:cubicBezTo>
                  <a:pt x="1020662" y="-64782"/>
                  <a:pt x="1286630" y="86137"/>
                  <a:pt x="1655365" y="0"/>
                </a:cubicBezTo>
                <a:cubicBezTo>
                  <a:pt x="2024100" y="-86137"/>
                  <a:pt x="1899886" y="5860"/>
                  <a:pt x="2010086" y="0"/>
                </a:cubicBezTo>
                <a:cubicBezTo>
                  <a:pt x="2120286" y="-5860"/>
                  <a:pt x="2487948" y="18849"/>
                  <a:pt x="2719529" y="0"/>
                </a:cubicBezTo>
                <a:cubicBezTo>
                  <a:pt x="2951110" y="-18849"/>
                  <a:pt x="3279638" y="17381"/>
                  <a:pt x="3547211" y="0"/>
                </a:cubicBezTo>
                <a:cubicBezTo>
                  <a:pt x="3814784" y="-17381"/>
                  <a:pt x="3987026" y="21439"/>
                  <a:pt x="4256653" y="0"/>
                </a:cubicBezTo>
                <a:cubicBezTo>
                  <a:pt x="4526280" y="-21439"/>
                  <a:pt x="4833826" y="64077"/>
                  <a:pt x="5084336" y="0"/>
                </a:cubicBezTo>
                <a:cubicBezTo>
                  <a:pt x="5334846" y="-64077"/>
                  <a:pt x="5258896" y="8769"/>
                  <a:pt x="5320817" y="0"/>
                </a:cubicBezTo>
                <a:cubicBezTo>
                  <a:pt x="5382738" y="-8769"/>
                  <a:pt x="5677057" y="15124"/>
                  <a:pt x="6030259" y="0"/>
                </a:cubicBezTo>
                <a:cubicBezTo>
                  <a:pt x="6383461" y="-15124"/>
                  <a:pt x="6268532" y="33226"/>
                  <a:pt x="6384980" y="0"/>
                </a:cubicBezTo>
                <a:cubicBezTo>
                  <a:pt x="6501428" y="-33226"/>
                  <a:pt x="6807049" y="46066"/>
                  <a:pt x="7094422" y="0"/>
                </a:cubicBezTo>
                <a:cubicBezTo>
                  <a:pt x="7381795" y="-46066"/>
                  <a:pt x="7642150" y="4359"/>
                  <a:pt x="7803864" y="0"/>
                </a:cubicBezTo>
                <a:cubicBezTo>
                  <a:pt x="7965578" y="-4359"/>
                  <a:pt x="8189198" y="46778"/>
                  <a:pt x="8395066" y="0"/>
                </a:cubicBezTo>
                <a:cubicBezTo>
                  <a:pt x="8600934" y="-46778"/>
                  <a:pt x="8538064" y="9924"/>
                  <a:pt x="8631547" y="0"/>
                </a:cubicBezTo>
                <a:cubicBezTo>
                  <a:pt x="8725030" y="-9924"/>
                  <a:pt x="9053515" y="9757"/>
                  <a:pt x="9459230" y="0"/>
                </a:cubicBezTo>
                <a:cubicBezTo>
                  <a:pt x="9864945" y="-9757"/>
                  <a:pt x="9840138" y="58865"/>
                  <a:pt x="10168672" y="0"/>
                </a:cubicBezTo>
                <a:cubicBezTo>
                  <a:pt x="10497206" y="-58865"/>
                  <a:pt x="10498778" y="7594"/>
                  <a:pt x="10759874" y="0"/>
                </a:cubicBezTo>
                <a:cubicBezTo>
                  <a:pt x="11020970" y="-7594"/>
                  <a:pt x="10986819" y="14569"/>
                  <a:pt x="11114595" y="0"/>
                </a:cubicBezTo>
                <a:cubicBezTo>
                  <a:pt x="11242371" y="-14569"/>
                  <a:pt x="11507971" y="59456"/>
                  <a:pt x="11824037" y="0"/>
                </a:cubicBezTo>
                <a:cubicBezTo>
                  <a:pt x="11845064" y="129650"/>
                  <a:pt x="11791156" y="279577"/>
                  <a:pt x="11824037" y="417237"/>
                </a:cubicBezTo>
                <a:cubicBezTo>
                  <a:pt x="11856918" y="554897"/>
                  <a:pt x="11823068" y="847143"/>
                  <a:pt x="11824037" y="982356"/>
                </a:cubicBezTo>
                <a:cubicBezTo>
                  <a:pt x="11825006" y="1117569"/>
                  <a:pt x="11792731" y="1306168"/>
                  <a:pt x="11824037" y="1584444"/>
                </a:cubicBezTo>
                <a:cubicBezTo>
                  <a:pt x="11855343" y="1862720"/>
                  <a:pt x="11801778" y="1939368"/>
                  <a:pt x="11824037" y="2075622"/>
                </a:cubicBezTo>
                <a:cubicBezTo>
                  <a:pt x="11846296" y="2211876"/>
                  <a:pt x="11758369" y="2370798"/>
                  <a:pt x="11824037" y="2640741"/>
                </a:cubicBezTo>
                <a:cubicBezTo>
                  <a:pt x="11889705" y="2910684"/>
                  <a:pt x="11784603" y="2909442"/>
                  <a:pt x="11824037" y="3057978"/>
                </a:cubicBezTo>
                <a:cubicBezTo>
                  <a:pt x="11863471" y="3206514"/>
                  <a:pt x="11786562" y="3517181"/>
                  <a:pt x="11824037" y="3697037"/>
                </a:cubicBezTo>
                <a:cubicBezTo>
                  <a:pt x="11484168" y="3697070"/>
                  <a:pt x="11174033" y="3649132"/>
                  <a:pt x="10996354" y="3697037"/>
                </a:cubicBezTo>
                <a:cubicBezTo>
                  <a:pt x="10818675" y="3744942"/>
                  <a:pt x="10408955" y="3657135"/>
                  <a:pt x="10168672" y="3697037"/>
                </a:cubicBezTo>
                <a:cubicBezTo>
                  <a:pt x="9928389" y="3736939"/>
                  <a:pt x="9972546" y="3678529"/>
                  <a:pt x="9813951" y="3697037"/>
                </a:cubicBezTo>
                <a:cubicBezTo>
                  <a:pt x="9655356" y="3715545"/>
                  <a:pt x="9304141" y="3644221"/>
                  <a:pt x="8986268" y="3697037"/>
                </a:cubicBezTo>
                <a:cubicBezTo>
                  <a:pt x="8668395" y="3749853"/>
                  <a:pt x="8833672" y="3687008"/>
                  <a:pt x="8749787" y="3697037"/>
                </a:cubicBezTo>
                <a:cubicBezTo>
                  <a:pt x="8665902" y="3707066"/>
                  <a:pt x="8264738" y="3680777"/>
                  <a:pt x="7922105" y="3697037"/>
                </a:cubicBezTo>
                <a:cubicBezTo>
                  <a:pt x="7579472" y="3713297"/>
                  <a:pt x="7492292" y="3651838"/>
                  <a:pt x="7212663" y="3697037"/>
                </a:cubicBezTo>
                <a:cubicBezTo>
                  <a:pt x="6933034" y="3742236"/>
                  <a:pt x="6896450" y="3687001"/>
                  <a:pt x="6739701" y="3697037"/>
                </a:cubicBezTo>
                <a:cubicBezTo>
                  <a:pt x="6582952" y="3707073"/>
                  <a:pt x="6258242" y="3622556"/>
                  <a:pt x="5912019" y="3697037"/>
                </a:cubicBezTo>
                <a:cubicBezTo>
                  <a:pt x="5565796" y="3771518"/>
                  <a:pt x="5477686" y="3605641"/>
                  <a:pt x="5084336" y="3697037"/>
                </a:cubicBezTo>
                <a:cubicBezTo>
                  <a:pt x="4690986" y="3788433"/>
                  <a:pt x="4899209" y="3670793"/>
                  <a:pt x="4847855" y="3697037"/>
                </a:cubicBezTo>
                <a:cubicBezTo>
                  <a:pt x="4796501" y="3723281"/>
                  <a:pt x="4215895" y="3624873"/>
                  <a:pt x="4020173" y="3697037"/>
                </a:cubicBezTo>
                <a:cubicBezTo>
                  <a:pt x="3824451" y="3769201"/>
                  <a:pt x="3808624" y="3676140"/>
                  <a:pt x="3665451" y="3697037"/>
                </a:cubicBezTo>
                <a:cubicBezTo>
                  <a:pt x="3522278" y="3717934"/>
                  <a:pt x="3332361" y="3653728"/>
                  <a:pt x="3074250" y="3697037"/>
                </a:cubicBezTo>
                <a:cubicBezTo>
                  <a:pt x="2816139" y="3740346"/>
                  <a:pt x="2708256" y="3621167"/>
                  <a:pt x="2364807" y="3697037"/>
                </a:cubicBezTo>
                <a:cubicBezTo>
                  <a:pt x="2021358" y="3772907"/>
                  <a:pt x="1959063" y="3678073"/>
                  <a:pt x="1655365" y="3697037"/>
                </a:cubicBezTo>
                <a:cubicBezTo>
                  <a:pt x="1351667" y="3716001"/>
                  <a:pt x="1366884" y="3686327"/>
                  <a:pt x="1182404" y="3697037"/>
                </a:cubicBezTo>
                <a:cubicBezTo>
                  <a:pt x="997924" y="3707747"/>
                  <a:pt x="879638" y="3627569"/>
                  <a:pt x="591202" y="3697037"/>
                </a:cubicBezTo>
                <a:cubicBezTo>
                  <a:pt x="302766" y="3766505"/>
                  <a:pt x="272690" y="3660356"/>
                  <a:pt x="0" y="3697037"/>
                </a:cubicBezTo>
                <a:cubicBezTo>
                  <a:pt x="-5634" y="3485827"/>
                  <a:pt x="1172" y="3409109"/>
                  <a:pt x="0" y="3242830"/>
                </a:cubicBezTo>
                <a:cubicBezTo>
                  <a:pt x="-1172" y="3076551"/>
                  <a:pt x="46241" y="3013946"/>
                  <a:pt x="0" y="2825593"/>
                </a:cubicBezTo>
                <a:cubicBezTo>
                  <a:pt x="-46241" y="2637240"/>
                  <a:pt x="21690" y="2465372"/>
                  <a:pt x="0" y="2371385"/>
                </a:cubicBezTo>
                <a:cubicBezTo>
                  <a:pt x="-21690" y="2277398"/>
                  <a:pt x="4757" y="2023352"/>
                  <a:pt x="0" y="1917178"/>
                </a:cubicBezTo>
                <a:cubicBezTo>
                  <a:pt x="-4757" y="1811004"/>
                  <a:pt x="51159" y="1554716"/>
                  <a:pt x="0" y="1389030"/>
                </a:cubicBezTo>
                <a:cubicBezTo>
                  <a:pt x="-51159" y="1223344"/>
                  <a:pt x="14601" y="1079070"/>
                  <a:pt x="0" y="971793"/>
                </a:cubicBezTo>
                <a:cubicBezTo>
                  <a:pt x="-14601" y="864516"/>
                  <a:pt x="77892" y="415134"/>
                  <a:pt x="0" y="0"/>
                </a:cubicBezTo>
                <a:close/>
              </a:path>
              <a:path w="11824037" h="3697037" stroke="0" extrusionOk="0">
                <a:moveTo>
                  <a:pt x="0" y="0"/>
                </a:moveTo>
                <a:cubicBezTo>
                  <a:pt x="200932" y="-17209"/>
                  <a:pt x="380922" y="45743"/>
                  <a:pt x="591202" y="0"/>
                </a:cubicBezTo>
                <a:cubicBezTo>
                  <a:pt x="801482" y="-45743"/>
                  <a:pt x="733549" y="5433"/>
                  <a:pt x="827683" y="0"/>
                </a:cubicBezTo>
                <a:cubicBezTo>
                  <a:pt x="921817" y="-5433"/>
                  <a:pt x="1042403" y="28220"/>
                  <a:pt x="1182404" y="0"/>
                </a:cubicBezTo>
                <a:cubicBezTo>
                  <a:pt x="1322405" y="-28220"/>
                  <a:pt x="1506891" y="6209"/>
                  <a:pt x="1655365" y="0"/>
                </a:cubicBezTo>
                <a:cubicBezTo>
                  <a:pt x="1803839" y="-6209"/>
                  <a:pt x="1982104" y="48299"/>
                  <a:pt x="2128327" y="0"/>
                </a:cubicBezTo>
                <a:cubicBezTo>
                  <a:pt x="2274550" y="-48299"/>
                  <a:pt x="2562062" y="27289"/>
                  <a:pt x="2837769" y="0"/>
                </a:cubicBezTo>
                <a:cubicBezTo>
                  <a:pt x="3113476" y="-27289"/>
                  <a:pt x="3302136" y="18068"/>
                  <a:pt x="3428971" y="0"/>
                </a:cubicBezTo>
                <a:cubicBezTo>
                  <a:pt x="3555806" y="-18068"/>
                  <a:pt x="3708101" y="36273"/>
                  <a:pt x="3783692" y="0"/>
                </a:cubicBezTo>
                <a:cubicBezTo>
                  <a:pt x="3859283" y="-36273"/>
                  <a:pt x="4329113" y="41835"/>
                  <a:pt x="4493134" y="0"/>
                </a:cubicBezTo>
                <a:cubicBezTo>
                  <a:pt x="4657155" y="-41835"/>
                  <a:pt x="4801386" y="51528"/>
                  <a:pt x="4966096" y="0"/>
                </a:cubicBezTo>
                <a:cubicBezTo>
                  <a:pt x="5130806" y="-51528"/>
                  <a:pt x="5294841" y="5294"/>
                  <a:pt x="5557297" y="0"/>
                </a:cubicBezTo>
                <a:cubicBezTo>
                  <a:pt x="5819753" y="-5294"/>
                  <a:pt x="5903753" y="42800"/>
                  <a:pt x="6030259" y="0"/>
                </a:cubicBezTo>
                <a:cubicBezTo>
                  <a:pt x="6156765" y="-42800"/>
                  <a:pt x="6300470" y="24333"/>
                  <a:pt x="6384980" y="0"/>
                </a:cubicBezTo>
                <a:cubicBezTo>
                  <a:pt x="6469490" y="-24333"/>
                  <a:pt x="6571158" y="1274"/>
                  <a:pt x="6739701" y="0"/>
                </a:cubicBezTo>
                <a:cubicBezTo>
                  <a:pt x="6908244" y="-1274"/>
                  <a:pt x="7224284" y="42187"/>
                  <a:pt x="7449143" y="0"/>
                </a:cubicBezTo>
                <a:cubicBezTo>
                  <a:pt x="7674002" y="-42187"/>
                  <a:pt x="8009494" y="22280"/>
                  <a:pt x="8158586" y="0"/>
                </a:cubicBezTo>
                <a:cubicBezTo>
                  <a:pt x="8307678" y="-22280"/>
                  <a:pt x="8348020" y="13068"/>
                  <a:pt x="8513307" y="0"/>
                </a:cubicBezTo>
                <a:cubicBezTo>
                  <a:pt x="8678594" y="-13068"/>
                  <a:pt x="8640502" y="342"/>
                  <a:pt x="8749787" y="0"/>
                </a:cubicBezTo>
                <a:cubicBezTo>
                  <a:pt x="8859072" y="-342"/>
                  <a:pt x="8880106" y="2710"/>
                  <a:pt x="8986268" y="0"/>
                </a:cubicBezTo>
                <a:cubicBezTo>
                  <a:pt x="9092430" y="-2710"/>
                  <a:pt x="9552110" y="74459"/>
                  <a:pt x="9695710" y="0"/>
                </a:cubicBezTo>
                <a:cubicBezTo>
                  <a:pt x="9839310" y="-74459"/>
                  <a:pt x="9902660" y="15580"/>
                  <a:pt x="10050431" y="0"/>
                </a:cubicBezTo>
                <a:cubicBezTo>
                  <a:pt x="10198202" y="-15580"/>
                  <a:pt x="10513902" y="28680"/>
                  <a:pt x="10878114" y="0"/>
                </a:cubicBezTo>
                <a:cubicBezTo>
                  <a:pt x="11242326" y="-28680"/>
                  <a:pt x="11489264" y="108172"/>
                  <a:pt x="11824037" y="0"/>
                </a:cubicBezTo>
                <a:cubicBezTo>
                  <a:pt x="11829442" y="250184"/>
                  <a:pt x="11798756" y="373409"/>
                  <a:pt x="11824037" y="528148"/>
                </a:cubicBezTo>
                <a:cubicBezTo>
                  <a:pt x="11849318" y="682887"/>
                  <a:pt x="11757426" y="910467"/>
                  <a:pt x="11824037" y="1130237"/>
                </a:cubicBezTo>
                <a:cubicBezTo>
                  <a:pt x="11890648" y="1350007"/>
                  <a:pt x="11791594" y="1404502"/>
                  <a:pt x="11824037" y="1658385"/>
                </a:cubicBezTo>
                <a:cubicBezTo>
                  <a:pt x="11856480" y="1912268"/>
                  <a:pt x="11770454" y="1929415"/>
                  <a:pt x="11824037" y="2186533"/>
                </a:cubicBezTo>
                <a:cubicBezTo>
                  <a:pt x="11877620" y="2443651"/>
                  <a:pt x="11808006" y="2512162"/>
                  <a:pt x="11824037" y="2677711"/>
                </a:cubicBezTo>
                <a:cubicBezTo>
                  <a:pt x="11840068" y="2843260"/>
                  <a:pt x="11774022" y="3011779"/>
                  <a:pt x="11824037" y="3131918"/>
                </a:cubicBezTo>
                <a:cubicBezTo>
                  <a:pt x="11874052" y="3252057"/>
                  <a:pt x="11820178" y="3521414"/>
                  <a:pt x="11824037" y="3697037"/>
                </a:cubicBezTo>
                <a:cubicBezTo>
                  <a:pt x="11592020" y="3711852"/>
                  <a:pt x="11369395" y="3670139"/>
                  <a:pt x="11232835" y="3697037"/>
                </a:cubicBezTo>
                <a:cubicBezTo>
                  <a:pt x="11096275" y="3723935"/>
                  <a:pt x="11087587" y="3686979"/>
                  <a:pt x="10996354" y="3697037"/>
                </a:cubicBezTo>
                <a:cubicBezTo>
                  <a:pt x="10905121" y="3707095"/>
                  <a:pt x="10603842" y="3653774"/>
                  <a:pt x="10286912" y="3697037"/>
                </a:cubicBezTo>
                <a:cubicBezTo>
                  <a:pt x="9969982" y="3740300"/>
                  <a:pt x="10128617" y="3682484"/>
                  <a:pt x="10050431" y="3697037"/>
                </a:cubicBezTo>
                <a:cubicBezTo>
                  <a:pt x="9972245" y="3711590"/>
                  <a:pt x="9909689" y="3676310"/>
                  <a:pt x="9813951" y="3697037"/>
                </a:cubicBezTo>
                <a:cubicBezTo>
                  <a:pt x="9718213" y="3717764"/>
                  <a:pt x="9445688" y="3639097"/>
                  <a:pt x="9104508" y="3697037"/>
                </a:cubicBezTo>
                <a:cubicBezTo>
                  <a:pt x="8763328" y="3754977"/>
                  <a:pt x="8724608" y="3670868"/>
                  <a:pt x="8513307" y="3697037"/>
                </a:cubicBezTo>
                <a:cubicBezTo>
                  <a:pt x="8302006" y="3723206"/>
                  <a:pt x="7936474" y="3624757"/>
                  <a:pt x="7685624" y="3697037"/>
                </a:cubicBezTo>
                <a:cubicBezTo>
                  <a:pt x="7434774" y="3769317"/>
                  <a:pt x="7481450" y="3694714"/>
                  <a:pt x="7330903" y="3697037"/>
                </a:cubicBezTo>
                <a:cubicBezTo>
                  <a:pt x="7180356" y="3699360"/>
                  <a:pt x="7083264" y="3651798"/>
                  <a:pt x="6857941" y="3697037"/>
                </a:cubicBezTo>
                <a:cubicBezTo>
                  <a:pt x="6632618" y="3742276"/>
                  <a:pt x="6493508" y="3651861"/>
                  <a:pt x="6384980" y="3697037"/>
                </a:cubicBezTo>
                <a:cubicBezTo>
                  <a:pt x="6276452" y="3742213"/>
                  <a:pt x="6011806" y="3696366"/>
                  <a:pt x="5912019" y="3697037"/>
                </a:cubicBezTo>
                <a:cubicBezTo>
                  <a:pt x="5812232" y="3697708"/>
                  <a:pt x="5729934" y="3681568"/>
                  <a:pt x="5675538" y="3697037"/>
                </a:cubicBezTo>
                <a:cubicBezTo>
                  <a:pt x="5621142" y="3712506"/>
                  <a:pt x="5433462" y="3680682"/>
                  <a:pt x="5202576" y="3697037"/>
                </a:cubicBezTo>
                <a:cubicBezTo>
                  <a:pt x="4971690" y="3713392"/>
                  <a:pt x="4881232" y="3649249"/>
                  <a:pt x="4611374" y="3697037"/>
                </a:cubicBezTo>
                <a:cubicBezTo>
                  <a:pt x="4341516" y="3744825"/>
                  <a:pt x="4355958" y="3685309"/>
                  <a:pt x="4256653" y="3697037"/>
                </a:cubicBezTo>
                <a:cubicBezTo>
                  <a:pt x="4157348" y="3708765"/>
                  <a:pt x="3916734" y="3667043"/>
                  <a:pt x="3665451" y="3697037"/>
                </a:cubicBezTo>
                <a:cubicBezTo>
                  <a:pt x="3414168" y="3727031"/>
                  <a:pt x="3227209" y="3633000"/>
                  <a:pt x="2837769" y="3697037"/>
                </a:cubicBezTo>
                <a:cubicBezTo>
                  <a:pt x="2448329" y="3761074"/>
                  <a:pt x="2670822" y="3677444"/>
                  <a:pt x="2601288" y="3697037"/>
                </a:cubicBezTo>
                <a:cubicBezTo>
                  <a:pt x="2531754" y="3716630"/>
                  <a:pt x="2302152" y="3675308"/>
                  <a:pt x="2128327" y="3697037"/>
                </a:cubicBezTo>
                <a:cubicBezTo>
                  <a:pt x="1954502" y="3718766"/>
                  <a:pt x="1609779" y="3650202"/>
                  <a:pt x="1300644" y="3697037"/>
                </a:cubicBezTo>
                <a:cubicBezTo>
                  <a:pt x="991509" y="3743872"/>
                  <a:pt x="938058" y="3650851"/>
                  <a:pt x="591202" y="3697037"/>
                </a:cubicBezTo>
                <a:cubicBezTo>
                  <a:pt x="244346" y="3743223"/>
                  <a:pt x="223342" y="3671732"/>
                  <a:pt x="0" y="3697037"/>
                </a:cubicBezTo>
                <a:cubicBezTo>
                  <a:pt x="-24359" y="3545691"/>
                  <a:pt x="39523" y="3426076"/>
                  <a:pt x="0" y="3279800"/>
                </a:cubicBezTo>
                <a:cubicBezTo>
                  <a:pt x="-39523" y="3133524"/>
                  <a:pt x="46930" y="2988435"/>
                  <a:pt x="0" y="2751652"/>
                </a:cubicBezTo>
                <a:cubicBezTo>
                  <a:pt x="-46930" y="2514869"/>
                  <a:pt x="8387" y="2478167"/>
                  <a:pt x="0" y="2297444"/>
                </a:cubicBezTo>
                <a:cubicBezTo>
                  <a:pt x="-8387" y="2116721"/>
                  <a:pt x="33900" y="1986601"/>
                  <a:pt x="0" y="1806267"/>
                </a:cubicBezTo>
                <a:cubicBezTo>
                  <a:pt x="-33900" y="1625933"/>
                  <a:pt x="25984" y="1475978"/>
                  <a:pt x="0" y="1389030"/>
                </a:cubicBezTo>
                <a:cubicBezTo>
                  <a:pt x="-25984" y="1302082"/>
                  <a:pt x="37665" y="1119485"/>
                  <a:pt x="0" y="860881"/>
                </a:cubicBezTo>
                <a:cubicBezTo>
                  <a:pt x="-37665" y="602277"/>
                  <a:pt x="65362" y="299105"/>
                  <a:pt x="0" y="0"/>
                </a:cubicBezTo>
                <a:close/>
              </a:path>
            </a:pathLst>
          </a:custGeom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84856724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E40CBAC0-9577-3848-B681-6130CBCDE703}"/>
              </a:ext>
            </a:extLst>
          </p:cNvPr>
          <p:cNvSpPr txBox="1"/>
          <p:nvPr/>
        </p:nvSpPr>
        <p:spPr>
          <a:xfrm>
            <a:off x="2726275" y="1834958"/>
            <a:ext cx="65037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ข้อกำหนดในการต่อท่อแยกออกจากท่อส่งหลัก</a:t>
            </a:r>
            <a:endParaRPr lang="th-TH" sz="36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76221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Background Fill">
            <a:extLst>
              <a:ext uri="{FF2B5EF4-FFF2-40B4-BE49-F238E27FC236}">
                <a16:creationId xmlns:a16="http://schemas.microsoft.com/office/drawing/2014/main" id="{63E5BFF9-8D75-4F8D-AA2E-E9AF4156B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5074A657-B6F7-47AE-B719-D3590207E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495AF5-CD36-4EE9-95DB-86D2A3931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227"/>
            <a:ext cx="12192000" cy="6861227"/>
            <a:chOff x="0" y="-3227"/>
            <a:chExt cx="12192000" cy="686122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EFB5B0C-DD84-4ACA-8A57-0DF5C9BAD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58790" y="124188"/>
              <a:ext cx="215755" cy="2157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7C3102-63A7-409A-A09D-56EBB4C812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79553" y="2866365"/>
              <a:ext cx="697984" cy="697984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A99EBC8-DA67-46D1-BE90-B240465A8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56134" y="3762066"/>
              <a:ext cx="230192" cy="23019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465540EA-046F-4AF0-8CEB-E2EFE6FD03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451544" y="-3227"/>
              <a:ext cx="2740456" cy="2740456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5FE32756-B183-449F-BD63-0CD97BABA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621871" y="163409"/>
              <a:ext cx="2387894" cy="2387894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81A06E5-D53E-4F08-917B-C03F56DFD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3060" y="599153"/>
              <a:ext cx="823413" cy="1000074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49B903-4F98-4946-9F6B-A42679E0D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903403"/>
              <a:ext cx="1715504" cy="2954597"/>
            </a:xfrm>
            <a:custGeom>
              <a:avLst/>
              <a:gdLst>
                <a:gd name="connsiteX0" fmla="*/ 0 w 2429360"/>
                <a:gd name="connsiteY0" fmla="*/ 0 h 4184064"/>
                <a:gd name="connsiteX1" fmla="*/ 329124 w 2429360"/>
                <a:gd name="connsiteY1" fmla="*/ 0 h 4184064"/>
                <a:gd name="connsiteX2" fmla="*/ 2429360 w 2429360"/>
                <a:gd name="connsiteY2" fmla="*/ 2100236 h 4184064"/>
                <a:gd name="connsiteX3" fmla="*/ 2429360 w 2429360"/>
                <a:gd name="connsiteY3" fmla="*/ 4184064 h 4184064"/>
                <a:gd name="connsiteX4" fmla="*/ 132331 w 2429360"/>
                <a:gd name="connsiteY4" fmla="*/ 4184064 h 4184064"/>
                <a:gd name="connsiteX5" fmla="*/ 120545 w 2429360"/>
                <a:gd name="connsiteY5" fmla="*/ 4183469 h 4184064"/>
                <a:gd name="connsiteX6" fmla="*/ 0 w 2429360"/>
                <a:gd name="connsiteY6" fmla="*/ 4165072 h 418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29360" h="4184064">
                  <a:moveTo>
                    <a:pt x="0" y="0"/>
                  </a:moveTo>
                  <a:lnTo>
                    <a:pt x="329124" y="0"/>
                  </a:lnTo>
                  <a:cubicBezTo>
                    <a:pt x="1489065" y="0"/>
                    <a:pt x="2429360" y="940295"/>
                    <a:pt x="2429360" y="2100236"/>
                  </a:cubicBezTo>
                  <a:lnTo>
                    <a:pt x="2429360" y="4184064"/>
                  </a:lnTo>
                  <a:lnTo>
                    <a:pt x="132331" y="4184064"/>
                  </a:lnTo>
                  <a:lnTo>
                    <a:pt x="120545" y="4183469"/>
                  </a:lnTo>
                  <a:lnTo>
                    <a:pt x="0" y="4165072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53BC73C-A7AD-48F4-B586-4F781FCB9C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168300"/>
              <a:ext cx="1533337" cy="2555470"/>
            </a:xfrm>
            <a:custGeom>
              <a:avLst/>
              <a:gdLst>
                <a:gd name="connsiteX0" fmla="*/ 0 w 1986804"/>
                <a:gd name="connsiteY0" fmla="*/ 0 h 2902159"/>
                <a:gd name="connsiteX1" fmla="*/ 533594 w 1986804"/>
                <a:gd name="connsiteY1" fmla="*/ 0 h 2902159"/>
                <a:gd name="connsiteX2" fmla="*/ 1986804 w 1986804"/>
                <a:gd name="connsiteY2" fmla="*/ 1453211 h 2902159"/>
                <a:gd name="connsiteX3" fmla="*/ 1986804 w 1986804"/>
                <a:gd name="connsiteY3" fmla="*/ 2902159 h 2902159"/>
                <a:gd name="connsiteX4" fmla="*/ 537856 w 1986804"/>
                <a:gd name="connsiteY4" fmla="*/ 2902159 h 2902159"/>
                <a:gd name="connsiteX5" fmla="*/ 105713 w 1986804"/>
                <a:gd name="connsiteY5" fmla="*/ 2836826 h 2902159"/>
                <a:gd name="connsiteX6" fmla="*/ 0 w 1986804"/>
                <a:gd name="connsiteY6" fmla="*/ 2798136 h 2902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6804" h="2902159">
                  <a:moveTo>
                    <a:pt x="0" y="0"/>
                  </a:moveTo>
                  <a:lnTo>
                    <a:pt x="533594" y="0"/>
                  </a:lnTo>
                  <a:cubicBezTo>
                    <a:pt x="1336188" y="0"/>
                    <a:pt x="1986804" y="650616"/>
                    <a:pt x="1986804" y="1453211"/>
                  </a:cubicBezTo>
                  <a:lnTo>
                    <a:pt x="1986804" y="2902159"/>
                  </a:lnTo>
                  <a:lnTo>
                    <a:pt x="537856" y="2902159"/>
                  </a:lnTo>
                  <a:cubicBezTo>
                    <a:pt x="387370" y="2902159"/>
                    <a:pt x="242226" y="2879286"/>
                    <a:pt x="105713" y="2836826"/>
                  </a:cubicBezTo>
                  <a:lnTo>
                    <a:pt x="0" y="279813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B3270C9-025A-41DD-997B-C8C6A6CBA1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85047" y="4685933"/>
              <a:ext cx="2406953" cy="2172067"/>
            </a:xfrm>
            <a:custGeom>
              <a:avLst/>
              <a:gdLst>
                <a:gd name="connsiteX0" fmla="*/ 1229573 w 2406953"/>
                <a:gd name="connsiteY0" fmla="*/ 0 h 2172067"/>
                <a:gd name="connsiteX1" fmla="*/ 2406313 w 2406953"/>
                <a:gd name="connsiteY1" fmla="*/ 1496275 h 2172067"/>
                <a:gd name="connsiteX2" fmla="*/ 2406953 w 2406953"/>
                <a:gd name="connsiteY2" fmla="*/ 1499327 h 2172067"/>
                <a:gd name="connsiteX3" fmla="*/ 2406953 w 2406953"/>
                <a:gd name="connsiteY3" fmla="*/ 2172067 h 2172067"/>
                <a:gd name="connsiteX4" fmla="*/ 36154 w 2406953"/>
                <a:gd name="connsiteY4" fmla="*/ 2172067 h 2172067"/>
                <a:gd name="connsiteX5" fmla="*/ 13809 w 2406953"/>
                <a:gd name="connsiteY5" fmla="*/ 2065529 h 2172067"/>
                <a:gd name="connsiteX6" fmla="*/ 0 w 2406953"/>
                <a:gd name="connsiteY6" fmla="*/ 1873933 h 2172067"/>
                <a:gd name="connsiteX7" fmla="*/ 1229573 w 2406953"/>
                <a:gd name="connsiteY7" fmla="*/ 0 h 217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6953" h="2172067">
                  <a:moveTo>
                    <a:pt x="1229573" y="0"/>
                  </a:moveTo>
                  <a:cubicBezTo>
                    <a:pt x="1229573" y="0"/>
                    <a:pt x="2170965" y="642363"/>
                    <a:pt x="2406313" y="1496275"/>
                  </a:cubicBezTo>
                  <a:lnTo>
                    <a:pt x="2406953" y="1499327"/>
                  </a:lnTo>
                  <a:lnTo>
                    <a:pt x="2406953" y="2172067"/>
                  </a:lnTo>
                  <a:lnTo>
                    <a:pt x="36154" y="2172067"/>
                  </a:lnTo>
                  <a:lnTo>
                    <a:pt x="13809" y="2065529"/>
                  </a:lnTo>
                  <a:cubicBezTo>
                    <a:pt x="4803" y="2002533"/>
                    <a:pt x="0" y="1938616"/>
                    <a:pt x="0" y="1873933"/>
                  </a:cubicBezTo>
                  <a:cubicBezTo>
                    <a:pt x="0" y="839004"/>
                    <a:pt x="1229573" y="0"/>
                    <a:pt x="1229573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3" name="Texture">
            <a:extLst>
              <a:ext uri="{FF2B5EF4-FFF2-40B4-BE49-F238E27FC236}">
                <a16:creationId xmlns:a16="http://schemas.microsoft.com/office/drawing/2014/main" id="{8DB0478B-1B97-4BFD-90B4-35597D821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2" name="Rectangle: Top Corners Rounded 21">
            <a:extLst>
              <a:ext uri="{FF2B5EF4-FFF2-40B4-BE49-F238E27FC236}">
                <a16:creationId xmlns:a16="http://schemas.microsoft.com/office/drawing/2014/main" id="{F37ED3F9-94C2-94B4-992B-413EA6398770}"/>
              </a:ext>
            </a:extLst>
          </p:cNvPr>
          <p:cNvSpPr/>
          <p:nvPr/>
        </p:nvSpPr>
        <p:spPr>
          <a:xfrm>
            <a:off x="850471" y="437757"/>
            <a:ext cx="8534691" cy="91097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i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 การติดตั้งและการควบคุมเครื่องอัดอากาศ (ต่อ)</a:t>
            </a:r>
            <a:endParaRPr lang="th-TH" sz="44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49728D-A365-A5F4-BFA1-4088E51C1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5459" y="1628893"/>
            <a:ext cx="9049806" cy="4459839"/>
          </a:xfrm>
          <a:custGeom>
            <a:avLst/>
            <a:gdLst>
              <a:gd name="connsiteX0" fmla="*/ 0 w 9049806"/>
              <a:gd name="connsiteY0" fmla="*/ 0 h 4459839"/>
              <a:gd name="connsiteX1" fmla="*/ 294119 w 9049806"/>
              <a:gd name="connsiteY1" fmla="*/ 0 h 4459839"/>
              <a:gd name="connsiteX2" fmla="*/ 588237 w 9049806"/>
              <a:gd name="connsiteY2" fmla="*/ 0 h 4459839"/>
              <a:gd name="connsiteX3" fmla="*/ 1153850 w 9049806"/>
              <a:gd name="connsiteY3" fmla="*/ 0 h 4459839"/>
              <a:gd name="connsiteX4" fmla="*/ 1538467 w 9049806"/>
              <a:gd name="connsiteY4" fmla="*/ 0 h 4459839"/>
              <a:gd name="connsiteX5" fmla="*/ 2285076 w 9049806"/>
              <a:gd name="connsiteY5" fmla="*/ 0 h 4459839"/>
              <a:gd name="connsiteX6" fmla="*/ 2579195 w 9049806"/>
              <a:gd name="connsiteY6" fmla="*/ 0 h 4459839"/>
              <a:gd name="connsiteX7" fmla="*/ 2963811 w 9049806"/>
              <a:gd name="connsiteY7" fmla="*/ 0 h 4459839"/>
              <a:gd name="connsiteX8" fmla="*/ 3710420 w 9049806"/>
              <a:gd name="connsiteY8" fmla="*/ 0 h 4459839"/>
              <a:gd name="connsiteX9" fmla="*/ 4004539 w 9049806"/>
              <a:gd name="connsiteY9" fmla="*/ 0 h 4459839"/>
              <a:gd name="connsiteX10" fmla="*/ 4570152 w 9049806"/>
              <a:gd name="connsiteY10" fmla="*/ 0 h 4459839"/>
              <a:gd name="connsiteX11" fmla="*/ 5226263 w 9049806"/>
              <a:gd name="connsiteY11" fmla="*/ 0 h 4459839"/>
              <a:gd name="connsiteX12" fmla="*/ 5520382 w 9049806"/>
              <a:gd name="connsiteY12" fmla="*/ 0 h 4459839"/>
              <a:gd name="connsiteX13" fmla="*/ 6176493 w 9049806"/>
              <a:gd name="connsiteY13" fmla="*/ 0 h 4459839"/>
              <a:gd name="connsiteX14" fmla="*/ 6651607 w 9049806"/>
              <a:gd name="connsiteY14" fmla="*/ 0 h 4459839"/>
              <a:gd name="connsiteX15" fmla="*/ 6945726 w 9049806"/>
              <a:gd name="connsiteY15" fmla="*/ 0 h 4459839"/>
              <a:gd name="connsiteX16" fmla="*/ 7420841 w 9049806"/>
              <a:gd name="connsiteY16" fmla="*/ 0 h 4459839"/>
              <a:gd name="connsiteX17" fmla="*/ 8076952 w 9049806"/>
              <a:gd name="connsiteY17" fmla="*/ 0 h 4459839"/>
              <a:gd name="connsiteX18" fmla="*/ 9049806 w 9049806"/>
              <a:gd name="connsiteY18" fmla="*/ 0 h 4459839"/>
              <a:gd name="connsiteX19" fmla="*/ 9049806 w 9049806"/>
              <a:gd name="connsiteY19" fmla="*/ 602078 h 4459839"/>
              <a:gd name="connsiteX20" fmla="*/ 9049806 w 9049806"/>
              <a:gd name="connsiteY20" fmla="*/ 1248755 h 4459839"/>
              <a:gd name="connsiteX21" fmla="*/ 9049806 w 9049806"/>
              <a:gd name="connsiteY21" fmla="*/ 1806235 h 4459839"/>
              <a:gd name="connsiteX22" fmla="*/ 9049806 w 9049806"/>
              <a:gd name="connsiteY22" fmla="*/ 2274518 h 4459839"/>
              <a:gd name="connsiteX23" fmla="*/ 9049806 w 9049806"/>
              <a:gd name="connsiteY23" fmla="*/ 2742801 h 4459839"/>
              <a:gd name="connsiteX24" fmla="*/ 9049806 w 9049806"/>
              <a:gd name="connsiteY24" fmla="*/ 3300281 h 4459839"/>
              <a:gd name="connsiteX25" fmla="*/ 9049806 w 9049806"/>
              <a:gd name="connsiteY25" fmla="*/ 3723966 h 4459839"/>
              <a:gd name="connsiteX26" fmla="*/ 9049806 w 9049806"/>
              <a:gd name="connsiteY26" fmla="*/ 4459839 h 4459839"/>
              <a:gd name="connsiteX27" fmla="*/ 8755687 w 9049806"/>
              <a:gd name="connsiteY27" fmla="*/ 4459839 h 4459839"/>
              <a:gd name="connsiteX28" fmla="*/ 8461569 w 9049806"/>
              <a:gd name="connsiteY28" fmla="*/ 4459839 h 4459839"/>
              <a:gd name="connsiteX29" fmla="*/ 7714960 w 9049806"/>
              <a:gd name="connsiteY29" fmla="*/ 4459839 h 4459839"/>
              <a:gd name="connsiteX30" fmla="*/ 7149347 w 9049806"/>
              <a:gd name="connsiteY30" fmla="*/ 4459839 h 4459839"/>
              <a:gd name="connsiteX31" fmla="*/ 6493236 w 9049806"/>
              <a:gd name="connsiteY31" fmla="*/ 4459839 h 4459839"/>
              <a:gd name="connsiteX32" fmla="*/ 5927623 w 9049806"/>
              <a:gd name="connsiteY32" fmla="*/ 4459839 h 4459839"/>
              <a:gd name="connsiteX33" fmla="*/ 5362010 w 9049806"/>
              <a:gd name="connsiteY33" fmla="*/ 4459839 h 4459839"/>
              <a:gd name="connsiteX34" fmla="*/ 5067891 w 9049806"/>
              <a:gd name="connsiteY34" fmla="*/ 4459839 h 4459839"/>
              <a:gd name="connsiteX35" fmla="*/ 4683275 w 9049806"/>
              <a:gd name="connsiteY35" fmla="*/ 4459839 h 4459839"/>
              <a:gd name="connsiteX36" fmla="*/ 4027164 w 9049806"/>
              <a:gd name="connsiteY36" fmla="*/ 4459839 h 4459839"/>
              <a:gd name="connsiteX37" fmla="*/ 3371053 w 9049806"/>
              <a:gd name="connsiteY37" fmla="*/ 4459839 h 4459839"/>
              <a:gd name="connsiteX38" fmla="*/ 2624444 w 9049806"/>
              <a:gd name="connsiteY38" fmla="*/ 4459839 h 4459839"/>
              <a:gd name="connsiteX39" fmla="*/ 1877835 w 9049806"/>
              <a:gd name="connsiteY39" fmla="*/ 4459839 h 4459839"/>
              <a:gd name="connsiteX40" fmla="*/ 1583716 w 9049806"/>
              <a:gd name="connsiteY40" fmla="*/ 4459839 h 4459839"/>
              <a:gd name="connsiteX41" fmla="*/ 1018103 w 9049806"/>
              <a:gd name="connsiteY41" fmla="*/ 4459839 h 4459839"/>
              <a:gd name="connsiteX42" fmla="*/ 542988 w 9049806"/>
              <a:gd name="connsiteY42" fmla="*/ 4459839 h 4459839"/>
              <a:gd name="connsiteX43" fmla="*/ 0 w 9049806"/>
              <a:gd name="connsiteY43" fmla="*/ 4459839 h 4459839"/>
              <a:gd name="connsiteX44" fmla="*/ 0 w 9049806"/>
              <a:gd name="connsiteY44" fmla="*/ 3813162 h 4459839"/>
              <a:gd name="connsiteX45" fmla="*/ 0 w 9049806"/>
              <a:gd name="connsiteY45" fmla="*/ 3166486 h 4459839"/>
              <a:gd name="connsiteX46" fmla="*/ 0 w 9049806"/>
              <a:gd name="connsiteY46" fmla="*/ 2609006 h 4459839"/>
              <a:gd name="connsiteX47" fmla="*/ 0 w 9049806"/>
              <a:gd name="connsiteY47" fmla="*/ 2006928 h 4459839"/>
              <a:gd name="connsiteX48" fmla="*/ 0 w 9049806"/>
              <a:gd name="connsiteY48" fmla="*/ 1449448 h 4459839"/>
              <a:gd name="connsiteX49" fmla="*/ 0 w 9049806"/>
              <a:gd name="connsiteY49" fmla="*/ 936566 h 4459839"/>
              <a:gd name="connsiteX50" fmla="*/ 0 w 9049806"/>
              <a:gd name="connsiteY50" fmla="*/ 512881 h 4459839"/>
              <a:gd name="connsiteX51" fmla="*/ 0 w 9049806"/>
              <a:gd name="connsiteY51" fmla="*/ 0 h 445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049806" h="4459839" fill="none" extrusionOk="0">
                <a:moveTo>
                  <a:pt x="0" y="0"/>
                </a:moveTo>
                <a:cubicBezTo>
                  <a:pt x="71060" y="-2935"/>
                  <a:pt x="191227" y="15206"/>
                  <a:pt x="294119" y="0"/>
                </a:cubicBezTo>
                <a:cubicBezTo>
                  <a:pt x="397011" y="-15206"/>
                  <a:pt x="515104" y="31579"/>
                  <a:pt x="588237" y="0"/>
                </a:cubicBezTo>
                <a:cubicBezTo>
                  <a:pt x="661370" y="-31579"/>
                  <a:pt x="1036644" y="49227"/>
                  <a:pt x="1153850" y="0"/>
                </a:cubicBezTo>
                <a:cubicBezTo>
                  <a:pt x="1271056" y="-49227"/>
                  <a:pt x="1437823" y="44868"/>
                  <a:pt x="1538467" y="0"/>
                </a:cubicBezTo>
                <a:cubicBezTo>
                  <a:pt x="1639111" y="-44868"/>
                  <a:pt x="2098075" y="82723"/>
                  <a:pt x="2285076" y="0"/>
                </a:cubicBezTo>
                <a:cubicBezTo>
                  <a:pt x="2472077" y="-82723"/>
                  <a:pt x="2501387" y="30971"/>
                  <a:pt x="2579195" y="0"/>
                </a:cubicBezTo>
                <a:cubicBezTo>
                  <a:pt x="2657003" y="-30971"/>
                  <a:pt x="2877661" y="44933"/>
                  <a:pt x="2963811" y="0"/>
                </a:cubicBezTo>
                <a:cubicBezTo>
                  <a:pt x="3049961" y="-44933"/>
                  <a:pt x="3340469" y="78269"/>
                  <a:pt x="3710420" y="0"/>
                </a:cubicBezTo>
                <a:cubicBezTo>
                  <a:pt x="4080371" y="-78269"/>
                  <a:pt x="3895012" y="5580"/>
                  <a:pt x="4004539" y="0"/>
                </a:cubicBezTo>
                <a:cubicBezTo>
                  <a:pt x="4114066" y="-5580"/>
                  <a:pt x="4420345" y="54146"/>
                  <a:pt x="4570152" y="0"/>
                </a:cubicBezTo>
                <a:cubicBezTo>
                  <a:pt x="4719959" y="-54146"/>
                  <a:pt x="5065603" y="66884"/>
                  <a:pt x="5226263" y="0"/>
                </a:cubicBezTo>
                <a:cubicBezTo>
                  <a:pt x="5386923" y="-66884"/>
                  <a:pt x="5393550" y="12082"/>
                  <a:pt x="5520382" y="0"/>
                </a:cubicBezTo>
                <a:cubicBezTo>
                  <a:pt x="5647214" y="-12082"/>
                  <a:pt x="5988699" y="34480"/>
                  <a:pt x="6176493" y="0"/>
                </a:cubicBezTo>
                <a:cubicBezTo>
                  <a:pt x="6364287" y="-34480"/>
                  <a:pt x="6545000" y="34397"/>
                  <a:pt x="6651607" y="0"/>
                </a:cubicBezTo>
                <a:cubicBezTo>
                  <a:pt x="6758214" y="-34397"/>
                  <a:pt x="6835723" y="26579"/>
                  <a:pt x="6945726" y="0"/>
                </a:cubicBezTo>
                <a:cubicBezTo>
                  <a:pt x="7055729" y="-26579"/>
                  <a:pt x="7223472" y="8532"/>
                  <a:pt x="7420841" y="0"/>
                </a:cubicBezTo>
                <a:cubicBezTo>
                  <a:pt x="7618211" y="-8532"/>
                  <a:pt x="7775936" y="42892"/>
                  <a:pt x="8076952" y="0"/>
                </a:cubicBezTo>
                <a:cubicBezTo>
                  <a:pt x="8377968" y="-42892"/>
                  <a:pt x="8602323" y="58075"/>
                  <a:pt x="9049806" y="0"/>
                </a:cubicBezTo>
                <a:cubicBezTo>
                  <a:pt x="9110828" y="226757"/>
                  <a:pt x="9048562" y="449509"/>
                  <a:pt x="9049806" y="602078"/>
                </a:cubicBezTo>
                <a:cubicBezTo>
                  <a:pt x="9051050" y="754647"/>
                  <a:pt x="8981468" y="934160"/>
                  <a:pt x="9049806" y="1248755"/>
                </a:cubicBezTo>
                <a:cubicBezTo>
                  <a:pt x="9118144" y="1563350"/>
                  <a:pt x="8983632" y="1634927"/>
                  <a:pt x="9049806" y="1806235"/>
                </a:cubicBezTo>
                <a:cubicBezTo>
                  <a:pt x="9115980" y="1977543"/>
                  <a:pt x="9008303" y="2148606"/>
                  <a:pt x="9049806" y="2274518"/>
                </a:cubicBezTo>
                <a:cubicBezTo>
                  <a:pt x="9091309" y="2400430"/>
                  <a:pt x="9007739" y="2647921"/>
                  <a:pt x="9049806" y="2742801"/>
                </a:cubicBezTo>
                <a:cubicBezTo>
                  <a:pt x="9091873" y="2837681"/>
                  <a:pt x="8983780" y="3144675"/>
                  <a:pt x="9049806" y="3300281"/>
                </a:cubicBezTo>
                <a:cubicBezTo>
                  <a:pt x="9115832" y="3455887"/>
                  <a:pt x="9040286" y="3569996"/>
                  <a:pt x="9049806" y="3723966"/>
                </a:cubicBezTo>
                <a:cubicBezTo>
                  <a:pt x="9059326" y="3877936"/>
                  <a:pt x="8997399" y="4208137"/>
                  <a:pt x="9049806" y="4459839"/>
                </a:cubicBezTo>
                <a:cubicBezTo>
                  <a:pt x="8964741" y="4474549"/>
                  <a:pt x="8858068" y="4432249"/>
                  <a:pt x="8755687" y="4459839"/>
                </a:cubicBezTo>
                <a:cubicBezTo>
                  <a:pt x="8653306" y="4487429"/>
                  <a:pt x="8557956" y="4430778"/>
                  <a:pt x="8461569" y="4459839"/>
                </a:cubicBezTo>
                <a:cubicBezTo>
                  <a:pt x="8365182" y="4488900"/>
                  <a:pt x="7958179" y="4436520"/>
                  <a:pt x="7714960" y="4459839"/>
                </a:cubicBezTo>
                <a:cubicBezTo>
                  <a:pt x="7471741" y="4483158"/>
                  <a:pt x="7340856" y="4430535"/>
                  <a:pt x="7149347" y="4459839"/>
                </a:cubicBezTo>
                <a:cubicBezTo>
                  <a:pt x="6957838" y="4489143"/>
                  <a:pt x="6732346" y="4428039"/>
                  <a:pt x="6493236" y="4459839"/>
                </a:cubicBezTo>
                <a:cubicBezTo>
                  <a:pt x="6254126" y="4491639"/>
                  <a:pt x="6120641" y="4394378"/>
                  <a:pt x="5927623" y="4459839"/>
                </a:cubicBezTo>
                <a:cubicBezTo>
                  <a:pt x="5734605" y="4525300"/>
                  <a:pt x="5611752" y="4449382"/>
                  <a:pt x="5362010" y="4459839"/>
                </a:cubicBezTo>
                <a:cubicBezTo>
                  <a:pt x="5112268" y="4470296"/>
                  <a:pt x="5166539" y="4447063"/>
                  <a:pt x="5067891" y="4459839"/>
                </a:cubicBezTo>
                <a:cubicBezTo>
                  <a:pt x="4969243" y="4472615"/>
                  <a:pt x="4827578" y="4446246"/>
                  <a:pt x="4683275" y="4459839"/>
                </a:cubicBezTo>
                <a:cubicBezTo>
                  <a:pt x="4538972" y="4473432"/>
                  <a:pt x="4200892" y="4419564"/>
                  <a:pt x="4027164" y="4459839"/>
                </a:cubicBezTo>
                <a:cubicBezTo>
                  <a:pt x="3853436" y="4500114"/>
                  <a:pt x="3529953" y="4458926"/>
                  <a:pt x="3371053" y="4459839"/>
                </a:cubicBezTo>
                <a:cubicBezTo>
                  <a:pt x="3212153" y="4460752"/>
                  <a:pt x="2983599" y="4405605"/>
                  <a:pt x="2624444" y="4459839"/>
                </a:cubicBezTo>
                <a:cubicBezTo>
                  <a:pt x="2265289" y="4514073"/>
                  <a:pt x="2037148" y="4417278"/>
                  <a:pt x="1877835" y="4459839"/>
                </a:cubicBezTo>
                <a:cubicBezTo>
                  <a:pt x="1718522" y="4502400"/>
                  <a:pt x="1665116" y="4425152"/>
                  <a:pt x="1583716" y="4459839"/>
                </a:cubicBezTo>
                <a:cubicBezTo>
                  <a:pt x="1502316" y="4494526"/>
                  <a:pt x="1138833" y="4443627"/>
                  <a:pt x="1018103" y="4459839"/>
                </a:cubicBezTo>
                <a:cubicBezTo>
                  <a:pt x="897373" y="4476051"/>
                  <a:pt x="730060" y="4422938"/>
                  <a:pt x="542988" y="4459839"/>
                </a:cubicBezTo>
                <a:cubicBezTo>
                  <a:pt x="355916" y="4496740"/>
                  <a:pt x="207059" y="4445626"/>
                  <a:pt x="0" y="4459839"/>
                </a:cubicBezTo>
                <a:cubicBezTo>
                  <a:pt x="-27439" y="4137463"/>
                  <a:pt x="33247" y="4108964"/>
                  <a:pt x="0" y="3813162"/>
                </a:cubicBezTo>
                <a:cubicBezTo>
                  <a:pt x="-33247" y="3517360"/>
                  <a:pt x="45141" y="3462285"/>
                  <a:pt x="0" y="3166486"/>
                </a:cubicBezTo>
                <a:cubicBezTo>
                  <a:pt x="-45141" y="2870687"/>
                  <a:pt x="63745" y="2755564"/>
                  <a:pt x="0" y="2609006"/>
                </a:cubicBezTo>
                <a:cubicBezTo>
                  <a:pt x="-63745" y="2462448"/>
                  <a:pt x="57122" y="2270513"/>
                  <a:pt x="0" y="2006928"/>
                </a:cubicBezTo>
                <a:cubicBezTo>
                  <a:pt x="-57122" y="1743343"/>
                  <a:pt x="7451" y="1634232"/>
                  <a:pt x="0" y="1449448"/>
                </a:cubicBezTo>
                <a:cubicBezTo>
                  <a:pt x="-7451" y="1264664"/>
                  <a:pt x="52374" y="1112376"/>
                  <a:pt x="0" y="936566"/>
                </a:cubicBezTo>
                <a:cubicBezTo>
                  <a:pt x="-52374" y="760756"/>
                  <a:pt x="36755" y="683266"/>
                  <a:pt x="0" y="512881"/>
                </a:cubicBezTo>
                <a:cubicBezTo>
                  <a:pt x="-36755" y="342497"/>
                  <a:pt x="30638" y="190957"/>
                  <a:pt x="0" y="0"/>
                </a:cubicBezTo>
                <a:close/>
              </a:path>
              <a:path w="9049806" h="4459839" stroke="0" extrusionOk="0">
                <a:moveTo>
                  <a:pt x="0" y="0"/>
                </a:moveTo>
                <a:cubicBezTo>
                  <a:pt x="169791" y="-52897"/>
                  <a:pt x="400238" y="32942"/>
                  <a:pt x="656111" y="0"/>
                </a:cubicBezTo>
                <a:cubicBezTo>
                  <a:pt x="911984" y="-32942"/>
                  <a:pt x="828451" y="15570"/>
                  <a:pt x="950230" y="0"/>
                </a:cubicBezTo>
                <a:cubicBezTo>
                  <a:pt x="1072009" y="-15570"/>
                  <a:pt x="1498712" y="74198"/>
                  <a:pt x="1696839" y="0"/>
                </a:cubicBezTo>
                <a:cubicBezTo>
                  <a:pt x="1894966" y="-74198"/>
                  <a:pt x="1898785" y="12549"/>
                  <a:pt x="1990957" y="0"/>
                </a:cubicBezTo>
                <a:cubicBezTo>
                  <a:pt x="2083129" y="-12549"/>
                  <a:pt x="2399443" y="63225"/>
                  <a:pt x="2647068" y="0"/>
                </a:cubicBezTo>
                <a:cubicBezTo>
                  <a:pt x="2894693" y="-63225"/>
                  <a:pt x="3135691" y="56871"/>
                  <a:pt x="3303179" y="0"/>
                </a:cubicBezTo>
                <a:cubicBezTo>
                  <a:pt x="3470667" y="-56871"/>
                  <a:pt x="3807820" y="60377"/>
                  <a:pt x="4049788" y="0"/>
                </a:cubicBezTo>
                <a:cubicBezTo>
                  <a:pt x="4291756" y="-60377"/>
                  <a:pt x="4318918" y="17410"/>
                  <a:pt x="4434405" y="0"/>
                </a:cubicBezTo>
                <a:cubicBezTo>
                  <a:pt x="4549892" y="-17410"/>
                  <a:pt x="5021380" y="19674"/>
                  <a:pt x="5181014" y="0"/>
                </a:cubicBezTo>
                <a:cubicBezTo>
                  <a:pt x="5340648" y="-19674"/>
                  <a:pt x="5565058" y="38517"/>
                  <a:pt x="5746627" y="0"/>
                </a:cubicBezTo>
                <a:cubicBezTo>
                  <a:pt x="5928196" y="-38517"/>
                  <a:pt x="6183831" y="17057"/>
                  <a:pt x="6312240" y="0"/>
                </a:cubicBezTo>
                <a:cubicBezTo>
                  <a:pt x="6440649" y="-17057"/>
                  <a:pt x="6609194" y="13953"/>
                  <a:pt x="6787355" y="0"/>
                </a:cubicBezTo>
                <a:cubicBezTo>
                  <a:pt x="6965517" y="-13953"/>
                  <a:pt x="6968130" y="22883"/>
                  <a:pt x="7081473" y="0"/>
                </a:cubicBezTo>
                <a:cubicBezTo>
                  <a:pt x="7194816" y="-22883"/>
                  <a:pt x="7268238" y="544"/>
                  <a:pt x="7375592" y="0"/>
                </a:cubicBezTo>
                <a:cubicBezTo>
                  <a:pt x="7482946" y="-544"/>
                  <a:pt x="7570548" y="18111"/>
                  <a:pt x="7669711" y="0"/>
                </a:cubicBezTo>
                <a:cubicBezTo>
                  <a:pt x="7768874" y="-18111"/>
                  <a:pt x="7874284" y="39981"/>
                  <a:pt x="8054327" y="0"/>
                </a:cubicBezTo>
                <a:cubicBezTo>
                  <a:pt x="8234370" y="-39981"/>
                  <a:pt x="8214623" y="23053"/>
                  <a:pt x="8348446" y="0"/>
                </a:cubicBezTo>
                <a:cubicBezTo>
                  <a:pt x="8482269" y="-23053"/>
                  <a:pt x="8807816" y="78113"/>
                  <a:pt x="9049806" y="0"/>
                </a:cubicBezTo>
                <a:cubicBezTo>
                  <a:pt x="9103143" y="224455"/>
                  <a:pt x="9032582" y="266770"/>
                  <a:pt x="9049806" y="468283"/>
                </a:cubicBezTo>
                <a:cubicBezTo>
                  <a:pt x="9067030" y="669796"/>
                  <a:pt x="9008306" y="708573"/>
                  <a:pt x="9049806" y="936566"/>
                </a:cubicBezTo>
                <a:cubicBezTo>
                  <a:pt x="9091306" y="1164559"/>
                  <a:pt x="9028622" y="1208966"/>
                  <a:pt x="9049806" y="1449448"/>
                </a:cubicBezTo>
                <a:cubicBezTo>
                  <a:pt x="9070990" y="1689930"/>
                  <a:pt x="9015876" y="1678010"/>
                  <a:pt x="9049806" y="1873132"/>
                </a:cubicBezTo>
                <a:cubicBezTo>
                  <a:pt x="9083736" y="2068254"/>
                  <a:pt x="9023341" y="2164745"/>
                  <a:pt x="9049806" y="2341415"/>
                </a:cubicBezTo>
                <a:cubicBezTo>
                  <a:pt x="9076271" y="2518085"/>
                  <a:pt x="8990435" y="2620488"/>
                  <a:pt x="9049806" y="2898895"/>
                </a:cubicBezTo>
                <a:cubicBezTo>
                  <a:pt x="9109177" y="3177302"/>
                  <a:pt x="8978966" y="3311495"/>
                  <a:pt x="9049806" y="3545572"/>
                </a:cubicBezTo>
                <a:cubicBezTo>
                  <a:pt x="9120646" y="3779649"/>
                  <a:pt x="9013813" y="4086874"/>
                  <a:pt x="9049806" y="4459839"/>
                </a:cubicBezTo>
                <a:cubicBezTo>
                  <a:pt x="8945681" y="4485151"/>
                  <a:pt x="8820626" y="4448004"/>
                  <a:pt x="8755687" y="4459839"/>
                </a:cubicBezTo>
                <a:cubicBezTo>
                  <a:pt x="8690748" y="4471674"/>
                  <a:pt x="8312990" y="4420383"/>
                  <a:pt x="8190074" y="4459839"/>
                </a:cubicBezTo>
                <a:cubicBezTo>
                  <a:pt x="8067158" y="4499295"/>
                  <a:pt x="7814076" y="4437848"/>
                  <a:pt x="7624462" y="4459839"/>
                </a:cubicBezTo>
                <a:cubicBezTo>
                  <a:pt x="7434848" y="4481830"/>
                  <a:pt x="7363274" y="4416993"/>
                  <a:pt x="7149347" y="4459839"/>
                </a:cubicBezTo>
                <a:cubicBezTo>
                  <a:pt x="6935421" y="4502685"/>
                  <a:pt x="6900448" y="4442257"/>
                  <a:pt x="6764730" y="4459839"/>
                </a:cubicBezTo>
                <a:cubicBezTo>
                  <a:pt x="6629012" y="4477421"/>
                  <a:pt x="6318040" y="4426746"/>
                  <a:pt x="6199117" y="4459839"/>
                </a:cubicBezTo>
                <a:cubicBezTo>
                  <a:pt x="6080194" y="4492932"/>
                  <a:pt x="5972967" y="4437339"/>
                  <a:pt x="5904998" y="4459839"/>
                </a:cubicBezTo>
                <a:cubicBezTo>
                  <a:pt x="5837029" y="4482339"/>
                  <a:pt x="5617896" y="4408946"/>
                  <a:pt x="5339386" y="4459839"/>
                </a:cubicBezTo>
                <a:cubicBezTo>
                  <a:pt x="5060876" y="4510732"/>
                  <a:pt x="5049602" y="4453668"/>
                  <a:pt x="4773773" y="4459839"/>
                </a:cubicBezTo>
                <a:cubicBezTo>
                  <a:pt x="4497944" y="4466010"/>
                  <a:pt x="4239536" y="4382251"/>
                  <a:pt x="4027164" y="4459839"/>
                </a:cubicBezTo>
                <a:cubicBezTo>
                  <a:pt x="3814792" y="4537427"/>
                  <a:pt x="3813106" y="4436269"/>
                  <a:pt x="3642547" y="4459839"/>
                </a:cubicBezTo>
                <a:cubicBezTo>
                  <a:pt x="3471988" y="4483409"/>
                  <a:pt x="3322491" y="4439383"/>
                  <a:pt x="3167432" y="4459839"/>
                </a:cubicBezTo>
                <a:cubicBezTo>
                  <a:pt x="3012374" y="4480295"/>
                  <a:pt x="2831831" y="4447482"/>
                  <a:pt x="2692317" y="4459839"/>
                </a:cubicBezTo>
                <a:cubicBezTo>
                  <a:pt x="2552804" y="4472196"/>
                  <a:pt x="2543270" y="4454131"/>
                  <a:pt x="2398199" y="4459839"/>
                </a:cubicBezTo>
                <a:cubicBezTo>
                  <a:pt x="2253128" y="4465547"/>
                  <a:pt x="2147109" y="4428484"/>
                  <a:pt x="2013582" y="4459839"/>
                </a:cubicBezTo>
                <a:cubicBezTo>
                  <a:pt x="1880055" y="4491194"/>
                  <a:pt x="1797573" y="4445877"/>
                  <a:pt x="1628965" y="4459839"/>
                </a:cubicBezTo>
                <a:cubicBezTo>
                  <a:pt x="1460357" y="4473801"/>
                  <a:pt x="1277721" y="4414930"/>
                  <a:pt x="1063352" y="4459839"/>
                </a:cubicBezTo>
                <a:cubicBezTo>
                  <a:pt x="848983" y="4504748"/>
                  <a:pt x="742080" y="4440500"/>
                  <a:pt x="497739" y="4459839"/>
                </a:cubicBezTo>
                <a:cubicBezTo>
                  <a:pt x="253398" y="4479178"/>
                  <a:pt x="105799" y="4431983"/>
                  <a:pt x="0" y="4459839"/>
                </a:cubicBezTo>
                <a:cubicBezTo>
                  <a:pt x="-5630" y="4329502"/>
                  <a:pt x="27644" y="3993253"/>
                  <a:pt x="0" y="3857761"/>
                </a:cubicBezTo>
                <a:cubicBezTo>
                  <a:pt x="-27644" y="3722269"/>
                  <a:pt x="76182" y="3418127"/>
                  <a:pt x="0" y="3211084"/>
                </a:cubicBezTo>
                <a:cubicBezTo>
                  <a:pt x="-76182" y="3004041"/>
                  <a:pt x="67181" y="2876664"/>
                  <a:pt x="0" y="2564407"/>
                </a:cubicBezTo>
                <a:cubicBezTo>
                  <a:pt x="-67181" y="2252150"/>
                  <a:pt x="65925" y="2216238"/>
                  <a:pt x="0" y="1917731"/>
                </a:cubicBezTo>
                <a:cubicBezTo>
                  <a:pt x="-65925" y="1619224"/>
                  <a:pt x="60038" y="1615339"/>
                  <a:pt x="0" y="1315653"/>
                </a:cubicBezTo>
                <a:cubicBezTo>
                  <a:pt x="-60038" y="1015967"/>
                  <a:pt x="42775" y="954737"/>
                  <a:pt x="0" y="713574"/>
                </a:cubicBezTo>
                <a:cubicBezTo>
                  <a:pt x="-42775" y="472411"/>
                  <a:pt x="25120" y="195422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82611503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8F332EB-9CF3-17F1-CFDF-65C2F2FE21E6}"/>
              </a:ext>
            </a:extLst>
          </p:cNvPr>
          <p:cNvSpPr txBox="1"/>
          <p:nvPr/>
        </p:nvSpPr>
        <p:spPr>
          <a:xfrm>
            <a:off x="3238478" y="6121121"/>
            <a:ext cx="88390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องค์ประกอบของท่อยางและลักษณะการใช้งานร่วมกับอุปกรณ์ต่างๆ</a:t>
            </a:r>
            <a:endParaRPr lang="th-TH" sz="36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69046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D5CABE-0512-4A76-1CA7-D4BB483C8452}"/>
              </a:ext>
            </a:extLst>
          </p:cNvPr>
          <p:cNvSpPr txBox="1"/>
          <p:nvPr/>
        </p:nvSpPr>
        <p:spPr>
          <a:xfrm>
            <a:off x="643465" y="1285754"/>
            <a:ext cx="723617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การผลิตลมอัดเป็นการเตรียมลมให้สะอาดก่อนเข้าสู่ระบบนิวเมติกส์ นับเป็นกระบวนการที่สำคัญ ซึ่งเป็นขั้นตอนการเตรียมลมที่ปราศจากความชื้นหรือละอองน้ำเพื่อใช้งานในระบบนิวเมติกส์อย่างมีประสิทธิภาพ ซึ่งในระบบนิวเมติกส์นั้นจะมีอุปกรณ์การทำงานในระบบ ได้แก่ กระบอกสูบลม</a:t>
            </a:r>
            <a:b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ชนิดต่างๆ และอุปกรณ์ทำงานในลักษณะหมุน ทำหน้าที่เปลี่ยนพลังงานลมให้เป็นพลังงานกล โดยเปลี่ยนรูปของพลังงานได้ทั้งในแนวเส้นตรงและแนวการหมุนก็ได้ ขึ้นอยู่กับการใช้งานในอุตสาหกรรมนั้นๆ</a:t>
            </a:r>
            <a:r>
              <a:rPr lang="th-TH" sz="32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F8BE7A-9BF7-470F-FCA3-1596F49AC73B}"/>
              </a:ext>
            </a:extLst>
          </p:cNvPr>
          <p:cNvSpPr/>
          <p:nvPr/>
        </p:nvSpPr>
        <p:spPr>
          <a:xfrm>
            <a:off x="8985955" y="1569156"/>
            <a:ext cx="2133600" cy="1377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สาระสำคัญ</a:t>
            </a:r>
          </a:p>
        </p:txBody>
      </p:sp>
    </p:spTree>
    <p:extLst>
      <p:ext uri="{BB962C8B-B14F-4D97-AF65-F5344CB8AC3E}">
        <p14:creationId xmlns:p14="http://schemas.microsoft.com/office/powerpoint/2010/main" val="2828494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Background Fill">
            <a:extLst>
              <a:ext uri="{FF2B5EF4-FFF2-40B4-BE49-F238E27FC236}">
                <a16:creationId xmlns:a16="http://schemas.microsoft.com/office/drawing/2014/main" id="{973CFC7D-374D-4D67-8994-8DA9D4E23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8F7FA731-5B6E-499C-926D-C2D2D4946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09DD4A-71B1-4992-961C-FB007CA09D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77333" y="0"/>
            <a:ext cx="2214668" cy="6192747"/>
            <a:chOff x="9977333" y="0"/>
            <a:chExt cx="2214668" cy="619274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B3D11D5-EBBE-4E00-9154-51A07DEA6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21818" y="3254126"/>
              <a:ext cx="272587" cy="27258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Graphic 9">
              <a:extLst>
                <a:ext uri="{FF2B5EF4-FFF2-40B4-BE49-F238E27FC236}">
                  <a16:creationId xmlns:a16="http://schemas.microsoft.com/office/drawing/2014/main" id="{541701B5-7A92-4CFF-9F2E-6071EEFB0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15635" y="2431541"/>
              <a:ext cx="1321642" cy="132164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AF1C9DE-4E0C-42F3-8126-59D3E0050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041380" y="4795265"/>
              <a:ext cx="1150620" cy="1397482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BE855266-8082-4371-854D-AB4EC85B89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9977333" y="0"/>
              <a:ext cx="2214667" cy="2214667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45C29FA3-FADD-4ABA-A50B-AB5EF250B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0093324" y="167079"/>
              <a:ext cx="1945697" cy="1945697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27C3CF4-5B50-459D-B887-9865E4C423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9982" y="3060222"/>
              <a:ext cx="612019" cy="1733435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</p:grpSp>
      <p:sp>
        <p:nvSpPr>
          <p:cNvPr id="20" name="Texture">
            <a:extLst>
              <a:ext uri="{FF2B5EF4-FFF2-40B4-BE49-F238E27FC236}">
                <a16:creationId xmlns:a16="http://schemas.microsoft.com/office/drawing/2014/main" id="{8592B821-10D5-48C0-8022-A904844B7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9" name="Rectangle: Top Corners Rounded 18">
            <a:extLst>
              <a:ext uri="{FF2B5EF4-FFF2-40B4-BE49-F238E27FC236}">
                <a16:creationId xmlns:a16="http://schemas.microsoft.com/office/drawing/2014/main" id="{EDF8831D-75E5-FFBF-6D01-81C9EC8E0815}"/>
              </a:ext>
            </a:extLst>
          </p:cNvPr>
          <p:cNvSpPr/>
          <p:nvPr/>
        </p:nvSpPr>
        <p:spPr>
          <a:xfrm>
            <a:off x="850471" y="437757"/>
            <a:ext cx="8534691" cy="91097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 การติดตั้งและการควบคุมเครื่องอัดอากาศ (ต่อ)</a:t>
            </a:r>
            <a:endParaRPr lang="th-TH" sz="44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917A47-CEE8-2802-D2A2-C4A4676F97E4}"/>
              </a:ext>
            </a:extLst>
          </p:cNvPr>
          <p:cNvSpPr txBox="1"/>
          <p:nvPr/>
        </p:nvSpPr>
        <p:spPr>
          <a:xfrm>
            <a:off x="754723" y="2353542"/>
            <a:ext cx="92182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541338" algn="thaiDist"/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การรั่วของท่อลมหรืออุปกรณ์ในระบบนิวเมติกส์จะก่อให้เกิด</a:t>
            </a:r>
            <a:b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การสูญเสียพลังงานไฟฟ้า แสดงดังตาราง</a:t>
            </a:r>
            <a:r>
              <a:rPr lang="th-TH" sz="36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753F81-6395-BB76-DEA1-EC19A8ED52D1}"/>
              </a:ext>
            </a:extLst>
          </p:cNvPr>
          <p:cNvSpPr txBox="1"/>
          <p:nvPr/>
        </p:nvSpPr>
        <p:spPr>
          <a:xfrm>
            <a:off x="850471" y="1668336"/>
            <a:ext cx="37917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3.5 การตรวจสอบรอยรั่ว</a:t>
            </a:r>
            <a:endParaRPr lang="th-TH" sz="3600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1B87DF-000F-D6FD-B861-88FC3D883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471" y="3926939"/>
            <a:ext cx="10006962" cy="196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45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7CF6554F-F873-C790-D7ED-CE5A316FB3B9}"/>
              </a:ext>
            </a:extLst>
          </p:cNvPr>
          <p:cNvSpPr/>
          <p:nvPr/>
        </p:nvSpPr>
        <p:spPr>
          <a:xfrm>
            <a:off x="259644" y="169331"/>
            <a:ext cx="7992533" cy="1117601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4. กระบอกสูบลมในระบบนิวเมติกส์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A0D146-65D3-7FAA-FB4D-0B583CCBBA05}"/>
              </a:ext>
            </a:extLst>
          </p:cNvPr>
          <p:cNvSpPr txBox="1"/>
          <p:nvPr/>
        </p:nvSpPr>
        <p:spPr>
          <a:xfrm>
            <a:off x="259643" y="1530458"/>
            <a:ext cx="79925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กระบอกสูบลมจะทำหน้าที่เปลี่ยนพลังงานลมอัดให้</a:t>
            </a:r>
            <a:b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เป็นพลังงานกล ลักษณะในการเคลื่อนที่เป็นการเคลื่อนที่</a:t>
            </a:r>
            <a:b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แบบเส้นตรง</a:t>
            </a:r>
            <a:r>
              <a:rPr lang="th-TH" sz="32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015BCE-E53E-2B24-7DC4-2F8BB457CBF2}"/>
              </a:ext>
            </a:extLst>
          </p:cNvPr>
          <p:cNvSpPr txBox="1"/>
          <p:nvPr/>
        </p:nvSpPr>
        <p:spPr>
          <a:xfrm>
            <a:off x="203197" y="3064574"/>
            <a:ext cx="8105424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การทำงานของกระบอกสูบลม จะเป็นกระบอกสูบแบบมีระบบลมกันกระแทก อาจจะมีด้านเดียวหรือสองด้าน เพื่อช่วยลดความเร็วหรือลดอัตราหน่วงของลูกสูบเมื่อสุดระยะชัก เป็นการป้องกันการกระแทกที่เกิดขึ้นระหว่างลูกสูบกับฝากระบอกสูบลม โดยการใช้วาล์วเข็มกับวาล์วกันกลับ</a:t>
            </a:r>
          </a:p>
          <a:p>
            <a:pPr indent="631825" algn="thaiDist">
              <a:tabLst>
                <a:tab pos="631825" algn="l"/>
              </a:tabLst>
            </a:pPr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โดยทั่วไประยะกันกระแทกจะอยู่ระหว่าง 15 ถึง 40 มิลลิเมตร ขึ้นอยู่กับขนาดเส้นผ่านศูนย์กลางของกระบอกสูบ</a:t>
            </a:r>
            <a:endParaRPr lang="th-TH" sz="32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08771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" name="Rectangle 30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4" name="Group 34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85" name="Oval 35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86" name="Freeform: Shape 36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87" name="Freeform: Shape 37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88" name="Freeform: Shape 38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89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90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91" name="Background Fill">
            <a:extLst>
              <a:ext uri="{FF2B5EF4-FFF2-40B4-BE49-F238E27FC236}">
                <a16:creationId xmlns:a16="http://schemas.microsoft.com/office/drawing/2014/main" id="{A7971386-B2B0-4A38-8D3B-8CF23AAA6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Color Fill">
            <a:extLst>
              <a:ext uri="{FF2B5EF4-FFF2-40B4-BE49-F238E27FC236}">
                <a16:creationId xmlns:a16="http://schemas.microsoft.com/office/drawing/2014/main" id="{EB0BF642-CC8D-40B8-B1A3-69C16DA6F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3" name="Group 47">
            <a:extLst>
              <a:ext uri="{FF2B5EF4-FFF2-40B4-BE49-F238E27FC236}">
                <a16:creationId xmlns:a16="http://schemas.microsoft.com/office/drawing/2014/main" id="{E10B92F1-589E-4E47-B8F3-7B3E68E78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8149" y="268616"/>
            <a:ext cx="6745376" cy="6589384"/>
            <a:chOff x="5448149" y="268616"/>
            <a:chExt cx="6745376" cy="6589384"/>
          </a:xfrm>
        </p:grpSpPr>
        <p:sp>
          <p:nvSpPr>
            <p:cNvPr id="94" name="Freeform: Shape 48">
              <a:extLst>
                <a:ext uri="{FF2B5EF4-FFF2-40B4-BE49-F238E27FC236}">
                  <a16:creationId xmlns:a16="http://schemas.microsoft.com/office/drawing/2014/main" id="{CFC8BBF5-84B2-4955-B2DC-7658D9F14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57348" y="4008649"/>
              <a:ext cx="3036177" cy="2845954"/>
            </a:xfrm>
            <a:custGeom>
              <a:avLst/>
              <a:gdLst>
                <a:gd name="connsiteX0" fmla="*/ 0 w 3036177"/>
                <a:gd name="connsiteY0" fmla="*/ 0 h 2845954"/>
                <a:gd name="connsiteX1" fmla="*/ 1515859 w 3036177"/>
                <a:gd name="connsiteY1" fmla="*/ 0 h 2845954"/>
                <a:gd name="connsiteX2" fmla="*/ 3036177 w 3036177"/>
                <a:gd name="connsiteY2" fmla="*/ 1520319 h 2845954"/>
                <a:gd name="connsiteX3" fmla="*/ 3036177 w 3036177"/>
                <a:gd name="connsiteY3" fmla="*/ 2845954 h 2845954"/>
                <a:gd name="connsiteX4" fmla="*/ 784560 w 3036177"/>
                <a:gd name="connsiteY4" fmla="*/ 2845954 h 2845954"/>
                <a:gd name="connsiteX5" fmla="*/ 670290 w 3036177"/>
                <a:gd name="connsiteY5" fmla="*/ 2776534 h 2845954"/>
                <a:gd name="connsiteX6" fmla="*/ 0 w 3036177"/>
                <a:gd name="connsiteY6" fmla="*/ 1515859 h 2845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6177" h="2845954">
                  <a:moveTo>
                    <a:pt x="0" y="0"/>
                  </a:moveTo>
                  <a:lnTo>
                    <a:pt x="1515859" y="0"/>
                  </a:lnTo>
                  <a:cubicBezTo>
                    <a:pt x="2355517" y="0"/>
                    <a:pt x="3036177" y="680661"/>
                    <a:pt x="3036177" y="1520319"/>
                  </a:cubicBezTo>
                  <a:lnTo>
                    <a:pt x="3036177" y="2845954"/>
                  </a:lnTo>
                  <a:lnTo>
                    <a:pt x="784560" y="2845954"/>
                  </a:lnTo>
                  <a:lnTo>
                    <a:pt x="670290" y="2776534"/>
                  </a:lnTo>
                  <a:cubicBezTo>
                    <a:pt x="265883" y="2503323"/>
                    <a:pt x="0" y="2040646"/>
                    <a:pt x="0" y="1515859"/>
                  </a:cubicBez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Oval 49">
              <a:extLst>
                <a:ext uri="{FF2B5EF4-FFF2-40B4-BE49-F238E27FC236}">
                  <a16:creationId xmlns:a16="http://schemas.microsoft.com/office/drawing/2014/main" id="{D56EA1DF-EF1E-4076-8298-3BBAF545F9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64193" y="3584499"/>
              <a:ext cx="491650" cy="491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Oval 50">
              <a:extLst>
                <a:ext uri="{FF2B5EF4-FFF2-40B4-BE49-F238E27FC236}">
                  <a16:creationId xmlns:a16="http://schemas.microsoft.com/office/drawing/2014/main" id="{FCBC0EDB-ABCF-45FA-9BCF-811363F49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45458" y="623464"/>
              <a:ext cx="273097" cy="27309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7" name="Graphic 9">
              <a:extLst>
                <a:ext uri="{FF2B5EF4-FFF2-40B4-BE49-F238E27FC236}">
                  <a16:creationId xmlns:a16="http://schemas.microsoft.com/office/drawing/2014/main" id="{BADE4AC2-AA17-4357-A923-84A979ACFD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63379" y="4177495"/>
              <a:ext cx="2610483" cy="268050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Graphic 9">
              <a:extLst>
                <a:ext uri="{FF2B5EF4-FFF2-40B4-BE49-F238E27FC236}">
                  <a16:creationId xmlns:a16="http://schemas.microsoft.com/office/drawing/2014/main" id="{9DB3B62A-ED62-4AA3-9E64-C3891F3C78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8149" y="268616"/>
              <a:ext cx="3550966" cy="3550966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rgbClr val="FFFFFF"/>
            </a:solidFill>
            <a:ln w="38100" cap="flat">
              <a:solidFill>
                <a:srgbClr val="F7F7F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Graphic 9">
              <a:extLst>
                <a:ext uri="{FF2B5EF4-FFF2-40B4-BE49-F238E27FC236}">
                  <a16:creationId xmlns:a16="http://schemas.microsoft.com/office/drawing/2014/main" id="{6076EFAD-6B61-4CEC-BC1A-112D9362A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91424" y="1182612"/>
              <a:ext cx="2654364" cy="2654364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rgbClr val="FFFFFF"/>
            </a:solidFill>
            <a:ln w="38100" cap="flat">
              <a:solidFill>
                <a:srgbClr val="F7F7F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D4E92127-0371-4660-8A8A-73A1616DC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857182" y="3677994"/>
              <a:ext cx="2849350" cy="3474807"/>
            </a:xfrm>
            <a:custGeom>
              <a:avLst/>
              <a:gdLst>
                <a:gd name="connsiteX0" fmla="*/ 0 w 2926519"/>
                <a:gd name="connsiteY0" fmla="*/ 1772876 h 3550967"/>
                <a:gd name="connsiteX1" fmla="*/ 0 w 2926519"/>
                <a:gd name="connsiteY1" fmla="*/ 0 h 3550967"/>
                <a:gd name="connsiteX2" fmla="*/ 1772876 w 2926519"/>
                <a:gd name="connsiteY2" fmla="*/ 0 h 3550967"/>
                <a:gd name="connsiteX3" fmla="*/ 2903911 w 2926519"/>
                <a:gd name="connsiteY3" fmla="*/ 406026 h 3550967"/>
                <a:gd name="connsiteX4" fmla="*/ 2926519 w 2926519"/>
                <a:gd name="connsiteY4" fmla="*/ 426574 h 3550967"/>
                <a:gd name="connsiteX5" fmla="*/ 2926519 w 2926519"/>
                <a:gd name="connsiteY5" fmla="*/ 3550967 h 3550967"/>
                <a:gd name="connsiteX6" fmla="*/ 1778091 w 2926519"/>
                <a:gd name="connsiteY6" fmla="*/ 3550967 h 3550967"/>
                <a:gd name="connsiteX7" fmla="*/ 0 w 2926519"/>
                <a:gd name="connsiteY7" fmla="*/ 1772876 h 355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26519" h="3550967">
                  <a:moveTo>
                    <a:pt x="0" y="1772876"/>
                  </a:moveTo>
                  <a:lnTo>
                    <a:pt x="0" y="0"/>
                  </a:lnTo>
                  <a:lnTo>
                    <a:pt x="1772876" y="0"/>
                  </a:lnTo>
                  <a:cubicBezTo>
                    <a:pt x="2202511" y="0"/>
                    <a:pt x="2596553" y="152372"/>
                    <a:pt x="2903911" y="406026"/>
                  </a:cubicBezTo>
                  <a:lnTo>
                    <a:pt x="2926519" y="426574"/>
                  </a:lnTo>
                  <a:lnTo>
                    <a:pt x="2926519" y="3550967"/>
                  </a:lnTo>
                  <a:lnTo>
                    <a:pt x="1778091" y="3550967"/>
                  </a:lnTo>
                  <a:cubicBezTo>
                    <a:pt x="796068" y="3550967"/>
                    <a:pt x="0" y="2754899"/>
                    <a:pt x="0" y="1772876"/>
                  </a:cubicBezTo>
                  <a:close/>
                </a:path>
              </a:pathLst>
            </a:custGeom>
            <a:solidFill>
              <a:srgbClr val="FFFFFF"/>
            </a:solidFill>
            <a:ln w="38100" cap="flat">
              <a:solidFill>
                <a:srgbClr val="F7F7F7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57" name="Texture">
            <a:extLst>
              <a:ext uri="{FF2B5EF4-FFF2-40B4-BE49-F238E27FC236}">
                <a16:creationId xmlns:a16="http://schemas.microsoft.com/office/drawing/2014/main" id="{0D29D77D-2D4E-4868-960B-BEDA724F5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25" name="Picture 24" descr="A close-up of a sheet of paper&#10;&#10;Description automatically generated with low confidence">
            <a:extLst>
              <a:ext uri="{FF2B5EF4-FFF2-40B4-BE49-F238E27FC236}">
                <a16:creationId xmlns:a16="http://schemas.microsoft.com/office/drawing/2014/main" id="{F30682EA-110F-A8A2-1DF3-ADC37D6877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8" r="15943"/>
          <a:stretch/>
        </p:blipFill>
        <p:spPr>
          <a:xfrm>
            <a:off x="5838761" y="870764"/>
            <a:ext cx="2580345" cy="2113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D2C432-0E19-D04A-650A-8FFEA369C6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90" r="-2" b="-2"/>
          <a:stretch/>
        </p:blipFill>
        <p:spPr>
          <a:xfrm>
            <a:off x="9598487" y="1630969"/>
            <a:ext cx="1757644" cy="1757650"/>
          </a:xfrm>
          <a:prstGeom prst="rect">
            <a:avLst/>
          </a:prstGeom>
        </p:spPr>
      </p:pic>
      <p:pic>
        <p:nvPicPr>
          <p:cNvPr id="20" name="Picture 19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19DE6EFA-3FD6-6D7F-AFDF-A038B698CF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2" r="20021" b="5"/>
          <a:stretch/>
        </p:blipFill>
        <p:spPr>
          <a:xfrm>
            <a:off x="6194753" y="4608189"/>
            <a:ext cx="2384803" cy="2030232"/>
          </a:xfrm>
          <a:prstGeom prst="rect">
            <a:avLst/>
          </a:prstGeom>
        </p:spPr>
      </p:pic>
      <p:sp>
        <p:nvSpPr>
          <p:cNvPr id="100" name="Rectangle: Diagonal Corners Rounded 99">
            <a:extLst>
              <a:ext uri="{FF2B5EF4-FFF2-40B4-BE49-F238E27FC236}">
                <a16:creationId xmlns:a16="http://schemas.microsoft.com/office/drawing/2014/main" id="{095A4C5E-B394-702D-4201-16F8D77D6829}"/>
              </a:ext>
            </a:extLst>
          </p:cNvPr>
          <p:cNvSpPr/>
          <p:nvPr/>
        </p:nvSpPr>
        <p:spPr>
          <a:xfrm>
            <a:off x="486848" y="2768710"/>
            <a:ext cx="4699549" cy="192734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4. กระบอกสูบลมใน</a:t>
            </a:r>
            <a:br>
              <a:rPr lang="th-TH" sz="4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4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ระบบนิวเมติกส์ (ต่อ)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E102617-8C91-A967-CC74-F3E3538D7499}"/>
              </a:ext>
            </a:extLst>
          </p:cNvPr>
          <p:cNvSpPr txBox="1"/>
          <p:nvPr/>
        </p:nvSpPr>
        <p:spPr>
          <a:xfrm>
            <a:off x="9200506" y="4480210"/>
            <a:ext cx="29362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ตัวอย่างของ</a:t>
            </a:r>
          </a:p>
          <a:p>
            <a:pPr algn="ctr"/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กระบอกสูบลมชนิดต่างๆ</a:t>
            </a:r>
            <a:endParaRPr lang="th-TH" sz="36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40895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10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0" name="Group 14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41" name="Oval 15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42" name="Freeform: Shape 16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43" name="Freeform: Shape 17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44" name="Freeform: Shape 18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45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46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47" name="Background Fill">
            <a:extLst>
              <a:ext uri="{FF2B5EF4-FFF2-40B4-BE49-F238E27FC236}">
                <a16:creationId xmlns:a16="http://schemas.microsoft.com/office/drawing/2014/main" id="{A7971386-B2B0-4A38-8D3B-8CF23AAA6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Color Fill">
            <a:extLst>
              <a:ext uri="{FF2B5EF4-FFF2-40B4-BE49-F238E27FC236}">
                <a16:creationId xmlns:a16="http://schemas.microsoft.com/office/drawing/2014/main" id="{EB0BF642-CC8D-40B8-B1A3-69C16DA6F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9" name="Group 27">
            <a:extLst>
              <a:ext uri="{FF2B5EF4-FFF2-40B4-BE49-F238E27FC236}">
                <a16:creationId xmlns:a16="http://schemas.microsoft.com/office/drawing/2014/main" id="{E10B92F1-589E-4E47-B8F3-7B3E68E78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8149" y="268616"/>
            <a:ext cx="6745376" cy="6589384"/>
            <a:chOff x="5448149" y="268616"/>
            <a:chExt cx="6745376" cy="6589384"/>
          </a:xfrm>
        </p:grpSpPr>
        <p:sp>
          <p:nvSpPr>
            <p:cNvPr id="50" name="Freeform: Shape 28">
              <a:extLst>
                <a:ext uri="{FF2B5EF4-FFF2-40B4-BE49-F238E27FC236}">
                  <a16:creationId xmlns:a16="http://schemas.microsoft.com/office/drawing/2014/main" id="{CFC8BBF5-84B2-4955-B2DC-7658D9F14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57348" y="4008649"/>
              <a:ext cx="3036177" cy="2845954"/>
            </a:xfrm>
            <a:custGeom>
              <a:avLst/>
              <a:gdLst>
                <a:gd name="connsiteX0" fmla="*/ 0 w 3036177"/>
                <a:gd name="connsiteY0" fmla="*/ 0 h 2845954"/>
                <a:gd name="connsiteX1" fmla="*/ 1515859 w 3036177"/>
                <a:gd name="connsiteY1" fmla="*/ 0 h 2845954"/>
                <a:gd name="connsiteX2" fmla="*/ 3036177 w 3036177"/>
                <a:gd name="connsiteY2" fmla="*/ 1520319 h 2845954"/>
                <a:gd name="connsiteX3" fmla="*/ 3036177 w 3036177"/>
                <a:gd name="connsiteY3" fmla="*/ 2845954 h 2845954"/>
                <a:gd name="connsiteX4" fmla="*/ 784560 w 3036177"/>
                <a:gd name="connsiteY4" fmla="*/ 2845954 h 2845954"/>
                <a:gd name="connsiteX5" fmla="*/ 670290 w 3036177"/>
                <a:gd name="connsiteY5" fmla="*/ 2776534 h 2845954"/>
                <a:gd name="connsiteX6" fmla="*/ 0 w 3036177"/>
                <a:gd name="connsiteY6" fmla="*/ 1515859 h 2845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6177" h="2845954">
                  <a:moveTo>
                    <a:pt x="0" y="0"/>
                  </a:moveTo>
                  <a:lnTo>
                    <a:pt x="1515859" y="0"/>
                  </a:lnTo>
                  <a:cubicBezTo>
                    <a:pt x="2355517" y="0"/>
                    <a:pt x="3036177" y="680661"/>
                    <a:pt x="3036177" y="1520319"/>
                  </a:cubicBezTo>
                  <a:lnTo>
                    <a:pt x="3036177" y="2845954"/>
                  </a:lnTo>
                  <a:lnTo>
                    <a:pt x="784560" y="2845954"/>
                  </a:lnTo>
                  <a:lnTo>
                    <a:pt x="670290" y="2776534"/>
                  </a:lnTo>
                  <a:cubicBezTo>
                    <a:pt x="265883" y="2503323"/>
                    <a:pt x="0" y="2040646"/>
                    <a:pt x="0" y="1515859"/>
                  </a:cubicBez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Oval 29">
              <a:extLst>
                <a:ext uri="{FF2B5EF4-FFF2-40B4-BE49-F238E27FC236}">
                  <a16:creationId xmlns:a16="http://schemas.microsoft.com/office/drawing/2014/main" id="{D56EA1DF-EF1E-4076-8298-3BBAF545F9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64193" y="3584499"/>
              <a:ext cx="491650" cy="491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30">
              <a:extLst>
                <a:ext uri="{FF2B5EF4-FFF2-40B4-BE49-F238E27FC236}">
                  <a16:creationId xmlns:a16="http://schemas.microsoft.com/office/drawing/2014/main" id="{FCBC0EDB-ABCF-45FA-9BCF-811363F49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45458" y="623464"/>
              <a:ext cx="273097" cy="27309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3" name="Graphic 9">
              <a:extLst>
                <a:ext uri="{FF2B5EF4-FFF2-40B4-BE49-F238E27FC236}">
                  <a16:creationId xmlns:a16="http://schemas.microsoft.com/office/drawing/2014/main" id="{BADE4AC2-AA17-4357-A923-84A979ACFD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63379" y="4177495"/>
              <a:ext cx="2610483" cy="268050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Graphic 9">
              <a:extLst>
                <a:ext uri="{FF2B5EF4-FFF2-40B4-BE49-F238E27FC236}">
                  <a16:creationId xmlns:a16="http://schemas.microsoft.com/office/drawing/2014/main" id="{9DB3B62A-ED62-4AA3-9E64-C3891F3C78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48149" y="268616"/>
              <a:ext cx="3550966" cy="3550966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rgbClr val="FFFFFF"/>
            </a:solidFill>
            <a:ln w="38100" cap="flat">
              <a:solidFill>
                <a:srgbClr val="F7F7F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Graphic 9">
              <a:extLst>
                <a:ext uri="{FF2B5EF4-FFF2-40B4-BE49-F238E27FC236}">
                  <a16:creationId xmlns:a16="http://schemas.microsoft.com/office/drawing/2014/main" id="{6076EFAD-6B61-4CEC-BC1A-112D9362A5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91424" y="1182612"/>
              <a:ext cx="2654364" cy="2654364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rgbClr val="FFFFFF"/>
            </a:solidFill>
            <a:ln w="38100" cap="flat">
              <a:solidFill>
                <a:srgbClr val="F7F7F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4E92127-0371-4660-8A8A-73A1616DC4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857182" y="3677994"/>
              <a:ext cx="2849350" cy="3474807"/>
            </a:xfrm>
            <a:custGeom>
              <a:avLst/>
              <a:gdLst>
                <a:gd name="connsiteX0" fmla="*/ 0 w 2926519"/>
                <a:gd name="connsiteY0" fmla="*/ 1772876 h 3550967"/>
                <a:gd name="connsiteX1" fmla="*/ 0 w 2926519"/>
                <a:gd name="connsiteY1" fmla="*/ 0 h 3550967"/>
                <a:gd name="connsiteX2" fmla="*/ 1772876 w 2926519"/>
                <a:gd name="connsiteY2" fmla="*/ 0 h 3550967"/>
                <a:gd name="connsiteX3" fmla="*/ 2903911 w 2926519"/>
                <a:gd name="connsiteY3" fmla="*/ 406026 h 3550967"/>
                <a:gd name="connsiteX4" fmla="*/ 2926519 w 2926519"/>
                <a:gd name="connsiteY4" fmla="*/ 426574 h 3550967"/>
                <a:gd name="connsiteX5" fmla="*/ 2926519 w 2926519"/>
                <a:gd name="connsiteY5" fmla="*/ 3550967 h 3550967"/>
                <a:gd name="connsiteX6" fmla="*/ 1778091 w 2926519"/>
                <a:gd name="connsiteY6" fmla="*/ 3550967 h 3550967"/>
                <a:gd name="connsiteX7" fmla="*/ 0 w 2926519"/>
                <a:gd name="connsiteY7" fmla="*/ 1772876 h 355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26519" h="3550967">
                  <a:moveTo>
                    <a:pt x="0" y="1772876"/>
                  </a:moveTo>
                  <a:lnTo>
                    <a:pt x="0" y="0"/>
                  </a:lnTo>
                  <a:lnTo>
                    <a:pt x="1772876" y="0"/>
                  </a:lnTo>
                  <a:cubicBezTo>
                    <a:pt x="2202511" y="0"/>
                    <a:pt x="2596553" y="152372"/>
                    <a:pt x="2903911" y="406026"/>
                  </a:cubicBezTo>
                  <a:lnTo>
                    <a:pt x="2926519" y="426574"/>
                  </a:lnTo>
                  <a:lnTo>
                    <a:pt x="2926519" y="3550967"/>
                  </a:lnTo>
                  <a:lnTo>
                    <a:pt x="1778091" y="3550967"/>
                  </a:lnTo>
                  <a:cubicBezTo>
                    <a:pt x="796068" y="3550967"/>
                    <a:pt x="0" y="2754899"/>
                    <a:pt x="0" y="1772876"/>
                  </a:cubicBezTo>
                  <a:close/>
                </a:path>
              </a:pathLst>
            </a:custGeom>
            <a:solidFill>
              <a:srgbClr val="FFFFFF"/>
            </a:solidFill>
            <a:ln w="38100" cap="flat">
              <a:solidFill>
                <a:srgbClr val="F7F7F7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7" name="Texture">
            <a:extLst>
              <a:ext uri="{FF2B5EF4-FFF2-40B4-BE49-F238E27FC236}">
                <a16:creationId xmlns:a16="http://schemas.microsoft.com/office/drawing/2014/main" id="{0D29D77D-2D4E-4868-960B-BEDA724F5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5" name="Picture 4" descr="A close-up of a drill&#10;&#10;Description automatically generated with low confidence">
            <a:extLst>
              <a:ext uri="{FF2B5EF4-FFF2-40B4-BE49-F238E27FC236}">
                <a16:creationId xmlns:a16="http://schemas.microsoft.com/office/drawing/2014/main" id="{A56B9046-15D4-0181-6B06-0ED258F2C9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753" y="1500167"/>
            <a:ext cx="2360673" cy="1280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8C49EC-ADDE-B39B-2765-2E5CD2690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8484" y="1677107"/>
            <a:ext cx="1757650" cy="1665373"/>
          </a:xfrm>
          <a:prstGeom prst="rect">
            <a:avLst/>
          </a:prstGeom>
        </p:spPr>
      </p:pic>
      <p:pic>
        <p:nvPicPr>
          <p:cNvPr id="4" name="Picture 3" descr="A black and white photo of an object&#10;&#10;Description automatically generated with low confidence">
            <a:extLst>
              <a:ext uri="{FF2B5EF4-FFF2-40B4-BE49-F238E27FC236}">
                <a16:creationId xmlns:a16="http://schemas.microsoft.com/office/drawing/2014/main" id="{4E6DE0FD-B983-BEF5-4C8B-6644B3D85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4753" y="4956000"/>
            <a:ext cx="2224353" cy="1334611"/>
          </a:xfrm>
          <a:prstGeom prst="rect">
            <a:avLst/>
          </a:prstGeom>
        </p:spPr>
      </p:pic>
      <p:sp>
        <p:nvSpPr>
          <p:cNvPr id="56" name="Rectangle: Diagonal Corners Rounded 55">
            <a:extLst>
              <a:ext uri="{FF2B5EF4-FFF2-40B4-BE49-F238E27FC236}">
                <a16:creationId xmlns:a16="http://schemas.microsoft.com/office/drawing/2014/main" id="{868FD863-F7EC-2464-A8B9-446474C2B2F1}"/>
              </a:ext>
            </a:extLst>
          </p:cNvPr>
          <p:cNvSpPr/>
          <p:nvPr/>
        </p:nvSpPr>
        <p:spPr>
          <a:xfrm>
            <a:off x="486848" y="2768710"/>
            <a:ext cx="4699549" cy="192734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4. กระบอกสูบลมใน</a:t>
            </a:r>
            <a:br>
              <a:rPr lang="th-TH" sz="4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4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ระบบนิวเมติกส์ (ต่อ)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A71AA66-783F-0BF9-D129-26BF4E002BA0}"/>
              </a:ext>
            </a:extLst>
          </p:cNvPr>
          <p:cNvSpPr txBox="1"/>
          <p:nvPr/>
        </p:nvSpPr>
        <p:spPr>
          <a:xfrm>
            <a:off x="9200506" y="4480210"/>
            <a:ext cx="293622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ตัวอย่างของ</a:t>
            </a:r>
          </a:p>
          <a:p>
            <a:pPr algn="ctr"/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กระบอกสูบลมชนิดต่างๆ</a:t>
            </a:r>
            <a:endParaRPr lang="th-TH" sz="36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90211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Background Fill">
            <a:extLst>
              <a:ext uri="{FF2B5EF4-FFF2-40B4-BE49-F238E27FC236}">
                <a16:creationId xmlns:a16="http://schemas.microsoft.com/office/drawing/2014/main" id="{63E5BFF9-8D75-4F8D-AA2E-E9AF4156B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5074A657-B6F7-47AE-B719-D3590207E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495AF5-CD36-4EE9-95DB-86D2A3931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227"/>
            <a:ext cx="12192000" cy="6861227"/>
            <a:chOff x="0" y="-3227"/>
            <a:chExt cx="12192000" cy="686122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EFB5B0C-DD84-4ACA-8A57-0DF5C9BAD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58790" y="124188"/>
              <a:ext cx="215755" cy="2157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7C3102-63A7-409A-A09D-56EBB4C812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79553" y="2866365"/>
              <a:ext cx="697984" cy="697984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A99EBC8-DA67-46D1-BE90-B240465A8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56134" y="3762066"/>
              <a:ext cx="230192" cy="23019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465540EA-046F-4AF0-8CEB-E2EFE6FD03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451544" y="-3227"/>
              <a:ext cx="2740456" cy="2740456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5FE32756-B183-449F-BD63-0CD97BABA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621871" y="163409"/>
              <a:ext cx="2387894" cy="2387894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81A06E5-D53E-4F08-917B-C03F56DFD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3060" y="599153"/>
              <a:ext cx="823413" cy="1000074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49B903-4F98-4946-9F6B-A42679E0D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903403"/>
              <a:ext cx="1715504" cy="2954597"/>
            </a:xfrm>
            <a:custGeom>
              <a:avLst/>
              <a:gdLst>
                <a:gd name="connsiteX0" fmla="*/ 0 w 2429360"/>
                <a:gd name="connsiteY0" fmla="*/ 0 h 4184064"/>
                <a:gd name="connsiteX1" fmla="*/ 329124 w 2429360"/>
                <a:gd name="connsiteY1" fmla="*/ 0 h 4184064"/>
                <a:gd name="connsiteX2" fmla="*/ 2429360 w 2429360"/>
                <a:gd name="connsiteY2" fmla="*/ 2100236 h 4184064"/>
                <a:gd name="connsiteX3" fmla="*/ 2429360 w 2429360"/>
                <a:gd name="connsiteY3" fmla="*/ 4184064 h 4184064"/>
                <a:gd name="connsiteX4" fmla="*/ 132331 w 2429360"/>
                <a:gd name="connsiteY4" fmla="*/ 4184064 h 4184064"/>
                <a:gd name="connsiteX5" fmla="*/ 120545 w 2429360"/>
                <a:gd name="connsiteY5" fmla="*/ 4183469 h 4184064"/>
                <a:gd name="connsiteX6" fmla="*/ 0 w 2429360"/>
                <a:gd name="connsiteY6" fmla="*/ 4165072 h 418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29360" h="4184064">
                  <a:moveTo>
                    <a:pt x="0" y="0"/>
                  </a:moveTo>
                  <a:lnTo>
                    <a:pt x="329124" y="0"/>
                  </a:lnTo>
                  <a:cubicBezTo>
                    <a:pt x="1489065" y="0"/>
                    <a:pt x="2429360" y="940295"/>
                    <a:pt x="2429360" y="2100236"/>
                  </a:cubicBezTo>
                  <a:lnTo>
                    <a:pt x="2429360" y="4184064"/>
                  </a:lnTo>
                  <a:lnTo>
                    <a:pt x="132331" y="4184064"/>
                  </a:lnTo>
                  <a:lnTo>
                    <a:pt x="120545" y="4183469"/>
                  </a:lnTo>
                  <a:lnTo>
                    <a:pt x="0" y="4165072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53BC73C-A7AD-48F4-B586-4F781FCB9C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168300"/>
              <a:ext cx="1533337" cy="2555470"/>
            </a:xfrm>
            <a:custGeom>
              <a:avLst/>
              <a:gdLst>
                <a:gd name="connsiteX0" fmla="*/ 0 w 1986804"/>
                <a:gd name="connsiteY0" fmla="*/ 0 h 2902159"/>
                <a:gd name="connsiteX1" fmla="*/ 533594 w 1986804"/>
                <a:gd name="connsiteY1" fmla="*/ 0 h 2902159"/>
                <a:gd name="connsiteX2" fmla="*/ 1986804 w 1986804"/>
                <a:gd name="connsiteY2" fmla="*/ 1453211 h 2902159"/>
                <a:gd name="connsiteX3" fmla="*/ 1986804 w 1986804"/>
                <a:gd name="connsiteY3" fmla="*/ 2902159 h 2902159"/>
                <a:gd name="connsiteX4" fmla="*/ 537856 w 1986804"/>
                <a:gd name="connsiteY4" fmla="*/ 2902159 h 2902159"/>
                <a:gd name="connsiteX5" fmla="*/ 105713 w 1986804"/>
                <a:gd name="connsiteY5" fmla="*/ 2836826 h 2902159"/>
                <a:gd name="connsiteX6" fmla="*/ 0 w 1986804"/>
                <a:gd name="connsiteY6" fmla="*/ 2798136 h 2902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6804" h="2902159">
                  <a:moveTo>
                    <a:pt x="0" y="0"/>
                  </a:moveTo>
                  <a:lnTo>
                    <a:pt x="533594" y="0"/>
                  </a:lnTo>
                  <a:cubicBezTo>
                    <a:pt x="1336188" y="0"/>
                    <a:pt x="1986804" y="650616"/>
                    <a:pt x="1986804" y="1453211"/>
                  </a:cubicBezTo>
                  <a:lnTo>
                    <a:pt x="1986804" y="2902159"/>
                  </a:lnTo>
                  <a:lnTo>
                    <a:pt x="537856" y="2902159"/>
                  </a:lnTo>
                  <a:cubicBezTo>
                    <a:pt x="387370" y="2902159"/>
                    <a:pt x="242226" y="2879286"/>
                    <a:pt x="105713" y="2836826"/>
                  </a:cubicBezTo>
                  <a:lnTo>
                    <a:pt x="0" y="279813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B3270C9-025A-41DD-997B-C8C6A6CBA1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85047" y="4685933"/>
              <a:ext cx="2406953" cy="2172067"/>
            </a:xfrm>
            <a:custGeom>
              <a:avLst/>
              <a:gdLst>
                <a:gd name="connsiteX0" fmla="*/ 1229573 w 2406953"/>
                <a:gd name="connsiteY0" fmla="*/ 0 h 2172067"/>
                <a:gd name="connsiteX1" fmla="*/ 2406313 w 2406953"/>
                <a:gd name="connsiteY1" fmla="*/ 1496275 h 2172067"/>
                <a:gd name="connsiteX2" fmla="*/ 2406953 w 2406953"/>
                <a:gd name="connsiteY2" fmla="*/ 1499327 h 2172067"/>
                <a:gd name="connsiteX3" fmla="*/ 2406953 w 2406953"/>
                <a:gd name="connsiteY3" fmla="*/ 2172067 h 2172067"/>
                <a:gd name="connsiteX4" fmla="*/ 36154 w 2406953"/>
                <a:gd name="connsiteY4" fmla="*/ 2172067 h 2172067"/>
                <a:gd name="connsiteX5" fmla="*/ 13809 w 2406953"/>
                <a:gd name="connsiteY5" fmla="*/ 2065529 h 2172067"/>
                <a:gd name="connsiteX6" fmla="*/ 0 w 2406953"/>
                <a:gd name="connsiteY6" fmla="*/ 1873933 h 2172067"/>
                <a:gd name="connsiteX7" fmla="*/ 1229573 w 2406953"/>
                <a:gd name="connsiteY7" fmla="*/ 0 h 217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6953" h="2172067">
                  <a:moveTo>
                    <a:pt x="1229573" y="0"/>
                  </a:moveTo>
                  <a:cubicBezTo>
                    <a:pt x="1229573" y="0"/>
                    <a:pt x="2170965" y="642363"/>
                    <a:pt x="2406313" y="1496275"/>
                  </a:cubicBezTo>
                  <a:lnTo>
                    <a:pt x="2406953" y="1499327"/>
                  </a:lnTo>
                  <a:lnTo>
                    <a:pt x="2406953" y="2172067"/>
                  </a:lnTo>
                  <a:lnTo>
                    <a:pt x="36154" y="2172067"/>
                  </a:lnTo>
                  <a:lnTo>
                    <a:pt x="13809" y="2065529"/>
                  </a:lnTo>
                  <a:cubicBezTo>
                    <a:pt x="4803" y="2002533"/>
                    <a:pt x="0" y="1938616"/>
                    <a:pt x="0" y="1873933"/>
                  </a:cubicBezTo>
                  <a:cubicBezTo>
                    <a:pt x="0" y="839004"/>
                    <a:pt x="1229573" y="0"/>
                    <a:pt x="1229573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3" name="Texture">
            <a:extLst>
              <a:ext uri="{FF2B5EF4-FFF2-40B4-BE49-F238E27FC236}">
                <a16:creationId xmlns:a16="http://schemas.microsoft.com/office/drawing/2014/main" id="{8DB0478B-1B97-4BFD-90B4-35597D821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2" name="Rectangle: Diagonal Corners Rounded 21">
            <a:extLst>
              <a:ext uri="{FF2B5EF4-FFF2-40B4-BE49-F238E27FC236}">
                <a16:creationId xmlns:a16="http://schemas.microsoft.com/office/drawing/2014/main" id="{FAF9961C-4B97-A18D-842C-4B58163F1904}"/>
              </a:ext>
            </a:extLst>
          </p:cNvPr>
          <p:cNvSpPr/>
          <p:nvPr/>
        </p:nvSpPr>
        <p:spPr>
          <a:xfrm>
            <a:off x="201677" y="286900"/>
            <a:ext cx="7992533" cy="1117601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4. กระบอกสูบลมในระบบนิวเมติกส์ (ต่อ)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31A175-B206-39AB-8B75-568F41B480A2}"/>
              </a:ext>
            </a:extLst>
          </p:cNvPr>
          <p:cNvSpPr txBox="1"/>
          <p:nvPr/>
        </p:nvSpPr>
        <p:spPr>
          <a:xfrm>
            <a:off x="9583868" y="843773"/>
            <a:ext cx="24639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4.1 กระบอกสูบลมทำงานทางเดียว</a:t>
            </a:r>
            <a:r>
              <a:rPr lang="th-TH" sz="36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233C1C4-E959-939B-2709-2A1A152B9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45" y="3077975"/>
            <a:ext cx="10658663" cy="3439278"/>
          </a:xfrm>
          <a:custGeom>
            <a:avLst/>
            <a:gdLst>
              <a:gd name="connsiteX0" fmla="*/ 0 w 10658663"/>
              <a:gd name="connsiteY0" fmla="*/ 0 h 3439278"/>
              <a:gd name="connsiteX1" fmla="*/ 592148 w 10658663"/>
              <a:gd name="connsiteY1" fmla="*/ 0 h 3439278"/>
              <a:gd name="connsiteX2" fmla="*/ 1397469 w 10658663"/>
              <a:gd name="connsiteY2" fmla="*/ 0 h 3439278"/>
              <a:gd name="connsiteX3" fmla="*/ 2096204 w 10658663"/>
              <a:gd name="connsiteY3" fmla="*/ 0 h 3439278"/>
              <a:gd name="connsiteX4" fmla="*/ 2688352 w 10658663"/>
              <a:gd name="connsiteY4" fmla="*/ 0 h 3439278"/>
              <a:gd name="connsiteX5" fmla="*/ 3493673 w 10658663"/>
              <a:gd name="connsiteY5" fmla="*/ 0 h 3439278"/>
              <a:gd name="connsiteX6" fmla="*/ 3872648 w 10658663"/>
              <a:gd name="connsiteY6" fmla="*/ 0 h 3439278"/>
              <a:gd name="connsiteX7" fmla="*/ 4251622 w 10658663"/>
              <a:gd name="connsiteY7" fmla="*/ 0 h 3439278"/>
              <a:gd name="connsiteX8" fmla="*/ 4630597 w 10658663"/>
              <a:gd name="connsiteY8" fmla="*/ 0 h 3439278"/>
              <a:gd name="connsiteX9" fmla="*/ 5116158 w 10658663"/>
              <a:gd name="connsiteY9" fmla="*/ 0 h 3439278"/>
              <a:gd name="connsiteX10" fmla="*/ 5921479 w 10658663"/>
              <a:gd name="connsiteY10" fmla="*/ 0 h 3439278"/>
              <a:gd name="connsiteX11" fmla="*/ 6193867 w 10658663"/>
              <a:gd name="connsiteY11" fmla="*/ 0 h 3439278"/>
              <a:gd name="connsiteX12" fmla="*/ 6786015 w 10658663"/>
              <a:gd name="connsiteY12" fmla="*/ 0 h 3439278"/>
              <a:gd name="connsiteX13" fmla="*/ 7271577 w 10658663"/>
              <a:gd name="connsiteY13" fmla="*/ 0 h 3439278"/>
              <a:gd name="connsiteX14" fmla="*/ 7757138 w 10658663"/>
              <a:gd name="connsiteY14" fmla="*/ 0 h 3439278"/>
              <a:gd name="connsiteX15" fmla="*/ 8136113 w 10658663"/>
              <a:gd name="connsiteY15" fmla="*/ 0 h 3439278"/>
              <a:gd name="connsiteX16" fmla="*/ 8408501 w 10658663"/>
              <a:gd name="connsiteY16" fmla="*/ 0 h 3439278"/>
              <a:gd name="connsiteX17" fmla="*/ 9107235 w 10658663"/>
              <a:gd name="connsiteY17" fmla="*/ 0 h 3439278"/>
              <a:gd name="connsiteX18" fmla="*/ 9379623 w 10658663"/>
              <a:gd name="connsiteY18" fmla="*/ 0 h 3439278"/>
              <a:gd name="connsiteX19" fmla="*/ 10078358 w 10658663"/>
              <a:gd name="connsiteY19" fmla="*/ 0 h 3439278"/>
              <a:gd name="connsiteX20" fmla="*/ 10658663 w 10658663"/>
              <a:gd name="connsiteY20" fmla="*/ 0 h 3439278"/>
              <a:gd name="connsiteX21" fmla="*/ 10658663 w 10658663"/>
              <a:gd name="connsiteY21" fmla="*/ 504427 h 3439278"/>
              <a:gd name="connsiteX22" fmla="*/ 10658663 w 10658663"/>
              <a:gd name="connsiteY22" fmla="*/ 1043248 h 3439278"/>
              <a:gd name="connsiteX23" fmla="*/ 10658663 w 10658663"/>
              <a:gd name="connsiteY23" fmla="*/ 1513282 h 3439278"/>
              <a:gd name="connsiteX24" fmla="*/ 10658663 w 10658663"/>
              <a:gd name="connsiteY24" fmla="*/ 2086495 h 3439278"/>
              <a:gd name="connsiteX25" fmla="*/ 10658663 w 10658663"/>
              <a:gd name="connsiteY25" fmla="*/ 2556530 h 3439278"/>
              <a:gd name="connsiteX26" fmla="*/ 10658663 w 10658663"/>
              <a:gd name="connsiteY26" fmla="*/ 3439278 h 3439278"/>
              <a:gd name="connsiteX27" fmla="*/ 10386275 w 10658663"/>
              <a:gd name="connsiteY27" fmla="*/ 3439278 h 3439278"/>
              <a:gd name="connsiteX28" fmla="*/ 9580954 w 10658663"/>
              <a:gd name="connsiteY28" fmla="*/ 3439278 h 3439278"/>
              <a:gd name="connsiteX29" fmla="*/ 9308566 w 10658663"/>
              <a:gd name="connsiteY29" fmla="*/ 3439278 h 3439278"/>
              <a:gd name="connsiteX30" fmla="*/ 8823004 w 10658663"/>
              <a:gd name="connsiteY30" fmla="*/ 3439278 h 3439278"/>
              <a:gd name="connsiteX31" fmla="*/ 8230856 w 10658663"/>
              <a:gd name="connsiteY31" fmla="*/ 3439278 h 3439278"/>
              <a:gd name="connsiteX32" fmla="*/ 7851882 w 10658663"/>
              <a:gd name="connsiteY32" fmla="*/ 3439278 h 3439278"/>
              <a:gd name="connsiteX33" fmla="*/ 7366320 w 10658663"/>
              <a:gd name="connsiteY33" fmla="*/ 3439278 h 3439278"/>
              <a:gd name="connsiteX34" fmla="*/ 7093932 w 10658663"/>
              <a:gd name="connsiteY34" fmla="*/ 3439278 h 3439278"/>
              <a:gd name="connsiteX35" fmla="*/ 6821544 w 10658663"/>
              <a:gd name="connsiteY35" fmla="*/ 3439278 h 3439278"/>
              <a:gd name="connsiteX36" fmla="*/ 6229396 w 10658663"/>
              <a:gd name="connsiteY36" fmla="*/ 3439278 h 3439278"/>
              <a:gd name="connsiteX37" fmla="*/ 5957008 w 10658663"/>
              <a:gd name="connsiteY37" fmla="*/ 3439278 h 3439278"/>
              <a:gd name="connsiteX38" fmla="*/ 5578034 w 10658663"/>
              <a:gd name="connsiteY38" fmla="*/ 3439278 h 3439278"/>
              <a:gd name="connsiteX39" fmla="*/ 5199059 w 10658663"/>
              <a:gd name="connsiteY39" fmla="*/ 3439278 h 3439278"/>
              <a:gd name="connsiteX40" fmla="*/ 4393738 w 10658663"/>
              <a:gd name="connsiteY40" fmla="*/ 3439278 h 3439278"/>
              <a:gd name="connsiteX41" fmla="*/ 4121350 w 10658663"/>
              <a:gd name="connsiteY41" fmla="*/ 3439278 h 3439278"/>
              <a:gd name="connsiteX42" fmla="*/ 3529202 w 10658663"/>
              <a:gd name="connsiteY42" fmla="*/ 3439278 h 3439278"/>
              <a:gd name="connsiteX43" fmla="*/ 3150227 w 10658663"/>
              <a:gd name="connsiteY43" fmla="*/ 3439278 h 3439278"/>
              <a:gd name="connsiteX44" fmla="*/ 2344906 w 10658663"/>
              <a:gd name="connsiteY44" fmla="*/ 3439278 h 3439278"/>
              <a:gd name="connsiteX45" fmla="*/ 2072518 w 10658663"/>
              <a:gd name="connsiteY45" fmla="*/ 3439278 h 3439278"/>
              <a:gd name="connsiteX46" fmla="*/ 1267197 w 10658663"/>
              <a:gd name="connsiteY46" fmla="*/ 3439278 h 3439278"/>
              <a:gd name="connsiteX47" fmla="*/ 781635 w 10658663"/>
              <a:gd name="connsiteY47" fmla="*/ 3439278 h 3439278"/>
              <a:gd name="connsiteX48" fmla="*/ 0 w 10658663"/>
              <a:gd name="connsiteY48" fmla="*/ 3439278 h 3439278"/>
              <a:gd name="connsiteX49" fmla="*/ 0 w 10658663"/>
              <a:gd name="connsiteY49" fmla="*/ 2934851 h 3439278"/>
              <a:gd name="connsiteX50" fmla="*/ 0 w 10658663"/>
              <a:gd name="connsiteY50" fmla="*/ 2430423 h 3439278"/>
              <a:gd name="connsiteX51" fmla="*/ 0 w 10658663"/>
              <a:gd name="connsiteY51" fmla="*/ 1891603 h 3439278"/>
              <a:gd name="connsiteX52" fmla="*/ 0 w 10658663"/>
              <a:gd name="connsiteY52" fmla="*/ 1421568 h 3439278"/>
              <a:gd name="connsiteX53" fmla="*/ 0 w 10658663"/>
              <a:gd name="connsiteY53" fmla="*/ 882748 h 3439278"/>
              <a:gd name="connsiteX54" fmla="*/ 0 w 10658663"/>
              <a:gd name="connsiteY54" fmla="*/ 0 h 3439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658663" h="3439278" fill="none" extrusionOk="0">
                <a:moveTo>
                  <a:pt x="0" y="0"/>
                </a:moveTo>
                <a:cubicBezTo>
                  <a:pt x="232661" y="-66945"/>
                  <a:pt x="448338" y="68065"/>
                  <a:pt x="592148" y="0"/>
                </a:cubicBezTo>
                <a:cubicBezTo>
                  <a:pt x="735958" y="-68065"/>
                  <a:pt x="1046700" y="6350"/>
                  <a:pt x="1397469" y="0"/>
                </a:cubicBezTo>
                <a:cubicBezTo>
                  <a:pt x="1748238" y="-6350"/>
                  <a:pt x="1835206" y="73698"/>
                  <a:pt x="2096204" y="0"/>
                </a:cubicBezTo>
                <a:cubicBezTo>
                  <a:pt x="2357202" y="-73698"/>
                  <a:pt x="2511079" y="2060"/>
                  <a:pt x="2688352" y="0"/>
                </a:cubicBezTo>
                <a:cubicBezTo>
                  <a:pt x="2865625" y="-2060"/>
                  <a:pt x="3288682" y="9853"/>
                  <a:pt x="3493673" y="0"/>
                </a:cubicBezTo>
                <a:cubicBezTo>
                  <a:pt x="3698664" y="-9853"/>
                  <a:pt x="3754344" y="34650"/>
                  <a:pt x="3872648" y="0"/>
                </a:cubicBezTo>
                <a:cubicBezTo>
                  <a:pt x="3990953" y="-34650"/>
                  <a:pt x="4071102" y="22140"/>
                  <a:pt x="4251622" y="0"/>
                </a:cubicBezTo>
                <a:cubicBezTo>
                  <a:pt x="4432142" y="-22140"/>
                  <a:pt x="4536753" y="13451"/>
                  <a:pt x="4630597" y="0"/>
                </a:cubicBezTo>
                <a:cubicBezTo>
                  <a:pt x="4724441" y="-13451"/>
                  <a:pt x="4925357" y="23266"/>
                  <a:pt x="5116158" y="0"/>
                </a:cubicBezTo>
                <a:cubicBezTo>
                  <a:pt x="5306959" y="-23266"/>
                  <a:pt x="5675295" y="29410"/>
                  <a:pt x="5921479" y="0"/>
                </a:cubicBezTo>
                <a:cubicBezTo>
                  <a:pt x="6167663" y="-29410"/>
                  <a:pt x="6096389" y="1299"/>
                  <a:pt x="6193867" y="0"/>
                </a:cubicBezTo>
                <a:cubicBezTo>
                  <a:pt x="6291345" y="-1299"/>
                  <a:pt x="6615277" y="39492"/>
                  <a:pt x="6786015" y="0"/>
                </a:cubicBezTo>
                <a:cubicBezTo>
                  <a:pt x="6956753" y="-39492"/>
                  <a:pt x="7151084" y="29637"/>
                  <a:pt x="7271577" y="0"/>
                </a:cubicBezTo>
                <a:cubicBezTo>
                  <a:pt x="7392070" y="-29637"/>
                  <a:pt x="7597296" y="32525"/>
                  <a:pt x="7757138" y="0"/>
                </a:cubicBezTo>
                <a:cubicBezTo>
                  <a:pt x="7916980" y="-32525"/>
                  <a:pt x="8042609" y="9100"/>
                  <a:pt x="8136113" y="0"/>
                </a:cubicBezTo>
                <a:cubicBezTo>
                  <a:pt x="8229618" y="-9100"/>
                  <a:pt x="8314059" y="27243"/>
                  <a:pt x="8408501" y="0"/>
                </a:cubicBezTo>
                <a:cubicBezTo>
                  <a:pt x="8502943" y="-27243"/>
                  <a:pt x="8847758" y="67676"/>
                  <a:pt x="9107235" y="0"/>
                </a:cubicBezTo>
                <a:cubicBezTo>
                  <a:pt x="9366712" y="-67676"/>
                  <a:pt x="9289397" y="29401"/>
                  <a:pt x="9379623" y="0"/>
                </a:cubicBezTo>
                <a:cubicBezTo>
                  <a:pt x="9469849" y="-29401"/>
                  <a:pt x="9816807" y="2752"/>
                  <a:pt x="10078358" y="0"/>
                </a:cubicBezTo>
                <a:cubicBezTo>
                  <a:pt x="10339909" y="-2752"/>
                  <a:pt x="10525051" y="27388"/>
                  <a:pt x="10658663" y="0"/>
                </a:cubicBezTo>
                <a:cubicBezTo>
                  <a:pt x="10696501" y="186988"/>
                  <a:pt x="10610013" y="297311"/>
                  <a:pt x="10658663" y="504427"/>
                </a:cubicBezTo>
                <a:cubicBezTo>
                  <a:pt x="10707313" y="711543"/>
                  <a:pt x="10641838" y="861676"/>
                  <a:pt x="10658663" y="1043248"/>
                </a:cubicBezTo>
                <a:cubicBezTo>
                  <a:pt x="10675488" y="1224820"/>
                  <a:pt x="10625331" y="1358404"/>
                  <a:pt x="10658663" y="1513282"/>
                </a:cubicBezTo>
                <a:cubicBezTo>
                  <a:pt x="10691995" y="1668160"/>
                  <a:pt x="10640021" y="1881991"/>
                  <a:pt x="10658663" y="2086495"/>
                </a:cubicBezTo>
                <a:cubicBezTo>
                  <a:pt x="10677305" y="2290999"/>
                  <a:pt x="10615402" y="2377408"/>
                  <a:pt x="10658663" y="2556530"/>
                </a:cubicBezTo>
                <a:cubicBezTo>
                  <a:pt x="10701924" y="2735653"/>
                  <a:pt x="10574130" y="3018594"/>
                  <a:pt x="10658663" y="3439278"/>
                </a:cubicBezTo>
                <a:cubicBezTo>
                  <a:pt x="10529333" y="3459304"/>
                  <a:pt x="10447905" y="3427613"/>
                  <a:pt x="10386275" y="3439278"/>
                </a:cubicBezTo>
                <a:cubicBezTo>
                  <a:pt x="10324645" y="3450943"/>
                  <a:pt x="9816157" y="3390327"/>
                  <a:pt x="9580954" y="3439278"/>
                </a:cubicBezTo>
                <a:cubicBezTo>
                  <a:pt x="9345751" y="3488229"/>
                  <a:pt x="9421716" y="3433943"/>
                  <a:pt x="9308566" y="3439278"/>
                </a:cubicBezTo>
                <a:cubicBezTo>
                  <a:pt x="9195416" y="3444613"/>
                  <a:pt x="9035186" y="3438118"/>
                  <a:pt x="8823004" y="3439278"/>
                </a:cubicBezTo>
                <a:cubicBezTo>
                  <a:pt x="8610822" y="3440438"/>
                  <a:pt x="8462528" y="3428100"/>
                  <a:pt x="8230856" y="3439278"/>
                </a:cubicBezTo>
                <a:cubicBezTo>
                  <a:pt x="7999184" y="3450456"/>
                  <a:pt x="7991769" y="3435938"/>
                  <a:pt x="7851882" y="3439278"/>
                </a:cubicBezTo>
                <a:cubicBezTo>
                  <a:pt x="7711995" y="3442618"/>
                  <a:pt x="7506377" y="3412824"/>
                  <a:pt x="7366320" y="3439278"/>
                </a:cubicBezTo>
                <a:cubicBezTo>
                  <a:pt x="7226263" y="3465732"/>
                  <a:pt x="7184787" y="3413750"/>
                  <a:pt x="7093932" y="3439278"/>
                </a:cubicBezTo>
                <a:cubicBezTo>
                  <a:pt x="7003077" y="3464806"/>
                  <a:pt x="6891672" y="3409918"/>
                  <a:pt x="6821544" y="3439278"/>
                </a:cubicBezTo>
                <a:cubicBezTo>
                  <a:pt x="6751416" y="3468638"/>
                  <a:pt x="6441800" y="3418193"/>
                  <a:pt x="6229396" y="3439278"/>
                </a:cubicBezTo>
                <a:cubicBezTo>
                  <a:pt x="6016992" y="3460363"/>
                  <a:pt x="6033612" y="3422407"/>
                  <a:pt x="5957008" y="3439278"/>
                </a:cubicBezTo>
                <a:cubicBezTo>
                  <a:pt x="5880404" y="3456149"/>
                  <a:pt x="5744950" y="3405227"/>
                  <a:pt x="5578034" y="3439278"/>
                </a:cubicBezTo>
                <a:cubicBezTo>
                  <a:pt x="5411118" y="3473329"/>
                  <a:pt x="5364823" y="3424299"/>
                  <a:pt x="5199059" y="3439278"/>
                </a:cubicBezTo>
                <a:cubicBezTo>
                  <a:pt x="5033295" y="3454257"/>
                  <a:pt x="4557734" y="3350063"/>
                  <a:pt x="4393738" y="3439278"/>
                </a:cubicBezTo>
                <a:cubicBezTo>
                  <a:pt x="4229742" y="3528493"/>
                  <a:pt x="4221585" y="3433324"/>
                  <a:pt x="4121350" y="3439278"/>
                </a:cubicBezTo>
                <a:cubicBezTo>
                  <a:pt x="4021115" y="3445232"/>
                  <a:pt x="3812065" y="3377297"/>
                  <a:pt x="3529202" y="3439278"/>
                </a:cubicBezTo>
                <a:cubicBezTo>
                  <a:pt x="3246339" y="3501259"/>
                  <a:pt x="3300009" y="3416875"/>
                  <a:pt x="3150227" y="3439278"/>
                </a:cubicBezTo>
                <a:cubicBezTo>
                  <a:pt x="3000445" y="3461681"/>
                  <a:pt x="2689836" y="3369542"/>
                  <a:pt x="2344906" y="3439278"/>
                </a:cubicBezTo>
                <a:cubicBezTo>
                  <a:pt x="1999976" y="3509014"/>
                  <a:pt x="2146569" y="3419740"/>
                  <a:pt x="2072518" y="3439278"/>
                </a:cubicBezTo>
                <a:cubicBezTo>
                  <a:pt x="1998467" y="3458816"/>
                  <a:pt x="1599836" y="3384606"/>
                  <a:pt x="1267197" y="3439278"/>
                </a:cubicBezTo>
                <a:cubicBezTo>
                  <a:pt x="934558" y="3493950"/>
                  <a:pt x="882780" y="3423709"/>
                  <a:pt x="781635" y="3439278"/>
                </a:cubicBezTo>
                <a:cubicBezTo>
                  <a:pt x="680490" y="3454847"/>
                  <a:pt x="288666" y="3399291"/>
                  <a:pt x="0" y="3439278"/>
                </a:cubicBezTo>
                <a:cubicBezTo>
                  <a:pt x="-51821" y="3217929"/>
                  <a:pt x="28668" y="3068050"/>
                  <a:pt x="0" y="2934851"/>
                </a:cubicBezTo>
                <a:cubicBezTo>
                  <a:pt x="-28668" y="2801652"/>
                  <a:pt x="3222" y="2601503"/>
                  <a:pt x="0" y="2430423"/>
                </a:cubicBezTo>
                <a:cubicBezTo>
                  <a:pt x="-3222" y="2259343"/>
                  <a:pt x="1266" y="2057787"/>
                  <a:pt x="0" y="1891603"/>
                </a:cubicBezTo>
                <a:cubicBezTo>
                  <a:pt x="-1266" y="1725419"/>
                  <a:pt x="19824" y="1588877"/>
                  <a:pt x="0" y="1421568"/>
                </a:cubicBezTo>
                <a:cubicBezTo>
                  <a:pt x="-19824" y="1254259"/>
                  <a:pt x="6995" y="1123306"/>
                  <a:pt x="0" y="882748"/>
                </a:cubicBezTo>
                <a:cubicBezTo>
                  <a:pt x="-6995" y="642190"/>
                  <a:pt x="34321" y="378553"/>
                  <a:pt x="0" y="0"/>
                </a:cubicBezTo>
                <a:close/>
              </a:path>
              <a:path w="10658663" h="3439278" stroke="0" extrusionOk="0">
                <a:moveTo>
                  <a:pt x="0" y="0"/>
                </a:moveTo>
                <a:cubicBezTo>
                  <a:pt x="149062" y="-42500"/>
                  <a:pt x="270027" y="23285"/>
                  <a:pt x="485561" y="0"/>
                </a:cubicBezTo>
                <a:cubicBezTo>
                  <a:pt x="701095" y="-23285"/>
                  <a:pt x="688969" y="43226"/>
                  <a:pt x="864536" y="0"/>
                </a:cubicBezTo>
                <a:cubicBezTo>
                  <a:pt x="1040103" y="-43226"/>
                  <a:pt x="1266497" y="1595"/>
                  <a:pt x="1563271" y="0"/>
                </a:cubicBezTo>
                <a:cubicBezTo>
                  <a:pt x="1860046" y="-1595"/>
                  <a:pt x="1997194" y="52188"/>
                  <a:pt x="2155419" y="0"/>
                </a:cubicBezTo>
                <a:cubicBezTo>
                  <a:pt x="2313644" y="-52188"/>
                  <a:pt x="2346592" y="14038"/>
                  <a:pt x="2534393" y="0"/>
                </a:cubicBezTo>
                <a:cubicBezTo>
                  <a:pt x="2722194" y="-14038"/>
                  <a:pt x="3049644" y="52513"/>
                  <a:pt x="3339714" y="0"/>
                </a:cubicBezTo>
                <a:cubicBezTo>
                  <a:pt x="3629784" y="-52513"/>
                  <a:pt x="3706127" y="20994"/>
                  <a:pt x="3825276" y="0"/>
                </a:cubicBezTo>
                <a:cubicBezTo>
                  <a:pt x="3944425" y="-20994"/>
                  <a:pt x="3968777" y="32659"/>
                  <a:pt x="4097664" y="0"/>
                </a:cubicBezTo>
                <a:cubicBezTo>
                  <a:pt x="4226551" y="-32659"/>
                  <a:pt x="4552686" y="17929"/>
                  <a:pt x="4796398" y="0"/>
                </a:cubicBezTo>
                <a:cubicBezTo>
                  <a:pt x="5040110" y="-17929"/>
                  <a:pt x="5188257" y="39307"/>
                  <a:pt x="5388546" y="0"/>
                </a:cubicBezTo>
                <a:cubicBezTo>
                  <a:pt x="5588835" y="-39307"/>
                  <a:pt x="5588317" y="23202"/>
                  <a:pt x="5767521" y="0"/>
                </a:cubicBezTo>
                <a:cubicBezTo>
                  <a:pt x="5946726" y="-23202"/>
                  <a:pt x="6323172" y="94726"/>
                  <a:pt x="6572842" y="0"/>
                </a:cubicBezTo>
                <a:cubicBezTo>
                  <a:pt x="6822512" y="-94726"/>
                  <a:pt x="6939435" y="41224"/>
                  <a:pt x="7058403" y="0"/>
                </a:cubicBezTo>
                <a:cubicBezTo>
                  <a:pt x="7177371" y="-41224"/>
                  <a:pt x="7472565" y="49056"/>
                  <a:pt x="7650551" y="0"/>
                </a:cubicBezTo>
                <a:cubicBezTo>
                  <a:pt x="7828537" y="-49056"/>
                  <a:pt x="8150087" y="82971"/>
                  <a:pt x="8455873" y="0"/>
                </a:cubicBezTo>
                <a:cubicBezTo>
                  <a:pt x="8761659" y="-82971"/>
                  <a:pt x="8622827" y="3188"/>
                  <a:pt x="8728261" y="0"/>
                </a:cubicBezTo>
                <a:cubicBezTo>
                  <a:pt x="8833695" y="-3188"/>
                  <a:pt x="9065134" y="8224"/>
                  <a:pt x="9320409" y="0"/>
                </a:cubicBezTo>
                <a:cubicBezTo>
                  <a:pt x="9575684" y="-8224"/>
                  <a:pt x="9741572" y="8242"/>
                  <a:pt x="10019143" y="0"/>
                </a:cubicBezTo>
                <a:cubicBezTo>
                  <a:pt x="10296714" y="-8242"/>
                  <a:pt x="10517942" y="15639"/>
                  <a:pt x="10658663" y="0"/>
                </a:cubicBezTo>
                <a:cubicBezTo>
                  <a:pt x="10724309" y="167294"/>
                  <a:pt x="10652710" y="398628"/>
                  <a:pt x="10658663" y="641999"/>
                </a:cubicBezTo>
                <a:cubicBezTo>
                  <a:pt x="10664616" y="885370"/>
                  <a:pt x="10628711" y="948645"/>
                  <a:pt x="10658663" y="1112033"/>
                </a:cubicBezTo>
                <a:cubicBezTo>
                  <a:pt x="10688615" y="1275421"/>
                  <a:pt x="10654599" y="1440285"/>
                  <a:pt x="10658663" y="1582068"/>
                </a:cubicBezTo>
                <a:cubicBezTo>
                  <a:pt x="10662727" y="1723852"/>
                  <a:pt x="10642716" y="1892065"/>
                  <a:pt x="10658663" y="2155281"/>
                </a:cubicBezTo>
                <a:cubicBezTo>
                  <a:pt x="10674610" y="2418497"/>
                  <a:pt x="10634175" y="2536798"/>
                  <a:pt x="10658663" y="2762887"/>
                </a:cubicBezTo>
                <a:cubicBezTo>
                  <a:pt x="10683151" y="2988976"/>
                  <a:pt x="10600537" y="3123494"/>
                  <a:pt x="10658663" y="3439278"/>
                </a:cubicBezTo>
                <a:cubicBezTo>
                  <a:pt x="10391018" y="3471636"/>
                  <a:pt x="10249280" y="3431384"/>
                  <a:pt x="9853342" y="3439278"/>
                </a:cubicBezTo>
                <a:cubicBezTo>
                  <a:pt x="9457404" y="3447172"/>
                  <a:pt x="9438981" y="3412139"/>
                  <a:pt x="9048021" y="3439278"/>
                </a:cubicBezTo>
                <a:cubicBezTo>
                  <a:pt x="8657061" y="3466417"/>
                  <a:pt x="8607393" y="3375048"/>
                  <a:pt x="8455873" y="3439278"/>
                </a:cubicBezTo>
                <a:cubicBezTo>
                  <a:pt x="8304353" y="3503508"/>
                  <a:pt x="8003349" y="3370991"/>
                  <a:pt x="7757138" y="3439278"/>
                </a:cubicBezTo>
                <a:cubicBezTo>
                  <a:pt x="7510927" y="3507565"/>
                  <a:pt x="7543663" y="3420407"/>
                  <a:pt x="7378163" y="3439278"/>
                </a:cubicBezTo>
                <a:cubicBezTo>
                  <a:pt x="7212664" y="3458149"/>
                  <a:pt x="6959700" y="3378560"/>
                  <a:pt x="6786015" y="3439278"/>
                </a:cubicBezTo>
                <a:cubicBezTo>
                  <a:pt x="6612330" y="3499996"/>
                  <a:pt x="6169904" y="3349837"/>
                  <a:pt x="5980694" y="3439278"/>
                </a:cubicBezTo>
                <a:cubicBezTo>
                  <a:pt x="5791484" y="3528719"/>
                  <a:pt x="5491475" y="3379123"/>
                  <a:pt x="5175373" y="3439278"/>
                </a:cubicBezTo>
                <a:cubicBezTo>
                  <a:pt x="4859271" y="3499433"/>
                  <a:pt x="4896622" y="3417815"/>
                  <a:pt x="4796398" y="3439278"/>
                </a:cubicBezTo>
                <a:cubicBezTo>
                  <a:pt x="4696175" y="3460741"/>
                  <a:pt x="4428528" y="3430324"/>
                  <a:pt x="4097664" y="3439278"/>
                </a:cubicBezTo>
                <a:cubicBezTo>
                  <a:pt x="3766800" y="3448232"/>
                  <a:pt x="3852689" y="3402797"/>
                  <a:pt x="3612102" y="3439278"/>
                </a:cubicBezTo>
                <a:cubicBezTo>
                  <a:pt x="3371515" y="3475759"/>
                  <a:pt x="3343588" y="3397174"/>
                  <a:pt x="3126541" y="3439278"/>
                </a:cubicBezTo>
                <a:cubicBezTo>
                  <a:pt x="2909494" y="3481382"/>
                  <a:pt x="2882574" y="3407642"/>
                  <a:pt x="2747566" y="3439278"/>
                </a:cubicBezTo>
                <a:cubicBezTo>
                  <a:pt x="2612559" y="3470914"/>
                  <a:pt x="2445376" y="3424873"/>
                  <a:pt x="2262005" y="3439278"/>
                </a:cubicBezTo>
                <a:cubicBezTo>
                  <a:pt x="2078634" y="3453683"/>
                  <a:pt x="1758053" y="3428328"/>
                  <a:pt x="1563271" y="3439278"/>
                </a:cubicBezTo>
                <a:cubicBezTo>
                  <a:pt x="1368489" y="3450228"/>
                  <a:pt x="1118833" y="3361100"/>
                  <a:pt x="864536" y="3439278"/>
                </a:cubicBezTo>
                <a:cubicBezTo>
                  <a:pt x="610240" y="3517456"/>
                  <a:pt x="652829" y="3421117"/>
                  <a:pt x="592148" y="3439278"/>
                </a:cubicBezTo>
                <a:cubicBezTo>
                  <a:pt x="531467" y="3457439"/>
                  <a:pt x="121523" y="3392968"/>
                  <a:pt x="0" y="3439278"/>
                </a:cubicBezTo>
                <a:cubicBezTo>
                  <a:pt x="-8796" y="3166963"/>
                  <a:pt x="31259" y="3112247"/>
                  <a:pt x="0" y="2831672"/>
                </a:cubicBezTo>
                <a:cubicBezTo>
                  <a:pt x="-31259" y="2551097"/>
                  <a:pt x="40125" y="2505928"/>
                  <a:pt x="0" y="2361638"/>
                </a:cubicBezTo>
                <a:cubicBezTo>
                  <a:pt x="-40125" y="2217348"/>
                  <a:pt x="14474" y="1985390"/>
                  <a:pt x="0" y="1788425"/>
                </a:cubicBezTo>
                <a:cubicBezTo>
                  <a:pt x="-14474" y="1591460"/>
                  <a:pt x="12444" y="1511461"/>
                  <a:pt x="0" y="1249604"/>
                </a:cubicBezTo>
                <a:cubicBezTo>
                  <a:pt x="-12444" y="987747"/>
                  <a:pt x="22078" y="889249"/>
                  <a:pt x="0" y="676391"/>
                </a:cubicBezTo>
                <a:cubicBezTo>
                  <a:pt x="-22078" y="463533"/>
                  <a:pt x="13950" y="208602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33596166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EC2B621-B00A-5DD3-27B8-2EABBE6AE64A}"/>
              </a:ext>
            </a:extLst>
          </p:cNvPr>
          <p:cNvSpPr txBox="1"/>
          <p:nvPr/>
        </p:nvSpPr>
        <p:spPr>
          <a:xfrm>
            <a:off x="1131748" y="1918072"/>
            <a:ext cx="78767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โครงสร้างของกระบอกสูบลมทำงานทางเดียวและสัญลักษณ์</a:t>
            </a:r>
            <a:endParaRPr lang="th-TH" sz="36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97193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Background Fill">
            <a:extLst>
              <a:ext uri="{FF2B5EF4-FFF2-40B4-BE49-F238E27FC236}">
                <a16:creationId xmlns:a16="http://schemas.microsoft.com/office/drawing/2014/main" id="{63E5BFF9-8D75-4F8D-AA2E-E9AF4156B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5074A657-B6F7-47AE-B719-D3590207E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495AF5-CD36-4EE9-95DB-86D2A3931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227"/>
            <a:ext cx="12192000" cy="6861227"/>
            <a:chOff x="0" y="-3227"/>
            <a:chExt cx="12192000" cy="686122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EFB5B0C-DD84-4ACA-8A57-0DF5C9BAD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58790" y="124188"/>
              <a:ext cx="215755" cy="2157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7C3102-63A7-409A-A09D-56EBB4C812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79553" y="2866365"/>
              <a:ext cx="697984" cy="697984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A99EBC8-DA67-46D1-BE90-B240465A8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56134" y="3762066"/>
              <a:ext cx="230192" cy="23019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465540EA-046F-4AF0-8CEB-E2EFE6FD03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451544" y="-3227"/>
              <a:ext cx="2740456" cy="2740456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5FE32756-B183-449F-BD63-0CD97BABA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621871" y="163409"/>
              <a:ext cx="2387894" cy="2387894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81A06E5-D53E-4F08-917B-C03F56DFD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3060" y="599153"/>
              <a:ext cx="823413" cy="1000074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49B903-4F98-4946-9F6B-A42679E0D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903403"/>
              <a:ext cx="1715504" cy="2954597"/>
            </a:xfrm>
            <a:custGeom>
              <a:avLst/>
              <a:gdLst>
                <a:gd name="connsiteX0" fmla="*/ 0 w 2429360"/>
                <a:gd name="connsiteY0" fmla="*/ 0 h 4184064"/>
                <a:gd name="connsiteX1" fmla="*/ 329124 w 2429360"/>
                <a:gd name="connsiteY1" fmla="*/ 0 h 4184064"/>
                <a:gd name="connsiteX2" fmla="*/ 2429360 w 2429360"/>
                <a:gd name="connsiteY2" fmla="*/ 2100236 h 4184064"/>
                <a:gd name="connsiteX3" fmla="*/ 2429360 w 2429360"/>
                <a:gd name="connsiteY3" fmla="*/ 4184064 h 4184064"/>
                <a:gd name="connsiteX4" fmla="*/ 132331 w 2429360"/>
                <a:gd name="connsiteY4" fmla="*/ 4184064 h 4184064"/>
                <a:gd name="connsiteX5" fmla="*/ 120545 w 2429360"/>
                <a:gd name="connsiteY5" fmla="*/ 4183469 h 4184064"/>
                <a:gd name="connsiteX6" fmla="*/ 0 w 2429360"/>
                <a:gd name="connsiteY6" fmla="*/ 4165072 h 418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29360" h="4184064">
                  <a:moveTo>
                    <a:pt x="0" y="0"/>
                  </a:moveTo>
                  <a:lnTo>
                    <a:pt x="329124" y="0"/>
                  </a:lnTo>
                  <a:cubicBezTo>
                    <a:pt x="1489065" y="0"/>
                    <a:pt x="2429360" y="940295"/>
                    <a:pt x="2429360" y="2100236"/>
                  </a:cubicBezTo>
                  <a:lnTo>
                    <a:pt x="2429360" y="4184064"/>
                  </a:lnTo>
                  <a:lnTo>
                    <a:pt x="132331" y="4184064"/>
                  </a:lnTo>
                  <a:lnTo>
                    <a:pt x="120545" y="4183469"/>
                  </a:lnTo>
                  <a:lnTo>
                    <a:pt x="0" y="4165072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53BC73C-A7AD-48F4-B586-4F781FCB9C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168300"/>
              <a:ext cx="1533337" cy="2555470"/>
            </a:xfrm>
            <a:custGeom>
              <a:avLst/>
              <a:gdLst>
                <a:gd name="connsiteX0" fmla="*/ 0 w 1986804"/>
                <a:gd name="connsiteY0" fmla="*/ 0 h 2902159"/>
                <a:gd name="connsiteX1" fmla="*/ 533594 w 1986804"/>
                <a:gd name="connsiteY1" fmla="*/ 0 h 2902159"/>
                <a:gd name="connsiteX2" fmla="*/ 1986804 w 1986804"/>
                <a:gd name="connsiteY2" fmla="*/ 1453211 h 2902159"/>
                <a:gd name="connsiteX3" fmla="*/ 1986804 w 1986804"/>
                <a:gd name="connsiteY3" fmla="*/ 2902159 h 2902159"/>
                <a:gd name="connsiteX4" fmla="*/ 537856 w 1986804"/>
                <a:gd name="connsiteY4" fmla="*/ 2902159 h 2902159"/>
                <a:gd name="connsiteX5" fmla="*/ 105713 w 1986804"/>
                <a:gd name="connsiteY5" fmla="*/ 2836826 h 2902159"/>
                <a:gd name="connsiteX6" fmla="*/ 0 w 1986804"/>
                <a:gd name="connsiteY6" fmla="*/ 2798136 h 2902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6804" h="2902159">
                  <a:moveTo>
                    <a:pt x="0" y="0"/>
                  </a:moveTo>
                  <a:lnTo>
                    <a:pt x="533594" y="0"/>
                  </a:lnTo>
                  <a:cubicBezTo>
                    <a:pt x="1336188" y="0"/>
                    <a:pt x="1986804" y="650616"/>
                    <a:pt x="1986804" y="1453211"/>
                  </a:cubicBezTo>
                  <a:lnTo>
                    <a:pt x="1986804" y="2902159"/>
                  </a:lnTo>
                  <a:lnTo>
                    <a:pt x="537856" y="2902159"/>
                  </a:lnTo>
                  <a:cubicBezTo>
                    <a:pt x="387370" y="2902159"/>
                    <a:pt x="242226" y="2879286"/>
                    <a:pt x="105713" y="2836826"/>
                  </a:cubicBezTo>
                  <a:lnTo>
                    <a:pt x="0" y="279813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B3270C9-025A-41DD-997B-C8C6A6CBA1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85047" y="4685933"/>
              <a:ext cx="2406953" cy="2172067"/>
            </a:xfrm>
            <a:custGeom>
              <a:avLst/>
              <a:gdLst>
                <a:gd name="connsiteX0" fmla="*/ 1229573 w 2406953"/>
                <a:gd name="connsiteY0" fmla="*/ 0 h 2172067"/>
                <a:gd name="connsiteX1" fmla="*/ 2406313 w 2406953"/>
                <a:gd name="connsiteY1" fmla="*/ 1496275 h 2172067"/>
                <a:gd name="connsiteX2" fmla="*/ 2406953 w 2406953"/>
                <a:gd name="connsiteY2" fmla="*/ 1499327 h 2172067"/>
                <a:gd name="connsiteX3" fmla="*/ 2406953 w 2406953"/>
                <a:gd name="connsiteY3" fmla="*/ 2172067 h 2172067"/>
                <a:gd name="connsiteX4" fmla="*/ 36154 w 2406953"/>
                <a:gd name="connsiteY4" fmla="*/ 2172067 h 2172067"/>
                <a:gd name="connsiteX5" fmla="*/ 13809 w 2406953"/>
                <a:gd name="connsiteY5" fmla="*/ 2065529 h 2172067"/>
                <a:gd name="connsiteX6" fmla="*/ 0 w 2406953"/>
                <a:gd name="connsiteY6" fmla="*/ 1873933 h 2172067"/>
                <a:gd name="connsiteX7" fmla="*/ 1229573 w 2406953"/>
                <a:gd name="connsiteY7" fmla="*/ 0 h 217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6953" h="2172067">
                  <a:moveTo>
                    <a:pt x="1229573" y="0"/>
                  </a:moveTo>
                  <a:cubicBezTo>
                    <a:pt x="1229573" y="0"/>
                    <a:pt x="2170965" y="642363"/>
                    <a:pt x="2406313" y="1496275"/>
                  </a:cubicBezTo>
                  <a:lnTo>
                    <a:pt x="2406953" y="1499327"/>
                  </a:lnTo>
                  <a:lnTo>
                    <a:pt x="2406953" y="2172067"/>
                  </a:lnTo>
                  <a:lnTo>
                    <a:pt x="36154" y="2172067"/>
                  </a:lnTo>
                  <a:lnTo>
                    <a:pt x="13809" y="2065529"/>
                  </a:lnTo>
                  <a:cubicBezTo>
                    <a:pt x="4803" y="2002533"/>
                    <a:pt x="0" y="1938616"/>
                    <a:pt x="0" y="1873933"/>
                  </a:cubicBezTo>
                  <a:cubicBezTo>
                    <a:pt x="0" y="839004"/>
                    <a:pt x="1229573" y="0"/>
                    <a:pt x="1229573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3" name="Texture">
            <a:extLst>
              <a:ext uri="{FF2B5EF4-FFF2-40B4-BE49-F238E27FC236}">
                <a16:creationId xmlns:a16="http://schemas.microsoft.com/office/drawing/2014/main" id="{8DB0478B-1B97-4BFD-90B4-35597D821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2" name="Rectangle: Diagonal Corners Rounded 21">
            <a:extLst>
              <a:ext uri="{FF2B5EF4-FFF2-40B4-BE49-F238E27FC236}">
                <a16:creationId xmlns:a16="http://schemas.microsoft.com/office/drawing/2014/main" id="{FAF9961C-4B97-A18D-842C-4B58163F1904}"/>
              </a:ext>
            </a:extLst>
          </p:cNvPr>
          <p:cNvSpPr/>
          <p:nvPr/>
        </p:nvSpPr>
        <p:spPr>
          <a:xfrm>
            <a:off x="201677" y="286900"/>
            <a:ext cx="7992533" cy="1117601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4. กระบอกสูบลมในระบบนิวเมติกส์ (ต่อ)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431A175-B206-39AB-8B75-568F41B480A2}"/>
              </a:ext>
            </a:extLst>
          </p:cNvPr>
          <p:cNvSpPr txBox="1"/>
          <p:nvPr/>
        </p:nvSpPr>
        <p:spPr>
          <a:xfrm>
            <a:off x="9583868" y="843773"/>
            <a:ext cx="24639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4.1 กระบอกสูบลมทำงานทางเดียว</a:t>
            </a:r>
            <a:r>
              <a:rPr lang="th-TH" sz="36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CE5B0F-5215-B90F-80D8-1B96667AE2B3}"/>
              </a:ext>
            </a:extLst>
          </p:cNvPr>
          <p:cNvSpPr txBox="1"/>
          <p:nvPr/>
        </p:nvSpPr>
        <p:spPr>
          <a:xfrm>
            <a:off x="520545" y="1807793"/>
            <a:ext cx="875181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กระบอกสูบลมทำงานทางเดียวจะใช้ลมดันทางด้านหัวของลูกสูบ</a:t>
            </a:r>
            <a:b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เพื่อดันให้ลูกสูบเคลื่อนที่ออกมา ในจังหวะลูกสูบลมเคลื่อนที่กลับ เมื่อปล่อยลมทางด้านหัวลูกสูบลมจะถูกระบายทิ้ง สปริงที่อยู่ภายในกระบอกสูบจะดันให้ก้านสูบเคลื่อนที่กลับ</a:t>
            </a:r>
            <a:endParaRPr lang="th-TH" sz="32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BACA777-1480-0A53-5A3C-9D135FE97E54}"/>
              </a:ext>
            </a:extLst>
          </p:cNvPr>
          <p:cNvSpPr txBox="1"/>
          <p:nvPr/>
        </p:nvSpPr>
        <p:spPr>
          <a:xfrm>
            <a:off x="2121491" y="4252284"/>
            <a:ext cx="7945970" cy="1566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ลูกสูบแบบทางเดียวนี้มีทั้งก้านสูบเป็นแท่งกลมและแท่งเหลี่ยม นอกจากนั้นยังมีกระบอกสูบลมทำงานโดยใช้จังหวะเลื่อนออกดันด้วยสปริง</a:t>
            </a:r>
            <a:endParaRPr lang="th-TH" sz="32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86968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Background Fill">
            <a:extLst>
              <a:ext uri="{FF2B5EF4-FFF2-40B4-BE49-F238E27FC236}">
                <a16:creationId xmlns:a16="http://schemas.microsoft.com/office/drawing/2014/main" id="{973CFC7D-374D-4D67-8994-8DA9D4E23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Color Fill">
            <a:extLst>
              <a:ext uri="{FF2B5EF4-FFF2-40B4-BE49-F238E27FC236}">
                <a16:creationId xmlns:a16="http://schemas.microsoft.com/office/drawing/2014/main" id="{8F7FA731-5B6E-499C-926D-C2D2D4946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7" name="Group 11">
            <a:extLst>
              <a:ext uri="{FF2B5EF4-FFF2-40B4-BE49-F238E27FC236}">
                <a16:creationId xmlns:a16="http://schemas.microsoft.com/office/drawing/2014/main" id="{3A09DD4A-71B1-4992-961C-FB007CA09D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77333" y="0"/>
            <a:ext cx="2214668" cy="6192747"/>
            <a:chOff x="9977333" y="0"/>
            <a:chExt cx="2214668" cy="6192747"/>
          </a:xfrm>
        </p:grpSpPr>
        <p:sp>
          <p:nvSpPr>
            <p:cNvPr id="38" name="Oval 12">
              <a:extLst>
                <a:ext uri="{FF2B5EF4-FFF2-40B4-BE49-F238E27FC236}">
                  <a16:creationId xmlns:a16="http://schemas.microsoft.com/office/drawing/2014/main" id="{2B3D11D5-EBBE-4E00-9154-51A07DEA6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21818" y="3254126"/>
              <a:ext cx="272587" cy="27258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Graphic 9">
              <a:extLst>
                <a:ext uri="{FF2B5EF4-FFF2-40B4-BE49-F238E27FC236}">
                  <a16:creationId xmlns:a16="http://schemas.microsoft.com/office/drawing/2014/main" id="{541701B5-7A92-4CFF-9F2E-6071EEFB0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15635" y="2431541"/>
              <a:ext cx="1321642" cy="132164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40" name="Freeform: Shape 14">
              <a:extLst>
                <a:ext uri="{FF2B5EF4-FFF2-40B4-BE49-F238E27FC236}">
                  <a16:creationId xmlns:a16="http://schemas.microsoft.com/office/drawing/2014/main" id="{DAF1C9DE-4E0C-42F3-8126-59D3E0050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041380" y="4795265"/>
              <a:ext cx="1150620" cy="1397482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41" name="Graphic 9">
              <a:extLst>
                <a:ext uri="{FF2B5EF4-FFF2-40B4-BE49-F238E27FC236}">
                  <a16:creationId xmlns:a16="http://schemas.microsoft.com/office/drawing/2014/main" id="{BE855266-8082-4371-854D-AB4EC85B89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9977333" y="0"/>
              <a:ext cx="2214667" cy="2214667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Graphic 9">
              <a:extLst>
                <a:ext uri="{FF2B5EF4-FFF2-40B4-BE49-F238E27FC236}">
                  <a16:creationId xmlns:a16="http://schemas.microsoft.com/office/drawing/2014/main" id="{45C29FA3-FADD-4ABA-A50B-AB5EF250B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0093324" y="167079"/>
              <a:ext cx="1945697" cy="1945697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27C3CF4-5B50-459D-B887-9865E4C423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9982" y="3060222"/>
              <a:ext cx="612019" cy="1733435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</p:grpSp>
      <p:sp>
        <p:nvSpPr>
          <p:cNvPr id="20" name="Texture">
            <a:extLst>
              <a:ext uri="{FF2B5EF4-FFF2-40B4-BE49-F238E27FC236}">
                <a16:creationId xmlns:a16="http://schemas.microsoft.com/office/drawing/2014/main" id="{8592B821-10D5-48C0-8022-A904844B7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4" name="Rectangle: Diagonal Corners Rounded 33">
            <a:extLst>
              <a:ext uri="{FF2B5EF4-FFF2-40B4-BE49-F238E27FC236}">
                <a16:creationId xmlns:a16="http://schemas.microsoft.com/office/drawing/2014/main" id="{E8BA0BC7-E895-71E9-7E65-81CAA879D837}"/>
              </a:ext>
            </a:extLst>
          </p:cNvPr>
          <p:cNvSpPr/>
          <p:nvPr/>
        </p:nvSpPr>
        <p:spPr>
          <a:xfrm>
            <a:off x="1274121" y="581126"/>
            <a:ext cx="7992533" cy="1117601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4. กระบอกสูบลมในระบบนิวเมติกส์ (ต่อ)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E992B2-431A-4577-8EE5-014DBDA7B6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334" y="3312406"/>
            <a:ext cx="10502998" cy="3089778"/>
          </a:xfrm>
          <a:custGeom>
            <a:avLst/>
            <a:gdLst>
              <a:gd name="connsiteX0" fmla="*/ 0 w 10502998"/>
              <a:gd name="connsiteY0" fmla="*/ 0 h 3089778"/>
              <a:gd name="connsiteX1" fmla="*/ 478470 w 10502998"/>
              <a:gd name="connsiteY1" fmla="*/ 0 h 3089778"/>
              <a:gd name="connsiteX2" fmla="*/ 1272030 w 10502998"/>
              <a:gd name="connsiteY2" fmla="*/ 0 h 3089778"/>
              <a:gd name="connsiteX3" fmla="*/ 1855530 w 10502998"/>
              <a:gd name="connsiteY3" fmla="*/ 0 h 3089778"/>
              <a:gd name="connsiteX4" fmla="*/ 2228970 w 10502998"/>
              <a:gd name="connsiteY4" fmla="*/ 0 h 3089778"/>
              <a:gd name="connsiteX5" fmla="*/ 2602410 w 10502998"/>
              <a:gd name="connsiteY5" fmla="*/ 0 h 3089778"/>
              <a:gd name="connsiteX6" fmla="*/ 3395969 w 10502998"/>
              <a:gd name="connsiteY6" fmla="*/ 0 h 3089778"/>
              <a:gd name="connsiteX7" fmla="*/ 4189529 w 10502998"/>
              <a:gd name="connsiteY7" fmla="*/ 0 h 3089778"/>
              <a:gd name="connsiteX8" fmla="*/ 4983089 w 10502998"/>
              <a:gd name="connsiteY8" fmla="*/ 0 h 3089778"/>
              <a:gd name="connsiteX9" fmla="*/ 5251499 w 10502998"/>
              <a:gd name="connsiteY9" fmla="*/ 0 h 3089778"/>
              <a:gd name="connsiteX10" fmla="*/ 6045059 w 10502998"/>
              <a:gd name="connsiteY10" fmla="*/ 0 h 3089778"/>
              <a:gd name="connsiteX11" fmla="*/ 6838619 w 10502998"/>
              <a:gd name="connsiteY11" fmla="*/ 0 h 3089778"/>
              <a:gd name="connsiteX12" fmla="*/ 7107029 w 10502998"/>
              <a:gd name="connsiteY12" fmla="*/ 0 h 3089778"/>
              <a:gd name="connsiteX13" fmla="*/ 7690529 w 10502998"/>
              <a:gd name="connsiteY13" fmla="*/ 0 h 3089778"/>
              <a:gd name="connsiteX14" fmla="*/ 8379058 w 10502998"/>
              <a:gd name="connsiteY14" fmla="*/ 0 h 3089778"/>
              <a:gd name="connsiteX15" fmla="*/ 8857528 w 10502998"/>
              <a:gd name="connsiteY15" fmla="*/ 0 h 3089778"/>
              <a:gd name="connsiteX16" fmla="*/ 9441028 w 10502998"/>
              <a:gd name="connsiteY16" fmla="*/ 0 h 3089778"/>
              <a:gd name="connsiteX17" fmla="*/ 10502998 w 10502998"/>
              <a:gd name="connsiteY17" fmla="*/ 0 h 3089778"/>
              <a:gd name="connsiteX18" fmla="*/ 10502998 w 10502998"/>
              <a:gd name="connsiteY18" fmla="*/ 514963 h 3089778"/>
              <a:gd name="connsiteX19" fmla="*/ 10502998 w 10502998"/>
              <a:gd name="connsiteY19" fmla="*/ 1060824 h 3089778"/>
              <a:gd name="connsiteX20" fmla="*/ 10502998 w 10502998"/>
              <a:gd name="connsiteY20" fmla="*/ 1483093 h 3089778"/>
              <a:gd name="connsiteX21" fmla="*/ 10502998 w 10502998"/>
              <a:gd name="connsiteY21" fmla="*/ 1905363 h 3089778"/>
              <a:gd name="connsiteX22" fmla="*/ 10502998 w 10502998"/>
              <a:gd name="connsiteY22" fmla="*/ 2327633 h 3089778"/>
              <a:gd name="connsiteX23" fmla="*/ 10502998 w 10502998"/>
              <a:gd name="connsiteY23" fmla="*/ 3089778 h 3089778"/>
              <a:gd name="connsiteX24" fmla="*/ 9919498 w 10502998"/>
              <a:gd name="connsiteY24" fmla="*/ 3089778 h 3089778"/>
              <a:gd name="connsiteX25" fmla="*/ 9230968 w 10502998"/>
              <a:gd name="connsiteY25" fmla="*/ 3089778 h 3089778"/>
              <a:gd name="connsiteX26" fmla="*/ 8962558 w 10502998"/>
              <a:gd name="connsiteY26" fmla="*/ 3089778 h 3089778"/>
              <a:gd name="connsiteX27" fmla="*/ 8589118 w 10502998"/>
              <a:gd name="connsiteY27" fmla="*/ 3089778 h 3089778"/>
              <a:gd name="connsiteX28" fmla="*/ 8110648 w 10502998"/>
              <a:gd name="connsiteY28" fmla="*/ 3089778 h 3089778"/>
              <a:gd name="connsiteX29" fmla="*/ 7737209 w 10502998"/>
              <a:gd name="connsiteY29" fmla="*/ 3089778 h 3089778"/>
              <a:gd name="connsiteX30" fmla="*/ 6943649 w 10502998"/>
              <a:gd name="connsiteY30" fmla="*/ 3089778 h 3089778"/>
              <a:gd name="connsiteX31" fmla="*/ 6675239 w 10502998"/>
              <a:gd name="connsiteY31" fmla="*/ 3089778 h 3089778"/>
              <a:gd name="connsiteX32" fmla="*/ 5881679 w 10502998"/>
              <a:gd name="connsiteY32" fmla="*/ 3089778 h 3089778"/>
              <a:gd name="connsiteX33" fmla="*/ 5403209 w 10502998"/>
              <a:gd name="connsiteY33" fmla="*/ 3089778 h 3089778"/>
              <a:gd name="connsiteX34" fmla="*/ 4819709 w 10502998"/>
              <a:gd name="connsiteY34" fmla="*/ 3089778 h 3089778"/>
              <a:gd name="connsiteX35" fmla="*/ 4236209 w 10502998"/>
              <a:gd name="connsiteY35" fmla="*/ 3089778 h 3089778"/>
              <a:gd name="connsiteX36" fmla="*/ 3967799 w 10502998"/>
              <a:gd name="connsiteY36" fmla="*/ 3089778 h 3089778"/>
              <a:gd name="connsiteX37" fmla="*/ 3594359 w 10502998"/>
              <a:gd name="connsiteY37" fmla="*/ 3089778 h 3089778"/>
              <a:gd name="connsiteX38" fmla="*/ 3220919 w 10502998"/>
              <a:gd name="connsiteY38" fmla="*/ 3089778 h 3089778"/>
              <a:gd name="connsiteX39" fmla="*/ 2637419 w 10502998"/>
              <a:gd name="connsiteY39" fmla="*/ 3089778 h 3089778"/>
              <a:gd name="connsiteX40" fmla="*/ 1843860 w 10502998"/>
              <a:gd name="connsiteY40" fmla="*/ 3089778 h 3089778"/>
              <a:gd name="connsiteX41" fmla="*/ 1260360 w 10502998"/>
              <a:gd name="connsiteY41" fmla="*/ 3089778 h 3089778"/>
              <a:gd name="connsiteX42" fmla="*/ 676860 w 10502998"/>
              <a:gd name="connsiteY42" fmla="*/ 3089778 h 3089778"/>
              <a:gd name="connsiteX43" fmla="*/ 0 w 10502998"/>
              <a:gd name="connsiteY43" fmla="*/ 3089778 h 3089778"/>
              <a:gd name="connsiteX44" fmla="*/ 0 w 10502998"/>
              <a:gd name="connsiteY44" fmla="*/ 2605713 h 3089778"/>
              <a:gd name="connsiteX45" fmla="*/ 0 w 10502998"/>
              <a:gd name="connsiteY45" fmla="*/ 2121648 h 3089778"/>
              <a:gd name="connsiteX46" fmla="*/ 0 w 10502998"/>
              <a:gd name="connsiteY46" fmla="*/ 1575787 h 3089778"/>
              <a:gd name="connsiteX47" fmla="*/ 0 w 10502998"/>
              <a:gd name="connsiteY47" fmla="*/ 1060824 h 3089778"/>
              <a:gd name="connsiteX48" fmla="*/ 0 w 10502998"/>
              <a:gd name="connsiteY48" fmla="*/ 576759 h 3089778"/>
              <a:gd name="connsiteX49" fmla="*/ 0 w 10502998"/>
              <a:gd name="connsiteY49" fmla="*/ 0 h 3089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502998" h="3089778" fill="none" extrusionOk="0">
                <a:moveTo>
                  <a:pt x="0" y="0"/>
                </a:moveTo>
                <a:cubicBezTo>
                  <a:pt x="119571" y="-48804"/>
                  <a:pt x="316677" y="20226"/>
                  <a:pt x="478470" y="0"/>
                </a:cubicBezTo>
                <a:cubicBezTo>
                  <a:pt x="640263" y="-20226"/>
                  <a:pt x="1070622" y="48505"/>
                  <a:pt x="1272030" y="0"/>
                </a:cubicBezTo>
                <a:cubicBezTo>
                  <a:pt x="1473438" y="-48505"/>
                  <a:pt x="1648488" y="38708"/>
                  <a:pt x="1855530" y="0"/>
                </a:cubicBezTo>
                <a:cubicBezTo>
                  <a:pt x="2062572" y="-38708"/>
                  <a:pt x="2148942" y="14066"/>
                  <a:pt x="2228970" y="0"/>
                </a:cubicBezTo>
                <a:cubicBezTo>
                  <a:pt x="2308998" y="-14066"/>
                  <a:pt x="2439100" y="39395"/>
                  <a:pt x="2602410" y="0"/>
                </a:cubicBezTo>
                <a:cubicBezTo>
                  <a:pt x="2765720" y="-39395"/>
                  <a:pt x="3230512" y="10706"/>
                  <a:pt x="3395969" y="0"/>
                </a:cubicBezTo>
                <a:cubicBezTo>
                  <a:pt x="3561426" y="-10706"/>
                  <a:pt x="3864915" y="25136"/>
                  <a:pt x="4189529" y="0"/>
                </a:cubicBezTo>
                <a:cubicBezTo>
                  <a:pt x="4514143" y="-25136"/>
                  <a:pt x="4599020" y="19965"/>
                  <a:pt x="4983089" y="0"/>
                </a:cubicBezTo>
                <a:cubicBezTo>
                  <a:pt x="5367158" y="-19965"/>
                  <a:pt x="5150838" y="14914"/>
                  <a:pt x="5251499" y="0"/>
                </a:cubicBezTo>
                <a:cubicBezTo>
                  <a:pt x="5352160" y="-14914"/>
                  <a:pt x="5727503" y="91748"/>
                  <a:pt x="6045059" y="0"/>
                </a:cubicBezTo>
                <a:cubicBezTo>
                  <a:pt x="6362615" y="-91748"/>
                  <a:pt x="6596499" y="76276"/>
                  <a:pt x="6838619" y="0"/>
                </a:cubicBezTo>
                <a:cubicBezTo>
                  <a:pt x="7080739" y="-76276"/>
                  <a:pt x="7048680" y="29344"/>
                  <a:pt x="7107029" y="0"/>
                </a:cubicBezTo>
                <a:cubicBezTo>
                  <a:pt x="7165378" y="-29344"/>
                  <a:pt x="7510319" y="63870"/>
                  <a:pt x="7690529" y="0"/>
                </a:cubicBezTo>
                <a:cubicBezTo>
                  <a:pt x="7870739" y="-63870"/>
                  <a:pt x="8222334" y="45676"/>
                  <a:pt x="8379058" y="0"/>
                </a:cubicBezTo>
                <a:cubicBezTo>
                  <a:pt x="8535782" y="-45676"/>
                  <a:pt x="8749747" y="50761"/>
                  <a:pt x="8857528" y="0"/>
                </a:cubicBezTo>
                <a:cubicBezTo>
                  <a:pt x="8965309" y="-50761"/>
                  <a:pt x="9297440" y="60571"/>
                  <a:pt x="9441028" y="0"/>
                </a:cubicBezTo>
                <a:cubicBezTo>
                  <a:pt x="9584616" y="-60571"/>
                  <a:pt x="10288021" y="46693"/>
                  <a:pt x="10502998" y="0"/>
                </a:cubicBezTo>
                <a:cubicBezTo>
                  <a:pt x="10505095" y="197986"/>
                  <a:pt x="10482117" y="280420"/>
                  <a:pt x="10502998" y="514963"/>
                </a:cubicBezTo>
                <a:cubicBezTo>
                  <a:pt x="10523879" y="749506"/>
                  <a:pt x="10472806" y="839503"/>
                  <a:pt x="10502998" y="1060824"/>
                </a:cubicBezTo>
                <a:cubicBezTo>
                  <a:pt x="10533190" y="1282145"/>
                  <a:pt x="10476416" y="1323525"/>
                  <a:pt x="10502998" y="1483093"/>
                </a:cubicBezTo>
                <a:cubicBezTo>
                  <a:pt x="10529580" y="1642661"/>
                  <a:pt x="10487429" y="1728843"/>
                  <a:pt x="10502998" y="1905363"/>
                </a:cubicBezTo>
                <a:cubicBezTo>
                  <a:pt x="10518567" y="2081883"/>
                  <a:pt x="10466918" y="2120876"/>
                  <a:pt x="10502998" y="2327633"/>
                </a:cubicBezTo>
                <a:cubicBezTo>
                  <a:pt x="10539078" y="2534390"/>
                  <a:pt x="10447324" y="2817150"/>
                  <a:pt x="10502998" y="3089778"/>
                </a:cubicBezTo>
                <a:cubicBezTo>
                  <a:pt x="10266542" y="3114473"/>
                  <a:pt x="10192085" y="3078239"/>
                  <a:pt x="9919498" y="3089778"/>
                </a:cubicBezTo>
                <a:cubicBezTo>
                  <a:pt x="9646911" y="3101317"/>
                  <a:pt x="9526277" y="3057957"/>
                  <a:pt x="9230968" y="3089778"/>
                </a:cubicBezTo>
                <a:cubicBezTo>
                  <a:pt x="8935659" y="3121599"/>
                  <a:pt x="9058627" y="3077069"/>
                  <a:pt x="8962558" y="3089778"/>
                </a:cubicBezTo>
                <a:cubicBezTo>
                  <a:pt x="8866489" y="3102487"/>
                  <a:pt x="8707860" y="3072901"/>
                  <a:pt x="8589118" y="3089778"/>
                </a:cubicBezTo>
                <a:cubicBezTo>
                  <a:pt x="8470376" y="3106655"/>
                  <a:pt x="8241746" y="3062429"/>
                  <a:pt x="8110648" y="3089778"/>
                </a:cubicBezTo>
                <a:cubicBezTo>
                  <a:pt x="7979550" y="3117127"/>
                  <a:pt x="7890036" y="3050444"/>
                  <a:pt x="7737209" y="3089778"/>
                </a:cubicBezTo>
                <a:cubicBezTo>
                  <a:pt x="7584382" y="3129112"/>
                  <a:pt x="7305764" y="3043275"/>
                  <a:pt x="6943649" y="3089778"/>
                </a:cubicBezTo>
                <a:cubicBezTo>
                  <a:pt x="6581534" y="3136281"/>
                  <a:pt x="6777348" y="3072595"/>
                  <a:pt x="6675239" y="3089778"/>
                </a:cubicBezTo>
                <a:cubicBezTo>
                  <a:pt x="6573130" y="3106961"/>
                  <a:pt x="6271792" y="2998390"/>
                  <a:pt x="5881679" y="3089778"/>
                </a:cubicBezTo>
                <a:cubicBezTo>
                  <a:pt x="5491566" y="3181166"/>
                  <a:pt x="5606613" y="3060789"/>
                  <a:pt x="5403209" y="3089778"/>
                </a:cubicBezTo>
                <a:cubicBezTo>
                  <a:pt x="5199805" y="3118767"/>
                  <a:pt x="5089483" y="3050234"/>
                  <a:pt x="4819709" y="3089778"/>
                </a:cubicBezTo>
                <a:cubicBezTo>
                  <a:pt x="4549935" y="3129322"/>
                  <a:pt x="4396894" y="3069885"/>
                  <a:pt x="4236209" y="3089778"/>
                </a:cubicBezTo>
                <a:cubicBezTo>
                  <a:pt x="4075524" y="3109671"/>
                  <a:pt x="4081896" y="3089301"/>
                  <a:pt x="3967799" y="3089778"/>
                </a:cubicBezTo>
                <a:cubicBezTo>
                  <a:pt x="3853702" y="3090255"/>
                  <a:pt x="3765702" y="3085809"/>
                  <a:pt x="3594359" y="3089778"/>
                </a:cubicBezTo>
                <a:cubicBezTo>
                  <a:pt x="3423016" y="3093747"/>
                  <a:pt x="3368009" y="3086054"/>
                  <a:pt x="3220919" y="3089778"/>
                </a:cubicBezTo>
                <a:cubicBezTo>
                  <a:pt x="3073829" y="3093502"/>
                  <a:pt x="2871034" y="3034763"/>
                  <a:pt x="2637419" y="3089778"/>
                </a:cubicBezTo>
                <a:cubicBezTo>
                  <a:pt x="2403804" y="3144793"/>
                  <a:pt x="2168219" y="3066355"/>
                  <a:pt x="1843860" y="3089778"/>
                </a:cubicBezTo>
                <a:cubicBezTo>
                  <a:pt x="1519501" y="3113201"/>
                  <a:pt x="1388118" y="3054692"/>
                  <a:pt x="1260360" y="3089778"/>
                </a:cubicBezTo>
                <a:cubicBezTo>
                  <a:pt x="1132602" y="3124864"/>
                  <a:pt x="866153" y="3043182"/>
                  <a:pt x="676860" y="3089778"/>
                </a:cubicBezTo>
                <a:cubicBezTo>
                  <a:pt x="487567" y="3136374"/>
                  <a:pt x="252960" y="3034668"/>
                  <a:pt x="0" y="3089778"/>
                </a:cubicBezTo>
                <a:cubicBezTo>
                  <a:pt x="-55277" y="2885310"/>
                  <a:pt x="17717" y="2734604"/>
                  <a:pt x="0" y="2605713"/>
                </a:cubicBezTo>
                <a:cubicBezTo>
                  <a:pt x="-17717" y="2476822"/>
                  <a:pt x="1120" y="2250022"/>
                  <a:pt x="0" y="2121648"/>
                </a:cubicBezTo>
                <a:cubicBezTo>
                  <a:pt x="-1120" y="1993274"/>
                  <a:pt x="60396" y="1797189"/>
                  <a:pt x="0" y="1575787"/>
                </a:cubicBezTo>
                <a:cubicBezTo>
                  <a:pt x="-60396" y="1354385"/>
                  <a:pt x="13200" y="1232271"/>
                  <a:pt x="0" y="1060824"/>
                </a:cubicBezTo>
                <a:cubicBezTo>
                  <a:pt x="-13200" y="889377"/>
                  <a:pt x="48252" y="718413"/>
                  <a:pt x="0" y="576759"/>
                </a:cubicBezTo>
                <a:cubicBezTo>
                  <a:pt x="-48252" y="435106"/>
                  <a:pt x="34955" y="249507"/>
                  <a:pt x="0" y="0"/>
                </a:cubicBezTo>
                <a:close/>
              </a:path>
              <a:path w="10502998" h="3089778" stroke="0" extrusionOk="0">
                <a:moveTo>
                  <a:pt x="0" y="0"/>
                </a:moveTo>
                <a:cubicBezTo>
                  <a:pt x="266518" y="-11246"/>
                  <a:pt x="550395" y="72525"/>
                  <a:pt x="793560" y="0"/>
                </a:cubicBezTo>
                <a:cubicBezTo>
                  <a:pt x="1036725" y="-72525"/>
                  <a:pt x="1181052" y="40387"/>
                  <a:pt x="1377060" y="0"/>
                </a:cubicBezTo>
                <a:cubicBezTo>
                  <a:pt x="1573068" y="-40387"/>
                  <a:pt x="1702967" y="8739"/>
                  <a:pt x="1855530" y="0"/>
                </a:cubicBezTo>
                <a:cubicBezTo>
                  <a:pt x="2008093" y="-8739"/>
                  <a:pt x="2377019" y="53221"/>
                  <a:pt x="2544060" y="0"/>
                </a:cubicBezTo>
                <a:cubicBezTo>
                  <a:pt x="2711101" y="-53221"/>
                  <a:pt x="2836912" y="52311"/>
                  <a:pt x="3127559" y="0"/>
                </a:cubicBezTo>
                <a:cubicBezTo>
                  <a:pt x="3418206" y="-52311"/>
                  <a:pt x="3288733" y="20726"/>
                  <a:pt x="3395969" y="0"/>
                </a:cubicBezTo>
                <a:cubicBezTo>
                  <a:pt x="3503205" y="-20726"/>
                  <a:pt x="3567699" y="156"/>
                  <a:pt x="3664379" y="0"/>
                </a:cubicBezTo>
                <a:cubicBezTo>
                  <a:pt x="3761059" y="-156"/>
                  <a:pt x="4105181" y="22996"/>
                  <a:pt x="4457939" y="0"/>
                </a:cubicBezTo>
                <a:cubicBezTo>
                  <a:pt x="4810697" y="-22996"/>
                  <a:pt x="4859957" y="13570"/>
                  <a:pt x="5041439" y="0"/>
                </a:cubicBezTo>
                <a:cubicBezTo>
                  <a:pt x="5222921" y="-13570"/>
                  <a:pt x="5324307" y="47324"/>
                  <a:pt x="5519909" y="0"/>
                </a:cubicBezTo>
                <a:cubicBezTo>
                  <a:pt x="5715511" y="-47324"/>
                  <a:pt x="6059680" y="64686"/>
                  <a:pt x="6208439" y="0"/>
                </a:cubicBezTo>
                <a:cubicBezTo>
                  <a:pt x="6357198" y="-64686"/>
                  <a:pt x="6508585" y="39590"/>
                  <a:pt x="6686909" y="0"/>
                </a:cubicBezTo>
                <a:cubicBezTo>
                  <a:pt x="6865233" y="-39590"/>
                  <a:pt x="7083785" y="37105"/>
                  <a:pt x="7270409" y="0"/>
                </a:cubicBezTo>
                <a:cubicBezTo>
                  <a:pt x="7457033" y="-37105"/>
                  <a:pt x="7692824" y="45669"/>
                  <a:pt x="7958938" y="0"/>
                </a:cubicBezTo>
                <a:cubicBezTo>
                  <a:pt x="8225052" y="-45669"/>
                  <a:pt x="8386260" y="51322"/>
                  <a:pt x="8647468" y="0"/>
                </a:cubicBezTo>
                <a:cubicBezTo>
                  <a:pt x="8908676" y="-51322"/>
                  <a:pt x="8785065" y="14307"/>
                  <a:pt x="8915878" y="0"/>
                </a:cubicBezTo>
                <a:cubicBezTo>
                  <a:pt x="9046691" y="-14307"/>
                  <a:pt x="9335698" y="24927"/>
                  <a:pt x="9604408" y="0"/>
                </a:cubicBezTo>
                <a:cubicBezTo>
                  <a:pt x="9873118" y="-24927"/>
                  <a:pt x="9869072" y="21915"/>
                  <a:pt x="9977848" y="0"/>
                </a:cubicBezTo>
                <a:cubicBezTo>
                  <a:pt x="10086624" y="-21915"/>
                  <a:pt x="10295731" y="40802"/>
                  <a:pt x="10502998" y="0"/>
                </a:cubicBezTo>
                <a:cubicBezTo>
                  <a:pt x="10526360" y="139300"/>
                  <a:pt x="10482374" y="419288"/>
                  <a:pt x="10502998" y="545861"/>
                </a:cubicBezTo>
                <a:cubicBezTo>
                  <a:pt x="10523622" y="672434"/>
                  <a:pt x="10453942" y="885858"/>
                  <a:pt x="10502998" y="1122619"/>
                </a:cubicBezTo>
                <a:cubicBezTo>
                  <a:pt x="10552054" y="1359380"/>
                  <a:pt x="10441273" y="1530448"/>
                  <a:pt x="10502998" y="1668480"/>
                </a:cubicBezTo>
                <a:cubicBezTo>
                  <a:pt x="10564723" y="1806512"/>
                  <a:pt x="10483644" y="1895133"/>
                  <a:pt x="10502998" y="2121648"/>
                </a:cubicBezTo>
                <a:cubicBezTo>
                  <a:pt x="10522352" y="2348163"/>
                  <a:pt x="10465828" y="2454305"/>
                  <a:pt x="10502998" y="2543917"/>
                </a:cubicBezTo>
                <a:cubicBezTo>
                  <a:pt x="10540168" y="2633529"/>
                  <a:pt x="10452404" y="2881630"/>
                  <a:pt x="10502998" y="3089778"/>
                </a:cubicBezTo>
                <a:cubicBezTo>
                  <a:pt x="10381913" y="3129081"/>
                  <a:pt x="10225895" y="3058286"/>
                  <a:pt x="10129558" y="3089778"/>
                </a:cubicBezTo>
                <a:cubicBezTo>
                  <a:pt x="10033221" y="3121270"/>
                  <a:pt x="9989205" y="3068202"/>
                  <a:pt x="9861148" y="3089778"/>
                </a:cubicBezTo>
                <a:cubicBezTo>
                  <a:pt x="9733091" y="3111354"/>
                  <a:pt x="9340488" y="3073464"/>
                  <a:pt x="9172618" y="3089778"/>
                </a:cubicBezTo>
                <a:cubicBezTo>
                  <a:pt x="9004748" y="3106092"/>
                  <a:pt x="8575269" y="3041987"/>
                  <a:pt x="8379058" y="3089778"/>
                </a:cubicBezTo>
                <a:cubicBezTo>
                  <a:pt x="8182847" y="3137569"/>
                  <a:pt x="8228216" y="3086125"/>
                  <a:pt x="8110648" y="3089778"/>
                </a:cubicBezTo>
                <a:cubicBezTo>
                  <a:pt x="7993080" y="3093431"/>
                  <a:pt x="7749129" y="3063427"/>
                  <a:pt x="7632179" y="3089778"/>
                </a:cubicBezTo>
                <a:cubicBezTo>
                  <a:pt x="7515229" y="3116129"/>
                  <a:pt x="7472202" y="3088187"/>
                  <a:pt x="7363769" y="3089778"/>
                </a:cubicBezTo>
                <a:cubicBezTo>
                  <a:pt x="7255336" y="3091369"/>
                  <a:pt x="6844930" y="3029302"/>
                  <a:pt x="6675239" y="3089778"/>
                </a:cubicBezTo>
                <a:cubicBezTo>
                  <a:pt x="6505548" y="3150254"/>
                  <a:pt x="6237613" y="3065931"/>
                  <a:pt x="6091739" y="3089778"/>
                </a:cubicBezTo>
                <a:cubicBezTo>
                  <a:pt x="5945865" y="3113625"/>
                  <a:pt x="5906550" y="3066365"/>
                  <a:pt x="5823329" y="3089778"/>
                </a:cubicBezTo>
                <a:cubicBezTo>
                  <a:pt x="5740108" y="3113191"/>
                  <a:pt x="5504489" y="3042066"/>
                  <a:pt x="5239829" y="3089778"/>
                </a:cubicBezTo>
                <a:cubicBezTo>
                  <a:pt x="4975169" y="3137490"/>
                  <a:pt x="4815369" y="3085640"/>
                  <a:pt x="4446269" y="3089778"/>
                </a:cubicBezTo>
                <a:cubicBezTo>
                  <a:pt x="4077169" y="3093916"/>
                  <a:pt x="4204263" y="3075915"/>
                  <a:pt x="4072829" y="3089778"/>
                </a:cubicBezTo>
                <a:cubicBezTo>
                  <a:pt x="3941395" y="3103641"/>
                  <a:pt x="3698224" y="3066684"/>
                  <a:pt x="3489329" y="3089778"/>
                </a:cubicBezTo>
                <a:cubicBezTo>
                  <a:pt x="3280434" y="3112872"/>
                  <a:pt x="2984497" y="3080318"/>
                  <a:pt x="2800799" y="3089778"/>
                </a:cubicBezTo>
                <a:cubicBezTo>
                  <a:pt x="2617101" y="3099238"/>
                  <a:pt x="2293351" y="3036085"/>
                  <a:pt x="2007240" y="3089778"/>
                </a:cubicBezTo>
                <a:cubicBezTo>
                  <a:pt x="1721129" y="3143471"/>
                  <a:pt x="1652502" y="3041617"/>
                  <a:pt x="1318710" y="3089778"/>
                </a:cubicBezTo>
                <a:cubicBezTo>
                  <a:pt x="984918" y="3137939"/>
                  <a:pt x="707407" y="3005910"/>
                  <a:pt x="525150" y="3089778"/>
                </a:cubicBezTo>
                <a:cubicBezTo>
                  <a:pt x="342893" y="3173646"/>
                  <a:pt x="172432" y="3088118"/>
                  <a:pt x="0" y="3089778"/>
                </a:cubicBezTo>
                <a:cubicBezTo>
                  <a:pt x="-24439" y="2862702"/>
                  <a:pt x="15141" y="2677727"/>
                  <a:pt x="0" y="2513019"/>
                </a:cubicBezTo>
                <a:cubicBezTo>
                  <a:pt x="-15141" y="2348311"/>
                  <a:pt x="60328" y="2097294"/>
                  <a:pt x="0" y="1936261"/>
                </a:cubicBezTo>
                <a:cubicBezTo>
                  <a:pt x="-60328" y="1775228"/>
                  <a:pt x="27987" y="1588153"/>
                  <a:pt x="0" y="1452196"/>
                </a:cubicBezTo>
                <a:cubicBezTo>
                  <a:pt x="-27987" y="1316239"/>
                  <a:pt x="14116" y="1140120"/>
                  <a:pt x="0" y="1029926"/>
                </a:cubicBezTo>
                <a:cubicBezTo>
                  <a:pt x="-14116" y="919732"/>
                  <a:pt x="25349" y="717075"/>
                  <a:pt x="0" y="607656"/>
                </a:cubicBezTo>
                <a:cubicBezTo>
                  <a:pt x="-25349" y="498237"/>
                  <a:pt x="27399" y="183113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99551228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1AC1FA1-F523-BA94-149C-30147EC59151}"/>
              </a:ext>
            </a:extLst>
          </p:cNvPr>
          <p:cNvSpPr txBox="1"/>
          <p:nvPr/>
        </p:nvSpPr>
        <p:spPr>
          <a:xfrm>
            <a:off x="9958838" y="427929"/>
            <a:ext cx="22146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4.2 กระบอกสูบลมชนิดทำงานสองทาง</a:t>
            </a:r>
            <a:endParaRPr lang="th-TH" sz="3600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262D87C-D03B-E169-C3B4-8F0A887E3F59}"/>
              </a:ext>
            </a:extLst>
          </p:cNvPr>
          <p:cNvSpPr txBox="1"/>
          <p:nvPr/>
        </p:nvSpPr>
        <p:spPr>
          <a:xfrm>
            <a:off x="1560701" y="2279853"/>
            <a:ext cx="7803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โครงสร้างของกระบอกสูบลมทำงานสองทางและสัญลักษณ์</a:t>
            </a:r>
            <a:endParaRPr lang="th-TH" sz="36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73955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21AD270A-4EBE-FDA1-F9D6-AF0906FFA6C3}"/>
              </a:ext>
            </a:extLst>
          </p:cNvPr>
          <p:cNvSpPr/>
          <p:nvPr/>
        </p:nvSpPr>
        <p:spPr>
          <a:xfrm>
            <a:off x="201677" y="286900"/>
            <a:ext cx="7992533" cy="1117601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4. กระบอกสูบลมในระบบนิวเมติกส์ (ต่อ)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A675B7-A251-DED0-013E-81C75A13AE3B}"/>
              </a:ext>
            </a:extLst>
          </p:cNvPr>
          <p:cNvSpPr txBox="1"/>
          <p:nvPr/>
        </p:nvSpPr>
        <p:spPr>
          <a:xfrm>
            <a:off x="8942839" y="1674674"/>
            <a:ext cx="24024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4.2 กระบอกสูบลมชนิดทำงานสองทาง</a:t>
            </a:r>
            <a:endParaRPr lang="th-TH" sz="3600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75B44D-CEF5-B406-286F-241BB2F9D681}"/>
              </a:ext>
            </a:extLst>
          </p:cNvPr>
          <p:cNvSpPr txBox="1"/>
          <p:nvPr/>
        </p:nvSpPr>
        <p:spPr>
          <a:xfrm>
            <a:off x="201676" y="1835809"/>
            <a:ext cx="799253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กระบอกสูบลมชนิดทำงานสองทางจะใช้ลมดันหัวลูกสูบทั้งตอนเคลื่อนที่ออกและเคลื่อนที่กลับ ทำให้ได้แรงทั้งสองทิศทาง เหมาะกับงานที่ต้องการใช้แรงในตอนลูกสูบเลื่อนออกและเลื่อนเข้า รวมทั้งลักษณะงานที่ต้องการช่วงชักยาว</a:t>
            </a:r>
            <a:r>
              <a:rPr lang="th-TH" sz="32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70494D-0548-D10C-F4B9-0FC28C9FD88F}"/>
              </a:ext>
            </a:extLst>
          </p:cNvPr>
          <p:cNvSpPr txBox="1"/>
          <p:nvPr/>
        </p:nvSpPr>
        <p:spPr>
          <a:xfrm>
            <a:off x="201676" y="4092151"/>
            <a:ext cx="799253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ลักษณะของกระบอกสูบลมชนิดทำงานสองทางที่ใช้ในอุตสาหกรรมมีอยู่หลายชนิด เช่น กระบอกสูบลมชนิดที่ไม่มีเบาะลมกันกระแทก กระบอกสูบลมชนิดที่มีเบาะลมกันกระแทก ฯลฯ</a:t>
            </a:r>
            <a:r>
              <a:rPr lang="th-TH" sz="32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1004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Background Fill">
            <a:extLst>
              <a:ext uri="{FF2B5EF4-FFF2-40B4-BE49-F238E27FC236}">
                <a16:creationId xmlns:a16="http://schemas.microsoft.com/office/drawing/2014/main" id="{63E5BFF9-8D75-4F8D-AA2E-E9AF4156B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5074A657-B6F7-47AE-B719-D3590207E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495AF5-CD36-4EE9-95DB-86D2A3931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227"/>
            <a:ext cx="12192000" cy="6861227"/>
            <a:chOff x="0" y="-3227"/>
            <a:chExt cx="12192000" cy="686122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EFB5B0C-DD84-4ACA-8A57-0DF5C9BAD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58790" y="124188"/>
              <a:ext cx="215755" cy="2157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7C3102-63A7-409A-A09D-56EBB4C812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79553" y="2866365"/>
              <a:ext cx="697984" cy="697984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A99EBC8-DA67-46D1-BE90-B240465A8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56134" y="3762066"/>
              <a:ext cx="230192" cy="23019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465540EA-046F-4AF0-8CEB-E2EFE6FD03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451544" y="-3227"/>
              <a:ext cx="2740456" cy="2740456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5FE32756-B183-449F-BD63-0CD97BABA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621871" y="163409"/>
              <a:ext cx="2387894" cy="2387894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81A06E5-D53E-4F08-917B-C03F56DFD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3060" y="599153"/>
              <a:ext cx="823413" cy="1000074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49B903-4F98-4946-9F6B-A42679E0D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903403"/>
              <a:ext cx="1715504" cy="2954597"/>
            </a:xfrm>
            <a:custGeom>
              <a:avLst/>
              <a:gdLst>
                <a:gd name="connsiteX0" fmla="*/ 0 w 2429360"/>
                <a:gd name="connsiteY0" fmla="*/ 0 h 4184064"/>
                <a:gd name="connsiteX1" fmla="*/ 329124 w 2429360"/>
                <a:gd name="connsiteY1" fmla="*/ 0 h 4184064"/>
                <a:gd name="connsiteX2" fmla="*/ 2429360 w 2429360"/>
                <a:gd name="connsiteY2" fmla="*/ 2100236 h 4184064"/>
                <a:gd name="connsiteX3" fmla="*/ 2429360 w 2429360"/>
                <a:gd name="connsiteY3" fmla="*/ 4184064 h 4184064"/>
                <a:gd name="connsiteX4" fmla="*/ 132331 w 2429360"/>
                <a:gd name="connsiteY4" fmla="*/ 4184064 h 4184064"/>
                <a:gd name="connsiteX5" fmla="*/ 120545 w 2429360"/>
                <a:gd name="connsiteY5" fmla="*/ 4183469 h 4184064"/>
                <a:gd name="connsiteX6" fmla="*/ 0 w 2429360"/>
                <a:gd name="connsiteY6" fmla="*/ 4165072 h 418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29360" h="4184064">
                  <a:moveTo>
                    <a:pt x="0" y="0"/>
                  </a:moveTo>
                  <a:lnTo>
                    <a:pt x="329124" y="0"/>
                  </a:lnTo>
                  <a:cubicBezTo>
                    <a:pt x="1489065" y="0"/>
                    <a:pt x="2429360" y="940295"/>
                    <a:pt x="2429360" y="2100236"/>
                  </a:cubicBezTo>
                  <a:lnTo>
                    <a:pt x="2429360" y="4184064"/>
                  </a:lnTo>
                  <a:lnTo>
                    <a:pt x="132331" y="4184064"/>
                  </a:lnTo>
                  <a:lnTo>
                    <a:pt x="120545" y="4183469"/>
                  </a:lnTo>
                  <a:lnTo>
                    <a:pt x="0" y="4165072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53BC73C-A7AD-48F4-B586-4F781FCB9C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168300"/>
              <a:ext cx="1533337" cy="2555470"/>
            </a:xfrm>
            <a:custGeom>
              <a:avLst/>
              <a:gdLst>
                <a:gd name="connsiteX0" fmla="*/ 0 w 1986804"/>
                <a:gd name="connsiteY0" fmla="*/ 0 h 2902159"/>
                <a:gd name="connsiteX1" fmla="*/ 533594 w 1986804"/>
                <a:gd name="connsiteY1" fmla="*/ 0 h 2902159"/>
                <a:gd name="connsiteX2" fmla="*/ 1986804 w 1986804"/>
                <a:gd name="connsiteY2" fmla="*/ 1453211 h 2902159"/>
                <a:gd name="connsiteX3" fmla="*/ 1986804 w 1986804"/>
                <a:gd name="connsiteY3" fmla="*/ 2902159 h 2902159"/>
                <a:gd name="connsiteX4" fmla="*/ 537856 w 1986804"/>
                <a:gd name="connsiteY4" fmla="*/ 2902159 h 2902159"/>
                <a:gd name="connsiteX5" fmla="*/ 105713 w 1986804"/>
                <a:gd name="connsiteY5" fmla="*/ 2836826 h 2902159"/>
                <a:gd name="connsiteX6" fmla="*/ 0 w 1986804"/>
                <a:gd name="connsiteY6" fmla="*/ 2798136 h 2902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6804" h="2902159">
                  <a:moveTo>
                    <a:pt x="0" y="0"/>
                  </a:moveTo>
                  <a:lnTo>
                    <a:pt x="533594" y="0"/>
                  </a:lnTo>
                  <a:cubicBezTo>
                    <a:pt x="1336188" y="0"/>
                    <a:pt x="1986804" y="650616"/>
                    <a:pt x="1986804" y="1453211"/>
                  </a:cubicBezTo>
                  <a:lnTo>
                    <a:pt x="1986804" y="2902159"/>
                  </a:lnTo>
                  <a:lnTo>
                    <a:pt x="537856" y="2902159"/>
                  </a:lnTo>
                  <a:cubicBezTo>
                    <a:pt x="387370" y="2902159"/>
                    <a:pt x="242226" y="2879286"/>
                    <a:pt x="105713" y="2836826"/>
                  </a:cubicBezTo>
                  <a:lnTo>
                    <a:pt x="0" y="279813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B3270C9-025A-41DD-997B-C8C6A6CBA1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85047" y="4685933"/>
              <a:ext cx="2406953" cy="2172067"/>
            </a:xfrm>
            <a:custGeom>
              <a:avLst/>
              <a:gdLst>
                <a:gd name="connsiteX0" fmla="*/ 1229573 w 2406953"/>
                <a:gd name="connsiteY0" fmla="*/ 0 h 2172067"/>
                <a:gd name="connsiteX1" fmla="*/ 2406313 w 2406953"/>
                <a:gd name="connsiteY1" fmla="*/ 1496275 h 2172067"/>
                <a:gd name="connsiteX2" fmla="*/ 2406953 w 2406953"/>
                <a:gd name="connsiteY2" fmla="*/ 1499327 h 2172067"/>
                <a:gd name="connsiteX3" fmla="*/ 2406953 w 2406953"/>
                <a:gd name="connsiteY3" fmla="*/ 2172067 h 2172067"/>
                <a:gd name="connsiteX4" fmla="*/ 36154 w 2406953"/>
                <a:gd name="connsiteY4" fmla="*/ 2172067 h 2172067"/>
                <a:gd name="connsiteX5" fmla="*/ 13809 w 2406953"/>
                <a:gd name="connsiteY5" fmla="*/ 2065529 h 2172067"/>
                <a:gd name="connsiteX6" fmla="*/ 0 w 2406953"/>
                <a:gd name="connsiteY6" fmla="*/ 1873933 h 2172067"/>
                <a:gd name="connsiteX7" fmla="*/ 1229573 w 2406953"/>
                <a:gd name="connsiteY7" fmla="*/ 0 h 217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6953" h="2172067">
                  <a:moveTo>
                    <a:pt x="1229573" y="0"/>
                  </a:moveTo>
                  <a:cubicBezTo>
                    <a:pt x="1229573" y="0"/>
                    <a:pt x="2170965" y="642363"/>
                    <a:pt x="2406313" y="1496275"/>
                  </a:cubicBezTo>
                  <a:lnTo>
                    <a:pt x="2406953" y="1499327"/>
                  </a:lnTo>
                  <a:lnTo>
                    <a:pt x="2406953" y="2172067"/>
                  </a:lnTo>
                  <a:lnTo>
                    <a:pt x="36154" y="2172067"/>
                  </a:lnTo>
                  <a:lnTo>
                    <a:pt x="13809" y="2065529"/>
                  </a:lnTo>
                  <a:cubicBezTo>
                    <a:pt x="4803" y="2002533"/>
                    <a:pt x="0" y="1938616"/>
                    <a:pt x="0" y="1873933"/>
                  </a:cubicBezTo>
                  <a:cubicBezTo>
                    <a:pt x="0" y="839004"/>
                    <a:pt x="1229573" y="0"/>
                    <a:pt x="1229573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3" name="Texture">
            <a:extLst>
              <a:ext uri="{FF2B5EF4-FFF2-40B4-BE49-F238E27FC236}">
                <a16:creationId xmlns:a16="http://schemas.microsoft.com/office/drawing/2014/main" id="{8DB0478B-1B97-4BFD-90B4-35597D821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2" name="Rectangle: Diagonal Corners Rounded 21">
            <a:extLst>
              <a:ext uri="{FF2B5EF4-FFF2-40B4-BE49-F238E27FC236}">
                <a16:creationId xmlns:a16="http://schemas.microsoft.com/office/drawing/2014/main" id="{F1C89D1F-FBF6-B5DE-47C9-FC25D31859B1}"/>
              </a:ext>
            </a:extLst>
          </p:cNvPr>
          <p:cNvSpPr/>
          <p:nvPr/>
        </p:nvSpPr>
        <p:spPr>
          <a:xfrm>
            <a:off x="289746" y="279979"/>
            <a:ext cx="7992533" cy="1117601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4. กระบอกสูบลมในระบบนิวเมติกส์ (ต่อ)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EE034A-7FF0-871E-B48C-5B302918A4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2321" y="2901715"/>
            <a:ext cx="10271646" cy="3780817"/>
          </a:xfrm>
          <a:custGeom>
            <a:avLst/>
            <a:gdLst>
              <a:gd name="connsiteX0" fmla="*/ 0 w 10271646"/>
              <a:gd name="connsiteY0" fmla="*/ 0 h 3780817"/>
              <a:gd name="connsiteX1" fmla="*/ 776080 w 10271646"/>
              <a:gd name="connsiteY1" fmla="*/ 0 h 3780817"/>
              <a:gd name="connsiteX2" fmla="*/ 1244010 w 10271646"/>
              <a:gd name="connsiteY2" fmla="*/ 0 h 3780817"/>
              <a:gd name="connsiteX3" fmla="*/ 2020090 w 10271646"/>
              <a:gd name="connsiteY3" fmla="*/ 0 h 3780817"/>
              <a:gd name="connsiteX4" fmla="*/ 2488021 w 10271646"/>
              <a:gd name="connsiteY4" fmla="*/ 0 h 3780817"/>
              <a:gd name="connsiteX5" fmla="*/ 2955951 w 10271646"/>
              <a:gd name="connsiteY5" fmla="*/ 0 h 3780817"/>
              <a:gd name="connsiteX6" fmla="*/ 3629315 w 10271646"/>
              <a:gd name="connsiteY6" fmla="*/ 0 h 3780817"/>
              <a:gd name="connsiteX7" fmla="*/ 3994529 w 10271646"/>
              <a:gd name="connsiteY7" fmla="*/ 0 h 3780817"/>
              <a:gd name="connsiteX8" fmla="*/ 4565176 w 10271646"/>
              <a:gd name="connsiteY8" fmla="*/ 0 h 3780817"/>
              <a:gd name="connsiteX9" fmla="*/ 5033107 w 10271646"/>
              <a:gd name="connsiteY9" fmla="*/ 0 h 3780817"/>
              <a:gd name="connsiteX10" fmla="*/ 5809186 w 10271646"/>
              <a:gd name="connsiteY10" fmla="*/ 0 h 3780817"/>
              <a:gd name="connsiteX11" fmla="*/ 6071684 w 10271646"/>
              <a:gd name="connsiteY11" fmla="*/ 0 h 3780817"/>
              <a:gd name="connsiteX12" fmla="*/ 6334182 w 10271646"/>
              <a:gd name="connsiteY12" fmla="*/ 0 h 3780817"/>
              <a:gd name="connsiteX13" fmla="*/ 7110262 w 10271646"/>
              <a:gd name="connsiteY13" fmla="*/ 0 h 3780817"/>
              <a:gd name="connsiteX14" fmla="*/ 7886342 w 10271646"/>
              <a:gd name="connsiteY14" fmla="*/ 0 h 3780817"/>
              <a:gd name="connsiteX15" fmla="*/ 8148839 w 10271646"/>
              <a:gd name="connsiteY15" fmla="*/ 0 h 3780817"/>
              <a:gd name="connsiteX16" fmla="*/ 8411337 w 10271646"/>
              <a:gd name="connsiteY16" fmla="*/ 0 h 3780817"/>
              <a:gd name="connsiteX17" fmla="*/ 9187417 w 10271646"/>
              <a:gd name="connsiteY17" fmla="*/ 0 h 3780817"/>
              <a:gd name="connsiteX18" fmla="*/ 9552631 w 10271646"/>
              <a:gd name="connsiteY18" fmla="*/ 0 h 3780817"/>
              <a:gd name="connsiteX19" fmla="*/ 10271646 w 10271646"/>
              <a:gd name="connsiteY19" fmla="*/ 0 h 3780817"/>
              <a:gd name="connsiteX20" fmla="*/ 10271646 w 10271646"/>
              <a:gd name="connsiteY20" fmla="*/ 502309 h 3780817"/>
              <a:gd name="connsiteX21" fmla="*/ 10271646 w 10271646"/>
              <a:gd name="connsiteY21" fmla="*/ 1042425 h 3780817"/>
              <a:gd name="connsiteX22" fmla="*/ 10271646 w 10271646"/>
              <a:gd name="connsiteY22" fmla="*/ 1544734 h 3780817"/>
              <a:gd name="connsiteX23" fmla="*/ 10271646 w 10271646"/>
              <a:gd name="connsiteY23" fmla="*/ 2160467 h 3780817"/>
              <a:gd name="connsiteX24" fmla="*/ 10271646 w 10271646"/>
              <a:gd name="connsiteY24" fmla="*/ 2587159 h 3780817"/>
              <a:gd name="connsiteX25" fmla="*/ 10271646 w 10271646"/>
              <a:gd name="connsiteY25" fmla="*/ 3127276 h 3780817"/>
              <a:gd name="connsiteX26" fmla="*/ 10271646 w 10271646"/>
              <a:gd name="connsiteY26" fmla="*/ 3780817 h 3780817"/>
              <a:gd name="connsiteX27" fmla="*/ 9906432 w 10271646"/>
              <a:gd name="connsiteY27" fmla="*/ 3780817 h 3780817"/>
              <a:gd name="connsiteX28" fmla="*/ 9233068 w 10271646"/>
              <a:gd name="connsiteY28" fmla="*/ 3780817 h 3780817"/>
              <a:gd name="connsiteX29" fmla="*/ 8456989 w 10271646"/>
              <a:gd name="connsiteY29" fmla="*/ 3780817 h 3780817"/>
              <a:gd name="connsiteX30" fmla="*/ 7680909 w 10271646"/>
              <a:gd name="connsiteY30" fmla="*/ 3780817 h 3780817"/>
              <a:gd name="connsiteX31" fmla="*/ 7212978 w 10271646"/>
              <a:gd name="connsiteY31" fmla="*/ 3780817 h 3780817"/>
              <a:gd name="connsiteX32" fmla="*/ 6642331 w 10271646"/>
              <a:gd name="connsiteY32" fmla="*/ 3780817 h 3780817"/>
              <a:gd name="connsiteX33" fmla="*/ 6379833 w 10271646"/>
              <a:gd name="connsiteY33" fmla="*/ 3780817 h 3780817"/>
              <a:gd name="connsiteX34" fmla="*/ 5809186 w 10271646"/>
              <a:gd name="connsiteY34" fmla="*/ 3780817 h 3780817"/>
              <a:gd name="connsiteX35" fmla="*/ 5135823 w 10271646"/>
              <a:gd name="connsiteY35" fmla="*/ 3780817 h 3780817"/>
              <a:gd name="connsiteX36" fmla="*/ 4770609 w 10271646"/>
              <a:gd name="connsiteY36" fmla="*/ 3780817 h 3780817"/>
              <a:gd name="connsiteX37" fmla="*/ 4302678 w 10271646"/>
              <a:gd name="connsiteY37" fmla="*/ 3780817 h 3780817"/>
              <a:gd name="connsiteX38" fmla="*/ 3526598 w 10271646"/>
              <a:gd name="connsiteY38" fmla="*/ 3780817 h 3780817"/>
              <a:gd name="connsiteX39" fmla="*/ 2853235 w 10271646"/>
              <a:gd name="connsiteY39" fmla="*/ 3780817 h 3780817"/>
              <a:gd name="connsiteX40" fmla="*/ 2488021 w 10271646"/>
              <a:gd name="connsiteY40" fmla="*/ 3780817 h 3780817"/>
              <a:gd name="connsiteX41" fmla="*/ 1917374 w 10271646"/>
              <a:gd name="connsiteY41" fmla="*/ 3780817 h 3780817"/>
              <a:gd name="connsiteX42" fmla="*/ 1244010 w 10271646"/>
              <a:gd name="connsiteY42" fmla="*/ 3780817 h 3780817"/>
              <a:gd name="connsiteX43" fmla="*/ 981513 w 10271646"/>
              <a:gd name="connsiteY43" fmla="*/ 3780817 h 3780817"/>
              <a:gd name="connsiteX44" fmla="*/ 513582 w 10271646"/>
              <a:gd name="connsiteY44" fmla="*/ 3780817 h 3780817"/>
              <a:gd name="connsiteX45" fmla="*/ 0 w 10271646"/>
              <a:gd name="connsiteY45" fmla="*/ 3780817 h 3780817"/>
              <a:gd name="connsiteX46" fmla="*/ 0 w 10271646"/>
              <a:gd name="connsiteY46" fmla="*/ 3202892 h 3780817"/>
              <a:gd name="connsiteX47" fmla="*/ 0 w 10271646"/>
              <a:gd name="connsiteY47" fmla="*/ 2738392 h 3780817"/>
              <a:gd name="connsiteX48" fmla="*/ 0 w 10271646"/>
              <a:gd name="connsiteY48" fmla="*/ 2160467 h 3780817"/>
              <a:gd name="connsiteX49" fmla="*/ 0 w 10271646"/>
              <a:gd name="connsiteY49" fmla="*/ 1582542 h 3780817"/>
              <a:gd name="connsiteX50" fmla="*/ 0 w 10271646"/>
              <a:gd name="connsiteY50" fmla="*/ 1118042 h 3780817"/>
              <a:gd name="connsiteX51" fmla="*/ 0 w 10271646"/>
              <a:gd name="connsiteY51" fmla="*/ 691349 h 3780817"/>
              <a:gd name="connsiteX52" fmla="*/ 0 w 10271646"/>
              <a:gd name="connsiteY52" fmla="*/ 0 h 3780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0271646" h="3780817" fill="none" extrusionOk="0">
                <a:moveTo>
                  <a:pt x="0" y="0"/>
                </a:moveTo>
                <a:cubicBezTo>
                  <a:pt x="324543" y="-25413"/>
                  <a:pt x="567429" y="28460"/>
                  <a:pt x="776080" y="0"/>
                </a:cubicBezTo>
                <a:cubicBezTo>
                  <a:pt x="984731" y="-28460"/>
                  <a:pt x="1109256" y="39957"/>
                  <a:pt x="1244010" y="0"/>
                </a:cubicBezTo>
                <a:cubicBezTo>
                  <a:pt x="1378764" y="-39957"/>
                  <a:pt x="1735221" y="41069"/>
                  <a:pt x="2020090" y="0"/>
                </a:cubicBezTo>
                <a:cubicBezTo>
                  <a:pt x="2304959" y="-41069"/>
                  <a:pt x="2320111" y="39533"/>
                  <a:pt x="2488021" y="0"/>
                </a:cubicBezTo>
                <a:cubicBezTo>
                  <a:pt x="2655931" y="-39533"/>
                  <a:pt x="2822213" y="36275"/>
                  <a:pt x="2955951" y="0"/>
                </a:cubicBezTo>
                <a:cubicBezTo>
                  <a:pt x="3089689" y="-36275"/>
                  <a:pt x="3451461" y="11339"/>
                  <a:pt x="3629315" y="0"/>
                </a:cubicBezTo>
                <a:cubicBezTo>
                  <a:pt x="3807169" y="-11339"/>
                  <a:pt x="3834798" y="36549"/>
                  <a:pt x="3994529" y="0"/>
                </a:cubicBezTo>
                <a:cubicBezTo>
                  <a:pt x="4154260" y="-36549"/>
                  <a:pt x="4286328" y="50537"/>
                  <a:pt x="4565176" y="0"/>
                </a:cubicBezTo>
                <a:cubicBezTo>
                  <a:pt x="4844024" y="-50537"/>
                  <a:pt x="4918178" y="28834"/>
                  <a:pt x="5033107" y="0"/>
                </a:cubicBezTo>
                <a:cubicBezTo>
                  <a:pt x="5148036" y="-28834"/>
                  <a:pt x="5516470" y="63331"/>
                  <a:pt x="5809186" y="0"/>
                </a:cubicBezTo>
                <a:cubicBezTo>
                  <a:pt x="6101902" y="-63331"/>
                  <a:pt x="6007381" y="21692"/>
                  <a:pt x="6071684" y="0"/>
                </a:cubicBezTo>
                <a:cubicBezTo>
                  <a:pt x="6135987" y="-21692"/>
                  <a:pt x="6217245" y="6142"/>
                  <a:pt x="6334182" y="0"/>
                </a:cubicBezTo>
                <a:cubicBezTo>
                  <a:pt x="6451119" y="-6142"/>
                  <a:pt x="6772281" y="35959"/>
                  <a:pt x="7110262" y="0"/>
                </a:cubicBezTo>
                <a:cubicBezTo>
                  <a:pt x="7448243" y="-35959"/>
                  <a:pt x="7683827" y="52051"/>
                  <a:pt x="7886342" y="0"/>
                </a:cubicBezTo>
                <a:cubicBezTo>
                  <a:pt x="8088857" y="-52051"/>
                  <a:pt x="8028283" y="29919"/>
                  <a:pt x="8148839" y="0"/>
                </a:cubicBezTo>
                <a:cubicBezTo>
                  <a:pt x="8269395" y="-29919"/>
                  <a:pt x="8324513" y="6145"/>
                  <a:pt x="8411337" y="0"/>
                </a:cubicBezTo>
                <a:cubicBezTo>
                  <a:pt x="8498161" y="-6145"/>
                  <a:pt x="9016325" y="69451"/>
                  <a:pt x="9187417" y="0"/>
                </a:cubicBezTo>
                <a:cubicBezTo>
                  <a:pt x="9358509" y="-69451"/>
                  <a:pt x="9395180" y="4650"/>
                  <a:pt x="9552631" y="0"/>
                </a:cubicBezTo>
                <a:cubicBezTo>
                  <a:pt x="9710082" y="-4650"/>
                  <a:pt x="10108200" y="7648"/>
                  <a:pt x="10271646" y="0"/>
                </a:cubicBezTo>
                <a:cubicBezTo>
                  <a:pt x="10315858" y="200567"/>
                  <a:pt x="10243293" y="368742"/>
                  <a:pt x="10271646" y="502309"/>
                </a:cubicBezTo>
                <a:cubicBezTo>
                  <a:pt x="10299999" y="635876"/>
                  <a:pt x="10257345" y="894055"/>
                  <a:pt x="10271646" y="1042425"/>
                </a:cubicBezTo>
                <a:cubicBezTo>
                  <a:pt x="10285947" y="1190795"/>
                  <a:pt x="10227224" y="1432211"/>
                  <a:pt x="10271646" y="1544734"/>
                </a:cubicBezTo>
                <a:cubicBezTo>
                  <a:pt x="10316068" y="1657257"/>
                  <a:pt x="10198711" y="1905470"/>
                  <a:pt x="10271646" y="2160467"/>
                </a:cubicBezTo>
                <a:cubicBezTo>
                  <a:pt x="10344581" y="2415464"/>
                  <a:pt x="10256344" y="2393098"/>
                  <a:pt x="10271646" y="2587159"/>
                </a:cubicBezTo>
                <a:cubicBezTo>
                  <a:pt x="10286948" y="2781220"/>
                  <a:pt x="10211115" y="2859832"/>
                  <a:pt x="10271646" y="3127276"/>
                </a:cubicBezTo>
                <a:cubicBezTo>
                  <a:pt x="10332177" y="3394720"/>
                  <a:pt x="10266345" y="3571218"/>
                  <a:pt x="10271646" y="3780817"/>
                </a:cubicBezTo>
                <a:cubicBezTo>
                  <a:pt x="10121812" y="3783924"/>
                  <a:pt x="10000795" y="3746965"/>
                  <a:pt x="9906432" y="3780817"/>
                </a:cubicBezTo>
                <a:cubicBezTo>
                  <a:pt x="9812069" y="3814669"/>
                  <a:pt x="9551894" y="3752434"/>
                  <a:pt x="9233068" y="3780817"/>
                </a:cubicBezTo>
                <a:cubicBezTo>
                  <a:pt x="8914242" y="3809200"/>
                  <a:pt x="8687672" y="3778035"/>
                  <a:pt x="8456989" y="3780817"/>
                </a:cubicBezTo>
                <a:cubicBezTo>
                  <a:pt x="8226306" y="3783599"/>
                  <a:pt x="7991290" y="3755305"/>
                  <a:pt x="7680909" y="3780817"/>
                </a:cubicBezTo>
                <a:cubicBezTo>
                  <a:pt x="7370528" y="3806329"/>
                  <a:pt x="7404369" y="3752353"/>
                  <a:pt x="7212978" y="3780817"/>
                </a:cubicBezTo>
                <a:cubicBezTo>
                  <a:pt x="7021587" y="3809281"/>
                  <a:pt x="6868708" y="3772002"/>
                  <a:pt x="6642331" y="3780817"/>
                </a:cubicBezTo>
                <a:cubicBezTo>
                  <a:pt x="6415954" y="3789632"/>
                  <a:pt x="6462431" y="3769812"/>
                  <a:pt x="6379833" y="3780817"/>
                </a:cubicBezTo>
                <a:cubicBezTo>
                  <a:pt x="6297235" y="3791822"/>
                  <a:pt x="5932931" y="3722763"/>
                  <a:pt x="5809186" y="3780817"/>
                </a:cubicBezTo>
                <a:cubicBezTo>
                  <a:pt x="5685441" y="3838871"/>
                  <a:pt x="5392979" y="3722721"/>
                  <a:pt x="5135823" y="3780817"/>
                </a:cubicBezTo>
                <a:cubicBezTo>
                  <a:pt x="4878667" y="3838913"/>
                  <a:pt x="4942977" y="3748343"/>
                  <a:pt x="4770609" y="3780817"/>
                </a:cubicBezTo>
                <a:cubicBezTo>
                  <a:pt x="4598241" y="3813291"/>
                  <a:pt x="4510593" y="3747233"/>
                  <a:pt x="4302678" y="3780817"/>
                </a:cubicBezTo>
                <a:cubicBezTo>
                  <a:pt x="4094763" y="3814401"/>
                  <a:pt x="3747650" y="3707951"/>
                  <a:pt x="3526598" y="3780817"/>
                </a:cubicBezTo>
                <a:cubicBezTo>
                  <a:pt x="3305546" y="3853683"/>
                  <a:pt x="3140088" y="3717110"/>
                  <a:pt x="2853235" y="3780817"/>
                </a:cubicBezTo>
                <a:cubicBezTo>
                  <a:pt x="2566382" y="3844524"/>
                  <a:pt x="2648511" y="3769537"/>
                  <a:pt x="2488021" y="3780817"/>
                </a:cubicBezTo>
                <a:cubicBezTo>
                  <a:pt x="2327531" y="3792097"/>
                  <a:pt x="2149073" y="3735524"/>
                  <a:pt x="1917374" y="3780817"/>
                </a:cubicBezTo>
                <a:cubicBezTo>
                  <a:pt x="1685675" y="3826110"/>
                  <a:pt x="1427825" y="3778239"/>
                  <a:pt x="1244010" y="3780817"/>
                </a:cubicBezTo>
                <a:cubicBezTo>
                  <a:pt x="1060195" y="3783395"/>
                  <a:pt x="1068001" y="3773894"/>
                  <a:pt x="981513" y="3780817"/>
                </a:cubicBezTo>
                <a:cubicBezTo>
                  <a:pt x="895025" y="3787740"/>
                  <a:pt x="614694" y="3751646"/>
                  <a:pt x="513582" y="3780817"/>
                </a:cubicBezTo>
                <a:cubicBezTo>
                  <a:pt x="412470" y="3809988"/>
                  <a:pt x="183393" y="3746218"/>
                  <a:pt x="0" y="3780817"/>
                </a:cubicBezTo>
                <a:cubicBezTo>
                  <a:pt x="-9793" y="3581029"/>
                  <a:pt x="2373" y="3423045"/>
                  <a:pt x="0" y="3202892"/>
                </a:cubicBezTo>
                <a:cubicBezTo>
                  <a:pt x="-2373" y="2982740"/>
                  <a:pt x="33159" y="2834524"/>
                  <a:pt x="0" y="2738392"/>
                </a:cubicBezTo>
                <a:cubicBezTo>
                  <a:pt x="-33159" y="2642260"/>
                  <a:pt x="8653" y="2414643"/>
                  <a:pt x="0" y="2160467"/>
                </a:cubicBezTo>
                <a:cubicBezTo>
                  <a:pt x="-8653" y="1906292"/>
                  <a:pt x="43894" y="1825331"/>
                  <a:pt x="0" y="1582542"/>
                </a:cubicBezTo>
                <a:cubicBezTo>
                  <a:pt x="-43894" y="1339754"/>
                  <a:pt x="10778" y="1215913"/>
                  <a:pt x="0" y="1118042"/>
                </a:cubicBezTo>
                <a:cubicBezTo>
                  <a:pt x="-10778" y="1020171"/>
                  <a:pt x="47363" y="805500"/>
                  <a:pt x="0" y="691349"/>
                </a:cubicBezTo>
                <a:cubicBezTo>
                  <a:pt x="-47363" y="577198"/>
                  <a:pt x="23628" y="195588"/>
                  <a:pt x="0" y="0"/>
                </a:cubicBezTo>
                <a:close/>
              </a:path>
              <a:path w="10271646" h="3780817" stroke="0" extrusionOk="0">
                <a:moveTo>
                  <a:pt x="0" y="0"/>
                </a:moveTo>
                <a:cubicBezTo>
                  <a:pt x="307078" y="-39864"/>
                  <a:pt x="594922" y="26627"/>
                  <a:pt x="776080" y="0"/>
                </a:cubicBezTo>
                <a:cubicBezTo>
                  <a:pt x="957238" y="-26627"/>
                  <a:pt x="1264561" y="57417"/>
                  <a:pt x="1449443" y="0"/>
                </a:cubicBezTo>
                <a:cubicBezTo>
                  <a:pt x="1634325" y="-57417"/>
                  <a:pt x="1618268" y="15810"/>
                  <a:pt x="1711941" y="0"/>
                </a:cubicBezTo>
                <a:cubicBezTo>
                  <a:pt x="1805614" y="-15810"/>
                  <a:pt x="2109267" y="54690"/>
                  <a:pt x="2385304" y="0"/>
                </a:cubicBezTo>
                <a:cubicBezTo>
                  <a:pt x="2661341" y="-54690"/>
                  <a:pt x="2749294" y="35528"/>
                  <a:pt x="3058668" y="0"/>
                </a:cubicBezTo>
                <a:cubicBezTo>
                  <a:pt x="3368042" y="-35528"/>
                  <a:pt x="3665505" y="38690"/>
                  <a:pt x="3834748" y="0"/>
                </a:cubicBezTo>
                <a:cubicBezTo>
                  <a:pt x="4003991" y="-38690"/>
                  <a:pt x="4034202" y="10618"/>
                  <a:pt x="4199962" y="0"/>
                </a:cubicBezTo>
                <a:cubicBezTo>
                  <a:pt x="4365722" y="-10618"/>
                  <a:pt x="4384956" y="20027"/>
                  <a:pt x="4565176" y="0"/>
                </a:cubicBezTo>
                <a:cubicBezTo>
                  <a:pt x="4745396" y="-20027"/>
                  <a:pt x="5012231" y="32546"/>
                  <a:pt x="5135823" y="0"/>
                </a:cubicBezTo>
                <a:cubicBezTo>
                  <a:pt x="5259415" y="-32546"/>
                  <a:pt x="5395781" y="34840"/>
                  <a:pt x="5501037" y="0"/>
                </a:cubicBezTo>
                <a:cubicBezTo>
                  <a:pt x="5606293" y="-34840"/>
                  <a:pt x="5804099" y="23857"/>
                  <a:pt x="5968968" y="0"/>
                </a:cubicBezTo>
                <a:cubicBezTo>
                  <a:pt x="6133837" y="-23857"/>
                  <a:pt x="6363647" y="42299"/>
                  <a:pt x="6539615" y="0"/>
                </a:cubicBezTo>
                <a:cubicBezTo>
                  <a:pt x="6715583" y="-42299"/>
                  <a:pt x="6707210" y="27695"/>
                  <a:pt x="6802112" y="0"/>
                </a:cubicBezTo>
                <a:cubicBezTo>
                  <a:pt x="6897014" y="-27695"/>
                  <a:pt x="7191666" y="29703"/>
                  <a:pt x="7372759" y="0"/>
                </a:cubicBezTo>
                <a:cubicBezTo>
                  <a:pt x="7553852" y="-29703"/>
                  <a:pt x="7968006" y="30431"/>
                  <a:pt x="8148839" y="0"/>
                </a:cubicBezTo>
                <a:cubicBezTo>
                  <a:pt x="8329672" y="-30431"/>
                  <a:pt x="8514631" y="30487"/>
                  <a:pt x="8616770" y="0"/>
                </a:cubicBezTo>
                <a:cubicBezTo>
                  <a:pt x="8718909" y="-30487"/>
                  <a:pt x="9050729" y="70861"/>
                  <a:pt x="9290133" y="0"/>
                </a:cubicBezTo>
                <a:cubicBezTo>
                  <a:pt x="9529537" y="-70861"/>
                  <a:pt x="9440066" y="26204"/>
                  <a:pt x="9552631" y="0"/>
                </a:cubicBezTo>
                <a:cubicBezTo>
                  <a:pt x="9665196" y="-26204"/>
                  <a:pt x="10010542" y="35028"/>
                  <a:pt x="10271646" y="0"/>
                </a:cubicBezTo>
                <a:cubicBezTo>
                  <a:pt x="10330368" y="199023"/>
                  <a:pt x="10217776" y="318837"/>
                  <a:pt x="10271646" y="540117"/>
                </a:cubicBezTo>
                <a:cubicBezTo>
                  <a:pt x="10325516" y="761397"/>
                  <a:pt x="10211992" y="895632"/>
                  <a:pt x="10271646" y="1155850"/>
                </a:cubicBezTo>
                <a:cubicBezTo>
                  <a:pt x="10331300" y="1416068"/>
                  <a:pt x="10231738" y="1517758"/>
                  <a:pt x="10271646" y="1658158"/>
                </a:cubicBezTo>
                <a:cubicBezTo>
                  <a:pt x="10311554" y="1798558"/>
                  <a:pt x="10255088" y="1973685"/>
                  <a:pt x="10271646" y="2122659"/>
                </a:cubicBezTo>
                <a:cubicBezTo>
                  <a:pt x="10288204" y="2271633"/>
                  <a:pt x="10212031" y="2469622"/>
                  <a:pt x="10271646" y="2624967"/>
                </a:cubicBezTo>
                <a:cubicBezTo>
                  <a:pt x="10331261" y="2780312"/>
                  <a:pt x="10260050" y="2976229"/>
                  <a:pt x="10271646" y="3165084"/>
                </a:cubicBezTo>
                <a:cubicBezTo>
                  <a:pt x="10283242" y="3353939"/>
                  <a:pt x="10222363" y="3511284"/>
                  <a:pt x="10271646" y="3780817"/>
                </a:cubicBezTo>
                <a:cubicBezTo>
                  <a:pt x="10194955" y="3798767"/>
                  <a:pt x="10106520" y="3751022"/>
                  <a:pt x="10009148" y="3780817"/>
                </a:cubicBezTo>
                <a:cubicBezTo>
                  <a:pt x="9911776" y="3810612"/>
                  <a:pt x="9631301" y="3771218"/>
                  <a:pt x="9335785" y="3780817"/>
                </a:cubicBezTo>
                <a:cubicBezTo>
                  <a:pt x="9040269" y="3790416"/>
                  <a:pt x="8931386" y="3738254"/>
                  <a:pt x="8765138" y="3780817"/>
                </a:cubicBezTo>
                <a:cubicBezTo>
                  <a:pt x="8598890" y="3823380"/>
                  <a:pt x="8327738" y="3756585"/>
                  <a:pt x="8091774" y="3780817"/>
                </a:cubicBezTo>
                <a:cubicBezTo>
                  <a:pt x="7855810" y="3805049"/>
                  <a:pt x="7802786" y="3747587"/>
                  <a:pt x="7726560" y="3780817"/>
                </a:cubicBezTo>
                <a:cubicBezTo>
                  <a:pt x="7650334" y="3814047"/>
                  <a:pt x="7499882" y="3743346"/>
                  <a:pt x="7361346" y="3780817"/>
                </a:cubicBezTo>
                <a:cubicBezTo>
                  <a:pt x="7222810" y="3818288"/>
                  <a:pt x="7055999" y="3778731"/>
                  <a:pt x="6790699" y="3780817"/>
                </a:cubicBezTo>
                <a:cubicBezTo>
                  <a:pt x="6525399" y="3782903"/>
                  <a:pt x="6560036" y="3759667"/>
                  <a:pt x="6425485" y="3780817"/>
                </a:cubicBezTo>
                <a:cubicBezTo>
                  <a:pt x="6290934" y="3801967"/>
                  <a:pt x="6117690" y="3767571"/>
                  <a:pt x="5854838" y="3780817"/>
                </a:cubicBezTo>
                <a:cubicBezTo>
                  <a:pt x="5591986" y="3794063"/>
                  <a:pt x="5431542" y="3692536"/>
                  <a:pt x="5078758" y="3780817"/>
                </a:cubicBezTo>
                <a:cubicBezTo>
                  <a:pt x="4725974" y="3869098"/>
                  <a:pt x="4645375" y="3746323"/>
                  <a:pt x="4405395" y="3780817"/>
                </a:cubicBezTo>
                <a:cubicBezTo>
                  <a:pt x="4165415" y="3815311"/>
                  <a:pt x="4066065" y="3751093"/>
                  <a:pt x="3834748" y="3780817"/>
                </a:cubicBezTo>
                <a:cubicBezTo>
                  <a:pt x="3603431" y="3810541"/>
                  <a:pt x="3266625" y="3716843"/>
                  <a:pt x="3058668" y="3780817"/>
                </a:cubicBezTo>
                <a:cubicBezTo>
                  <a:pt x="2850711" y="3844791"/>
                  <a:pt x="2870601" y="3774085"/>
                  <a:pt x="2693454" y="3780817"/>
                </a:cubicBezTo>
                <a:cubicBezTo>
                  <a:pt x="2516307" y="3787549"/>
                  <a:pt x="2434327" y="3780168"/>
                  <a:pt x="2328240" y="3780817"/>
                </a:cubicBezTo>
                <a:cubicBezTo>
                  <a:pt x="2222153" y="3781466"/>
                  <a:pt x="2025540" y="3712736"/>
                  <a:pt x="1757593" y="3780817"/>
                </a:cubicBezTo>
                <a:cubicBezTo>
                  <a:pt x="1489646" y="3848898"/>
                  <a:pt x="1365342" y="3759520"/>
                  <a:pt x="981513" y="3780817"/>
                </a:cubicBezTo>
                <a:cubicBezTo>
                  <a:pt x="597684" y="3802114"/>
                  <a:pt x="821071" y="3768214"/>
                  <a:pt x="719015" y="3780817"/>
                </a:cubicBezTo>
                <a:cubicBezTo>
                  <a:pt x="616959" y="3793420"/>
                  <a:pt x="165514" y="3774225"/>
                  <a:pt x="0" y="3780817"/>
                </a:cubicBezTo>
                <a:cubicBezTo>
                  <a:pt x="-6749" y="3550767"/>
                  <a:pt x="17998" y="3506325"/>
                  <a:pt x="0" y="3240700"/>
                </a:cubicBezTo>
                <a:cubicBezTo>
                  <a:pt x="-17998" y="2975075"/>
                  <a:pt x="22993" y="2943806"/>
                  <a:pt x="0" y="2814008"/>
                </a:cubicBezTo>
                <a:cubicBezTo>
                  <a:pt x="-22993" y="2684210"/>
                  <a:pt x="23347" y="2467215"/>
                  <a:pt x="0" y="2236083"/>
                </a:cubicBezTo>
                <a:cubicBezTo>
                  <a:pt x="-23347" y="2004951"/>
                  <a:pt x="46944" y="1855214"/>
                  <a:pt x="0" y="1695966"/>
                </a:cubicBezTo>
                <a:cubicBezTo>
                  <a:pt x="-46944" y="1536718"/>
                  <a:pt x="32829" y="1419650"/>
                  <a:pt x="0" y="1155850"/>
                </a:cubicBezTo>
                <a:cubicBezTo>
                  <a:pt x="-32829" y="892050"/>
                  <a:pt x="44296" y="776823"/>
                  <a:pt x="0" y="540117"/>
                </a:cubicBezTo>
                <a:cubicBezTo>
                  <a:pt x="-44296" y="303411"/>
                  <a:pt x="13586" y="256799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61304853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2EE9E64-EBE8-6C90-BD87-1A3AFD3FD583}"/>
              </a:ext>
            </a:extLst>
          </p:cNvPr>
          <p:cNvSpPr txBox="1"/>
          <p:nvPr/>
        </p:nvSpPr>
        <p:spPr>
          <a:xfrm>
            <a:off x="397050" y="1868556"/>
            <a:ext cx="101181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โครงสร้างของกระบอกสูบลมแบบสองทางมีเบาะลมกันกระแทกและสัญลักษณ์</a:t>
            </a:r>
            <a:endParaRPr lang="th-TH" sz="36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18026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olor Fill">
            <a:extLst>
              <a:ext uri="{FF2B5EF4-FFF2-40B4-BE49-F238E27FC236}">
                <a16:creationId xmlns:a16="http://schemas.microsoft.com/office/drawing/2014/main" id="{BA44E6CA-03F3-47EA-A9F3-5C0674E28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F12AF72-0A2D-40D4-A252-24C87E05D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34870" y="0"/>
            <a:ext cx="4257130" cy="6858000"/>
            <a:chOff x="7934870" y="0"/>
            <a:chExt cx="4257130" cy="685800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88A98EA-9E50-4276-960F-ECEAF77660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48949" y="5077229"/>
              <a:ext cx="2643051" cy="1780771"/>
            </a:xfrm>
            <a:custGeom>
              <a:avLst/>
              <a:gdLst>
                <a:gd name="connsiteX0" fmla="*/ 688454 w 2606118"/>
                <a:gd name="connsiteY0" fmla="*/ 45 h 1780771"/>
                <a:gd name="connsiteX1" fmla="*/ 2185726 w 2606118"/>
                <a:gd name="connsiteY1" fmla="*/ 493214 h 1780771"/>
                <a:gd name="connsiteX2" fmla="*/ 2604211 w 2606118"/>
                <a:gd name="connsiteY2" fmla="*/ 1304250 h 1780771"/>
                <a:gd name="connsiteX3" fmla="*/ 2606118 w 2606118"/>
                <a:gd name="connsiteY3" fmla="*/ 1313978 h 1780771"/>
                <a:gd name="connsiteX4" fmla="*/ 2606118 w 2606118"/>
                <a:gd name="connsiteY4" fmla="*/ 1780771 h 1780771"/>
                <a:gd name="connsiteX5" fmla="*/ 215846 w 2606118"/>
                <a:gd name="connsiteY5" fmla="*/ 1780771 h 1780771"/>
                <a:gd name="connsiteX6" fmla="*/ 187787 w 2606118"/>
                <a:gd name="connsiteY6" fmla="*/ 1724104 h 1780771"/>
                <a:gd name="connsiteX7" fmla="*/ 49732 w 2606118"/>
                <a:gd name="connsiteY7" fmla="*/ 49732 h 1780771"/>
                <a:gd name="connsiteX8" fmla="*/ 688454 w 2606118"/>
                <a:gd name="connsiteY8" fmla="*/ 45 h 178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06118" h="1780771">
                  <a:moveTo>
                    <a:pt x="688454" y="45"/>
                  </a:moveTo>
                  <a:cubicBezTo>
                    <a:pt x="1159303" y="2313"/>
                    <a:pt x="1785062" y="92550"/>
                    <a:pt x="2185726" y="493214"/>
                  </a:cubicBezTo>
                  <a:cubicBezTo>
                    <a:pt x="2408317" y="715805"/>
                    <a:pt x="2535097" y="1007870"/>
                    <a:pt x="2604211" y="1304250"/>
                  </a:cubicBezTo>
                  <a:lnTo>
                    <a:pt x="2606118" y="1313978"/>
                  </a:lnTo>
                  <a:lnTo>
                    <a:pt x="2606118" y="1780771"/>
                  </a:lnTo>
                  <a:lnTo>
                    <a:pt x="215846" y="1780771"/>
                  </a:lnTo>
                  <a:lnTo>
                    <a:pt x="187787" y="1724104"/>
                  </a:lnTo>
                  <a:cubicBezTo>
                    <a:pt x="-127724" y="989597"/>
                    <a:pt x="49732" y="49732"/>
                    <a:pt x="49732" y="49732"/>
                  </a:cubicBezTo>
                  <a:cubicBezTo>
                    <a:pt x="49732" y="49732"/>
                    <a:pt x="322237" y="-1720"/>
                    <a:pt x="688454" y="4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4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B3898D6-076D-4851-882A-D474681692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60221" y="469962"/>
              <a:ext cx="528731" cy="1057462"/>
            </a:xfrm>
            <a:custGeom>
              <a:avLst/>
              <a:gdLst>
                <a:gd name="connsiteX0" fmla="*/ 528731 w 528731"/>
                <a:gd name="connsiteY0" fmla="*/ 0 h 1057462"/>
                <a:gd name="connsiteX1" fmla="*/ 528731 w 528731"/>
                <a:gd name="connsiteY1" fmla="*/ 1057462 h 1057462"/>
                <a:gd name="connsiteX2" fmla="*/ 0 w 528731"/>
                <a:gd name="connsiteY2" fmla="*/ 528731 h 1057462"/>
                <a:gd name="connsiteX3" fmla="*/ 528731 w 528731"/>
                <a:gd name="connsiteY3" fmla="*/ 0 h 105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731" h="1057462">
                  <a:moveTo>
                    <a:pt x="528731" y="0"/>
                  </a:moveTo>
                  <a:lnTo>
                    <a:pt x="528731" y="1057462"/>
                  </a:lnTo>
                  <a:cubicBezTo>
                    <a:pt x="236721" y="1057462"/>
                    <a:pt x="0" y="820741"/>
                    <a:pt x="0" y="528731"/>
                  </a:cubicBezTo>
                  <a:cubicBezTo>
                    <a:pt x="0" y="236721"/>
                    <a:pt x="236721" y="0"/>
                    <a:pt x="528731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7488EFE-4EEE-4339-8F66-31FAF34B4C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65646" y="1470520"/>
              <a:ext cx="328008" cy="328008"/>
            </a:xfrm>
            <a:prstGeom prst="ellipse">
              <a:avLst/>
            </a:pr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C8BA76-F88E-472D-B6F3-07C1A15804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34870" y="1"/>
              <a:ext cx="3034340" cy="2483913"/>
            </a:xfrm>
            <a:custGeom>
              <a:avLst/>
              <a:gdLst>
                <a:gd name="connsiteX0" fmla="*/ 39219 w 3034340"/>
                <a:gd name="connsiteY0" fmla="*/ 0 h 2483913"/>
                <a:gd name="connsiteX1" fmla="*/ 2995122 w 3034340"/>
                <a:gd name="connsiteY1" fmla="*/ 0 h 2483913"/>
                <a:gd name="connsiteX2" fmla="*/ 3006509 w 3034340"/>
                <a:gd name="connsiteY2" fmla="*/ 46641 h 2483913"/>
                <a:gd name="connsiteX3" fmla="*/ 2589045 w 3034340"/>
                <a:gd name="connsiteY3" fmla="*/ 1412038 h 2483913"/>
                <a:gd name="connsiteX4" fmla="*/ 1517170 w 3034340"/>
                <a:gd name="connsiteY4" fmla="*/ 2483913 h 2483913"/>
                <a:gd name="connsiteX5" fmla="*/ 445296 w 3034340"/>
                <a:gd name="connsiteY5" fmla="*/ 1412038 h 2483913"/>
                <a:gd name="connsiteX6" fmla="*/ 27832 w 3034340"/>
                <a:gd name="connsiteY6" fmla="*/ 46641 h 248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4340" h="2483913">
                  <a:moveTo>
                    <a:pt x="39219" y="0"/>
                  </a:moveTo>
                  <a:lnTo>
                    <a:pt x="2995122" y="0"/>
                  </a:lnTo>
                  <a:lnTo>
                    <a:pt x="3006509" y="46641"/>
                  </a:lnTo>
                  <a:cubicBezTo>
                    <a:pt x="3099279" y="525788"/>
                    <a:pt x="2960124" y="1040959"/>
                    <a:pt x="2589045" y="1412038"/>
                  </a:cubicBezTo>
                  <a:lnTo>
                    <a:pt x="1517170" y="2483913"/>
                  </a:lnTo>
                  <a:lnTo>
                    <a:pt x="445296" y="1412038"/>
                  </a:lnTo>
                  <a:cubicBezTo>
                    <a:pt x="74217" y="1040959"/>
                    <a:pt x="-64938" y="525788"/>
                    <a:pt x="27832" y="46641"/>
                  </a:cubicBez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32DFE1D-3FB1-4421-8E87-BA954FD231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97828" y="0"/>
              <a:ext cx="2708425" cy="2263840"/>
            </a:xfrm>
            <a:custGeom>
              <a:avLst/>
              <a:gdLst>
                <a:gd name="connsiteX0" fmla="*/ 46413 w 2708425"/>
                <a:gd name="connsiteY0" fmla="*/ 0 h 2263840"/>
                <a:gd name="connsiteX1" fmla="*/ 2662013 w 2708425"/>
                <a:gd name="connsiteY1" fmla="*/ 0 h 2263840"/>
                <a:gd name="connsiteX2" fmla="*/ 2683584 w 2708425"/>
                <a:gd name="connsiteY2" fmla="*/ 88351 h 2263840"/>
                <a:gd name="connsiteX3" fmla="*/ 2310959 w 2708425"/>
                <a:gd name="connsiteY3" fmla="*/ 1307094 h 2263840"/>
                <a:gd name="connsiteX4" fmla="*/ 1354213 w 2708425"/>
                <a:gd name="connsiteY4" fmla="*/ 2263840 h 2263840"/>
                <a:gd name="connsiteX5" fmla="*/ 397467 w 2708425"/>
                <a:gd name="connsiteY5" fmla="*/ 1307094 h 2263840"/>
                <a:gd name="connsiteX6" fmla="*/ 24842 w 2708425"/>
                <a:gd name="connsiteY6" fmla="*/ 88351 h 2263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8425" h="2263840">
                  <a:moveTo>
                    <a:pt x="46413" y="0"/>
                  </a:moveTo>
                  <a:lnTo>
                    <a:pt x="2662013" y="0"/>
                  </a:lnTo>
                  <a:lnTo>
                    <a:pt x="2683584" y="88351"/>
                  </a:lnTo>
                  <a:cubicBezTo>
                    <a:pt x="2766390" y="516035"/>
                    <a:pt x="2642182" y="975871"/>
                    <a:pt x="2310959" y="1307094"/>
                  </a:cubicBezTo>
                  <a:lnTo>
                    <a:pt x="1354213" y="2263840"/>
                  </a:lnTo>
                  <a:lnTo>
                    <a:pt x="397467" y="1307094"/>
                  </a:lnTo>
                  <a:cubicBezTo>
                    <a:pt x="66245" y="975871"/>
                    <a:pt x="-57964" y="516035"/>
                    <a:pt x="24842" y="88351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" name="Texture">
            <a:extLst>
              <a:ext uri="{FF2B5EF4-FFF2-40B4-BE49-F238E27FC236}">
                <a16:creationId xmlns:a16="http://schemas.microsoft.com/office/drawing/2014/main" id="{2E922E9E-A29B-4164-A634-B718A4336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A37E48-D707-99CF-CD41-CCD0D33694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" b="1"/>
          <a:stretch/>
        </p:blipFill>
        <p:spPr>
          <a:xfrm>
            <a:off x="6360177" y="1934966"/>
            <a:ext cx="5831823" cy="3046917"/>
          </a:xfrm>
          <a:custGeom>
            <a:avLst/>
            <a:gdLst/>
            <a:ahLst/>
            <a:cxnLst/>
            <a:rect l="l" t="t" r="r" b="b"/>
            <a:pathLst>
              <a:path w="5831823" h="3046917">
                <a:moveTo>
                  <a:pt x="4630021" y="7292"/>
                </a:moveTo>
                <a:lnTo>
                  <a:pt x="5831823" y="7292"/>
                </a:lnTo>
                <a:lnTo>
                  <a:pt x="5831823" y="2450538"/>
                </a:lnTo>
                <a:lnTo>
                  <a:pt x="5800042" y="2493038"/>
                </a:lnTo>
                <a:cubicBezTo>
                  <a:pt x="5520878" y="2831307"/>
                  <a:pt x="5098400" y="3046917"/>
                  <a:pt x="4625556" y="3046917"/>
                </a:cubicBezTo>
                <a:lnTo>
                  <a:pt x="3107978" y="3046917"/>
                </a:lnTo>
                <a:lnTo>
                  <a:pt x="3107978" y="1529337"/>
                </a:lnTo>
                <a:cubicBezTo>
                  <a:pt x="3107978" y="688726"/>
                  <a:pt x="3789410" y="7292"/>
                  <a:pt x="4630021" y="7292"/>
                </a:cubicBezTo>
                <a:close/>
                <a:moveTo>
                  <a:pt x="0" y="0"/>
                </a:moveTo>
                <a:lnTo>
                  <a:pt x="1517580" y="0"/>
                </a:lnTo>
                <a:cubicBezTo>
                  <a:pt x="2358191" y="0"/>
                  <a:pt x="3039624" y="681433"/>
                  <a:pt x="3039624" y="1522044"/>
                </a:cubicBezTo>
                <a:lnTo>
                  <a:pt x="3039624" y="3039623"/>
                </a:lnTo>
                <a:lnTo>
                  <a:pt x="1522045" y="3039623"/>
                </a:lnTo>
                <a:cubicBezTo>
                  <a:pt x="681434" y="3039623"/>
                  <a:pt x="0" y="2358190"/>
                  <a:pt x="0" y="1517579"/>
                </a:cubicBezTo>
                <a:close/>
              </a:path>
            </a:pathLst>
          </a:custGeom>
        </p:spPr>
      </p:pic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B297651A-CB9C-D974-A91C-BF595229706A}"/>
              </a:ext>
            </a:extLst>
          </p:cNvPr>
          <p:cNvSpPr/>
          <p:nvPr/>
        </p:nvSpPr>
        <p:spPr>
          <a:xfrm>
            <a:off x="488318" y="457483"/>
            <a:ext cx="7124240" cy="101303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4. กระบอกสูบลมในระบบนิวเมติกส์ (ต่อ)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683844-81FB-C987-103C-8DF231F26454}"/>
              </a:ext>
            </a:extLst>
          </p:cNvPr>
          <p:cNvSpPr txBox="1"/>
          <p:nvPr/>
        </p:nvSpPr>
        <p:spPr>
          <a:xfrm>
            <a:off x="182206" y="1969608"/>
            <a:ext cx="609600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073150" algn="thaiDist"/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กระบอกสูบลมชนิดทำงานสองทางแบบมีก้านสูบสองข้าง ไม่ว่าจะเคลื่อนที่ไปหรือกลับแรงที่ได้ทั้งสองข้างจะมีค่าเท่ากัน เนื่องจากพื้นที่หน้าตัด</a:t>
            </a:r>
            <a:b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ทั้งสองข้างมีขนาดเท่ากันและที่ปลายจุดรองรับ</a:t>
            </a:r>
            <a:b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ของก้านสูบทั้งสองข้างจะมีแบริงรองรับก้านสูบ ดังนั้นปัญหาที่จะเกิดขึ้นเนื่องจากแรงกระทำด้านข้างของก้านสูบจึงน้อยมาก ไม่เหมือนกับกระบอกสูบลมชนิดทำงานสองทาง</a:t>
            </a:r>
            <a:r>
              <a:rPr lang="th-TH" sz="32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17421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Background Fill">
            <a:extLst>
              <a:ext uri="{FF2B5EF4-FFF2-40B4-BE49-F238E27FC236}">
                <a16:creationId xmlns:a16="http://schemas.microsoft.com/office/drawing/2014/main" id="{5D7D95D6-8C7A-4418-8DC3-6AB9EE15B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90BA8E6D-8984-4DDE-8FC5-F3E6AAB00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87D869D-11AD-41EC-9881-9809DBE9A4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57828"/>
            <a:ext cx="12188149" cy="3581965"/>
            <a:chOff x="0" y="-157828"/>
            <a:chExt cx="12188149" cy="3581965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664B9A9-6583-4C96-9737-4203BBA9C3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15450" y="-2201"/>
              <a:ext cx="3036178" cy="2703712"/>
            </a:xfrm>
            <a:custGeom>
              <a:avLst/>
              <a:gdLst>
                <a:gd name="connsiteX0" fmla="*/ 0 w 3036178"/>
                <a:gd name="connsiteY0" fmla="*/ 0 h 2918688"/>
                <a:gd name="connsiteX1" fmla="*/ 2102222 w 3036178"/>
                <a:gd name="connsiteY1" fmla="*/ 0 h 2918688"/>
                <a:gd name="connsiteX2" fmla="*/ 2107640 w 3036178"/>
                <a:gd name="connsiteY2" fmla="*/ 1983 h 2918688"/>
                <a:gd name="connsiteX3" fmla="*/ 3036178 w 3036178"/>
                <a:gd name="connsiteY3" fmla="*/ 1402829 h 2918688"/>
                <a:gd name="connsiteX4" fmla="*/ 3036178 w 3036178"/>
                <a:gd name="connsiteY4" fmla="*/ 2918688 h 2918688"/>
                <a:gd name="connsiteX5" fmla="*/ 1520319 w 3036178"/>
                <a:gd name="connsiteY5" fmla="*/ 2918688 h 2918688"/>
                <a:gd name="connsiteX6" fmla="*/ 0 w 3036178"/>
                <a:gd name="connsiteY6" fmla="*/ 1398369 h 2918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6178" h="2918688">
                  <a:moveTo>
                    <a:pt x="0" y="0"/>
                  </a:moveTo>
                  <a:lnTo>
                    <a:pt x="2102222" y="0"/>
                  </a:lnTo>
                  <a:lnTo>
                    <a:pt x="2107640" y="1983"/>
                  </a:lnTo>
                  <a:cubicBezTo>
                    <a:pt x="2653306" y="232778"/>
                    <a:pt x="3036178" y="773085"/>
                    <a:pt x="3036178" y="1402829"/>
                  </a:cubicBezTo>
                  <a:lnTo>
                    <a:pt x="3036178" y="2918688"/>
                  </a:lnTo>
                  <a:lnTo>
                    <a:pt x="1520319" y="2918688"/>
                  </a:lnTo>
                  <a:cubicBezTo>
                    <a:pt x="680661" y="2918688"/>
                    <a:pt x="0" y="2238027"/>
                    <a:pt x="0" y="1398369"/>
                  </a:cubicBez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Graphic 18">
              <a:extLst>
                <a:ext uri="{FF2B5EF4-FFF2-40B4-BE49-F238E27FC236}">
                  <a16:creationId xmlns:a16="http://schemas.microsoft.com/office/drawing/2014/main" id="{8BD0E6C5-E02B-4ED0-AB49-84050EC73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 flipH="1">
              <a:off x="7231231" y="-157828"/>
              <a:ext cx="1499978" cy="2467813"/>
            </a:xfrm>
            <a:custGeom>
              <a:avLst/>
              <a:gdLst>
                <a:gd name="connsiteX0" fmla="*/ 3413379 w 3413378"/>
                <a:gd name="connsiteY0" fmla="*/ 3266028 h 6532054"/>
                <a:gd name="connsiteX1" fmla="*/ 1706689 w 3413378"/>
                <a:gd name="connsiteY1" fmla="*/ 6532055 h 6532054"/>
                <a:gd name="connsiteX2" fmla="*/ 0 w 3413378"/>
                <a:gd name="connsiteY2" fmla="*/ 3266028 h 6532054"/>
                <a:gd name="connsiteX3" fmla="*/ 1706689 w 3413378"/>
                <a:gd name="connsiteY3" fmla="*/ 0 h 6532054"/>
                <a:gd name="connsiteX4" fmla="*/ 3413379 w 3413378"/>
                <a:gd name="connsiteY4" fmla="*/ 3266028 h 653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378" h="6532054">
                  <a:moveTo>
                    <a:pt x="3413379" y="3266028"/>
                  </a:moveTo>
                  <a:cubicBezTo>
                    <a:pt x="3413379" y="5069777"/>
                    <a:pt x="1706689" y="6532055"/>
                    <a:pt x="1706689" y="6532055"/>
                  </a:cubicBezTo>
                  <a:cubicBezTo>
                    <a:pt x="1706689" y="6532055"/>
                    <a:pt x="0" y="5069777"/>
                    <a:pt x="0" y="3266028"/>
                  </a:cubicBezTo>
                  <a:cubicBezTo>
                    <a:pt x="0" y="1462278"/>
                    <a:pt x="1706689" y="0"/>
                    <a:pt x="1706689" y="0"/>
                  </a:cubicBezTo>
                  <a:cubicBezTo>
                    <a:pt x="1706689" y="0"/>
                    <a:pt x="3413379" y="1462278"/>
                    <a:pt x="3413379" y="326602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1D680F0-A52F-4F95-A8C4-73CDE8EE5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1037341" y="2625092"/>
              <a:ext cx="331858" cy="30871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00A2F7D0-3AEA-4E06-80D8-F8E3C557FE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4864408" y="1596820"/>
              <a:ext cx="1757448" cy="189718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741D7A-D9C5-452A-B1E9-1C3E16C274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535163" y="0"/>
              <a:ext cx="2652986" cy="2721929"/>
            </a:xfrm>
            <a:custGeom>
              <a:avLst/>
              <a:gdLst>
                <a:gd name="connsiteX0" fmla="*/ 510686 w 2652986"/>
                <a:gd name="connsiteY0" fmla="*/ 0 h 2938354"/>
                <a:gd name="connsiteX1" fmla="*/ 2142300 w 2652986"/>
                <a:gd name="connsiteY1" fmla="*/ 0 h 2938354"/>
                <a:gd name="connsiteX2" fmla="*/ 2263655 w 2652986"/>
                <a:gd name="connsiteY2" fmla="*/ 121355 h 2938354"/>
                <a:gd name="connsiteX3" fmla="*/ 2263655 w 2652986"/>
                <a:gd name="connsiteY3" fmla="*/ 2001192 h 2938354"/>
                <a:gd name="connsiteX4" fmla="*/ 1326493 w 2652986"/>
                <a:gd name="connsiteY4" fmla="*/ 2938354 h 2938354"/>
                <a:gd name="connsiteX5" fmla="*/ 389331 w 2652986"/>
                <a:gd name="connsiteY5" fmla="*/ 2001192 h 2938354"/>
                <a:gd name="connsiteX6" fmla="*/ 389331 w 2652986"/>
                <a:gd name="connsiteY6" fmla="*/ 121355 h 2938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2986" h="2938354">
                  <a:moveTo>
                    <a:pt x="510686" y="0"/>
                  </a:moveTo>
                  <a:lnTo>
                    <a:pt x="2142300" y="0"/>
                  </a:lnTo>
                  <a:lnTo>
                    <a:pt x="2263655" y="121355"/>
                  </a:lnTo>
                  <a:cubicBezTo>
                    <a:pt x="2782763" y="640463"/>
                    <a:pt x="2782763" y="1482084"/>
                    <a:pt x="2263655" y="2001192"/>
                  </a:cubicBezTo>
                  <a:lnTo>
                    <a:pt x="1326493" y="2938354"/>
                  </a:lnTo>
                  <a:lnTo>
                    <a:pt x="389331" y="2001192"/>
                  </a:lnTo>
                  <a:cubicBezTo>
                    <a:pt x="-129777" y="1482084"/>
                    <a:pt x="-129777" y="640463"/>
                    <a:pt x="389331" y="121355"/>
                  </a:cubicBez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8A6FF43-D4C8-4BDE-ACB8-24D69F87EC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99301" y="-9437"/>
              <a:ext cx="565422" cy="362873"/>
            </a:xfrm>
            <a:custGeom>
              <a:avLst/>
              <a:gdLst>
                <a:gd name="connsiteX0" fmla="*/ 15005 w 685064"/>
                <a:gd name="connsiteY0" fmla="*/ 0 h 437484"/>
                <a:gd name="connsiteX1" fmla="*/ 670059 w 685064"/>
                <a:gd name="connsiteY1" fmla="*/ 0 h 437484"/>
                <a:gd name="connsiteX2" fmla="*/ 678105 w 685064"/>
                <a:gd name="connsiteY2" fmla="*/ 25920 h 437484"/>
                <a:gd name="connsiteX3" fmla="*/ 685064 w 685064"/>
                <a:gd name="connsiteY3" fmla="*/ 94952 h 437484"/>
                <a:gd name="connsiteX4" fmla="*/ 342532 w 685064"/>
                <a:gd name="connsiteY4" fmla="*/ 437484 h 437484"/>
                <a:gd name="connsiteX5" fmla="*/ 0 w 685064"/>
                <a:gd name="connsiteY5" fmla="*/ 94952 h 437484"/>
                <a:gd name="connsiteX6" fmla="*/ 6959 w 685064"/>
                <a:gd name="connsiteY6" fmla="*/ 25920 h 437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5064" h="437484">
                  <a:moveTo>
                    <a:pt x="15005" y="0"/>
                  </a:moveTo>
                  <a:lnTo>
                    <a:pt x="670059" y="0"/>
                  </a:lnTo>
                  <a:lnTo>
                    <a:pt x="678105" y="25920"/>
                  </a:lnTo>
                  <a:cubicBezTo>
                    <a:pt x="682668" y="48218"/>
                    <a:pt x="685064" y="71305"/>
                    <a:pt x="685064" y="94952"/>
                  </a:cubicBezTo>
                  <a:cubicBezTo>
                    <a:pt x="685064" y="284127"/>
                    <a:pt x="531708" y="437484"/>
                    <a:pt x="342532" y="437484"/>
                  </a:cubicBezTo>
                  <a:cubicBezTo>
                    <a:pt x="153357" y="437484"/>
                    <a:pt x="0" y="284127"/>
                    <a:pt x="0" y="94952"/>
                  </a:cubicBezTo>
                  <a:cubicBezTo>
                    <a:pt x="0" y="71305"/>
                    <a:pt x="2397" y="48218"/>
                    <a:pt x="6959" y="2592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0C0DE20-55CA-4075-A692-CAF74A2FFC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599716"/>
              <a:ext cx="881815" cy="2082566"/>
            </a:xfrm>
            <a:custGeom>
              <a:avLst/>
              <a:gdLst>
                <a:gd name="connsiteX0" fmla="*/ 144257 w 881815"/>
                <a:gd name="connsiteY0" fmla="*/ 0 h 2248154"/>
                <a:gd name="connsiteX1" fmla="*/ 881815 w 881815"/>
                <a:gd name="connsiteY1" fmla="*/ 1124078 h 2248154"/>
                <a:gd name="connsiteX2" fmla="*/ 144257 w 881815"/>
                <a:gd name="connsiteY2" fmla="*/ 2248154 h 2248154"/>
                <a:gd name="connsiteX3" fmla="*/ 29014 w 881815"/>
                <a:gd name="connsiteY3" fmla="*/ 2159817 h 2248154"/>
                <a:gd name="connsiteX4" fmla="*/ 0 w 881815"/>
                <a:gd name="connsiteY4" fmla="*/ 2135215 h 2248154"/>
                <a:gd name="connsiteX5" fmla="*/ 0 w 881815"/>
                <a:gd name="connsiteY5" fmla="*/ 112940 h 2248154"/>
                <a:gd name="connsiteX6" fmla="*/ 29014 w 881815"/>
                <a:gd name="connsiteY6" fmla="*/ 88337 h 2248154"/>
                <a:gd name="connsiteX7" fmla="*/ 144257 w 881815"/>
                <a:gd name="connsiteY7" fmla="*/ 0 h 2248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1815" h="2248154">
                  <a:moveTo>
                    <a:pt x="144257" y="0"/>
                  </a:moveTo>
                  <a:cubicBezTo>
                    <a:pt x="144257" y="0"/>
                    <a:pt x="881815" y="503276"/>
                    <a:pt x="881815" y="1124078"/>
                  </a:cubicBezTo>
                  <a:cubicBezTo>
                    <a:pt x="881815" y="1744879"/>
                    <a:pt x="144257" y="2248154"/>
                    <a:pt x="144257" y="2248154"/>
                  </a:cubicBezTo>
                  <a:cubicBezTo>
                    <a:pt x="144257" y="2248154"/>
                    <a:pt x="98160" y="2216700"/>
                    <a:pt x="29014" y="2159817"/>
                  </a:cubicBezTo>
                  <a:lnTo>
                    <a:pt x="0" y="2135215"/>
                  </a:lnTo>
                  <a:lnTo>
                    <a:pt x="0" y="112940"/>
                  </a:lnTo>
                  <a:lnTo>
                    <a:pt x="29014" y="88337"/>
                  </a:lnTo>
                  <a:cubicBezTo>
                    <a:pt x="98160" y="31455"/>
                    <a:pt x="144257" y="0"/>
                    <a:pt x="144257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180D400-9C91-4079-A452-CA8E9D312D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810511" y="0"/>
              <a:ext cx="1897186" cy="1556485"/>
            </a:xfrm>
            <a:custGeom>
              <a:avLst/>
              <a:gdLst>
                <a:gd name="connsiteX0" fmla="*/ 352540 w 1897186"/>
                <a:gd name="connsiteY0" fmla="*/ 0 h 1680243"/>
                <a:gd name="connsiteX1" fmla="*/ 1897186 w 1897186"/>
                <a:gd name="connsiteY1" fmla="*/ 0 h 1680243"/>
                <a:gd name="connsiteX2" fmla="*/ 1897186 w 1897186"/>
                <a:gd name="connsiteY2" fmla="*/ 730258 h 1680243"/>
                <a:gd name="connsiteX3" fmla="*/ 947200 w 1897186"/>
                <a:gd name="connsiteY3" fmla="*/ 1680243 h 1680243"/>
                <a:gd name="connsiteX4" fmla="*/ 0 w 1897186"/>
                <a:gd name="connsiteY4" fmla="*/ 1680243 h 1680243"/>
                <a:gd name="connsiteX5" fmla="*/ 0 w 1897186"/>
                <a:gd name="connsiteY5" fmla="*/ 733044 h 1680243"/>
                <a:gd name="connsiteX6" fmla="*/ 278243 w 1897186"/>
                <a:gd name="connsiteY6" fmla="*/ 61300 h 1680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97186" h="1680243">
                  <a:moveTo>
                    <a:pt x="352540" y="0"/>
                  </a:moveTo>
                  <a:lnTo>
                    <a:pt x="1897186" y="0"/>
                  </a:lnTo>
                  <a:lnTo>
                    <a:pt x="1897186" y="730258"/>
                  </a:lnTo>
                  <a:cubicBezTo>
                    <a:pt x="1897186" y="1254926"/>
                    <a:pt x="1471868" y="1680243"/>
                    <a:pt x="947200" y="1680243"/>
                  </a:cubicBezTo>
                  <a:lnTo>
                    <a:pt x="0" y="1680243"/>
                  </a:lnTo>
                  <a:lnTo>
                    <a:pt x="0" y="733044"/>
                  </a:lnTo>
                  <a:cubicBezTo>
                    <a:pt x="0" y="470710"/>
                    <a:pt x="106330" y="233213"/>
                    <a:pt x="278243" y="6130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Graphic 9">
              <a:extLst>
                <a:ext uri="{FF2B5EF4-FFF2-40B4-BE49-F238E27FC236}">
                  <a16:creationId xmlns:a16="http://schemas.microsoft.com/office/drawing/2014/main" id="{6EBDFECC-F581-4CFA-83E5-8528804653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1275624" y="-2202"/>
              <a:ext cx="2710066" cy="2518121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61488D7-F99D-4C24-B0B6-C37BAEACF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71668" y="0"/>
              <a:ext cx="2179975" cy="2554849"/>
            </a:xfrm>
            <a:custGeom>
              <a:avLst/>
              <a:gdLst>
                <a:gd name="connsiteX0" fmla="*/ 588462 w 2179975"/>
                <a:gd name="connsiteY0" fmla="*/ 0 h 2554849"/>
                <a:gd name="connsiteX1" fmla="*/ 1591515 w 2179975"/>
                <a:gd name="connsiteY1" fmla="*/ 0 h 2554849"/>
                <a:gd name="connsiteX2" fmla="*/ 1860060 w 2179975"/>
                <a:gd name="connsiteY2" fmla="*/ 265589 h 2554849"/>
                <a:gd name="connsiteX3" fmla="*/ 1860060 w 2179975"/>
                <a:gd name="connsiteY3" fmla="*/ 1793256 h 2554849"/>
                <a:gd name="connsiteX4" fmla="*/ 1089989 w 2179975"/>
                <a:gd name="connsiteY4" fmla="*/ 2554849 h 2554849"/>
                <a:gd name="connsiteX5" fmla="*/ 319917 w 2179975"/>
                <a:gd name="connsiteY5" fmla="*/ 1793256 h 2554849"/>
                <a:gd name="connsiteX6" fmla="*/ 319917 w 2179975"/>
                <a:gd name="connsiteY6" fmla="*/ 265589 h 2554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9975" h="2554849">
                  <a:moveTo>
                    <a:pt x="588462" y="0"/>
                  </a:moveTo>
                  <a:lnTo>
                    <a:pt x="1591515" y="0"/>
                  </a:lnTo>
                  <a:lnTo>
                    <a:pt x="1860060" y="265589"/>
                  </a:lnTo>
                  <a:cubicBezTo>
                    <a:pt x="2286614" y="687448"/>
                    <a:pt x="2286614" y="1371398"/>
                    <a:pt x="1860060" y="1793256"/>
                  </a:cubicBezTo>
                  <a:lnTo>
                    <a:pt x="1089989" y="2554849"/>
                  </a:lnTo>
                  <a:lnTo>
                    <a:pt x="319917" y="1793256"/>
                  </a:lnTo>
                  <a:cubicBezTo>
                    <a:pt x="-106638" y="1371398"/>
                    <a:pt x="-106638" y="687448"/>
                    <a:pt x="319917" y="265589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Texture">
            <a:extLst>
              <a:ext uri="{FF2B5EF4-FFF2-40B4-BE49-F238E27FC236}">
                <a16:creationId xmlns:a16="http://schemas.microsoft.com/office/drawing/2014/main" id="{498E76D5-F7FA-4D66-9338-9BE379BD3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FF5D73-4F30-516F-D873-4FFCEFD65F27}"/>
              </a:ext>
            </a:extLst>
          </p:cNvPr>
          <p:cNvSpPr txBox="1"/>
          <p:nvPr/>
        </p:nvSpPr>
        <p:spPr>
          <a:xfrm>
            <a:off x="440907" y="3533309"/>
            <a:ext cx="5564782" cy="2879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1338" indent="-541338" algn="thaiDist">
              <a:buAutoNum type="arabicPeriod"/>
            </a:pPr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การเตรียมลมเพื่อใช้ในระบบนิวเมติกส์</a:t>
            </a:r>
          </a:p>
          <a:p>
            <a:pPr marL="541338" indent="-541338" algn="thaiDist">
              <a:buAutoNum type="arabicPeriod"/>
            </a:pPr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ชนิดและหน้าที่ของเครื่องอัดอากาศ</a:t>
            </a:r>
          </a:p>
          <a:p>
            <a:pPr marL="541338" indent="-541338" algn="thaiDist">
              <a:buAutoNum type="arabicPeriod"/>
            </a:pPr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การติดตั้งและการควบคุมเครื่องอัดอากาศ</a:t>
            </a:r>
          </a:p>
          <a:p>
            <a:pPr marL="541338" indent="-541338" algn="thaiDist">
              <a:buAutoNum type="arabicPeriod"/>
            </a:pPr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กระบอกสูบลมในระบบนิวเมติกส์</a:t>
            </a:r>
            <a:endParaRPr lang="th-TH" sz="36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EDA0C3-6E1C-9B27-C44A-B5D047F710A8}"/>
              </a:ext>
            </a:extLst>
          </p:cNvPr>
          <p:cNvSpPr/>
          <p:nvPr/>
        </p:nvSpPr>
        <p:spPr>
          <a:xfrm>
            <a:off x="1587666" y="2427794"/>
            <a:ext cx="2893404" cy="13600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u="sng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สาระการเรียนรู้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7931D33-322F-CE9C-7E0B-F49E4FEB9883}"/>
              </a:ext>
            </a:extLst>
          </p:cNvPr>
          <p:cNvSpPr/>
          <p:nvPr/>
        </p:nvSpPr>
        <p:spPr>
          <a:xfrm>
            <a:off x="8260392" y="2518544"/>
            <a:ext cx="3691251" cy="1377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u="sng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สมรรถนะประจำหน่วย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A91C6F-407E-3995-1B0B-5307D7696804}"/>
              </a:ext>
            </a:extLst>
          </p:cNvPr>
          <p:cNvSpPr txBox="1"/>
          <p:nvPr/>
        </p:nvSpPr>
        <p:spPr>
          <a:xfrm>
            <a:off x="7270043" y="3635802"/>
            <a:ext cx="478002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1338" indent="-541338" algn="thaiDist">
              <a:buAutoNum type="arabicPeriod"/>
            </a:pPr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แสดงความรู้เกี่ยวกับอุปกรณ์การทำงานในระบบนิวเมติกส์</a:t>
            </a:r>
          </a:p>
          <a:p>
            <a:pPr marL="541338" indent="-541338" algn="thaiDist">
              <a:buAutoNum type="arabicPeriod"/>
            </a:pPr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ติดตั้งและควบคุมอุปกรณ์</a:t>
            </a:r>
            <a:b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การทำงานในระบบนิวเมติกส์</a:t>
            </a:r>
            <a:endParaRPr lang="th-TH" sz="36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62985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Background Fill">
            <a:extLst>
              <a:ext uri="{FF2B5EF4-FFF2-40B4-BE49-F238E27FC236}">
                <a16:creationId xmlns:a16="http://schemas.microsoft.com/office/drawing/2014/main" id="{63E5BFF9-8D75-4F8D-AA2E-E9AF4156B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5074A657-B6F7-47AE-B719-D3590207E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495AF5-CD36-4EE9-95DB-86D2A3931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227"/>
            <a:ext cx="12192000" cy="6861227"/>
            <a:chOff x="0" y="-3227"/>
            <a:chExt cx="12192000" cy="686122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EFB5B0C-DD84-4ACA-8A57-0DF5C9BAD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58790" y="124188"/>
              <a:ext cx="215755" cy="2157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7C3102-63A7-409A-A09D-56EBB4C812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79553" y="2866365"/>
              <a:ext cx="697984" cy="697984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A99EBC8-DA67-46D1-BE90-B240465A8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56134" y="3762066"/>
              <a:ext cx="230192" cy="23019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465540EA-046F-4AF0-8CEB-E2EFE6FD03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451544" y="-3227"/>
              <a:ext cx="2740456" cy="2740456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5FE32756-B183-449F-BD63-0CD97BABA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621871" y="163409"/>
              <a:ext cx="2387894" cy="2387894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81A06E5-D53E-4F08-917B-C03F56DFD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3060" y="599153"/>
              <a:ext cx="823413" cy="1000074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49B903-4F98-4946-9F6B-A42679E0D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903403"/>
              <a:ext cx="1715504" cy="2954597"/>
            </a:xfrm>
            <a:custGeom>
              <a:avLst/>
              <a:gdLst>
                <a:gd name="connsiteX0" fmla="*/ 0 w 2429360"/>
                <a:gd name="connsiteY0" fmla="*/ 0 h 4184064"/>
                <a:gd name="connsiteX1" fmla="*/ 329124 w 2429360"/>
                <a:gd name="connsiteY1" fmla="*/ 0 h 4184064"/>
                <a:gd name="connsiteX2" fmla="*/ 2429360 w 2429360"/>
                <a:gd name="connsiteY2" fmla="*/ 2100236 h 4184064"/>
                <a:gd name="connsiteX3" fmla="*/ 2429360 w 2429360"/>
                <a:gd name="connsiteY3" fmla="*/ 4184064 h 4184064"/>
                <a:gd name="connsiteX4" fmla="*/ 132331 w 2429360"/>
                <a:gd name="connsiteY4" fmla="*/ 4184064 h 4184064"/>
                <a:gd name="connsiteX5" fmla="*/ 120545 w 2429360"/>
                <a:gd name="connsiteY5" fmla="*/ 4183469 h 4184064"/>
                <a:gd name="connsiteX6" fmla="*/ 0 w 2429360"/>
                <a:gd name="connsiteY6" fmla="*/ 4165072 h 418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29360" h="4184064">
                  <a:moveTo>
                    <a:pt x="0" y="0"/>
                  </a:moveTo>
                  <a:lnTo>
                    <a:pt x="329124" y="0"/>
                  </a:lnTo>
                  <a:cubicBezTo>
                    <a:pt x="1489065" y="0"/>
                    <a:pt x="2429360" y="940295"/>
                    <a:pt x="2429360" y="2100236"/>
                  </a:cubicBezTo>
                  <a:lnTo>
                    <a:pt x="2429360" y="4184064"/>
                  </a:lnTo>
                  <a:lnTo>
                    <a:pt x="132331" y="4184064"/>
                  </a:lnTo>
                  <a:lnTo>
                    <a:pt x="120545" y="4183469"/>
                  </a:lnTo>
                  <a:lnTo>
                    <a:pt x="0" y="4165072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53BC73C-A7AD-48F4-B586-4F781FCB9C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168300"/>
              <a:ext cx="1533337" cy="2555470"/>
            </a:xfrm>
            <a:custGeom>
              <a:avLst/>
              <a:gdLst>
                <a:gd name="connsiteX0" fmla="*/ 0 w 1986804"/>
                <a:gd name="connsiteY0" fmla="*/ 0 h 2902159"/>
                <a:gd name="connsiteX1" fmla="*/ 533594 w 1986804"/>
                <a:gd name="connsiteY1" fmla="*/ 0 h 2902159"/>
                <a:gd name="connsiteX2" fmla="*/ 1986804 w 1986804"/>
                <a:gd name="connsiteY2" fmla="*/ 1453211 h 2902159"/>
                <a:gd name="connsiteX3" fmla="*/ 1986804 w 1986804"/>
                <a:gd name="connsiteY3" fmla="*/ 2902159 h 2902159"/>
                <a:gd name="connsiteX4" fmla="*/ 537856 w 1986804"/>
                <a:gd name="connsiteY4" fmla="*/ 2902159 h 2902159"/>
                <a:gd name="connsiteX5" fmla="*/ 105713 w 1986804"/>
                <a:gd name="connsiteY5" fmla="*/ 2836826 h 2902159"/>
                <a:gd name="connsiteX6" fmla="*/ 0 w 1986804"/>
                <a:gd name="connsiteY6" fmla="*/ 2798136 h 2902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6804" h="2902159">
                  <a:moveTo>
                    <a:pt x="0" y="0"/>
                  </a:moveTo>
                  <a:lnTo>
                    <a:pt x="533594" y="0"/>
                  </a:lnTo>
                  <a:cubicBezTo>
                    <a:pt x="1336188" y="0"/>
                    <a:pt x="1986804" y="650616"/>
                    <a:pt x="1986804" y="1453211"/>
                  </a:cubicBezTo>
                  <a:lnTo>
                    <a:pt x="1986804" y="2902159"/>
                  </a:lnTo>
                  <a:lnTo>
                    <a:pt x="537856" y="2902159"/>
                  </a:lnTo>
                  <a:cubicBezTo>
                    <a:pt x="387370" y="2902159"/>
                    <a:pt x="242226" y="2879286"/>
                    <a:pt x="105713" y="2836826"/>
                  </a:cubicBezTo>
                  <a:lnTo>
                    <a:pt x="0" y="279813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B3270C9-025A-41DD-997B-C8C6A6CBA1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85047" y="4685933"/>
              <a:ext cx="2406953" cy="2172067"/>
            </a:xfrm>
            <a:custGeom>
              <a:avLst/>
              <a:gdLst>
                <a:gd name="connsiteX0" fmla="*/ 1229573 w 2406953"/>
                <a:gd name="connsiteY0" fmla="*/ 0 h 2172067"/>
                <a:gd name="connsiteX1" fmla="*/ 2406313 w 2406953"/>
                <a:gd name="connsiteY1" fmla="*/ 1496275 h 2172067"/>
                <a:gd name="connsiteX2" fmla="*/ 2406953 w 2406953"/>
                <a:gd name="connsiteY2" fmla="*/ 1499327 h 2172067"/>
                <a:gd name="connsiteX3" fmla="*/ 2406953 w 2406953"/>
                <a:gd name="connsiteY3" fmla="*/ 2172067 h 2172067"/>
                <a:gd name="connsiteX4" fmla="*/ 36154 w 2406953"/>
                <a:gd name="connsiteY4" fmla="*/ 2172067 h 2172067"/>
                <a:gd name="connsiteX5" fmla="*/ 13809 w 2406953"/>
                <a:gd name="connsiteY5" fmla="*/ 2065529 h 2172067"/>
                <a:gd name="connsiteX6" fmla="*/ 0 w 2406953"/>
                <a:gd name="connsiteY6" fmla="*/ 1873933 h 2172067"/>
                <a:gd name="connsiteX7" fmla="*/ 1229573 w 2406953"/>
                <a:gd name="connsiteY7" fmla="*/ 0 h 217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6953" h="2172067">
                  <a:moveTo>
                    <a:pt x="1229573" y="0"/>
                  </a:moveTo>
                  <a:cubicBezTo>
                    <a:pt x="1229573" y="0"/>
                    <a:pt x="2170965" y="642363"/>
                    <a:pt x="2406313" y="1496275"/>
                  </a:cubicBezTo>
                  <a:lnTo>
                    <a:pt x="2406953" y="1499327"/>
                  </a:lnTo>
                  <a:lnTo>
                    <a:pt x="2406953" y="2172067"/>
                  </a:lnTo>
                  <a:lnTo>
                    <a:pt x="36154" y="2172067"/>
                  </a:lnTo>
                  <a:lnTo>
                    <a:pt x="13809" y="2065529"/>
                  </a:lnTo>
                  <a:cubicBezTo>
                    <a:pt x="4803" y="2002533"/>
                    <a:pt x="0" y="1938616"/>
                    <a:pt x="0" y="1873933"/>
                  </a:cubicBezTo>
                  <a:cubicBezTo>
                    <a:pt x="0" y="839004"/>
                    <a:pt x="1229573" y="0"/>
                    <a:pt x="1229573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3" name="Texture">
            <a:extLst>
              <a:ext uri="{FF2B5EF4-FFF2-40B4-BE49-F238E27FC236}">
                <a16:creationId xmlns:a16="http://schemas.microsoft.com/office/drawing/2014/main" id="{8DB0478B-1B97-4BFD-90B4-35597D821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2" name="Rectangle: Diagonal Corners Rounded 21">
            <a:extLst>
              <a:ext uri="{FF2B5EF4-FFF2-40B4-BE49-F238E27FC236}">
                <a16:creationId xmlns:a16="http://schemas.microsoft.com/office/drawing/2014/main" id="{222D9086-3989-FAA6-C637-9CEEECA93AB9}"/>
              </a:ext>
            </a:extLst>
          </p:cNvPr>
          <p:cNvSpPr/>
          <p:nvPr/>
        </p:nvSpPr>
        <p:spPr>
          <a:xfrm>
            <a:off x="766667" y="540389"/>
            <a:ext cx="7992533" cy="1117601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4. กระบอกสูบลมในระบบนิวเมติกส์ (ต่อ)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3C0FB5-76CF-0DBB-CCAB-765AFCC7BB8D}"/>
              </a:ext>
            </a:extLst>
          </p:cNvPr>
          <p:cNvSpPr txBox="1"/>
          <p:nvPr/>
        </p:nvSpPr>
        <p:spPr>
          <a:xfrm>
            <a:off x="1870718" y="2121586"/>
            <a:ext cx="791128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4.4  กระบอกสูบลมชนิดทำงานสองทางแบบสองตอน</a:t>
            </a:r>
          </a:p>
          <a:p>
            <a:pPr indent="541338" algn="thaiDist"/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ระบอกสูบลมชนิดทำงานสองทางแบบสองตอนถูกออกแบบมาเนื่องจากมีปัญหาเนื้อที่ในการติดตั้งกระบอกสูบจำกัด แต่แรงที่กระบอกสูบจะต้องกระทำนั้นมีมากกว่าที่กระบอกชนิดสองทิศทาง</a:t>
            </a:r>
            <a:b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จะกระทำได้ เนื่องจากมีเส้นผ่านศูนย์กลางเล็กเกินไป หากจะเพิ่ม</a:t>
            </a:r>
            <a:b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ส้นผ่านศูนย์กลางให้กระบอกสูบชนิดสองทิศทางมีขนาดใหญ่ขึ้นก็จะมีปัญหาเรื่องเนื้อที่ในการติดตั้งจึงจำเป็นต้องใช้กระบอกสูบชนิดสองทางแบบสองตอนมาใช้แทน</a:t>
            </a:r>
            <a:r>
              <a:rPr lang="th-TH" sz="32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6949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olor Fill">
            <a:extLst>
              <a:ext uri="{FF2B5EF4-FFF2-40B4-BE49-F238E27FC236}">
                <a16:creationId xmlns:a16="http://schemas.microsoft.com/office/drawing/2014/main" id="{3FFB0B4B-B126-43E0-A25C-BA5634332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Graphic 9">
            <a:extLst>
              <a:ext uri="{FF2B5EF4-FFF2-40B4-BE49-F238E27FC236}">
                <a16:creationId xmlns:a16="http://schemas.microsoft.com/office/drawing/2014/main" id="{9F9FCAB0-3283-4956-AE76-28C4033BF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1297" y="19664"/>
            <a:ext cx="6905281" cy="6818671"/>
          </a:xfrm>
          <a:custGeom>
            <a:avLst/>
            <a:gdLst>
              <a:gd name="connsiteX0" fmla="*/ 6861546 w 6861545"/>
              <a:gd name="connsiteY0" fmla="*/ 6861546 h 6861545"/>
              <a:gd name="connsiteX1" fmla="*/ 3435812 w 6861545"/>
              <a:gd name="connsiteY1" fmla="*/ 6861546 h 6861545"/>
              <a:gd name="connsiteX2" fmla="*/ 0 w 6861545"/>
              <a:gd name="connsiteY2" fmla="*/ 3425734 h 6861545"/>
              <a:gd name="connsiteX3" fmla="*/ 0 w 6861545"/>
              <a:gd name="connsiteY3" fmla="*/ 0 h 6861545"/>
              <a:gd name="connsiteX4" fmla="*/ 3425734 w 6861545"/>
              <a:gd name="connsiteY4" fmla="*/ 0 h 6861545"/>
              <a:gd name="connsiteX5" fmla="*/ 6861546 w 6861545"/>
              <a:gd name="connsiteY5" fmla="*/ 3435812 h 6861545"/>
              <a:gd name="connsiteX6" fmla="*/ 6861546 w 6861545"/>
              <a:gd name="connsiteY6" fmla="*/ 6861546 h 686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1545" h="6861545">
                <a:moveTo>
                  <a:pt x="6861546" y="6861546"/>
                </a:moveTo>
                <a:lnTo>
                  <a:pt x="3435812" y="6861546"/>
                </a:lnTo>
                <a:cubicBezTo>
                  <a:pt x="1538245" y="6861546"/>
                  <a:pt x="0" y="5323301"/>
                  <a:pt x="0" y="3425734"/>
                </a:cubicBezTo>
                <a:lnTo>
                  <a:pt x="0" y="0"/>
                </a:lnTo>
                <a:lnTo>
                  <a:pt x="3425734" y="0"/>
                </a:lnTo>
                <a:cubicBezTo>
                  <a:pt x="5323301" y="0"/>
                  <a:pt x="6861546" y="1538245"/>
                  <a:pt x="6861546" y="3435812"/>
                </a:cubicBezTo>
                <a:lnTo>
                  <a:pt x="6861546" y="6861546"/>
                </a:lnTo>
                <a:close/>
              </a:path>
            </a:pathLst>
          </a:custGeom>
          <a:solidFill>
            <a:srgbClr val="FFFFFF"/>
          </a:solidFill>
          <a:ln w="38100" cap="flat">
            <a:solidFill>
              <a:srgbClr val="F7F7F7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8" name="Texture">
            <a:extLst>
              <a:ext uri="{FF2B5EF4-FFF2-40B4-BE49-F238E27FC236}">
                <a16:creationId xmlns:a16="http://schemas.microsoft.com/office/drawing/2014/main" id="{2E922E9E-A29B-4164-A634-B718A4336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2BC931-C758-FFD2-08CC-1EA40E3DD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7264" y="3881425"/>
            <a:ext cx="2062540" cy="2419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3CE26C-3089-725A-2327-D68A69981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21331">
            <a:off x="5815068" y="1782036"/>
            <a:ext cx="5395045" cy="1982678"/>
          </a:xfrm>
          <a:prstGeom prst="rect">
            <a:avLst/>
          </a:prstGeom>
        </p:spPr>
      </p:pic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193873D2-9768-372C-6944-9FA79BB02F53}"/>
              </a:ext>
            </a:extLst>
          </p:cNvPr>
          <p:cNvSpPr/>
          <p:nvPr/>
        </p:nvSpPr>
        <p:spPr>
          <a:xfrm>
            <a:off x="-4578" y="19664"/>
            <a:ext cx="5291297" cy="176398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4. กระบอกสูบลม</a:t>
            </a:r>
          </a:p>
          <a:p>
            <a:pPr algn="ctr"/>
            <a:r>
              <a:rPr lang="th-TH" sz="4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ในระบบนิวเมติกส์ (ต่อ)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014E83-E018-1C59-6F35-05EEC3EFAE2F}"/>
              </a:ext>
            </a:extLst>
          </p:cNvPr>
          <p:cNvSpPr txBox="1"/>
          <p:nvPr/>
        </p:nvSpPr>
        <p:spPr>
          <a:xfrm>
            <a:off x="280219" y="2418418"/>
            <a:ext cx="474585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4.5 กระบอกสูบชนิดไม่มีก้านสูบ</a:t>
            </a:r>
          </a:p>
          <a:p>
            <a:pPr indent="722313" algn="thaiDist"/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ส่วนที่เคลื่อนที่จะอยู่ระหว่างหัว-ท้ายกระบอกสูบ ช่วงชักของกระบอกสูบจะยาวกว่าลูกสูบชนิดอื่นๆ</a:t>
            </a:r>
            <a:r>
              <a:rPr lang="th-TH" sz="32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4217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olor Fill">
            <a:extLst>
              <a:ext uri="{FF2B5EF4-FFF2-40B4-BE49-F238E27FC236}">
                <a16:creationId xmlns:a16="http://schemas.microsoft.com/office/drawing/2014/main" id="{3FFB0B4B-B126-43E0-A25C-BA5634332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6" name="Graphic 9">
            <a:extLst>
              <a:ext uri="{FF2B5EF4-FFF2-40B4-BE49-F238E27FC236}">
                <a16:creationId xmlns:a16="http://schemas.microsoft.com/office/drawing/2014/main" id="{9F9FCAB0-3283-4956-AE76-28C4033BF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1297" y="19664"/>
            <a:ext cx="6905281" cy="6818671"/>
          </a:xfrm>
          <a:custGeom>
            <a:avLst/>
            <a:gdLst>
              <a:gd name="connsiteX0" fmla="*/ 6861546 w 6861545"/>
              <a:gd name="connsiteY0" fmla="*/ 6861546 h 6861545"/>
              <a:gd name="connsiteX1" fmla="*/ 3435812 w 6861545"/>
              <a:gd name="connsiteY1" fmla="*/ 6861546 h 6861545"/>
              <a:gd name="connsiteX2" fmla="*/ 0 w 6861545"/>
              <a:gd name="connsiteY2" fmla="*/ 3425734 h 6861545"/>
              <a:gd name="connsiteX3" fmla="*/ 0 w 6861545"/>
              <a:gd name="connsiteY3" fmla="*/ 0 h 6861545"/>
              <a:gd name="connsiteX4" fmla="*/ 3425734 w 6861545"/>
              <a:gd name="connsiteY4" fmla="*/ 0 h 6861545"/>
              <a:gd name="connsiteX5" fmla="*/ 6861546 w 6861545"/>
              <a:gd name="connsiteY5" fmla="*/ 3435812 h 6861545"/>
              <a:gd name="connsiteX6" fmla="*/ 6861546 w 6861545"/>
              <a:gd name="connsiteY6" fmla="*/ 6861546 h 686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1545" h="6861545">
                <a:moveTo>
                  <a:pt x="6861546" y="6861546"/>
                </a:moveTo>
                <a:lnTo>
                  <a:pt x="3435812" y="6861546"/>
                </a:lnTo>
                <a:cubicBezTo>
                  <a:pt x="1538245" y="6861546"/>
                  <a:pt x="0" y="5323301"/>
                  <a:pt x="0" y="3425734"/>
                </a:cubicBezTo>
                <a:lnTo>
                  <a:pt x="0" y="0"/>
                </a:lnTo>
                <a:lnTo>
                  <a:pt x="3425734" y="0"/>
                </a:lnTo>
                <a:cubicBezTo>
                  <a:pt x="5323301" y="0"/>
                  <a:pt x="6861546" y="1538245"/>
                  <a:pt x="6861546" y="3435812"/>
                </a:cubicBezTo>
                <a:lnTo>
                  <a:pt x="6861546" y="6861546"/>
                </a:lnTo>
                <a:close/>
              </a:path>
            </a:pathLst>
          </a:custGeom>
          <a:solidFill>
            <a:srgbClr val="FFFFFF"/>
          </a:solidFill>
          <a:ln w="38100" cap="flat">
            <a:solidFill>
              <a:srgbClr val="F7F7F7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8" name="Texture">
            <a:extLst>
              <a:ext uri="{FF2B5EF4-FFF2-40B4-BE49-F238E27FC236}">
                <a16:creationId xmlns:a16="http://schemas.microsoft.com/office/drawing/2014/main" id="{2E922E9E-A29B-4164-A634-B718A4336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193873D2-9768-372C-6944-9FA79BB02F53}"/>
              </a:ext>
            </a:extLst>
          </p:cNvPr>
          <p:cNvSpPr/>
          <p:nvPr/>
        </p:nvSpPr>
        <p:spPr>
          <a:xfrm>
            <a:off x="-4578" y="-2914"/>
            <a:ext cx="5291297" cy="176398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4. กระบอกสูบลม</a:t>
            </a:r>
          </a:p>
          <a:p>
            <a:pPr algn="ctr"/>
            <a:r>
              <a:rPr lang="th-TH" sz="4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ในระบบนิวเมติกส์ (ต่อ)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0AEDCD-93BA-E827-3006-EFAA614BA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499" y="676185"/>
            <a:ext cx="4597052" cy="28826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A5696D-7A6E-4E54-4F48-17E63021C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8686" y="3757260"/>
            <a:ext cx="1995270" cy="28826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9F666D4-6359-0396-26B1-1C78D57F3BF4}"/>
              </a:ext>
            </a:extLst>
          </p:cNvPr>
          <p:cNvSpPr txBox="1"/>
          <p:nvPr/>
        </p:nvSpPr>
        <p:spPr>
          <a:xfrm>
            <a:off x="132835" y="2351930"/>
            <a:ext cx="5028675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4.6 กระบอกสูบเคลื่อนที่ในแนววงกลม</a:t>
            </a:r>
          </a:p>
          <a:p>
            <a:pPr indent="722313" algn="thaiDist"/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การเคลื่อนที่ของลูกสูบจะอาศัยเฟือง จำนวนรอบเฟืองที่หมุนไปและกลับ ขึ้นอยู่กับความยาวช่วงชักของลูกสูบและการตั้งค่าหมุนที่หมุนด้วยการปรับสกรู ลูกสูบแนววงกลมใช้ในงานหมุนชิ้นงาน งานตัดท่องานเคลื่อนย้ายวัตถุ เป็นต้น</a:t>
            </a:r>
            <a:r>
              <a:rPr lang="th-TH" sz="32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8432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Background Fill">
            <a:extLst>
              <a:ext uri="{FF2B5EF4-FFF2-40B4-BE49-F238E27FC236}">
                <a16:creationId xmlns:a16="http://schemas.microsoft.com/office/drawing/2014/main" id="{8C8EF8BB-CAC8-44D6-ADC2-B3CC883F4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Color Fill">
            <a:extLst>
              <a:ext uri="{FF2B5EF4-FFF2-40B4-BE49-F238E27FC236}">
                <a16:creationId xmlns:a16="http://schemas.microsoft.com/office/drawing/2014/main" id="{85C9FD82-C026-499D-AE4B-336DD871A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0" name="Group 15">
            <a:extLst>
              <a:ext uri="{FF2B5EF4-FFF2-40B4-BE49-F238E27FC236}">
                <a16:creationId xmlns:a16="http://schemas.microsoft.com/office/drawing/2014/main" id="{16737769-9B4D-4F6C-A3F1-08E80DCA0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750" y="3004952"/>
            <a:ext cx="12211115" cy="3866367"/>
            <a:chOff x="-7750" y="3004952"/>
            <a:chExt cx="12211115" cy="3866367"/>
          </a:xfrm>
        </p:grpSpPr>
        <p:sp>
          <p:nvSpPr>
            <p:cNvPr id="31" name="Graphic 18">
              <a:extLst>
                <a:ext uri="{FF2B5EF4-FFF2-40B4-BE49-F238E27FC236}">
                  <a16:creationId xmlns:a16="http://schemas.microsoft.com/office/drawing/2014/main" id="{14B4A9AC-75C6-4B4D-9A9B-268BE37552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304706" y="5163670"/>
              <a:ext cx="817995" cy="1246667"/>
            </a:xfrm>
            <a:custGeom>
              <a:avLst/>
              <a:gdLst>
                <a:gd name="connsiteX0" fmla="*/ 3413379 w 3413378"/>
                <a:gd name="connsiteY0" fmla="*/ 3266028 h 6532054"/>
                <a:gd name="connsiteX1" fmla="*/ 1706689 w 3413378"/>
                <a:gd name="connsiteY1" fmla="*/ 6532055 h 6532054"/>
                <a:gd name="connsiteX2" fmla="*/ 0 w 3413378"/>
                <a:gd name="connsiteY2" fmla="*/ 3266028 h 6532054"/>
                <a:gd name="connsiteX3" fmla="*/ 1706689 w 3413378"/>
                <a:gd name="connsiteY3" fmla="*/ 0 h 6532054"/>
                <a:gd name="connsiteX4" fmla="*/ 3413379 w 3413378"/>
                <a:gd name="connsiteY4" fmla="*/ 3266028 h 653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378" h="6532054">
                  <a:moveTo>
                    <a:pt x="3413379" y="3266028"/>
                  </a:moveTo>
                  <a:cubicBezTo>
                    <a:pt x="3413379" y="5069777"/>
                    <a:pt x="1706689" y="6532055"/>
                    <a:pt x="1706689" y="6532055"/>
                  </a:cubicBezTo>
                  <a:cubicBezTo>
                    <a:pt x="1706689" y="6532055"/>
                    <a:pt x="0" y="5069777"/>
                    <a:pt x="0" y="3266028"/>
                  </a:cubicBezTo>
                  <a:cubicBezTo>
                    <a:pt x="0" y="1462278"/>
                    <a:pt x="1706689" y="0"/>
                    <a:pt x="1706689" y="0"/>
                  </a:cubicBezTo>
                  <a:cubicBezTo>
                    <a:pt x="1706689" y="0"/>
                    <a:pt x="3413379" y="1462278"/>
                    <a:pt x="3413379" y="326602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75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Graphic 9">
              <a:extLst>
                <a:ext uri="{FF2B5EF4-FFF2-40B4-BE49-F238E27FC236}">
                  <a16:creationId xmlns:a16="http://schemas.microsoft.com/office/drawing/2014/main" id="{1037F2DF-E303-4B1D-BB93-6C75C70FB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7750" y="3759056"/>
              <a:ext cx="3100791" cy="3100791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Oval 18">
              <a:extLst>
                <a:ext uri="{FF2B5EF4-FFF2-40B4-BE49-F238E27FC236}">
                  <a16:creationId xmlns:a16="http://schemas.microsoft.com/office/drawing/2014/main" id="{444D0928-C44F-4886-BF63-89D37C32F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3295" y="4014948"/>
              <a:ext cx="511015" cy="513182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Oval 19">
              <a:extLst>
                <a:ext uri="{FF2B5EF4-FFF2-40B4-BE49-F238E27FC236}">
                  <a16:creationId xmlns:a16="http://schemas.microsoft.com/office/drawing/2014/main" id="{FD8B35B0-9AEB-4F4B-850C-7C77CD7933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59546" y="4421992"/>
              <a:ext cx="212276" cy="21227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20">
              <a:extLst>
                <a:ext uri="{FF2B5EF4-FFF2-40B4-BE49-F238E27FC236}">
                  <a16:creationId xmlns:a16="http://schemas.microsoft.com/office/drawing/2014/main" id="{80D4ED53-8194-47AD-9913-F87FFAF7F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83411" y="4580149"/>
              <a:ext cx="819954" cy="995873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1">
                  <a:lumMod val="40000"/>
                  <a:lumOff val="6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36" name="Graphic 9">
              <a:extLst>
                <a:ext uri="{FF2B5EF4-FFF2-40B4-BE49-F238E27FC236}">
                  <a16:creationId xmlns:a16="http://schemas.microsoft.com/office/drawing/2014/main" id="{9D31B97F-C3E9-4011-9CE8-E2FD4F3E3E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029575" y="3835142"/>
              <a:ext cx="3036177" cy="3036177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tx2">
                <a:lumMod val="25000"/>
                <a:lumOff val="75000"/>
                <a:alpha val="20000"/>
              </a:schemeClr>
            </a:solidFill>
            <a:ln w="2095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37" name="Graphic 9">
              <a:extLst>
                <a:ext uri="{FF2B5EF4-FFF2-40B4-BE49-F238E27FC236}">
                  <a16:creationId xmlns:a16="http://schemas.microsoft.com/office/drawing/2014/main" id="{11789E90-6E12-4209-B3FB-BC58010267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07144" y="3004952"/>
              <a:ext cx="3329731" cy="3329731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rgbClr val="FFFFFF"/>
            </a:solidFill>
            <a:ln w="38100" cap="flat">
              <a:solidFill>
                <a:srgbClr val="F7F7F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Graphic 9">
              <a:extLst>
                <a:ext uri="{FF2B5EF4-FFF2-40B4-BE49-F238E27FC236}">
                  <a16:creationId xmlns:a16="http://schemas.microsoft.com/office/drawing/2014/main" id="{331C8452-AF0E-4F43-989C-DB59C0442D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8195721" y="4029056"/>
              <a:ext cx="2641140" cy="2641140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rgbClr val="FFFF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24">
              <a:extLst>
                <a:ext uri="{FF2B5EF4-FFF2-40B4-BE49-F238E27FC236}">
                  <a16:creationId xmlns:a16="http://schemas.microsoft.com/office/drawing/2014/main" id="{2458CAD7-CBC7-4EF8-A232-EE4C643FD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650660" y="6576318"/>
              <a:ext cx="1888798" cy="281682"/>
            </a:xfrm>
            <a:custGeom>
              <a:avLst/>
              <a:gdLst>
                <a:gd name="connsiteX0" fmla="*/ 749481 w 1888798"/>
                <a:gd name="connsiteY0" fmla="*/ 0 h 281682"/>
                <a:gd name="connsiteX1" fmla="*/ 1888798 w 1888798"/>
                <a:gd name="connsiteY1" fmla="*/ 0 h 281682"/>
                <a:gd name="connsiteX2" fmla="*/ 1888798 w 1888798"/>
                <a:gd name="connsiteY2" fmla="*/ 281682 h 281682"/>
                <a:gd name="connsiteX3" fmla="*/ 0 w 1888798"/>
                <a:gd name="connsiteY3" fmla="*/ 281682 h 281682"/>
                <a:gd name="connsiteX4" fmla="*/ 88002 w 1888798"/>
                <a:gd name="connsiteY4" fmla="*/ 210815 h 281682"/>
                <a:gd name="connsiteX5" fmla="*/ 749481 w 1888798"/>
                <a:gd name="connsiteY5" fmla="*/ 0 h 28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8798" h="281682">
                  <a:moveTo>
                    <a:pt x="749481" y="0"/>
                  </a:moveTo>
                  <a:lnTo>
                    <a:pt x="1888798" y="0"/>
                  </a:lnTo>
                  <a:lnTo>
                    <a:pt x="1888798" y="281682"/>
                  </a:lnTo>
                  <a:lnTo>
                    <a:pt x="0" y="281682"/>
                  </a:lnTo>
                  <a:lnTo>
                    <a:pt x="88002" y="210815"/>
                  </a:lnTo>
                  <a:cubicBezTo>
                    <a:pt x="274680" y="78062"/>
                    <a:pt x="502963" y="0"/>
                    <a:pt x="749481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7" name="Texture">
            <a:extLst>
              <a:ext uri="{FF2B5EF4-FFF2-40B4-BE49-F238E27FC236}">
                <a16:creationId xmlns:a16="http://schemas.microsoft.com/office/drawing/2014/main" id="{64124455-3919-4F24-82F0-1269DE290B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EDC76A-C91C-CA7F-4CBB-55476DE8C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477" y="3654307"/>
            <a:ext cx="2778949" cy="15353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C6D8CE-E03D-7C38-1928-660A1E63F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92522">
            <a:off x="8465614" y="4521537"/>
            <a:ext cx="2197445" cy="133494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83EA7E0-DDDD-9915-25A9-BD1ED4F99322}"/>
              </a:ext>
            </a:extLst>
          </p:cNvPr>
          <p:cNvSpPr txBox="1"/>
          <p:nvPr/>
        </p:nvSpPr>
        <p:spPr>
          <a:xfrm>
            <a:off x="388802" y="907418"/>
            <a:ext cx="112636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มอเตอร์ลม (</a:t>
            </a:r>
            <a:r>
              <a:rPr lang="en-US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Pneumatic Motor or Rotary Cylinder) </a:t>
            </a:r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มีทิศทางการหมุนเหมือนกับมอเตอร์ไฟฟ้า นิยมนำมาใช้งานเนื่องจากมีข้อดีกว่าเมื่อเทียบกับการใช้ไฟฟ้า คือไม่เกิดการอาร์กขณะใช้งาน ควบคุมความเร็วได้ง่าย โดยใช้วาล์วทำงานทางกลและไฟฟ้า</a:t>
            </a:r>
            <a:r>
              <a:rPr lang="th-TH" sz="32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318D7E3-020B-24A9-F6B1-DFB63B4BD4AC}"/>
              </a:ext>
            </a:extLst>
          </p:cNvPr>
          <p:cNvSpPr txBox="1"/>
          <p:nvPr/>
        </p:nvSpPr>
        <p:spPr>
          <a:xfrm>
            <a:off x="69668" y="4517590"/>
            <a:ext cx="280649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40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4. กระบอกสูบลม</a:t>
            </a:r>
            <a:br>
              <a:rPr lang="th-TH" sz="40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40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ในระบบนิวเมติกส์ (ต่อ)</a:t>
            </a:r>
          </a:p>
        </p:txBody>
      </p:sp>
    </p:spTree>
    <p:extLst>
      <p:ext uri="{BB962C8B-B14F-4D97-AF65-F5344CB8AC3E}">
        <p14:creationId xmlns:p14="http://schemas.microsoft.com/office/powerpoint/2010/main" val="1442255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35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37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39" name="Background Fill">
            <a:extLst>
              <a:ext uri="{FF2B5EF4-FFF2-40B4-BE49-F238E27FC236}">
                <a16:creationId xmlns:a16="http://schemas.microsoft.com/office/drawing/2014/main" id="{681F9FCB-1E38-43E9-8567-6292F4842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Color Fill">
            <a:extLst>
              <a:ext uri="{FF2B5EF4-FFF2-40B4-BE49-F238E27FC236}">
                <a16:creationId xmlns:a16="http://schemas.microsoft.com/office/drawing/2014/main" id="{774C59F6-927E-4017-B42A-7B08AAE14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3" name="Texture">
            <a:extLst>
              <a:ext uri="{FF2B5EF4-FFF2-40B4-BE49-F238E27FC236}">
                <a16:creationId xmlns:a16="http://schemas.microsoft.com/office/drawing/2014/main" id="{064CAD89-5878-4459-A99B-CF8550B252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94EDEB5-1997-4C80-B4FB-8BE063E14D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7750" y="4648119"/>
            <a:ext cx="12196564" cy="2214853"/>
            <a:chOff x="-7750" y="4648119"/>
            <a:chExt cx="12196564" cy="2214853"/>
          </a:xfrm>
        </p:grpSpPr>
        <p:sp>
          <p:nvSpPr>
            <p:cNvPr id="46" name="Graphic 9">
              <a:extLst>
                <a:ext uri="{FF2B5EF4-FFF2-40B4-BE49-F238E27FC236}">
                  <a16:creationId xmlns:a16="http://schemas.microsoft.com/office/drawing/2014/main" id="{3D9CE55D-D24E-4FB6-8A08-A2E92BA9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-7750" y="5288896"/>
              <a:ext cx="1574076" cy="1574076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F4EEE36-46C2-4F59-8DEE-CF8EFB4F1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55540" y="4914495"/>
              <a:ext cx="146424" cy="14642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Graphic 9">
              <a:extLst>
                <a:ext uri="{FF2B5EF4-FFF2-40B4-BE49-F238E27FC236}">
                  <a16:creationId xmlns:a16="http://schemas.microsoft.com/office/drawing/2014/main" id="{21D55103-D0B5-4D7E-9C95-B9C642C639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52362" y="4807292"/>
              <a:ext cx="1574076" cy="157407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1">
                  <a:lumMod val="5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Graphic 9">
              <a:extLst>
                <a:ext uri="{FF2B5EF4-FFF2-40B4-BE49-F238E27FC236}">
                  <a16:creationId xmlns:a16="http://schemas.microsoft.com/office/drawing/2014/main" id="{1A43BB1F-9FA1-4CB3-9845-2EAE7AAF53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9010343" y="4648119"/>
              <a:ext cx="2208912" cy="22089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Graphic 9">
              <a:extLst>
                <a:ext uri="{FF2B5EF4-FFF2-40B4-BE49-F238E27FC236}">
                  <a16:creationId xmlns:a16="http://schemas.microsoft.com/office/drawing/2014/main" id="{C6F84F98-94B5-48AC-B327-0C37C1BC77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9146496" y="4804469"/>
              <a:ext cx="1941285" cy="194128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D623E1EB-630B-4610-8AE8-C7B2EF25E8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2268" y="6414763"/>
              <a:ext cx="1492406" cy="445044"/>
            </a:xfrm>
            <a:custGeom>
              <a:avLst/>
              <a:gdLst>
                <a:gd name="connsiteX0" fmla="*/ 1024272 w 2163589"/>
                <a:gd name="connsiteY0" fmla="*/ 0 h 645194"/>
                <a:gd name="connsiteX1" fmla="*/ 2163589 w 2163589"/>
                <a:gd name="connsiteY1" fmla="*/ 0 h 645194"/>
                <a:gd name="connsiteX2" fmla="*/ 2163589 w 2163589"/>
                <a:gd name="connsiteY2" fmla="*/ 645194 h 645194"/>
                <a:gd name="connsiteX3" fmla="*/ 0 w 2163589"/>
                <a:gd name="connsiteY3" fmla="*/ 645194 h 645194"/>
                <a:gd name="connsiteX4" fmla="*/ 76751 w 2163589"/>
                <a:gd name="connsiteY4" fmla="*/ 503789 h 645194"/>
                <a:gd name="connsiteX5" fmla="*/ 1024272 w 2163589"/>
                <a:gd name="connsiteY5" fmla="*/ 0 h 64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63589" h="645194">
                  <a:moveTo>
                    <a:pt x="1024272" y="0"/>
                  </a:moveTo>
                  <a:lnTo>
                    <a:pt x="2163589" y="0"/>
                  </a:lnTo>
                  <a:lnTo>
                    <a:pt x="2163589" y="645194"/>
                  </a:lnTo>
                  <a:lnTo>
                    <a:pt x="0" y="645194"/>
                  </a:lnTo>
                  <a:lnTo>
                    <a:pt x="76751" y="503789"/>
                  </a:lnTo>
                  <a:cubicBezTo>
                    <a:pt x="282096" y="199838"/>
                    <a:pt x="629843" y="0"/>
                    <a:pt x="1024272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07F543E-C32D-465A-9489-9F2A104E3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19255" y="5528841"/>
              <a:ext cx="969559" cy="1330964"/>
            </a:xfrm>
            <a:custGeom>
              <a:avLst/>
              <a:gdLst>
                <a:gd name="connsiteX0" fmla="*/ 636044 w 1068022"/>
                <a:gd name="connsiteY0" fmla="*/ 0 h 1392461"/>
                <a:gd name="connsiteX1" fmla="*/ 954067 w 1068022"/>
                <a:gd name="connsiteY1" fmla="*/ 283924 h 1392461"/>
                <a:gd name="connsiteX2" fmla="*/ 1068022 w 1068022"/>
                <a:gd name="connsiteY2" fmla="*/ 423925 h 1392461"/>
                <a:gd name="connsiteX3" fmla="*/ 1068022 w 1068022"/>
                <a:gd name="connsiteY3" fmla="*/ 1392461 h 1392461"/>
                <a:gd name="connsiteX4" fmla="*/ 127703 w 1068022"/>
                <a:gd name="connsiteY4" fmla="*/ 1392461 h 1392461"/>
                <a:gd name="connsiteX5" fmla="*/ 99382 w 1068022"/>
                <a:gd name="connsiteY5" fmla="*/ 1346683 h 1392461"/>
                <a:gd name="connsiteX6" fmla="*/ 0 w 1068022"/>
                <a:gd name="connsiteY6" fmla="*/ 969366 h 1392461"/>
                <a:gd name="connsiteX7" fmla="*/ 636044 w 1068022"/>
                <a:gd name="connsiteY7" fmla="*/ 0 h 1392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68022" h="1392461">
                  <a:moveTo>
                    <a:pt x="636044" y="0"/>
                  </a:moveTo>
                  <a:cubicBezTo>
                    <a:pt x="636044" y="0"/>
                    <a:pt x="795055" y="108502"/>
                    <a:pt x="954067" y="283924"/>
                  </a:cubicBezTo>
                  <a:lnTo>
                    <a:pt x="1068022" y="423925"/>
                  </a:lnTo>
                  <a:lnTo>
                    <a:pt x="1068022" y="1392461"/>
                  </a:lnTo>
                  <a:lnTo>
                    <a:pt x="127703" y="1392461"/>
                  </a:lnTo>
                  <a:lnTo>
                    <a:pt x="99382" y="1346683"/>
                  </a:lnTo>
                  <a:cubicBezTo>
                    <a:pt x="39753" y="1230710"/>
                    <a:pt x="0" y="1103205"/>
                    <a:pt x="0" y="969366"/>
                  </a:cubicBezTo>
                  <a:cubicBezTo>
                    <a:pt x="0" y="434008"/>
                    <a:pt x="636044" y="0"/>
                    <a:pt x="636044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C23BC2D-E5C9-C83F-DAFE-E1848E91DB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183" y="476633"/>
            <a:ext cx="10876585" cy="4028064"/>
          </a:xfrm>
          <a:custGeom>
            <a:avLst/>
            <a:gdLst>
              <a:gd name="connsiteX0" fmla="*/ 0 w 10876585"/>
              <a:gd name="connsiteY0" fmla="*/ 0 h 4028064"/>
              <a:gd name="connsiteX1" fmla="*/ 789984 w 10876585"/>
              <a:gd name="connsiteY1" fmla="*/ 0 h 4028064"/>
              <a:gd name="connsiteX2" fmla="*/ 1579967 w 10876585"/>
              <a:gd name="connsiteY2" fmla="*/ 0 h 4028064"/>
              <a:gd name="connsiteX3" fmla="*/ 1826121 w 10876585"/>
              <a:gd name="connsiteY3" fmla="*/ 0 h 4028064"/>
              <a:gd name="connsiteX4" fmla="*/ 2398573 w 10876585"/>
              <a:gd name="connsiteY4" fmla="*/ 0 h 4028064"/>
              <a:gd name="connsiteX5" fmla="*/ 2644728 w 10876585"/>
              <a:gd name="connsiteY5" fmla="*/ 0 h 4028064"/>
              <a:gd name="connsiteX6" fmla="*/ 2999648 w 10876585"/>
              <a:gd name="connsiteY6" fmla="*/ 0 h 4028064"/>
              <a:gd name="connsiteX7" fmla="*/ 3789631 w 10876585"/>
              <a:gd name="connsiteY7" fmla="*/ 0 h 4028064"/>
              <a:gd name="connsiteX8" fmla="*/ 4362083 w 10876585"/>
              <a:gd name="connsiteY8" fmla="*/ 0 h 4028064"/>
              <a:gd name="connsiteX9" fmla="*/ 4608237 w 10876585"/>
              <a:gd name="connsiteY9" fmla="*/ 0 h 4028064"/>
              <a:gd name="connsiteX10" fmla="*/ 5180689 w 10876585"/>
              <a:gd name="connsiteY10" fmla="*/ 0 h 4028064"/>
              <a:gd name="connsiteX11" fmla="*/ 5753141 w 10876585"/>
              <a:gd name="connsiteY11" fmla="*/ 0 h 4028064"/>
              <a:gd name="connsiteX12" fmla="*/ 6108061 w 10876585"/>
              <a:gd name="connsiteY12" fmla="*/ 0 h 4028064"/>
              <a:gd name="connsiteX13" fmla="*/ 6571747 w 10876585"/>
              <a:gd name="connsiteY13" fmla="*/ 0 h 4028064"/>
              <a:gd name="connsiteX14" fmla="*/ 6926667 w 10876585"/>
              <a:gd name="connsiteY14" fmla="*/ 0 h 4028064"/>
              <a:gd name="connsiteX15" fmla="*/ 7281587 w 10876585"/>
              <a:gd name="connsiteY15" fmla="*/ 0 h 4028064"/>
              <a:gd name="connsiteX16" fmla="*/ 7527742 w 10876585"/>
              <a:gd name="connsiteY16" fmla="*/ 0 h 4028064"/>
              <a:gd name="connsiteX17" fmla="*/ 7882662 w 10876585"/>
              <a:gd name="connsiteY17" fmla="*/ 0 h 4028064"/>
              <a:gd name="connsiteX18" fmla="*/ 8455114 w 10876585"/>
              <a:gd name="connsiteY18" fmla="*/ 0 h 4028064"/>
              <a:gd name="connsiteX19" fmla="*/ 9027566 w 10876585"/>
              <a:gd name="connsiteY19" fmla="*/ 0 h 4028064"/>
              <a:gd name="connsiteX20" fmla="*/ 9708783 w 10876585"/>
              <a:gd name="connsiteY20" fmla="*/ 0 h 4028064"/>
              <a:gd name="connsiteX21" fmla="*/ 10390001 w 10876585"/>
              <a:gd name="connsiteY21" fmla="*/ 0 h 4028064"/>
              <a:gd name="connsiteX22" fmla="*/ 10876585 w 10876585"/>
              <a:gd name="connsiteY22" fmla="*/ 0 h 4028064"/>
              <a:gd name="connsiteX23" fmla="*/ 10876585 w 10876585"/>
              <a:gd name="connsiteY23" fmla="*/ 454596 h 4028064"/>
              <a:gd name="connsiteX24" fmla="*/ 10876585 w 10876585"/>
              <a:gd name="connsiteY24" fmla="*/ 1110595 h 4028064"/>
              <a:gd name="connsiteX25" fmla="*/ 10876585 w 10876585"/>
              <a:gd name="connsiteY25" fmla="*/ 1605471 h 4028064"/>
              <a:gd name="connsiteX26" fmla="*/ 10876585 w 10876585"/>
              <a:gd name="connsiteY26" fmla="*/ 2140628 h 4028064"/>
              <a:gd name="connsiteX27" fmla="*/ 10876585 w 10876585"/>
              <a:gd name="connsiteY27" fmla="*/ 2635505 h 4028064"/>
              <a:gd name="connsiteX28" fmla="*/ 10876585 w 10876585"/>
              <a:gd name="connsiteY28" fmla="*/ 3130381 h 4028064"/>
              <a:gd name="connsiteX29" fmla="*/ 10876585 w 10876585"/>
              <a:gd name="connsiteY29" fmla="*/ 4028064 h 4028064"/>
              <a:gd name="connsiteX30" fmla="*/ 10086601 w 10876585"/>
              <a:gd name="connsiteY30" fmla="*/ 4028064 h 4028064"/>
              <a:gd name="connsiteX31" fmla="*/ 9405384 w 10876585"/>
              <a:gd name="connsiteY31" fmla="*/ 4028064 h 4028064"/>
              <a:gd name="connsiteX32" fmla="*/ 8724166 w 10876585"/>
              <a:gd name="connsiteY32" fmla="*/ 4028064 h 4028064"/>
              <a:gd name="connsiteX33" fmla="*/ 8151714 w 10876585"/>
              <a:gd name="connsiteY33" fmla="*/ 4028064 h 4028064"/>
              <a:gd name="connsiteX34" fmla="*/ 7361731 w 10876585"/>
              <a:gd name="connsiteY34" fmla="*/ 4028064 h 4028064"/>
              <a:gd name="connsiteX35" fmla="*/ 6789279 w 10876585"/>
              <a:gd name="connsiteY35" fmla="*/ 4028064 h 4028064"/>
              <a:gd name="connsiteX36" fmla="*/ 5999295 w 10876585"/>
              <a:gd name="connsiteY36" fmla="*/ 4028064 h 4028064"/>
              <a:gd name="connsiteX37" fmla="*/ 5426843 w 10876585"/>
              <a:gd name="connsiteY37" fmla="*/ 4028064 h 4028064"/>
              <a:gd name="connsiteX38" fmla="*/ 4963157 w 10876585"/>
              <a:gd name="connsiteY38" fmla="*/ 4028064 h 4028064"/>
              <a:gd name="connsiteX39" fmla="*/ 4390706 w 10876585"/>
              <a:gd name="connsiteY39" fmla="*/ 4028064 h 4028064"/>
              <a:gd name="connsiteX40" fmla="*/ 3709488 w 10876585"/>
              <a:gd name="connsiteY40" fmla="*/ 4028064 h 4028064"/>
              <a:gd name="connsiteX41" fmla="*/ 3028270 w 10876585"/>
              <a:gd name="connsiteY41" fmla="*/ 4028064 h 4028064"/>
              <a:gd name="connsiteX42" fmla="*/ 2673350 w 10876585"/>
              <a:gd name="connsiteY42" fmla="*/ 4028064 h 4028064"/>
              <a:gd name="connsiteX43" fmla="*/ 2100898 w 10876585"/>
              <a:gd name="connsiteY43" fmla="*/ 4028064 h 4028064"/>
              <a:gd name="connsiteX44" fmla="*/ 1419681 w 10876585"/>
              <a:gd name="connsiteY44" fmla="*/ 4028064 h 4028064"/>
              <a:gd name="connsiteX45" fmla="*/ 1173526 w 10876585"/>
              <a:gd name="connsiteY45" fmla="*/ 4028064 h 4028064"/>
              <a:gd name="connsiteX46" fmla="*/ 601074 w 10876585"/>
              <a:gd name="connsiteY46" fmla="*/ 4028064 h 4028064"/>
              <a:gd name="connsiteX47" fmla="*/ 0 w 10876585"/>
              <a:gd name="connsiteY47" fmla="*/ 4028064 h 4028064"/>
              <a:gd name="connsiteX48" fmla="*/ 0 w 10876585"/>
              <a:gd name="connsiteY48" fmla="*/ 3492907 h 4028064"/>
              <a:gd name="connsiteX49" fmla="*/ 0 w 10876585"/>
              <a:gd name="connsiteY49" fmla="*/ 2957750 h 4028064"/>
              <a:gd name="connsiteX50" fmla="*/ 0 w 10876585"/>
              <a:gd name="connsiteY50" fmla="*/ 2342031 h 4028064"/>
              <a:gd name="connsiteX51" fmla="*/ 0 w 10876585"/>
              <a:gd name="connsiteY51" fmla="*/ 1686033 h 4028064"/>
              <a:gd name="connsiteX52" fmla="*/ 0 w 10876585"/>
              <a:gd name="connsiteY52" fmla="*/ 1150875 h 4028064"/>
              <a:gd name="connsiteX53" fmla="*/ 0 w 10876585"/>
              <a:gd name="connsiteY53" fmla="*/ 494876 h 4028064"/>
              <a:gd name="connsiteX54" fmla="*/ 0 w 10876585"/>
              <a:gd name="connsiteY54" fmla="*/ 0 h 402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876585" h="4028064" fill="none" extrusionOk="0">
                <a:moveTo>
                  <a:pt x="0" y="0"/>
                </a:moveTo>
                <a:cubicBezTo>
                  <a:pt x="335869" y="-44930"/>
                  <a:pt x="543891" y="67572"/>
                  <a:pt x="789984" y="0"/>
                </a:cubicBezTo>
                <a:cubicBezTo>
                  <a:pt x="1036077" y="-67572"/>
                  <a:pt x="1187972" y="25931"/>
                  <a:pt x="1579967" y="0"/>
                </a:cubicBezTo>
                <a:cubicBezTo>
                  <a:pt x="1971962" y="-25931"/>
                  <a:pt x="1765349" y="11819"/>
                  <a:pt x="1826121" y="0"/>
                </a:cubicBezTo>
                <a:cubicBezTo>
                  <a:pt x="1886893" y="-11819"/>
                  <a:pt x="2259957" y="47790"/>
                  <a:pt x="2398573" y="0"/>
                </a:cubicBezTo>
                <a:cubicBezTo>
                  <a:pt x="2537189" y="-47790"/>
                  <a:pt x="2546720" y="21059"/>
                  <a:pt x="2644728" y="0"/>
                </a:cubicBezTo>
                <a:cubicBezTo>
                  <a:pt x="2742737" y="-21059"/>
                  <a:pt x="2923174" y="22759"/>
                  <a:pt x="2999648" y="0"/>
                </a:cubicBezTo>
                <a:cubicBezTo>
                  <a:pt x="3076122" y="-22759"/>
                  <a:pt x="3521581" y="37624"/>
                  <a:pt x="3789631" y="0"/>
                </a:cubicBezTo>
                <a:cubicBezTo>
                  <a:pt x="4057681" y="-37624"/>
                  <a:pt x="4181279" y="57240"/>
                  <a:pt x="4362083" y="0"/>
                </a:cubicBezTo>
                <a:cubicBezTo>
                  <a:pt x="4542887" y="-57240"/>
                  <a:pt x="4539149" y="23428"/>
                  <a:pt x="4608237" y="0"/>
                </a:cubicBezTo>
                <a:cubicBezTo>
                  <a:pt x="4677325" y="-23428"/>
                  <a:pt x="4925796" y="33979"/>
                  <a:pt x="5180689" y="0"/>
                </a:cubicBezTo>
                <a:cubicBezTo>
                  <a:pt x="5435582" y="-33979"/>
                  <a:pt x="5607336" y="16651"/>
                  <a:pt x="5753141" y="0"/>
                </a:cubicBezTo>
                <a:cubicBezTo>
                  <a:pt x="5898946" y="-16651"/>
                  <a:pt x="6004681" y="30386"/>
                  <a:pt x="6108061" y="0"/>
                </a:cubicBezTo>
                <a:cubicBezTo>
                  <a:pt x="6211441" y="-30386"/>
                  <a:pt x="6361664" y="27818"/>
                  <a:pt x="6571747" y="0"/>
                </a:cubicBezTo>
                <a:cubicBezTo>
                  <a:pt x="6781830" y="-27818"/>
                  <a:pt x="6785971" y="22993"/>
                  <a:pt x="6926667" y="0"/>
                </a:cubicBezTo>
                <a:cubicBezTo>
                  <a:pt x="7067363" y="-22993"/>
                  <a:pt x="7178847" y="39434"/>
                  <a:pt x="7281587" y="0"/>
                </a:cubicBezTo>
                <a:cubicBezTo>
                  <a:pt x="7384327" y="-39434"/>
                  <a:pt x="7405952" y="4088"/>
                  <a:pt x="7527742" y="0"/>
                </a:cubicBezTo>
                <a:cubicBezTo>
                  <a:pt x="7649533" y="-4088"/>
                  <a:pt x="7746792" y="39394"/>
                  <a:pt x="7882662" y="0"/>
                </a:cubicBezTo>
                <a:cubicBezTo>
                  <a:pt x="8018532" y="-39394"/>
                  <a:pt x="8339303" y="27294"/>
                  <a:pt x="8455114" y="0"/>
                </a:cubicBezTo>
                <a:cubicBezTo>
                  <a:pt x="8570925" y="-27294"/>
                  <a:pt x="8879250" y="3212"/>
                  <a:pt x="9027566" y="0"/>
                </a:cubicBezTo>
                <a:cubicBezTo>
                  <a:pt x="9175882" y="-3212"/>
                  <a:pt x="9466929" y="43401"/>
                  <a:pt x="9708783" y="0"/>
                </a:cubicBezTo>
                <a:cubicBezTo>
                  <a:pt x="9950637" y="-43401"/>
                  <a:pt x="10189894" y="22834"/>
                  <a:pt x="10390001" y="0"/>
                </a:cubicBezTo>
                <a:cubicBezTo>
                  <a:pt x="10590108" y="-22834"/>
                  <a:pt x="10700055" y="32310"/>
                  <a:pt x="10876585" y="0"/>
                </a:cubicBezTo>
                <a:cubicBezTo>
                  <a:pt x="10879744" y="136428"/>
                  <a:pt x="10835897" y="353630"/>
                  <a:pt x="10876585" y="454596"/>
                </a:cubicBezTo>
                <a:cubicBezTo>
                  <a:pt x="10917273" y="555562"/>
                  <a:pt x="10863638" y="873516"/>
                  <a:pt x="10876585" y="1110595"/>
                </a:cubicBezTo>
                <a:cubicBezTo>
                  <a:pt x="10889532" y="1347674"/>
                  <a:pt x="10859068" y="1424519"/>
                  <a:pt x="10876585" y="1605471"/>
                </a:cubicBezTo>
                <a:cubicBezTo>
                  <a:pt x="10894102" y="1786423"/>
                  <a:pt x="10825812" y="2031777"/>
                  <a:pt x="10876585" y="2140628"/>
                </a:cubicBezTo>
                <a:cubicBezTo>
                  <a:pt x="10927358" y="2249479"/>
                  <a:pt x="10842645" y="2501962"/>
                  <a:pt x="10876585" y="2635505"/>
                </a:cubicBezTo>
                <a:cubicBezTo>
                  <a:pt x="10910525" y="2769048"/>
                  <a:pt x="10834800" y="2979659"/>
                  <a:pt x="10876585" y="3130381"/>
                </a:cubicBezTo>
                <a:cubicBezTo>
                  <a:pt x="10918370" y="3281103"/>
                  <a:pt x="10866307" y="3751886"/>
                  <a:pt x="10876585" y="4028064"/>
                </a:cubicBezTo>
                <a:cubicBezTo>
                  <a:pt x="10708640" y="4077652"/>
                  <a:pt x="10427101" y="3979700"/>
                  <a:pt x="10086601" y="4028064"/>
                </a:cubicBezTo>
                <a:cubicBezTo>
                  <a:pt x="9746101" y="4076428"/>
                  <a:pt x="9644407" y="4009942"/>
                  <a:pt x="9405384" y="4028064"/>
                </a:cubicBezTo>
                <a:cubicBezTo>
                  <a:pt x="9166361" y="4046186"/>
                  <a:pt x="8873240" y="4024901"/>
                  <a:pt x="8724166" y="4028064"/>
                </a:cubicBezTo>
                <a:cubicBezTo>
                  <a:pt x="8575092" y="4031227"/>
                  <a:pt x="8382309" y="4004317"/>
                  <a:pt x="8151714" y="4028064"/>
                </a:cubicBezTo>
                <a:cubicBezTo>
                  <a:pt x="7921119" y="4051811"/>
                  <a:pt x="7536688" y="3944411"/>
                  <a:pt x="7361731" y="4028064"/>
                </a:cubicBezTo>
                <a:cubicBezTo>
                  <a:pt x="7186774" y="4111717"/>
                  <a:pt x="6936542" y="3981622"/>
                  <a:pt x="6789279" y="4028064"/>
                </a:cubicBezTo>
                <a:cubicBezTo>
                  <a:pt x="6642016" y="4074506"/>
                  <a:pt x="6314588" y="3937179"/>
                  <a:pt x="5999295" y="4028064"/>
                </a:cubicBezTo>
                <a:cubicBezTo>
                  <a:pt x="5684002" y="4118949"/>
                  <a:pt x="5547257" y="3964176"/>
                  <a:pt x="5426843" y="4028064"/>
                </a:cubicBezTo>
                <a:cubicBezTo>
                  <a:pt x="5306429" y="4091952"/>
                  <a:pt x="5180276" y="3992142"/>
                  <a:pt x="4963157" y="4028064"/>
                </a:cubicBezTo>
                <a:cubicBezTo>
                  <a:pt x="4746038" y="4063986"/>
                  <a:pt x="4543594" y="3961759"/>
                  <a:pt x="4390706" y="4028064"/>
                </a:cubicBezTo>
                <a:cubicBezTo>
                  <a:pt x="4237818" y="4094369"/>
                  <a:pt x="3978558" y="3971202"/>
                  <a:pt x="3709488" y="4028064"/>
                </a:cubicBezTo>
                <a:cubicBezTo>
                  <a:pt x="3440418" y="4084926"/>
                  <a:pt x="3291728" y="3956544"/>
                  <a:pt x="3028270" y="4028064"/>
                </a:cubicBezTo>
                <a:cubicBezTo>
                  <a:pt x="2764812" y="4099584"/>
                  <a:pt x="2776516" y="4003998"/>
                  <a:pt x="2673350" y="4028064"/>
                </a:cubicBezTo>
                <a:cubicBezTo>
                  <a:pt x="2570184" y="4052130"/>
                  <a:pt x="2271445" y="3970331"/>
                  <a:pt x="2100898" y="4028064"/>
                </a:cubicBezTo>
                <a:cubicBezTo>
                  <a:pt x="1930351" y="4085797"/>
                  <a:pt x="1697091" y="4012645"/>
                  <a:pt x="1419681" y="4028064"/>
                </a:cubicBezTo>
                <a:cubicBezTo>
                  <a:pt x="1142271" y="4043483"/>
                  <a:pt x="1281352" y="4001634"/>
                  <a:pt x="1173526" y="4028064"/>
                </a:cubicBezTo>
                <a:cubicBezTo>
                  <a:pt x="1065700" y="4054494"/>
                  <a:pt x="775675" y="3968884"/>
                  <a:pt x="601074" y="4028064"/>
                </a:cubicBezTo>
                <a:cubicBezTo>
                  <a:pt x="426473" y="4087244"/>
                  <a:pt x="178645" y="4024593"/>
                  <a:pt x="0" y="4028064"/>
                </a:cubicBezTo>
                <a:cubicBezTo>
                  <a:pt x="-4056" y="3793995"/>
                  <a:pt x="35654" y="3726028"/>
                  <a:pt x="0" y="3492907"/>
                </a:cubicBezTo>
                <a:cubicBezTo>
                  <a:pt x="-35654" y="3259786"/>
                  <a:pt x="52619" y="3068213"/>
                  <a:pt x="0" y="2957750"/>
                </a:cubicBezTo>
                <a:cubicBezTo>
                  <a:pt x="-52619" y="2847287"/>
                  <a:pt x="47122" y="2470337"/>
                  <a:pt x="0" y="2342031"/>
                </a:cubicBezTo>
                <a:cubicBezTo>
                  <a:pt x="-47122" y="2213725"/>
                  <a:pt x="1404" y="2010708"/>
                  <a:pt x="0" y="1686033"/>
                </a:cubicBezTo>
                <a:cubicBezTo>
                  <a:pt x="-1404" y="1361358"/>
                  <a:pt x="17839" y="1326579"/>
                  <a:pt x="0" y="1150875"/>
                </a:cubicBezTo>
                <a:cubicBezTo>
                  <a:pt x="-17839" y="975171"/>
                  <a:pt x="218" y="641858"/>
                  <a:pt x="0" y="494876"/>
                </a:cubicBezTo>
                <a:cubicBezTo>
                  <a:pt x="-218" y="347894"/>
                  <a:pt x="47379" y="109446"/>
                  <a:pt x="0" y="0"/>
                </a:cubicBezTo>
                <a:close/>
              </a:path>
              <a:path w="10876585" h="4028064" stroke="0" extrusionOk="0">
                <a:moveTo>
                  <a:pt x="0" y="0"/>
                </a:moveTo>
                <a:cubicBezTo>
                  <a:pt x="154402" y="-33626"/>
                  <a:pt x="264157" y="31133"/>
                  <a:pt x="463686" y="0"/>
                </a:cubicBezTo>
                <a:cubicBezTo>
                  <a:pt x="663215" y="-31133"/>
                  <a:pt x="970090" y="24829"/>
                  <a:pt x="1253670" y="0"/>
                </a:cubicBezTo>
                <a:cubicBezTo>
                  <a:pt x="1537250" y="-24829"/>
                  <a:pt x="1395428" y="18986"/>
                  <a:pt x="1499824" y="0"/>
                </a:cubicBezTo>
                <a:cubicBezTo>
                  <a:pt x="1604220" y="-18986"/>
                  <a:pt x="1944235" y="55947"/>
                  <a:pt x="2289807" y="0"/>
                </a:cubicBezTo>
                <a:cubicBezTo>
                  <a:pt x="2635379" y="-55947"/>
                  <a:pt x="2451597" y="365"/>
                  <a:pt x="2535962" y="0"/>
                </a:cubicBezTo>
                <a:cubicBezTo>
                  <a:pt x="2620327" y="-365"/>
                  <a:pt x="2825644" y="25895"/>
                  <a:pt x="3108414" y="0"/>
                </a:cubicBezTo>
                <a:cubicBezTo>
                  <a:pt x="3391184" y="-25895"/>
                  <a:pt x="3644489" y="3062"/>
                  <a:pt x="3898397" y="0"/>
                </a:cubicBezTo>
                <a:cubicBezTo>
                  <a:pt x="4152305" y="-3062"/>
                  <a:pt x="4257266" y="32233"/>
                  <a:pt x="4362083" y="0"/>
                </a:cubicBezTo>
                <a:cubicBezTo>
                  <a:pt x="4466900" y="-32233"/>
                  <a:pt x="4837482" y="28530"/>
                  <a:pt x="5043301" y="0"/>
                </a:cubicBezTo>
                <a:cubicBezTo>
                  <a:pt x="5249120" y="-28530"/>
                  <a:pt x="5583979" y="60859"/>
                  <a:pt x="5724518" y="0"/>
                </a:cubicBezTo>
                <a:cubicBezTo>
                  <a:pt x="5865057" y="-60859"/>
                  <a:pt x="5973115" y="29616"/>
                  <a:pt x="6188204" y="0"/>
                </a:cubicBezTo>
                <a:cubicBezTo>
                  <a:pt x="6403293" y="-29616"/>
                  <a:pt x="6645066" y="3124"/>
                  <a:pt x="6978188" y="0"/>
                </a:cubicBezTo>
                <a:cubicBezTo>
                  <a:pt x="7311310" y="-3124"/>
                  <a:pt x="7149120" y="1640"/>
                  <a:pt x="7224342" y="0"/>
                </a:cubicBezTo>
                <a:cubicBezTo>
                  <a:pt x="7299564" y="-1640"/>
                  <a:pt x="7362801" y="28639"/>
                  <a:pt x="7470497" y="0"/>
                </a:cubicBezTo>
                <a:cubicBezTo>
                  <a:pt x="7578194" y="-28639"/>
                  <a:pt x="7704728" y="34111"/>
                  <a:pt x="7825417" y="0"/>
                </a:cubicBezTo>
                <a:cubicBezTo>
                  <a:pt x="7946106" y="-34111"/>
                  <a:pt x="7990305" y="10385"/>
                  <a:pt x="8071571" y="0"/>
                </a:cubicBezTo>
                <a:cubicBezTo>
                  <a:pt x="8152837" y="-10385"/>
                  <a:pt x="8343294" y="39416"/>
                  <a:pt x="8535257" y="0"/>
                </a:cubicBezTo>
                <a:cubicBezTo>
                  <a:pt x="8727220" y="-39416"/>
                  <a:pt x="8903715" y="48514"/>
                  <a:pt x="8998943" y="0"/>
                </a:cubicBezTo>
                <a:cubicBezTo>
                  <a:pt x="9094171" y="-48514"/>
                  <a:pt x="9504346" y="62427"/>
                  <a:pt x="9680161" y="0"/>
                </a:cubicBezTo>
                <a:cubicBezTo>
                  <a:pt x="9855976" y="-62427"/>
                  <a:pt x="10019077" y="65144"/>
                  <a:pt x="10252612" y="0"/>
                </a:cubicBezTo>
                <a:cubicBezTo>
                  <a:pt x="10486147" y="-65144"/>
                  <a:pt x="10637898" y="12495"/>
                  <a:pt x="10876585" y="0"/>
                </a:cubicBezTo>
                <a:cubicBezTo>
                  <a:pt x="10891675" y="189830"/>
                  <a:pt x="10875247" y="287657"/>
                  <a:pt x="10876585" y="454596"/>
                </a:cubicBezTo>
                <a:cubicBezTo>
                  <a:pt x="10877923" y="621535"/>
                  <a:pt x="10849041" y="745298"/>
                  <a:pt x="10876585" y="989753"/>
                </a:cubicBezTo>
                <a:cubicBezTo>
                  <a:pt x="10904129" y="1234208"/>
                  <a:pt x="10873371" y="1363826"/>
                  <a:pt x="10876585" y="1565191"/>
                </a:cubicBezTo>
                <a:cubicBezTo>
                  <a:pt x="10879799" y="1766556"/>
                  <a:pt x="10863645" y="1873720"/>
                  <a:pt x="10876585" y="2019786"/>
                </a:cubicBezTo>
                <a:cubicBezTo>
                  <a:pt x="10889525" y="2165853"/>
                  <a:pt x="10827906" y="2304793"/>
                  <a:pt x="10876585" y="2554943"/>
                </a:cubicBezTo>
                <a:cubicBezTo>
                  <a:pt x="10925264" y="2805093"/>
                  <a:pt x="10824258" y="2915445"/>
                  <a:pt x="10876585" y="3130381"/>
                </a:cubicBezTo>
                <a:cubicBezTo>
                  <a:pt x="10928912" y="3345317"/>
                  <a:pt x="10801362" y="3615508"/>
                  <a:pt x="10876585" y="4028064"/>
                </a:cubicBezTo>
                <a:cubicBezTo>
                  <a:pt x="10800524" y="4055553"/>
                  <a:pt x="10609136" y="4007931"/>
                  <a:pt x="10521665" y="4028064"/>
                </a:cubicBezTo>
                <a:cubicBezTo>
                  <a:pt x="10434194" y="4048197"/>
                  <a:pt x="10358283" y="4015519"/>
                  <a:pt x="10275511" y="4028064"/>
                </a:cubicBezTo>
                <a:cubicBezTo>
                  <a:pt x="10192739" y="4040609"/>
                  <a:pt x="9929765" y="4002084"/>
                  <a:pt x="9703059" y="4028064"/>
                </a:cubicBezTo>
                <a:cubicBezTo>
                  <a:pt x="9476353" y="4054044"/>
                  <a:pt x="9289025" y="3946510"/>
                  <a:pt x="9021841" y="4028064"/>
                </a:cubicBezTo>
                <a:cubicBezTo>
                  <a:pt x="8754657" y="4109618"/>
                  <a:pt x="8664178" y="3981854"/>
                  <a:pt x="8340623" y="4028064"/>
                </a:cubicBezTo>
                <a:cubicBezTo>
                  <a:pt x="8017068" y="4074274"/>
                  <a:pt x="7992654" y="4026783"/>
                  <a:pt x="7768171" y="4028064"/>
                </a:cubicBezTo>
                <a:cubicBezTo>
                  <a:pt x="7543688" y="4029345"/>
                  <a:pt x="7422425" y="4019916"/>
                  <a:pt x="7195720" y="4028064"/>
                </a:cubicBezTo>
                <a:cubicBezTo>
                  <a:pt x="6969015" y="4036212"/>
                  <a:pt x="6916167" y="3992534"/>
                  <a:pt x="6840800" y="4028064"/>
                </a:cubicBezTo>
                <a:cubicBezTo>
                  <a:pt x="6765433" y="4063594"/>
                  <a:pt x="6398005" y="4021440"/>
                  <a:pt x="6268348" y="4028064"/>
                </a:cubicBezTo>
                <a:cubicBezTo>
                  <a:pt x="6138691" y="4034688"/>
                  <a:pt x="5703822" y="4007972"/>
                  <a:pt x="5478364" y="4028064"/>
                </a:cubicBezTo>
                <a:cubicBezTo>
                  <a:pt x="5252906" y="4048156"/>
                  <a:pt x="5007093" y="3988838"/>
                  <a:pt x="4797146" y="4028064"/>
                </a:cubicBezTo>
                <a:cubicBezTo>
                  <a:pt x="4587199" y="4067290"/>
                  <a:pt x="4602892" y="4018819"/>
                  <a:pt x="4550992" y="4028064"/>
                </a:cubicBezTo>
                <a:cubicBezTo>
                  <a:pt x="4499092" y="4037309"/>
                  <a:pt x="4252270" y="4012248"/>
                  <a:pt x="3978540" y="4028064"/>
                </a:cubicBezTo>
                <a:cubicBezTo>
                  <a:pt x="3704810" y="4043880"/>
                  <a:pt x="3560083" y="3997617"/>
                  <a:pt x="3188557" y="4028064"/>
                </a:cubicBezTo>
                <a:cubicBezTo>
                  <a:pt x="2817031" y="4058511"/>
                  <a:pt x="2901627" y="3978733"/>
                  <a:pt x="2724871" y="4028064"/>
                </a:cubicBezTo>
                <a:cubicBezTo>
                  <a:pt x="2548115" y="4077395"/>
                  <a:pt x="2274159" y="4019108"/>
                  <a:pt x="2043653" y="4028064"/>
                </a:cubicBezTo>
                <a:cubicBezTo>
                  <a:pt x="1813147" y="4037020"/>
                  <a:pt x="1429984" y="4020215"/>
                  <a:pt x="1253670" y="4028064"/>
                </a:cubicBezTo>
                <a:cubicBezTo>
                  <a:pt x="1077356" y="4035913"/>
                  <a:pt x="1017176" y="3999625"/>
                  <a:pt x="789984" y="4028064"/>
                </a:cubicBezTo>
                <a:cubicBezTo>
                  <a:pt x="562792" y="4056503"/>
                  <a:pt x="202104" y="3982483"/>
                  <a:pt x="0" y="4028064"/>
                </a:cubicBezTo>
                <a:cubicBezTo>
                  <a:pt x="-34951" y="3724164"/>
                  <a:pt x="39913" y="3537302"/>
                  <a:pt x="0" y="3412346"/>
                </a:cubicBezTo>
                <a:cubicBezTo>
                  <a:pt x="-39913" y="3287390"/>
                  <a:pt x="55269" y="3093165"/>
                  <a:pt x="0" y="2836908"/>
                </a:cubicBezTo>
                <a:cubicBezTo>
                  <a:pt x="-55269" y="2580651"/>
                  <a:pt x="20673" y="2489010"/>
                  <a:pt x="0" y="2301751"/>
                </a:cubicBezTo>
                <a:cubicBezTo>
                  <a:pt x="-20673" y="2114492"/>
                  <a:pt x="9897" y="2038177"/>
                  <a:pt x="0" y="1847155"/>
                </a:cubicBezTo>
                <a:cubicBezTo>
                  <a:pt x="-9897" y="1656133"/>
                  <a:pt x="17595" y="1582116"/>
                  <a:pt x="0" y="1392559"/>
                </a:cubicBezTo>
                <a:cubicBezTo>
                  <a:pt x="-17595" y="1203002"/>
                  <a:pt x="54197" y="1113601"/>
                  <a:pt x="0" y="937963"/>
                </a:cubicBezTo>
                <a:cubicBezTo>
                  <a:pt x="-54197" y="762325"/>
                  <a:pt x="21339" y="234682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01580951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92A7F5A4-A354-CD4C-0F8E-E1947EC24F30}"/>
              </a:ext>
            </a:extLst>
          </p:cNvPr>
          <p:cNvSpPr txBox="1"/>
          <p:nvPr/>
        </p:nvSpPr>
        <p:spPr>
          <a:xfrm>
            <a:off x="9061037" y="5224869"/>
            <a:ext cx="22755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4.7 กระบอกสูบชนิดพิเศษ</a:t>
            </a:r>
            <a:endParaRPr lang="th-TH" sz="3600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44" name="Rectangle: Diagonal Corners Rounded 43">
            <a:extLst>
              <a:ext uri="{FF2B5EF4-FFF2-40B4-BE49-F238E27FC236}">
                <a16:creationId xmlns:a16="http://schemas.microsoft.com/office/drawing/2014/main" id="{4D88AE2F-F89E-DD7C-5E7D-554C28A52BAD}"/>
              </a:ext>
            </a:extLst>
          </p:cNvPr>
          <p:cNvSpPr/>
          <p:nvPr/>
        </p:nvSpPr>
        <p:spPr>
          <a:xfrm>
            <a:off x="15781" y="5779911"/>
            <a:ext cx="6689819" cy="106897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4. กระบอกสูบลมในระบบนิวเมติกส์ (ต่อ)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4ABEFB9-5D91-B40B-BB4D-E76C4F00B09E}"/>
              </a:ext>
            </a:extLst>
          </p:cNvPr>
          <p:cNvSpPr txBox="1"/>
          <p:nvPr/>
        </p:nvSpPr>
        <p:spPr>
          <a:xfrm>
            <a:off x="3819779" y="4819652"/>
            <a:ext cx="49457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โครงสร้างกระบอกสูบชนิดมีแม่เหล็กถาวร</a:t>
            </a:r>
            <a:endParaRPr lang="th-TH" sz="32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33260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F358BAA-9C8A-4E17-BAD8-32FD6FFEA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4D6F41A4-BEE3-4935-9371-4ADEA67A22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26F010-956A-40BC-8A1F-8002DC72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51566" y="0"/>
            <a:ext cx="3840434" cy="6858000"/>
            <a:chOff x="8351565" y="0"/>
            <a:chExt cx="3840434" cy="68580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86E468-0048-46C4-ADDD-FBE7A6AE9F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60165" y="519204"/>
              <a:ext cx="474635" cy="4746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5B35ED4-0C31-4C8C-A45E-6A3EDEAB28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1" y="0"/>
              <a:ext cx="2955657" cy="679194"/>
            </a:xfrm>
            <a:custGeom>
              <a:avLst/>
              <a:gdLst>
                <a:gd name="connsiteX0" fmla="*/ 0 w 2955657"/>
                <a:gd name="connsiteY0" fmla="*/ 0 h 679194"/>
                <a:gd name="connsiteX1" fmla="*/ 2955657 w 2955657"/>
                <a:gd name="connsiteY1" fmla="*/ 0 h 679194"/>
                <a:gd name="connsiteX2" fmla="*/ 2892839 w 2955657"/>
                <a:gd name="connsiteY2" fmla="*/ 84007 h 679194"/>
                <a:gd name="connsiteX3" fmla="*/ 1630760 w 2955657"/>
                <a:gd name="connsiteY3" fmla="*/ 679194 h 679194"/>
                <a:gd name="connsiteX4" fmla="*/ 0 w 2955657"/>
                <a:gd name="connsiteY4" fmla="*/ 679194 h 679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5657" h="679194">
                  <a:moveTo>
                    <a:pt x="0" y="0"/>
                  </a:moveTo>
                  <a:lnTo>
                    <a:pt x="2955657" y="0"/>
                  </a:lnTo>
                  <a:lnTo>
                    <a:pt x="2892839" y="84007"/>
                  </a:lnTo>
                  <a:cubicBezTo>
                    <a:pt x="2592855" y="447504"/>
                    <a:pt x="2138868" y="679194"/>
                    <a:pt x="1630760" y="679194"/>
                  </a:cubicBezTo>
                  <a:lnTo>
                    <a:pt x="0" y="679194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40A1EF3-FA93-48F4-9F82-BC0C796357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51565" y="4121414"/>
              <a:ext cx="3266317" cy="2736586"/>
            </a:xfrm>
            <a:custGeom>
              <a:avLst/>
              <a:gdLst>
                <a:gd name="connsiteX0" fmla="*/ 1635557 w 3266317"/>
                <a:gd name="connsiteY0" fmla="*/ 0 h 2736586"/>
                <a:gd name="connsiteX1" fmla="*/ 3266317 w 3266317"/>
                <a:gd name="connsiteY1" fmla="*/ 0 h 2736586"/>
                <a:gd name="connsiteX2" fmla="*/ 3266317 w 3266317"/>
                <a:gd name="connsiteY2" fmla="*/ 1630760 h 2736586"/>
                <a:gd name="connsiteX3" fmla="*/ 2892838 w 3266317"/>
                <a:gd name="connsiteY3" fmla="*/ 2671131 h 2736586"/>
                <a:gd name="connsiteX4" fmla="*/ 2833348 w 3266317"/>
                <a:gd name="connsiteY4" fmla="*/ 2736586 h 2736586"/>
                <a:gd name="connsiteX5" fmla="*/ 0 w 3266317"/>
                <a:gd name="connsiteY5" fmla="*/ 2736586 h 2736586"/>
                <a:gd name="connsiteX6" fmla="*/ 0 w 3266317"/>
                <a:gd name="connsiteY6" fmla="*/ 1635558 h 2736586"/>
                <a:gd name="connsiteX7" fmla="*/ 1635557 w 3266317"/>
                <a:gd name="connsiteY7" fmla="*/ 0 h 2736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66317" h="2736586">
                  <a:moveTo>
                    <a:pt x="1635557" y="0"/>
                  </a:moveTo>
                  <a:lnTo>
                    <a:pt x="3266317" y="0"/>
                  </a:lnTo>
                  <a:lnTo>
                    <a:pt x="3266317" y="1630760"/>
                  </a:lnTo>
                  <a:cubicBezTo>
                    <a:pt x="3266317" y="2025955"/>
                    <a:pt x="3126159" y="2388411"/>
                    <a:pt x="2892838" y="2671131"/>
                  </a:cubicBezTo>
                  <a:lnTo>
                    <a:pt x="2833348" y="2736586"/>
                  </a:lnTo>
                  <a:lnTo>
                    <a:pt x="0" y="2736586"/>
                  </a:lnTo>
                  <a:lnTo>
                    <a:pt x="0" y="1635558"/>
                  </a:lnTo>
                  <a:cubicBezTo>
                    <a:pt x="0" y="732255"/>
                    <a:pt x="732254" y="0"/>
                    <a:pt x="1635557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985F09D-6969-44D0-B04F-4EDE0FEDAF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55674" y="3386384"/>
              <a:ext cx="436325" cy="1309674"/>
            </a:xfrm>
            <a:custGeom>
              <a:avLst/>
              <a:gdLst>
                <a:gd name="connsiteX0" fmla="*/ 470325 w 477612"/>
                <a:gd name="connsiteY0" fmla="*/ 0 h 1433600"/>
                <a:gd name="connsiteX1" fmla="*/ 475607 w 477612"/>
                <a:gd name="connsiteY1" fmla="*/ 3701 h 1433600"/>
                <a:gd name="connsiteX2" fmla="*/ 477612 w 477612"/>
                <a:gd name="connsiteY2" fmla="*/ 5160 h 1433600"/>
                <a:gd name="connsiteX3" fmla="*/ 477612 w 477612"/>
                <a:gd name="connsiteY3" fmla="*/ 1428441 h 1433600"/>
                <a:gd name="connsiteX4" fmla="*/ 475607 w 477612"/>
                <a:gd name="connsiteY4" fmla="*/ 1429900 h 1433600"/>
                <a:gd name="connsiteX5" fmla="*/ 470325 w 477612"/>
                <a:gd name="connsiteY5" fmla="*/ 1433600 h 1433600"/>
                <a:gd name="connsiteX6" fmla="*/ 0 w 477612"/>
                <a:gd name="connsiteY6" fmla="*/ 716800 h 1433600"/>
                <a:gd name="connsiteX7" fmla="*/ 470325 w 477612"/>
                <a:gd name="connsiteY7" fmla="*/ 0 h 14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7612" h="1433600">
                  <a:moveTo>
                    <a:pt x="470325" y="0"/>
                  </a:moveTo>
                  <a:cubicBezTo>
                    <a:pt x="470325" y="0"/>
                    <a:pt x="472162" y="1254"/>
                    <a:pt x="475607" y="3701"/>
                  </a:cubicBezTo>
                  <a:lnTo>
                    <a:pt x="477612" y="5160"/>
                  </a:lnTo>
                  <a:lnTo>
                    <a:pt x="477612" y="1428441"/>
                  </a:lnTo>
                  <a:lnTo>
                    <a:pt x="475607" y="1429900"/>
                  </a:lnTo>
                  <a:cubicBezTo>
                    <a:pt x="472162" y="1432347"/>
                    <a:pt x="470325" y="1433600"/>
                    <a:pt x="470325" y="1433600"/>
                  </a:cubicBezTo>
                  <a:cubicBezTo>
                    <a:pt x="470325" y="1433600"/>
                    <a:pt x="0" y="1112672"/>
                    <a:pt x="0" y="716800"/>
                  </a:cubicBezTo>
                  <a:cubicBezTo>
                    <a:pt x="0" y="320929"/>
                    <a:pt x="470325" y="0"/>
                    <a:pt x="470325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003913A0-A3C0-4ED8-8920-318068FBC4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5870" y="791588"/>
              <a:ext cx="3232012" cy="323201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/>
            </a:p>
          </p:txBody>
        </p:sp>
      </p:grpSp>
      <p:sp>
        <p:nvSpPr>
          <p:cNvPr id="19" name="Texture">
            <a:extLst>
              <a:ext uri="{FF2B5EF4-FFF2-40B4-BE49-F238E27FC236}">
                <a16:creationId xmlns:a16="http://schemas.microsoft.com/office/drawing/2014/main" id="{7FE1D329-7CB2-4DF5-B0C0-36DD19EB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1" name="Background Fill">
            <a:extLst>
              <a:ext uri="{FF2B5EF4-FFF2-40B4-BE49-F238E27FC236}">
                <a16:creationId xmlns:a16="http://schemas.microsoft.com/office/drawing/2014/main" id="{B43F8043-C799-466F-8C9B-9AB1ADB60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Color Fill">
            <a:extLst>
              <a:ext uri="{FF2B5EF4-FFF2-40B4-BE49-F238E27FC236}">
                <a16:creationId xmlns:a16="http://schemas.microsoft.com/office/drawing/2014/main" id="{E2539269-A988-4404-9F15-456795083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606F529-CD5D-4778-9EFF-539782DE4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227"/>
            <a:ext cx="12192000" cy="6861227"/>
            <a:chOff x="0" y="-3227"/>
            <a:chExt cx="12192000" cy="686122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3DD05D7-729A-4FEE-8BAE-4DF76A86DE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58790" y="124188"/>
              <a:ext cx="215755" cy="2157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6A34F10-25C0-4696-A77E-D08B72EA7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79553" y="2866365"/>
              <a:ext cx="697984" cy="697984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CF4D24D-08A4-4D2F-9911-46A2D17E6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56134" y="3762066"/>
              <a:ext cx="230192" cy="23019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9" name="Graphic 9">
              <a:extLst>
                <a:ext uri="{FF2B5EF4-FFF2-40B4-BE49-F238E27FC236}">
                  <a16:creationId xmlns:a16="http://schemas.microsoft.com/office/drawing/2014/main" id="{A60E1FF2-EE91-4C0C-914A-262F36E1E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451544" y="-3227"/>
              <a:ext cx="2740456" cy="2740456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Graphic 9">
              <a:extLst>
                <a:ext uri="{FF2B5EF4-FFF2-40B4-BE49-F238E27FC236}">
                  <a16:creationId xmlns:a16="http://schemas.microsoft.com/office/drawing/2014/main" id="{8B579174-67A2-4DA2-8E51-013AFF86CC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621871" y="163409"/>
              <a:ext cx="2387894" cy="2387894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86CAC630-4D61-4D13-88B3-734086C50A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3060" y="599153"/>
              <a:ext cx="823413" cy="1000074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79CE322-CC11-442C-A018-DE44771101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903403"/>
              <a:ext cx="1715504" cy="2954597"/>
            </a:xfrm>
            <a:custGeom>
              <a:avLst/>
              <a:gdLst>
                <a:gd name="connsiteX0" fmla="*/ 0 w 2429360"/>
                <a:gd name="connsiteY0" fmla="*/ 0 h 4184064"/>
                <a:gd name="connsiteX1" fmla="*/ 329124 w 2429360"/>
                <a:gd name="connsiteY1" fmla="*/ 0 h 4184064"/>
                <a:gd name="connsiteX2" fmla="*/ 2429360 w 2429360"/>
                <a:gd name="connsiteY2" fmla="*/ 2100236 h 4184064"/>
                <a:gd name="connsiteX3" fmla="*/ 2429360 w 2429360"/>
                <a:gd name="connsiteY3" fmla="*/ 4184064 h 4184064"/>
                <a:gd name="connsiteX4" fmla="*/ 132331 w 2429360"/>
                <a:gd name="connsiteY4" fmla="*/ 4184064 h 4184064"/>
                <a:gd name="connsiteX5" fmla="*/ 120545 w 2429360"/>
                <a:gd name="connsiteY5" fmla="*/ 4183469 h 4184064"/>
                <a:gd name="connsiteX6" fmla="*/ 0 w 2429360"/>
                <a:gd name="connsiteY6" fmla="*/ 4165072 h 418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29360" h="4184064">
                  <a:moveTo>
                    <a:pt x="0" y="0"/>
                  </a:moveTo>
                  <a:lnTo>
                    <a:pt x="329124" y="0"/>
                  </a:lnTo>
                  <a:cubicBezTo>
                    <a:pt x="1489065" y="0"/>
                    <a:pt x="2429360" y="940295"/>
                    <a:pt x="2429360" y="2100236"/>
                  </a:cubicBezTo>
                  <a:lnTo>
                    <a:pt x="2429360" y="4184064"/>
                  </a:lnTo>
                  <a:lnTo>
                    <a:pt x="132331" y="4184064"/>
                  </a:lnTo>
                  <a:lnTo>
                    <a:pt x="120545" y="4183469"/>
                  </a:lnTo>
                  <a:lnTo>
                    <a:pt x="0" y="4165072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0BCD36D-87B5-4011-9D23-FE2BB6828E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168300"/>
              <a:ext cx="1533337" cy="2555470"/>
            </a:xfrm>
            <a:custGeom>
              <a:avLst/>
              <a:gdLst>
                <a:gd name="connsiteX0" fmla="*/ 0 w 1986804"/>
                <a:gd name="connsiteY0" fmla="*/ 0 h 2902159"/>
                <a:gd name="connsiteX1" fmla="*/ 533594 w 1986804"/>
                <a:gd name="connsiteY1" fmla="*/ 0 h 2902159"/>
                <a:gd name="connsiteX2" fmla="*/ 1986804 w 1986804"/>
                <a:gd name="connsiteY2" fmla="*/ 1453211 h 2902159"/>
                <a:gd name="connsiteX3" fmla="*/ 1986804 w 1986804"/>
                <a:gd name="connsiteY3" fmla="*/ 2902159 h 2902159"/>
                <a:gd name="connsiteX4" fmla="*/ 537856 w 1986804"/>
                <a:gd name="connsiteY4" fmla="*/ 2902159 h 2902159"/>
                <a:gd name="connsiteX5" fmla="*/ 105713 w 1986804"/>
                <a:gd name="connsiteY5" fmla="*/ 2836826 h 2902159"/>
                <a:gd name="connsiteX6" fmla="*/ 0 w 1986804"/>
                <a:gd name="connsiteY6" fmla="*/ 2798136 h 2902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6804" h="2902159">
                  <a:moveTo>
                    <a:pt x="0" y="0"/>
                  </a:moveTo>
                  <a:lnTo>
                    <a:pt x="533594" y="0"/>
                  </a:lnTo>
                  <a:cubicBezTo>
                    <a:pt x="1336188" y="0"/>
                    <a:pt x="1986804" y="650616"/>
                    <a:pt x="1986804" y="1453211"/>
                  </a:cubicBezTo>
                  <a:lnTo>
                    <a:pt x="1986804" y="2902159"/>
                  </a:lnTo>
                  <a:lnTo>
                    <a:pt x="537856" y="2902159"/>
                  </a:lnTo>
                  <a:cubicBezTo>
                    <a:pt x="387370" y="2902159"/>
                    <a:pt x="242226" y="2879286"/>
                    <a:pt x="105713" y="2836826"/>
                  </a:cubicBezTo>
                  <a:lnTo>
                    <a:pt x="0" y="279813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29659E5-874B-44E0-BE0A-B8409AF89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85047" y="4685933"/>
              <a:ext cx="2406953" cy="2172067"/>
            </a:xfrm>
            <a:custGeom>
              <a:avLst/>
              <a:gdLst>
                <a:gd name="connsiteX0" fmla="*/ 1229573 w 2406953"/>
                <a:gd name="connsiteY0" fmla="*/ 0 h 2172067"/>
                <a:gd name="connsiteX1" fmla="*/ 2406313 w 2406953"/>
                <a:gd name="connsiteY1" fmla="*/ 1496275 h 2172067"/>
                <a:gd name="connsiteX2" fmla="*/ 2406953 w 2406953"/>
                <a:gd name="connsiteY2" fmla="*/ 1499327 h 2172067"/>
                <a:gd name="connsiteX3" fmla="*/ 2406953 w 2406953"/>
                <a:gd name="connsiteY3" fmla="*/ 2172067 h 2172067"/>
                <a:gd name="connsiteX4" fmla="*/ 36154 w 2406953"/>
                <a:gd name="connsiteY4" fmla="*/ 2172067 h 2172067"/>
                <a:gd name="connsiteX5" fmla="*/ 13809 w 2406953"/>
                <a:gd name="connsiteY5" fmla="*/ 2065529 h 2172067"/>
                <a:gd name="connsiteX6" fmla="*/ 0 w 2406953"/>
                <a:gd name="connsiteY6" fmla="*/ 1873933 h 2172067"/>
                <a:gd name="connsiteX7" fmla="*/ 1229573 w 2406953"/>
                <a:gd name="connsiteY7" fmla="*/ 0 h 217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6953" h="2172067">
                  <a:moveTo>
                    <a:pt x="1229573" y="0"/>
                  </a:moveTo>
                  <a:cubicBezTo>
                    <a:pt x="1229573" y="0"/>
                    <a:pt x="2170965" y="642363"/>
                    <a:pt x="2406313" y="1496275"/>
                  </a:cubicBezTo>
                  <a:lnTo>
                    <a:pt x="2406953" y="1499327"/>
                  </a:lnTo>
                  <a:lnTo>
                    <a:pt x="2406953" y="2172067"/>
                  </a:lnTo>
                  <a:lnTo>
                    <a:pt x="36154" y="2172067"/>
                  </a:lnTo>
                  <a:lnTo>
                    <a:pt x="13809" y="2065529"/>
                  </a:lnTo>
                  <a:cubicBezTo>
                    <a:pt x="4803" y="2002533"/>
                    <a:pt x="0" y="1938616"/>
                    <a:pt x="0" y="1873933"/>
                  </a:cubicBezTo>
                  <a:cubicBezTo>
                    <a:pt x="0" y="839004"/>
                    <a:pt x="1229573" y="0"/>
                    <a:pt x="1229573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6" name="Texture">
            <a:extLst>
              <a:ext uri="{FF2B5EF4-FFF2-40B4-BE49-F238E27FC236}">
                <a16:creationId xmlns:a16="http://schemas.microsoft.com/office/drawing/2014/main" id="{805817B5-27FE-455C-B285-B97D53E1E9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5" name="Rectangle: Diagonal Corners Rounded 34">
            <a:extLst>
              <a:ext uri="{FF2B5EF4-FFF2-40B4-BE49-F238E27FC236}">
                <a16:creationId xmlns:a16="http://schemas.microsoft.com/office/drawing/2014/main" id="{B18A3719-17B0-7E51-2CF1-03A7CF7915CF}"/>
              </a:ext>
            </a:extLst>
          </p:cNvPr>
          <p:cNvSpPr/>
          <p:nvPr/>
        </p:nvSpPr>
        <p:spPr>
          <a:xfrm>
            <a:off x="887942" y="435038"/>
            <a:ext cx="7992533" cy="1117601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4. กระบอกสูบลมในระบบนิวเมติกส์ (ต่อ)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2F0E34-CCDA-3AA5-53B3-888CDF38B359}"/>
              </a:ext>
            </a:extLst>
          </p:cNvPr>
          <p:cNvSpPr txBox="1"/>
          <p:nvPr/>
        </p:nvSpPr>
        <p:spPr>
          <a:xfrm>
            <a:off x="9703775" y="1144616"/>
            <a:ext cx="22755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4.7 กระบอกสูบชนิดพิเศษ</a:t>
            </a:r>
            <a:endParaRPr lang="th-TH" sz="3600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F1CB6B7-DDF6-D459-5D74-0EDEE13B7E23}"/>
              </a:ext>
            </a:extLst>
          </p:cNvPr>
          <p:cNvSpPr txBox="1"/>
          <p:nvPr/>
        </p:nvSpPr>
        <p:spPr>
          <a:xfrm>
            <a:off x="1788863" y="2133688"/>
            <a:ext cx="762172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กระบอกสูบชนิดพิเศษ หมายถึงกระบอกสูบที่เคลื่อนที่ในแนวเส้นตรงหรือแนววงกลม โดยออกแบบมาเพื่อใช้กับเครื่องจักรกลในงานอุตสาหกรรมและการควบคุมอัตโนมัติ เช่น กระบอกสูบติดสวิตช์แม่เหล็ก จะรวมกระบอกสูบและโซเลนอยด์วาล์วเข้าด้วยกัน เป็นกระบอกสูบที่ไม่ต้องการน้ำมันหล่อลื่นหรือบำรุงรักษา ช่วยลดมลพิษจากละอองน้ำมันที่เจือปนมากับลมอัดเมื่อระบายสู่อากาศ</a:t>
            </a:r>
            <a:r>
              <a:rPr lang="th-TH" sz="32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9816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Color Fill">
            <a:extLst>
              <a:ext uri="{FF2B5EF4-FFF2-40B4-BE49-F238E27FC236}">
                <a16:creationId xmlns:a16="http://schemas.microsoft.com/office/drawing/2014/main" id="{A8A68745-355E-4D81-AA5F-942C71082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1" name="Group 17">
            <a:extLst>
              <a:ext uri="{FF2B5EF4-FFF2-40B4-BE49-F238E27FC236}">
                <a16:creationId xmlns:a16="http://schemas.microsoft.com/office/drawing/2014/main" id="{C900F24E-8D82-4ECF-B37C-2B6EC4898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13657" y="-649"/>
            <a:ext cx="7260414" cy="6840721"/>
            <a:chOff x="4913657" y="-649"/>
            <a:chExt cx="7260414" cy="6840721"/>
          </a:xfrm>
        </p:grpSpPr>
        <p:sp>
          <p:nvSpPr>
            <p:cNvPr id="32" name="Oval 18">
              <a:extLst>
                <a:ext uri="{FF2B5EF4-FFF2-40B4-BE49-F238E27FC236}">
                  <a16:creationId xmlns:a16="http://schemas.microsoft.com/office/drawing/2014/main" id="{CF1F65D7-8807-4CA1-9801-E749C5701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96379" y="2615848"/>
              <a:ext cx="472267" cy="47226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Oval 19">
              <a:extLst>
                <a:ext uri="{FF2B5EF4-FFF2-40B4-BE49-F238E27FC236}">
                  <a16:creationId xmlns:a16="http://schemas.microsoft.com/office/drawing/2014/main" id="{E3C1964A-AEFC-496A-BEE6-F167339C5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55577" y="4963665"/>
              <a:ext cx="256132" cy="25613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20">
              <a:extLst>
                <a:ext uri="{FF2B5EF4-FFF2-40B4-BE49-F238E27FC236}">
                  <a16:creationId xmlns:a16="http://schemas.microsoft.com/office/drawing/2014/main" id="{2BCF080C-0A79-4742-825A-83D9D17CC3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13342" y="0"/>
              <a:ext cx="3499900" cy="2960417"/>
            </a:xfrm>
            <a:custGeom>
              <a:avLst/>
              <a:gdLst>
                <a:gd name="connsiteX0" fmla="*/ 489498 w 3499900"/>
                <a:gd name="connsiteY0" fmla="*/ 0 h 2960417"/>
                <a:gd name="connsiteX1" fmla="*/ 3499900 w 3499900"/>
                <a:gd name="connsiteY1" fmla="*/ 0 h 2960417"/>
                <a:gd name="connsiteX2" fmla="*/ 3499900 w 3499900"/>
                <a:gd name="connsiteY2" fmla="*/ 1207897 h 2960417"/>
                <a:gd name="connsiteX3" fmla="*/ 1747380 w 3499900"/>
                <a:gd name="connsiteY3" fmla="*/ 2960417 h 2960417"/>
                <a:gd name="connsiteX4" fmla="*/ 0 w 3499900"/>
                <a:gd name="connsiteY4" fmla="*/ 2960417 h 2960417"/>
                <a:gd name="connsiteX5" fmla="*/ 0 w 3499900"/>
                <a:gd name="connsiteY5" fmla="*/ 1213037 h 2960417"/>
                <a:gd name="connsiteX6" fmla="*/ 400187 w 3499900"/>
                <a:gd name="connsiteY6" fmla="*/ 98267 h 296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9900" h="2960417">
                  <a:moveTo>
                    <a:pt x="489498" y="0"/>
                  </a:moveTo>
                  <a:lnTo>
                    <a:pt x="3499900" y="0"/>
                  </a:lnTo>
                  <a:lnTo>
                    <a:pt x="3499900" y="1207897"/>
                  </a:lnTo>
                  <a:cubicBezTo>
                    <a:pt x="3499900" y="2175797"/>
                    <a:pt x="2715280" y="2960417"/>
                    <a:pt x="1747380" y="2960417"/>
                  </a:cubicBezTo>
                  <a:lnTo>
                    <a:pt x="0" y="2960417"/>
                  </a:lnTo>
                  <a:lnTo>
                    <a:pt x="0" y="1213037"/>
                  </a:lnTo>
                  <a:cubicBezTo>
                    <a:pt x="0" y="789581"/>
                    <a:pt x="150181" y="401205"/>
                    <a:pt x="400187" y="98267"/>
                  </a:cubicBezTo>
                  <a:close/>
                </a:path>
              </a:pathLst>
            </a:custGeom>
            <a:solidFill>
              <a:schemeClr val="tx2">
                <a:lumMod val="25000"/>
                <a:lumOff val="75000"/>
                <a:alpha val="20000"/>
              </a:schemeClr>
            </a:solidFill>
            <a:ln w="2095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21">
              <a:extLst>
                <a:ext uri="{FF2B5EF4-FFF2-40B4-BE49-F238E27FC236}">
                  <a16:creationId xmlns:a16="http://schemas.microsoft.com/office/drawing/2014/main" id="{46F7AD2B-25BE-45A9-9542-C907091D6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13657" y="18577"/>
              <a:ext cx="3327743" cy="2941840"/>
            </a:xfrm>
            <a:custGeom>
              <a:avLst/>
              <a:gdLst>
                <a:gd name="connsiteX0" fmla="*/ 0 w 3609953"/>
                <a:gd name="connsiteY0" fmla="*/ 0 h 2959770"/>
                <a:gd name="connsiteX1" fmla="*/ 3190256 w 3609953"/>
                <a:gd name="connsiteY1" fmla="*/ 0 h 2959770"/>
                <a:gd name="connsiteX2" fmla="*/ 3197182 w 3609953"/>
                <a:gd name="connsiteY2" fmla="*/ 7621 h 2959770"/>
                <a:gd name="connsiteX3" fmla="*/ 3609953 w 3609953"/>
                <a:gd name="connsiteY3" fmla="*/ 1157445 h 2959770"/>
                <a:gd name="connsiteX4" fmla="*/ 3609953 w 3609953"/>
                <a:gd name="connsiteY4" fmla="*/ 2959770 h 2959770"/>
                <a:gd name="connsiteX5" fmla="*/ 1807628 w 3609953"/>
                <a:gd name="connsiteY5" fmla="*/ 2959770 h 2959770"/>
                <a:gd name="connsiteX6" fmla="*/ 0 w 3609953"/>
                <a:gd name="connsiteY6" fmla="*/ 1152142 h 2959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9953" h="2959770">
                  <a:moveTo>
                    <a:pt x="0" y="0"/>
                  </a:moveTo>
                  <a:lnTo>
                    <a:pt x="3190256" y="0"/>
                  </a:lnTo>
                  <a:lnTo>
                    <a:pt x="3197182" y="7621"/>
                  </a:lnTo>
                  <a:cubicBezTo>
                    <a:pt x="3455049" y="320085"/>
                    <a:pt x="3609953" y="720673"/>
                    <a:pt x="3609953" y="1157445"/>
                  </a:cubicBezTo>
                  <a:lnTo>
                    <a:pt x="3609953" y="2959770"/>
                  </a:lnTo>
                  <a:lnTo>
                    <a:pt x="1807628" y="2959770"/>
                  </a:lnTo>
                  <a:cubicBezTo>
                    <a:pt x="809292" y="2959770"/>
                    <a:pt x="0" y="2150478"/>
                    <a:pt x="0" y="1152142"/>
                  </a:cubicBezTo>
                  <a:close/>
                </a:path>
              </a:pathLst>
            </a:custGeom>
            <a:solidFill>
              <a:srgbClr val="FFFFFF"/>
            </a:solidFill>
            <a:ln w="38100" cap="flat">
              <a:solidFill>
                <a:srgbClr val="F7F7F7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36" name="Graphic 9">
              <a:extLst>
                <a:ext uri="{FF2B5EF4-FFF2-40B4-BE49-F238E27FC236}">
                  <a16:creationId xmlns:a16="http://schemas.microsoft.com/office/drawing/2014/main" id="{C43E7123-DAF1-4E99-92C4-EAA03118A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62682" y="3119480"/>
              <a:ext cx="3711389" cy="372059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rgbClr val="FFFFFF"/>
            </a:solidFill>
            <a:ln w="38100" cap="flat">
              <a:solidFill>
                <a:srgbClr val="F7F7F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23">
              <a:extLst>
                <a:ext uri="{FF2B5EF4-FFF2-40B4-BE49-F238E27FC236}">
                  <a16:creationId xmlns:a16="http://schemas.microsoft.com/office/drawing/2014/main" id="{DC233CAD-8A31-4ED7-A070-2696EA584F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767533" y="-130390"/>
              <a:ext cx="2721544" cy="2981025"/>
            </a:xfrm>
            <a:custGeom>
              <a:avLst/>
              <a:gdLst>
                <a:gd name="connsiteX0" fmla="*/ 2721544 w 2721544"/>
                <a:gd name="connsiteY0" fmla="*/ 652025 h 2981025"/>
                <a:gd name="connsiteX1" fmla="*/ 2721544 w 2721544"/>
                <a:gd name="connsiteY1" fmla="*/ 2981025 h 2981025"/>
                <a:gd name="connsiteX2" fmla="*/ 1492702 w 2721544"/>
                <a:gd name="connsiteY2" fmla="*/ 2981025 h 2981025"/>
                <a:gd name="connsiteX3" fmla="*/ 0 w 2721544"/>
                <a:gd name="connsiteY3" fmla="*/ 1488323 h 2981025"/>
                <a:gd name="connsiteX4" fmla="*/ 0 w 2721544"/>
                <a:gd name="connsiteY4" fmla="*/ 0 h 2981025"/>
                <a:gd name="connsiteX5" fmla="*/ 1488323 w 2721544"/>
                <a:gd name="connsiteY5" fmla="*/ 0 h 2981025"/>
                <a:gd name="connsiteX6" fmla="*/ 2640168 w 2721544"/>
                <a:gd name="connsiteY6" fmla="*/ 543201 h 29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21544" h="2981025">
                  <a:moveTo>
                    <a:pt x="2721544" y="652025"/>
                  </a:moveTo>
                  <a:lnTo>
                    <a:pt x="2721544" y="2981025"/>
                  </a:lnTo>
                  <a:lnTo>
                    <a:pt x="1492702" y="2981025"/>
                  </a:lnTo>
                  <a:cubicBezTo>
                    <a:pt x="668296" y="2981025"/>
                    <a:pt x="0" y="2312729"/>
                    <a:pt x="0" y="1488323"/>
                  </a:cubicBezTo>
                  <a:lnTo>
                    <a:pt x="0" y="0"/>
                  </a:lnTo>
                  <a:lnTo>
                    <a:pt x="1488323" y="0"/>
                  </a:lnTo>
                  <a:cubicBezTo>
                    <a:pt x="1952051" y="0"/>
                    <a:pt x="2366386" y="211453"/>
                    <a:pt x="2640168" y="543201"/>
                  </a:cubicBezTo>
                  <a:close/>
                </a:path>
              </a:pathLst>
            </a:custGeom>
            <a:solidFill>
              <a:srgbClr val="FFFFFF"/>
            </a:solidFill>
            <a:ln w="933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26" name="Texture">
            <a:extLst>
              <a:ext uri="{FF2B5EF4-FFF2-40B4-BE49-F238E27FC236}">
                <a16:creationId xmlns:a16="http://schemas.microsoft.com/office/drawing/2014/main" id="{2E922E9E-A29B-4164-A634-B718A4336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AA3755-00B0-5337-5978-92E89968E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800" y="254072"/>
            <a:ext cx="2455360" cy="2105471"/>
          </a:xfrm>
          <a:prstGeom prst="rect">
            <a:avLst/>
          </a:prstGeom>
        </p:spPr>
      </p:pic>
      <p:pic>
        <p:nvPicPr>
          <p:cNvPr id="9" name="Picture 8" descr="Engineering drawing&#10;&#10;Description automatically generated with low confidence">
            <a:extLst>
              <a:ext uri="{FF2B5EF4-FFF2-40B4-BE49-F238E27FC236}">
                <a16:creationId xmlns:a16="http://schemas.microsoft.com/office/drawing/2014/main" id="{CC569FD7-E4FF-8AAC-8603-DB063B474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5713" y="3668522"/>
            <a:ext cx="2505325" cy="2411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7BFE40-54C5-C80F-37DC-DEB2CBA81D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96022">
            <a:off x="8998454" y="262622"/>
            <a:ext cx="2267138" cy="19157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3E81AB-D623-A44E-AB1A-28E02B4AAA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638" y="3457995"/>
            <a:ext cx="7900058" cy="2226762"/>
          </a:xfrm>
          <a:custGeom>
            <a:avLst/>
            <a:gdLst>
              <a:gd name="connsiteX0" fmla="*/ 0 w 7900058"/>
              <a:gd name="connsiteY0" fmla="*/ 0 h 2226762"/>
              <a:gd name="connsiteX1" fmla="*/ 485289 w 7900058"/>
              <a:gd name="connsiteY1" fmla="*/ 0 h 2226762"/>
              <a:gd name="connsiteX2" fmla="*/ 1049579 w 7900058"/>
              <a:gd name="connsiteY2" fmla="*/ 0 h 2226762"/>
              <a:gd name="connsiteX3" fmla="*/ 1613869 w 7900058"/>
              <a:gd name="connsiteY3" fmla="*/ 0 h 2226762"/>
              <a:gd name="connsiteX4" fmla="*/ 1941157 w 7900058"/>
              <a:gd name="connsiteY4" fmla="*/ 0 h 2226762"/>
              <a:gd name="connsiteX5" fmla="*/ 2426446 w 7900058"/>
              <a:gd name="connsiteY5" fmla="*/ 0 h 2226762"/>
              <a:gd name="connsiteX6" fmla="*/ 2911736 w 7900058"/>
              <a:gd name="connsiteY6" fmla="*/ 0 h 2226762"/>
              <a:gd name="connsiteX7" fmla="*/ 3634027 w 7900058"/>
              <a:gd name="connsiteY7" fmla="*/ 0 h 2226762"/>
              <a:gd name="connsiteX8" fmla="*/ 4040315 w 7900058"/>
              <a:gd name="connsiteY8" fmla="*/ 0 h 2226762"/>
              <a:gd name="connsiteX9" fmla="*/ 4683606 w 7900058"/>
              <a:gd name="connsiteY9" fmla="*/ 0 h 2226762"/>
              <a:gd name="connsiteX10" fmla="*/ 5247896 w 7900058"/>
              <a:gd name="connsiteY10" fmla="*/ 0 h 2226762"/>
              <a:gd name="connsiteX11" fmla="*/ 5970187 w 7900058"/>
              <a:gd name="connsiteY11" fmla="*/ 0 h 2226762"/>
              <a:gd name="connsiteX12" fmla="*/ 6692478 w 7900058"/>
              <a:gd name="connsiteY12" fmla="*/ 0 h 2226762"/>
              <a:gd name="connsiteX13" fmla="*/ 7335768 w 7900058"/>
              <a:gd name="connsiteY13" fmla="*/ 0 h 2226762"/>
              <a:gd name="connsiteX14" fmla="*/ 7900058 w 7900058"/>
              <a:gd name="connsiteY14" fmla="*/ 0 h 2226762"/>
              <a:gd name="connsiteX15" fmla="*/ 7900058 w 7900058"/>
              <a:gd name="connsiteY15" fmla="*/ 489888 h 2226762"/>
              <a:gd name="connsiteX16" fmla="*/ 7900058 w 7900058"/>
              <a:gd name="connsiteY16" fmla="*/ 1091113 h 2226762"/>
              <a:gd name="connsiteX17" fmla="*/ 7900058 w 7900058"/>
              <a:gd name="connsiteY17" fmla="*/ 1670072 h 2226762"/>
              <a:gd name="connsiteX18" fmla="*/ 7900058 w 7900058"/>
              <a:gd name="connsiteY18" fmla="*/ 2226762 h 2226762"/>
              <a:gd name="connsiteX19" fmla="*/ 7177767 w 7900058"/>
              <a:gd name="connsiteY19" fmla="*/ 2226762 h 2226762"/>
              <a:gd name="connsiteX20" fmla="*/ 6692478 w 7900058"/>
              <a:gd name="connsiteY20" fmla="*/ 2226762 h 2226762"/>
              <a:gd name="connsiteX21" fmla="*/ 6286189 w 7900058"/>
              <a:gd name="connsiteY21" fmla="*/ 2226762 h 2226762"/>
              <a:gd name="connsiteX22" fmla="*/ 5958901 w 7900058"/>
              <a:gd name="connsiteY22" fmla="*/ 2226762 h 2226762"/>
              <a:gd name="connsiteX23" fmla="*/ 5631613 w 7900058"/>
              <a:gd name="connsiteY23" fmla="*/ 2226762 h 2226762"/>
              <a:gd name="connsiteX24" fmla="*/ 5225324 w 7900058"/>
              <a:gd name="connsiteY24" fmla="*/ 2226762 h 2226762"/>
              <a:gd name="connsiteX25" fmla="*/ 4503033 w 7900058"/>
              <a:gd name="connsiteY25" fmla="*/ 2226762 h 2226762"/>
              <a:gd name="connsiteX26" fmla="*/ 4175745 w 7900058"/>
              <a:gd name="connsiteY26" fmla="*/ 2226762 h 2226762"/>
              <a:gd name="connsiteX27" fmla="*/ 3453454 w 7900058"/>
              <a:gd name="connsiteY27" fmla="*/ 2226762 h 2226762"/>
              <a:gd name="connsiteX28" fmla="*/ 2968165 w 7900058"/>
              <a:gd name="connsiteY28" fmla="*/ 2226762 h 2226762"/>
              <a:gd name="connsiteX29" fmla="*/ 2482875 w 7900058"/>
              <a:gd name="connsiteY29" fmla="*/ 2226762 h 2226762"/>
              <a:gd name="connsiteX30" fmla="*/ 1839585 w 7900058"/>
              <a:gd name="connsiteY30" fmla="*/ 2226762 h 2226762"/>
              <a:gd name="connsiteX31" fmla="*/ 1433296 w 7900058"/>
              <a:gd name="connsiteY31" fmla="*/ 2226762 h 2226762"/>
              <a:gd name="connsiteX32" fmla="*/ 711005 w 7900058"/>
              <a:gd name="connsiteY32" fmla="*/ 2226762 h 2226762"/>
              <a:gd name="connsiteX33" fmla="*/ 0 w 7900058"/>
              <a:gd name="connsiteY33" fmla="*/ 2226762 h 2226762"/>
              <a:gd name="connsiteX34" fmla="*/ 0 w 7900058"/>
              <a:gd name="connsiteY34" fmla="*/ 1736874 h 2226762"/>
              <a:gd name="connsiteX35" fmla="*/ 0 w 7900058"/>
              <a:gd name="connsiteY35" fmla="*/ 1157916 h 2226762"/>
              <a:gd name="connsiteX36" fmla="*/ 0 w 7900058"/>
              <a:gd name="connsiteY36" fmla="*/ 623493 h 2226762"/>
              <a:gd name="connsiteX37" fmla="*/ 0 w 7900058"/>
              <a:gd name="connsiteY37" fmla="*/ 0 h 222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7900058" h="2226762" fill="none" extrusionOk="0">
                <a:moveTo>
                  <a:pt x="0" y="0"/>
                </a:moveTo>
                <a:cubicBezTo>
                  <a:pt x="233761" y="-46755"/>
                  <a:pt x="251443" y="38431"/>
                  <a:pt x="485289" y="0"/>
                </a:cubicBezTo>
                <a:cubicBezTo>
                  <a:pt x="719135" y="-38431"/>
                  <a:pt x="913380" y="10543"/>
                  <a:pt x="1049579" y="0"/>
                </a:cubicBezTo>
                <a:cubicBezTo>
                  <a:pt x="1185778" y="-10543"/>
                  <a:pt x="1409131" y="56746"/>
                  <a:pt x="1613869" y="0"/>
                </a:cubicBezTo>
                <a:cubicBezTo>
                  <a:pt x="1818607" y="-56746"/>
                  <a:pt x="1798966" y="26014"/>
                  <a:pt x="1941157" y="0"/>
                </a:cubicBezTo>
                <a:cubicBezTo>
                  <a:pt x="2083348" y="-26014"/>
                  <a:pt x="2202347" y="44163"/>
                  <a:pt x="2426446" y="0"/>
                </a:cubicBezTo>
                <a:cubicBezTo>
                  <a:pt x="2650545" y="-44163"/>
                  <a:pt x="2772404" y="7440"/>
                  <a:pt x="2911736" y="0"/>
                </a:cubicBezTo>
                <a:cubicBezTo>
                  <a:pt x="3051068" y="-7440"/>
                  <a:pt x="3427779" y="59784"/>
                  <a:pt x="3634027" y="0"/>
                </a:cubicBezTo>
                <a:cubicBezTo>
                  <a:pt x="3840275" y="-59784"/>
                  <a:pt x="3922644" y="21264"/>
                  <a:pt x="4040315" y="0"/>
                </a:cubicBezTo>
                <a:cubicBezTo>
                  <a:pt x="4157986" y="-21264"/>
                  <a:pt x="4462221" y="45911"/>
                  <a:pt x="4683606" y="0"/>
                </a:cubicBezTo>
                <a:cubicBezTo>
                  <a:pt x="4904991" y="-45911"/>
                  <a:pt x="5020382" y="51019"/>
                  <a:pt x="5247896" y="0"/>
                </a:cubicBezTo>
                <a:cubicBezTo>
                  <a:pt x="5475410" y="-51019"/>
                  <a:pt x="5699683" y="43677"/>
                  <a:pt x="5970187" y="0"/>
                </a:cubicBezTo>
                <a:cubicBezTo>
                  <a:pt x="6240691" y="-43677"/>
                  <a:pt x="6501669" y="24867"/>
                  <a:pt x="6692478" y="0"/>
                </a:cubicBezTo>
                <a:cubicBezTo>
                  <a:pt x="6883287" y="-24867"/>
                  <a:pt x="7048623" y="75662"/>
                  <a:pt x="7335768" y="0"/>
                </a:cubicBezTo>
                <a:cubicBezTo>
                  <a:pt x="7622913" y="-75662"/>
                  <a:pt x="7746045" y="42804"/>
                  <a:pt x="7900058" y="0"/>
                </a:cubicBezTo>
                <a:cubicBezTo>
                  <a:pt x="7911170" y="104301"/>
                  <a:pt x="7865938" y="385425"/>
                  <a:pt x="7900058" y="489888"/>
                </a:cubicBezTo>
                <a:cubicBezTo>
                  <a:pt x="7934178" y="594351"/>
                  <a:pt x="7895470" y="797338"/>
                  <a:pt x="7900058" y="1091113"/>
                </a:cubicBezTo>
                <a:cubicBezTo>
                  <a:pt x="7904646" y="1384889"/>
                  <a:pt x="7895758" y="1476927"/>
                  <a:pt x="7900058" y="1670072"/>
                </a:cubicBezTo>
                <a:cubicBezTo>
                  <a:pt x="7904358" y="1863217"/>
                  <a:pt x="7858322" y="2011271"/>
                  <a:pt x="7900058" y="2226762"/>
                </a:cubicBezTo>
                <a:cubicBezTo>
                  <a:pt x="7564818" y="2249224"/>
                  <a:pt x="7439905" y="2208458"/>
                  <a:pt x="7177767" y="2226762"/>
                </a:cubicBezTo>
                <a:cubicBezTo>
                  <a:pt x="6915629" y="2245066"/>
                  <a:pt x="6875578" y="2209275"/>
                  <a:pt x="6692478" y="2226762"/>
                </a:cubicBezTo>
                <a:cubicBezTo>
                  <a:pt x="6509378" y="2244249"/>
                  <a:pt x="6440508" y="2182901"/>
                  <a:pt x="6286189" y="2226762"/>
                </a:cubicBezTo>
                <a:cubicBezTo>
                  <a:pt x="6131870" y="2270623"/>
                  <a:pt x="6100288" y="2224378"/>
                  <a:pt x="5958901" y="2226762"/>
                </a:cubicBezTo>
                <a:cubicBezTo>
                  <a:pt x="5817514" y="2229146"/>
                  <a:pt x="5785744" y="2189455"/>
                  <a:pt x="5631613" y="2226762"/>
                </a:cubicBezTo>
                <a:cubicBezTo>
                  <a:pt x="5477482" y="2264069"/>
                  <a:pt x="5391430" y="2201744"/>
                  <a:pt x="5225324" y="2226762"/>
                </a:cubicBezTo>
                <a:cubicBezTo>
                  <a:pt x="5059218" y="2251780"/>
                  <a:pt x="4689800" y="2153856"/>
                  <a:pt x="4503033" y="2226762"/>
                </a:cubicBezTo>
                <a:cubicBezTo>
                  <a:pt x="4316266" y="2299668"/>
                  <a:pt x="4256111" y="2205421"/>
                  <a:pt x="4175745" y="2226762"/>
                </a:cubicBezTo>
                <a:cubicBezTo>
                  <a:pt x="4095379" y="2248103"/>
                  <a:pt x="3812145" y="2156119"/>
                  <a:pt x="3453454" y="2226762"/>
                </a:cubicBezTo>
                <a:cubicBezTo>
                  <a:pt x="3094763" y="2297405"/>
                  <a:pt x="3150379" y="2168693"/>
                  <a:pt x="2968165" y="2226762"/>
                </a:cubicBezTo>
                <a:cubicBezTo>
                  <a:pt x="2785951" y="2284831"/>
                  <a:pt x="2594851" y="2226482"/>
                  <a:pt x="2482875" y="2226762"/>
                </a:cubicBezTo>
                <a:cubicBezTo>
                  <a:pt x="2370899" y="2227042"/>
                  <a:pt x="2121685" y="2163700"/>
                  <a:pt x="1839585" y="2226762"/>
                </a:cubicBezTo>
                <a:cubicBezTo>
                  <a:pt x="1557485" y="2289824"/>
                  <a:pt x="1600597" y="2213717"/>
                  <a:pt x="1433296" y="2226762"/>
                </a:cubicBezTo>
                <a:cubicBezTo>
                  <a:pt x="1265995" y="2239807"/>
                  <a:pt x="940602" y="2193169"/>
                  <a:pt x="711005" y="2226762"/>
                </a:cubicBezTo>
                <a:cubicBezTo>
                  <a:pt x="481408" y="2260355"/>
                  <a:pt x="243320" y="2149428"/>
                  <a:pt x="0" y="2226762"/>
                </a:cubicBezTo>
                <a:cubicBezTo>
                  <a:pt x="-22788" y="2097948"/>
                  <a:pt x="34112" y="1945810"/>
                  <a:pt x="0" y="1736874"/>
                </a:cubicBezTo>
                <a:cubicBezTo>
                  <a:pt x="-34112" y="1527938"/>
                  <a:pt x="33083" y="1362681"/>
                  <a:pt x="0" y="1157916"/>
                </a:cubicBezTo>
                <a:cubicBezTo>
                  <a:pt x="-33083" y="953151"/>
                  <a:pt x="38228" y="792840"/>
                  <a:pt x="0" y="623493"/>
                </a:cubicBezTo>
                <a:cubicBezTo>
                  <a:pt x="-38228" y="454146"/>
                  <a:pt x="41576" y="225988"/>
                  <a:pt x="0" y="0"/>
                </a:cubicBezTo>
                <a:close/>
              </a:path>
              <a:path w="7900058" h="2226762" stroke="0" extrusionOk="0">
                <a:moveTo>
                  <a:pt x="0" y="0"/>
                </a:moveTo>
                <a:cubicBezTo>
                  <a:pt x="177541" y="-2192"/>
                  <a:pt x="436980" y="29905"/>
                  <a:pt x="564290" y="0"/>
                </a:cubicBezTo>
                <a:cubicBezTo>
                  <a:pt x="691600" y="-29905"/>
                  <a:pt x="814701" y="47178"/>
                  <a:pt x="1049579" y="0"/>
                </a:cubicBezTo>
                <a:cubicBezTo>
                  <a:pt x="1284457" y="-47178"/>
                  <a:pt x="1376860" y="33620"/>
                  <a:pt x="1613869" y="0"/>
                </a:cubicBezTo>
                <a:cubicBezTo>
                  <a:pt x="1850878" y="-33620"/>
                  <a:pt x="1937729" y="43738"/>
                  <a:pt x="2020158" y="0"/>
                </a:cubicBezTo>
                <a:cubicBezTo>
                  <a:pt x="2102587" y="-43738"/>
                  <a:pt x="2386322" y="65597"/>
                  <a:pt x="2742449" y="0"/>
                </a:cubicBezTo>
                <a:cubicBezTo>
                  <a:pt x="3098576" y="-65597"/>
                  <a:pt x="2919706" y="10963"/>
                  <a:pt x="3069737" y="0"/>
                </a:cubicBezTo>
                <a:cubicBezTo>
                  <a:pt x="3219768" y="-10963"/>
                  <a:pt x="3497966" y="53116"/>
                  <a:pt x="3634027" y="0"/>
                </a:cubicBezTo>
                <a:cubicBezTo>
                  <a:pt x="3770088" y="-53116"/>
                  <a:pt x="3989138" y="27654"/>
                  <a:pt x="4198317" y="0"/>
                </a:cubicBezTo>
                <a:cubicBezTo>
                  <a:pt x="4407496" y="-27654"/>
                  <a:pt x="4412624" y="4328"/>
                  <a:pt x="4604605" y="0"/>
                </a:cubicBezTo>
                <a:cubicBezTo>
                  <a:pt x="4796586" y="-4328"/>
                  <a:pt x="4824582" y="34437"/>
                  <a:pt x="4931893" y="0"/>
                </a:cubicBezTo>
                <a:cubicBezTo>
                  <a:pt x="5039204" y="-34437"/>
                  <a:pt x="5343278" y="15795"/>
                  <a:pt x="5496183" y="0"/>
                </a:cubicBezTo>
                <a:cubicBezTo>
                  <a:pt x="5649088" y="-15795"/>
                  <a:pt x="5753914" y="22138"/>
                  <a:pt x="5823471" y="0"/>
                </a:cubicBezTo>
                <a:cubicBezTo>
                  <a:pt x="5893028" y="-22138"/>
                  <a:pt x="6120550" y="37661"/>
                  <a:pt x="6229760" y="0"/>
                </a:cubicBezTo>
                <a:cubicBezTo>
                  <a:pt x="6338970" y="-37661"/>
                  <a:pt x="6734172" y="46419"/>
                  <a:pt x="6873050" y="0"/>
                </a:cubicBezTo>
                <a:cubicBezTo>
                  <a:pt x="7011928" y="-46419"/>
                  <a:pt x="7123719" y="42274"/>
                  <a:pt x="7279339" y="0"/>
                </a:cubicBezTo>
                <a:cubicBezTo>
                  <a:pt x="7434959" y="-42274"/>
                  <a:pt x="7775705" y="63415"/>
                  <a:pt x="7900058" y="0"/>
                </a:cubicBezTo>
                <a:cubicBezTo>
                  <a:pt x="7964978" y="273878"/>
                  <a:pt x="7878042" y="448477"/>
                  <a:pt x="7900058" y="601226"/>
                </a:cubicBezTo>
                <a:cubicBezTo>
                  <a:pt x="7922074" y="753975"/>
                  <a:pt x="7886722" y="966846"/>
                  <a:pt x="7900058" y="1091113"/>
                </a:cubicBezTo>
                <a:cubicBezTo>
                  <a:pt x="7913394" y="1215380"/>
                  <a:pt x="7899008" y="1504554"/>
                  <a:pt x="7900058" y="1625536"/>
                </a:cubicBezTo>
                <a:cubicBezTo>
                  <a:pt x="7901108" y="1746518"/>
                  <a:pt x="7893629" y="2036412"/>
                  <a:pt x="7900058" y="2226762"/>
                </a:cubicBezTo>
                <a:cubicBezTo>
                  <a:pt x="7752881" y="2263357"/>
                  <a:pt x="7660011" y="2220300"/>
                  <a:pt x="7572770" y="2226762"/>
                </a:cubicBezTo>
                <a:cubicBezTo>
                  <a:pt x="7485529" y="2233224"/>
                  <a:pt x="7085220" y="2205338"/>
                  <a:pt x="6850479" y="2226762"/>
                </a:cubicBezTo>
                <a:cubicBezTo>
                  <a:pt x="6615738" y="2248186"/>
                  <a:pt x="6406383" y="2223210"/>
                  <a:pt x="6286189" y="2226762"/>
                </a:cubicBezTo>
                <a:cubicBezTo>
                  <a:pt x="6165995" y="2230314"/>
                  <a:pt x="5984850" y="2216478"/>
                  <a:pt x="5800900" y="2226762"/>
                </a:cubicBezTo>
                <a:cubicBezTo>
                  <a:pt x="5616950" y="2237046"/>
                  <a:pt x="5536032" y="2206562"/>
                  <a:pt x="5394611" y="2226762"/>
                </a:cubicBezTo>
                <a:cubicBezTo>
                  <a:pt x="5253190" y="2246962"/>
                  <a:pt x="5158103" y="2209370"/>
                  <a:pt x="4988322" y="2226762"/>
                </a:cubicBezTo>
                <a:cubicBezTo>
                  <a:pt x="4818541" y="2244154"/>
                  <a:pt x="4600181" y="2183878"/>
                  <a:pt x="4266031" y="2226762"/>
                </a:cubicBezTo>
                <a:cubicBezTo>
                  <a:pt x="3931881" y="2269646"/>
                  <a:pt x="3886628" y="2198525"/>
                  <a:pt x="3780742" y="2226762"/>
                </a:cubicBezTo>
                <a:cubicBezTo>
                  <a:pt x="3674856" y="2254999"/>
                  <a:pt x="3422006" y="2204803"/>
                  <a:pt x="3216452" y="2226762"/>
                </a:cubicBezTo>
                <a:cubicBezTo>
                  <a:pt x="3010898" y="2248721"/>
                  <a:pt x="2961860" y="2196106"/>
                  <a:pt x="2731163" y="2226762"/>
                </a:cubicBezTo>
                <a:cubicBezTo>
                  <a:pt x="2500466" y="2257418"/>
                  <a:pt x="2451802" y="2187311"/>
                  <a:pt x="2245874" y="2226762"/>
                </a:cubicBezTo>
                <a:cubicBezTo>
                  <a:pt x="2039946" y="2266213"/>
                  <a:pt x="1798567" y="2224963"/>
                  <a:pt x="1523583" y="2226762"/>
                </a:cubicBezTo>
                <a:cubicBezTo>
                  <a:pt x="1248599" y="2228561"/>
                  <a:pt x="1275619" y="2226450"/>
                  <a:pt x="1196294" y="2226762"/>
                </a:cubicBezTo>
                <a:cubicBezTo>
                  <a:pt x="1116969" y="2227074"/>
                  <a:pt x="1015822" y="2192551"/>
                  <a:pt x="869006" y="2226762"/>
                </a:cubicBezTo>
                <a:cubicBezTo>
                  <a:pt x="722190" y="2260973"/>
                  <a:pt x="209059" y="2138043"/>
                  <a:pt x="0" y="2226762"/>
                </a:cubicBezTo>
                <a:cubicBezTo>
                  <a:pt x="-26098" y="1980498"/>
                  <a:pt x="70290" y="1859620"/>
                  <a:pt x="0" y="1625536"/>
                </a:cubicBezTo>
                <a:cubicBezTo>
                  <a:pt x="-70290" y="1391452"/>
                  <a:pt x="12881" y="1203976"/>
                  <a:pt x="0" y="1046578"/>
                </a:cubicBezTo>
                <a:cubicBezTo>
                  <a:pt x="-12881" y="889180"/>
                  <a:pt x="109320" y="42225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6423889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38" name="Rectangle: Diagonal Corners Rounded 37">
            <a:extLst>
              <a:ext uri="{FF2B5EF4-FFF2-40B4-BE49-F238E27FC236}">
                <a16:creationId xmlns:a16="http://schemas.microsoft.com/office/drawing/2014/main" id="{34A54D53-9E36-A3D4-58EF-E2992C6019BC}"/>
              </a:ext>
            </a:extLst>
          </p:cNvPr>
          <p:cNvSpPr/>
          <p:nvPr/>
        </p:nvSpPr>
        <p:spPr>
          <a:xfrm>
            <a:off x="-3711" y="5949762"/>
            <a:ext cx="6746795" cy="889381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4. กระบอกสูบลมในระบบนิวเมติกส์ (ต่อ)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ECFF53F-A5D2-3584-9365-0EBEA56E2093}"/>
              </a:ext>
            </a:extLst>
          </p:cNvPr>
          <p:cNvSpPr txBox="1"/>
          <p:nvPr/>
        </p:nvSpPr>
        <p:spPr>
          <a:xfrm>
            <a:off x="150716" y="2728738"/>
            <a:ext cx="50759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โครงสร้างของกระบอกสูบกริปเปอร์</a:t>
            </a:r>
            <a:endParaRPr lang="th-TH" sz="36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5507E07-65C2-BFFA-DB75-E956A947332C}"/>
              </a:ext>
            </a:extLst>
          </p:cNvPr>
          <p:cNvSpPr/>
          <p:nvPr/>
        </p:nvSpPr>
        <p:spPr>
          <a:xfrm>
            <a:off x="1476024" y="563538"/>
            <a:ext cx="3232653" cy="11654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chemeClr val="tx1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กระบอกสูบชนิดพิเศษลักษณะต่างๆ</a:t>
            </a:r>
          </a:p>
        </p:txBody>
      </p:sp>
    </p:spTree>
    <p:extLst>
      <p:ext uri="{BB962C8B-B14F-4D97-AF65-F5344CB8AC3E}">
        <p14:creationId xmlns:p14="http://schemas.microsoft.com/office/powerpoint/2010/main" val="2758382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Background Fill">
            <a:extLst>
              <a:ext uri="{FF2B5EF4-FFF2-40B4-BE49-F238E27FC236}">
                <a16:creationId xmlns:a16="http://schemas.microsoft.com/office/drawing/2014/main" id="{471A3572-4543-4883-A749-0458CD870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4036AB30-180B-4ED5-A38B-175705419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DC96D6-0134-4EA3-8B0A-6A255D6BD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078029" y="199915"/>
            <a:ext cx="2948860" cy="6658085"/>
            <a:chOff x="9078029" y="199915"/>
            <a:chExt cx="2948860" cy="6658085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A484B57-E0AB-40D7-94A9-A329991EB2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296665" y="199915"/>
              <a:ext cx="491650" cy="4916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Graphic 9">
              <a:extLst>
                <a:ext uri="{FF2B5EF4-FFF2-40B4-BE49-F238E27FC236}">
                  <a16:creationId xmlns:a16="http://schemas.microsoft.com/office/drawing/2014/main" id="{3E75AC37-AB18-487B-8182-38DE4F4C9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9086126" y="3917237"/>
              <a:ext cx="2932666" cy="294885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Graphic 9">
              <a:extLst>
                <a:ext uri="{FF2B5EF4-FFF2-40B4-BE49-F238E27FC236}">
                  <a16:creationId xmlns:a16="http://schemas.microsoft.com/office/drawing/2014/main" id="{3D5AE2D9-14F3-4498-A3C2-0E52442778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078030" y="891480"/>
              <a:ext cx="2948859" cy="2948858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75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C281A9A-F165-4FAE-B7EE-3DCDA7D62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63633" y="3793556"/>
              <a:ext cx="355343" cy="355343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Texture">
            <a:extLst>
              <a:ext uri="{FF2B5EF4-FFF2-40B4-BE49-F238E27FC236}">
                <a16:creationId xmlns:a16="http://schemas.microsoft.com/office/drawing/2014/main" id="{DC83D935-436B-4F4D-A47B-4FD95E2C1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lIns="0" rIns="0" rtlCol="0" anchor="ctr"/>
          <a:lstStyle/>
          <a:p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36A1125-F16D-01A9-96FF-CB752F928C83}"/>
              </a:ext>
            </a:extLst>
          </p:cNvPr>
          <p:cNvSpPr txBox="1"/>
          <p:nvPr/>
        </p:nvSpPr>
        <p:spPr>
          <a:xfrm>
            <a:off x="606176" y="992732"/>
            <a:ext cx="7907445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>
              <a:tabLst>
                <a:tab pos="722313" algn="l"/>
              </a:tabLst>
            </a:pPr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ปัจจุบันระบบนิวเมติกส์ได้แพร่หลายในอุตสาหกรรมอย่างมาก เนื่องจากระบบที่ใช้อุปกรณ์นิวเมติกส์นั้นง่ายต่อการใช้งานและซ่อมบำรุง รวมทั้งมีราคาไม่แพง และยังนิยมนำมาใช้ในเครื่องจักรอัตโนมัติและเครื่องจักรกลทันสมัย</a:t>
            </a:r>
          </a:p>
          <a:p>
            <a:pPr indent="722313" algn="thaiDist">
              <a:tabLst>
                <a:tab pos="722313" algn="l"/>
              </a:tabLst>
            </a:pPr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ระบอกสูบและมอเตอร์ลมเป็นอุปกรณ์ทำงานในระบบนิวเมติกส์ที่ทำหน้าที่เปลี่ยนพลังงานความดันอากาศให้เป็นพลังงานกล โดยที่อุปกรณ์ทำงานแบ่งออกตามลักษณะ</a:t>
            </a:r>
            <a:b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การเคลื่อนที่ เช่น การเคลื่อนที่ในแนวเส้นตรง และการเคลื่อนที่ในแนววงกลมโดยอาศัยความดันลมอัดเป็นต้นกำลัง</a:t>
            </a:r>
            <a:r>
              <a:rPr lang="th-TH" sz="3600" b="1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B2D3D8-BD60-A433-FBD9-6B23B82F25E3}"/>
              </a:ext>
            </a:extLst>
          </p:cNvPr>
          <p:cNvSpPr/>
          <p:nvPr/>
        </p:nvSpPr>
        <p:spPr>
          <a:xfrm>
            <a:off x="9602379" y="4740984"/>
            <a:ext cx="1866848" cy="1439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70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สรุป</a:t>
            </a:r>
          </a:p>
        </p:txBody>
      </p:sp>
    </p:spTree>
    <p:extLst>
      <p:ext uri="{BB962C8B-B14F-4D97-AF65-F5344CB8AC3E}">
        <p14:creationId xmlns:p14="http://schemas.microsoft.com/office/powerpoint/2010/main" val="2481861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Background Fill">
            <a:extLst>
              <a:ext uri="{FF2B5EF4-FFF2-40B4-BE49-F238E27FC236}">
                <a16:creationId xmlns:a16="http://schemas.microsoft.com/office/drawing/2014/main" id="{63E5BFF9-8D75-4F8D-AA2E-E9AF4156B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5074A657-B6F7-47AE-B719-D3590207E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F495AF5-CD36-4EE9-95DB-86D2A3931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3227"/>
            <a:ext cx="12192000" cy="6861227"/>
            <a:chOff x="0" y="-3227"/>
            <a:chExt cx="12192000" cy="686122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EFB5B0C-DD84-4ACA-8A57-0DF5C9BAD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58790" y="124188"/>
              <a:ext cx="215755" cy="21575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37C3102-63A7-409A-A09D-56EBB4C812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79553" y="2866365"/>
              <a:ext cx="697984" cy="697984"/>
            </a:xfrm>
            <a:prstGeom prst="ellipse">
              <a:avLst/>
            </a:prstGeom>
            <a:solidFill>
              <a:schemeClr val="accent1"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A99EBC8-DA67-46D1-BE90-B240465A80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56134" y="3762066"/>
              <a:ext cx="230192" cy="23019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465540EA-046F-4AF0-8CEB-E2EFE6FD03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451544" y="-3227"/>
              <a:ext cx="2740456" cy="2740456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5FE32756-B183-449F-BD63-0CD97BABA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>
              <a:off x="9621871" y="163409"/>
              <a:ext cx="2387894" cy="2387894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B81A06E5-D53E-4F08-917B-C03F56DFD9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3060" y="599153"/>
              <a:ext cx="823413" cy="1000074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349B903-4F98-4946-9F6B-A42679E0DE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903403"/>
              <a:ext cx="1715504" cy="2954597"/>
            </a:xfrm>
            <a:custGeom>
              <a:avLst/>
              <a:gdLst>
                <a:gd name="connsiteX0" fmla="*/ 0 w 2429360"/>
                <a:gd name="connsiteY0" fmla="*/ 0 h 4184064"/>
                <a:gd name="connsiteX1" fmla="*/ 329124 w 2429360"/>
                <a:gd name="connsiteY1" fmla="*/ 0 h 4184064"/>
                <a:gd name="connsiteX2" fmla="*/ 2429360 w 2429360"/>
                <a:gd name="connsiteY2" fmla="*/ 2100236 h 4184064"/>
                <a:gd name="connsiteX3" fmla="*/ 2429360 w 2429360"/>
                <a:gd name="connsiteY3" fmla="*/ 4184064 h 4184064"/>
                <a:gd name="connsiteX4" fmla="*/ 132331 w 2429360"/>
                <a:gd name="connsiteY4" fmla="*/ 4184064 h 4184064"/>
                <a:gd name="connsiteX5" fmla="*/ 120545 w 2429360"/>
                <a:gd name="connsiteY5" fmla="*/ 4183469 h 4184064"/>
                <a:gd name="connsiteX6" fmla="*/ 0 w 2429360"/>
                <a:gd name="connsiteY6" fmla="*/ 4165072 h 4184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29360" h="4184064">
                  <a:moveTo>
                    <a:pt x="0" y="0"/>
                  </a:moveTo>
                  <a:lnTo>
                    <a:pt x="329124" y="0"/>
                  </a:lnTo>
                  <a:cubicBezTo>
                    <a:pt x="1489065" y="0"/>
                    <a:pt x="2429360" y="940295"/>
                    <a:pt x="2429360" y="2100236"/>
                  </a:cubicBezTo>
                  <a:lnTo>
                    <a:pt x="2429360" y="4184064"/>
                  </a:lnTo>
                  <a:lnTo>
                    <a:pt x="132331" y="4184064"/>
                  </a:lnTo>
                  <a:lnTo>
                    <a:pt x="120545" y="4183469"/>
                  </a:lnTo>
                  <a:lnTo>
                    <a:pt x="0" y="4165072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53BC73C-A7AD-48F4-B586-4F781FCB9C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168300"/>
              <a:ext cx="1533337" cy="2555470"/>
            </a:xfrm>
            <a:custGeom>
              <a:avLst/>
              <a:gdLst>
                <a:gd name="connsiteX0" fmla="*/ 0 w 1986804"/>
                <a:gd name="connsiteY0" fmla="*/ 0 h 2902159"/>
                <a:gd name="connsiteX1" fmla="*/ 533594 w 1986804"/>
                <a:gd name="connsiteY1" fmla="*/ 0 h 2902159"/>
                <a:gd name="connsiteX2" fmla="*/ 1986804 w 1986804"/>
                <a:gd name="connsiteY2" fmla="*/ 1453211 h 2902159"/>
                <a:gd name="connsiteX3" fmla="*/ 1986804 w 1986804"/>
                <a:gd name="connsiteY3" fmla="*/ 2902159 h 2902159"/>
                <a:gd name="connsiteX4" fmla="*/ 537856 w 1986804"/>
                <a:gd name="connsiteY4" fmla="*/ 2902159 h 2902159"/>
                <a:gd name="connsiteX5" fmla="*/ 105713 w 1986804"/>
                <a:gd name="connsiteY5" fmla="*/ 2836826 h 2902159"/>
                <a:gd name="connsiteX6" fmla="*/ 0 w 1986804"/>
                <a:gd name="connsiteY6" fmla="*/ 2798136 h 2902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86804" h="2902159">
                  <a:moveTo>
                    <a:pt x="0" y="0"/>
                  </a:moveTo>
                  <a:lnTo>
                    <a:pt x="533594" y="0"/>
                  </a:lnTo>
                  <a:cubicBezTo>
                    <a:pt x="1336188" y="0"/>
                    <a:pt x="1986804" y="650616"/>
                    <a:pt x="1986804" y="1453211"/>
                  </a:cubicBezTo>
                  <a:lnTo>
                    <a:pt x="1986804" y="2902159"/>
                  </a:lnTo>
                  <a:lnTo>
                    <a:pt x="537856" y="2902159"/>
                  </a:lnTo>
                  <a:cubicBezTo>
                    <a:pt x="387370" y="2902159"/>
                    <a:pt x="242226" y="2879286"/>
                    <a:pt x="105713" y="2836826"/>
                  </a:cubicBezTo>
                  <a:lnTo>
                    <a:pt x="0" y="279813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B3270C9-025A-41DD-997B-C8C6A6CBA1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85047" y="4685933"/>
              <a:ext cx="2406953" cy="2172067"/>
            </a:xfrm>
            <a:custGeom>
              <a:avLst/>
              <a:gdLst>
                <a:gd name="connsiteX0" fmla="*/ 1229573 w 2406953"/>
                <a:gd name="connsiteY0" fmla="*/ 0 h 2172067"/>
                <a:gd name="connsiteX1" fmla="*/ 2406313 w 2406953"/>
                <a:gd name="connsiteY1" fmla="*/ 1496275 h 2172067"/>
                <a:gd name="connsiteX2" fmla="*/ 2406953 w 2406953"/>
                <a:gd name="connsiteY2" fmla="*/ 1499327 h 2172067"/>
                <a:gd name="connsiteX3" fmla="*/ 2406953 w 2406953"/>
                <a:gd name="connsiteY3" fmla="*/ 2172067 h 2172067"/>
                <a:gd name="connsiteX4" fmla="*/ 36154 w 2406953"/>
                <a:gd name="connsiteY4" fmla="*/ 2172067 h 2172067"/>
                <a:gd name="connsiteX5" fmla="*/ 13809 w 2406953"/>
                <a:gd name="connsiteY5" fmla="*/ 2065529 h 2172067"/>
                <a:gd name="connsiteX6" fmla="*/ 0 w 2406953"/>
                <a:gd name="connsiteY6" fmla="*/ 1873933 h 2172067"/>
                <a:gd name="connsiteX7" fmla="*/ 1229573 w 2406953"/>
                <a:gd name="connsiteY7" fmla="*/ 0 h 2172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06953" h="2172067">
                  <a:moveTo>
                    <a:pt x="1229573" y="0"/>
                  </a:moveTo>
                  <a:cubicBezTo>
                    <a:pt x="1229573" y="0"/>
                    <a:pt x="2170965" y="642363"/>
                    <a:pt x="2406313" y="1496275"/>
                  </a:cubicBezTo>
                  <a:lnTo>
                    <a:pt x="2406953" y="1499327"/>
                  </a:lnTo>
                  <a:lnTo>
                    <a:pt x="2406953" y="2172067"/>
                  </a:lnTo>
                  <a:lnTo>
                    <a:pt x="36154" y="2172067"/>
                  </a:lnTo>
                  <a:lnTo>
                    <a:pt x="13809" y="2065529"/>
                  </a:lnTo>
                  <a:cubicBezTo>
                    <a:pt x="4803" y="2002533"/>
                    <a:pt x="0" y="1938616"/>
                    <a:pt x="0" y="1873933"/>
                  </a:cubicBezTo>
                  <a:cubicBezTo>
                    <a:pt x="0" y="839004"/>
                    <a:pt x="1229573" y="0"/>
                    <a:pt x="1229573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3" name="Texture">
            <a:extLst>
              <a:ext uri="{FF2B5EF4-FFF2-40B4-BE49-F238E27FC236}">
                <a16:creationId xmlns:a16="http://schemas.microsoft.com/office/drawing/2014/main" id="{8DB0478B-1B97-4BFD-90B4-35597D821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CAC909-92A5-D028-733D-0ED5FFA075E2}"/>
              </a:ext>
            </a:extLst>
          </p:cNvPr>
          <p:cNvSpPr txBox="1"/>
          <p:nvPr/>
        </p:nvSpPr>
        <p:spPr>
          <a:xfrm>
            <a:off x="1779667" y="1544754"/>
            <a:ext cx="8933766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1338" indent="-541338" algn="thaiDist">
              <a:buAutoNum type="arabicPeriod"/>
            </a:pPr>
            <a:r>
              <a:rPr lang="th-TH" sz="34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อธิบายเกี่ยวกับการเตรียมลมเพื่อใช้ในระบบนิวเมติกส์ได้</a:t>
            </a:r>
          </a:p>
          <a:p>
            <a:pPr marL="541338" indent="-541338" algn="thaiDist">
              <a:buAutoNum type="arabicPeriod"/>
            </a:pPr>
            <a:r>
              <a:rPr lang="th-TH" sz="34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บอกหน้าที่ของเครื่องอัดอากาศชนิดต่างๆ ได้</a:t>
            </a:r>
          </a:p>
          <a:p>
            <a:pPr marL="541338" indent="-541338" algn="thaiDist">
              <a:buAutoNum type="arabicPeriod"/>
            </a:pPr>
            <a:r>
              <a:rPr lang="th-TH" sz="34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อธิบายการติดตั้งและการควบคุมเครื่องอัดอากาศพร้อมเดินท่อเมนของลมอัดในโรงงานอุตสาหกรรมได้</a:t>
            </a:r>
          </a:p>
          <a:p>
            <a:pPr marL="541338" indent="-541338" algn="thaiDist">
              <a:buAutoNum type="arabicPeriod"/>
            </a:pPr>
            <a:r>
              <a:rPr lang="th-TH" sz="34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อธิบายหลักการทำงาน การเขียนสัญลักษณ์ และการควบคุม</a:t>
            </a:r>
            <a:br>
              <a:rPr lang="th-TH" sz="34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4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การทำงานของกระบอกสูบในระบบนิวเมติกส์ได้</a:t>
            </a:r>
          </a:p>
          <a:p>
            <a:pPr marL="541338" indent="-541338">
              <a:buAutoNum type="arabicPeriod"/>
            </a:pPr>
            <a:r>
              <a:rPr lang="th-TH" sz="34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ติดตั้งและควบคุมอุปกรณ์การทำงานในระบบนิวเมติกส์ได้</a:t>
            </a:r>
          </a:p>
          <a:p>
            <a:pPr marL="541338" indent="-541338" algn="thaiDist">
              <a:buAutoNum type="arabicPeriod"/>
            </a:pPr>
            <a:r>
              <a:rPr lang="th-TH" sz="34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มีเจตคติและกิจนิสัยที่ดีในการทำงานด้วยความละเอียดรอบคอบ ปลอดภัย เป็นระเบียบ สะอาด ตรงต่อเวลา มีความซื่อสัตย์ รับผิดชอบ และรักษาสภาพแวดล้อม</a:t>
            </a:r>
            <a:endParaRPr lang="th-TH" sz="34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165299-BA3C-8CB0-5677-61B89A22C4C5}"/>
              </a:ext>
            </a:extLst>
          </p:cNvPr>
          <p:cNvSpPr/>
          <p:nvPr/>
        </p:nvSpPr>
        <p:spPr>
          <a:xfrm>
            <a:off x="1034521" y="336148"/>
            <a:ext cx="3691251" cy="1377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u="sng" dirty="0">
                <a:latin typeface="TH Chakra Petch" panose="02000506000000020004" pitchFamily="2" charset="-34"/>
                <a:cs typeface="TH Chakra Petch" panose="02000506000000020004" pitchFamily="2" charset="-34"/>
              </a:rPr>
              <a:t>จุดประสงค์การเรียนรู้</a:t>
            </a:r>
          </a:p>
        </p:txBody>
      </p:sp>
    </p:spTree>
    <p:extLst>
      <p:ext uri="{BB962C8B-B14F-4D97-AF65-F5344CB8AC3E}">
        <p14:creationId xmlns:p14="http://schemas.microsoft.com/office/powerpoint/2010/main" val="1692471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Background Fill">
            <a:extLst>
              <a:ext uri="{FF2B5EF4-FFF2-40B4-BE49-F238E27FC236}">
                <a16:creationId xmlns:a16="http://schemas.microsoft.com/office/drawing/2014/main" id="{973CFC7D-374D-4D67-8994-8DA9D4E23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lor Fill">
            <a:extLst>
              <a:ext uri="{FF2B5EF4-FFF2-40B4-BE49-F238E27FC236}">
                <a16:creationId xmlns:a16="http://schemas.microsoft.com/office/drawing/2014/main" id="{8F7FA731-5B6E-499C-926D-C2D2D4946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09DD4A-71B1-4992-961C-FB007CA09D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977333" y="0"/>
            <a:ext cx="2214668" cy="6192747"/>
            <a:chOff x="9977333" y="0"/>
            <a:chExt cx="2214668" cy="619274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B3D11D5-EBBE-4E00-9154-51A07DEA6E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21818" y="3254126"/>
              <a:ext cx="272587" cy="27258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Graphic 9">
              <a:extLst>
                <a:ext uri="{FF2B5EF4-FFF2-40B4-BE49-F238E27FC236}">
                  <a16:creationId xmlns:a16="http://schemas.microsoft.com/office/drawing/2014/main" id="{541701B5-7A92-4CFF-9F2E-6071EEFB02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15635" y="2431541"/>
              <a:ext cx="1321642" cy="1321642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AF1C9DE-4E0C-42F3-8126-59D3E0050D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V="1">
              <a:off x="11041380" y="4795265"/>
              <a:ext cx="1150620" cy="1397482"/>
            </a:xfrm>
            <a:custGeom>
              <a:avLst/>
              <a:gdLst>
                <a:gd name="connsiteX0" fmla="*/ 1087069 w 1119832"/>
                <a:gd name="connsiteY0" fmla="*/ 1138 h 1360088"/>
                <a:gd name="connsiteX1" fmla="*/ 1119832 w 1119832"/>
                <a:gd name="connsiteY1" fmla="*/ 3278 h 1360088"/>
                <a:gd name="connsiteX2" fmla="*/ 1119832 w 1119832"/>
                <a:gd name="connsiteY2" fmla="*/ 1097964 h 1360088"/>
                <a:gd name="connsiteX3" fmla="*/ 1109686 w 1119832"/>
                <a:gd name="connsiteY3" fmla="*/ 1109686 h 1360088"/>
                <a:gd name="connsiteX4" fmla="*/ 25249 w 1119832"/>
                <a:gd name="connsiteY4" fmla="*/ 1334840 h 1360088"/>
                <a:gd name="connsiteX5" fmla="*/ 250404 w 1119832"/>
                <a:gd name="connsiteY5" fmla="*/ 250404 h 1360088"/>
                <a:gd name="connsiteX6" fmla="*/ 1087069 w 1119832"/>
                <a:gd name="connsiteY6" fmla="*/ 1138 h 1360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19832" h="1360088">
                  <a:moveTo>
                    <a:pt x="1087069" y="1138"/>
                  </a:moveTo>
                  <a:lnTo>
                    <a:pt x="1119832" y="3278"/>
                  </a:lnTo>
                  <a:lnTo>
                    <a:pt x="1119832" y="1097964"/>
                  </a:lnTo>
                  <a:lnTo>
                    <a:pt x="1109686" y="1109686"/>
                  </a:lnTo>
                  <a:cubicBezTo>
                    <a:pt x="748058" y="1471314"/>
                    <a:pt x="25249" y="1334840"/>
                    <a:pt x="25249" y="1334840"/>
                  </a:cubicBezTo>
                  <a:cubicBezTo>
                    <a:pt x="25249" y="1334840"/>
                    <a:pt x="-111224" y="612032"/>
                    <a:pt x="250404" y="250404"/>
                  </a:cubicBezTo>
                  <a:cubicBezTo>
                    <a:pt x="476422" y="24386"/>
                    <a:pt x="843525" y="-7060"/>
                    <a:pt x="1087069" y="113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  <p:sp>
          <p:nvSpPr>
            <p:cNvPr id="16" name="Graphic 9">
              <a:extLst>
                <a:ext uri="{FF2B5EF4-FFF2-40B4-BE49-F238E27FC236}">
                  <a16:creationId xmlns:a16="http://schemas.microsoft.com/office/drawing/2014/main" id="{BE855266-8082-4371-854D-AB4EC85B89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9977333" y="0"/>
              <a:ext cx="2214667" cy="2214667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chemeClr val="accent1"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Graphic 9">
              <a:extLst>
                <a:ext uri="{FF2B5EF4-FFF2-40B4-BE49-F238E27FC236}">
                  <a16:creationId xmlns:a16="http://schemas.microsoft.com/office/drawing/2014/main" id="{45C29FA3-FADD-4ABA-A50B-AB5EF250B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0093324" y="167079"/>
              <a:ext cx="1945697" cy="1945697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27C3CF4-5B50-459D-B887-9865E4C423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579982" y="3060222"/>
              <a:ext cx="612019" cy="1733435"/>
            </a:xfrm>
            <a:custGeom>
              <a:avLst/>
              <a:gdLst>
                <a:gd name="connsiteX0" fmla="*/ 612019 w 612019"/>
                <a:gd name="connsiteY0" fmla="*/ 0 h 1733435"/>
                <a:gd name="connsiteX1" fmla="*/ 612019 w 612019"/>
                <a:gd name="connsiteY1" fmla="*/ 1733435 h 1733435"/>
                <a:gd name="connsiteX2" fmla="*/ 180103 w 612019"/>
                <a:gd name="connsiteY2" fmla="*/ 1301519 h 1733435"/>
                <a:gd name="connsiteX3" fmla="*/ 180103 w 612019"/>
                <a:gd name="connsiteY3" fmla="*/ 431916 h 1733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2019" h="1733435">
                  <a:moveTo>
                    <a:pt x="612019" y="0"/>
                  </a:moveTo>
                  <a:lnTo>
                    <a:pt x="612019" y="1733435"/>
                  </a:lnTo>
                  <a:lnTo>
                    <a:pt x="180103" y="1301519"/>
                  </a:lnTo>
                  <a:cubicBezTo>
                    <a:pt x="-60034" y="1061382"/>
                    <a:pt x="-60034" y="672053"/>
                    <a:pt x="180103" y="4319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pPr lvl="0"/>
              <a:endParaRPr lang="en-US" dirty="0"/>
            </a:p>
          </p:txBody>
        </p:sp>
      </p:grpSp>
      <p:sp>
        <p:nvSpPr>
          <p:cNvPr id="20" name="Texture">
            <a:extLst>
              <a:ext uri="{FF2B5EF4-FFF2-40B4-BE49-F238E27FC236}">
                <a16:creationId xmlns:a16="http://schemas.microsoft.com/office/drawing/2014/main" id="{8592B821-10D5-48C0-8022-A904844B7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CB9187AB-FD42-3E93-C3F6-BA83A62C9D6A}"/>
              </a:ext>
            </a:extLst>
          </p:cNvPr>
          <p:cNvSpPr/>
          <p:nvPr/>
        </p:nvSpPr>
        <p:spPr>
          <a:xfrm>
            <a:off x="455963" y="559933"/>
            <a:ext cx="9606272" cy="1255394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6CB8B6-D999-C054-FAE1-2D66D66F8074}"/>
              </a:ext>
            </a:extLst>
          </p:cNvPr>
          <p:cNvSpPr txBox="1"/>
          <p:nvPr/>
        </p:nvSpPr>
        <p:spPr>
          <a:xfrm>
            <a:off x="859249" y="802909"/>
            <a:ext cx="71233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1. การเตรียมลมเพื่อใช้ในระบบนิวเมติกส์</a:t>
            </a:r>
            <a:endParaRPr lang="th-TH" sz="4400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D7D8701-5F80-811B-062B-4B02401E4126}"/>
              </a:ext>
            </a:extLst>
          </p:cNvPr>
          <p:cNvSpPr txBox="1"/>
          <p:nvPr/>
        </p:nvSpPr>
        <p:spPr>
          <a:xfrm>
            <a:off x="455963" y="2260116"/>
            <a:ext cx="9606272" cy="34520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722313" algn="thaiDist"/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การเตรียมลมเพื่อใช้ในระบบนิวเมติกส์ คือการนำลมที่มีแรงดันมาใช้ในระบบนิวเมติกส์หรือใช้ในเครื่องจักร อุปกรณ์ที่มีการขับเคลื่อนแรงดัน</a:t>
            </a:r>
            <a:b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จะได้จากการดูดอากาศเข้ากักเก็บไว้ในภาชนะที่เรียกว่า ถังความดัน </a:t>
            </a:r>
          </a:p>
          <a:p>
            <a:pPr indent="722313" algn="thaiDist"/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ตัวที่อัดลม คือเครื่องอัดอากาศหรือคอมเพรสเซอร์เครื่องอัดอากาศ</a:t>
            </a:r>
            <a:b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มีหน้าที่ผลิตหรืออัดลมเข้าภาชนะเก็บให้ได้ตามที่ต้องการ เครื่องอัดอากาศมีหลายแบบให้เลือกใช้ตามคุณสมบัติที่ต้องการ</a:t>
            </a:r>
            <a:endParaRPr lang="th-TH" sz="36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412154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Color Fill">
            <a:extLst>
              <a:ext uri="{FF2B5EF4-FFF2-40B4-BE49-F238E27FC236}">
                <a16:creationId xmlns:a16="http://schemas.microsoft.com/office/drawing/2014/main" id="{A8A68745-355E-4D81-AA5F-942C71082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Graphic 9">
            <a:extLst>
              <a:ext uri="{FF2B5EF4-FFF2-40B4-BE49-F238E27FC236}">
                <a16:creationId xmlns:a16="http://schemas.microsoft.com/office/drawing/2014/main" id="{61D32E23-CD34-4C85-8167-14669FD3E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1818" y="16444"/>
            <a:ext cx="6893328" cy="6846993"/>
          </a:xfrm>
          <a:custGeom>
            <a:avLst/>
            <a:gdLst>
              <a:gd name="connsiteX0" fmla="*/ 6861546 w 6861545"/>
              <a:gd name="connsiteY0" fmla="*/ 6861546 h 6861545"/>
              <a:gd name="connsiteX1" fmla="*/ 3435812 w 6861545"/>
              <a:gd name="connsiteY1" fmla="*/ 6861546 h 6861545"/>
              <a:gd name="connsiteX2" fmla="*/ 0 w 6861545"/>
              <a:gd name="connsiteY2" fmla="*/ 3425734 h 6861545"/>
              <a:gd name="connsiteX3" fmla="*/ 0 w 6861545"/>
              <a:gd name="connsiteY3" fmla="*/ 0 h 6861545"/>
              <a:gd name="connsiteX4" fmla="*/ 3425734 w 6861545"/>
              <a:gd name="connsiteY4" fmla="*/ 0 h 6861545"/>
              <a:gd name="connsiteX5" fmla="*/ 6861546 w 6861545"/>
              <a:gd name="connsiteY5" fmla="*/ 3435812 h 6861545"/>
              <a:gd name="connsiteX6" fmla="*/ 6861546 w 6861545"/>
              <a:gd name="connsiteY6" fmla="*/ 6861546 h 6861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61545" h="6861545">
                <a:moveTo>
                  <a:pt x="6861546" y="6861546"/>
                </a:moveTo>
                <a:lnTo>
                  <a:pt x="3435812" y="6861546"/>
                </a:lnTo>
                <a:cubicBezTo>
                  <a:pt x="1538245" y="6861546"/>
                  <a:pt x="0" y="5323301"/>
                  <a:pt x="0" y="3425734"/>
                </a:cubicBezTo>
                <a:lnTo>
                  <a:pt x="0" y="0"/>
                </a:lnTo>
                <a:lnTo>
                  <a:pt x="3425734" y="0"/>
                </a:lnTo>
                <a:cubicBezTo>
                  <a:pt x="5323301" y="0"/>
                  <a:pt x="6861546" y="1538245"/>
                  <a:pt x="6861546" y="3435812"/>
                </a:cubicBezTo>
                <a:lnTo>
                  <a:pt x="6861546" y="6861546"/>
                </a:lnTo>
                <a:close/>
              </a:path>
            </a:pathLst>
          </a:custGeom>
          <a:solidFill>
            <a:srgbClr val="FFFFFF"/>
          </a:solidFill>
          <a:ln w="38100" cap="flat">
            <a:solidFill>
              <a:srgbClr val="F7F7F7"/>
            </a:solidFill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34" name="Texture">
            <a:extLst>
              <a:ext uri="{FF2B5EF4-FFF2-40B4-BE49-F238E27FC236}">
                <a16:creationId xmlns:a16="http://schemas.microsoft.com/office/drawing/2014/main" id="{2E922E9E-A29B-4164-A634-B718A4336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07E4CD8-084A-370A-4201-87767B45B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4939" y="1614302"/>
            <a:ext cx="5699633" cy="3719010"/>
          </a:xfrm>
          <a:prstGeom prst="rect">
            <a:avLst/>
          </a:prstGeom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398772E-DA77-A1F4-EA8B-43BF15E648B0}"/>
              </a:ext>
            </a:extLst>
          </p:cNvPr>
          <p:cNvSpPr txBox="1"/>
          <p:nvPr/>
        </p:nvSpPr>
        <p:spPr>
          <a:xfrm>
            <a:off x="244011" y="1782977"/>
            <a:ext cx="4843944" cy="389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th-TH" sz="3600" b="1" i="0" u="sng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2.1 เครื่องอัดอากาศแบบลูกสูบ</a:t>
            </a:r>
            <a:r>
              <a:rPr lang="th-TH" sz="36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</a:p>
          <a:p>
            <a:pPr indent="722313" algn="thaiDist"/>
            <a:r>
              <a:rPr lang="th-TH" sz="28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เครื่องอัดอากาศแบบลูกสูบ</a:t>
            </a:r>
            <a:r>
              <a:rPr lang="en-US" sz="28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 </a:t>
            </a:r>
            <a:r>
              <a:rPr lang="th-TH" sz="28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นิยมใช้มากที่สุด เพราะสามารถอัดลมได้ตั้งแต่ความดันต่ำ</a:t>
            </a:r>
            <a:br>
              <a:rPr lang="th-TH" sz="28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ความดันปานกลาง จนถึงความดันสูง คือ</a:t>
            </a:r>
            <a:br>
              <a:rPr lang="th-TH" sz="28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สามารถสร้างความดันได้ตั้งแต่ 1 บาร์ จนถึง</a:t>
            </a:r>
            <a:br>
              <a:rPr lang="th-TH" sz="28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1,000 บาร์ ทั้งนี้ขึ้นอยู่กับจำนวนขั้นตอนของ</a:t>
            </a:r>
            <a:br>
              <a:rPr lang="th-TH" sz="28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การอัด หากขั้นตอนในการอัดมากก็สามารถ</a:t>
            </a:r>
            <a:br>
              <a:rPr lang="th-TH" sz="28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28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สร้างความดันให้สูงขึ้นตามไปได้</a:t>
            </a:r>
            <a:endParaRPr lang="th-TH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25" name="Rectangle: Top Corners Rounded 24">
            <a:extLst>
              <a:ext uri="{FF2B5EF4-FFF2-40B4-BE49-F238E27FC236}">
                <a16:creationId xmlns:a16="http://schemas.microsoft.com/office/drawing/2014/main" id="{9C3F0947-5B04-5BCA-EC4F-2AB413205A20}"/>
              </a:ext>
            </a:extLst>
          </p:cNvPr>
          <p:cNvSpPr/>
          <p:nvPr/>
        </p:nvSpPr>
        <p:spPr>
          <a:xfrm>
            <a:off x="54260" y="688626"/>
            <a:ext cx="5174259" cy="90311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 ชนิดและหน้าที่ของเครื่องอัดอากาศ</a:t>
            </a:r>
            <a:endParaRPr lang="th-TH" sz="36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983418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olor Fill">
            <a:extLst>
              <a:ext uri="{FF2B5EF4-FFF2-40B4-BE49-F238E27FC236}">
                <a16:creationId xmlns:a16="http://schemas.microsoft.com/office/drawing/2014/main" id="{3FFB0B4B-B126-43E0-A25C-BA5634332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13DA020-06EA-4BBB-9CBF-BF7961B082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55577" y="0"/>
            <a:ext cx="4109723" cy="6838184"/>
            <a:chOff x="8055577" y="0"/>
            <a:chExt cx="4109723" cy="683818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A2A3CE7-D3C6-4121-A19C-ECF3F80EF4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496379" y="2615848"/>
              <a:ext cx="472267" cy="47226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6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285ADF5-9DA8-43E8-93B4-8B3F89875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55577" y="4963665"/>
              <a:ext cx="256132" cy="25613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B17F0DD-0DDF-41EF-B611-B966C8A129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13342" y="0"/>
              <a:ext cx="3499900" cy="2960417"/>
            </a:xfrm>
            <a:custGeom>
              <a:avLst/>
              <a:gdLst>
                <a:gd name="connsiteX0" fmla="*/ 489498 w 3499900"/>
                <a:gd name="connsiteY0" fmla="*/ 0 h 2960417"/>
                <a:gd name="connsiteX1" fmla="*/ 3499900 w 3499900"/>
                <a:gd name="connsiteY1" fmla="*/ 0 h 2960417"/>
                <a:gd name="connsiteX2" fmla="*/ 3499900 w 3499900"/>
                <a:gd name="connsiteY2" fmla="*/ 1207897 h 2960417"/>
                <a:gd name="connsiteX3" fmla="*/ 1747380 w 3499900"/>
                <a:gd name="connsiteY3" fmla="*/ 2960417 h 2960417"/>
                <a:gd name="connsiteX4" fmla="*/ 0 w 3499900"/>
                <a:gd name="connsiteY4" fmla="*/ 2960417 h 2960417"/>
                <a:gd name="connsiteX5" fmla="*/ 0 w 3499900"/>
                <a:gd name="connsiteY5" fmla="*/ 1213037 h 2960417"/>
                <a:gd name="connsiteX6" fmla="*/ 400187 w 3499900"/>
                <a:gd name="connsiteY6" fmla="*/ 98267 h 2960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99900" h="2960417">
                  <a:moveTo>
                    <a:pt x="489498" y="0"/>
                  </a:moveTo>
                  <a:lnTo>
                    <a:pt x="3499900" y="0"/>
                  </a:lnTo>
                  <a:lnTo>
                    <a:pt x="3499900" y="1207897"/>
                  </a:lnTo>
                  <a:cubicBezTo>
                    <a:pt x="3499900" y="2175797"/>
                    <a:pt x="2715280" y="2960417"/>
                    <a:pt x="1747380" y="2960417"/>
                  </a:cubicBezTo>
                  <a:lnTo>
                    <a:pt x="0" y="2960417"/>
                  </a:lnTo>
                  <a:lnTo>
                    <a:pt x="0" y="1213037"/>
                  </a:lnTo>
                  <a:cubicBezTo>
                    <a:pt x="0" y="789581"/>
                    <a:pt x="150181" y="401205"/>
                    <a:pt x="400187" y="98267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20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Graphic 9">
              <a:extLst>
                <a:ext uri="{FF2B5EF4-FFF2-40B4-BE49-F238E27FC236}">
                  <a16:creationId xmlns:a16="http://schemas.microsoft.com/office/drawing/2014/main" id="{A606F1F9-D279-40D1-A08D-25EA4CA3E6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446864" y="3049515"/>
              <a:ext cx="3718436" cy="3788669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rgbClr val="FFFFFF"/>
            </a:solidFill>
            <a:ln w="38100" cap="flat">
              <a:solidFill>
                <a:srgbClr val="F7F7F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F87967F-476D-4293-B7A1-DF99B17497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54392" y="1"/>
              <a:ext cx="3031863" cy="2730425"/>
            </a:xfrm>
            <a:custGeom>
              <a:avLst/>
              <a:gdLst>
                <a:gd name="connsiteX0" fmla="*/ 612953 w 3031863"/>
                <a:gd name="connsiteY0" fmla="*/ 0 h 2730425"/>
                <a:gd name="connsiteX1" fmla="*/ 3031863 w 3031863"/>
                <a:gd name="connsiteY1" fmla="*/ 0 h 2730425"/>
                <a:gd name="connsiteX2" fmla="*/ 3031863 w 3031863"/>
                <a:gd name="connsiteY2" fmla="*/ 1212267 h 2730425"/>
                <a:gd name="connsiteX3" fmla="*/ 1513705 w 3031863"/>
                <a:gd name="connsiteY3" fmla="*/ 2730425 h 2730425"/>
                <a:gd name="connsiteX4" fmla="*/ 0 w 3031863"/>
                <a:gd name="connsiteY4" fmla="*/ 2730425 h 2730425"/>
                <a:gd name="connsiteX5" fmla="*/ 0 w 3031863"/>
                <a:gd name="connsiteY5" fmla="*/ 1216720 h 2730425"/>
                <a:gd name="connsiteX6" fmla="*/ 552465 w 3031863"/>
                <a:gd name="connsiteY6" fmla="*/ 45232 h 273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1863" h="2730425">
                  <a:moveTo>
                    <a:pt x="612953" y="0"/>
                  </a:moveTo>
                  <a:lnTo>
                    <a:pt x="3031863" y="0"/>
                  </a:lnTo>
                  <a:lnTo>
                    <a:pt x="3031863" y="1212267"/>
                  </a:lnTo>
                  <a:cubicBezTo>
                    <a:pt x="3031863" y="2050732"/>
                    <a:pt x="2352170" y="2730425"/>
                    <a:pt x="1513705" y="2730425"/>
                  </a:cubicBezTo>
                  <a:lnTo>
                    <a:pt x="0" y="2730425"/>
                  </a:lnTo>
                  <a:lnTo>
                    <a:pt x="0" y="1216720"/>
                  </a:lnTo>
                  <a:cubicBezTo>
                    <a:pt x="0" y="745084"/>
                    <a:pt x="215059" y="323683"/>
                    <a:pt x="552465" y="45232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3" name="Texture">
            <a:extLst>
              <a:ext uri="{FF2B5EF4-FFF2-40B4-BE49-F238E27FC236}">
                <a16:creationId xmlns:a16="http://schemas.microsoft.com/office/drawing/2014/main" id="{2E922E9E-A29B-4164-A634-B718A4336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2F63C8C-7876-2C9B-A577-8857F6D896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1420"/>
          <a:stretch/>
        </p:blipFill>
        <p:spPr>
          <a:xfrm>
            <a:off x="8920609" y="372447"/>
            <a:ext cx="2485366" cy="20985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D2C47F-49CA-C3AA-6C56-8089A0511A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26633">
            <a:off x="8716109" y="3519843"/>
            <a:ext cx="3179947" cy="2171235"/>
          </a:xfrm>
          <a:prstGeom prst="rect">
            <a:avLst/>
          </a:prstGeom>
        </p:spPr>
      </p:pic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FFC67F97-1D2E-976E-B7FF-A3887A3A85FD}"/>
              </a:ext>
            </a:extLst>
          </p:cNvPr>
          <p:cNvSpPr/>
          <p:nvPr/>
        </p:nvSpPr>
        <p:spPr>
          <a:xfrm>
            <a:off x="329271" y="370212"/>
            <a:ext cx="7572339" cy="1329854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i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 ชนิดและหน้าที่ของเครื่องอัดอากาศ</a:t>
            </a:r>
            <a:r>
              <a:rPr lang="th-TH" sz="4400" b="1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(ต่อ)</a:t>
            </a:r>
            <a:endParaRPr lang="th-TH" sz="4400" b="1" dirty="0">
              <a:solidFill>
                <a:srgbClr val="002060"/>
              </a:solidFill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84C2DA8-BF14-A508-2E42-33116B01EE35}"/>
              </a:ext>
            </a:extLst>
          </p:cNvPr>
          <p:cNvSpPr txBox="1"/>
          <p:nvPr/>
        </p:nvSpPr>
        <p:spPr>
          <a:xfrm>
            <a:off x="1160195" y="2347564"/>
            <a:ext cx="609600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u="sng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2.2 เครื่องอัดอากาศแบบสกรู</a:t>
            </a:r>
          </a:p>
          <a:p>
            <a:pPr indent="722313" algn="thaiDist"/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เครื่องอัดอากาศแบบสกรูสามารถจ่ายลมได้ถึง 170 ลูกบาศก์เมตรต่อนาที และสร้างความดันได้</a:t>
            </a:r>
            <a:b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ถึง 10 บาร์ ปัจจุบันในงานอุตสาหกรรมที่ต้องใช้ลมจำนวนมากๆ จะนิยมใช้เครื่องอัดอากาศแบบสกรู</a:t>
            </a:r>
            <a:endParaRPr lang="th-TH" sz="32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7148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olor Fill">
            <a:extLst>
              <a:ext uri="{FF2B5EF4-FFF2-40B4-BE49-F238E27FC236}">
                <a16:creationId xmlns:a16="http://schemas.microsoft.com/office/drawing/2014/main" id="{BA44E6CA-03F3-47EA-A9F3-5C0674E28D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F09097D-8483-4B7B-BEC5-0B86BF59F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744625" y="685620"/>
            <a:ext cx="5444327" cy="6049020"/>
            <a:chOff x="6744625" y="685620"/>
            <a:chExt cx="5444327" cy="6049020"/>
          </a:xfrm>
        </p:grpSpPr>
        <p:sp>
          <p:nvSpPr>
            <p:cNvPr id="15" name="Graphic 9">
              <a:extLst>
                <a:ext uri="{FF2B5EF4-FFF2-40B4-BE49-F238E27FC236}">
                  <a16:creationId xmlns:a16="http://schemas.microsoft.com/office/drawing/2014/main" id="{82247417-063B-41E1-85DB-F4ACD500D0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744625" y="967196"/>
              <a:ext cx="2116766" cy="2116765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Graphic 18">
              <a:extLst>
                <a:ext uri="{FF2B5EF4-FFF2-40B4-BE49-F238E27FC236}">
                  <a16:creationId xmlns:a16="http://schemas.microsoft.com/office/drawing/2014/main" id="{AEB16D2D-9E77-46B5-8954-6DA4C953F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0000">
              <a:off x="9618226" y="3599573"/>
              <a:ext cx="2057060" cy="3135067"/>
            </a:xfrm>
            <a:custGeom>
              <a:avLst/>
              <a:gdLst>
                <a:gd name="connsiteX0" fmla="*/ 3413379 w 3413378"/>
                <a:gd name="connsiteY0" fmla="*/ 3266028 h 6532054"/>
                <a:gd name="connsiteX1" fmla="*/ 1706689 w 3413378"/>
                <a:gd name="connsiteY1" fmla="*/ 6532055 h 6532054"/>
                <a:gd name="connsiteX2" fmla="*/ 0 w 3413378"/>
                <a:gd name="connsiteY2" fmla="*/ 3266028 h 6532054"/>
                <a:gd name="connsiteX3" fmla="*/ 1706689 w 3413378"/>
                <a:gd name="connsiteY3" fmla="*/ 0 h 6532054"/>
                <a:gd name="connsiteX4" fmla="*/ 3413379 w 3413378"/>
                <a:gd name="connsiteY4" fmla="*/ 3266028 h 653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378" h="6532054">
                  <a:moveTo>
                    <a:pt x="3413379" y="3266028"/>
                  </a:moveTo>
                  <a:cubicBezTo>
                    <a:pt x="3413379" y="5069777"/>
                    <a:pt x="1706689" y="6532055"/>
                    <a:pt x="1706689" y="6532055"/>
                  </a:cubicBezTo>
                  <a:cubicBezTo>
                    <a:pt x="1706689" y="6532055"/>
                    <a:pt x="0" y="5069777"/>
                    <a:pt x="0" y="3266028"/>
                  </a:cubicBezTo>
                  <a:cubicBezTo>
                    <a:pt x="0" y="1462278"/>
                    <a:pt x="1706689" y="0"/>
                    <a:pt x="1706689" y="0"/>
                  </a:cubicBezTo>
                  <a:cubicBezTo>
                    <a:pt x="1706689" y="0"/>
                    <a:pt x="3413379" y="1462278"/>
                    <a:pt x="3413379" y="326602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5000"/>
              </a:schemeClr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97DABC3-02D1-4C59-AAD0-FD58A76185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6262" y="685620"/>
              <a:ext cx="265579" cy="265579"/>
            </a:xfrm>
            <a:prstGeom prst="ellipse">
              <a:avLst/>
            </a:prstGeom>
            <a:pattFill prst="pct5">
              <a:fgClr>
                <a:schemeClr val="accent4">
                  <a:lumMod val="20000"/>
                  <a:lumOff val="80000"/>
                </a:schemeClr>
              </a:fgClr>
              <a:bgClr>
                <a:schemeClr val="accent4">
                  <a:lumMod val="60000"/>
                  <a:lumOff val="40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1A10787-EADF-482A-B968-6E8E308F5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660221" y="1219177"/>
              <a:ext cx="528731" cy="1057462"/>
            </a:xfrm>
            <a:custGeom>
              <a:avLst/>
              <a:gdLst>
                <a:gd name="connsiteX0" fmla="*/ 528731 w 528731"/>
                <a:gd name="connsiteY0" fmla="*/ 0 h 1057462"/>
                <a:gd name="connsiteX1" fmla="*/ 528731 w 528731"/>
                <a:gd name="connsiteY1" fmla="*/ 1057462 h 1057462"/>
                <a:gd name="connsiteX2" fmla="*/ 0 w 528731"/>
                <a:gd name="connsiteY2" fmla="*/ 528731 h 1057462"/>
                <a:gd name="connsiteX3" fmla="*/ 528731 w 528731"/>
                <a:gd name="connsiteY3" fmla="*/ 0 h 1057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28731" h="1057462">
                  <a:moveTo>
                    <a:pt x="528731" y="0"/>
                  </a:moveTo>
                  <a:lnTo>
                    <a:pt x="528731" y="1057462"/>
                  </a:lnTo>
                  <a:cubicBezTo>
                    <a:pt x="236721" y="1057462"/>
                    <a:pt x="0" y="820741"/>
                    <a:pt x="0" y="528731"/>
                  </a:cubicBezTo>
                  <a:cubicBezTo>
                    <a:pt x="0" y="236721"/>
                    <a:pt x="236721" y="0"/>
                    <a:pt x="528731" y="0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301FCBE-C05E-491E-A4E2-85C29D705D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64894" y="1100025"/>
              <a:ext cx="4790779" cy="4790779"/>
            </a:xfrm>
            <a:prstGeom prst="ellipse">
              <a:avLst/>
            </a:prstGeom>
            <a:solidFill>
              <a:srgbClr val="FFFFFF"/>
            </a:solidFill>
            <a:ln w="38100">
              <a:solidFill>
                <a:srgbClr val="F7F7F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" name="Texture">
            <a:extLst>
              <a:ext uri="{FF2B5EF4-FFF2-40B4-BE49-F238E27FC236}">
                <a16:creationId xmlns:a16="http://schemas.microsoft.com/office/drawing/2014/main" id="{2E922E9E-A29B-4164-A634-B718A4336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4B43D2-53C6-CA8F-5D91-8ADB80EA9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9943" y="2127954"/>
            <a:ext cx="3945086" cy="2771422"/>
          </a:xfrm>
          <a:prstGeom prst="rect">
            <a:avLst/>
          </a:prstGeom>
        </p:spPr>
      </p:pic>
      <p:sp>
        <p:nvSpPr>
          <p:cNvPr id="20" name="Rectangle: Top Corners Rounded 19">
            <a:extLst>
              <a:ext uri="{FF2B5EF4-FFF2-40B4-BE49-F238E27FC236}">
                <a16:creationId xmlns:a16="http://schemas.microsoft.com/office/drawing/2014/main" id="{14EDAABA-8743-C8B0-3186-0797B17E9C15}"/>
              </a:ext>
            </a:extLst>
          </p:cNvPr>
          <p:cNvSpPr/>
          <p:nvPr/>
        </p:nvSpPr>
        <p:spPr>
          <a:xfrm>
            <a:off x="230670" y="314502"/>
            <a:ext cx="7139274" cy="1209498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 ชนิดและหน้าที่ของเครื่องอัดอากาศ</a:t>
            </a:r>
            <a:r>
              <a:rPr lang="th-TH" sz="44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(ต่อ)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A9C9BC-9405-4992-5CD9-D728E630E59D}"/>
              </a:ext>
            </a:extLst>
          </p:cNvPr>
          <p:cNvSpPr txBox="1"/>
          <p:nvPr/>
        </p:nvSpPr>
        <p:spPr>
          <a:xfrm>
            <a:off x="355853" y="1904239"/>
            <a:ext cx="618624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3600" b="1" i="0" u="sng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2.3 เครื่องอัดอากาศแบบไดอะเเฟรม</a:t>
            </a:r>
          </a:p>
          <a:p>
            <a:pPr indent="722313" algn="thaiDist"/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เครื่องอัดอากาศแบบไดอะเเฟรมจะใช้ไดอะแฟรมเป็นตัวทำให้ลูกสูบและห้องดูดอากาศ</a:t>
            </a:r>
            <a:b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แยกออกจากกัน เครื่องอัดอากาศชนิดนี้นิยมใช้</a:t>
            </a:r>
            <a:b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</a:br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ในอุตสาหกรรมอาหาร อุตสาหกรรมยา และอุตสาหกรรมเคมี</a:t>
            </a:r>
            <a:endParaRPr lang="th-TH" sz="32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0446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Background Fill">
            <a:extLst>
              <a:ext uri="{FF2B5EF4-FFF2-40B4-BE49-F238E27FC236}">
                <a16:creationId xmlns:a16="http://schemas.microsoft.com/office/drawing/2014/main" id="{FAFB3478-4AEC-431E-93B2-1593839C16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Color Fill">
            <a:extLst>
              <a:ext uri="{FF2B5EF4-FFF2-40B4-BE49-F238E27FC236}">
                <a16:creationId xmlns:a16="http://schemas.microsoft.com/office/drawing/2014/main" id="{A8A68745-355E-4D81-AA5F-942C71082A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lumMod val="75000"/>
              <a:lumOff val="25000"/>
              <a:alpha val="4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C12850C-EF14-4106-A11F-48C4BA40AC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31143" y="0"/>
            <a:ext cx="9960857" cy="6836857"/>
            <a:chOff x="2189580" y="0"/>
            <a:chExt cx="9960857" cy="6836857"/>
          </a:xfrm>
        </p:grpSpPr>
        <p:sp>
          <p:nvSpPr>
            <p:cNvPr id="86" name="Graphic 9">
              <a:extLst>
                <a:ext uri="{FF2B5EF4-FFF2-40B4-BE49-F238E27FC236}">
                  <a16:creationId xmlns:a16="http://schemas.microsoft.com/office/drawing/2014/main" id="{1D73543B-AFB9-417A-B636-13EFA6B58D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15718" y="1723281"/>
              <a:ext cx="5113576" cy="5113576"/>
            </a:xfrm>
            <a:custGeom>
              <a:avLst/>
              <a:gdLst>
                <a:gd name="connsiteX0" fmla="*/ 6861546 w 6861545"/>
                <a:gd name="connsiteY0" fmla="*/ 6861546 h 6861545"/>
                <a:gd name="connsiteX1" fmla="*/ 3435812 w 6861545"/>
                <a:gd name="connsiteY1" fmla="*/ 6861546 h 6861545"/>
                <a:gd name="connsiteX2" fmla="*/ 0 w 6861545"/>
                <a:gd name="connsiteY2" fmla="*/ 3425734 h 6861545"/>
                <a:gd name="connsiteX3" fmla="*/ 0 w 6861545"/>
                <a:gd name="connsiteY3" fmla="*/ 0 h 6861545"/>
                <a:gd name="connsiteX4" fmla="*/ 3425734 w 6861545"/>
                <a:gd name="connsiteY4" fmla="*/ 0 h 6861545"/>
                <a:gd name="connsiteX5" fmla="*/ 6861546 w 6861545"/>
                <a:gd name="connsiteY5" fmla="*/ 3435812 h 6861545"/>
                <a:gd name="connsiteX6" fmla="*/ 6861546 w 6861545"/>
                <a:gd name="connsiteY6" fmla="*/ 6861546 h 68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61545" h="6861545">
                  <a:moveTo>
                    <a:pt x="6861546" y="6861546"/>
                  </a:moveTo>
                  <a:lnTo>
                    <a:pt x="3435812" y="6861546"/>
                  </a:lnTo>
                  <a:cubicBezTo>
                    <a:pt x="1538245" y="6861546"/>
                    <a:pt x="0" y="5323301"/>
                    <a:pt x="0" y="3425734"/>
                  </a:cubicBezTo>
                  <a:lnTo>
                    <a:pt x="0" y="0"/>
                  </a:lnTo>
                  <a:lnTo>
                    <a:pt x="3425734" y="0"/>
                  </a:lnTo>
                  <a:cubicBezTo>
                    <a:pt x="5323301" y="0"/>
                    <a:pt x="6861546" y="1538245"/>
                    <a:pt x="6861546" y="3435812"/>
                  </a:cubicBezTo>
                  <a:lnTo>
                    <a:pt x="6861546" y="6861546"/>
                  </a:lnTo>
                  <a:close/>
                </a:path>
              </a:pathLst>
            </a:custGeom>
            <a:solidFill>
              <a:srgbClr val="FFFFFF"/>
            </a:solidFill>
            <a:ln w="38100" cap="flat">
              <a:solidFill>
                <a:srgbClr val="F7F7F7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Graphic 18">
              <a:extLst>
                <a:ext uri="{FF2B5EF4-FFF2-40B4-BE49-F238E27FC236}">
                  <a16:creationId xmlns:a16="http://schemas.microsoft.com/office/drawing/2014/main" id="{7706CBA2-68DA-4EEA-8553-1E2DEA3A7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007460">
              <a:off x="8912226" y="21507"/>
              <a:ext cx="958174" cy="1460307"/>
            </a:xfrm>
            <a:custGeom>
              <a:avLst/>
              <a:gdLst>
                <a:gd name="connsiteX0" fmla="*/ 3413379 w 3413378"/>
                <a:gd name="connsiteY0" fmla="*/ 3266028 h 6532054"/>
                <a:gd name="connsiteX1" fmla="*/ 1706689 w 3413378"/>
                <a:gd name="connsiteY1" fmla="*/ 6532055 h 6532054"/>
                <a:gd name="connsiteX2" fmla="*/ 0 w 3413378"/>
                <a:gd name="connsiteY2" fmla="*/ 3266028 h 6532054"/>
                <a:gd name="connsiteX3" fmla="*/ 1706689 w 3413378"/>
                <a:gd name="connsiteY3" fmla="*/ 0 h 6532054"/>
                <a:gd name="connsiteX4" fmla="*/ 3413379 w 3413378"/>
                <a:gd name="connsiteY4" fmla="*/ 3266028 h 6532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378" h="6532054">
                  <a:moveTo>
                    <a:pt x="3413379" y="3266028"/>
                  </a:moveTo>
                  <a:cubicBezTo>
                    <a:pt x="3413379" y="5069777"/>
                    <a:pt x="1706689" y="6532055"/>
                    <a:pt x="1706689" y="6532055"/>
                  </a:cubicBezTo>
                  <a:cubicBezTo>
                    <a:pt x="1706689" y="6532055"/>
                    <a:pt x="0" y="5069777"/>
                    <a:pt x="0" y="3266028"/>
                  </a:cubicBezTo>
                  <a:cubicBezTo>
                    <a:pt x="0" y="1462278"/>
                    <a:pt x="1706689" y="0"/>
                    <a:pt x="1706689" y="0"/>
                  </a:cubicBezTo>
                  <a:cubicBezTo>
                    <a:pt x="1706689" y="0"/>
                    <a:pt x="3413379" y="1462278"/>
                    <a:pt x="3413379" y="3266028"/>
                  </a:cubicBezTo>
                  <a:close/>
                </a:path>
              </a:pathLst>
            </a:custGeom>
            <a:pattFill prst="pct5">
              <a:fgClr>
                <a:schemeClr val="accent4">
                  <a:lumMod val="60000"/>
                  <a:lumOff val="40000"/>
                </a:schemeClr>
              </a:fgClr>
              <a:bgClr>
                <a:schemeClr val="accent1">
                  <a:lumMod val="75000"/>
                </a:schemeClr>
              </a:bgClr>
            </a:patt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359CEB65-181C-4A08-84C1-900DD539A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46265" y="1054209"/>
              <a:ext cx="296462" cy="29646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D739CE8-0044-4E29-A3E2-4A660BD2E9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540326" y="0"/>
              <a:ext cx="1610111" cy="2327087"/>
            </a:xfrm>
            <a:custGeom>
              <a:avLst/>
              <a:gdLst>
                <a:gd name="connsiteX0" fmla="*/ 0 w 1610111"/>
                <a:gd name="connsiteY0" fmla="*/ 0 h 2327087"/>
                <a:gd name="connsiteX1" fmla="*/ 1610111 w 1610111"/>
                <a:gd name="connsiteY1" fmla="*/ 0 h 2327087"/>
                <a:gd name="connsiteX2" fmla="*/ 1610111 w 1610111"/>
                <a:gd name="connsiteY2" fmla="*/ 2324325 h 2327087"/>
                <a:gd name="connsiteX3" fmla="*/ 1606169 w 1610111"/>
                <a:gd name="connsiteY3" fmla="*/ 2327087 h 2327087"/>
                <a:gd name="connsiteX4" fmla="*/ 8368 w 1610111"/>
                <a:gd name="connsiteY4" fmla="*/ 116098 h 2327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0111" h="2327087">
                  <a:moveTo>
                    <a:pt x="0" y="0"/>
                  </a:moveTo>
                  <a:lnTo>
                    <a:pt x="1610111" y="0"/>
                  </a:lnTo>
                  <a:lnTo>
                    <a:pt x="1610111" y="2324325"/>
                  </a:lnTo>
                  <a:lnTo>
                    <a:pt x="1606169" y="2327087"/>
                  </a:lnTo>
                  <a:cubicBezTo>
                    <a:pt x="1606169" y="2327087"/>
                    <a:pt x="185901" y="1357961"/>
                    <a:pt x="8368" y="116098"/>
                  </a:cubicBezTo>
                  <a:close/>
                </a:path>
              </a:pathLst>
            </a:custGeom>
            <a:blipFill dpi="0" rotWithShape="1">
              <a:blip r:embed="rId2">
                <a:alphaModFix amt="6000"/>
              </a:blip>
              <a:srcRect/>
              <a:tile tx="0" ty="0" sx="100000" sy="100000" flip="none" algn="tl"/>
            </a:blip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BF589D34-480E-4EBD-B77D-955465FEB9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9580" y="0"/>
              <a:ext cx="4776075" cy="1569643"/>
            </a:xfrm>
            <a:custGeom>
              <a:avLst/>
              <a:gdLst>
                <a:gd name="connsiteX0" fmla="*/ 0 w 4776075"/>
                <a:gd name="connsiteY0" fmla="*/ 0 h 1569643"/>
                <a:gd name="connsiteX1" fmla="*/ 4776075 w 4776075"/>
                <a:gd name="connsiteY1" fmla="*/ 0 h 1569643"/>
                <a:gd name="connsiteX2" fmla="*/ 4776075 w 4776075"/>
                <a:gd name="connsiteY2" fmla="*/ 1569643 h 1569643"/>
                <a:gd name="connsiteX3" fmla="*/ 2319291 w 4776075"/>
                <a:gd name="connsiteY3" fmla="*/ 1569643 h 1569643"/>
                <a:gd name="connsiteX4" fmla="*/ 48913 w 4776075"/>
                <a:gd name="connsiteY4" fmla="*/ 128022 h 1569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76075" h="1569643">
                  <a:moveTo>
                    <a:pt x="0" y="0"/>
                  </a:moveTo>
                  <a:lnTo>
                    <a:pt x="4776075" y="0"/>
                  </a:lnTo>
                  <a:lnTo>
                    <a:pt x="4776075" y="1569643"/>
                  </a:lnTo>
                  <a:lnTo>
                    <a:pt x="2319291" y="1569643"/>
                  </a:lnTo>
                  <a:cubicBezTo>
                    <a:pt x="1298654" y="1569643"/>
                    <a:pt x="422966" y="975207"/>
                    <a:pt x="48913" y="128022"/>
                  </a:cubicBezTo>
                  <a:close/>
                </a:path>
              </a:pathLst>
            </a:custGeom>
            <a:solidFill>
              <a:schemeClr val="accent4">
                <a:lumMod val="75000"/>
                <a:alpha val="28000"/>
              </a:schemeClr>
            </a:solidFill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92" name="Texture">
            <a:extLst>
              <a:ext uri="{FF2B5EF4-FFF2-40B4-BE49-F238E27FC236}">
                <a16:creationId xmlns:a16="http://schemas.microsoft.com/office/drawing/2014/main" id="{E81A6D98-2A79-43ED-9D02-D6826F621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blipFill dpi="0" rotWithShape="1">
            <a:blip r:embed="rId2">
              <a:alphaModFix amt="6000"/>
            </a:blip>
            <a:srcRect/>
            <a:tile tx="0" ty="0" sx="100000" sy="100000" flip="none" algn="tl"/>
          </a:blip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F11178-99C0-767B-FD0C-6D80FFF56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5603" y="2699698"/>
            <a:ext cx="5052112" cy="2235558"/>
          </a:xfrm>
          <a:prstGeom prst="rect">
            <a:avLst/>
          </a:prstGeom>
        </p:spPr>
      </p:pic>
      <p:sp>
        <p:nvSpPr>
          <p:cNvPr id="64" name="Rectangle: Top Corners Rounded 63">
            <a:extLst>
              <a:ext uri="{FF2B5EF4-FFF2-40B4-BE49-F238E27FC236}">
                <a16:creationId xmlns:a16="http://schemas.microsoft.com/office/drawing/2014/main" id="{243BD10F-9A89-9BF4-87BE-85657C17BE41}"/>
              </a:ext>
            </a:extLst>
          </p:cNvPr>
          <p:cNvSpPr/>
          <p:nvPr/>
        </p:nvSpPr>
        <p:spPr>
          <a:xfrm>
            <a:off x="230670" y="314502"/>
            <a:ext cx="7139274" cy="1209498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b="1" i="0" dirty="0">
                <a:solidFill>
                  <a:srgbClr val="002060"/>
                </a:solidFill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 ชนิดและหน้าที่ของเครื่องอัดอากาศ</a:t>
            </a:r>
            <a:r>
              <a:rPr lang="th-TH" sz="4400" b="1" dirty="0">
                <a:solidFill>
                  <a:srgbClr val="002060"/>
                </a:solidFill>
                <a:latin typeface="TH Chakra Petch" panose="02000506000000020004" pitchFamily="2" charset="-34"/>
                <a:cs typeface="TH Chakra Petch" panose="02000506000000020004" pitchFamily="2" charset="-34"/>
              </a:rPr>
              <a:t> (ต่อ)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8AF00E0-FC7C-C9CE-AD74-E93C35713248}"/>
              </a:ext>
            </a:extLst>
          </p:cNvPr>
          <p:cNvSpPr txBox="1"/>
          <p:nvPr/>
        </p:nvSpPr>
        <p:spPr>
          <a:xfrm>
            <a:off x="801511" y="2218050"/>
            <a:ext cx="5294489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3600" b="1" i="0" u="sng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2.4 เครื่องอัดอากาศแบบใบพัดหมุน</a:t>
            </a:r>
          </a:p>
          <a:p>
            <a:pPr indent="722313" algn="thaiDist"/>
            <a:r>
              <a:rPr lang="th-TH" sz="3200" b="1" i="0" dirty="0">
                <a:effectLst/>
                <a:latin typeface="TH Chakra Petch" panose="02000506000000020004" pitchFamily="2" charset="-34"/>
                <a:cs typeface="TH Chakra Petch" panose="02000506000000020004" pitchFamily="2" charset="-34"/>
              </a:rPr>
              <a:t>ลักษณะการหมุนจะเรียบสม่ำเสมอ เสียงไม่ดัง ไม่มีลิ้น ทำงานในที่ที่จำกัด ทำให้ไวต่อความร้อน ความสามารถในการผลิตสามารถผลิตได้ 4 ถึง 100 ลูกบาศก์เมตรต่อนาที ความดันที่ทำได้ 4 ถึง 10 บาร์</a:t>
            </a:r>
            <a:endParaRPr lang="th-TH" sz="3200" b="1" dirty="0">
              <a:latin typeface="TH Chakra Petch" panose="02000506000000020004" pitchFamily="2" charset="-34"/>
              <a:cs typeface="TH Chakra Petch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0548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ropicVTI">
  <a:themeElements>
    <a:clrScheme name="Tropic">
      <a:dk1>
        <a:srgbClr val="000000"/>
      </a:dk1>
      <a:lt1>
        <a:sysClr val="window" lastClr="FFFFFF"/>
      </a:lt1>
      <a:dk2>
        <a:srgbClr val="09392F"/>
      </a:dk2>
      <a:lt2>
        <a:srgbClr val="ECF0F0"/>
      </a:lt2>
      <a:accent1>
        <a:srgbClr val="1EBE9B"/>
      </a:accent1>
      <a:accent2>
        <a:srgbClr val="FD7C7C"/>
      </a:accent2>
      <a:accent3>
        <a:srgbClr val="7DA8B5"/>
      </a:accent3>
      <a:accent4>
        <a:srgbClr val="168E74"/>
      </a:accent4>
      <a:accent5>
        <a:srgbClr val="FB7365"/>
      </a:accent5>
      <a:accent6>
        <a:srgbClr val="D39B17"/>
      </a:accent6>
      <a:hlink>
        <a:srgbClr val="EF08F7"/>
      </a:hlink>
      <a:folHlink>
        <a:srgbClr val="8477FE"/>
      </a:folHlink>
    </a:clrScheme>
    <a:fontScheme name="Tropic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opicVTI" id="{DE8751F2-0439-4D1D-A674-AFC241C9701D}" vid="{C41D9140-98E0-4A26-97C4-97FDCB8D6E0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521</TotalTime>
  <Words>2532</Words>
  <Application>Microsoft Office PowerPoint</Application>
  <PresentationFormat>Widescreen</PresentationFormat>
  <Paragraphs>123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Gill Sans Nova</vt:lpstr>
      <vt:lpstr>Arial</vt:lpstr>
      <vt:lpstr>TH Chakra Petch</vt:lpstr>
      <vt:lpstr>TropicVTI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Aorakanya</dc:creator>
  <cp:lastModifiedBy>Aorakanya</cp:lastModifiedBy>
  <cp:revision>97</cp:revision>
  <dcterms:created xsi:type="dcterms:W3CDTF">2022-05-11T03:31:46Z</dcterms:created>
  <dcterms:modified xsi:type="dcterms:W3CDTF">2022-06-09T02:38:00Z</dcterms:modified>
</cp:coreProperties>
</file>