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1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57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embeddedFontLs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Avenir Next LT Pro Light" panose="020B0304020202020204" pitchFamily="34" charset="0"/>
      <p:regular r:id="rId35"/>
      <p:italic r:id="rId36"/>
    </p:embeddedFont>
    <p:embeddedFont>
      <p:font typeface="Cambria Math" panose="02040503050406030204" pitchFamily="18" charset="0"/>
      <p:regular r:id="rId37"/>
    </p:embeddedFont>
    <p:embeddedFont>
      <p:font typeface="TH Chakra Petch" panose="02000506000000020004" pitchFamily="2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8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4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7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02194C-5C32-4FF0-898E-D9B65F71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1776ED6-F0C9-44DC-8CB5-8EC765E6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097" y="0"/>
            <a:ext cx="6967702" cy="6858000"/>
          </a:xfrm>
          <a:custGeom>
            <a:avLst/>
            <a:gdLst>
              <a:gd name="connsiteX0" fmla="*/ 0 w 6967702"/>
              <a:gd name="connsiteY0" fmla="*/ 0 h 6858000"/>
              <a:gd name="connsiteX1" fmla="*/ 6967702 w 6967702"/>
              <a:gd name="connsiteY1" fmla="*/ 0 h 6858000"/>
              <a:gd name="connsiteX2" fmla="*/ 6609336 w 6967702"/>
              <a:gd name="connsiteY2" fmla="*/ 8919 h 6858000"/>
              <a:gd name="connsiteX3" fmla="*/ 0 w 69677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7702" h="6858000">
                <a:moveTo>
                  <a:pt x="0" y="0"/>
                </a:moveTo>
                <a:lnTo>
                  <a:pt x="6967702" y="0"/>
                </a:lnTo>
                <a:lnTo>
                  <a:pt x="6609336" y="8919"/>
                </a:lnTo>
                <a:cubicBezTo>
                  <a:pt x="2927707" y="192598"/>
                  <a:pt x="0" y="3188792"/>
                  <a:pt x="0" y="6858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picture containing outdoor, road, ground, parked&#10;&#10;Description automatically generated">
            <a:extLst>
              <a:ext uri="{FF2B5EF4-FFF2-40B4-BE49-F238E27FC236}">
                <a16:creationId xmlns:a16="http://schemas.microsoft.com/office/drawing/2014/main" id="{BFA050A4-0E28-192D-BA53-AFD93DACD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r="25169" b="-2"/>
          <a:stretch/>
        </p:blipFill>
        <p:spPr>
          <a:xfrm>
            <a:off x="5224099" y="2"/>
            <a:ext cx="6967903" cy="6858005"/>
          </a:xfrm>
          <a:custGeom>
            <a:avLst/>
            <a:gdLst/>
            <a:ahLst/>
            <a:cxnLst/>
            <a:rect l="l" t="t" r="r" b="b"/>
            <a:pathLst>
              <a:path w="6967903" h="6858005">
                <a:moveTo>
                  <a:pt x="6967903" y="0"/>
                </a:moveTo>
                <a:lnTo>
                  <a:pt x="6967903" y="6858005"/>
                </a:lnTo>
                <a:lnTo>
                  <a:pt x="0" y="6858005"/>
                </a:lnTo>
                <a:cubicBezTo>
                  <a:pt x="0" y="3070435"/>
                  <a:pt x="3119637" y="0"/>
                  <a:pt x="6967903" y="0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7F7BFF-B342-3D3F-2C37-23A9F7454D66}"/>
              </a:ext>
            </a:extLst>
          </p:cNvPr>
          <p:cNvSpPr txBox="1"/>
          <p:nvPr/>
        </p:nvSpPr>
        <p:spPr>
          <a:xfrm>
            <a:off x="743737" y="2192623"/>
            <a:ext cx="37366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หน่วยการเรียนรู้ที่ 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C85456-4D8A-8E79-83B7-18B59B53636D}"/>
              </a:ext>
            </a:extLst>
          </p:cNvPr>
          <p:cNvSpPr txBox="1"/>
          <p:nvPr/>
        </p:nvSpPr>
        <p:spPr>
          <a:xfrm>
            <a:off x="962541" y="3054404"/>
            <a:ext cx="32624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ระบบไฮดรอลิกส์เบื้องต้น</a:t>
            </a:r>
            <a:endParaRPr lang="th-TH" sz="5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9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A99DE-56B9-BAA9-CCCA-0506145B3197}"/>
              </a:ext>
            </a:extLst>
          </p:cNvPr>
          <p:cNvSpPr txBox="1"/>
          <p:nvPr/>
        </p:nvSpPr>
        <p:spPr>
          <a:xfrm>
            <a:off x="648304" y="1266110"/>
            <a:ext cx="544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1.2 หลักการทำงานของระบบไฮดรอลิกส์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EFECF-4A5C-FD95-DEAD-C0004B3C12F4}"/>
              </a:ext>
            </a:extLst>
          </p:cNvPr>
          <p:cNvSpPr txBox="1"/>
          <p:nvPr/>
        </p:nvSpPr>
        <p:spPr>
          <a:xfrm>
            <a:off x="518482" y="1918404"/>
            <a:ext cx="76877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1825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จากกฎดังกล่าว สามารถสรุปได้ดังนี้</a:t>
            </a:r>
          </a:p>
          <a:p>
            <a:pPr indent="631825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1)  ความดันที่เกิดจากของไหลซึ่งบรรจุอยู่ในภาชนะจะกระทำต่อพื้นผิวภาชนะเท่ากันทุกจุด</a:t>
            </a:r>
          </a:p>
          <a:p>
            <a:pPr indent="631825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2)  ทิศทางความดันของของไหลจะกระทำในทิศทางตั้งฉากกับพื้นที่ของของไหลนั้นสัมผัสอยู่</a:t>
            </a:r>
          </a:p>
          <a:p>
            <a:pPr indent="631825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3)  ความดันของของไหลจะมีค่าเท่ากันในระดับเดียวกัน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9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DFC125F7-1F02-074C-AFF1-B08136ABB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r="2445" b="1"/>
          <a:stretch/>
        </p:blipFill>
        <p:spPr>
          <a:xfrm>
            <a:off x="20" y="10"/>
            <a:ext cx="8717118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0BC16E-C8B9-4092-9BF6-E07982629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334" y="-794"/>
            <a:ext cx="3484665" cy="3463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FC5FDC87-D548-46CE-8B5E-B3FA0D731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0737" y="-6381"/>
            <a:ext cx="346310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2C553-87D5-4616-AA1F-453EFC39F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335" y="3462314"/>
            <a:ext cx="3484663" cy="34008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5EA5CC-E298-4D87-8F90-828525D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439" y="3627515"/>
            <a:ext cx="3070455" cy="3070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975D9-68CC-E4A7-5F7E-BFD85FB9C635}"/>
              </a:ext>
            </a:extLst>
          </p:cNvPr>
          <p:cNvSpPr txBox="1"/>
          <p:nvPr/>
        </p:nvSpPr>
        <p:spPr>
          <a:xfrm>
            <a:off x="9212826" y="4098328"/>
            <a:ext cx="25701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300" b="1" i="0" dirty="0">
                <a:solidFill>
                  <a:schemeClr val="bg1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ภาพแสดง</a:t>
            </a:r>
          </a:p>
          <a:p>
            <a:pPr algn="ctr"/>
            <a:r>
              <a:rPr lang="th-TH" sz="3300" b="1" i="0" dirty="0">
                <a:solidFill>
                  <a:schemeClr val="bg1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หลักการทำงานของระบบไฮดรอลิกส์เบื้องต้น</a:t>
            </a:r>
            <a:endParaRPr lang="th-TH" sz="33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50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62B1E-8C59-7963-6A21-EC77224F7DC0}"/>
              </a:ext>
            </a:extLst>
          </p:cNvPr>
          <p:cNvSpPr txBox="1"/>
          <p:nvPr/>
        </p:nvSpPr>
        <p:spPr>
          <a:xfrm>
            <a:off x="527854" y="581621"/>
            <a:ext cx="6175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1.3  องค์ประกอบของระบบไฮดรอลิกส์เบื้องต้น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3EBF3-710B-F74A-0159-B3C0FD3F8495}"/>
              </a:ext>
            </a:extLst>
          </p:cNvPr>
          <p:cNvSpPr txBox="1"/>
          <p:nvPr/>
        </p:nvSpPr>
        <p:spPr>
          <a:xfrm>
            <a:off x="515803" y="1424628"/>
            <a:ext cx="76605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ระบบไฮดรอลิกส์ มีองค์ประกอบที่สำคัญ ดังนี้</a:t>
            </a:r>
          </a:p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1.3.1  ส่วนกำเนิดกำลัง  (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Power Supply Section) 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เป็นส่วนของปั๊ม ซึ่งขับด้วยมอเตอร์ไฟฟ้าหรือเครื่องยนต์ก็ได้ ชุดควบคุมความดันน้ำมันไฮดรอลิกส์ วาล์วระบายความดัน เกจวัดความดันเช็กวาล์ว 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ถังพักน้ำมัน หม้อกรองน้ำมันจะติดตั้งรวมอยู่ด้วยกัน</a:t>
            </a:r>
          </a:p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1.3.2  ส่วนควบคุมการทำงาน  (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Power Control Section) 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เป็นส่วนของอุปกรณ์ควบคุมการทำงาน เช่น วาล์วควบคุมทิศทาง วาล์วปรับอัตราการไหล ฯลฯ</a:t>
            </a:r>
          </a:p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1.3.3  ส่วนทำงาน  (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Drive Section, Actuator) 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ประกอบด้วย อุปกรณ์ทำงาน กระบอกสูบและมอเตอร์ไฮดรอลิกส์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6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729A30-F429-4967-81E8-45F6757C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967903" cy="6857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9FBFB9D3-7D34-4948-B4D0-73E7B6E5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949" y="-54949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D9656E2D-85A5-C2F0-E8A9-8EE7D4C4A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62"/>
          <a:stretch/>
        </p:blipFill>
        <p:spPr>
          <a:xfrm>
            <a:off x="6967903" y="-14"/>
            <a:ext cx="5236733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C1F38B-AC7B-DD4B-4450-C32D24841DBD}"/>
              </a:ext>
            </a:extLst>
          </p:cNvPr>
          <p:cNvSpPr txBox="1"/>
          <p:nvPr/>
        </p:nvSpPr>
        <p:spPr>
          <a:xfrm>
            <a:off x="1041400" y="3236991"/>
            <a:ext cx="42869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วงจรส่วนประกอบ</a:t>
            </a:r>
            <a:b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ของระบบไฮดรอลิกส์</a:t>
            </a:r>
            <a:endParaRPr lang="th-TH" sz="44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35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13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A05DE6-705C-EF4D-F4BE-E77FD40AA804}"/>
              </a:ext>
            </a:extLst>
          </p:cNvPr>
          <p:cNvSpPr txBox="1"/>
          <p:nvPr/>
        </p:nvSpPr>
        <p:spPr>
          <a:xfrm>
            <a:off x="414846" y="719570"/>
            <a:ext cx="65814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2. สมบัติทางฟิสิกส์ของระบบไฮดรอลิกส์</a:t>
            </a:r>
            <a:endParaRPr lang="th-TH" sz="44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BDF9C0-9905-8B6E-8CC4-00FBEE8BE409}"/>
              </a:ext>
            </a:extLst>
          </p:cNvPr>
          <p:cNvSpPr txBox="1"/>
          <p:nvPr/>
        </p:nvSpPr>
        <p:spPr>
          <a:xfrm>
            <a:off x="414846" y="1549470"/>
            <a:ext cx="748170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2.1  แรงดันในระบบปิดจะมีค่าเท่ากันทุกทิศทาง</a:t>
            </a:r>
          </a:p>
          <a:p>
            <a:pPr indent="722313" algn="thaiDist"/>
            <a:r>
              <a:rPr lang="th-TH" sz="28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ในระบบไฮดรอลิกส์แรงขนาดเล็กบนพื้นที่หน้าตัดขนาดเล็กจะส่งแรงกดและสร้างแรงขนาดใหญ่บนพื้นที่หน้าตัดที่ใหญ่ขึ้น โดยพื้นฐานแล้วหากเชื่อมต่อสองกระบอกสูบขนาดใหญ่และขนาดเล็กแล้วใช้แรงกับกระบอกสูบหนึ่ง กระบอกสูบนั้นจะสร้างแรงดันเท่ากันในทั้งสองกระบอกสูบ การที่เราต้องการแรงจากกระบอกสูบไฮดรอลิกส์มาก-น้อยแค่ไหนก็สามารถทำได้ โดยการออกแบบกระบอกสูบให้มีพื้นที่หน้าตัดมาก-น้อยตามต้องการหรือให้ปั๊มมีแรงดันสูงขึ้น</a:t>
            </a:r>
            <a:endParaRPr lang="th-TH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73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13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0AFBE-2804-5097-3D0E-45EC8DEE86F8}"/>
              </a:ext>
            </a:extLst>
          </p:cNvPr>
          <p:cNvSpPr txBox="1"/>
          <p:nvPr/>
        </p:nvSpPr>
        <p:spPr>
          <a:xfrm>
            <a:off x="574971" y="1261551"/>
            <a:ext cx="774494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2.2  อัตราการไหลของน้ำมันไฮดรอลิกส์</a:t>
            </a:r>
          </a:p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อัตรา</a:t>
            </a:r>
            <a:r>
              <a:rPr lang="th-TH" sz="3000" b="1" i="0" spc="5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การไหล  (</a:t>
            </a:r>
            <a:r>
              <a:rPr lang="en-US" sz="3000" b="1" i="0" spc="5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Flow Rate) </a:t>
            </a:r>
            <a:r>
              <a:rPr lang="th-TH" sz="3000" b="1" i="0" spc="5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คืออัตราการเคลื่อนที่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ของน้ำมัน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ไฮดรอลิกส์ในอัตราส่วนปริมาตรหรือน้ำหนักต่อหน่วยเวลา โดยทั่วไป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จะวัดปริมาตรของการไหลต่อหน่วยเวลาเป็นนาทีหรือวินาที แต่ที่นิยมใช้ที่สุด คือ ลิตรต่อนาที หากกระบอกสูบมีเส้นผ่านศูนย์กลางเท่ากัน กระบอกสูบที่มีอัตราการไหลมากกว่าจะเคลื่อนที่เร็วกว่า สามารถเปรียบเทียบความเร็วของการเคลื่อนที่ของน้ำมันไฮดรอลิกส์ที่มีอัตราการไหลแตกต่างกัน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8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CCF3D-5D01-420C-7E23-CD80B0C56BC8}"/>
              </a:ext>
            </a:extLst>
          </p:cNvPr>
          <p:cNvSpPr txBox="1"/>
          <p:nvPr/>
        </p:nvSpPr>
        <p:spPr>
          <a:xfrm>
            <a:off x="2556933" y="1306592"/>
            <a:ext cx="7078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 หน่วยวัดปริมาณทางฟิสิกส์ที่ใช้ในระบบไฮดรอลิกส์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2DD282-67D5-CA58-299E-B682350653CE}"/>
              </a:ext>
            </a:extLst>
          </p:cNvPr>
          <p:cNvSpPr txBox="1"/>
          <p:nvPr/>
        </p:nvSpPr>
        <p:spPr>
          <a:xfrm>
            <a:off x="587021" y="2072222"/>
            <a:ext cx="110179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thaiDist">
              <a:tabLst>
                <a:tab pos="722313" algn="l"/>
              </a:tabLst>
            </a:pP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ระบบไฮดรอลิกส์ถูกขับเคลื่อนด้วยปัจจัยพื้นฐาน โดยหน่วยวัดปริมาณทางฟิสิกส์ ได้แก่ 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แรง น้ำหนัก มวล ความดัน งาน กำลังงาน การไหลของของไหล อัตราการไหล ความเร็ว และการส่งถ่ายกำลังงานของของไหล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00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85F3F-3E12-CBC6-1758-BE9ECDD96BC0}"/>
              </a:ext>
            </a:extLst>
          </p:cNvPr>
          <p:cNvSpPr txBox="1"/>
          <p:nvPr/>
        </p:nvSpPr>
        <p:spPr>
          <a:xfrm>
            <a:off x="2861732" y="862345"/>
            <a:ext cx="7078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 หน่วยวัดปริมาณทางฟิสิกส์ที่ใช้ในระบบไฮดรอลิกส์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38C7C-BC91-968B-5D31-C1D9DA5FA222}"/>
              </a:ext>
            </a:extLst>
          </p:cNvPr>
          <p:cNvSpPr txBox="1"/>
          <p:nvPr/>
        </p:nvSpPr>
        <p:spPr>
          <a:xfrm>
            <a:off x="828868" y="1760678"/>
            <a:ext cx="44901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3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3.1  แรง ความดัน และพื้นที่หน้าตัด</a:t>
            </a:r>
            <a:endParaRPr lang="th-TH" sz="33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4A7A88-F8CE-803A-EA62-26685D0FAB57}"/>
              </a:ext>
            </a:extLst>
          </p:cNvPr>
          <p:cNvSpPr txBox="1"/>
          <p:nvPr/>
        </p:nvSpPr>
        <p:spPr>
          <a:xfrm>
            <a:off x="708162" y="2371021"/>
            <a:ext cx="108119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แรง หมายถึงการกระทำของวัตถุกับวัตถุอื่นหรือสาเหตุใดๆ ก็ตามที่กระทำกับวัตถุแล้วพยายามผลักดันให้วัตถุนั้นเกิดการเคลื่อนที่ สำหรับแรงที่ใช้ในวิชากำลังงานของไหลนั้น เกิดจากความดันของของไหลที่กระทำกับพื้นที่หน้าตัด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92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38C7C-BC91-968B-5D31-C1D9DA5FA222}"/>
              </a:ext>
            </a:extLst>
          </p:cNvPr>
          <p:cNvSpPr txBox="1"/>
          <p:nvPr/>
        </p:nvSpPr>
        <p:spPr>
          <a:xfrm>
            <a:off x="3528312" y="609212"/>
            <a:ext cx="5238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3.1  แรง ความดัน และพื้นที่หน้าตัด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515FF-E5DB-2F2A-B7F4-4671AD32EA78}"/>
              </a:ext>
            </a:extLst>
          </p:cNvPr>
          <p:cNvSpPr txBox="1"/>
          <p:nvPr/>
        </p:nvSpPr>
        <p:spPr>
          <a:xfrm>
            <a:off x="1704622" y="1365039"/>
            <a:ext cx="8782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ความสัมพันธ์ของแรง ความดัน และพื้นที่หน้าตัด อาจเขียนเป็นสมการได้ดังนี้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61B97F-49E4-B6C3-1E75-A39FF3F7369B}"/>
                  </a:ext>
                </a:extLst>
              </p:cNvPr>
              <p:cNvSpPr txBox="1"/>
              <p:nvPr/>
            </p:nvSpPr>
            <p:spPr>
              <a:xfrm>
                <a:off x="1726698" y="2412585"/>
                <a:ext cx="11869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PA</m:t>
                      </m:r>
                    </m:oMath>
                  </m:oMathPara>
                </a14:m>
                <a:endParaRPr lang="th-TH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61B97F-49E4-B6C3-1E75-A39FF3F73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698" y="2412585"/>
                <a:ext cx="118699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A40A75-BE6B-7ACA-ABC3-E9BCDC9A6E50}"/>
                  </a:ext>
                </a:extLst>
              </p:cNvPr>
              <p:cNvSpPr txBox="1"/>
              <p:nvPr/>
            </p:nvSpPr>
            <p:spPr>
              <a:xfrm>
                <a:off x="1767184" y="3347394"/>
                <a:ext cx="1031885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th-TH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A40A75-BE6B-7ACA-ABC3-E9BCDC9A6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84" y="3347394"/>
                <a:ext cx="1031885" cy="8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A7F7BC-2021-03B8-CDEA-2B4B9A6943C5}"/>
              </a:ext>
            </a:extLst>
          </p:cNvPr>
          <p:cNvSpPr txBox="1"/>
          <p:nvPr/>
        </p:nvSpPr>
        <p:spPr>
          <a:xfrm>
            <a:off x="5257175" y="2377898"/>
            <a:ext cx="6076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เมื่อ</a:t>
            </a:r>
          </a:p>
          <a:p>
            <a:pPr indent="541338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F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แทนแรงที่กระทำบนพื้น</a:t>
            </a:r>
          </a:p>
          <a:p>
            <a:pPr indent="541338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P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แทนความดันของของไหล</a:t>
            </a:r>
          </a:p>
          <a:p>
            <a:pPr indent="541338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A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แทนพื้นที่หน้าตัดของภาชนะที่ถูกแรงกระทำ</a:t>
            </a:r>
          </a:p>
        </p:txBody>
      </p:sp>
    </p:spTree>
    <p:extLst>
      <p:ext uri="{BB962C8B-B14F-4D97-AF65-F5344CB8AC3E}">
        <p14:creationId xmlns:p14="http://schemas.microsoft.com/office/powerpoint/2010/main" val="17187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38C7C-BC91-968B-5D31-C1D9DA5FA222}"/>
              </a:ext>
            </a:extLst>
          </p:cNvPr>
          <p:cNvSpPr txBox="1"/>
          <p:nvPr/>
        </p:nvSpPr>
        <p:spPr>
          <a:xfrm>
            <a:off x="3528312" y="609212"/>
            <a:ext cx="5238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3.1  แรง ความดัน และพื้นที่หน้าตัด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515FF-E5DB-2F2A-B7F4-4671AD32EA78}"/>
              </a:ext>
            </a:extLst>
          </p:cNvPr>
          <p:cNvSpPr txBox="1"/>
          <p:nvPr/>
        </p:nvSpPr>
        <p:spPr>
          <a:xfrm>
            <a:off x="2489199" y="1479972"/>
            <a:ext cx="7213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เปรียบเทียบความสัมพันธ์ระหว่างหน่วยในระบบเอสไอ </a:t>
            </a:r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(SI)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ได้ดังนี้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8ED25C-2035-3DF7-A73C-15DD64D35D47}"/>
              </a:ext>
            </a:extLst>
          </p:cNvPr>
          <p:cNvSpPr txBox="1"/>
          <p:nvPr/>
        </p:nvSpPr>
        <p:spPr>
          <a:xfrm>
            <a:off x="4933243" y="2188428"/>
            <a:ext cx="383376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kern="12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1 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N = 1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kg·m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/sec</a:t>
            </a:r>
            <a:r>
              <a:rPr lang="en-US" sz="3600" b="1" kern="1200" baseline="300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24675-CD1A-45E4-86BD-E9BF8187F397}"/>
              </a:ext>
            </a:extLst>
          </p:cNvPr>
          <p:cNvSpPr txBox="1"/>
          <p:nvPr/>
        </p:nvSpPr>
        <p:spPr>
          <a:xfrm>
            <a:off x="4696178" y="2912603"/>
            <a:ext cx="245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 </a:t>
            </a:r>
            <a:r>
              <a:rPr lang="en-US" sz="3600" b="1" dirty="0" err="1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kdf</a:t>
            </a:r>
            <a:r>
              <a:rPr lang="en-US" sz="36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= 9.81 N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25635-1A7A-B642-ACA1-9440570B944C}"/>
              </a:ext>
            </a:extLst>
          </p:cNvPr>
          <p:cNvSpPr txBox="1"/>
          <p:nvPr/>
        </p:nvSpPr>
        <p:spPr>
          <a:xfrm>
            <a:off x="4837288" y="3597984"/>
            <a:ext cx="231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 Pa = 1  N/m</a:t>
            </a:r>
            <a:r>
              <a:rPr lang="en-US" sz="3600" b="1" kern="1200" baseline="300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2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63087C-FABC-FE62-9FC1-1DB50FE4A645}"/>
              </a:ext>
            </a:extLst>
          </p:cNvPr>
          <p:cNvSpPr txBox="1"/>
          <p:nvPr/>
        </p:nvSpPr>
        <p:spPr>
          <a:xfrm>
            <a:off x="4696178" y="4224397"/>
            <a:ext cx="385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 bar = 10</a:t>
            </a:r>
            <a:r>
              <a:rPr lang="en-US" sz="3600" b="1" kern="1200" baseline="300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5  </a:t>
            </a:r>
            <a:r>
              <a:rPr lang="en-US" sz="36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N/m</a:t>
            </a:r>
            <a:r>
              <a:rPr lang="en-US" sz="3600" b="1" baseline="30000" dirty="0">
                <a:solidFill>
                  <a:srgbClr val="002060"/>
                </a:solidFill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2  </a:t>
            </a:r>
            <a:r>
              <a:rPr lang="en-US" sz="36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= 10</a:t>
            </a:r>
            <a:r>
              <a:rPr lang="en-US" sz="3600" b="1" kern="1200" baseline="300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5  </a:t>
            </a:r>
            <a:r>
              <a:rPr lang="en-US" sz="36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Pa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1BE75-76FB-18AC-5A2B-CFB53DDE81B1}"/>
              </a:ext>
            </a:extLst>
          </p:cNvPr>
          <p:cNvSpPr txBox="1"/>
          <p:nvPr/>
        </p:nvSpPr>
        <p:spPr>
          <a:xfrm>
            <a:off x="5381651" y="5277607"/>
            <a:ext cx="62684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หน่วยของความดันอ่านเป็นปาสกาล (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Pa) </a:t>
            </a:r>
            <a:r>
              <a:rPr lang="th-TH" sz="28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เป็นหน่วยขนาดเล็ก ดังนั้นในการคำนวณทางไฮดรอลิกส์จึงนิยมใช้หน่วยที่ใหญ่ขึ้นคือ ใช้หน่วยเป็นบาร์ (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bar)</a:t>
            </a:r>
            <a:r>
              <a:rPr lang="en-US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endParaRPr lang="th-TH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3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0A1AF30C-2BE1-4425-8E40-60A11CC7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F53C8D9B-0C08-44F4-A4DD-1ABA59F2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6720"/>
            <a:ext cx="7035137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23E28D19-DEF6-4922-81CC-F5A7FEAD6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44" y="-6720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822AD57-C107-4CF3-ADED-3DD9FE1AE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035138" y="-6724"/>
            <a:ext cx="5162722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34">
            <a:extLst>
              <a:ext uri="{FF2B5EF4-FFF2-40B4-BE49-F238E27FC236}">
                <a16:creationId xmlns:a16="http://schemas.microsoft.com/office/drawing/2014/main" id="{CEDF2A68-601C-4BC5-A60B-9B0BEF2F5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327589" y="-7468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B222359E-861F-4760-8C37-17F4D0FC1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3" y="-45775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3D92B-ACCC-AC9C-8FBD-C76234AD0ACF}"/>
              </a:ext>
            </a:extLst>
          </p:cNvPr>
          <p:cNvSpPr txBox="1"/>
          <p:nvPr/>
        </p:nvSpPr>
        <p:spPr>
          <a:xfrm>
            <a:off x="1890600" y="589204"/>
            <a:ext cx="2139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สาระสำคัญ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DF3032-19A3-2B75-849B-677880EF7A28}"/>
              </a:ext>
            </a:extLst>
          </p:cNvPr>
          <p:cNvSpPr txBox="1"/>
          <p:nvPr/>
        </p:nvSpPr>
        <p:spPr>
          <a:xfrm>
            <a:off x="654755" y="2529561"/>
            <a:ext cx="109050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thaiDist"/>
            <a:r>
              <a:rPr lang="th-TH" sz="33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ไฮดรอลิกส์เป็นการส่งพลังงานจากต้นทางไปยังปลายทางโดยอาศัยของเหลว</a:t>
            </a:r>
            <a:br>
              <a:rPr lang="th-TH" sz="33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3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เป็นตัวกลางในการเปลี่ยนพลังงานกลเป็นพลังงานของไหลก่อน เมื่อถึงปลายทางจะเปลี่ยนพลังงานของไหลเป็นพลังงานกล ส่งผลให้กระบอกสูบไฮดรอลิกส์ และมอเตอร์ไฮดรอลิกส์ทำงาน เช่น แม่แรงไฮดรอลิกส์ยกวัตถุขนาดใหญ่ในงานก่อสร้าง งานขุดเจาะและ</a:t>
            </a:r>
            <a:br>
              <a:rPr lang="th-TH" sz="33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3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ส่งถ่ายน้ำมัน งานเปิด-ปิดประตูน้ำ งานเคลื่อนย้ายสิ่งของที่มีน้ำหนักมากๆ หุ่นยนต์ และเครื่องจักรกลในงานอุตสาหกรรมการผลิต</a:t>
            </a:r>
            <a:endParaRPr lang="th-TH" sz="33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06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01E6E-BAC7-6D4A-68CB-2ACBA6B91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1762" y="1950266"/>
            <a:ext cx="8903745" cy="4140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E16A5-8AEA-3FDF-6439-2B5D76B8F6DE}"/>
              </a:ext>
            </a:extLst>
          </p:cNvPr>
          <p:cNvSpPr txBox="1"/>
          <p:nvPr/>
        </p:nvSpPr>
        <p:spPr>
          <a:xfrm>
            <a:off x="654754" y="536440"/>
            <a:ext cx="6295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แสดงการไหลของน้ำมันภายในแท็งก์น้ำมัน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7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5648E2-B946-43A1-80DE-C50CBBDF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06546B-3E90-4E24-BD32-C6BFD1CD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3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E8E6DD8-F84D-83D6-D121-A0F81B185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170" y="1320258"/>
            <a:ext cx="8125695" cy="4692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9BA479-D878-8A28-288B-0B58ED4F22E7}"/>
              </a:ext>
            </a:extLst>
          </p:cNvPr>
          <p:cNvSpPr txBox="1"/>
          <p:nvPr/>
        </p:nvSpPr>
        <p:spPr>
          <a:xfrm>
            <a:off x="759808" y="673927"/>
            <a:ext cx="5879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แสดงการไหลของน้ำมันในวงจรไฮดรอลิกส์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98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5C395-41B2-C10D-487A-BDF1CD9057AF}"/>
              </a:ext>
            </a:extLst>
          </p:cNvPr>
          <p:cNvSpPr txBox="1"/>
          <p:nvPr/>
        </p:nvSpPr>
        <p:spPr>
          <a:xfrm>
            <a:off x="402434" y="3130761"/>
            <a:ext cx="55065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วัตถุหรือสสารทุกชนิดจะต้องมีน้ำหนัก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ซึ่งทั้งนี้เป็นผลมาจากแรงโน้มถ่วงของโลกหรือ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แรงดึงดูดที่มีต่อวัตถุ ในระบบไฮดรอลิกส์ของ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ของไหลในถังพัก ในท่อ หรือในส่วนประกอบใด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จะมีน้ำหนักเสมอ ไม่ว่าของไหลนั้นจะเคลื่อนที่หรือไม่ก็ตาม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8B8052-2602-06A8-C310-BF264CDA2B4D}"/>
              </a:ext>
            </a:extLst>
          </p:cNvPr>
          <p:cNvSpPr txBox="1"/>
          <p:nvPr/>
        </p:nvSpPr>
        <p:spPr>
          <a:xfrm>
            <a:off x="400729" y="2479793"/>
            <a:ext cx="1859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3.2  น้ำหนัก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21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D1B18-C909-77E2-402A-74DCF639D255}"/>
              </a:ext>
            </a:extLst>
          </p:cNvPr>
          <p:cNvSpPr txBox="1"/>
          <p:nvPr/>
        </p:nvSpPr>
        <p:spPr>
          <a:xfrm>
            <a:off x="654755" y="1707263"/>
            <a:ext cx="108824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มวล หมายถึงปริมาณของวัตถุและแรงเฉื่อยของสารนั้น หรือแรงต้านทานของสารที่มีต่อ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การเคลื่อนที่ มวลของวัตถุสามารถหาได้จากน้ำหนักของวัตถุเมื่ออยู่ในสภาพที่มีแรงโน้มถ่วง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ส่วนแรงเฉื่อยหาได้จากปริมาณแรงที่ใช้ในการทำให้วัตถุเคลื่อนที่หยุดหรือเปลี่ยนทิศทางการเคลื่อนที่ดังนั้นถ้าวัตถุมีมวลมาก ก็ต้องใช้แรงที่ทำให้เคลื่อนที่มาก ความหนาแน่นของมวลของ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ของไหลมีชื่อเรียกเฉพาะว่า ความถ่วงจำเพาะ  (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Specific Gravity)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  ซึ่งได้จากการเปรียบเทียบน้ำหนักของของไหลกับน้ำหนักของน้ำในปริมาณที่เท่ากันและในอุณหภูมิเดียวกัน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CB2D80-97F5-5D09-7300-295FFCF80618}"/>
              </a:ext>
            </a:extLst>
          </p:cNvPr>
          <p:cNvSpPr txBox="1"/>
          <p:nvPr/>
        </p:nvSpPr>
        <p:spPr>
          <a:xfrm>
            <a:off x="654755" y="885329"/>
            <a:ext cx="1484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3.3  มวล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4950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4725E-F253-D025-DC00-F236E1E69F67}"/>
              </a:ext>
            </a:extLst>
          </p:cNvPr>
          <p:cNvSpPr txBox="1"/>
          <p:nvPr/>
        </p:nvSpPr>
        <p:spPr>
          <a:xfrm>
            <a:off x="654755" y="625682"/>
            <a:ext cx="1484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3.3  มวล</a:t>
            </a:r>
            <a:endParaRPr lang="th-TH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98268-1039-5404-74B8-83A24A618436}"/>
              </a:ext>
            </a:extLst>
          </p:cNvPr>
          <p:cNvSpPr txBox="1"/>
          <p:nvPr/>
        </p:nvSpPr>
        <p:spPr>
          <a:xfrm>
            <a:off x="1317250" y="1307850"/>
            <a:ext cx="6268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สามารถหาค่าของน้ำหนักและมวลได้จากสมการต่อไปนี้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A60BD-EE34-01DC-C6CA-4DB6D892B5A8}"/>
                  </a:ext>
                </a:extLst>
              </p:cNvPr>
              <p:cNvSpPr txBox="1"/>
              <p:nvPr/>
            </p:nvSpPr>
            <p:spPr>
              <a:xfrm>
                <a:off x="3078751" y="2105376"/>
                <a:ext cx="13729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th-TH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A60BD-EE34-01DC-C6CA-4DB6D892B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51" y="2105376"/>
                <a:ext cx="137294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7B41E5-C58A-8C9A-A6B3-4517877CC7AF}"/>
                  </a:ext>
                </a:extLst>
              </p:cNvPr>
              <p:cNvSpPr txBox="1"/>
              <p:nvPr/>
            </p:nvSpPr>
            <p:spPr>
              <a:xfrm>
                <a:off x="3078751" y="2825357"/>
                <a:ext cx="1229631" cy="882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th-TH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7B41E5-C58A-8C9A-A6B3-4517877CC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51" y="2825357"/>
                <a:ext cx="1229631" cy="882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7C23362-8FB5-F02E-32AF-CCEFACD3CDE3}"/>
              </a:ext>
            </a:extLst>
          </p:cNvPr>
          <p:cNvSpPr txBox="1"/>
          <p:nvPr/>
        </p:nvSpPr>
        <p:spPr>
          <a:xfrm>
            <a:off x="1317250" y="3707522"/>
            <a:ext cx="7354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เมื่อ</a:t>
            </a:r>
          </a:p>
          <a:p>
            <a:pPr indent="361950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W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แทนน้ำหนักของสาร</a:t>
            </a:r>
          </a:p>
          <a:p>
            <a:pPr indent="361950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m 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แทนมวลของสาร</a:t>
            </a:r>
          </a:p>
          <a:p>
            <a:pPr indent="361950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g 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แทนอัตราหน่วงเนื่องจากแรงดึงดูดที่มีต่อวัตถุ</a:t>
            </a:r>
          </a:p>
          <a:p>
            <a:pPr indent="361950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g 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มีค่าเป็น 32.24 </a:t>
            </a:r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ft/</a:t>
            </a:r>
            <a:r>
              <a:rPr lang="en-US" sz="3000" b="1" kern="12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sec</a:t>
            </a:r>
            <a:r>
              <a:rPr lang="en-US" sz="3000" b="1" kern="1200" baseline="300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2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ในระบบอังกฤษ หรือ 9.81 </a:t>
            </a:r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m/</a:t>
            </a:r>
            <a:r>
              <a:rPr lang="en-US" sz="3000" b="1" kern="12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sec</a:t>
            </a:r>
            <a:r>
              <a:rPr lang="en-US" sz="3000" b="1" kern="1200" baseline="3000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ea typeface="Calibri" panose="020F0502020204030204" pitchFamily="34" charset="0"/>
                <a:cs typeface="TH Chakra Petch" panose="02000506000000020004" pitchFamily="2" charset="-34"/>
              </a:rPr>
              <a:t>2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b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ในระบบเอสไอ</a:t>
            </a:r>
          </a:p>
        </p:txBody>
      </p:sp>
    </p:spTree>
    <p:extLst>
      <p:ext uri="{BB962C8B-B14F-4D97-AF65-F5344CB8AC3E}">
        <p14:creationId xmlns:p14="http://schemas.microsoft.com/office/powerpoint/2010/main" val="39923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18F04-F02E-3B9A-3F29-424FA8267AE4}"/>
              </a:ext>
            </a:extLst>
          </p:cNvPr>
          <p:cNvSpPr txBox="1"/>
          <p:nvPr/>
        </p:nvSpPr>
        <p:spPr>
          <a:xfrm>
            <a:off x="664705" y="1644450"/>
            <a:ext cx="2122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3.4  ความดัน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0105D-DAF2-F79F-4A16-F421742A8FF2}"/>
              </a:ext>
            </a:extLst>
          </p:cNvPr>
          <p:cNvSpPr txBox="1"/>
          <p:nvPr/>
        </p:nvSpPr>
        <p:spPr>
          <a:xfrm>
            <a:off x="682479" y="2296744"/>
            <a:ext cx="72693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ความดัน คือค่าของแรง (มีหน่วยเป็นปอนด์) ที่กระทำกับ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ของไหล แปรผกผันด้วยพื้นที่ (มีหน่วยเป็นตารางนิ้ว) ที่ถูกกระทำ แสดงให้เห็นว่า เมื่อเราให้แรง 100 ปอนด์ กระทำลงบนพื้นที่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 8 ตารางนิ้ว ความดันจะมีค่าเท่ากับ 12.5 ปอนด์ต่อ 1 ตารางนิ้ว (100 ปอนด์หารด้วย 8 ตารางนิ้ว) นอกจากนั้นอาจคำนวณปริมาณแรงได้จากการนำความดันคูณกับพื้นที่ที่ถูกกระทำ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0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18F04-F02E-3B9A-3F29-424FA8267AE4}"/>
              </a:ext>
            </a:extLst>
          </p:cNvPr>
          <p:cNvSpPr txBox="1"/>
          <p:nvPr/>
        </p:nvSpPr>
        <p:spPr>
          <a:xfrm>
            <a:off x="426723" y="794295"/>
            <a:ext cx="2122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3.4  ความดัน</a:t>
            </a:r>
            <a:endParaRPr lang="th-TH" sz="36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09F09-D88A-FE96-2A12-D03B06075026}"/>
              </a:ext>
            </a:extLst>
          </p:cNvPr>
          <p:cNvSpPr txBox="1"/>
          <p:nvPr/>
        </p:nvSpPr>
        <p:spPr>
          <a:xfrm>
            <a:off x="415434" y="1429226"/>
            <a:ext cx="76777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ความดันสถิต หมายถึงความดันที่เกิดขึ้นเนื่องจากน้ำหนักและความสูงของของไหล ทอร์ริเซลลี (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Torricelli) 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นักวิทยาศาสตร์ชาวอิตาลีพบว่า ถ้าเจาะรูที่ก้นถังน้ำที่มีน้ำเต็ม น้ำจะไหลออกด้วยความเร็วสูงสุด และอัตราการไหลก็จะค่อยๆ ลดลงตามระดับน้ำที่ลดต่ำลง ซึ่งอาจกล่าวได้ว่า ความสูงหรือความลึกของระดับน้ำจะทำให้เกิดความดัน ซึ่งจะมากหรือน้อยขึ้นอยู่กับค่าความลึกของน้ำเช่นกัน ทอร์ริเซลลีเรียก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ความดันนี้ว่า ความดันเนื่องจากความสูงของของไหล ซึ่งมีหน่วยเป็นความสูงของของไหล เช่น ฟุตของน้ำ ฟุตของน้ำมัน ฟุตของไอ ฟุตของปรอท หรือเป็นมิลลิเมตรของน้ำ และมิลลิเมตรของปรอท และหน่วยเหล่านี้ยังใช้กันมาจนถึงปัจจุบัน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9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A7E58D0-CA94-81C6-7591-1E505DCAD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64"/>
          <a:stretch/>
        </p:blipFill>
        <p:spPr>
          <a:xfrm>
            <a:off x="20" y="10"/>
            <a:ext cx="8717118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0BC16E-C8B9-4092-9BF6-E07982629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334" y="-794"/>
            <a:ext cx="3484665" cy="3463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FC5FDC87-D548-46CE-8B5E-B3FA0D731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0737" y="-6381"/>
            <a:ext cx="346310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2C553-87D5-4616-AA1F-453EFC39F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335" y="3462314"/>
            <a:ext cx="3484663" cy="34008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5EA5CC-E298-4D87-8F90-828525D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439" y="3627515"/>
            <a:ext cx="3070455" cy="3070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0B5E8-C4CD-AD12-92E3-642FB98F73BF}"/>
              </a:ext>
            </a:extLst>
          </p:cNvPr>
          <p:cNvSpPr txBox="1"/>
          <p:nvPr/>
        </p:nvSpPr>
        <p:spPr>
          <a:xfrm>
            <a:off x="9155063" y="4098328"/>
            <a:ext cx="2596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หน่วยวัดที่เป็นมาตรฐานสากล </a:t>
            </a:r>
            <a:endParaRPr lang="en-US" sz="33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algn="ctr"/>
            <a:r>
              <a:rPr lang="en-US" sz="33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(SI Units)</a:t>
            </a:r>
            <a:r>
              <a:rPr lang="th-TH" sz="33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  <a:p>
            <a:pPr algn="ctr"/>
            <a:r>
              <a:rPr lang="th-TH" sz="33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มีอยู่ 7 หน่วย</a:t>
            </a:r>
          </a:p>
        </p:txBody>
      </p:sp>
    </p:spTree>
    <p:extLst>
      <p:ext uri="{BB962C8B-B14F-4D97-AF65-F5344CB8AC3E}">
        <p14:creationId xmlns:p14="http://schemas.microsoft.com/office/powerpoint/2010/main" val="20788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8FD4B6B7-8065-4AE9-A390-66D7974B0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CF4A8E41-D8EC-4EE3-8B91-28A46B61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3439950"/>
            <a:ext cx="10500930" cy="341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4F3B757D-0E27-492C-BCCC-13E1CA17E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00" y="3405873"/>
            <a:ext cx="3417721" cy="34858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DB3FC6B-8D4F-4064-A20A-4FD311F0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13309" y="3439950"/>
            <a:ext cx="3478686" cy="3417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3E2EFD-6CBE-4FF7-94FE-0E552C06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223903" y="3439950"/>
            <a:ext cx="6963551" cy="341772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847EA-12EA-0150-8B2A-1B30F03A8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825" y="320412"/>
            <a:ext cx="11882350" cy="28517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A7C337-2A9F-3268-A48F-1D8133671AF0}"/>
              </a:ext>
            </a:extLst>
          </p:cNvPr>
          <p:cNvSpPr txBox="1"/>
          <p:nvPr/>
        </p:nvSpPr>
        <p:spPr>
          <a:xfrm>
            <a:off x="6628641" y="4952902"/>
            <a:ext cx="4078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หน่วยของน้ำหนักและมวล</a:t>
            </a:r>
          </a:p>
          <a:p>
            <a:pPr algn="ctr"/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ในระบบอังกฤษและระบบ 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SI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0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9C7037-7A32-4A63-B3E2-2A559B793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59532-9CCD-4CEC-A6DD-FB1EA6DE6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871362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27225CC-54F9-4E67-A779-915E2147A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39163" y="-3"/>
            <a:ext cx="3476120" cy="342900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AABBA3-C155-4394-9A63-49177C7DD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13622" y="1"/>
            <a:ext cx="348387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42D3C-61AD-48DC-BB98-8462944A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35507" y="-27492"/>
            <a:ext cx="3429000" cy="348398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DFCA5-1263-4CB4-EC90-1FE283E3D372}"/>
              </a:ext>
            </a:extLst>
          </p:cNvPr>
          <p:cNvSpPr txBox="1"/>
          <p:nvPr/>
        </p:nvSpPr>
        <p:spPr>
          <a:xfrm>
            <a:off x="2488739" y="1452887"/>
            <a:ext cx="1157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สรุป</a:t>
            </a:r>
            <a:endParaRPr lang="th-TH" sz="60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8443C-6E1E-0E91-6008-FADB8F3E827A}"/>
              </a:ext>
            </a:extLst>
          </p:cNvPr>
          <p:cNvSpPr txBox="1"/>
          <p:nvPr/>
        </p:nvSpPr>
        <p:spPr>
          <a:xfrm>
            <a:off x="541866" y="3769790"/>
            <a:ext cx="1104053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2313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ระบบไฮดรอลิกส์ หมายถึงการส่งพลังงานจากต้นทางไปยังปลายทางโดยอาศัยของเหลว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เป็นตัวกลางในการเปลี่ยนพลังงานกลเป็นพลังงานของของไหลก่อน เมื่อถึงปลายทางจะเปลี่ยนพลัง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ของของไหลเป็นพลังงานกลทำให้กระบอกสูบไฮดรอลิกส์ มอเตอร์ไฮดรอลิกส์ ในการส่งถ่ายพลังงานให้กับอุปกรณ์ทำงาน โดยมีเครื่องดูดอัดน้ำมัน (ปั๊ม) ให้มีความดันสูงขึ้น มีส่วนประกอบที่สำคัญ ได้แก่ ส่วนกำเนิดกำลัง ส่วนควบคุมการทำงาน และส่วนทำงาน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1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19C7037-7A32-4A63-B3E2-2A559B793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159532-9CCD-4CEC-A6DD-FB1EA6DE6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871362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527225CC-54F9-4E67-A779-915E2147A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39163" y="-3"/>
            <a:ext cx="3476120" cy="342900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DBAABBA3-C155-4394-9A63-49177C7DD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13622" y="1"/>
            <a:ext cx="348387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8DF42D3C-61AD-48DC-BB98-8462944A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35507" y="-27492"/>
            <a:ext cx="3429000" cy="348398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39B25-E2C3-50CB-947F-B313D6770898}"/>
              </a:ext>
            </a:extLst>
          </p:cNvPr>
          <p:cNvSpPr txBox="1"/>
          <p:nvPr/>
        </p:nvSpPr>
        <p:spPr>
          <a:xfrm>
            <a:off x="1614311" y="1329776"/>
            <a:ext cx="292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สาระการเรียนรู้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87B42-C726-60D7-B4BA-E806B02AD5D6}"/>
              </a:ext>
            </a:extLst>
          </p:cNvPr>
          <p:cNvSpPr txBox="1"/>
          <p:nvPr/>
        </p:nvSpPr>
        <p:spPr>
          <a:xfrm>
            <a:off x="1806221" y="3926768"/>
            <a:ext cx="77328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541338">
              <a:buAutoNum type="arabicPeriod"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ความสำคัญและหลักการทำงานของระบบไฮดรอลิกส์</a:t>
            </a:r>
          </a:p>
          <a:p>
            <a:pPr marL="541338" indent="-541338">
              <a:buAutoNum type="arabicPeriod"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สมบัติทางฟิสิกส์ของระบบไฮดรอลิกส์</a:t>
            </a:r>
          </a:p>
          <a:p>
            <a:pPr marL="541338" indent="-541338">
              <a:buAutoNum type="arabicPeriod"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หน่วยวัดปริมาณทางฟิสิกส์ที่ใช้ในระบบไฮดรอลิกส์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35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C78DD4-92BF-423C-A085-BA9FEF1E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EA130-DBBA-4735-966F-AA92EDA0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7935" y="0"/>
            <a:ext cx="348387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078898-BD3F-44E1-A58E-1F1F0E74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13053" y="0"/>
            <a:ext cx="3503659" cy="3429000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B29748-D635-4A59-97E9-FCB3213B0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78379" y="1"/>
            <a:ext cx="6991848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2A488F78-B2F1-4DEF-9651-A52CCCD2D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9252" y="-2"/>
            <a:ext cx="3429002" cy="342900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4300B-2C36-499B-B255-B70EF0364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455556" y="4"/>
            <a:ext cx="1741934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3FB07E-0AFB-41A5-B56D-DD5BD80AD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609279" y="846278"/>
            <a:ext cx="3429000" cy="1736446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EAE1F-9CBD-40AB-8673-DFD28D956D6F}"/>
              </a:ext>
            </a:extLst>
          </p:cNvPr>
          <p:cNvSpPr txBox="1"/>
          <p:nvPr/>
        </p:nvSpPr>
        <p:spPr>
          <a:xfrm>
            <a:off x="3951112" y="1385613"/>
            <a:ext cx="39059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สมรรถนะประจำหน่วย</a:t>
            </a:r>
            <a:endParaRPr lang="th-TH" sz="44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F8D7C-D732-75F5-97DD-165021954430}"/>
              </a:ext>
            </a:extLst>
          </p:cNvPr>
          <p:cNvSpPr txBox="1"/>
          <p:nvPr/>
        </p:nvSpPr>
        <p:spPr>
          <a:xfrm>
            <a:off x="1583266" y="4337559"/>
            <a:ext cx="7718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แสดงความรู้เกี่ยวกับหลักการของระบบไฮดรอลิกส์เบื้องต้น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60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1AF30C-2BE1-4425-8E40-60A11CC7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C8D9B-0C08-44F4-A4DD-1ABA59F2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6720"/>
            <a:ext cx="7035137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E28D19-DEF6-4922-81CC-F5A7FEAD6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44" y="-6720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2AD57-C107-4CF3-ADED-3DD9FE1AE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035138" y="-6724"/>
            <a:ext cx="5162722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CEDF2A68-601C-4BC5-A60B-9B0BEF2F5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5327589" y="-7468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22359E-861F-4760-8C37-17F4D0FC1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3" y="-45775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06A35-E73C-D258-53D1-A1F2AE64D202}"/>
              </a:ext>
            </a:extLst>
          </p:cNvPr>
          <p:cNvSpPr txBox="1"/>
          <p:nvPr/>
        </p:nvSpPr>
        <p:spPr>
          <a:xfrm>
            <a:off x="1360933" y="466093"/>
            <a:ext cx="37878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จุดประสงค์การเรียนรู้</a:t>
            </a:r>
            <a:endParaRPr lang="th-TH" sz="44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0A19E7-BC80-E35C-4161-10C144EC87C6}"/>
              </a:ext>
            </a:extLst>
          </p:cNvPr>
          <p:cNvSpPr txBox="1"/>
          <p:nvPr/>
        </p:nvSpPr>
        <p:spPr>
          <a:xfrm>
            <a:off x="1360932" y="2305615"/>
            <a:ext cx="97360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indent="-450850">
              <a:buAutoNum type="arabicPeriod"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อธิบายความสำคัญและหลักการทำงานของระบบไฮดรอลิกส์ได้</a:t>
            </a:r>
          </a:p>
          <a:p>
            <a:pPr marL="450850" indent="-450850">
              <a:buAutoNum type="arabicPeriod"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อธิบายสมบัติทางฟิสิกส์ของระบบไฮดรอลิกส์ได้</a:t>
            </a:r>
          </a:p>
          <a:p>
            <a:pPr marL="450850" indent="-450850">
              <a:buAutoNum type="arabicPeriod"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อธิบายเกี่ยวกับหน่วยวัดปริมาณทางฟิสิกส์ที่ใช้ในระบบไฮดรอลิกส์ได้</a:t>
            </a:r>
          </a:p>
          <a:p>
            <a:pPr marL="450850" indent="-450850" algn="thaiDist">
              <a:buAutoNum type="arabicPeriod"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มีเจตคติและกิจนิสัยที่ดีในการทำงานด้วยความละเอียด รอบคอบ ปลอดภัย เป็นระเบียบ สะอาด ตรงต่อเวลา มีความซื่อสัตย์ รับผิดชอบ และรักษาสภาพแวดล้อม</a:t>
            </a:r>
            <a:endParaRPr lang="th-TH" sz="36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42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C3DD1-67BB-8D4A-C8CA-284A96490A61}"/>
              </a:ext>
            </a:extLst>
          </p:cNvPr>
          <p:cNvSpPr txBox="1"/>
          <p:nvPr/>
        </p:nvSpPr>
        <p:spPr>
          <a:xfrm>
            <a:off x="536848" y="2426017"/>
            <a:ext cx="764257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1.1 ความสำคัญของระบบไฮดรอลิกส์</a:t>
            </a:r>
          </a:p>
          <a:p>
            <a:pPr indent="541338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ระบบไฮดรอลิกส์ คือเทคโนโลยีการขับเคลื่อนโดยใช้ของไหล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เพื่อเคลื่อนย้ายพลังงานจากมอเตอร์ไฟฟ้าไปยังอุปกรณ์ทำงานชนิด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หัวขับ (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Actuator) 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โดยจะมี 2 ประเภท คือ กระบอกสูบไฮดรอลิกส์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และมอเตอร์ไฮดรอลิกส์ โดยมีของไหลหรือน้ำมันไฮดรอลิกส์เป็น</a:t>
            </a:r>
            <a:b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ตัวขับเคลื่อนพลังงานอยู่ภายใน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8A1D5-BA54-3D47-9359-4D76BCB4A898}"/>
              </a:ext>
            </a:extLst>
          </p:cNvPr>
          <p:cNvSpPr txBox="1"/>
          <p:nvPr/>
        </p:nvSpPr>
        <p:spPr>
          <a:xfrm>
            <a:off x="704503" y="839693"/>
            <a:ext cx="59836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 ความสำคัญและหลักการทำงานของระบบไฮดรอลิกส์</a:t>
            </a:r>
            <a:endParaRPr lang="th-TH" sz="44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7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D244F6-FF79-649A-9345-B2E9F655B576}"/>
              </a:ext>
            </a:extLst>
          </p:cNvPr>
          <p:cNvSpPr txBox="1"/>
          <p:nvPr/>
        </p:nvSpPr>
        <p:spPr>
          <a:xfrm>
            <a:off x="536848" y="2430191"/>
            <a:ext cx="764257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1.1 ความสำคัญของระบบไฮดรอลิกส์</a:t>
            </a:r>
          </a:p>
          <a:p>
            <a:pPr indent="541338" algn="thaiDist"/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เนื่องด้วยการใช้งานที่ง่ายและหลากหลาย ระบบไฮดรอลิกส์จึงถูกนำมาใช้ในอุตสาหกรรมขนาดเล็กและขนาดใหญ่ รวมทั้งการใช้งานทั่วไปที่ใกล้ตัว เช่น แม่แรงยกของ อุปกรณ์ก่อสร้างยานพาหนะ อุตสาหกรรมการผลิต เช่น โรงงานกระดาษ หรืออุตสาหกรรมผลิตเหล็กกล้า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556B5-AB17-E781-4A99-2748661B6908}"/>
              </a:ext>
            </a:extLst>
          </p:cNvPr>
          <p:cNvSpPr txBox="1"/>
          <p:nvPr/>
        </p:nvSpPr>
        <p:spPr>
          <a:xfrm>
            <a:off x="704503" y="794537"/>
            <a:ext cx="59836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 ความสำคัญและหลักการทำงานของระบบไฮดรอลิกส์</a:t>
            </a:r>
            <a:endParaRPr lang="th-TH" sz="44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6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D867E-C674-F53F-5EB3-0724ED7B5891}"/>
              </a:ext>
            </a:extLst>
          </p:cNvPr>
          <p:cNvSpPr txBox="1"/>
          <p:nvPr/>
        </p:nvSpPr>
        <p:spPr>
          <a:xfrm>
            <a:off x="1370547" y="376845"/>
            <a:ext cx="59836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 ความสำคัญและหลักการทำงานของระบบไฮดรอลิกส์</a:t>
            </a:r>
            <a:endParaRPr lang="th-TH" sz="4400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A99DE-56B9-BAA9-CCCA-0506145B3197}"/>
              </a:ext>
            </a:extLst>
          </p:cNvPr>
          <p:cNvSpPr txBox="1"/>
          <p:nvPr/>
        </p:nvSpPr>
        <p:spPr>
          <a:xfrm>
            <a:off x="648304" y="1823395"/>
            <a:ext cx="742808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1.2 หลักการทำงานของระบบไฮดรอลิกส์</a:t>
            </a:r>
          </a:p>
          <a:p>
            <a:pPr indent="722313" algn="thaiDist">
              <a:tabLst>
                <a:tab pos="722313" algn="l"/>
              </a:tabLst>
            </a:pP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การทำงานของระบบไฮดรอลิกส์เริ่มต้นที่ภายในระบบจะใช้ของไหล  (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Fluid) </a:t>
            </a:r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อย่างน้ำมันไฮดรอลิกส์ เพื่อสร้างความดันอนุภาคของของไหลอัดแน่นมากจนไม่สามารถบีบอัดได้ เมื่ออนุภาคเคลื่อนที่ ชนกันและกระแทกกับผนังของภาชนะจนเป็นแรงเคลื่อนแนวตรงของกระบอกสูบไฮดรอลิกส์ ความดันในของไหลถ่ายเทในระดับที่เท่ากันในทุกทิศทาง แรงที่กระทำ ณ จุดหนึ่งบนของไหลจะผลักให้กระบอกสูบไฮดรอลิกส์เคลื่อนเป็นแรงกล จากกฎของปาสกาลพบว่า ของไหลที่มีอยู่ในพื้นที่ขอบเขตจำกัดนั้น การส่งถ่ายที่กระทำจะเปลี่ยนแปลงไปตามภาชนะที่บรรจุ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68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A99DE-56B9-BAA9-CCCA-0506145B3197}"/>
              </a:ext>
            </a:extLst>
          </p:cNvPr>
          <p:cNvSpPr txBox="1"/>
          <p:nvPr/>
        </p:nvSpPr>
        <p:spPr>
          <a:xfrm>
            <a:off x="743457" y="575967"/>
            <a:ext cx="544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1.2 หลักการทำงานของระบบไฮดรอลิกส์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C5EB3-98E9-43B5-0D23-70EBCD6AA416}"/>
              </a:ext>
            </a:extLst>
          </p:cNvPr>
          <p:cNvSpPr txBox="1"/>
          <p:nvPr/>
        </p:nvSpPr>
        <p:spPr>
          <a:xfrm>
            <a:off x="1207910" y="1340524"/>
            <a:ext cx="38382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00" b="1" i="0" dirty="0">
                <a:solidFill>
                  <a:srgbClr val="002060"/>
                </a:solidFill>
                <a:effectLst/>
                <a:latin typeface="TH Chakra Petch" panose="02000506000000020004" pitchFamily="2" charset="-34"/>
                <a:cs typeface="TH Chakra Petch" panose="02000506000000020004" pitchFamily="2" charset="-34"/>
              </a:rPr>
              <a:t>คำนวณความดันได้โดยใช้สมการ</a:t>
            </a:r>
            <a:endParaRPr lang="th-TH" sz="3000" b="1" dirty="0">
              <a:solidFill>
                <a:srgbClr val="00206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777FF7-1A7B-9102-E9A7-5BA6592FAEC9}"/>
                  </a:ext>
                </a:extLst>
              </p:cNvPr>
              <p:cNvSpPr txBox="1"/>
              <p:nvPr/>
            </p:nvSpPr>
            <p:spPr>
              <a:xfrm>
                <a:off x="3675554" y="2380764"/>
                <a:ext cx="1330044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h-TH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777FF7-1A7B-9102-E9A7-5BA6592FA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554" y="2380764"/>
                <a:ext cx="1330044" cy="803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D4EAA5B-ECF0-B291-A136-FCE8C51DCF87}"/>
              </a:ext>
            </a:extLst>
          </p:cNvPr>
          <p:cNvSpPr txBox="1"/>
          <p:nvPr/>
        </p:nvSpPr>
        <p:spPr>
          <a:xfrm>
            <a:off x="1207910" y="3670816"/>
            <a:ext cx="642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เมื่อ</a:t>
            </a:r>
          </a:p>
          <a:p>
            <a:pPr indent="541338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P 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แทนความดันในหน่วยปาสกาล</a:t>
            </a:r>
          </a:p>
          <a:p>
            <a:pPr indent="541338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F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แทนแรงในหน่วยนิวตัน</a:t>
            </a:r>
          </a:p>
          <a:p>
            <a:pPr indent="541338"/>
            <a:r>
              <a:rPr lang="en-US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A  </a:t>
            </a:r>
            <a:r>
              <a:rPr lang="th-TH" sz="3000" b="1" dirty="0">
                <a:solidFill>
                  <a:srgbClr val="00206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แทนพื้นที่หน้าตัดเป็นเมตรกำลังสอง</a:t>
            </a:r>
          </a:p>
        </p:txBody>
      </p:sp>
    </p:spTree>
    <p:extLst>
      <p:ext uri="{BB962C8B-B14F-4D97-AF65-F5344CB8AC3E}">
        <p14:creationId xmlns:p14="http://schemas.microsoft.com/office/powerpoint/2010/main" val="11465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cksVTI">
  <a:themeElements>
    <a:clrScheme name="AnalogousFromLightSeedRightStep">
      <a:dk1>
        <a:srgbClr val="000000"/>
      </a:dk1>
      <a:lt1>
        <a:srgbClr val="FFFFFF"/>
      </a:lt1>
      <a:dk2>
        <a:srgbClr val="2D2441"/>
      </a:dk2>
      <a:lt2>
        <a:srgbClr val="E8E5E2"/>
      </a:lt2>
      <a:accent1>
        <a:srgbClr val="88A4BF"/>
      </a:accent1>
      <a:accent2>
        <a:srgbClr val="7F85BA"/>
      </a:accent2>
      <a:accent3>
        <a:srgbClr val="A696C6"/>
      </a:accent3>
      <a:accent4>
        <a:srgbClr val="AA7FBA"/>
      </a:accent4>
      <a:accent5>
        <a:srgbClr val="C493BD"/>
      </a:accent5>
      <a:accent6>
        <a:srgbClr val="BA7F98"/>
      </a:accent6>
      <a:hlink>
        <a:srgbClr val="9D7D5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1802</Words>
  <Application>Microsoft Office PowerPoint</Application>
  <PresentationFormat>Widescreen</PresentationFormat>
  <Paragraphs>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Avenir Next LT Pro Light</vt:lpstr>
      <vt:lpstr>Cambria Math</vt:lpstr>
      <vt:lpstr>Arial</vt:lpstr>
      <vt:lpstr>Avenir Next LT Pro</vt:lpstr>
      <vt:lpstr>TH Chakra Petch</vt:lpstr>
      <vt:lpstr>BlocksVTI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Aorakanya</dc:creator>
  <cp:lastModifiedBy>Aorakanya</cp:lastModifiedBy>
  <cp:revision>46</cp:revision>
  <dcterms:created xsi:type="dcterms:W3CDTF">2022-05-27T02:15:56Z</dcterms:created>
  <dcterms:modified xsi:type="dcterms:W3CDTF">2022-06-09T11:42:44Z</dcterms:modified>
</cp:coreProperties>
</file>