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725" r:id="rId1"/>
  </p:sldMasterIdLst>
  <p:sldIdLst>
    <p:sldId id="256" r:id="rId2"/>
    <p:sldId id="258" r:id="rId3"/>
    <p:sldId id="260" r:id="rId4"/>
    <p:sldId id="261" r:id="rId5"/>
    <p:sldId id="262" r:id="rId6"/>
    <p:sldId id="263" r:id="rId7"/>
    <p:sldId id="264" r:id="rId8"/>
    <p:sldId id="265" r:id="rId9"/>
    <p:sldId id="267" r:id="rId10"/>
    <p:sldId id="268" r:id="rId11"/>
    <p:sldId id="269" r:id="rId12"/>
    <p:sldId id="270" r:id="rId13"/>
    <p:sldId id="271" r:id="rId14"/>
    <p:sldId id="272" r:id="rId15"/>
    <p:sldId id="273" r:id="rId16"/>
    <p:sldId id="274" r:id="rId17"/>
    <p:sldId id="275" r:id="rId18"/>
    <p:sldId id="276" r:id="rId19"/>
    <p:sldId id="277" r:id="rId20"/>
    <p:sldId id="280" r:id="rId21"/>
    <p:sldId id="279" r:id="rId22"/>
    <p:sldId id="281" r:id="rId23"/>
    <p:sldId id="282" r:id="rId24"/>
    <p:sldId id="283" r:id="rId25"/>
    <p:sldId id="285" r:id="rId26"/>
    <p:sldId id="286" r:id="rId27"/>
    <p:sldId id="288" r:id="rId28"/>
    <p:sldId id="287" r:id="rId29"/>
    <p:sldId id="289" r:id="rId30"/>
    <p:sldId id="294" r:id="rId31"/>
    <p:sldId id="291" r:id="rId32"/>
    <p:sldId id="293" r:id="rId33"/>
    <p:sldId id="295" r:id="rId34"/>
    <p:sldId id="297" r:id="rId35"/>
    <p:sldId id="296" r:id="rId36"/>
    <p:sldId id="299" r:id="rId37"/>
  </p:sldIdLst>
  <p:sldSz cx="12192000" cy="6858000"/>
  <p:notesSz cx="6858000" cy="9144000"/>
  <p:embeddedFontLst>
    <p:embeddedFont>
      <p:font typeface="Avenir Next LT Pro" panose="020B0504020202020204" pitchFamily="34" charset="0"/>
      <p:regular r:id="rId38"/>
      <p:bold r:id="rId39"/>
      <p:italic r:id="rId40"/>
      <p:boldItalic r:id="rId41"/>
    </p:embeddedFont>
    <p:embeddedFont>
      <p:font typeface="Avenir Next LT Pro Light" panose="020B0304020202020204" pitchFamily="34" charset="0"/>
      <p:regular r:id="rId42"/>
      <p:italic r:id="rId43"/>
    </p:embeddedFont>
    <p:embeddedFont>
      <p:font typeface="TH Chakra Petch" panose="02000506000000020004" pitchFamily="2" charset="-34"/>
      <p:regular r:id="rId44"/>
      <p:bold r:id="rId45"/>
      <p:italic r:id="rId46"/>
      <p:boldItalic r:id="rId47"/>
    </p:embeddedFont>
  </p:embeddedFontLst>
  <p:defaultTextStyle>
    <a:defPPr>
      <a:defRPr lang="th-TH"/>
    </a:defPPr>
    <a:lvl1pPr marL="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68" d="100"/>
          <a:sy n="68" d="100"/>
        </p:scale>
        <p:origin x="538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2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5.fntdata"/><Relationship Id="rId47" Type="http://schemas.openxmlformats.org/officeDocument/2006/relationships/font" Target="fonts/font10.fntdata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font" Target="fonts/font3.fntdata"/><Relationship Id="rId45" Type="http://schemas.openxmlformats.org/officeDocument/2006/relationships/font" Target="fonts/font8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6.fntdata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1.fntdata"/><Relationship Id="rId46" Type="http://schemas.openxmlformats.org/officeDocument/2006/relationships/font" Target="fonts/font9.fntdata"/><Relationship Id="rId20" Type="http://schemas.openxmlformats.org/officeDocument/2006/relationships/slide" Target="slides/slide19.xml"/><Relationship Id="rId41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5756FB-E05E-443F-88A1-CFC9063899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84727" y="1597961"/>
            <a:ext cx="9144000" cy="3162300"/>
          </a:xfrm>
        </p:spPr>
        <p:txBody>
          <a:bodyPr anchor="b">
            <a:normAutofit/>
          </a:bodyPr>
          <a:lstStyle>
            <a:lvl1pPr algn="l"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C5DA97A-281B-4A77-9D2C-C5E6A860E6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84727" y="4902488"/>
            <a:ext cx="9144000" cy="985075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FD7BAE-E194-4223-BB4E-5E487863F5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8A28C-4C6A-46EA-90C0-4EE0B89CC5C7}" type="datetimeFigureOut">
              <a:rPr lang="en-US" smtClean="0"/>
              <a:t>6/10/2022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21F6C9-7279-4DF8-9462-3EFEFA03FB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457072-0A38-49AD-8D0D-0E42DD488E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F7F31-0B8A-474A-B86C-91F38175432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83393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489E81-5CFF-4A28-B9C8-5D54E51DF2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58A4CC8-DCB0-4E94-98A7-236E3D1866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D1F802-21C2-44B2-A419-55469D8265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8A28C-4C6A-46EA-90C0-4EE0B89CC5C7}" type="datetimeFigureOut">
              <a:rPr lang="en-US" smtClean="0"/>
              <a:t>6/10/2022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BDB709-08FF-4C4A-8670-4CCA9146F9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395375-1CC8-4950-8439-877451C426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F7F31-0B8A-474A-B86C-91F3817543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38660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CE8BDF0-A155-454D-B3E2-AD15D0905A6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073242" y="827313"/>
            <a:ext cx="2280557" cy="5061857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7244E0D-96EC-4B35-BA5C-5DAFCC7281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827313"/>
            <a:ext cx="8115300" cy="5061857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3ADC4E-9FB1-439F-B0FB-47F47B3421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8A28C-4C6A-46EA-90C0-4EE0B89CC5C7}" type="datetimeFigureOut">
              <a:rPr lang="en-US" smtClean="0"/>
              <a:t>6/10/2022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7EE406-061A-4440-BA75-3B684FC848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6D93CF-F5F3-4897-A51E-47D577FDD3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F7F31-0B8A-474A-B86C-91F3817543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4395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398199-C6CF-4DFF-A750-435F06CC74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F2D5EB-F993-411F-9DBA-971321FC00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A5D216-27F9-4078-8349-ABC9F614A5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8A28C-4C6A-46EA-90C0-4EE0B89CC5C7}" type="datetimeFigureOut">
              <a:rPr lang="en-US" smtClean="0"/>
              <a:t>6/10/2022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84F8A8-FBA7-4F25-ADEA-AF346495DE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4609F8-5897-4724-8FA6-3EFDE8F2DD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F7F31-0B8A-474A-B86C-91F3817543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19237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6C0F0C-7BA8-490D-B4C9-CCE145DCD1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4726" y="1709738"/>
            <a:ext cx="9143999" cy="3050523"/>
          </a:xfrm>
        </p:spPr>
        <p:txBody>
          <a:bodyPr anchor="b">
            <a:normAutofit/>
          </a:bodyPr>
          <a:lstStyle>
            <a:lvl1pPr>
              <a:defRPr sz="4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290E61-B837-4BE4-9BC7-6AF706BCCA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84726" y="4902488"/>
            <a:ext cx="9143999" cy="985075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52E15F-E46D-44C6-9FB9-07B0BC545A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8A28C-4C6A-46EA-90C0-4EE0B89CC5C7}" type="datetimeFigureOut">
              <a:rPr lang="en-US" smtClean="0"/>
              <a:t>6/10/2022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BF6955-3667-4857-B35A-9E12F79886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14B309-D15E-4FA1-9B8D-8C1F3B56C3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F7F31-0B8A-474A-B86C-91F3817543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94659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E219AB-91F9-4F80-9B5D-2E6FE925F0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19F334-D0CF-4DFD-BAA9-3ECD639B1F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77362" y="2227809"/>
            <a:ext cx="4942438" cy="394915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15E0B5D-4613-4DA7-BA20-58B19BE8A4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227809"/>
            <a:ext cx="4855265" cy="394915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4F311AB-0603-424D-BC42-0CEAB3562B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8A28C-4C6A-46EA-90C0-4EE0B89CC5C7}" type="datetimeFigureOut">
              <a:rPr lang="en-US" smtClean="0"/>
              <a:t>6/10/2022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A3AA2AC-0C5F-4835-BE47-D780C29890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6C54C0-DFDA-4778-9EE8-5E5C30E054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F7F31-0B8A-474A-B86C-91F3817543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77944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9F3603-5B09-4916-8324-A6BDAB4E06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4726" y="365125"/>
            <a:ext cx="9942739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74073C-C15B-4218-9B84-6758955176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84725" y="1681163"/>
            <a:ext cx="491285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4116D27-36F6-440B-A9BE-8B9499047C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84726" y="2505075"/>
            <a:ext cx="4912849" cy="36845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C12010D-7AC4-4A70-A211-6A29274119D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4855265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6AE85B5-3350-49A4-86A1-E5DAED4916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4855265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A73E874-D08B-4D81-B82D-5DF242E4A1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8A28C-4C6A-46EA-90C0-4EE0B89CC5C7}" type="datetimeFigureOut">
              <a:rPr lang="en-US" smtClean="0"/>
              <a:t>6/10/2022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E174067-0FFA-41C3-A3A6-E8907CC32D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7947985-FBC0-4118-8877-2E327F637D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F7F31-0B8A-474A-B86C-91F3817543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55199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CE0282-3DE7-4AB9-83AC-AFEDD22AF3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1A7436C-706A-443F-86CD-4444C82818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8A28C-4C6A-46EA-90C0-4EE0B89CC5C7}" type="datetimeFigureOut">
              <a:rPr lang="en-US" smtClean="0"/>
              <a:t>6/10/2022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9B53292-7EA5-45D0-957F-636A44FC06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476F59D-34BB-462C-B506-040B9E982F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F7F31-0B8A-474A-B86C-91F3817543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96675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BE55245-AB52-41B4-9B28-55E6527DA2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8A28C-4C6A-46EA-90C0-4EE0B89CC5C7}" type="datetimeFigureOut">
              <a:rPr lang="en-US" smtClean="0"/>
              <a:t>6/10/2022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A73B8AE-58B0-4FDF-8430-9D8D3DD537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9E4D91-8619-43C1-841B-B5F47DE017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F7F31-0B8A-474A-B86C-91F3817543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87970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5DA660-DF93-4947-B93F-BF118D3B5F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4727" y="457200"/>
            <a:ext cx="368729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F0292E-B3E1-4FD6-A7FA-C165BAC21C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5844277" cy="4873625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EFB0ECC-817B-4A71-AFB5-FC60A2BC3A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84727" y="2253343"/>
            <a:ext cx="3687298" cy="361564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7788E0B-6135-4F59-A35A-2CA1A8BA4E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8A28C-4C6A-46EA-90C0-4EE0B89CC5C7}" type="datetimeFigureOut">
              <a:rPr lang="en-US" smtClean="0"/>
              <a:t>6/10/2022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0DEF36-4037-4E6D-988F-CC8E3F11C6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5C0D2D-D878-4723-A002-5A601EFB48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F7F31-0B8A-474A-B86C-91F3817543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97221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5C59D5-B8A1-4C9C-A61F-E082A44330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4727" y="720433"/>
            <a:ext cx="3687298" cy="1587337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4CB4F5F-E6E7-45C3-B35C-80F81FB1A5E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5827712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6633AB7-4F8E-4A9F-AC15-89E6A6E003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84727" y="2449286"/>
            <a:ext cx="3687298" cy="341970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074B526-866D-4E11-A7F9-081BD4EDF4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8A28C-4C6A-46EA-90C0-4EE0B89CC5C7}" type="datetimeFigureOut">
              <a:rPr lang="en-US" smtClean="0"/>
              <a:t>6/10/2022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758BF8-E962-4367-8495-62438FDD48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FC20AE1-C97D-4E6C-9DB2-B2904C2CF2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F7F31-0B8A-474A-B86C-91F3817543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53542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id="{AE192E3E-68A9-4F36-936C-1C8D0B9EF132}"/>
              </a:ext>
            </a:extLst>
          </p:cNvPr>
          <p:cNvSpPr/>
          <p:nvPr/>
        </p:nvSpPr>
        <p:spPr>
          <a:xfrm>
            <a:off x="8803792" y="3455896"/>
            <a:ext cx="3388208" cy="3406341"/>
          </a:xfrm>
          <a:custGeom>
            <a:avLst/>
            <a:gdLst>
              <a:gd name="connsiteX0" fmla="*/ 3388058 w 3388208"/>
              <a:gd name="connsiteY0" fmla="*/ 0 h 3406341"/>
              <a:gd name="connsiteX1" fmla="*/ 3388208 w 3388208"/>
              <a:gd name="connsiteY1" fmla="*/ 0 h 3406341"/>
              <a:gd name="connsiteX2" fmla="*/ 3388208 w 3388208"/>
              <a:gd name="connsiteY2" fmla="*/ 3406341 h 3406341"/>
              <a:gd name="connsiteX3" fmla="*/ 0 w 3388208"/>
              <a:gd name="connsiteY3" fmla="*/ 3406341 h 3406341"/>
              <a:gd name="connsiteX4" fmla="*/ 79006 w 3388208"/>
              <a:gd name="connsiteY4" fmla="*/ 3404386 h 3406341"/>
              <a:gd name="connsiteX5" fmla="*/ 3383947 w 3388208"/>
              <a:gd name="connsiteY5" fmla="*/ 164274 h 3406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388208" h="3406341">
                <a:moveTo>
                  <a:pt x="3388058" y="0"/>
                </a:moveTo>
                <a:lnTo>
                  <a:pt x="3388208" y="0"/>
                </a:lnTo>
                <a:lnTo>
                  <a:pt x="3388208" y="3406341"/>
                </a:lnTo>
                <a:lnTo>
                  <a:pt x="0" y="3406341"/>
                </a:lnTo>
                <a:lnTo>
                  <a:pt x="79006" y="3404386"/>
                </a:lnTo>
                <a:cubicBezTo>
                  <a:pt x="1864742" y="3315784"/>
                  <a:pt x="3296223" y="1912901"/>
                  <a:pt x="3383947" y="164274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F214EB0-7E6D-4536-9350-5CB688B56F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7362" y="720434"/>
            <a:ext cx="9950103" cy="150737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F5455E-4725-4924-BF7D-2E1FC9E391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77362" y="2427316"/>
            <a:ext cx="9950103" cy="35135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CAD9D9-1A1D-4438-9F3D-E5E58FD72F1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243751" y="6356350"/>
            <a:ext cx="22966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8C28A28C-4C6A-46EA-90C0-4EE0B89CC5C7}" type="datetimeFigureOut">
              <a:rPr lang="en-US" smtClean="0"/>
              <a:pPr/>
              <a:t>6/10/2022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80A827-D7BF-4CA4-8C29-5AE54ADA478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-1610380" y="1926575"/>
            <a:ext cx="383035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717188-1DE1-4DA5-8161-21179E4ADE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40355" y="6356350"/>
            <a:ext cx="410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5DEF7F31-0B8A-474A-B86C-91F38175432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11103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18" r:id="rId6"/>
    <p:sldLayoutId id="2147483714" r:id="rId7"/>
    <p:sldLayoutId id="2147483715" r:id="rId8"/>
    <p:sldLayoutId id="2147483716" r:id="rId9"/>
    <p:sldLayoutId id="2147483717" r:id="rId10"/>
    <p:sldLayoutId id="2147483719" r:id="rId11"/>
  </p:sldLayoutIdLst>
  <p:txStyles>
    <p:titleStyle>
      <a:lvl1pPr algn="l" defTabSz="914400" rtl="0" eaLnBrk="1" latinLnBrk="0" hangingPunct="1">
        <a:lnSpc>
          <a:spcPct val="110000"/>
        </a:lnSpc>
        <a:spcBef>
          <a:spcPct val="0"/>
        </a:spcBef>
        <a:buNone/>
        <a:defRPr sz="3200" b="1" kern="120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274320" indent="0" algn="l" defTabSz="914400" rtl="0" eaLnBrk="1" latinLnBrk="0" hangingPunct="1">
        <a:lnSpc>
          <a:spcPct val="120000"/>
        </a:lnSpc>
        <a:spcBef>
          <a:spcPts val="500"/>
        </a:spcBef>
        <a:buFontTx/>
        <a:buNone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2pPr>
      <a:lvl3pPr marL="54864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0" algn="l" defTabSz="914400" rtl="0" eaLnBrk="1" latinLnBrk="0" hangingPunct="1">
        <a:lnSpc>
          <a:spcPct val="120000"/>
        </a:lnSpc>
        <a:spcBef>
          <a:spcPts val="500"/>
        </a:spcBef>
        <a:buFontTx/>
        <a:buNone/>
        <a:defRPr sz="1200" b="1" kern="1200">
          <a:solidFill>
            <a:schemeClr val="tx1"/>
          </a:solidFill>
          <a:latin typeface="+mn-lt"/>
          <a:ea typeface="+mn-ea"/>
          <a:cs typeface="+mn-cs"/>
        </a:defRPr>
      </a:lvl4pPr>
      <a:lvl5pPr marL="82296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9">
            <a:extLst>
              <a:ext uri="{FF2B5EF4-FFF2-40B4-BE49-F238E27FC236}">
                <a16:creationId xmlns:a16="http://schemas.microsoft.com/office/drawing/2014/main" id="{2C729A30-F429-4967-81E8-45F6757C88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11">
            <a:extLst>
              <a:ext uri="{FF2B5EF4-FFF2-40B4-BE49-F238E27FC236}">
                <a16:creationId xmlns:a16="http://schemas.microsoft.com/office/drawing/2014/main" id="{19FC137C-7F97-41FA-86A1-2E01C38374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6967903" cy="685798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Freeform: Shape 13">
            <a:extLst>
              <a:ext uri="{FF2B5EF4-FFF2-40B4-BE49-F238E27FC236}">
                <a16:creationId xmlns:a16="http://schemas.microsoft.com/office/drawing/2014/main" id="{9FBFB9D3-7D34-4948-B4D0-73E7B6E527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 flipV="1">
            <a:off x="54949" y="-54949"/>
            <a:ext cx="6858005" cy="6967903"/>
          </a:xfrm>
          <a:custGeom>
            <a:avLst/>
            <a:gdLst>
              <a:gd name="connsiteX0" fmla="*/ 0 w 2559050"/>
              <a:gd name="connsiteY0" fmla="*/ 0 h 2559050"/>
              <a:gd name="connsiteX1" fmla="*/ 2559050 w 2559050"/>
              <a:gd name="connsiteY1" fmla="*/ 0 h 2559050"/>
              <a:gd name="connsiteX2" fmla="*/ 0 w 2559050"/>
              <a:gd name="connsiteY2" fmla="*/ 2559050 h 2559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59050" h="2559050">
                <a:moveTo>
                  <a:pt x="0" y="0"/>
                </a:moveTo>
                <a:lnTo>
                  <a:pt x="2559050" y="0"/>
                </a:lnTo>
                <a:cubicBezTo>
                  <a:pt x="2559050" y="1413324"/>
                  <a:pt x="1413324" y="2559050"/>
                  <a:pt x="0" y="255905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5" name="Picture 4" descr="A picture containing blue, device, miller&#10;&#10;Description automatically generated">
            <a:extLst>
              <a:ext uri="{FF2B5EF4-FFF2-40B4-BE49-F238E27FC236}">
                <a16:creationId xmlns:a16="http://schemas.microsoft.com/office/drawing/2014/main" id="{3EA05572-0161-2138-5D39-666A86FD170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85" r="-1" b="-1"/>
          <a:stretch/>
        </p:blipFill>
        <p:spPr>
          <a:xfrm>
            <a:off x="6967903" y="-14"/>
            <a:ext cx="5236733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35635AF-2E53-177C-E9FC-E632E5DCAF52}"/>
              </a:ext>
            </a:extLst>
          </p:cNvPr>
          <p:cNvSpPr txBox="1"/>
          <p:nvPr/>
        </p:nvSpPr>
        <p:spPr>
          <a:xfrm>
            <a:off x="740751" y="2604904"/>
            <a:ext cx="464404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6000" b="1" dirty="0">
                <a:solidFill>
                  <a:srgbClr val="002060"/>
                </a:solidFill>
                <a:latin typeface="TH Chakra Petch" panose="02000506000000020004" pitchFamily="2" charset="-34"/>
                <a:cs typeface="TH Chakra Petch" panose="02000506000000020004" pitchFamily="2" charset="-34"/>
              </a:rPr>
              <a:t>หน่วยการเรียนรู้ที่ 6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4F57AE6-785D-7CC3-00AB-F94E29FF4D3B}"/>
              </a:ext>
            </a:extLst>
          </p:cNvPr>
          <p:cNvSpPr txBox="1"/>
          <p:nvPr/>
        </p:nvSpPr>
        <p:spPr>
          <a:xfrm>
            <a:off x="740751" y="3620574"/>
            <a:ext cx="4523512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h-TH" sz="6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อุปกรณ์การทำงานในระบบไฮดรอลิกส์</a:t>
            </a:r>
            <a:endParaRPr lang="th-TH" sz="6000" b="1" dirty="0">
              <a:solidFill>
                <a:srgbClr val="002060"/>
              </a:solidFill>
              <a:latin typeface="TH Chakra Petch" panose="02000506000000020004" pitchFamily="2" charset="-34"/>
              <a:cs typeface="TH Chakra Petch" panose="02000506000000020004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8526815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E4C1DE9-5E1B-46E3-BA0E-821C133425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92A3D4CF-9BB9-3AC1-008C-08133C89C1E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5502"/>
          <a:stretch/>
        </p:blipFill>
        <p:spPr>
          <a:xfrm>
            <a:off x="5647321" y="464559"/>
            <a:ext cx="6397925" cy="2758961"/>
          </a:xfrm>
          <a:prstGeom prst="rect">
            <a:avLst/>
          </a:prstGeom>
        </p:spPr>
      </p:pic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B61752EE-2019-48E4-B891-13C83EDC0B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5253435" y="-25387"/>
            <a:ext cx="3426280" cy="3477937"/>
          </a:xfrm>
          <a:custGeom>
            <a:avLst/>
            <a:gdLst>
              <a:gd name="connsiteX0" fmla="*/ 3388058 w 3388208"/>
              <a:gd name="connsiteY0" fmla="*/ 0 h 3406341"/>
              <a:gd name="connsiteX1" fmla="*/ 3388208 w 3388208"/>
              <a:gd name="connsiteY1" fmla="*/ 0 h 3406341"/>
              <a:gd name="connsiteX2" fmla="*/ 3388208 w 3388208"/>
              <a:gd name="connsiteY2" fmla="*/ 3406341 h 3406341"/>
              <a:gd name="connsiteX3" fmla="*/ 0 w 3388208"/>
              <a:gd name="connsiteY3" fmla="*/ 3406341 h 3406341"/>
              <a:gd name="connsiteX4" fmla="*/ 79006 w 3388208"/>
              <a:gd name="connsiteY4" fmla="*/ 3404386 h 3406341"/>
              <a:gd name="connsiteX5" fmla="*/ 3383947 w 3388208"/>
              <a:gd name="connsiteY5" fmla="*/ 164274 h 3406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388208" h="3406341">
                <a:moveTo>
                  <a:pt x="3388058" y="0"/>
                </a:moveTo>
                <a:lnTo>
                  <a:pt x="3388208" y="0"/>
                </a:lnTo>
                <a:lnTo>
                  <a:pt x="3388208" y="3406341"/>
                </a:lnTo>
                <a:lnTo>
                  <a:pt x="0" y="3406341"/>
                </a:lnTo>
                <a:lnTo>
                  <a:pt x="79006" y="3404386"/>
                </a:lnTo>
                <a:cubicBezTo>
                  <a:pt x="1864742" y="3315784"/>
                  <a:pt x="3296223" y="1912901"/>
                  <a:pt x="3383947" y="164274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07D3F89-C58A-45F7-8E26-2B6B48112F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8735837" y="3400142"/>
            <a:ext cx="3429000" cy="348481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C542152-E969-4F41-AFD8-4B5354BE54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5255042" y="3400619"/>
            <a:ext cx="3429945" cy="348481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34">
            <a:extLst>
              <a:ext uri="{FF2B5EF4-FFF2-40B4-BE49-F238E27FC236}">
                <a16:creationId xmlns:a16="http://schemas.microsoft.com/office/drawing/2014/main" id="{C2EDDE5C-FB26-46E8-9F4C-3548CC15C2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8735091" y="3401091"/>
            <a:ext cx="3428999" cy="3484818"/>
          </a:xfrm>
          <a:custGeom>
            <a:avLst/>
            <a:gdLst>
              <a:gd name="connsiteX0" fmla="*/ 0 w 3484819"/>
              <a:gd name="connsiteY0" fmla="*/ 0 h 3430264"/>
              <a:gd name="connsiteX1" fmla="*/ 3484819 w 3484819"/>
              <a:gd name="connsiteY1" fmla="*/ 0 h 3430264"/>
              <a:gd name="connsiteX2" fmla="*/ 3484819 w 3484819"/>
              <a:gd name="connsiteY2" fmla="*/ 3430264 h 3430264"/>
              <a:gd name="connsiteX3" fmla="*/ 0 w 3484819"/>
              <a:gd name="connsiteY3" fmla="*/ 3430264 h 3430264"/>
              <a:gd name="connsiteX4" fmla="*/ 0 w 3484819"/>
              <a:gd name="connsiteY4" fmla="*/ 0 h 3430264"/>
              <a:gd name="connsiteX0" fmla="*/ 0 w 3484819"/>
              <a:gd name="connsiteY0" fmla="*/ 0 h 3430264"/>
              <a:gd name="connsiteX1" fmla="*/ 3484819 w 3484819"/>
              <a:gd name="connsiteY1" fmla="*/ 0 h 3430264"/>
              <a:gd name="connsiteX2" fmla="*/ 0 w 3484819"/>
              <a:gd name="connsiteY2" fmla="*/ 3430264 h 3430264"/>
              <a:gd name="connsiteX3" fmla="*/ 0 w 3484819"/>
              <a:gd name="connsiteY3" fmla="*/ 0 h 34302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84819" h="3430264">
                <a:moveTo>
                  <a:pt x="0" y="0"/>
                </a:moveTo>
                <a:lnTo>
                  <a:pt x="3484819" y="0"/>
                </a:lnTo>
                <a:lnTo>
                  <a:pt x="0" y="3430264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0C21E06-9FE1-EE05-EEDE-6E4953B9B67B}"/>
              </a:ext>
            </a:extLst>
          </p:cNvPr>
          <p:cNvSpPr txBox="1"/>
          <p:nvPr/>
        </p:nvSpPr>
        <p:spPr>
          <a:xfrm>
            <a:off x="372958" y="1161417"/>
            <a:ext cx="4481689" cy="41242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th-TH" sz="36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1.1.2 ปั๊มฟันเฟืองใน </a:t>
            </a:r>
            <a:br>
              <a:rPr lang="th-TH" sz="36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</a:br>
            <a:r>
              <a:rPr lang="th-TH" sz="36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(</a:t>
            </a:r>
            <a:r>
              <a:rPr lang="en-US" sz="36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Internal Gear Pump) </a:t>
            </a:r>
            <a:endParaRPr lang="th-TH" sz="3600" b="1" i="0" dirty="0">
              <a:solidFill>
                <a:srgbClr val="002060"/>
              </a:solidFill>
              <a:effectLst/>
              <a:latin typeface="TH Chakra Petch" panose="02000506000000020004" pitchFamily="2" charset="-34"/>
              <a:cs typeface="TH Chakra Petch" panose="02000506000000020004" pitchFamily="2" charset="-34"/>
            </a:endParaRPr>
          </a:p>
          <a:p>
            <a:pPr algn="thaiDist"/>
            <a:r>
              <a:rPr lang="th-TH" sz="3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จะมีเฟืองตัวในเป็นฟันเฟืองนอก</a:t>
            </a:r>
            <a:br>
              <a:rPr lang="th-TH" sz="3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</a:br>
            <a:r>
              <a:rPr lang="th-TH" sz="3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ทำหน้าที่เป็นตัวขับเฟืองตัวนอก</a:t>
            </a:r>
            <a:br>
              <a:rPr lang="th-TH" sz="3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</a:br>
            <a:r>
              <a:rPr lang="th-TH" sz="3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ซึ่งเป็นฟันเฟืองในซีล มีลักษณะเป็น</a:t>
            </a:r>
            <a:br>
              <a:rPr lang="th-TH" sz="3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</a:br>
            <a:r>
              <a:rPr lang="th-TH" sz="3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เสี้ยว ทำให้เฟืองทั้งสองขบกันอยู่ตลอดเวลา และทำหน้าที่เป็นซีลกั้น</a:t>
            </a:r>
            <a:br>
              <a:rPr lang="th-TH" sz="3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</a:br>
            <a:r>
              <a:rPr lang="th-TH" sz="3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ไม่ให้น้ำมันไหลย้อนกลับ</a:t>
            </a:r>
            <a:r>
              <a:rPr lang="th-TH" sz="3000" b="1" dirty="0">
                <a:solidFill>
                  <a:srgbClr val="002060"/>
                </a:solidFill>
                <a:latin typeface="TH Chakra Petch" panose="02000506000000020004" pitchFamily="2" charset="-34"/>
                <a:cs typeface="TH Chakra Petch" panose="02000506000000020004" pitchFamily="2" charset="-34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703966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E4C1DE9-5E1B-46E3-BA0E-821C133425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88428776-8E47-7066-FF3D-8198154410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1822" y="496711"/>
            <a:ext cx="5418667" cy="2844800"/>
          </a:xfrm>
          <a:prstGeom prst="rect">
            <a:avLst/>
          </a:prstGeom>
        </p:spPr>
      </p:pic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B61752EE-2019-48E4-B891-13C83EDC0B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5253435" y="-25387"/>
            <a:ext cx="3426280" cy="3477937"/>
          </a:xfrm>
          <a:custGeom>
            <a:avLst/>
            <a:gdLst>
              <a:gd name="connsiteX0" fmla="*/ 3388058 w 3388208"/>
              <a:gd name="connsiteY0" fmla="*/ 0 h 3406341"/>
              <a:gd name="connsiteX1" fmla="*/ 3388208 w 3388208"/>
              <a:gd name="connsiteY1" fmla="*/ 0 h 3406341"/>
              <a:gd name="connsiteX2" fmla="*/ 3388208 w 3388208"/>
              <a:gd name="connsiteY2" fmla="*/ 3406341 h 3406341"/>
              <a:gd name="connsiteX3" fmla="*/ 0 w 3388208"/>
              <a:gd name="connsiteY3" fmla="*/ 3406341 h 3406341"/>
              <a:gd name="connsiteX4" fmla="*/ 79006 w 3388208"/>
              <a:gd name="connsiteY4" fmla="*/ 3404386 h 3406341"/>
              <a:gd name="connsiteX5" fmla="*/ 3383947 w 3388208"/>
              <a:gd name="connsiteY5" fmla="*/ 164274 h 3406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388208" h="3406341">
                <a:moveTo>
                  <a:pt x="3388058" y="0"/>
                </a:moveTo>
                <a:lnTo>
                  <a:pt x="3388208" y="0"/>
                </a:lnTo>
                <a:lnTo>
                  <a:pt x="3388208" y="3406341"/>
                </a:lnTo>
                <a:lnTo>
                  <a:pt x="0" y="3406341"/>
                </a:lnTo>
                <a:lnTo>
                  <a:pt x="79006" y="3404386"/>
                </a:lnTo>
                <a:cubicBezTo>
                  <a:pt x="1864742" y="3315784"/>
                  <a:pt x="3296223" y="1912901"/>
                  <a:pt x="3383947" y="164274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07D3F89-C58A-45F7-8E26-2B6B48112F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8735837" y="3400142"/>
            <a:ext cx="3429000" cy="348481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C542152-E969-4F41-AFD8-4B5354BE54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5255042" y="3400619"/>
            <a:ext cx="3429945" cy="348481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34">
            <a:extLst>
              <a:ext uri="{FF2B5EF4-FFF2-40B4-BE49-F238E27FC236}">
                <a16:creationId xmlns:a16="http://schemas.microsoft.com/office/drawing/2014/main" id="{C2EDDE5C-FB26-46E8-9F4C-3548CC15C2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8735091" y="3401091"/>
            <a:ext cx="3428999" cy="3484818"/>
          </a:xfrm>
          <a:custGeom>
            <a:avLst/>
            <a:gdLst>
              <a:gd name="connsiteX0" fmla="*/ 0 w 3484819"/>
              <a:gd name="connsiteY0" fmla="*/ 0 h 3430264"/>
              <a:gd name="connsiteX1" fmla="*/ 3484819 w 3484819"/>
              <a:gd name="connsiteY1" fmla="*/ 0 h 3430264"/>
              <a:gd name="connsiteX2" fmla="*/ 3484819 w 3484819"/>
              <a:gd name="connsiteY2" fmla="*/ 3430264 h 3430264"/>
              <a:gd name="connsiteX3" fmla="*/ 0 w 3484819"/>
              <a:gd name="connsiteY3" fmla="*/ 3430264 h 3430264"/>
              <a:gd name="connsiteX4" fmla="*/ 0 w 3484819"/>
              <a:gd name="connsiteY4" fmla="*/ 0 h 3430264"/>
              <a:gd name="connsiteX0" fmla="*/ 0 w 3484819"/>
              <a:gd name="connsiteY0" fmla="*/ 0 h 3430264"/>
              <a:gd name="connsiteX1" fmla="*/ 3484819 w 3484819"/>
              <a:gd name="connsiteY1" fmla="*/ 0 h 3430264"/>
              <a:gd name="connsiteX2" fmla="*/ 0 w 3484819"/>
              <a:gd name="connsiteY2" fmla="*/ 3430264 h 3430264"/>
              <a:gd name="connsiteX3" fmla="*/ 0 w 3484819"/>
              <a:gd name="connsiteY3" fmla="*/ 0 h 34302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84819" h="3430264">
                <a:moveTo>
                  <a:pt x="0" y="0"/>
                </a:moveTo>
                <a:lnTo>
                  <a:pt x="3484819" y="0"/>
                </a:lnTo>
                <a:lnTo>
                  <a:pt x="0" y="3430264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0121DFF-5551-E9AB-EC0A-80CD3DA29F31}"/>
              </a:ext>
            </a:extLst>
          </p:cNvPr>
          <p:cNvSpPr txBox="1"/>
          <p:nvPr/>
        </p:nvSpPr>
        <p:spPr>
          <a:xfrm>
            <a:off x="583154" y="949120"/>
            <a:ext cx="4255911" cy="5509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th-TH" sz="36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1.2  ปั๊มแบบโหลบ </a:t>
            </a:r>
            <a:br>
              <a:rPr lang="th-TH" sz="36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</a:br>
            <a:r>
              <a:rPr lang="th-TH" sz="36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(</a:t>
            </a:r>
            <a:r>
              <a:rPr lang="en-US" sz="36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Lobe Pump) </a:t>
            </a:r>
            <a:endParaRPr lang="th-TH" sz="3600" b="1" i="0" dirty="0">
              <a:solidFill>
                <a:srgbClr val="002060"/>
              </a:solidFill>
              <a:effectLst/>
              <a:latin typeface="TH Chakra Petch" panose="02000506000000020004" pitchFamily="2" charset="-34"/>
              <a:cs typeface="TH Chakra Petch" panose="02000506000000020004" pitchFamily="2" charset="-34"/>
            </a:endParaRPr>
          </a:p>
          <a:p>
            <a:pPr indent="722313" algn="thaiDist"/>
            <a:r>
              <a:rPr lang="th-TH" sz="3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ปั๊มแบบโหลบทำงานคล้ายปั๊มชนิดฟันเฟืองนอก ประกอบด้วย</a:t>
            </a:r>
            <a:br>
              <a:rPr lang="th-TH" sz="3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</a:br>
            <a:r>
              <a:rPr lang="th-TH" sz="3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โรเตอร์ 2 ตัว ที่มีโหลบขบกัน ซึ่งตัว</a:t>
            </a:r>
            <a:br>
              <a:rPr lang="th-TH" sz="3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</a:br>
            <a:r>
              <a:rPr lang="th-TH" sz="3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โรเตอร์อาจมีโหลบ 2, 3, 4 หรือมากกว่า ปกติตัวขับจะเป็นเฟืองอีก</a:t>
            </a:r>
            <a:br>
              <a:rPr lang="th-TH" sz="3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</a:br>
            <a:r>
              <a:rPr lang="th-TH" sz="3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ชุดหนึ่ง จากลักษณะของโรเตอร์ที่มีรูปร่างเป็นโหลบ จึงไม่มีซีลกันรั่ว </a:t>
            </a:r>
            <a:br>
              <a:rPr lang="th-TH" sz="3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</a:br>
            <a:r>
              <a:rPr lang="th-TH" sz="3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ปั๊มแบบนี้นิยมใช้เป็นตัวส่งน้ำมันที่มีปริมาณมากในระดับความดันต่ำๆ</a:t>
            </a:r>
            <a:endParaRPr lang="th-TH" sz="3000" b="1" dirty="0">
              <a:solidFill>
                <a:srgbClr val="002060"/>
              </a:solidFill>
              <a:latin typeface="TH Chakra Petch" panose="02000506000000020004" pitchFamily="2" charset="-34"/>
              <a:cs typeface="TH Chakra Petch" panose="02000506000000020004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8650368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9">
            <a:extLst>
              <a:ext uri="{FF2B5EF4-FFF2-40B4-BE49-F238E27FC236}">
                <a16:creationId xmlns:a16="http://schemas.microsoft.com/office/drawing/2014/main" id="{0E4C1DE9-5E1B-46E3-BA0E-821C133425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0D6927A2-9B90-518B-B4EF-931A2CE5DE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966575" y="280274"/>
            <a:ext cx="4431616" cy="3146448"/>
          </a:xfrm>
          <a:prstGeom prst="rect">
            <a:avLst/>
          </a:prstGeom>
        </p:spPr>
      </p:pic>
      <p:sp>
        <p:nvSpPr>
          <p:cNvPr id="19" name="Freeform: Shape 11">
            <a:extLst>
              <a:ext uri="{FF2B5EF4-FFF2-40B4-BE49-F238E27FC236}">
                <a16:creationId xmlns:a16="http://schemas.microsoft.com/office/drawing/2014/main" id="{B61752EE-2019-48E4-B891-13C83EDC0B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5253435" y="-25387"/>
            <a:ext cx="3426280" cy="3477937"/>
          </a:xfrm>
          <a:custGeom>
            <a:avLst/>
            <a:gdLst>
              <a:gd name="connsiteX0" fmla="*/ 3388058 w 3388208"/>
              <a:gd name="connsiteY0" fmla="*/ 0 h 3406341"/>
              <a:gd name="connsiteX1" fmla="*/ 3388208 w 3388208"/>
              <a:gd name="connsiteY1" fmla="*/ 0 h 3406341"/>
              <a:gd name="connsiteX2" fmla="*/ 3388208 w 3388208"/>
              <a:gd name="connsiteY2" fmla="*/ 3406341 h 3406341"/>
              <a:gd name="connsiteX3" fmla="*/ 0 w 3388208"/>
              <a:gd name="connsiteY3" fmla="*/ 3406341 h 3406341"/>
              <a:gd name="connsiteX4" fmla="*/ 79006 w 3388208"/>
              <a:gd name="connsiteY4" fmla="*/ 3404386 h 3406341"/>
              <a:gd name="connsiteX5" fmla="*/ 3383947 w 3388208"/>
              <a:gd name="connsiteY5" fmla="*/ 164274 h 3406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388208" h="3406341">
                <a:moveTo>
                  <a:pt x="3388058" y="0"/>
                </a:moveTo>
                <a:lnTo>
                  <a:pt x="3388208" y="0"/>
                </a:lnTo>
                <a:lnTo>
                  <a:pt x="3388208" y="3406341"/>
                </a:lnTo>
                <a:lnTo>
                  <a:pt x="0" y="3406341"/>
                </a:lnTo>
                <a:lnTo>
                  <a:pt x="79006" y="3404386"/>
                </a:lnTo>
                <a:cubicBezTo>
                  <a:pt x="1864742" y="3315784"/>
                  <a:pt x="3296223" y="1912901"/>
                  <a:pt x="3383947" y="164274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0" name="Rectangle 13">
            <a:extLst>
              <a:ext uri="{FF2B5EF4-FFF2-40B4-BE49-F238E27FC236}">
                <a16:creationId xmlns:a16="http://schemas.microsoft.com/office/drawing/2014/main" id="{107D3F89-C58A-45F7-8E26-2B6B48112F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8735837" y="3400142"/>
            <a:ext cx="3429000" cy="348481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C542152-E969-4F41-AFD8-4B5354BE54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5255042" y="3400619"/>
            <a:ext cx="3429945" cy="348481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34">
            <a:extLst>
              <a:ext uri="{FF2B5EF4-FFF2-40B4-BE49-F238E27FC236}">
                <a16:creationId xmlns:a16="http://schemas.microsoft.com/office/drawing/2014/main" id="{C2EDDE5C-FB26-46E8-9F4C-3548CC15C2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8735091" y="3401091"/>
            <a:ext cx="3428999" cy="3484818"/>
          </a:xfrm>
          <a:custGeom>
            <a:avLst/>
            <a:gdLst>
              <a:gd name="connsiteX0" fmla="*/ 0 w 3484819"/>
              <a:gd name="connsiteY0" fmla="*/ 0 h 3430264"/>
              <a:gd name="connsiteX1" fmla="*/ 3484819 w 3484819"/>
              <a:gd name="connsiteY1" fmla="*/ 0 h 3430264"/>
              <a:gd name="connsiteX2" fmla="*/ 3484819 w 3484819"/>
              <a:gd name="connsiteY2" fmla="*/ 3430264 h 3430264"/>
              <a:gd name="connsiteX3" fmla="*/ 0 w 3484819"/>
              <a:gd name="connsiteY3" fmla="*/ 3430264 h 3430264"/>
              <a:gd name="connsiteX4" fmla="*/ 0 w 3484819"/>
              <a:gd name="connsiteY4" fmla="*/ 0 h 3430264"/>
              <a:gd name="connsiteX0" fmla="*/ 0 w 3484819"/>
              <a:gd name="connsiteY0" fmla="*/ 0 h 3430264"/>
              <a:gd name="connsiteX1" fmla="*/ 3484819 w 3484819"/>
              <a:gd name="connsiteY1" fmla="*/ 0 h 3430264"/>
              <a:gd name="connsiteX2" fmla="*/ 0 w 3484819"/>
              <a:gd name="connsiteY2" fmla="*/ 3430264 h 3430264"/>
              <a:gd name="connsiteX3" fmla="*/ 0 w 3484819"/>
              <a:gd name="connsiteY3" fmla="*/ 0 h 34302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84819" h="3430264">
                <a:moveTo>
                  <a:pt x="0" y="0"/>
                </a:moveTo>
                <a:lnTo>
                  <a:pt x="3484819" y="0"/>
                </a:lnTo>
                <a:lnTo>
                  <a:pt x="0" y="3430264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99DA094-6B91-B6E6-C44E-88866BB39251}"/>
              </a:ext>
            </a:extLst>
          </p:cNvPr>
          <p:cNvSpPr txBox="1"/>
          <p:nvPr/>
        </p:nvSpPr>
        <p:spPr>
          <a:xfrm>
            <a:off x="299960" y="584788"/>
            <a:ext cx="4625303" cy="59708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th-TH" sz="36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1.3  ปั๊มแบบสกรู </a:t>
            </a:r>
            <a:br>
              <a:rPr lang="th-TH" sz="36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</a:br>
            <a:r>
              <a:rPr lang="th-TH" sz="36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(</a:t>
            </a:r>
            <a:r>
              <a:rPr lang="en-US" sz="36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Screw Pump)</a:t>
            </a:r>
            <a:endParaRPr lang="th-TH" sz="3600" b="1" i="0" dirty="0">
              <a:solidFill>
                <a:srgbClr val="002060"/>
              </a:solidFill>
              <a:effectLst/>
              <a:latin typeface="TH Chakra Petch" panose="02000506000000020004" pitchFamily="2" charset="-34"/>
              <a:cs typeface="TH Chakra Petch" panose="02000506000000020004" pitchFamily="2" charset="-34"/>
            </a:endParaRPr>
          </a:p>
          <a:p>
            <a:pPr indent="722313" algn="thaiDist"/>
            <a:r>
              <a:rPr lang="th-TH" sz="3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ปั๊มแบบสกรูทำหน้าที่ดูดน้ำมัน</a:t>
            </a:r>
            <a:br>
              <a:rPr lang="th-TH" sz="3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</a:br>
            <a:r>
              <a:rPr lang="th-TH" sz="3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ได้อย่างต่อเนื่อง ส่งจ่ายน้ำมันในแนวแกนการหมุนของสกรู โดยจะดูดน้ำมันให้</a:t>
            </a:r>
            <a:br>
              <a:rPr lang="th-TH" sz="3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</a:br>
            <a:r>
              <a:rPr lang="th-TH" sz="3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ไหลได้ต่อเนื่องตามแนวแกนของสกรู</a:t>
            </a:r>
            <a:br>
              <a:rPr lang="th-TH" sz="3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</a:br>
            <a:r>
              <a:rPr lang="th-TH" sz="3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จนถึงทางออกปั๊มมีความเร็วรอบสูง </a:t>
            </a:r>
            <a:br>
              <a:rPr lang="th-TH" sz="3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</a:br>
            <a:r>
              <a:rPr lang="th-TH" sz="3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แต่ประสิทธิภาพตํ่า เนื่องจากความฝืด ความดันของน้ำมันจำกัดเพียง 35 บาร์อัตราการส่งจ่ายน้ำมัน 450 ลิตร/นาที หากเป็นชนิดพิเศษสามารถสร้างความดันได้ถึง 250 บาร์</a:t>
            </a:r>
            <a:endParaRPr lang="th-TH" sz="3000" b="1" dirty="0">
              <a:solidFill>
                <a:srgbClr val="002060"/>
              </a:solidFill>
              <a:latin typeface="TH Chakra Petch" panose="02000506000000020004" pitchFamily="2" charset="-34"/>
              <a:cs typeface="TH Chakra Petch" panose="02000506000000020004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5167346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D93C0950-3C3C-4FE9-BE59-DAF5AEF993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C415DDA-2676-413C-8636-3E46EB18FA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07925" y="3401303"/>
            <a:ext cx="3485994" cy="345669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CD5FADB-FB52-448C-9702-2000373C29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8707923" y="-131"/>
            <a:ext cx="3488653" cy="340619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30F2F495-5DE2-4DF5-8741-3841A9DE41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V="1">
            <a:off x="8707925" y="3406925"/>
            <a:ext cx="3485990" cy="3451076"/>
          </a:xfrm>
          <a:custGeom>
            <a:avLst/>
            <a:gdLst>
              <a:gd name="connsiteX0" fmla="*/ 0 w 2559050"/>
              <a:gd name="connsiteY0" fmla="*/ 0 h 2559050"/>
              <a:gd name="connsiteX1" fmla="*/ 2559050 w 2559050"/>
              <a:gd name="connsiteY1" fmla="*/ 0 h 2559050"/>
              <a:gd name="connsiteX2" fmla="*/ 0 w 2559050"/>
              <a:gd name="connsiteY2" fmla="*/ 2559050 h 2559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59050" h="2559050">
                <a:moveTo>
                  <a:pt x="0" y="0"/>
                </a:moveTo>
                <a:lnTo>
                  <a:pt x="2559050" y="0"/>
                </a:lnTo>
                <a:cubicBezTo>
                  <a:pt x="2559050" y="1413324"/>
                  <a:pt x="1413324" y="2559050"/>
                  <a:pt x="0" y="255905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6" name="Rectangle 34">
            <a:extLst>
              <a:ext uri="{FF2B5EF4-FFF2-40B4-BE49-F238E27FC236}">
                <a16:creationId xmlns:a16="http://schemas.microsoft.com/office/drawing/2014/main" id="{6A740D2F-CBAA-486B-B578-F35085ECE7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749175" y="-41251"/>
            <a:ext cx="3417103" cy="3499599"/>
          </a:xfrm>
          <a:custGeom>
            <a:avLst/>
            <a:gdLst>
              <a:gd name="connsiteX0" fmla="*/ 0 w 3484819"/>
              <a:gd name="connsiteY0" fmla="*/ 0 h 3430264"/>
              <a:gd name="connsiteX1" fmla="*/ 3484819 w 3484819"/>
              <a:gd name="connsiteY1" fmla="*/ 0 h 3430264"/>
              <a:gd name="connsiteX2" fmla="*/ 3484819 w 3484819"/>
              <a:gd name="connsiteY2" fmla="*/ 3430264 h 3430264"/>
              <a:gd name="connsiteX3" fmla="*/ 0 w 3484819"/>
              <a:gd name="connsiteY3" fmla="*/ 3430264 h 3430264"/>
              <a:gd name="connsiteX4" fmla="*/ 0 w 3484819"/>
              <a:gd name="connsiteY4" fmla="*/ 0 h 3430264"/>
              <a:gd name="connsiteX0" fmla="*/ 0 w 3484819"/>
              <a:gd name="connsiteY0" fmla="*/ 0 h 3430264"/>
              <a:gd name="connsiteX1" fmla="*/ 3484819 w 3484819"/>
              <a:gd name="connsiteY1" fmla="*/ 0 h 3430264"/>
              <a:gd name="connsiteX2" fmla="*/ 0 w 3484819"/>
              <a:gd name="connsiteY2" fmla="*/ 3430264 h 3430264"/>
              <a:gd name="connsiteX3" fmla="*/ 0 w 3484819"/>
              <a:gd name="connsiteY3" fmla="*/ 0 h 34302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84819" h="3430264">
                <a:moveTo>
                  <a:pt x="0" y="0"/>
                </a:moveTo>
                <a:lnTo>
                  <a:pt x="3484819" y="0"/>
                </a:lnTo>
                <a:lnTo>
                  <a:pt x="0" y="3430264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9D737C0-4FB0-C59C-87CD-11D8BB549A32}"/>
              </a:ext>
            </a:extLst>
          </p:cNvPr>
          <p:cNvSpPr txBox="1"/>
          <p:nvPr/>
        </p:nvSpPr>
        <p:spPr>
          <a:xfrm>
            <a:off x="703417" y="877535"/>
            <a:ext cx="7481711" cy="50475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th-TH" sz="36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1.4 ปั๊มแบบใบพัด </a:t>
            </a:r>
            <a:br>
              <a:rPr lang="th-TH" sz="36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</a:br>
            <a:r>
              <a:rPr lang="th-TH" sz="36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(</a:t>
            </a:r>
            <a:r>
              <a:rPr lang="en-US" sz="36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Vane Pump) </a:t>
            </a:r>
            <a:endParaRPr lang="th-TH" sz="3600" b="1" i="0" dirty="0">
              <a:solidFill>
                <a:srgbClr val="002060"/>
              </a:solidFill>
              <a:effectLst/>
              <a:latin typeface="TH Chakra Petch" panose="02000506000000020004" pitchFamily="2" charset="-34"/>
              <a:cs typeface="TH Chakra Petch" panose="02000506000000020004" pitchFamily="2" charset="-34"/>
            </a:endParaRPr>
          </a:p>
          <a:p>
            <a:pPr indent="722313" algn="thaiDist">
              <a:tabLst>
                <a:tab pos="722313" algn="l"/>
              </a:tabLst>
            </a:pPr>
            <a:r>
              <a:rPr lang="th-TH" sz="3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ปั๊มแบบใบพัด นิยมใช้งานในระบบไฮดรอลิกส์เพราะมีประสิทธิภาพค่อนข้างสูง มีหลายชนิดตามลักษณะการใช้งาน โครงสร้างประกอบด้วยตัวโรเตอร์ ซึ่งเซาะเป็นร่องสำหรับรองรับใบพัดที่ทำจากแผ่นโลหะ  วงแหวนลูกเบี้ยว  (</a:t>
            </a:r>
            <a:r>
              <a:rPr lang="en-US" sz="3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Cam Ring) </a:t>
            </a:r>
            <a:r>
              <a:rPr lang="th-TH" sz="3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แผ่นซีล </a:t>
            </a:r>
            <a:br>
              <a:rPr lang="th-TH" sz="3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</a:br>
            <a:r>
              <a:rPr lang="th-TH" sz="3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เรือนปั๊ม และฝาครอบ ขนาดใบพัดของปั๊มจะไม่เท่ากัน เมื่อเพลาหมุนจะทำให้เกิดช่องสุญญากาศดูดน้ำมันเข้าใบพัดให้หมุน ทำให้น้ำมันไหลออกทางช่องออก แบ่งเป็น 2 ชนิด ได้แก่ ปั๊มชนิดไม่สมดุล และปั๊มชนิดสมดุล</a:t>
            </a:r>
            <a:r>
              <a:rPr lang="th-TH" sz="3000" b="1" dirty="0">
                <a:solidFill>
                  <a:srgbClr val="002060"/>
                </a:solidFill>
                <a:latin typeface="TH Chakra Petch" panose="02000506000000020004" pitchFamily="2" charset="-34"/>
                <a:cs typeface="TH Chakra Petch" panose="02000506000000020004" pitchFamily="2" charset="-34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825413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E4C1DE9-5E1B-46E3-BA0E-821C133425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close-up of a machine&#10;&#10;Description automatically generated with low confidence">
            <a:extLst>
              <a:ext uri="{FF2B5EF4-FFF2-40B4-BE49-F238E27FC236}">
                <a16:creationId xmlns:a16="http://schemas.microsoft.com/office/drawing/2014/main" id="{DE62CBBF-5462-5D62-F693-D334B3B3AE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23493" y="156160"/>
            <a:ext cx="5786099" cy="3327007"/>
          </a:xfrm>
          <a:prstGeom prst="rect">
            <a:avLst/>
          </a:prstGeom>
        </p:spPr>
      </p:pic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B61752EE-2019-48E4-B891-13C83EDC0B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5253435" y="-25387"/>
            <a:ext cx="3426280" cy="3477937"/>
          </a:xfrm>
          <a:custGeom>
            <a:avLst/>
            <a:gdLst>
              <a:gd name="connsiteX0" fmla="*/ 3388058 w 3388208"/>
              <a:gd name="connsiteY0" fmla="*/ 0 h 3406341"/>
              <a:gd name="connsiteX1" fmla="*/ 3388208 w 3388208"/>
              <a:gd name="connsiteY1" fmla="*/ 0 h 3406341"/>
              <a:gd name="connsiteX2" fmla="*/ 3388208 w 3388208"/>
              <a:gd name="connsiteY2" fmla="*/ 3406341 h 3406341"/>
              <a:gd name="connsiteX3" fmla="*/ 0 w 3388208"/>
              <a:gd name="connsiteY3" fmla="*/ 3406341 h 3406341"/>
              <a:gd name="connsiteX4" fmla="*/ 79006 w 3388208"/>
              <a:gd name="connsiteY4" fmla="*/ 3404386 h 3406341"/>
              <a:gd name="connsiteX5" fmla="*/ 3383947 w 3388208"/>
              <a:gd name="connsiteY5" fmla="*/ 164274 h 3406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388208" h="3406341">
                <a:moveTo>
                  <a:pt x="3388058" y="0"/>
                </a:moveTo>
                <a:lnTo>
                  <a:pt x="3388208" y="0"/>
                </a:lnTo>
                <a:lnTo>
                  <a:pt x="3388208" y="3406341"/>
                </a:lnTo>
                <a:lnTo>
                  <a:pt x="0" y="3406341"/>
                </a:lnTo>
                <a:lnTo>
                  <a:pt x="79006" y="3404386"/>
                </a:lnTo>
                <a:cubicBezTo>
                  <a:pt x="1864742" y="3315784"/>
                  <a:pt x="3296223" y="1912901"/>
                  <a:pt x="3383947" y="164274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07D3F89-C58A-45F7-8E26-2B6B48112F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8735837" y="3400142"/>
            <a:ext cx="3429000" cy="348481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C542152-E969-4F41-AFD8-4B5354BE54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5255042" y="3400619"/>
            <a:ext cx="3429945" cy="348481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34">
            <a:extLst>
              <a:ext uri="{FF2B5EF4-FFF2-40B4-BE49-F238E27FC236}">
                <a16:creationId xmlns:a16="http://schemas.microsoft.com/office/drawing/2014/main" id="{C2EDDE5C-FB26-46E8-9F4C-3548CC15C2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8735091" y="3401091"/>
            <a:ext cx="3428999" cy="3484818"/>
          </a:xfrm>
          <a:custGeom>
            <a:avLst/>
            <a:gdLst>
              <a:gd name="connsiteX0" fmla="*/ 0 w 3484819"/>
              <a:gd name="connsiteY0" fmla="*/ 0 h 3430264"/>
              <a:gd name="connsiteX1" fmla="*/ 3484819 w 3484819"/>
              <a:gd name="connsiteY1" fmla="*/ 0 h 3430264"/>
              <a:gd name="connsiteX2" fmla="*/ 3484819 w 3484819"/>
              <a:gd name="connsiteY2" fmla="*/ 3430264 h 3430264"/>
              <a:gd name="connsiteX3" fmla="*/ 0 w 3484819"/>
              <a:gd name="connsiteY3" fmla="*/ 3430264 h 3430264"/>
              <a:gd name="connsiteX4" fmla="*/ 0 w 3484819"/>
              <a:gd name="connsiteY4" fmla="*/ 0 h 3430264"/>
              <a:gd name="connsiteX0" fmla="*/ 0 w 3484819"/>
              <a:gd name="connsiteY0" fmla="*/ 0 h 3430264"/>
              <a:gd name="connsiteX1" fmla="*/ 3484819 w 3484819"/>
              <a:gd name="connsiteY1" fmla="*/ 0 h 3430264"/>
              <a:gd name="connsiteX2" fmla="*/ 0 w 3484819"/>
              <a:gd name="connsiteY2" fmla="*/ 3430264 h 3430264"/>
              <a:gd name="connsiteX3" fmla="*/ 0 w 3484819"/>
              <a:gd name="connsiteY3" fmla="*/ 0 h 34302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84819" h="3430264">
                <a:moveTo>
                  <a:pt x="0" y="0"/>
                </a:moveTo>
                <a:lnTo>
                  <a:pt x="3484819" y="0"/>
                </a:lnTo>
                <a:lnTo>
                  <a:pt x="0" y="3430264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A38B8B8-6B39-239C-6D25-4F982C6C1C85}"/>
              </a:ext>
            </a:extLst>
          </p:cNvPr>
          <p:cNvSpPr txBox="1"/>
          <p:nvPr/>
        </p:nvSpPr>
        <p:spPr>
          <a:xfrm>
            <a:off x="436074" y="579553"/>
            <a:ext cx="4609123" cy="56630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th-TH" sz="36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1.5 ปั๊มแบบลูกสูบ</a:t>
            </a:r>
            <a:br>
              <a:rPr lang="th-TH" sz="36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</a:br>
            <a:r>
              <a:rPr lang="th-TH" sz="36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(</a:t>
            </a:r>
            <a:r>
              <a:rPr lang="en-US" sz="36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Piston Pump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) </a:t>
            </a:r>
            <a:endParaRPr lang="th-TH" sz="3200" b="1" i="0" dirty="0">
              <a:solidFill>
                <a:srgbClr val="002060"/>
              </a:solidFill>
              <a:effectLst/>
              <a:latin typeface="TH Chakra Petch" panose="02000506000000020004" pitchFamily="2" charset="-34"/>
              <a:cs typeface="TH Chakra Petch" panose="02000506000000020004" pitchFamily="2" charset="-34"/>
            </a:endParaRPr>
          </a:p>
          <a:p>
            <a:pPr algn="thaiDist"/>
            <a:r>
              <a:rPr lang="th-TH" sz="28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ปั๊มแบบลูกสูบเป็นปั๊มที่มีความเร็วรอบสูง ประกอบด้วยลูกสูบ เพลาขับชุดลูกสูบ และ</a:t>
            </a:r>
            <a:br>
              <a:rPr lang="th-TH" sz="28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</a:br>
            <a:r>
              <a:rPr lang="th-TH" sz="28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ชุดแผ่นเอียง ลูกสูบแต่ละตัวจะวางเยื้องกัน เมื่อลูกสูบตัวที่ 1 เคลื่อนที่ลงมากระทบ</a:t>
            </a:r>
            <a:br>
              <a:rPr lang="th-TH" sz="28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</a:br>
            <a:r>
              <a:rPr lang="th-TH" sz="28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แผ่นเอียงจะเกิดแรงบิดกับพื้นที่หน้าตัด </a:t>
            </a:r>
            <a:br>
              <a:rPr lang="th-TH" sz="28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</a:br>
            <a:r>
              <a:rPr lang="th-TH" sz="28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ทำให้เกิดการหมุน ขณะเดียวกันลูกสูบตัว</a:t>
            </a:r>
            <a:br>
              <a:rPr lang="th-TH" sz="28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</a:br>
            <a:r>
              <a:rPr lang="th-TH" sz="28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ที่ 2 จะเคลื่อนที่ลงลูกสูบตัวที่ 1 เคลื่อนที่</a:t>
            </a:r>
            <a:br>
              <a:rPr lang="th-TH" sz="28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</a:br>
            <a:r>
              <a:rPr lang="th-TH" sz="28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ขึ้นโดยเรียงลำดับ 1, 2, ... 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N (N </a:t>
            </a:r>
            <a:r>
              <a:rPr lang="th-TH" sz="28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คือจำนวนลูกสูบ) การทำงานจะเคลื่อนที่ขึ้นลงสลับกันตลอดเวลา</a:t>
            </a:r>
            <a:endParaRPr lang="th-TH" b="1" dirty="0">
              <a:solidFill>
                <a:srgbClr val="002060"/>
              </a:solidFill>
              <a:latin typeface="TH Chakra Petch" panose="02000506000000020004" pitchFamily="2" charset="-34"/>
              <a:cs typeface="TH Chakra Petch" panose="02000506000000020004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1784549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AE192E3E-68A9-4F36-936C-1C8D0B9EF1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03792" y="3455896"/>
            <a:ext cx="3388208" cy="3406341"/>
          </a:xfrm>
          <a:custGeom>
            <a:avLst/>
            <a:gdLst>
              <a:gd name="connsiteX0" fmla="*/ 3388058 w 3388208"/>
              <a:gd name="connsiteY0" fmla="*/ 0 h 3406341"/>
              <a:gd name="connsiteX1" fmla="*/ 3388208 w 3388208"/>
              <a:gd name="connsiteY1" fmla="*/ 0 h 3406341"/>
              <a:gd name="connsiteX2" fmla="*/ 3388208 w 3388208"/>
              <a:gd name="connsiteY2" fmla="*/ 3406341 h 3406341"/>
              <a:gd name="connsiteX3" fmla="*/ 0 w 3388208"/>
              <a:gd name="connsiteY3" fmla="*/ 3406341 h 3406341"/>
              <a:gd name="connsiteX4" fmla="*/ 79006 w 3388208"/>
              <a:gd name="connsiteY4" fmla="*/ 3404386 h 3406341"/>
              <a:gd name="connsiteX5" fmla="*/ 3383947 w 3388208"/>
              <a:gd name="connsiteY5" fmla="*/ 164274 h 3406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388208" h="3406341">
                <a:moveTo>
                  <a:pt x="3388058" y="0"/>
                </a:moveTo>
                <a:lnTo>
                  <a:pt x="3388208" y="0"/>
                </a:lnTo>
                <a:lnTo>
                  <a:pt x="3388208" y="3406341"/>
                </a:lnTo>
                <a:lnTo>
                  <a:pt x="0" y="3406341"/>
                </a:lnTo>
                <a:lnTo>
                  <a:pt x="79006" y="3404386"/>
                </a:lnTo>
                <a:cubicBezTo>
                  <a:pt x="1864742" y="3315784"/>
                  <a:pt x="3296223" y="1912901"/>
                  <a:pt x="3383947" y="164274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33567960-1CEF-4B4F-86D1-C6F4F5FD33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FEE4C13-E261-4684-8FE3-BFCEAEC1FB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5345" y="3434819"/>
            <a:ext cx="3483870" cy="342899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6C8625B-1BED-4D5D-BD6A-81D65EA60E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3478380" y="3429000"/>
            <a:ext cx="5222189" cy="342899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A137CF16-50B0-44FA-82AF-AD747B73A8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V="1">
            <a:off x="-13052" y="3428997"/>
            <a:ext cx="3503659" cy="3451076"/>
          </a:xfrm>
          <a:custGeom>
            <a:avLst/>
            <a:gdLst>
              <a:gd name="connsiteX0" fmla="*/ 0 w 2559050"/>
              <a:gd name="connsiteY0" fmla="*/ 0 h 2559050"/>
              <a:gd name="connsiteX1" fmla="*/ 2559050 w 2559050"/>
              <a:gd name="connsiteY1" fmla="*/ 0 h 2559050"/>
              <a:gd name="connsiteX2" fmla="*/ 0 w 2559050"/>
              <a:gd name="connsiteY2" fmla="*/ 2559050 h 2559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59050" h="2559050">
                <a:moveTo>
                  <a:pt x="0" y="0"/>
                </a:moveTo>
                <a:lnTo>
                  <a:pt x="2559050" y="0"/>
                </a:lnTo>
                <a:cubicBezTo>
                  <a:pt x="2559050" y="1413324"/>
                  <a:pt x="1413324" y="2559050"/>
                  <a:pt x="0" y="255905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8" name="Rectangle 34">
            <a:extLst>
              <a:ext uri="{FF2B5EF4-FFF2-40B4-BE49-F238E27FC236}">
                <a16:creationId xmlns:a16="http://schemas.microsoft.com/office/drawing/2014/main" id="{76D9FFB1-E3DB-49AD-9B14-6343A0E470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5274600" y="3428997"/>
            <a:ext cx="3429002" cy="3429003"/>
          </a:xfrm>
          <a:custGeom>
            <a:avLst/>
            <a:gdLst>
              <a:gd name="connsiteX0" fmla="*/ 0 w 3484819"/>
              <a:gd name="connsiteY0" fmla="*/ 0 h 3430264"/>
              <a:gd name="connsiteX1" fmla="*/ 3484819 w 3484819"/>
              <a:gd name="connsiteY1" fmla="*/ 0 h 3430264"/>
              <a:gd name="connsiteX2" fmla="*/ 3484819 w 3484819"/>
              <a:gd name="connsiteY2" fmla="*/ 3430264 h 3430264"/>
              <a:gd name="connsiteX3" fmla="*/ 0 w 3484819"/>
              <a:gd name="connsiteY3" fmla="*/ 3430264 h 3430264"/>
              <a:gd name="connsiteX4" fmla="*/ 0 w 3484819"/>
              <a:gd name="connsiteY4" fmla="*/ 0 h 3430264"/>
              <a:gd name="connsiteX0" fmla="*/ 0 w 3484819"/>
              <a:gd name="connsiteY0" fmla="*/ 0 h 3430264"/>
              <a:gd name="connsiteX1" fmla="*/ 3484819 w 3484819"/>
              <a:gd name="connsiteY1" fmla="*/ 0 h 3430264"/>
              <a:gd name="connsiteX2" fmla="*/ 0 w 3484819"/>
              <a:gd name="connsiteY2" fmla="*/ 3430264 h 3430264"/>
              <a:gd name="connsiteX3" fmla="*/ 0 w 3484819"/>
              <a:gd name="connsiteY3" fmla="*/ 0 h 34302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84819" h="3430264">
                <a:moveTo>
                  <a:pt x="0" y="0"/>
                </a:moveTo>
                <a:lnTo>
                  <a:pt x="3484819" y="0"/>
                </a:lnTo>
                <a:lnTo>
                  <a:pt x="0" y="3430264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97104A3-01F9-4B74-A319-2D54DB3E0B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8713620" y="3429000"/>
            <a:ext cx="3483870" cy="342899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18CB82CE-E10B-46D8-AD75-C36AD0DA9A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V="1">
            <a:off x="7863564" y="4266005"/>
            <a:ext cx="3429000" cy="1754986"/>
          </a:xfrm>
          <a:custGeom>
            <a:avLst/>
            <a:gdLst>
              <a:gd name="connsiteX0" fmla="*/ 3423466 w 3423466"/>
              <a:gd name="connsiteY0" fmla="*/ 0 h 1718483"/>
              <a:gd name="connsiteX1" fmla="*/ 1710280 w 3423466"/>
              <a:gd name="connsiteY1" fmla="*/ 0 h 1718483"/>
              <a:gd name="connsiteX2" fmla="*/ 1710280 w 3423466"/>
              <a:gd name="connsiteY2" fmla="*/ 1 h 1718483"/>
              <a:gd name="connsiteX3" fmla="*/ 0 w 3423466"/>
              <a:gd name="connsiteY3" fmla="*/ 1 h 1718483"/>
              <a:gd name="connsiteX4" fmla="*/ 1538022 w 3423466"/>
              <a:gd name="connsiteY4" fmla="*/ 1709611 h 1718483"/>
              <a:gd name="connsiteX5" fmla="*/ 1710280 w 3423466"/>
              <a:gd name="connsiteY5" fmla="*/ 1718336 h 1718483"/>
              <a:gd name="connsiteX6" fmla="*/ 1710280 w 3423466"/>
              <a:gd name="connsiteY6" fmla="*/ 1718482 h 1718483"/>
              <a:gd name="connsiteX7" fmla="*/ 1711723 w 3423466"/>
              <a:gd name="connsiteY7" fmla="*/ 1718409 h 1718483"/>
              <a:gd name="connsiteX8" fmla="*/ 1713186 w 3423466"/>
              <a:gd name="connsiteY8" fmla="*/ 1718483 h 1718483"/>
              <a:gd name="connsiteX9" fmla="*/ 1713186 w 3423466"/>
              <a:gd name="connsiteY9" fmla="*/ 1718335 h 1718483"/>
              <a:gd name="connsiteX10" fmla="*/ 1885444 w 3423466"/>
              <a:gd name="connsiteY10" fmla="*/ 1709610 h 1718483"/>
              <a:gd name="connsiteX11" fmla="*/ 3423466 w 3423466"/>
              <a:gd name="connsiteY11" fmla="*/ 0 h 17184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423466" h="1718483">
                <a:moveTo>
                  <a:pt x="3423466" y="0"/>
                </a:moveTo>
                <a:lnTo>
                  <a:pt x="1710280" y="0"/>
                </a:lnTo>
                <a:lnTo>
                  <a:pt x="1710280" y="1"/>
                </a:lnTo>
                <a:lnTo>
                  <a:pt x="0" y="1"/>
                </a:lnTo>
                <a:cubicBezTo>
                  <a:pt x="0" y="889774"/>
                  <a:pt x="674138" y="1621607"/>
                  <a:pt x="1538022" y="1709611"/>
                </a:cubicBezTo>
                <a:lnTo>
                  <a:pt x="1710280" y="1718336"/>
                </a:lnTo>
                <a:lnTo>
                  <a:pt x="1710280" y="1718482"/>
                </a:lnTo>
                <a:lnTo>
                  <a:pt x="1711723" y="1718409"/>
                </a:lnTo>
                <a:lnTo>
                  <a:pt x="1713186" y="1718483"/>
                </a:lnTo>
                <a:lnTo>
                  <a:pt x="1713186" y="1718335"/>
                </a:lnTo>
                <a:lnTo>
                  <a:pt x="1885444" y="1709610"/>
                </a:lnTo>
                <a:cubicBezTo>
                  <a:pt x="2749328" y="1621606"/>
                  <a:pt x="3423466" y="889773"/>
                  <a:pt x="342346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4434675C-241B-444A-8EA1-83DAE0C596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V="1">
            <a:off x="9609279" y="4275275"/>
            <a:ext cx="3429000" cy="1736446"/>
          </a:xfrm>
          <a:custGeom>
            <a:avLst/>
            <a:gdLst>
              <a:gd name="connsiteX0" fmla="*/ 3423466 w 3423466"/>
              <a:gd name="connsiteY0" fmla="*/ 0 h 1718483"/>
              <a:gd name="connsiteX1" fmla="*/ 1710280 w 3423466"/>
              <a:gd name="connsiteY1" fmla="*/ 0 h 1718483"/>
              <a:gd name="connsiteX2" fmla="*/ 1710280 w 3423466"/>
              <a:gd name="connsiteY2" fmla="*/ 1 h 1718483"/>
              <a:gd name="connsiteX3" fmla="*/ 0 w 3423466"/>
              <a:gd name="connsiteY3" fmla="*/ 1 h 1718483"/>
              <a:gd name="connsiteX4" fmla="*/ 1538022 w 3423466"/>
              <a:gd name="connsiteY4" fmla="*/ 1709611 h 1718483"/>
              <a:gd name="connsiteX5" fmla="*/ 1710280 w 3423466"/>
              <a:gd name="connsiteY5" fmla="*/ 1718336 h 1718483"/>
              <a:gd name="connsiteX6" fmla="*/ 1710280 w 3423466"/>
              <a:gd name="connsiteY6" fmla="*/ 1718482 h 1718483"/>
              <a:gd name="connsiteX7" fmla="*/ 1711723 w 3423466"/>
              <a:gd name="connsiteY7" fmla="*/ 1718409 h 1718483"/>
              <a:gd name="connsiteX8" fmla="*/ 1713186 w 3423466"/>
              <a:gd name="connsiteY8" fmla="*/ 1718483 h 1718483"/>
              <a:gd name="connsiteX9" fmla="*/ 1713186 w 3423466"/>
              <a:gd name="connsiteY9" fmla="*/ 1718335 h 1718483"/>
              <a:gd name="connsiteX10" fmla="*/ 1885444 w 3423466"/>
              <a:gd name="connsiteY10" fmla="*/ 1709610 h 1718483"/>
              <a:gd name="connsiteX11" fmla="*/ 3423466 w 3423466"/>
              <a:gd name="connsiteY11" fmla="*/ 0 h 17184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423466" h="1718483">
                <a:moveTo>
                  <a:pt x="3423466" y="0"/>
                </a:moveTo>
                <a:lnTo>
                  <a:pt x="1710280" y="0"/>
                </a:lnTo>
                <a:lnTo>
                  <a:pt x="1710280" y="1"/>
                </a:lnTo>
                <a:lnTo>
                  <a:pt x="0" y="1"/>
                </a:lnTo>
                <a:cubicBezTo>
                  <a:pt x="0" y="889774"/>
                  <a:pt x="674138" y="1621607"/>
                  <a:pt x="1538022" y="1709611"/>
                </a:cubicBezTo>
                <a:lnTo>
                  <a:pt x="1710280" y="1718336"/>
                </a:lnTo>
                <a:lnTo>
                  <a:pt x="1710280" y="1718482"/>
                </a:lnTo>
                <a:lnTo>
                  <a:pt x="1711723" y="1718409"/>
                </a:lnTo>
                <a:lnTo>
                  <a:pt x="1713186" y="1718483"/>
                </a:lnTo>
                <a:lnTo>
                  <a:pt x="1713186" y="1718335"/>
                </a:lnTo>
                <a:lnTo>
                  <a:pt x="1885444" y="1709610"/>
                </a:lnTo>
                <a:cubicBezTo>
                  <a:pt x="2749328" y="1621606"/>
                  <a:pt x="3423466" y="889773"/>
                  <a:pt x="342346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B5AA15F-0074-1D28-D1B6-F4A2A799F4BD}"/>
              </a:ext>
            </a:extLst>
          </p:cNvPr>
          <p:cNvSpPr txBox="1"/>
          <p:nvPr/>
        </p:nvSpPr>
        <p:spPr>
          <a:xfrm>
            <a:off x="3220156" y="578987"/>
            <a:ext cx="6804377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44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2. อุปกรณ์การทำงานในระบบไฮดรอลิกส์</a:t>
            </a:r>
            <a:endParaRPr lang="th-TH" sz="4400" dirty="0">
              <a:solidFill>
                <a:srgbClr val="002060"/>
              </a:solidFill>
              <a:latin typeface="TH Chakra Petch" panose="02000506000000020004" pitchFamily="2" charset="-34"/>
              <a:cs typeface="TH Chakra Petch" panose="02000506000000020004" pitchFamily="2" charset="-34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F662DE9-A7F4-6EFB-8F4A-E3D824DBC458}"/>
              </a:ext>
            </a:extLst>
          </p:cNvPr>
          <p:cNvSpPr txBox="1"/>
          <p:nvPr/>
        </p:nvSpPr>
        <p:spPr>
          <a:xfrm>
            <a:off x="740737" y="1412805"/>
            <a:ext cx="10710525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722313" algn="thaiDist"/>
            <a:r>
              <a:rPr lang="th-TH" sz="3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ในระบบไฮดรอลิกส์ประกอบด้วยอุปกรณ์การทำงานเพื่อทำหน้าที่เปลี่ยนกำลังงานของไหลให้เป็นกำลังงานกล ได้แก่ กระบอกสูบไฮดรอลิกส์ และมอเตอร์ไฮดรอลิกส์ เมื่อเข้าสู่ส่วนควบคุม</a:t>
            </a:r>
            <a:br>
              <a:rPr lang="th-TH" sz="3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</a:br>
            <a:r>
              <a:rPr lang="th-TH" sz="3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การทำงานในระบบประกอบด้วยวาล์วควบคุมชนิดต่างๆ </a:t>
            </a:r>
            <a:endParaRPr lang="th-TH" sz="3000" b="1" dirty="0">
              <a:solidFill>
                <a:srgbClr val="002060"/>
              </a:solidFill>
              <a:latin typeface="TH Chakra Petch" panose="02000506000000020004" pitchFamily="2" charset="-34"/>
              <a:cs typeface="TH Chakra Petch" panose="02000506000000020004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7686316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7612F838-9E15-400D-ADAA-BC5595009B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24227C0-1C28-4574-96C0-36D90661A5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25965" y="0"/>
            <a:ext cx="3484819" cy="343523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34">
            <a:extLst>
              <a:ext uri="{FF2B5EF4-FFF2-40B4-BE49-F238E27FC236}">
                <a16:creationId xmlns:a16="http://schemas.microsoft.com/office/drawing/2014/main" id="{7B2CA80B-A8CD-4C81-90DC-D43EFD3B37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25965" y="-9993"/>
            <a:ext cx="3479957" cy="3445231"/>
          </a:xfrm>
          <a:custGeom>
            <a:avLst/>
            <a:gdLst>
              <a:gd name="connsiteX0" fmla="*/ 0 w 3484819"/>
              <a:gd name="connsiteY0" fmla="*/ 0 h 3430264"/>
              <a:gd name="connsiteX1" fmla="*/ 3484819 w 3484819"/>
              <a:gd name="connsiteY1" fmla="*/ 0 h 3430264"/>
              <a:gd name="connsiteX2" fmla="*/ 3484819 w 3484819"/>
              <a:gd name="connsiteY2" fmla="*/ 3430264 h 3430264"/>
              <a:gd name="connsiteX3" fmla="*/ 0 w 3484819"/>
              <a:gd name="connsiteY3" fmla="*/ 3430264 h 3430264"/>
              <a:gd name="connsiteX4" fmla="*/ 0 w 3484819"/>
              <a:gd name="connsiteY4" fmla="*/ 0 h 3430264"/>
              <a:gd name="connsiteX0" fmla="*/ 0 w 3484819"/>
              <a:gd name="connsiteY0" fmla="*/ 0 h 3430264"/>
              <a:gd name="connsiteX1" fmla="*/ 3484819 w 3484819"/>
              <a:gd name="connsiteY1" fmla="*/ 0 h 3430264"/>
              <a:gd name="connsiteX2" fmla="*/ 0 w 3484819"/>
              <a:gd name="connsiteY2" fmla="*/ 3430264 h 3430264"/>
              <a:gd name="connsiteX3" fmla="*/ 0 w 3484819"/>
              <a:gd name="connsiteY3" fmla="*/ 0 h 34302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84819" h="3430264">
                <a:moveTo>
                  <a:pt x="0" y="0"/>
                </a:moveTo>
                <a:lnTo>
                  <a:pt x="3484819" y="0"/>
                </a:lnTo>
                <a:lnTo>
                  <a:pt x="0" y="3430264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F89C4351-E530-4C90-9416-A9B8BD88DC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14697" y="3427736"/>
            <a:ext cx="3484819" cy="3430264"/>
          </a:xfrm>
          <a:custGeom>
            <a:avLst/>
            <a:gdLst>
              <a:gd name="connsiteX0" fmla="*/ 3477175 w 3484819"/>
              <a:gd name="connsiteY0" fmla="*/ 0 h 3430264"/>
              <a:gd name="connsiteX1" fmla="*/ 3484819 w 3484819"/>
              <a:gd name="connsiteY1" fmla="*/ 0 h 3430264"/>
              <a:gd name="connsiteX2" fmla="*/ 3484819 w 3484819"/>
              <a:gd name="connsiteY2" fmla="*/ 3430264 h 3430264"/>
              <a:gd name="connsiteX3" fmla="*/ 0 w 3484819"/>
              <a:gd name="connsiteY3" fmla="*/ 3430264 h 3430264"/>
              <a:gd name="connsiteX4" fmla="*/ 0 w 3484819"/>
              <a:gd name="connsiteY4" fmla="*/ 3429980 h 3430264"/>
              <a:gd name="connsiteX5" fmla="*/ 168101 w 3484819"/>
              <a:gd name="connsiteY5" fmla="*/ 3425798 h 3430264"/>
              <a:gd name="connsiteX6" fmla="*/ 3459291 w 3484819"/>
              <a:gd name="connsiteY6" fmla="*/ 348491 h 34302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484819" h="3430264">
                <a:moveTo>
                  <a:pt x="3477175" y="0"/>
                </a:moveTo>
                <a:lnTo>
                  <a:pt x="3484819" y="0"/>
                </a:lnTo>
                <a:lnTo>
                  <a:pt x="3484819" y="3430264"/>
                </a:lnTo>
                <a:lnTo>
                  <a:pt x="0" y="3430264"/>
                </a:lnTo>
                <a:lnTo>
                  <a:pt x="0" y="3429980"/>
                </a:lnTo>
                <a:lnTo>
                  <a:pt x="168101" y="3425798"/>
                </a:lnTo>
                <a:cubicBezTo>
                  <a:pt x="1892515" y="3339789"/>
                  <a:pt x="3286588" y="2021777"/>
                  <a:pt x="3459291" y="348491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2F70C1E-70A9-4389-843B-5784E2A9E7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10784" y="-9991"/>
            <a:ext cx="3483870" cy="344523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close-up of a machine&#10;&#10;Description automatically generated with low confidence">
            <a:extLst>
              <a:ext uri="{FF2B5EF4-FFF2-40B4-BE49-F238E27FC236}">
                <a16:creationId xmlns:a16="http://schemas.microsoft.com/office/drawing/2014/main" id="{A2D582B2-9FBB-0159-B44B-BC885CD7502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187" r="-1" b="5992"/>
          <a:stretch/>
        </p:blipFill>
        <p:spPr>
          <a:xfrm>
            <a:off x="5225965" y="3435239"/>
            <a:ext cx="6970895" cy="3432752"/>
          </a:xfrm>
          <a:custGeom>
            <a:avLst/>
            <a:gdLst/>
            <a:ahLst/>
            <a:cxnLst/>
            <a:rect l="l" t="t" r="r" b="b"/>
            <a:pathLst>
              <a:path w="6970895" h="3432752">
                <a:moveTo>
                  <a:pt x="0" y="0"/>
                </a:moveTo>
                <a:lnTo>
                  <a:pt x="3482163" y="0"/>
                </a:lnTo>
                <a:lnTo>
                  <a:pt x="6970895" y="0"/>
                </a:lnTo>
                <a:cubicBezTo>
                  <a:pt x="6970895" y="1895856"/>
                  <a:pt x="5408935" y="3432752"/>
                  <a:pt x="3482163" y="3432752"/>
                </a:cubicBezTo>
                <a:lnTo>
                  <a:pt x="3482163" y="3430264"/>
                </a:lnTo>
                <a:lnTo>
                  <a:pt x="0" y="3430264"/>
                </a:lnTo>
                <a:close/>
              </a:path>
            </a:pathLst>
          </a:cu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858001D-40C0-1771-5EF1-2ADDC6FC1852}"/>
              </a:ext>
            </a:extLst>
          </p:cNvPr>
          <p:cNvSpPr txBox="1"/>
          <p:nvPr/>
        </p:nvSpPr>
        <p:spPr>
          <a:xfrm>
            <a:off x="633351" y="1211744"/>
            <a:ext cx="4222045" cy="45858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th-TH" sz="36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2.1 มอเตอร์ไฮดรอลิกส์</a:t>
            </a:r>
            <a:br>
              <a:rPr lang="th-TH" sz="36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</a:br>
            <a:r>
              <a:rPr lang="th-TH" sz="36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(</a:t>
            </a:r>
            <a:r>
              <a:rPr lang="en-US" sz="36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Hydraulic Motors)</a:t>
            </a:r>
            <a:endParaRPr lang="th-TH" sz="3600" b="1" i="0" dirty="0">
              <a:solidFill>
                <a:srgbClr val="002060"/>
              </a:solidFill>
              <a:effectLst/>
              <a:latin typeface="TH Chakra Petch" panose="02000506000000020004" pitchFamily="2" charset="-34"/>
              <a:cs typeface="TH Chakra Petch" panose="02000506000000020004" pitchFamily="2" charset="-34"/>
            </a:endParaRPr>
          </a:p>
          <a:p>
            <a:pPr algn="thaiDist">
              <a:spcAft>
                <a:spcPts val="1200"/>
              </a:spcAft>
            </a:pPr>
            <a:r>
              <a:rPr lang="th-TH" sz="3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มอเตอร์ไฮดรอลิกส์ทำหน้าที่เป็นอุปกรณ์เปลี่ยนพลังงานจากพลังงานของไหลให้เป็นพลังงานกลในรูปแบบของการหมุน ทำให้ได้แรงบิดที่เพลาของมอเตอร์ไฮดรอลิกส์หมุนขับเครื่องจักรหรือโหลดให้ทำงานตาม</a:t>
            </a:r>
            <a:br>
              <a:rPr lang="th-TH" sz="3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</a:br>
            <a:r>
              <a:rPr lang="th-TH" sz="3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ที่ต้องการ</a:t>
            </a:r>
            <a:endParaRPr lang="th-TH" sz="3000" b="1" dirty="0">
              <a:solidFill>
                <a:srgbClr val="002060"/>
              </a:solidFill>
              <a:latin typeface="TH Chakra Petch" panose="02000506000000020004" pitchFamily="2" charset="-34"/>
              <a:cs typeface="TH Chakra Petch" panose="02000506000000020004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1197414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7612F838-9E15-400D-ADAA-BC5595009B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24227C0-1C28-4574-96C0-36D90661A5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25965" y="0"/>
            <a:ext cx="3484819" cy="343523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34">
            <a:extLst>
              <a:ext uri="{FF2B5EF4-FFF2-40B4-BE49-F238E27FC236}">
                <a16:creationId xmlns:a16="http://schemas.microsoft.com/office/drawing/2014/main" id="{7B2CA80B-A8CD-4C81-90DC-D43EFD3B37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25965" y="-9993"/>
            <a:ext cx="3479957" cy="3445231"/>
          </a:xfrm>
          <a:custGeom>
            <a:avLst/>
            <a:gdLst>
              <a:gd name="connsiteX0" fmla="*/ 0 w 3484819"/>
              <a:gd name="connsiteY0" fmla="*/ 0 h 3430264"/>
              <a:gd name="connsiteX1" fmla="*/ 3484819 w 3484819"/>
              <a:gd name="connsiteY1" fmla="*/ 0 h 3430264"/>
              <a:gd name="connsiteX2" fmla="*/ 3484819 w 3484819"/>
              <a:gd name="connsiteY2" fmla="*/ 3430264 h 3430264"/>
              <a:gd name="connsiteX3" fmla="*/ 0 w 3484819"/>
              <a:gd name="connsiteY3" fmla="*/ 3430264 h 3430264"/>
              <a:gd name="connsiteX4" fmla="*/ 0 w 3484819"/>
              <a:gd name="connsiteY4" fmla="*/ 0 h 3430264"/>
              <a:gd name="connsiteX0" fmla="*/ 0 w 3484819"/>
              <a:gd name="connsiteY0" fmla="*/ 0 h 3430264"/>
              <a:gd name="connsiteX1" fmla="*/ 3484819 w 3484819"/>
              <a:gd name="connsiteY1" fmla="*/ 0 h 3430264"/>
              <a:gd name="connsiteX2" fmla="*/ 0 w 3484819"/>
              <a:gd name="connsiteY2" fmla="*/ 3430264 h 3430264"/>
              <a:gd name="connsiteX3" fmla="*/ 0 w 3484819"/>
              <a:gd name="connsiteY3" fmla="*/ 0 h 34302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84819" h="3430264">
                <a:moveTo>
                  <a:pt x="0" y="0"/>
                </a:moveTo>
                <a:lnTo>
                  <a:pt x="3484819" y="0"/>
                </a:lnTo>
                <a:lnTo>
                  <a:pt x="0" y="3430264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F89C4351-E530-4C90-9416-A9B8BD88DC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14697" y="3427736"/>
            <a:ext cx="3484819" cy="3430264"/>
          </a:xfrm>
          <a:custGeom>
            <a:avLst/>
            <a:gdLst>
              <a:gd name="connsiteX0" fmla="*/ 3477175 w 3484819"/>
              <a:gd name="connsiteY0" fmla="*/ 0 h 3430264"/>
              <a:gd name="connsiteX1" fmla="*/ 3484819 w 3484819"/>
              <a:gd name="connsiteY1" fmla="*/ 0 h 3430264"/>
              <a:gd name="connsiteX2" fmla="*/ 3484819 w 3484819"/>
              <a:gd name="connsiteY2" fmla="*/ 3430264 h 3430264"/>
              <a:gd name="connsiteX3" fmla="*/ 0 w 3484819"/>
              <a:gd name="connsiteY3" fmla="*/ 3430264 h 3430264"/>
              <a:gd name="connsiteX4" fmla="*/ 0 w 3484819"/>
              <a:gd name="connsiteY4" fmla="*/ 3429980 h 3430264"/>
              <a:gd name="connsiteX5" fmla="*/ 168101 w 3484819"/>
              <a:gd name="connsiteY5" fmla="*/ 3425798 h 3430264"/>
              <a:gd name="connsiteX6" fmla="*/ 3459291 w 3484819"/>
              <a:gd name="connsiteY6" fmla="*/ 348491 h 34302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484819" h="3430264">
                <a:moveTo>
                  <a:pt x="3477175" y="0"/>
                </a:moveTo>
                <a:lnTo>
                  <a:pt x="3484819" y="0"/>
                </a:lnTo>
                <a:lnTo>
                  <a:pt x="3484819" y="3430264"/>
                </a:lnTo>
                <a:lnTo>
                  <a:pt x="0" y="3430264"/>
                </a:lnTo>
                <a:lnTo>
                  <a:pt x="0" y="3429980"/>
                </a:lnTo>
                <a:lnTo>
                  <a:pt x="168101" y="3425798"/>
                </a:lnTo>
                <a:cubicBezTo>
                  <a:pt x="1892515" y="3339789"/>
                  <a:pt x="3286588" y="2021777"/>
                  <a:pt x="3459291" y="348491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2F70C1E-70A9-4389-843B-5784E2A9E7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10784" y="-9991"/>
            <a:ext cx="3483870" cy="344523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close-up of a machine&#10;&#10;Description automatically generated with low confidence">
            <a:extLst>
              <a:ext uri="{FF2B5EF4-FFF2-40B4-BE49-F238E27FC236}">
                <a16:creationId xmlns:a16="http://schemas.microsoft.com/office/drawing/2014/main" id="{A2D582B2-9FBB-0159-B44B-BC885CD7502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187" r="-1" b="5992"/>
          <a:stretch/>
        </p:blipFill>
        <p:spPr>
          <a:xfrm>
            <a:off x="5225965" y="3435239"/>
            <a:ext cx="6970895" cy="3432752"/>
          </a:xfrm>
          <a:custGeom>
            <a:avLst/>
            <a:gdLst/>
            <a:ahLst/>
            <a:cxnLst/>
            <a:rect l="l" t="t" r="r" b="b"/>
            <a:pathLst>
              <a:path w="6970895" h="3432752">
                <a:moveTo>
                  <a:pt x="0" y="0"/>
                </a:moveTo>
                <a:lnTo>
                  <a:pt x="3482163" y="0"/>
                </a:lnTo>
                <a:lnTo>
                  <a:pt x="6970895" y="0"/>
                </a:lnTo>
                <a:cubicBezTo>
                  <a:pt x="6970895" y="1895856"/>
                  <a:pt x="5408935" y="3432752"/>
                  <a:pt x="3482163" y="3432752"/>
                </a:cubicBezTo>
                <a:lnTo>
                  <a:pt x="3482163" y="3430264"/>
                </a:lnTo>
                <a:lnTo>
                  <a:pt x="0" y="3430264"/>
                </a:lnTo>
                <a:close/>
              </a:path>
            </a:pathLst>
          </a:cu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858001D-40C0-1771-5EF1-2ADDC6FC1852}"/>
              </a:ext>
            </a:extLst>
          </p:cNvPr>
          <p:cNvSpPr txBox="1"/>
          <p:nvPr/>
        </p:nvSpPr>
        <p:spPr>
          <a:xfrm>
            <a:off x="501960" y="918233"/>
            <a:ext cx="42220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th-TH" sz="36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2.1 มอเตอร์ไฮดรอลิกส์</a:t>
            </a:r>
            <a:br>
              <a:rPr lang="th-TH" sz="36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</a:br>
            <a:r>
              <a:rPr lang="th-TH" sz="36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(</a:t>
            </a:r>
            <a:r>
              <a:rPr lang="en-US" sz="36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Hydraulic Motors)</a:t>
            </a:r>
            <a:endParaRPr lang="th-TH" sz="3600" b="1" i="0" dirty="0">
              <a:solidFill>
                <a:srgbClr val="002060"/>
              </a:solidFill>
              <a:effectLst/>
              <a:latin typeface="TH Chakra Petch" panose="02000506000000020004" pitchFamily="2" charset="-34"/>
              <a:cs typeface="TH Chakra Petch" panose="02000506000000020004" pitchFamily="2" charset="-34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3BBD02F-79C1-E1DD-8FD7-7D085AD6AE8D}"/>
              </a:ext>
            </a:extLst>
          </p:cNvPr>
          <p:cNvSpPr txBox="1"/>
          <p:nvPr/>
        </p:nvSpPr>
        <p:spPr>
          <a:xfrm>
            <a:off x="217311" y="2289594"/>
            <a:ext cx="4806245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722313" algn="thaiDist"/>
            <a:r>
              <a:rPr lang="th-TH" sz="3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โครงสร้างโดยทั่วไปของมอเตอร์กับปั๊มไฮดรอลิกส์จะคล้ายคลึงกัน ในบางตัวอาจจะเหมือนกัน ดังนั้นมอเตอร์และปั๊ม</a:t>
            </a:r>
            <a:br>
              <a:rPr lang="th-TH" sz="3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</a:br>
            <a:r>
              <a:rPr lang="th-TH" sz="3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ไฮดรอลิกส์ที่ผลิตจากโรงงานเดียวกัน</a:t>
            </a:r>
            <a:br>
              <a:rPr lang="th-TH" sz="3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</a:br>
            <a:r>
              <a:rPr lang="th-TH" sz="3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จะประกอบด้วยชิ้นส่วนอุปกรณ์ที่เหมือนกัน และสามารถนำมาสับเปลี่ยนกันได้ แต่ลักษณะการทำงานของมอเตอร์จะแตกต่างกับปั๊ม</a:t>
            </a:r>
            <a:endParaRPr lang="th-TH" sz="3000" b="1" dirty="0">
              <a:solidFill>
                <a:srgbClr val="002060"/>
              </a:solidFill>
              <a:latin typeface="TH Chakra Petch" panose="02000506000000020004" pitchFamily="2" charset="-34"/>
              <a:cs typeface="TH Chakra Petch" panose="02000506000000020004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6039539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7">
            <a:extLst>
              <a:ext uri="{FF2B5EF4-FFF2-40B4-BE49-F238E27FC236}">
                <a16:creationId xmlns:a16="http://schemas.microsoft.com/office/drawing/2014/main" id="{4F1948C2-E4DD-4B0F-BD79-CB28ED230B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9">
            <a:extLst>
              <a:ext uri="{FF2B5EF4-FFF2-40B4-BE49-F238E27FC236}">
                <a16:creationId xmlns:a16="http://schemas.microsoft.com/office/drawing/2014/main" id="{53F28E32-1DC4-476E-A298-6C2066882C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24696" y="0"/>
            <a:ext cx="3456507" cy="343618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34">
            <a:extLst>
              <a:ext uri="{FF2B5EF4-FFF2-40B4-BE49-F238E27FC236}">
                <a16:creationId xmlns:a16="http://schemas.microsoft.com/office/drawing/2014/main" id="{59AD7FA5-98A4-4D87-9F03-9F3E6B19B1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8743880" y="-11926"/>
            <a:ext cx="3428987" cy="3467355"/>
          </a:xfrm>
          <a:custGeom>
            <a:avLst/>
            <a:gdLst>
              <a:gd name="connsiteX0" fmla="*/ 0 w 3484819"/>
              <a:gd name="connsiteY0" fmla="*/ 0 h 3430264"/>
              <a:gd name="connsiteX1" fmla="*/ 3484819 w 3484819"/>
              <a:gd name="connsiteY1" fmla="*/ 0 h 3430264"/>
              <a:gd name="connsiteX2" fmla="*/ 3484819 w 3484819"/>
              <a:gd name="connsiteY2" fmla="*/ 3430264 h 3430264"/>
              <a:gd name="connsiteX3" fmla="*/ 0 w 3484819"/>
              <a:gd name="connsiteY3" fmla="*/ 3430264 h 3430264"/>
              <a:gd name="connsiteX4" fmla="*/ 0 w 3484819"/>
              <a:gd name="connsiteY4" fmla="*/ 0 h 3430264"/>
              <a:gd name="connsiteX0" fmla="*/ 0 w 3484819"/>
              <a:gd name="connsiteY0" fmla="*/ 0 h 3430264"/>
              <a:gd name="connsiteX1" fmla="*/ 3484819 w 3484819"/>
              <a:gd name="connsiteY1" fmla="*/ 0 h 3430264"/>
              <a:gd name="connsiteX2" fmla="*/ 0 w 3484819"/>
              <a:gd name="connsiteY2" fmla="*/ 3430264 h 3430264"/>
              <a:gd name="connsiteX3" fmla="*/ 0 w 3484819"/>
              <a:gd name="connsiteY3" fmla="*/ 0 h 34302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84819" h="3430264">
                <a:moveTo>
                  <a:pt x="0" y="0"/>
                </a:moveTo>
                <a:lnTo>
                  <a:pt x="3484819" y="0"/>
                </a:lnTo>
                <a:lnTo>
                  <a:pt x="0" y="3430264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ectangle 13">
            <a:extLst>
              <a:ext uri="{FF2B5EF4-FFF2-40B4-BE49-F238E27FC236}">
                <a16:creationId xmlns:a16="http://schemas.microsoft.com/office/drawing/2014/main" id="{67B624B2-894D-4F7A-B2F3-393D6564D7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24696" y="3434976"/>
            <a:ext cx="3467300" cy="342898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Freeform: Shape 15">
            <a:extLst>
              <a:ext uri="{FF2B5EF4-FFF2-40B4-BE49-F238E27FC236}">
                <a16:creationId xmlns:a16="http://schemas.microsoft.com/office/drawing/2014/main" id="{22735368-17CD-48E3-B886-DF9A79AF5D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V="1">
            <a:off x="8724696" y="3434976"/>
            <a:ext cx="3467303" cy="1725519"/>
          </a:xfrm>
          <a:custGeom>
            <a:avLst/>
            <a:gdLst>
              <a:gd name="connsiteX0" fmla="*/ 3423466 w 3423466"/>
              <a:gd name="connsiteY0" fmla="*/ 0 h 1718483"/>
              <a:gd name="connsiteX1" fmla="*/ 1710280 w 3423466"/>
              <a:gd name="connsiteY1" fmla="*/ 0 h 1718483"/>
              <a:gd name="connsiteX2" fmla="*/ 1710280 w 3423466"/>
              <a:gd name="connsiteY2" fmla="*/ 1 h 1718483"/>
              <a:gd name="connsiteX3" fmla="*/ 0 w 3423466"/>
              <a:gd name="connsiteY3" fmla="*/ 1 h 1718483"/>
              <a:gd name="connsiteX4" fmla="*/ 1538022 w 3423466"/>
              <a:gd name="connsiteY4" fmla="*/ 1709611 h 1718483"/>
              <a:gd name="connsiteX5" fmla="*/ 1710280 w 3423466"/>
              <a:gd name="connsiteY5" fmla="*/ 1718336 h 1718483"/>
              <a:gd name="connsiteX6" fmla="*/ 1710280 w 3423466"/>
              <a:gd name="connsiteY6" fmla="*/ 1718482 h 1718483"/>
              <a:gd name="connsiteX7" fmla="*/ 1711723 w 3423466"/>
              <a:gd name="connsiteY7" fmla="*/ 1718409 h 1718483"/>
              <a:gd name="connsiteX8" fmla="*/ 1713186 w 3423466"/>
              <a:gd name="connsiteY8" fmla="*/ 1718483 h 1718483"/>
              <a:gd name="connsiteX9" fmla="*/ 1713186 w 3423466"/>
              <a:gd name="connsiteY9" fmla="*/ 1718335 h 1718483"/>
              <a:gd name="connsiteX10" fmla="*/ 1885444 w 3423466"/>
              <a:gd name="connsiteY10" fmla="*/ 1709610 h 1718483"/>
              <a:gd name="connsiteX11" fmla="*/ 3423466 w 3423466"/>
              <a:gd name="connsiteY11" fmla="*/ 0 h 17184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423466" h="1718483">
                <a:moveTo>
                  <a:pt x="3423466" y="0"/>
                </a:moveTo>
                <a:lnTo>
                  <a:pt x="1710280" y="0"/>
                </a:lnTo>
                <a:lnTo>
                  <a:pt x="1710280" y="1"/>
                </a:lnTo>
                <a:lnTo>
                  <a:pt x="0" y="1"/>
                </a:lnTo>
                <a:cubicBezTo>
                  <a:pt x="0" y="889774"/>
                  <a:pt x="674138" y="1621607"/>
                  <a:pt x="1538022" y="1709611"/>
                </a:cubicBezTo>
                <a:lnTo>
                  <a:pt x="1710280" y="1718336"/>
                </a:lnTo>
                <a:lnTo>
                  <a:pt x="1710280" y="1718482"/>
                </a:lnTo>
                <a:lnTo>
                  <a:pt x="1711723" y="1718409"/>
                </a:lnTo>
                <a:lnTo>
                  <a:pt x="1713186" y="1718483"/>
                </a:lnTo>
                <a:lnTo>
                  <a:pt x="1713186" y="1718335"/>
                </a:lnTo>
                <a:lnTo>
                  <a:pt x="1885444" y="1709610"/>
                </a:lnTo>
                <a:cubicBezTo>
                  <a:pt x="2749328" y="1621606"/>
                  <a:pt x="3423466" y="889773"/>
                  <a:pt x="342346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B131CD95-4390-46E7-8713-223CE3CADE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V="1">
            <a:off x="8724696" y="5160552"/>
            <a:ext cx="3467303" cy="1690189"/>
          </a:xfrm>
          <a:custGeom>
            <a:avLst/>
            <a:gdLst>
              <a:gd name="connsiteX0" fmla="*/ 3423466 w 3423466"/>
              <a:gd name="connsiteY0" fmla="*/ 0 h 1718483"/>
              <a:gd name="connsiteX1" fmla="*/ 1710280 w 3423466"/>
              <a:gd name="connsiteY1" fmla="*/ 0 h 1718483"/>
              <a:gd name="connsiteX2" fmla="*/ 1710280 w 3423466"/>
              <a:gd name="connsiteY2" fmla="*/ 1 h 1718483"/>
              <a:gd name="connsiteX3" fmla="*/ 0 w 3423466"/>
              <a:gd name="connsiteY3" fmla="*/ 1 h 1718483"/>
              <a:gd name="connsiteX4" fmla="*/ 1538022 w 3423466"/>
              <a:gd name="connsiteY4" fmla="*/ 1709611 h 1718483"/>
              <a:gd name="connsiteX5" fmla="*/ 1710280 w 3423466"/>
              <a:gd name="connsiteY5" fmla="*/ 1718336 h 1718483"/>
              <a:gd name="connsiteX6" fmla="*/ 1710280 w 3423466"/>
              <a:gd name="connsiteY6" fmla="*/ 1718482 h 1718483"/>
              <a:gd name="connsiteX7" fmla="*/ 1711723 w 3423466"/>
              <a:gd name="connsiteY7" fmla="*/ 1718409 h 1718483"/>
              <a:gd name="connsiteX8" fmla="*/ 1713186 w 3423466"/>
              <a:gd name="connsiteY8" fmla="*/ 1718483 h 1718483"/>
              <a:gd name="connsiteX9" fmla="*/ 1713186 w 3423466"/>
              <a:gd name="connsiteY9" fmla="*/ 1718335 h 1718483"/>
              <a:gd name="connsiteX10" fmla="*/ 1885444 w 3423466"/>
              <a:gd name="connsiteY10" fmla="*/ 1709610 h 1718483"/>
              <a:gd name="connsiteX11" fmla="*/ 3423466 w 3423466"/>
              <a:gd name="connsiteY11" fmla="*/ 0 h 17184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423466" h="1718483">
                <a:moveTo>
                  <a:pt x="3423466" y="0"/>
                </a:moveTo>
                <a:lnTo>
                  <a:pt x="1710280" y="0"/>
                </a:lnTo>
                <a:lnTo>
                  <a:pt x="1710280" y="1"/>
                </a:lnTo>
                <a:lnTo>
                  <a:pt x="0" y="1"/>
                </a:lnTo>
                <a:cubicBezTo>
                  <a:pt x="0" y="889774"/>
                  <a:pt x="674138" y="1621607"/>
                  <a:pt x="1538022" y="1709611"/>
                </a:cubicBezTo>
                <a:lnTo>
                  <a:pt x="1710280" y="1718336"/>
                </a:lnTo>
                <a:lnTo>
                  <a:pt x="1710280" y="1718482"/>
                </a:lnTo>
                <a:lnTo>
                  <a:pt x="1711723" y="1718409"/>
                </a:lnTo>
                <a:lnTo>
                  <a:pt x="1713186" y="1718483"/>
                </a:lnTo>
                <a:lnTo>
                  <a:pt x="1713186" y="1718335"/>
                </a:lnTo>
                <a:lnTo>
                  <a:pt x="1885444" y="1709610"/>
                </a:lnTo>
                <a:cubicBezTo>
                  <a:pt x="2749328" y="1621606"/>
                  <a:pt x="3423466" y="889773"/>
                  <a:pt x="342346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6701D9A-1D56-57D7-B8CA-0A6870933EFE}"/>
              </a:ext>
            </a:extLst>
          </p:cNvPr>
          <p:cNvSpPr txBox="1"/>
          <p:nvPr/>
        </p:nvSpPr>
        <p:spPr>
          <a:xfrm>
            <a:off x="857559" y="986855"/>
            <a:ext cx="726479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th-TH" sz="44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2.1  มอเตอร์ไฮดรอลิกส์ (</a:t>
            </a:r>
            <a:r>
              <a:rPr lang="en-US" sz="44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Hydraulic Motors)</a:t>
            </a:r>
            <a:endParaRPr lang="th-TH" sz="4400" b="1" i="0" dirty="0">
              <a:solidFill>
                <a:srgbClr val="002060"/>
              </a:solidFill>
              <a:effectLst/>
              <a:latin typeface="TH Chakra Petch" panose="02000506000000020004" pitchFamily="2" charset="-34"/>
              <a:cs typeface="TH Chakra Petch" panose="02000506000000020004" pitchFamily="2" charset="-34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5A3A7F2-71CB-4B56-71B0-97A9F4B4D553}"/>
              </a:ext>
            </a:extLst>
          </p:cNvPr>
          <p:cNvSpPr txBox="1"/>
          <p:nvPr/>
        </p:nvSpPr>
        <p:spPr>
          <a:xfrm>
            <a:off x="795471" y="1793105"/>
            <a:ext cx="7388972" cy="35702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th-TH" sz="36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2.1.1  ประเภทของมอเตอร์ไฮดรอลิกส์ </a:t>
            </a:r>
          </a:p>
          <a:p>
            <a:r>
              <a:rPr lang="th-TH" sz="3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มอเตอร์ไฮดรอลิกส์สามารถแบ่งประเภทได้ดังนี้</a:t>
            </a:r>
          </a:p>
          <a:p>
            <a:pPr indent="722313" algn="thaiDist"/>
            <a:r>
              <a:rPr lang="th-TH" sz="3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1) แบ่งจากโครงสร้างของชิ้นส่วนอุปกรณ์ขับเคลื่อน ได้แก่ มอเตอร์ไฮดรอลิกส์แบบเฟืองหรือเกียร์ใบพัด และแบบลูกสูบ</a:t>
            </a:r>
            <a:br>
              <a:rPr lang="th-TH" sz="3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</a:br>
            <a:r>
              <a:rPr lang="th-TH" sz="3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ชนิดความเร็วรอบต่ำและความเร็วรอบสูง</a:t>
            </a:r>
          </a:p>
          <a:p>
            <a:pPr indent="722313" algn="thaiDist"/>
            <a:r>
              <a:rPr lang="th-TH" sz="3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2) </a:t>
            </a:r>
            <a:r>
              <a:rPr lang="th-TH" sz="3000" b="1" i="0" spc="-6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แบ่งตามหลักในการทำงาน ได้แก่ มอเตอร์ไฮดรอลิกส์</a:t>
            </a:r>
            <a:br>
              <a:rPr lang="th-TH" sz="3000" b="1" i="0" spc="-6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</a:br>
            <a:r>
              <a:rPr lang="th-TH" sz="3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แบบปริมาตรจุคงที่ และแบบปรับเปลี่ยนปริมาตรจุได้</a:t>
            </a:r>
            <a:endParaRPr lang="th-TH" sz="3000" b="1" dirty="0">
              <a:solidFill>
                <a:srgbClr val="002060"/>
              </a:solidFill>
              <a:latin typeface="TH Chakra Petch" panose="02000506000000020004" pitchFamily="2" charset="-34"/>
              <a:cs typeface="TH Chakra Petch" panose="02000506000000020004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759719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D93C0950-3C3C-4FE9-BE59-DAF5AEF993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C415DDA-2676-413C-8636-3E46EB18FA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07925" y="3401303"/>
            <a:ext cx="3485994" cy="345669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CD5FADB-FB52-448C-9702-2000373C29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8707923" y="-131"/>
            <a:ext cx="3488653" cy="340619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30F2F495-5DE2-4DF5-8741-3841A9DE41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V="1">
            <a:off x="8707925" y="3406925"/>
            <a:ext cx="3485990" cy="3451076"/>
          </a:xfrm>
          <a:custGeom>
            <a:avLst/>
            <a:gdLst>
              <a:gd name="connsiteX0" fmla="*/ 0 w 2559050"/>
              <a:gd name="connsiteY0" fmla="*/ 0 h 2559050"/>
              <a:gd name="connsiteX1" fmla="*/ 2559050 w 2559050"/>
              <a:gd name="connsiteY1" fmla="*/ 0 h 2559050"/>
              <a:gd name="connsiteX2" fmla="*/ 0 w 2559050"/>
              <a:gd name="connsiteY2" fmla="*/ 2559050 h 2559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59050" h="2559050">
                <a:moveTo>
                  <a:pt x="0" y="0"/>
                </a:moveTo>
                <a:lnTo>
                  <a:pt x="2559050" y="0"/>
                </a:lnTo>
                <a:cubicBezTo>
                  <a:pt x="2559050" y="1413324"/>
                  <a:pt x="1413324" y="2559050"/>
                  <a:pt x="0" y="255905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6" name="Rectangle 34">
            <a:extLst>
              <a:ext uri="{FF2B5EF4-FFF2-40B4-BE49-F238E27FC236}">
                <a16:creationId xmlns:a16="http://schemas.microsoft.com/office/drawing/2014/main" id="{6A740D2F-CBAA-486B-B578-F35085ECE7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749175" y="-41251"/>
            <a:ext cx="3417103" cy="3499599"/>
          </a:xfrm>
          <a:custGeom>
            <a:avLst/>
            <a:gdLst>
              <a:gd name="connsiteX0" fmla="*/ 0 w 3484819"/>
              <a:gd name="connsiteY0" fmla="*/ 0 h 3430264"/>
              <a:gd name="connsiteX1" fmla="*/ 3484819 w 3484819"/>
              <a:gd name="connsiteY1" fmla="*/ 0 h 3430264"/>
              <a:gd name="connsiteX2" fmla="*/ 3484819 w 3484819"/>
              <a:gd name="connsiteY2" fmla="*/ 3430264 h 3430264"/>
              <a:gd name="connsiteX3" fmla="*/ 0 w 3484819"/>
              <a:gd name="connsiteY3" fmla="*/ 3430264 h 3430264"/>
              <a:gd name="connsiteX4" fmla="*/ 0 w 3484819"/>
              <a:gd name="connsiteY4" fmla="*/ 0 h 3430264"/>
              <a:gd name="connsiteX0" fmla="*/ 0 w 3484819"/>
              <a:gd name="connsiteY0" fmla="*/ 0 h 3430264"/>
              <a:gd name="connsiteX1" fmla="*/ 3484819 w 3484819"/>
              <a:gd name="connsiteY1" fmla="*/ 0 h 3430264"/>
              <a:gd name="connsiteX2" fmla="*/ 0 w 3484819"/>
              <a:gd name="connsiteY2" fmla="*/ 3430264 h 3430264"/>
              <a:gd name="connsiteX3" fmla="*/ 0 w 3484819"/>
              <a:gd name="connsiteY3" fmla="*/ 0 h 34302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84819" h="3430264">
                <a:moveTo>
                  <a:pt x="0" y="0"/>
                </a:moveTo>
                <a:lnTo>
                  <a:pt x="3484819" y="0"/>
                </a:lnTo>
                <a:lnTo>
                  <a:pt x="0" y="3430264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C2C1E24-CCA1-1BDA-E5DF-0B28E763E8F7}"/>
              </a:ext>
            </a:extLst>
          </p:cNvPr>
          <p:cNvSpPr txBox="1"/>
          <p:nvPr/>
        </p:nvSpPr>
        <p:spPr>
          <a:xfrm>
            <a:off x="574793" y="1182231"/>
            <a:ext cx="7558336" cy="44935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th-TH" sz="36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2.1.2 สัญลักษณ์ที่ใช้เขียนแทนมอเตอร์ไฮดรอลิกส์ </a:t>
            </a:r>
          </a:p>
          <a:p>
            <a:pPr indent="722313" algn="thaiDist"/>
            <a:r>
              <a:rPr lang="th-TH" sz="3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เป็นสัญลักษณ์ที่ได้รับการรับรองจาก  </a:t>
            </a:r>
            <a:r>
              <a:rPr lang="en-US" sz="3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NFPA </a:t>
            </a:r>
            <a:r>
              <a:rPr lang="th-TH" sz="3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และ  </a:t>
            </a:r>
            <a:r>
              <a:rPr lang="en-US" sz="3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ANSI </a:t>
            </a:r>
            <a:r>
              <a:rPr lang="th-TH" sz="3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วงกลมในสัญลักษณ์แสดงอุปกรณ์ไฮดรอลิกส์ที่ทำงานในแนวหมุน ได้แก่ </a:t>
            </a:r>
            <a:br>
              <a:rPr lang="th-TH" sz="3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</a:br>
            <a:r>
              <a:rPr lang="th-TH" sz="3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ปั๊มและมอเตอร์ไฮดรอลิกส์ รูปสามเหลี่ยมและลูกศรแสดงหน้าที่</a:t>
            </a:r>
            <a:br>
              <a:rPr lang="th-TH" sz="3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</a:br>
            <a:r>
              <a:rPr lang="th-TH" sz="3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การทำงาน </a:t>
            </a:r>
          </a:p>
          <a:p>
            <a:pPr indent="722313" algn="thaiDist"/>
            <a:r>
              <a:rPr lang="th-TH" sz="3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รูปสามเหลี่ยมปลายแหลมชี้เข้า หมายถึงมอเตอร์ไฮดรอลิกส์ </a:t>
            </a:r>
          </a:p>
          <a:p>
            <a:pPr indent="722313" algn="thaiDist"/>
            <a:r>
              <a:rPr lang="th-TH" sz="3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รูปสามเหลี่ยมปลายแหลมชี้ออก หมายถึงปั๊ม </a:t>
            </a:r>
          </a:p>
          <a:p>
            <a:pPr indent="722313" algn="thaiDist"/>
            <a:r>
              <a:rPr lang="th-TH" sz="3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รูปสามเหลี่ยมโปร่ง คืออุปกรณ์ลมหรือนิวเมติกส์</a:t>
            </a:r>
          </a:p>
          <a:p>
            <a:pPr algn="thaiDist"/>
            <a:r>
              <a:rPr lang="th-TH" sz="3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ส่วนลูกศร หมายถึงการปรับค่าได้</a:t>
            </a:r>
            <a:r>
              <a:rPr lang="th-TH" sz="3000" b="1" dirty="0">
                <a:solidFill>
                  <a:srgbClr val="002060"/>
                </a:solidFill>
                <a:latin typeface="TH Chakra Petch" panose="02000506000000020004" pitchFamily="2" charset="-34"/>
                <a:cs typeface="TH Chakra Petch" panose="02000506000000020004" pitchFamily="2" charset="-34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409906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AE192E3E-68A9-4F36-936C-1C8D0B9EF1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03792" y="3455896"/>
            <a:ext cx="3388208" cy="3406341"/>
          </a:xfrm>
          <a:custGeom>
            <a:avLst/>
            <a:gdLst>
              <a:gd name="connsiteX0" fmla="*/ 3388058 w 3388208"/>
              <a:gd name="connsiteY0" fmla="*/ 0 h 3406341"/>
              <a:gd name="connsiteX1" fmla="*/ 3388208 w 3388208"/>
              <a:gd name="connsiteY1" fmla="*/ 0 h 3406341"/>
              <a:gd name="connsiteX2" fmla="*/ 3388208 w 3388208"/>
              <a:gd name="connsiteY2" fmla="*/ 3406341 h 3406341"/>
              <a:gd name="connsiteX3" fmla="*/ 0 w 3388208"/>
              <a:gd name="connsiteY3" fmla="*/ 3406341 h 3406341"/>
              <a:gd name="connsiteX4" fmla="*/ 79006 w 3388208"/>
              <a:gd name="connsiteY4" fmla="*/ 3404386 h 3406341"/>
              <a:gd name="connsiteX5" fmla="*/ 3383947 w 3388208"/>
              <a:gd name="connsiteY5" fmla="*/ 164274 h 3406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388208" h="3406341">
                <a:moveTo>
                  <a:pt x="3388058" y="0"/>
                </a:moveTo>
                <a:lnTo>
                  <a:pt x="3388208" y="0"/>
                </a:lnTo>
                <a:lnTo>
                  <a:pt x="3388208" y="3406341"/>
                </a:lnTo>
                <a:lnTo>
                  <a:pt x="0" y="3406341"/>
                </a:lnTo>
                <a:lnTo>
                  <a:pt x="79006" y="3404386"/>
                </a:lnTo>
                <a:cubicBezTo>
                  <a:pt x="1864742" y="3315784"/>
                  <a:pt x="3296223" y="1912901"/>
                  <a:pt x="3383947" y="164274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AF30CFE-E4FF-43C7-90BF-54AABC3A3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9FC137C-7F97-41FA-86A1-2E01C38374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78447" y="0"/>
            <a:ext cx="526608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14" name="Freeform: Shape 13">
            <a:extLst>
              <a:ext uri="{FF2B5EF4-FFF2-40B4-BE49-F238E27FC236}">
                <a16:creationId xmlns:a16="http://schemas.microsoft.com/office/drawing/2014/main" id="{D918EA08-F7D2-4D19-9224-994CE251AC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9221" y="-1"/>
            <a:ext cx="8755258" cy="6858000"/>
          </a:xfrm>
          <a:custGeom>
            <a:avLst/>
            <a:gdLst>
              <a:gd name="connsiteX0" fmla="*/ 0 w 8755258"/>
              <a:gd name="connsiteY0" fmla="*/ 0 h 6858000"/>
              <a:gd name="connsiteX1" fmla="*/ 5326258 w 8755258"/>
              <a:gd name="connsiteY1" fmla="*/ 0 h 6858000"/>
              <a:gd name="connsiteX2" fmla="*/ 5411299 w 8755258"/>
              <a:gd name="connsiteY2" fmla="*/ 0 h 6858000"/>
              <a:gd name="connsiteX3" fmla="*/ 5411299 w 8755258"/>
              <a:gd name="connsiteY3" fmla="*/ 2150 h 6858000"/>
              <a:gd name="connsiteX4" fmla="*/ 5502714 w 8755258"/>
              <a:gd name="connsiteY4" fmla="*/ 4462 h 6858000"/>
              <a:gd name="connsiteX5" fmla="*/ 8755258 w 8755258"/>
              <a:gd name="connsiteY5" fmla="*/ 3429000 h 6858000"/>
              <a:gd name="connsiteX6" fmla="*/ 5502714 w 8755258"/>
              <a:gd name="connsiteY6" fmla="*/ 6853538 h 6858000"/>
              <a:gd name="connsiteX7" fmla="*/ 5411299 w 8755258"/>
              <a:gd name="connsiteY7" fmla="*/ 6855850 h 6858000"/>
              <a:gd name="connsiteX8" fmla="*/ 5411299 w 8755258"/>
              <a:gd name="connsiteY8" fmla="*/ 6857987 h 6858000"/>
              <a:gd name="connsiteX9" fmla="*/ 5326772 w 8755258"/>
              <a:gd name="connsiteY9" fmla="*/ 6857987 h 6858000"/>
              <a:gd name="connsiteX10" fmla="*/ 5326258 w 8755258"/>
              <a:gd name="connsiteY10" fmla="*/ 6858000 h 6858000"/>
              <a:gd name="connsiteX11" fmla="*/ 5325745 w 8755258"/>
              <a:gd name="connsiteY11" fmla="*/ 6857987 h 6858000"/>
              <a:gd name="connsiteX12" fmla="*/ 0 w 8755258"/>
              <a:gd name="connsiteY12" fmla="*/ 685798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755258" h="6858000">
                <a:moveTo>
                  <a:pt x="0" y="0"/>
                </a:moveTo>
                <a:lnTo>
                  <a:pt x="5326258" y="0"/>
                </a:lnTo>
                <a:lnTo>
                  <a:pt x="5411299" y="0"/>
                </a:lnTo>
                <a:lnTo>
                  <a:pt x="5411299" y="2150"/>
                </a:lnTo>
                <a:lnTo>
                  <a:pt x="5502714" y="4462"/>
                </a:lnTo>
                <a:cubicBezTo>
                  <a:pt x="7314494" y="96301"/>
                  <a:pt x="8755258" y="1594397"/>
                  <a:pt x="8755258" y="3429000"/>
                </a:cubicBezTo>
                <a:cubicBezTo>
                  <a:pt x="8755258" y="5263603"/>
                  <a:pt x="7314494" y="6761699"/>
                  <a:pt x="5502714" y="6853538"/>
                </a:cubicBezTo>
                <a:lnTo>
                  <a:pt x="5411299" y="6855850"/>
                </a:lnTo>
                <a:lnTo>
                  <a:pt x="5411299" y="6857987"/>
                </a:lnTo>
                <a:lnTo>
                  <a:pt x="5326772" y="6857987"/>
                </a:lnTo>
                <a:lnTo>
                  <a:pt x="5326258" y="6858000"/>
                </a:lnTo>
                <a:lnTo>
                  <a:pt x="5325745" y="6857987"/>
                </a:lnTo>
                <a:lnTo>
                  <a:pt x="0" y="6857987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A7B0098-64CB-4CA2-913F-B6361A640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35493" y="-1"/>
            <a:ext cx="3458738" cy="342898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34">
            <a:extLst>
              <a:ext uri="{FF2B5EF4-FFF2-40B4-BE49-F238E27FC236}">
                <a16:creationId xmlns:a16="http://schemas.microsoft.com/office/drawing/2014/main" id="{F058BB3D-7B21-46A3-B0D6-AB9D1578D5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758139" y="-22647"/>
            <a:ext cx="3428989" cy="3474281"/>
          </a:xfrm>
          <a:custGeom>
            <a:avLst/>
            <a:gdLst>
              <a:gd name="connsiteX0" fmla="*/ 0 w 3484819"/>
              <a:gd name="connsiteY0" fmla="*/ 0 h 3430264"/>
              <a:gd name="connsiteX1" fmla="*/ 3484819 w 3484819"/>
              <a:gd name="connsiteY1" fmla="*/ 0 h 3430264"/>
              <a:gd name="connsiteX2" fmla="*/ 3484819 w 3484819"/>
              <a:gd name="connsiteY2" fmla="*/ 3430264 h 3430264"/>
              <a:gd name="connsiteX3" fmla="*/ 0 w 3484819"/>
              <a:gd name="connsiteY3" fmla="*/ 3430264 h 3430264"/>
              <a:gd name="connsiteX4" fmla="*/ 0 w 3484819"/>
              <a:gd name="connsiteY4" fmla="*/ 0 h 3430264"/>
              <a:gd name="connsiteX0" fmla="*/ 0 w 3484819"/>
              <a:gd name="connsiteY0" fmla="*/ 0 h 3430264"/>
              <a:gd name="connsiteX1" fmla="*/ 3484819 w 3484819"/>
              <a:gd name="connsiteY1" fmla="*/ 0 h 3430264"/>
              <a:gd name="connsiteX2" fmla="*/ 0 w 3484819"/>
              <a:gd name="connsiteY2" fmla="*/ 3430264 h 3430264"/>
              <a:gd name="connsiteX3" fmla="*/ 0 w 3484819"/>
              <a:gd name="connsiteY3" fmla="*/ 0 h 34302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84819" h="3430264">
                <a:moveTo>
                  <a:pt x="0" y="0"/>
                </a:moveTo>
                <a:lnTo>
                  <a:pt x="3484819" y="0"/>
                </a:lnTo>
                <a:lnTo>
                  <a:pt x="0" y="3430264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D1D6B41-589D-4DD8-9A1B-34C4CF076D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35493" y="3434976"/>
            <a:ext cx="3456507" cy="342898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AE55F008-418D-4A3D-9F43-E50DF4BA73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V="1">
            <a:off x="8735493" y="3429002"/>
            <a:ext cx="3456020" cy="1718477"/>
          </a:xfrm>
          <a:custGeom>
            <a:avLst/>
            <a:gdLst>
              <a:gd name="connsiteX0" fmla="*/ 3423466 w 3423466"/>
              <a:gd name="connsiteY0" fmla="*/ 0 h 1718483"/>
              <a:gd name="connsiteX1" fmla="*/ 1710280 w 3423466"/>
              <a:gd name="connsiteY1" fmla="*/ 0 h 1718483"/>
              <a:gd name="connsiteX2" fmla="*/ 1710280 w 3423466"/>
              <a:gd name="connsiteY2" fmla="*/ 1 h 1718483"/>
              <a:gd name="connsiteX3" fmla="*/ 0 w 3423466"/>
              <a:gd name="connsiteY3" fmla="*/ 1 h 1718483"/>
              <a:gd name="connsiteX4" fmla="*/ 1538022 w 3423466"/>
              <a:gd name="connsiteY4" fmla="*/ 1709611 h 1718483"/>
              <a:gd name="connsiteX5" fmla="*/ 1710280 w 3423466"/>
              <a:gd name="connsiteY5" fmla="*/ 1718336 h 1718483"/>
              <a:gd name="connsiteX6" fmla="*/ 1710280 w 3423466"/>
              <a:gd name="connsiteY6" fmla="*/ 1718482 h 1718483"/>
              <a:gd name="connsiteX7" fmla="*/ 1711723 w 3423466"/>
              <a:gd name="connsiteY7" fmla="*/ 1718409 h 1718483"/>
              <a:gd name="connsiteX8" fmla="*/ 1713186 w 3423466"/>
              <a:gd name="connsiteY8" fmla="*/ 1718483 h 1718483"/>
              <a:gd name="connsiteX9" fmla="*/ 1713186 w 3423466"/>
              <a:gd name="connsiteY9" fmla="*/ 1718335 h 1718483"/>
              <a:gd name="connsiteX10" fmla="*/ 1885444 w 3423466"/>
              <a:gd name="connsiteY10" fmla="*/ 1709610 h 1718483"/>
              <a:gd name="connsiteX11" fmla="*/ 3423466 w 3423466"/>
              <a:gd name="connsiteY11" fmla="*/ 0 h 17184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423466" h="1718483">
                <a:moveTo>
                  <a:pt x="3423466" y="0"/>
                </a:moveTo>
                <a:lnTo>
                  <a:pt x="1710280" y="0"/>
                </a:lnTo>
                <a:lnTo>
                  <a:pt x="1710280" y="1"/>
                </a:lnTo>
                <a:lnTo>
                  <a:pt x="0" y="1"/>
                </a:lnTo>
                <a:cubicBezTo>
                  <a:pt x="0" y="889774"/>
                  <a:pt x="674138" y="1621607"/>
                  <a:pt x="1538022" y="1709611"/>
                </a:cubicBezTo>
                <a:lnTo>
                  <a:pt x="1710280" y="1718336"/>
                </a:lnTo>
                <a:lnTo>
                  <a:pt x="1710280" y="1718482"/>
                </a:lnTo>
                <a:lnTo>
                  <a:pt x="1711723" y="1718409"/>
                </a:lnTo>
                <a:lnTo>
                  <a:pt x="1713186" y="1718483"/>
                </a:lnTo>
                <a:lnTo>
                  <a:pt x="1713186" y="1718335"/>
                </a:lnTo>
                <a:lnTo>
                  <a:pt x="1885444" y="1709610"/>
                </a:lnTo>
                <a:cubicBezTo>
                  <a:pt x="2749328" y="1621606"/>
                  <a:pt x="3423466" y="889773"/>
                  <a:pt x="342346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B3A964CF-9B08-4310-A326-19181F9076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V="1">
            <a:off x="8735493" y="5139536"/>
            <a:ext cx="3456020" cy="1718477"/>
          </a:xfrm>
          <a:custGeom>
            <a:avLst/>
            <a:gdLst>
              <a:gd name="connsiteX0" fmla="*/ 3423466 w 3423466"/>
              <a:gd name="connsiteY0" fmla="*/ 0 h 1718483"/>
              <a:gd name="connsiteX1" fmla="*/ 1710280 w 3423466"/>
              <a:gd name="connsiteY1" fmla="*/ 0 h 1718483"/>
              <a:gd name="connsiteX2" fmla="*/ 1710280 w 3423466"/>
              <a:gd name="connsiteY2" fmla="*/ 1 h 1718483"/>
              <a:gd name="connsiteX3" fmla="*/ 0 w 3423466"/>
              <a:gd name="connsiteY3" fmla="*/ 1 h 1718483"/>
              <a:gd name="connsiteX4" fmla="*/ 1538022 w 3423466"/>
              <a:gd name="connsiteY4" fmla="*/ 1709611 h 1718483"/>
              <a:gd name="connsiteX5" fmla="*/ 1710280 w 3423466"/>
              <a:gd name="connsiteY5" fmla="*/ 1718336 h 1718483"/>
              <a:gd name="connsiteX6" fmla="*/ 1710280 w 3423466"/>
              <a:gd name="connsiteY6" fmla="*/ 1718482 h 1718483"/>
              <a:gd name="connsiteX7" fmla="*/ 1711723 w 3423466"/>
              <a:gd name="connsiteY7" fmla="*/ 1718409 h 1718483"/>
              <a:gd name="connsiteX8" fmla="*/ 1713186 w 3423466"/>
              <a:gd name="connsiteY8" fmla="*/ 1718483 h 1718483"/>
              <a:gd name="connsiteX9" fmla="*/ 1713186 w 3423466"/>
              <a:gd name="connsiteY9" fmla="*/ 1718335 h 1718483"/>
              <a:gd name="connsiteX10" fmla="*/ 1885444 w 3423466"/>
              <a:gd name="connsiteY10" fmla="*/ 1709610 h 1718483"/>
              <a:gd name="connsiteX11" fmla="*/ 3423466 w 3423466"/>
              <a:gd name="connsiteY11" fmla="*/ 0 h 17184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423466" h="1718483">
                <a:moveTo>
                  <a:pt x="3423466" y="0"/>
                </a:moveTo>
                <a:lnTo>
                  <a:pt x="1710280" y="0"/>
                </a:lnTo>
                <a:lnTo>
                  <a:pt x="1710280" y="1"/>
                </a:lnTo>
                <a:lnTo>
                  <a:pt x="0" y="1"/>
                </a:lnTo>
                <a:cubicBezTo>
                  <a:pt x="0" y="889774"/>
                  <a:pt x="674138" y="1621607"/>
                  <a:pt x="1538022" y="1709611"/>
                </a:cubicBezTo>
                <a:lnTo>
                  <a:pt x="1710280" y="1718336"/>
                </a:lnTo>
                <a:lnTo>
                  <a:pt x="1710280" y="1718482"/>
                </a:lnTo>
                <a:lnTo>
                  <a:pt x="1711723" y="1718409"/>
                </a:lnTo>
                <a:lnTo>
                  <a:pt x="1713186" y="1718483"/>
                </a:lnTo>
                <a:lnTo>
                  <a:pt x="1713186" y="1718335"/>
                </a:lnTo>
                <a:lnTo>
                  <a:pt x="1885444" y="1709610"/>
                </a:lnTo>
                <a:cubicBezTo>
                  <a:pt x="2749328" y="1621606"/>
                  <a:pt x="3423466" y="889773"/>
                  <a:pt x="342346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B8E85C8-F2D1-E309-4F7D-01BB60B46C40}"/>
              </a:ext>
            </a:extLst>
          </p:cNvPr>
          <p:cNvSpPr txBox="1"/>
          <p:nvPr/>
        </p:nvSpPr>
        <p:spPr>
          <a:xfrm>
            <a:off x="8980842" y="2301734"/>
            <a:ext cx="224058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h-TH" sz="44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สาระสำคัญ</a:t>
            </a:r>
            <a:endParaRPr lang="th-TH" sz="4400" dirty="0">
              <a:solidFill>
                <a:srgbClr val="002060"/>
              </a:solidFill>
              <a:latin typeface="TH Chakra Petch" panose="02000506000000020004" pitchFamily="2" charset="-34"/>
              <a:cs typeface="TH Chakra Petch" panose="02000506000000020004" pitchFamily="2" charset="-34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73095B6-AD0D-589E-0714-254660031A3F}"/>
              </a:ext>
            </a:extLst>
          </p:cNvPr>
          <p:cNvSpPr txBox="1"/>
          <p:nvPr/>
        </p:nvSpPr>
        <p:spPr>
          <a:xfrm>
            <a:off x="453346" y="1375823"/>
            <a:ext cx="7603022" cy="4708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722313" algn="thaiDist"/>
            <a:r>
              <a:rPr lang="th-TH" sz="3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ระบบไฮดรอลิกส์เกี่ยวข้องกับการไหลของของเหลวทุกชนิดที่ใช้ในระบบเพื่อเป็นตัวกลางถ่ายทอดกำลังงานในการเปลี่ยนแปลงกำลังงานของไหลให้เป็นกำลังงานกลคือ ทำให้กระบอกสูบไฮดรอลิกส์</a:t>
            </a:r>
            <a:br>
              <a:rPr lang="th-TH" sz="3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</a:br>
            <a:r>
              <a:rPr lang="th-TH" sz="3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และมอเตอร์ไฮดรอลิกส์ทำงาน อุปกรณ์ทำงานในระบบไฮดรอลิกส์</a:t>
            </a:r>
            <a:br>
              <a:rPr lang="th-TH" sz="3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</a:br>
            <a:r>
              <a:rPr lang="th-TH" sz="3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จะทำหน้าที่เปลี่ยนพลังงานของไหลหรือน้ำมันให้เป็นพลังงานมอเตอร์ไฮดรอลิกส์ ซึ่งทำหน้าที่เปลี่ยนกำลังงานไฮดรอลิกส์ให้เป็นกำลังงานกล กำลังงานกลจะทำให้กระบอกสูบไฮดรอลิกส์และมอเตอร์ไฮดรอลิกส์ทำงาน เช่น แม่แรงไฮดรอลิกส์ยกวัตถุขนาดใหญ่ในงานก่อสร้าง งานเคลื่อนย้ายสิ่งของที่มีน้ำหนักมาก หุ่นยนต์ และเครื่องจักรกลในงานอุตสาหกรรม</a:t>
            </a:r>
            <a:r>
              <a:rPr lang="th-TH" sz="3000" b="1" dirty="0">
                <a:solidFill>
                  <a:srgbClr val="002060"/>
                </a:solidFill>
                <a:latin typeface="TH Chakra Petch" panose="02000506000000020004" pitchFamily="2" charset="-34"/>
                <a:cs typeface="TH Chakra Petch" panose="02000506000000020004" pitchFamily="2" charset="-34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276756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F48340E-3650-4CE9-9DA2-E147D01309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984BA83-9A14-4E3A-BC37-A67486212C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5222127" y="810"/>
            <a:ext cx="6969872" cy="342898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DD39353C-6594-4916-9E2F-1FF2549392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V="1">
            <a:off x="5253712" y="-31589"/>
            <a:ext cx="3425117" cy="3488283"/>
          </a:xfrm>
          <a:custGeom>
            <a:avLst/>
            <a:gdLst>
              <a:gd name="connsiteX0" fmla="*/ 3425117 w 3425117"/>
              <a:gd name="connsiteY0" fmla="*/ 3488283 h 3488283"/>
              <a:gd name="connsiteX1" fmla="*/ 3425117 w 3425117"/>
              <a:gd name="connsiteY1" fmla="*/ 192871 h 3488283"/>
              <a:gd name="connsiteX2" fmla="*/ 3412874 w 3425117"/>
              <a:gd name="connsiteY2" fmla="*/ 356656 h 3488283"/>
              <a:gd name="connsiteX3" fmla="*/ 1579 w 3425117"/>
              <a:gd name="connsiteY3" fmla="*/ 3488282 h 3488283"/>
              <a:gd name="connsiteX4" fmla="*/ 1578 w 3425117"/>
              <a:gd name="connsiteY4" fmla="*/ 0 h 3488283"/>
              <a:gd name="connsiteX5" fmla="*/ 0 w 3425117"/>
              <a:gd name="connsiteY5" fmla="*/ 0 h 3488283"/>
              <a:gd name="connsiteX6" fmla="*/ 1 w 3425117"/>
              <a:gd name="connsiteY6" fmla="*/ 3488283 h 3488283"/>
              <a:gd name="connsiteX7" fmla="*/ 3425117 w 3425117"/>
              <a:gd name="connsiteY7" fmla="*/ 3488283 h 34882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25117" h="3488283">
                <a:moveTo>
                  <a:pt x="3425117" y="3488283"/>
                </a:moveTo>
                <a:lnTo>
                  <a:pt x="3425117" y="192871"/>
                </a:lnTo>
                <a:lnTo>
                  <a:pt x="3412874" y="356656"/>
                </a:lnTo>
                <a:cubicBezTo>
                  <a:pt x="3237275" y="2115643"/>
                  <a:pt x="1777000" y="3488282"/>
                  <a:pt x="1579" y="3488282"/>
                </a:cubicBezTo>
                <a:lnTo>
                  <a:pt x="1578" y="0"/>
                </a:lnTo>
                <a:lnTo>
                  <a:pt x="0" y="0"/>
                </a:lnTo>
                <a:lnTo>
                  <a:pt x="1" y="3488283"/>
                </a:lnTo>
                <a:lnTo>
                  <a:pt x="3425117" y="3488283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1A7B83B-196F-FAF5-0A6D-CD6B931E832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08889" y="1131278"/>
            <a:ext cx="5673925" cy="2215195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169DCF9F-0385-4342-BDDD-BE68AE189E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5222128" y="3429318"/>
            <a:ext cx="3488283" cy="342898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0A03BF11-0D82-4A63-AE63-477F498DA4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42607" y="3648555"/>
            <a:ext cx="3070455" cy="3070455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Shape, arrow&#10;&#10;Description automatically generated">
            <a:extLst>
              <a:ext uri="{FF2B5EF4-FFF2-40B4-BE49-F238E27FC236}">
                <a16:creationId xmlns:a16="http://schemas.microsoft.com/office/drawing/2014/main" id="{7911DA43-F42E-6F8A-369E-DD47E941866F}"/>
              </a:ext>
            </a:extLst>
          </p:cNvPr>
          <p:cNvPicPr>
            <a:picLocks noChangeAspect="1"/>
          </p:cNvPicPr>
          <p:nvPr/>
        </p:nvPicPr>
        <p:blipFill>
          <a:blip r:embed="rId3">
            <a:grayscl/>
          </a:blip>
          <a:stretch>
            <a:fillRect/>
          </a:stretch>
        </p:blipFill>
        <p:spPr>
          <a:xfrm>
            <a:off x="6082444" y="4200775"/>
            <a:ext cx="1767649" cy="198056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3C315512-59EF-409B-A4A8-45298B5931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8710412" y="3429018"/>
            <a:ext cx="3481587" cy="342898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ectangle 34">
            <a:extLst>
              <a:ext uri="{FF2B5EF4-FFF2-40B4-BE49-F238E27FC236}">
                <a16:creationId xmlns:a16="http://schemas.microsoft.com/office/drawing/2014/main" id="{517F0845-FE68-43BB-8D63-2F30D17B2B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V="1">
            <a:off x="8732909" y="3406822"/>
            <a:ext cx="3428681" cy="3473674"/>
          </a:xfrm>
          <a:custGeom>
            <a:avLst/>
            <a:gdLst>
              <a:gd name="connsiteX0" fmla="*/ 0 w 3484819"/>
              <a:gd name="connsiteY0" fmla="*/ 0 h 3430264"/>
              <a:gd name="connsiteX1" fmla="*/ 3484819 w 3484819"/>
              <a:gd name="connsiteY1" fmla="*/ 0 h 3430264"/>
              <a:gd name="connsiteX2" fmla="*/ 3484819 w 3484819"/>
              <a:gd name="connsiteY2" fmla="*/ 3430264 h 3430264"/>
              <a:gd name="connsiteX3" fmla="*/ 0 w 3484819"/>
              <a:gd name="connsiteY3" fmla="*/ 3430264 h 3430264"/>
              <a:gd name="connsiteX4" fmla="*/ 0 w 3484819"/>
              <a:gd name="connsiteY4" fmla="*/ 0 h 3430264"/>
              <a:gd name="connsiteX0" fmla="*/ 0 w 3484819"/>
              <a:gd name="connsiteY0" fmla="*/ 0 h 3430264"/>
              <a:gd name="connsiteX1" fmla="*/ 3484819 w 3484819"/>
              <a:gd name="connsiteY1" fmla="*/ 0 h 3430264"/>
              <a:gd name="connsiteX2" fmla="*/ 0 w 3484819"/>
              <a:gd name="connsiteY2" fmla="*/ 3430264 h 3430264"/>
              <a:gd name="connsiteX3" fmla="*/ 0 w 3484819"/>
              <a:gd name="connsiteY3" fmla="*/ 0 h 34302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84819" h="3430264">
                <a:moveTo>
                  <a:pt x="0" y="0"/>
                </a:moveTo>
                <a:lnTo>
                  <a:pt x="3484819" y="0"/>
                </a:lnTo>
                <a:lnTo>
                  <a:pt x="0" y="3430264"/>
                </a:lnTo>
                <a:lnTo>
                  <a:pt x="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FAEAFC8-15DC-AE03-6468-9043537DFC0F}"/>
              </a:ext>
            </a:extLst>
          </p:cNvPr>
          <p:cNvSpPr txBox="1"/>
          <p:nvPr/>
        </p:nvSpPr>
        <p:spPr>
          <a:xfrm>
            <a:off x="335465" y="4901178"/>
            <a:ext cx="4776423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h-TH" sz="33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สัญลักษณ์แทนมอเตอร์ไฮดรอลิกส์</a:t>
            </a:r>
            <a:br>
              <a:rPr lang="th-TH" sz="33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</a:br>
            <a:r>
              <a:rPr lang="th-TH" sz="33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แบบปริมาตรความจุคงที่หมุนทางเดียว</a:t>
            </a:r>
            <a:endParaRPr lang="th-TH" sz="3300" b="1" dirty="0">
              <a:solidFill>
                <a:srgbClr val="002060"/>
              </a:solidFill>
              <a:latin typeface="TH Chakra Petch" panose="02000506000000020004" pitchFamily="2" charset="-34"/>
              <a:cs typeface="TH Chakra Petch" panose="02000506000000020004" pitchFamily="2" charset="-34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3B0A82F-4C50-0A0E-12E0-9519BC379484}"/>
              </a:ext>
            </a:extLst>
          </p:cNvPr>
          <p:cNvSpPr txBox="1"/>
          <p:nvPr/>
        </p:nvSpPr>
        <p:spPr>
          <a:xfrm>
            <a:off x="453009" y="1120141"/>
            <a:ext cx="4541334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h-TH" sz="33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สัญลักษณ์แทนมอเตอร์แบบปริมาตรความจุคงที่หมุนได้ 2 ทิศทาง</a:t>
            </a:r>
            <a:endParaRPr lang="th-TH" sz="3300" b="1" dirty="0">
              <a:solidFill>
                <a:srgbClr val="002060"/>
              </a:solidFill>
              <a:latin typeface="TH Chakra Petch" panose="02000506000000020004" pitchFamily="2" charset="-34"/>
              <a:cs typeface="TH Chakra Petch" panose="02000506000000020004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691383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75DC8A51-8D2F-4E91-93BF-1F6034CDF9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F73E8968-6159-4E94-A13D-2248011641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8707926" y="-14026"/>
            <a:ext cx="3494848" cy="34385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CA7B9DC0-F31B-485B-83D7-51E7904CA0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8709383" y="3426579"/>
            <a:ext cx="3482617" cy="344099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2335EE8A-A6AE-4EB3-A818-D6FBBEC2D3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5218452" y="-3978"/>
            <a:ext cx="3494850" cy="343858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C88BD5C6-0044-48BA-9B98-DCFED9A561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30472" y="174479"/>
            <a:ext cx="3070455" cy="3070455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E158EB2-A496-1161-E7D1-91F29449C910}"/>
              </a:ext>
            </a:extLst>
          </p:cNvPr>
          <p:cNvPicPr>
            <a:picLocks noChangeAspect="1"/>
          </p:cNvPicPr>
          <p:nvPr/>
        </p:nvPicPr>
        <p:blipFill>
          <a:blip r:embed="rId2">
            <a:grayscl/>
          </a:blip>
          <a:stretch>
            <a:fillRect/>
          </a:stretch>
        </p:blipFill>
        <p:spPr>
          <a:xfrm>
            <a:off x="5932081" y="636862"/>
            <a:ext cx="2100301" cy="2095050"/>
          </a:xfrm>
          <a:prstGeom prst="rect">
            <a:avLst/>
          </a:prstGeom>
        </p:spPr>
      </p:pic>
      <p:sp>
        <p:nvSpPr>
          <p:cNvPr id="38" name="Rectangle 37">
            <a:extLst>
              <a:ext uri="{FF2B5EF4-FFF2-40B4-BE49-F238E27FC236}">
                <a16:creationId xmlns:a16="http://schemas.microsoft.com/office/drawing/2014/main" id="{D6AF04F5-AC52-4DEC-A692-09297EFE9B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5218452" y="3426579"/>
            <a:ext cx="3494849" cy="343288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0" name="Rectangle 34">
            <a:extLst>
              <a:ext uri="{FF2B5EF4-FFF2-40B4-BE49-F238E27FC236}">
                <a16:creationId xmlns:a16="http://schemas.microsoft.com/office/drawing/2014/main" id="{CE32C089-2C2A-48C3-9050-D0B212BB46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V="1">
            <a:off x="5218451" y="3426579"/>
            <a:ext cx="3494850" cy="3432885"/>
          </a:xfrm>
          <a:custGeom>
            <a:avLst/>
            <a:gdLst>
              <a:gd name="connsiteX0" fmla="*/ 0 w 3484819"/>
              <a:gd name="connsiteY0" fmla="*/ 0 h 3430264"/>
              <a:gd name="connsiteX1" fmla="*/ 3484819 w 3484819"/>
              <a:gd name="connsiteY1" fmla="*/ 0 h 3430264"/>
              <a:gd name="connsiteX2" fmla="*/ 3484819 w 3484819"/>
              <a:gd name="connsiteY2" fmla="*/ 3430264 h 3430264"/>
              <a:gd name="connsiteX3" fmla="*/ 0 w 3484819"/>
              <a:gd name="connsiteY3" fmla="*/ 3430264 h 3430264"/>
              <a:gd name="connsiteX4" fmla="*/ 0 w 3484819"/>
              <a:gd name="connsiteY4" fmla="*/ 0 h 3430264"/>
              <a:gd name="connsiteX0" fmla="*/ 0 w 3484819"/>
              <a:gd name="connsiteY0" fmla="*/ 0 h 3430264"/>
              <a:gd name="connsiteX1" fmla="*/ 3484819 w 3484819"/>
              <a:gd name="connsiteY1" fmla="*/ 0 h 3430264"/>
              <a:gd name="connsiteX2" fmla="*/ 0 w 3484819"/>
              <a:gd name="connsiteY2" fmla="*/ 3430264 h 3430264"/>
              <a:gd name="connsiteX3" fmla="*/ 0 w 3484819"/>
              <a:gd name="connsiteY3" fmla="*/ 0 h 34302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84819" h="3430264">
                <a:moveTo>
                  <a:pt x="0" y="0"/>
                </a:moveTo>
                <a:lnTo>
                  <a:pt x="3484819" y="0"/>
                </a:lnTo>
                <a:lnTo>
                  <a:pt x="0" y="3430264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7DB0BC8-C0F7-6B35-A6E6-CCCBB111C683}"/>
              </a:ext>
            </a:extLst>
          </p:cNvPr>
          <p:cNvPicPr>
            <a:picLocks noChangeAspect="1"/>
          </p:cNvPicPr>
          <p:nvPr/>
        </p:nvPicPr>
        <p:blipFill>
          <a:blip r:embed="rId3">
            <a:grayscl/>
          </a:blip>
          <a:stretch>
            <a:fillRect/>
          </a:stretch>
        </p:blipFill>
        <p:spPr>
          <a:xfrm>
            <a:off x="9144002" y="3873259"/>
            <a:ext cx="2576468" cy="2473408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8A2C3B76-DD19-063F-B98B-C1D4572A1858}"/>
              </a:ext>
            </a:extLst>
          </p:cNvPr>
          <p:cNvSpPr txBox="1"/>
          <p:nvPr/>
        </p:nvSpPr>
        <p:spPr>
          <a:xfrm>
            <a:off x="449196" y="933747"/>
            <a:ext cx="4342662" cy="16158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h-TH" sz="33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สัญลักษณ์แทนมอเตอร์ไฮดรอลิกส์แบบปรับค่าได้ มีการชดเชย</a:t>
            </a:r>
            <a:br>
              <a:rPr lang="th-TH" sz="33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</a:br>
            <a:r>
              <a:rPr lang="th-TH" sz="33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ความดันหมุนได้ 2 ทิศทาง</a:t>
            </a:r>
            <a:endParaRPr lang="th-TH" sz="3300" b="1" dirty="0">
              <a:solidFill>
                <a:srgbClr val="002060"/>
              </a:solidFill>
              <a:latin typeface="TH Chakra Petch" panose="02000506000000020004" pitchFamily="2" charset="-34"/>
              <a:cs typeface="TH Chakra Petch" panose="02000506000000020004" pitchFamily="2" charset="-34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67BE642-2881-6925-7B62-6A8265FE0BD0}"/>
              </a:ext>
            </a:extLst>
          </p:cNvPr>
          <p:cNvSpPr txBox="1"/>
          <p:nvPr/>
        </p:nvSpPr>
        <p:spPr>
          <a:xfrm>
            <a:off x="356766" y="4589024"/>
            <a:ext cx="4527522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h-TH" sz="33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สัญลักษณ์แทนมอเตอร์ไฮดรอลิกส์</a:t>
            </a:r>
            <a:br>
              <a:rPr lang="th-TH" sz="33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</a:br>
            <a:r>
              <a:rPr lang="th-TH" sz="33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แบบปรับค่าได้ หมุนได้ 2 ทิศทาง</a:t>
            </a:r>
            <a:endParaRPr lang="th-TH" sz="3300" b="1" dirty="0">
              <a:solidFill>
                <a:srgbClr val="002060"/>
              </a:solidFill>
              <a:latin typeface="TH Chakra Petch" panose="02000506000000020004" pitchFamily="2" charset="-34"/>
              <a:cs typeface="TH Chakra Petch" panose="02000506000000020004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8588379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7">
            <a:extLst>
              <a:ext uri="{FF2B5EF4-FFF2-40B4-BE49-F238E27FC236}">
                <a16:creationId xmlns:a16="http://schemas.microsoft.com/office/drawing/2014/main" id="{6BA267D3-CCC7-4260-8127-53F80B9979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9">
            <a:extLst>
              <a:ext uri="{FF2B5EF4-FFF2-40B4-BE49-F238E27FC236}">
                <a16:creationId xmlns:a16="http://schemas.microsoft.com/office/drawing/2014/main" id="{E221CB08-76F0-4C77-AA9B-6D57209384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1" y="5146188"/>
            <a:ext cx="3623149" cy="171507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Freeform: Shape 11">
            <a:extLst>
              <a:ext uri="{FF2B5EF4-FFF2-40B4-BE49-F238E27FC236}">
                <a16:creationId xmlns:a16="http://schemas.microsoft.com/office/drawing/2014/main" id="{6E9D3072-33D8-4A93-A3EC-7C79C02DB5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4899" y="5146191"/>
            <a:ext cx="1721799" cy="1701630"/>
          </a:xfrm>
          <a:custGeom>
            <a:avLst/>
            <a:gdLst>
              <a:gd name="connsiteX0" fmla="*/ 3388058 w 3388208"/>
              <a:gd name="connsiteY0" fmla="*/ 0 h 3406341"/>
              <a:gd name="connsiteX1" fmla="*/ 3388208 w 3388208"/>
              <a:gd name="connsiteY1" fmla="*/ 0 h 3406341"/>
              <a:gd name="connsiteX2" fmla="*/ 3388208 w 3388208"/>
              <a:gd name="connsiteY2" fmla="*/ 3406341 h 3406341"/>
              <a:gd name="connsiteX3" fmla="*/ 0 w 3388208"/>
              <a:gd name="connsiteY3" fmla="*/ 3406341 h 3406341"/>
              <a:gd name="connsiteX4" fmla="*/ 79006 w 3388208"/>
              <a:gd name="connsiteY4" fmla="*/ 3404386 h 3406341"/>
              <a:gd name="connsiteX5" fmla="*/ 3383947 w 3388208"/>
              <a:gd name="connsiteY5" fmla="*/ 164274 h 3406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388208" h="3406341">
                <a:moveTo>
                  <a:pt x="3388058" y="0"/>
                </a:moveTo>
                <a:lnTo>
                  <a:pt x="3388208" y="0"/>
                </a:lnTo>
                <a:lnTo>
                  <a:pt x="3388208" y="3406341"/>
                </a:lnTo>
                <a:lnTo>
                  <a:pt x="0" y="3406341"/>
                </a:lnTo>
                <a:lnTo>
                  <a:pt x="79006" y="3404386"/>
                </a:lnTo>
                <a:cubicBezTo>
                  <a:pt x="1864742" y="3315784"/>
                  <a:pt x="3296223" y="1912901"/>
                  <a:pt x="3383947" y="164274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4" name="Rectangle 13">
            <a:extLst>
              <a:ext uri="{FF2B5EF4-FFF2-40B4-BE49-F238E27FC236}">
                <a16:creationId xmlns:a16="http://schemas.microsoft.com/office/drawing/2014/main" id="{031668EE-1091-4A2B-A85D-58D1B0D028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3623152" y="5146185"/>
            <a:ext cx="1715077" cy="171507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ectangle 34">
            <a:extLst>
              <a:ext uri="{FF2B5EF4-FFF2-40B4-BE49-F238E27FC236}">
                <a16:creationId xmlns:a16="http://schemas.microsoft.com/office/drawing/2014/main" id="{DB90578B-9C73-4314-9DA2-6718A36FB4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V="1">
            <a:off x="3621087" y="5146183"/>
            <a:ext cx="1715079" cy="1715077"/>
          </a:xfrm>
          <a:custGeom>
            <a:avLst/>
            <a:gdLst>
              <a:gd name="connsiteX0" fmla="*/ 0 w 3484819"/>
              <a:gd name="connsiteY0" fmla="*/ 0 h 3430264"/>
              <a:gd name="connsiteX1" fmla="*/ 3484819 w 3484819"/>
              <a:gd name="connsiteY1" fmla="*/ 0 h 3430264"/>
              <a:gd name="connsiteX2" fmla="*/ 3484819 w 3484819"/>
              <a:gd name="connsiteY2" fmla="*/ 3430264 h 3430264"/>
              <a:gd name="connsiteX3" fmla="*/ 0 w 3484819"/>
              <a:gd name="connsiteY3" fmla="*/ 3430264 h 3430264"/>
              <a:gd name="connsiteX4" fmla="*/ 0 w 3484819"/>
              <a:gd name="connsiteY4" fmla="*/ 0 h 3430264"/>
              <a:gd name="connsiteX0" fmla="*/ 0 w 3484819"/>
              <a:gd name="connsiteY0" fmla="*/ 0 h 3430264"/>
              <a:gd name="connsiteX1" fmla="*/ 3484819 w 3484819"/>
              <a:gd name="connsiteY1" fmla="*/ 0 h 3430264"/>
              <a:gd name="connsiteX2" fmla="*/ 0 w 3484819"/>
              <a:gd name="connsiteY2" fmla="*/ 3430264 h 3430264"/>
              <a:gd name="connsiteX3" fmla="*/ 0 w 3484819"/>
              <a:gd name="connsiteY3" fmla="*/ 0 h 34302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84819" h="3430264">
                <a:moveTo>
                  <a:pt x="0" y="0"/>
                </a:moveTo>
                <a:lnTo>
                  <a:pt x="3484819" y="0"/>
                </a:lnTo>
                <a:lnTo>
                  <a:pt x="0" y="3430264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Rectangle 17">
            <a:extLst>
              <a:ext uri="{FF2B5EF4-FFF2-40B4-BE49-F238E27FC236}">
                <a16:creationId xmlns:a16="http://schemas.microsoft.com/office/drawing/2014/main" id="{89190391-F313-439F-B2BF-9F00E5AC28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5336166" y="5146186"/>
            <a:ext cx="6861695" cy="171507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6CEB90DD-57D5-4A21-9E3B-6127687555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47004" y="5107136"/>
            <a:ext cx="1750856" cy="1750864"/>
          </a:xfrm>
          <a:custGeom>
            <a:avLst/>
            <a:gdLst>
              <a:gd name="connsiteX0" fmla="*/ 3388058 w 3388208"/>
              <a:gd name="connsiteY0" fmla="*/ 0 h 3406341"/>
              <a:gd name="connsiteX1" fmla="*/ 3388208 w 3388208"/>
              <a:gd name="connsiteY1" fmla="*/ 0 h 3406341"/>
              <a:gd name="connsiteX2" fmla="*/ 3388208 w 3388208"/>
              <a:gd name="connsiteY2" fmla="*/ 3406341 h 3406341"/>
              <a:gd name="connsiteX3" fmla="*/ 0 w 3388208"/>
              <a:gd name="connsiteY3" fmla="*/ 3406341 h 3406341"/>
              <a:gd name="connsiteX4" fmla="*/ 79006 w 3388208"/>
              <a:gd name="connsiteY4" fmla="*/ 3404386 h 3406341"/>
              <a:gd name="connsiteX5" fmla="*/ 3383947 w 3388208"/>
              <a:gd name="connsiteY5" fmla="*/ 164274 h 3406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388208" h="3406341">
                <a:moveTo>
                  <a:pt x="3388058" y="0"/>
                </a:moveTo>
                <a:lnTo>
                  <a:pt x="3388208" y="0"/>
                </a:lnTo>
                <a:lnTo>
                  <a:pt x="3388208" y="3406341"/>
                </a:lnTo>
                <a:lnTo>
                  <a:pt x="0" y="3406341"/>
                </a:lnTo>
                <a:lnTo>
                  <a:pt x="79006" y="3404386"/>
                </a:lnTo>
                <a:cubicBezTo>
                  <a:pt x="1864742" y="3315784"/>
                  <a:pt x="3296223" y="1912901"/>
                  <a:pt x="3383947" y="164274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3AD40AC-34F6-0B7B-FE5B-1657014A232C}"/>
              </a:ext>
            </a:extLst>
          </p:cNvPr>
          <p:cNvSpPr txBox="1"/>
          <p:nvPr/>
        </p:nvSpPr>
        <p:spPr>
          <a:xfrm>
            <a:off x="474132" y="920504"/>
            <a:ext cx="11029245" cy="35702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th-TH" sz="36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2.1.3  โครงสร้างภายในของมอเตอร์ไฮดรอลิกส์ </a:t>
            </a:r>
          </a:p>
          <a:p>
            <a:pPr indent="722313" algn="thaiDist"/>
            <a:r>
              <a:rPr lang="th-TH" sz="3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โครงสร้างของมอเตอร์ไฮดรอลิกส์มีหลายแบบ ได้แก่ แบบเฟือง แบบใบพัด และแบบลูกสูบ</a:t>
            </a:r>
            <a:br>
              <a:rPr lang="th-TH" sz="3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</a:br>
            <a:r>
              <a:rPr lang="th-TH" sz="3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ซึ่งแบบใบพัดและแบบลูกสูบมีทั้งชนิดที่สามารถปรับค่าปริมาตรจุได้และชนิดปริมาตรจุคงที่ แต่ทุกแบบจะมีหลักการทำงานเหมือนกัน คือเมื่อน้ำมันไหลเข้าสู่มอเตอร์ ความดันของน้ำมันจะไปกระทำให้</a:t>
            </a:r>
            <a:br>
              <a:rPr lang="th-TH" sz="3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</a:br>
            <a:r>
              <a:rPr lang="th-TH" sz="3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เพลาหมุน โดยจะไม่รั่วไหลไปยังด้านที่มีความดันต่ำของมอเตอร์ และภายในมอเตอร์มีกลไกการซีลระหว่างช่องทางเข้ากับช่องทางออก ซีลนี้เป็นแบบโลหะสัมผัสซึ่งกันและกัน ได้แก่ เฟืองที่ขบกัน ใบพัดที่สัมผัสกับวงแหวนหรือแผ่นวาล์วของมอเตอร์แบบลูกสูบ ซึ่งทำหน้าที่ป้องกันการรั่วภายในมอเตอร์</a:t>
            </a:r>
            <a:endParaRPr lang="th-TH" sz="3000" b="1" dirty="0">
              <a:solidFill>
                <a:srgbClr val="002060"/>
              </a:solidFill>
              <a:latin typeface="TH Chakra Petch" panose="02000506000000020004" pitchFamily="2" charset="-34"/>
              <a:cs typeface="TH Chakra Petch" panose="02000506000000020004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05572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75DC8A51-8D2F-4E91-93BF-1F6034CDF9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73E8968-6159-4E94-A13D-2248011641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8707926" y="-14026"/>
            <a:ext cx="3494848" cy="34385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A7B9DC0-F31B-485B-83D7-51E7904CA0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8709383" y="3426579"/>
            <a:ext cx="3482617" cy="344099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335EE8A-A6AE-4EB3-A818-D6FBBEC2D3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5218452" y="-3978"/>
            <a:ext cx="3494850" cy="343858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C88BD5C6-0044-48BA-9B98-DCFED9A561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30472" y="174479"/>
            <a:ext cx="3070455" cy="3070455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1CCC883-95A6-E6C7-8CA9-4CED209917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5284" y="720021"/>
            <a:ext cx="1750310" cy="1983355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D6AF04F5-AC52-4DEC-A692-09297EFE9B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5218452" y="3426579"/>
            <a:ext cx="3494849" cy="343288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Rectangle 34">
            <a:extLst>
              <a:ext uri="{FF2B5EF4-FFF2-40B4-BE49-F238E27FC236}">
                <a16:creationId xmlns:a16="http://schemas.microsoft.com/office/drawing/2014/main" id="{CE32C089-2C2A-48C3-9050-D0B212BB46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V="1">
            <a:off x="5218451" y="3426579"/>
            <a:ext cx="3494850" cy="3432885"/>
          </a:xfrm>
          <a:custGeom>
            <a:avLst/>
            <a:gdLst>
              <a:gd name="connsiteX0" fmla="*/ 0 w 3484819"/>
              <a:gd name="connsiteY0" fmla="*/ 0 h 3430264"/>
              <a:gd name="connsiteX1" fmla="*/ 3484819 w 3484819"/>
              <a:gd name="connsiteY1" fmla="*/ 0 h 3430264"/>
              <a:gd name="connsiteX2" fmla="*/ 3484819 w 3484819"/>
              <a:gd name="connsiteY2" fmla="*/ 3430264 h 3430264"/>
              <a:gd name="connsiteX3" fmla="*/ 0 w 3484819"/>
              <a:gd name="connsiteY3" fmla="*/ 3430264 h 3430264"/>
              <a:gd name="connsiteX4" fmla="*/ 0 w 3484819"/>
              <a:gd name="connsiteY4" fmla="*/ 0 h 3430264"/>
              <a:gd name="connsiteX0" fmla="*/ 0 w 3484819"/>
              <a:gd name="connsiteY0" fmla="*/ 0 h 3430264"/>
              <a:gd name="connsiteX1" fmla="*/ 3484819 w 3484819"/>
              <a:gd name="connsiteY1" fmla="*/ 0 h 3430264"/>
              <a:gd name="connsiteX2" fmla="*/ 0 w 3484819"/>
              <a:gd name="connsiteY2" fmla="*/ 3430264 h 3430264"/>
              <a:gd name="connsiteX3" fmla="*/ 0 w 3484819"/>
              <a:gd name="connsiteY3" fmla="*/ 0 h 34302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84819" h="3430264">
                <a:moveTo>
                  <a:pt x="0" y="0"/>
                </a:moveTo>
                <a:lnTo>
                  <a:pt x="3484819" y="0"/>
                </a:lnTo>
                <a:lnTo>
                  <a:pt x="0" y="3430264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63B8572-4085-61A4-ADDF-4D26720699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14062" y="3920644"/>
            <a:ext cx="3265574" cy="2555311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71E2463D-FACE-8219-31F5-07DC2D6A0C20}"/>
              </a:ext>
            </a:extLst>
          </p:cNvPr>
          <p:cNvSpPr txBox="1"/>
          <p:nvPr/>
        </p:nvSpPr>
        <p:spPr>
          <a:xfrm>
            <a:off x="587897" y="1880338"/>
            <a:ext cx="4076821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th-TH" sz="36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2.2  ถังนํ้ามันไฮดรอลิกส์</a:t>
            </a:r>
          </a:p>
          <a:p>
            <a:pPr indent="361950" algn="thaiDist"/>
            <a:r>
              <a:rPr lang="th-TH" sz="3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ถังน้ำมันไฮดรอลิกส์ (</a:t>
            </a:r>
            <a:r>
              <a:rPr lang="en-US" sz="3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Hydraulic </a:t>
            </a:r>
            <a:r>
              <a:rPr lang="en-US" sz="3000" b="1" i="0" spc="-7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Oil Tank) </a:t>
            </a:r>
            <a:r>
              <a:rPr lang="th-TH" sz="3000" b="1" i="0" spc="-7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ทำหน้าที่เก็บน้ำมันที่ใช้งาน</a:t>
            </a:r>
            <a:r>
              <a:rPr lang="th-TH" sz="3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ในวงจรระบายความร้อนออกจากน้ำมันและกรองสิ่งสกปรกที่เจือปน</a:t>
            </a:r>
            <a:br>
              <a:rPr lang="th-TH" sz="3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</a:br>
            <a:r>
              <a:rPr lang="th-TH" sz="3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มากับน้ำมัน</a:t>
            </a:r>
            <a:endParaRPr lang="th-TH" sz="3000" b="1" dirty="0">
              <a:solidFill>
                <a:srgbClr val="002060"/>
              </a:solidFill>
              <a:latin typeface="TH Chakra Petch" panose="02000506000000020004" pitchFamily="2" charset="-34"/>
              <a:cs typeface="TH Chakra Petch" panose="02000506000000020004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6534453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A1AF30C-2BE1-4425-8E40-60A11CC761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53C8D9B-0C08-44F4-A4DD-1ABA59F203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-6720"/>
            <a:ext cx="7035137" cy="171507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23E28D19-DEF6-4922-81CC-F5A7FEAD61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644" y="-6720"/>
            <a:ext cx="1721799" cy="1701630"/>
          </a:xfrm>
          <a:custGeom>
            <a:avLst/>
            <a:gdLst>
              <a:gd name="connsiteX0" fmla="*/ 3388058 w 3388208"/>
              <a:gd name="connsiteY0" fmla="*/ 0 h 3406341"/>
              <a:gd name="connsiteX1" fmla="*/ 3388208 w 3388208"/>
              <a:gd name="connsiteY1" fmla="*/ 0 h 3406341"/>
              <a:gd name="connsiteX2" fmla="*/ 3388208 w 3388208"/>
              <a:gd name="connsiteY2" fmla="*/ 3406341 h 3406341"/>
              <a:gd name="connsiteX3" fmla="*/ 0 w 3388208"/>
              <a:gd name="connsiteY3" fmla="*/ 3406341 h 3406341"/>
              <a:gd name="connsiteX4" fmla="*/ 79006 w 3388208"/>
              <a:gd name="connsiteY4" fmla="*/ 3404386 h 3406341"/>
              <a:gd name="connsiteX5" fmla="*/ 3383947 w 3388208"/>
              <a:gd name="connsiteY5" fmla="*/ 164274 h 3406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388208" h="3406341">
                <a:moveTo>
                  <a:pt x="3388058" y="0"/>
                </a:moveTo>
                <a:lnTo>
                  <a:pt x="3388208" y="0"/>
                </a:lnTo>
                <a:lnTo>
                  <a:pt x="3388208" y="3406341"/>
                </a:lnTo>
                <a:lnTo>
                  <a:pt x="0" y="3406341"/>
                </a:lnTo>
                <a:lnTo>
                  <a:pt x="79006" y="3404386"/>
                </a:lnTo>
                <a:cubicBezTo>
                  <a:pt x="1864742" y="3315784"/>
                  <a:pt x="3296223" y="1912901"/>
                  <a:pt x="3383947" y="16427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822AD57-C107-4CF3-ADED-3DD9FE1AEB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035138" y="-6724"/>
            <a:ext cx="5162722" cy="171507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34">
            <a:extLst>
              <a:ext uri="{FF2B5EF4-FFF2-40B4-BE49-F238E27FC236}">
                <a16:creationId xmlns:a16="http://schemas.microsoft.com/office/drawing/2014/main" id="{CEDF2A68-601C-4BC5-A60B-9B0BEF2F51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V="1">
            <a:off x="5327589" y="-7468"/>
            <a:ext cx="1715079" cy="1715077"/>
          </a:xfrm>
          <a:custGeom>
            <a:avLst/>
            <a:gdLst>
              <a:gd name="connsiteX0" fmla="*/ 0 w 3484819"/>
              <a:gd name="connsiteY0" fmla="*/ 0 h 3430264"/>
              <a:gd name="connsiteX1" fmla="*/ 3484819 w 3484819"/>
              <a:gd name="connsiteY1" fmla="*/ 0 h 3430264"/>
              <a:gd name="connsiteX2" fmla="*/ 3484819 w 3484819"/>
              <a:gd name="connsiteY2" fmla="*/ 3430264 h 3430264"/>
              <a:gd name="connsiteX3" fmla="*/ 0 w 3484819"/>
              <a:gd name="connsiteY3" fmla="*/ 3430264 h 3430264"/>
              <a:gd name="connsiteX4" fmla="*/ 0 w 3484819"/>
              <a:gd name="connsiteY4" fmla="*/ 0 h 3430264"/>
              <a:gd name="connsiteX0" fmla="*/ 0 w 3484819"/>
              <a:gd name="connsiteY0" fmla="*/ 0 h 3430264"/>
              <a:gd name="connsiteX1" fmla="*/ 3484819 w 3484819"/>
              <a:gd name="connsiteY1" fmla="*/ 0 h 3430264"/>
              <a:gd name="connsiteX2" fmla="*/ 0 w 3484819"/>
              <a:gd name="connsiteY2" fmla="*/ 3430264 h 3430264"/>
              <a:gd name="connsiteX3" fmla="*/ 0 w 3484819"/>
              <a:gd name="connsiteY3" fmla="*/ 0 h 34302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84819" h="3430264">
                <a:moveTo>
                  <a:pt x="0" y="0"/>
                </a:moveTo>
                <a:lnTo>
                  <a:pt x="3484819" y="0"/>
                </a:lnTo>
                <a:lnTo>
                  <a:pt x="0" y="3430264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B222359E-861F-4760-8C37-17F4D0FC17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47003" y="-45775"/>
            <a:ext cx="1750856" cy="1750864"/>
          </a:xfrm>
          <a:custGeom>
            <a:avLst/>
            <a:gdLst>
              <a:gd name="connsiteX0" fmla="*/ 3388058 w 3388208"/>
              <a:gd name="connsiteY0" fmla="*/ 0 h 3406341"/>
              <a:gd name="connsiteX1" fmla="*/ 3388208 w 3388208"/>
              <a:gd name="connsiteY1" fmla="*/ 0 h 3406341"/>
              <a:gd name="connsiteX2" fmla="*/ 3388208 w 3388208"/>
              <a:gd name="connsiteY2" fmla="*/ 3406341 h 3406341"/>
              <a:gd name="connsiteX3" fmla="*/ 0 w 3388208"/>
              <a:gd name="connsiteY3" fmla="*/ 3406341 h 3406341"/>
              <a:gd name="connsiteX4" fmla="*/ 79006 w 3388208"/>
              <a:gd name="connsiteY4" fmla="*/ 3404386 h 3406341"/>
              <a:gd name="connsiteX5" fmla="*/ 3383947 w 3388208"/>
              <a:gd name="connsiteY5" fmla="*/ 164274 h 3406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388208" h="3406341">
                <a:moveTo>
                  <a:pt x="3388058" y="0"/>
                </a:moveTo>
                <a:lnTo>
                  <a:pt x="3388208" y="0"/>
                </a:lnTo>
                <a:lnTo>
                  <a:pt x="3388208" y="3406341"/>
                </a:lnTo>
                <a:lnTo>
                  <a:pt x="0" y="3406341"/>
                </a:lnTo>
                <a:lnTo>
                  <a:pt x="79006" y="3404386"/>
                </a:lnTo>
                <a:cubicBezTo>
                  <a:pt x="1864742" y="3315784"/>
                  <a:pt x="3296223" y="1912901"/>
                  <a:pt x="3383947" y="164274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3F5F6CC-97F8-1402-E09C-87E39A7F648F}"/>
              </a:ext>
            </a:extLst>
          </p:cNvPr>
          <p:cNvSpPr txBox="1"/>
          <p:nvPr/>
        </p:nvSpPr>
        <p:spPr>
          <a:xfrm>
            <a:off x="860255" y="2477041"/>
            <a:ext cx="10485078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h-TH" sz="36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2.3 กระบอกสูบไฮดรอลิกส์</a:t>
            </a:r>
          </a:p>
          <a:p>
            <a:pPr indent="722313" algn="thaiDist"/>
            <a:r>
              <a:rPr lang="th-TH" sz="33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กระบอกสูบไฮดรอลิกส์  (</a:t>
            </a:r>
            <a:r>
              <a:rPr lang="en-US" sz="33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Hydraulic Cylinder) </a:t>
            </a:r>
            <a:r>
              <a:rPr lang="th-TH" sz="33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แบ่งออกได้ 2 ชนิด คือกระบอกสูบเคลื่อนที่ในแนวเส้นตรงและเคลื่อนที่ในแนววงกลม ได้แก่ กระบอกสูบทางเดียว กระบอกสูบสองทาง และกระบอกสูบแนววงกลม การติดตั้งกระบอกสูบขึ้นอยู่กับลักษณะของงาน เช่น งานขุดเจาะ งานเคลื่อนย้าย และงานประกอบชิ้นส่วนในงานอุตสาหกรรม</a:t>
            </a:r>
            <a:r>
              <a:rPr lang="th-TH" sz="3300" b="1" dirty="0">
                <a:solidFill>
                  <a:srgbClr val="002060"/>
                </a:solidFill>
                <a:latin typeface="TH Chakra Petch" panose="02000506000000020004" pitchFamily="2" charset="-34"/>
                <a:cs typeface="TH Chakra Petch" panose="02000506000000020004" pitchFamily="2" charset="-34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210131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4C032C2-C108-6F31-74FA-5AFACCF80A2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72289" y="650416"/>
            <a:ext cx="9247421" cy="306362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2B33D4A-E576-3120-D958-D4C91A14217F}"/>
              </a:ext>
            </a:extLst>
          </p:cNvPr>
          <p:cNvSpPr txBox="1"/>
          <p:nvPr/>
        </p:nvSpPr>
        <p:spPr>
          <a:xfrm>
            <a:off x="1038577" y="4066911"/>
            <a:ext cx="9579533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541338" algn="thaiDist"/>
            <a:r>
              <a:rPr lang="th-TH" sz="33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2.3.1  กระบอกสูบทางเดียว  (</a:t>
            </a:r>
            <a:r>
              <a:rPr lang="en-US" sz="33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Single Acting Cylinder) </a:t>
            </a:r>
            <a:r>
              <a:rPr lang="th-TH" sz="28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จะมีรูน้ำมันไหลเข้ากระบอกสูบด้านเดียว เมื่อน้ำมันไหลเข้ากระบอกสูบจะเปลี่ยนพลังงานของไหลเป็นพลังงานกลการเคลื่อนที่ของลูกสูบช้าหรือเร็วขึ้นอยู่กับอัตราการไหลของน้ำมัน และเคลื่อนที่กลับด้วย</a:t>
            </a:r>
            <a:br>
              <a:rPr lang="th-TH" sz="28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</a:br>
            <a:r>
              <a:rPr lang="th-TH" sz="28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แรงสปริงภายในหรือใช้น้ำหนักถ่วง (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Dram Ping)</a:t>
            </a:r>
            <a:r>
              <a:rPr lang="en-US" b="1" dirty="0">
                <a:solidFill>
                  <a:srgbClr val="002060"/>
                </a:solidFill>
                <a:latin typeface="TH Chakra Petch" panose="02000506000000020004" pitchFamily="2" charset="-34"/>
                <a:cs typeface="TH Chakra Petch" panose="02000506000000020004" pitchFamily="2" charset="-34"/>
              </a:rPr>
              <a:t> </a:t>
            </a:r>
            <a:endParaRPr lang="th-TH" b="1" dirty="0">
              <a:solidFill>
                <a:srgbClr val="002060"/>
              </a:solidFill>
              <a:latin typeface="TH Chakra Petch" panose="02000506000000020004" pitchFamily="2" charset="-34"/>
              <a:cs typeface="TH Chakra Petch" panose="02000506000000020004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899330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0DC9A95-CC9E-DFEE-62BA-C4E86BB666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8355" y="482077"/>
            <a:ext cx="9768623" cy="325704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66E856B-6C43-C10E-6171-4323A4785B6F}"/>
              </a:ext>
            </a:extLst>
          </p:cNvPr>
          <p:cNvSpPr txBox="1"/>
          <p:nvPr/>
        </p:nvSpPr>
        <p:spPr>
          <a:xfrm>
            <a:off x="790222" y="3865691"/>
            <a:ext cx="10114845" cy="24468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631825"/>
            <a:r>
              <a:rPr lang="th-TH" sz="33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2.3.2 กระบอกสูบสองทาง (</a:t>
            </a:r>
            <a:r>
              <a:rPr lang="en-US" sz="33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Double Acting Cylinder) </a:t>
            </a:r>
            <a:r>
              <a:rPr lang="th-TH" sz="3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มีรูน้ำมันไหลเข้ากระบอกสูบ 2 ด้าน เมื่อน้ำมันไหลเข้ากระบอกสูบด้าน </a:t>
            </a:r>
            <a:r>
              <a:rPr lang="en-US" sz="3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P</a:t>
            </a:r>
            <a:r>
              <a:rPr lang="en-US" sz="3000" b="1" baseline="-2500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ea typeface="Calibri" panose="020F0502020204030204" pitchFamily="34" charset="0"/>
                <a:cs typeface="TH Chakra Petch" panose="02000506000000020004" pitchFamily="2" charset="-34"/>
              </a:rPr>
              <a:t>1</a:t>
            </a:r>
            <a:r>
              <a:rPr lang="en-US" sz="3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 </a:t>
            </a:r>
            <a:r>
              <a:rPr lang="th-TH" sz="3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ลูกสูบเคลื่อนที่ออก หากน้ำมันไหลเข้ากระบอกสูบด้าน </a:t>
            </a:r>
            <a:r>
              <a:rPr lang="en-US" sz="3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P</a:t>
            </a:r>
            <a:r>
              <a:rPr lang="en-US" sz="3000" b="1" baseline="-2500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ea typeface="Calibri" panose="020F0502020204030204" pitchFamily="34" charset="0"/>
                <a:cs typeface="TH Chakra Petch" panose="02000506000000020004" pitchFamily="2" charset="-34"/>
              </a:rPr>
              <a:t>2</a:t>
            </a:r>
            <a:r>
              <a:rPr lang="en-US" sz="3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 </a:t>
            </a:r>
            <a:r>
              <a:rPr lang="th-TH" sz="3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ลูกสูบเคลื่อนที่กลับตำแหน่งเดิมและระบายน้ำมันลงถังเพื่อนำกลับมาใช้ใหม่</a:t>
            </a:r>
          </a:p>
          <a:p>
            <a:pPr indent="1343025">
              <a:tabLst>
                <a:tab pos="1343025" algn="l"/>
              </a:tabLst>
            </a:pPr>
            <a:r>
              <a:rPr lang="th-TH" sz="3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การพิจารณาเลือกกระบอกสูบ ได้แก่ ขนาดของกระบอกสูบ  แรงของกระบอกสูบ (แรงกระทำกับงาน)  ความเร็วในการเคลื่อนที่</a:t>
            </a:r>
            <a:endParaRPr lang="th-TH" sz="3000" b="1" dirty="0">
              <a:solidFill>
                <a:srgbClr val="002060"/>
              </a:solidFill>
              <a:latin typeface="TH Chakra Petch" panose="02000506000000020004" pitchFamily="2" charset="-34"/>
              <a:cs typeface="TH Chakra Petch" panose="02000506000000020004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1919223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D19C7037-7A32-4A63-B3E2-2A559B7935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159532-9CCD-4CEC-A6DD-FB1EA6DE69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-1"/>
            <a:ext cx="8713620" cy="342899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34">
            <a:extLst>
              <a:ext uri="{FF2B5EF4-FFF2-40B4-BE49-F238E27FC236}">
                <a16:creationId xmlns:a16="http://schemas.microsoft.com/office/drawing/2014/main" id="{527225CC-54F9-4E67-A779-915E2147A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5239163" y="-3"/>
            <a:ext cx="3476120" cy="3429002"/>
          </a:xfrm>
          <a:custGeom>
            <a:avLst/>
            <a:gdLst>
              <a:gd name="connsiteX0" fmla="*/ 0 w 3484819"/>
              <a:gd name="connsiteY0" fmla="*/ 0 h 3430264"/>
              <a:gd name="connsiteX1" fmla="*/ 3484819 w 3484819"/>
              <a:gd name="connsiteY1" fmla="*/ 0 h 3430264"/>
              <a:gd name="connsiteX2" fmla="*/ 3484819 w 3484819"/>
              <a:gd name="connsiteY2" fmla="*/ 3430264 h 3430264"/>
              <a:gd name="connsiteX3" fmla="*/ 0 w 3484819"/>
              <a:gd name="connsiteY3" fmla="*/ 3430264 h 3430264"/>
              <a:gd name="connsiteX4" fmla="*/ 0 w 3484819"/>
              <a:gd name="connsiteY4" fmla="*/ 0 h 3430264"/>
              <a:gd name="connsiteX0" fmla="*/ 0 w 3484819"/>
              <a:gd name="connsiteY0" fmla="*/ 0 h 3430264"/>
              <a:gd name="connsiteX1" fmla="*/ 3484819 w 3484819"/>
              <a:gd name="connsiteY1" fmla="*/ 0 h 3430264"/>
              <a:gd name="connsiteX2" fmla="*/ 0 w 3484819"/>
              <a:gd name="connsiteY2" fmla="*/ 3430264 h 3430264"/>
              <a:gd name="connsiteX3" fmla="*/ 0 w 3484819"/>
              <a:gd name="connsiteY3" fmla="*/ 0 h 34302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84819" h="3430264">
                <a:moveTo>
                  <a:pt x="0" y="0"/>
                </a:moveTo>
                <a:lnTo>
                  <a:pt x="3484819" y="0"/>
                </a:lnTo>
                <a:lnTo>
                  <a:pt x="0" y="3430264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BAABBA3-C155-4394-9A63-49177C7DD0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8713622" y="1"/>
            <a:ext cx="3483870" cy="342899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8DF42D3C-61AD-48DC-BB98-8462944A40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V="1">
            <a:off x="8735507" y="-27492"/>
            <a:ext cx="3429000" cy="3483989"/>
          </a:xfrm>
          <a:custGeom>
            <a:avLst/>
            <a:gdLst>
              <a:gd name="connsiteX0" fmla="*/ 0 w 2559050"/>
              <a:gd name="connsiteY0" fmla="*/ 0 h 2559050"/>
              <a:gd name="connsiteX1" fmla="*/ 2559050 w 2559050"/>
              <a:gd name="connsiteY1" fmla="*/ 0 h 2559050"/>
              <a:gd name="connsiteX2" fmla="*/ 0 w 2559050"/>
              <a:gd name="connsiteY2" fmla="*/ 2559050 h 2559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59050" h="2559050">
                <a:moveTo>
                  <a:pt x="0" y="0"/>
                </a:moveTo>
                <a:lnTo>
                  <a:pt x="2559050" y="0"/>
                </a:lnTo>
                <a:cubicBezTo>
                  <a:pt x="2559050" y="1413324"/>
                  <a:pt x="1413324" y="2559050"/>
                  <a:pt x="0" y="255905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2E10413-1D94-DBC7-57DB-52F83B402999}"/>
              </a:ext>
            </a:extLst>
          </p:cNvPr>
          <p:cNvSpPr txBox="1"/>
          <p:nvPr/>
        </p:nvSpPr>
        <p:spPr>
          <a:xfrm>
            <a:off x="1048465" y="888612"/>
            <a:ext cx="3738024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h-TH" sz="44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3.  อุปกรณ์ระบบท่อในระบบไฮดรอลิกส์</a:t>
            </a:r>
            <a:endParaRPr lang="th-TH" sz="4400" dirty="0">
              <a:solidFill>
                <a:srgbClr val="002060"/>
              </a:solidFill>
              <a:latin typeface="TH Chakra Petch" panose="02000506000000020004" pitchFamily="2" charset="-34"/>
              <a:cs typeface="TH Chakra Petch" panose="02000506000000020004" pitchFamily="2" charset="-34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5BA09BD-3C6C-4515-E000-3B20FFF1D85A}"/>
              </a:ext>
            </a:extLst>
          </p:cNvPr>
          <p:cNvSpPr txBox="1"/>
          <p:nvPr/>
        </p:nvSpPr>
        <p:spPr>
          <a:xfrm>
            <a:off x="812802" y="4074879"/>
            <a:ext cx="10837332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722313" algn="thaiDist"/>
            <a:r>
              <a:rPr lang="th-TH" sz="3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อุปกรณ์ระบบท่อในระบบไฮดรอลิกส์ทำหน้าที่เป็นท่อทางการไหลของน้ำมันไฮดรอลิกส์</a:t>
            </a:r>
            <a:br>
              <a:rPr lang="th-TH" sz="3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</a:br>
            <a:r>
              <a:rPr lang="th-TH" sz="3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ในระบบประกอบด้วยแป๊บ (</a:t>
            </a:r>
            <a:r>
              <a:rPr lang="en-US" sz="3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Pipe) </a:t>
            </a:r>
            <a:r>
              <a:rPr lang="th-TH" sz="3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ท่อ (</a:t>
            </a:r>
            <a:r>
              <a:rPr lang="en-US" sz="3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Tube) </a:t>
            </a:r>
            <a:r>
              <a:rPr lang="th-TH" sz="3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สายน้ำมันไฮดรอลิกส์ (</a:t>
            </a:r>
            <a:r>
              <a:rPr lang="en-US" sz="3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Hoses) </a:t>
            </a:r>
            <a:r>
              <a:rPr lang="th-TH" sz="3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ข้องอ (</a:t>
            </a:r>
            <a:r>
              <a:rPr lang="en-US" sz="3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Bending) </a:t>
            </a:r>
            <a:r>
              <a:rPr lang="th-TH" sz="3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และ</a:t>
            </a:r>
            <a:br>
              <a:rPr lang="th-TH" sz="3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</a:br>
            <a:r>
              <a:rPr lang="th-TH" sz="3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ข้อต่อชนิดต่างๆ (</a:t>
            </a:r>
            <a:r>
              <a:rPr lang="en-US" sz="3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Fittings) </a:t>
            </a:r>
            <a:r>
              <a:rPr lang="th-TH" sz="3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มีความสำคัญอย่างยิ่ง โดยเฉพาะในด้านงานอุตสาหกรรม</a:t>
            </a:r>
            <a:r>
              <a:rPr lang="th-TH" sz="3000" b="1" dirty="0">
                <a:solidFill>
                  <a:srgbClr val="002060"/>
                </a:solidFill>
                <a:latin typeface="TH Chakra Petch" panose="02000506000000020004" pitchFamily="2" charset="-34"/>
                <a:cs typeface="TH Chakra Petch" panose="02000506000000020004" pitchFamily="2" charset="-34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780568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reeform: Shape 9">
            <a:extLst>
              <a:ext uri="{FF2B5EF4-FFF2-40B4-BE49-F238E27FC236}">
                <a16:creationId xmlns:a16="http://schemas.microsoft.com/office/drawing/2014/main" id="{AE192E3E-68A9-4F36-936C-1C8D0B9EF1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03792" y="3455896"/>
            <a:ext cx="3388208" cy="3406341"/>
          </a:xfrm>
          <a:custGeom>
            <a:avLst/>
            <a:gdLst>
              <a:gd name="connsiteX0" fmla="*/ 3388058 w 3388208"/>
              <a:gd name="connsiteY0" fmla="*/ 0 h 3406341"/>
              <a:gd name="connsiteX1" fmla="*/ 3388208 w 3388208"/>
              <a:gd name="connsiteY1" fmla="*/ 0 h 3406341"/>
              <a:gd name="connsiteX2" fmla="*/ 3388208 w 3388208"/>
              <a:gd name="connsiteY2" fmla="*/ 3406341 h 3406341"/>
              <a:gd name="connsiteX3" fmla="*/ 0 w 3388208"/>
              <a:gd name="connsiteY3" fmla="*/ 3406341 h 3406341"/>
              <a:gd name="connsiteX4" fmla="*/ 79006 w 3388208"/>
              <a:gd name="connsiteY4" fmla="*/ 3404386 h 3406341"/>
              <a:gd name="connsiteX5" fmla="*/ 3383947 w 3388208"/>
              <a:gd name="connsiteY5" fmla="*/ 164274 h 3406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388208" h="3406341">
                <a:moveTo>
                  <a:pt x="3388058" y="0"/>
                </a:moveTo>
                <a:lnTo>
                  <a:pt x="3388208" y="0"/>
                </a:lnTo>
                <a:lnTo>
                  <a:pt x="3388208" y="3406341"/>
                </a:lnTo>
                <a:lnTo>
                  <a:pt x="0" y="3406341"/>
                </a:lnTo>
                <a:lnTo>
                  <a:pt x="79006" y="3404386"/>
                </a:lnTo>
                <a:cubicBezTo>
                  <a:pt x="1864742" y="3315784"/>
                  <a:pt x="3296223" y="1912901"/>
                  <a:pt x="3383947" y="164274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29" name="Rectangle 11">
            <a:extLst>
              <a:ext uri="{FF2B5EF4-FFF2-40B4-BE49-F238E27FC236}">
                <a16:creationId xmlns:a16="http://schemas.microsoft.com/office/drawing/2014/main" id="{6362EDFF-7BE1-4149-A745-FFD7211E6C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8ED809F-132F-5705-301D-7DC2238B91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1581" r="1766" b="1"/>
          <a:stretch/>
        </p:blipFill>
        <p:spPr>
          <a:xfrm>
            <a:off x="20" y="10"/>
            <a:ext cx="8707311" cy="6857990"/>
          </a:xfrm>
          <a:prstGeom prst="rect">
            <a:avLst/>
          </a:prstGeom>
        </p:spPr>
      </p:pic>
      <p:sp>
        <p:nvSpPr>
          <p:cNvPr id="30" name="Rectangle 13">
            <a:extLst>
              <a:ext uri="{FF2B5EF4-FFF2-40B4-BE49-F238E27FC236}">
                <a16:creationId xmlns:a16="http://schemas.microsoft.com/office/drawing/2014/main" id="{FA0BC16E-C8B9-4092-9BF6-E079826293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V="1">
            <a:off x="8707332" y="-794"/>
            <a:ext cx="3484667" cy="346310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8D5EA5CC-E298-4D87-8F90-828525D619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27156" y="211088"/>
            <a:ext cx="3070455" cy="307045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D92C553-87D5-4616-AA1F-453EFC39F4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V="1">
            <a:off x="8707333" y="3462314"/>
            <a:ext cx="3484663" cy="340085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77789B4E-5389-44D6-9AA6-EF135C55BF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07332" y="3457143"/>
            <a:ext cx="3484667" cy="3400857"/>
          </a:xfrm>
          <a:custGeom>
            <a:avLst/>
            <a:gdLst>
              <a:gd name="connsiteX0" fmla="*/ 0 w 2559050"/>
              <a:gd name="connsiteY0" fmla="*/ 0 h 2559050"/>
              <a:gd name="connsiteX1" fmla="*/ 2559050 w 2559050"/>
              <a:gd name="connsiteY1" fmla="*/ 0 h 2559050"/>
              <a:gd name="connsiteX2" fmla="*/ 0 w 2559050"/>
              <a:gd name="connsiteY2" fmla="*/ 2559050 h 2559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59050" h="2559050">
                <a:moveTo>
                  <a:pt x="0" y="0"/>
                </a:moveTo>
                <a:lnTo>
                  <a:pt x="2559050" y="0"/>
                </a:lnTo>
                <a:cubicBezTo>
                  <a:pt x="2559050" y="1413324"/>
                  <a:pt x="1413324" y="2559050"/>
                  <a:pt x="0" y="255905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39CD33B-3836-1365-41FF-8E57BEDF0784}"/>
              </a:ext>
            </a:extLst>
          </p:cNvPr>
          <p:cNvSpPr txBox="1"/>
          <p:nvPr/>
        </p:nvSpPr>
        <p:spPr>
          <a:xfrm>
            <a:off x="9072429" y="1007651"/>
            <a:ext cx="2754469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h-TH" sz="3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อุปกรณ์ระบบท่อ</a:t>
            </a:r>
            <a:br>
              <a:rPr lang="th-TH" sz="3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</a:br>
            <a:r>
              <a:rPr lang="th-TH" sz="3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ในระบบไฮดรอลิกส์</a:t>
            </a:r>
            <a:br>
              <a:rPr lang="th-TH" sz="3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</a:br>
            <a:r>
              <a:rPr lang="th-TH" sz="3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ด้านอุตสาหกรรม</a:t>
            </a:r>
            <a:endParaRPr lang="th-TH" sz="3000" b="1" dirty="0">
              <a:solidFill>
                <a:srgbClr val="002060"/>
              </a:solidFill>
              <a:latin typeface="TH Chakra Petch" panose="02000506000000020004" pitchFamily="2" charset="-34"/>
              <a:cs typeface="TH Chakra Petch" panose="02000506000000020004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6685517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A1AF30C-2BE1-4425-8E40-60A11CC761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53C8D9B-0C08-44F4-A4DD-1ABA59F203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-6720"/>
            <a:ext cx="7035137" cy="171507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23E28D19-DEF6-4922-81CC-F5A7FEAD61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644" y="-6720"/>
            <a:ext cx="1721799" cy="1701630"/>
          </a:xfrm>
          <a:custGeom>
            <a:avLst/>
            <a:gdLst>
              <a:gd name="connsiteX0" fmla="*/ 3388058 w 3388208"/>
              <a:gd name="connsiteY0" fmla="*/ 0 h 3406341"/>
              <a:gd name="connsiteX1" fmla="*/ 3388208 w 3388208"/>
              <a:gd name="connsiteY1" fmla="*/ 0 h 3406341"/>
              <a:gd name="connsiteX2" fmla="*/ 3388208 w 3388208"/>
              <a:gd name="connsiteY2" fmla="*/ 3406341 h 3406341"/>
              <a:gd name="connsiteX3" fmla="*/ 0 w 3388208"/>
              <a:gd name="connsiteY3" fmla="*/ 3406341 h 3406341"/>
              <a:gd name="connsiteX4" fmla="*/ 79006 w 3388208"/>
              <a:gd name="connsiteY4" fmla="*/ 3404386 h 3406341"/>
              <a:gd name="connsiteX5" fmla="*/ 3383947 w 3388208"/>
              <a:gd name="connsiteY5" fmla="*/ 164274 h 3406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388208" h="3406341">
                <a:moveTo>
                  <a:pt x="3388058" y="0"/>
                </a:moveTo>
                <a:lnTo>
                  <a:pt x="3388208" y="0"/>
                </a:lnTo>
                <a:lnTo>
                  <a:pt x="3388208" y="3406341"/>
                </a:lnTo>
                <a:lnTo>
                  <a:pt x="0" y="3406341"/>
                </a:lnTo>
                <a:lnTo>
                  <a:pt x="79006" y="3404386"/>
                </a:lnTo>
                <a:cubicBezTo>
                  <a:pt x="1864742" y="3315784"/>
                  <a:pt x="3296223" y="1912901"/>
                  <a:pt x="3383947" y="16427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822AD57-C107-4CF3-ADED-3DD9FE1AEB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035138" y="-6724"/>
            <a:ext cx="5162722" cy="171507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34">
            <a:extLst>
              <a:ext uri="{FF2B5EF4-FFF2-40B4-BE49-F238E27FC236}">
                <a16:creationId xmlns:a16="http://schemas.microsoft.com/office/drawing/2014/main" id="{CEDF2A68-601C-4BC5-A60B-9B0BEF2F51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V="1">
            <a:off x="5327589" y="-7468"/>
            <a:ext cx="1715079" cy="1715077"/>
          </a:xfrm>
          <a:custGeom>
            <a:avLst/>
            <a:gdLst>
              <a:gd name="connsiteX0" fmla="*/ 0 w 3484819"/>
              <a:gd name="connsiteY0" fmla="*/ 0 h 3430264"/>
              <a:gd name="connsiteX1" fmla="*/ 3484819 w 3484819"/>
              <a:gd name="connsiteY1" fmla="*/ 0 h 3430264"/>
              <a:gd name="connsiteX2" fmla="*/ 3484819 w 3484819"/>
              <a:gd name="connsiteY2" fmla="*/ 3430264 h 3430264"/>
              <a:gd name="connsiteX3" fmla="*/ 0 w 3484819"/>
              <a:gd name="connsiteY3" fmla="*/ 3430264 h 3430264"/>
              <a:gd name="connsiteX4" fmla="*/ 0 w 3484819"/>
              <a:gd name="connsiteY4" fmla="*/ 0 h 3430264"/>
              <a:gd name="connsiteX0" fmla="*/ 0 w 3484819"/>
              <a:gd name="connsiteY0" fmla="*/ 0 h 3430264"/>
              <a:gd name="connsiteX1" fmla="*/ 3484819 w 3484819"/>
              <a:gd name="connsiteY1" fmla="*/ 0 h 3430264"/>
              <a:gd name="connsiteX2" fmla="*/ 0 w 3484819"/>
              <a:gd name="connsiteY2" fmla="*/ 3430264 h 3430264"/>
              <a:gd name="connsiteX3" fmla="*/ 0 w 3484819"/>
              <a:gd name="connsiteY3" fmla="*/ 0 h 34302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84819" h="3430264">
                <a:moveTo>
                  <a:pt x="0" y="0"/>
                </a:moveTo>
                <a:lnTo>
                  <a:pt x="3484819" y="0"/>
                </a:lnTo>
                <a:lnTo>
                  <a:pt x="0" y="3430264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B222359E-861F-4760-8C37-17F4D0FC17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47003" y="-45775"/>
            <a:ext cx="1750856" cy="1750864"/>
          </a:xfrm>
          <a:custGeom>
            <a:avLst/>
            <a:gdLst>
              <a:gd name="connsiteX0" fmla="*/ 3388058 w 3388208"/>
              <a:gd name="connsiteY0" fmla="*/ 0 h 3406341"/>
              <a:gd name="connsiteX1" fmla="*/ 3388208 w 3388208"/>
              <a:gd name="connsiteY1" fmla="*/ 0 h 3406341"/>
              <a:gd name="connsiteX2" fmla="*/ 3388208 w 3388208"/>
              <a:gd name="connsiteY2" fmla="*/ 3406341 h 3406341"/>
              <a:gd name="connsiteX3" fmla="*/ 0 w 3388208"/>
              <a:gd name="connsiteY3" fmla="*/ 3406341 h 3406341"/>
              <a:gd name="connsiteX4" fmla="*/ 79006 w 3388208"/>
              <a:gd name="connsiteY4" fmla="*/ 3404386 h 3406341"/>
              <a:gd name="connsiteX5" fmla="*/ 3383947 w 3388208"/>
              <a:gd name="connsiteY5" fmla="*/ 164274 h 3406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388208" h="3406341">
                <a:moveTo>
                  <a:pt x="3388058" y="0"/>
                </a:moveTo>
                <a:lnTo>
                  <a:pt x="3388208" y="0"/>
                </a:lnTo>
                <a:lnTo>
                  <a:pt x="3388208" y="3406341"/>
                </a:lnTo>
                <a:lnTo>
                  <a:pt x="0" y="3406341"/>
                </a:lnTo>
                <a:lnTo>
                  <a:pt x="79006" y="3404386"/>
                </a:lnTo>
                <a:cubicBezTo>
                  <a:pt x="1864742" y="3315784"/>
                  <a:pt x="3296223" y="1912901"/>
                  <a:pt x="3383947" y="164274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70E2D76-BAD2-1C29-D1AF-EC810461052D}"/>
              </a:ext>
            </a:extLst>
          </p:cNvPr>
          <p:cNvSpPr txBox="1"/>
          <p:nvPr/>
        </p:nvSpPr>
        <p:spPr>
          <a:xfrm>
            <a:off x="646289" y="499960"/>
            <a:ext cx="496428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44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4. การพัฒนาระบบไฮดรอลิกส์</a:t>
            </a:r>
            <a:endParaRPr lang="th-TH" sz="4400" dirty="0">
              <a:solidFill>
                <a:srgbClr val="002060"/>
              </a:solidFill>
              <a:latin typeface="TH Chakra Petch" panose="02000506000000020004" pitchFamily="2" charset="-34"/>
              <a:cs typeface="TH Chakra Petch" panose="02000506000000020004" pitchFamily="2" charset="-34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D0B031F-419E-3388-F72B-0607DD5BB381}"/>
              </a:ext>
            </a:extLst>
          </p:cNvPr>
          <p:cNvSpPr txBox="1"/>
          <p:nvPr/>
        </p:nvSpPr>
        <p:spPr>
          <a:xfrm>
            <a:off x="567266" y="2098294"/>
            <a:ext cx="11209867" cy="44319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36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4.1  การนําระบบไฮดรอลิกส์มาใช้งาน</a:t>
            </a:r>
          </a:p>
          <a:p>
            <a:pPr indent="541338"/>
            <a:r>
              <a:rPr lang="th-TH" sz="3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ความเจริญก้าวหน้าในการนำระบบไฮดรอลิกส์มาใช้งานแบ่งออกเป็น 2 แบบใหญ่ คือ</a:t>
            </a:r>
          </a:p>
          <a:p>
            <a:pPr indent="541338" algn="thaiDist"/>
            <a:r>
              <a:rPr lang="th-TH" sz="3300" b="1" i="0" spc="-6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4.1.1  ระบบไฮดรอลิกส์พลังน้ำ  (</a:t>
            </a:r>
            <a:r>
              <a:rPr lang="en-US" sz="3300" b="1" i="0" spc="-6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Water Hydraulics) </a:t>
            </a:r>
            <a:r>
              <a:rPr lang="th-TH" sz="3000" b="1" i="0" spc="-6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เป็นระบบที่เกี่ยวกับการใช้พลังน้ำ การส่งน้ำ</a:t>
            </a:r>
            <a:r>
              <a:rPr lang="th-TH" sz="3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 การควบคุมแหล่งน้ำธรรมชาติ </a:t>
            </a:r>
          </a:p>
          <a:p>
            <a:pPr indent="1162050" algn="thaiDist"/>
            <a:r>
              <a:rPr lang="th-TH" sz="3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ตัวอย่างงาน เช่น การผลิตกระแสไฟฟ้าโดยใช้พลังน้ำจากเขื่อนเก็บน้ำต่างๆ การชลประทาน เช่น การขุดคูคลองส่งน้ำไปตามไร่นา</a:t>
            </a:r>
          </a:p>
          <a:p>
            <a:pPr indent="541338" algn="thaiDist"/>
            <a:r>
              <a:rPr lang="th-TH" sz="33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4.1.2  ระบบไฮดรอลิกส์น้ำมัน (</a:t>
            </a:r>
            <a:r>
              <a:rPr lang="en-US" sz="33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Oil Hydraulics) </a:t>
            </a:r>
            <a:r>
              <a:rPr lang="th-TH" sz="3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จะเกี่ยวข้องกับแรงที่ได้จากการนำน้ำมันเป็น</a:t>
            </a:r>
            <a:br>
              <a:rPr lang="th-TH" sz="3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</a:br>
            <a:r>
              <a:rPr lang="th-TH" sz="3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ตัวส่งถ่ายกำลังงาน</a:t>
            </a:r>
          </a:p>
          <a:p>
            <a:pPr indent="1252538"/>
            <a:r>
              <a:rPr lang="th-TH" sz="3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ตัวอย่างงาน เช่น ระบบเบรกในรถยนต์ แม่แรงไฮดรอลิกส์ เครื่องกดอัด รถขุดตักดิน</a:t>
            </a:r>
            <a:endParaRPr lang="th-TH" sz="3000" b="1" dirty="0">
              <a:solidFill>
                <a:srgbClr val="002060"/>
              </a:solidFill>
              <a:latin typeface="TH Chakra Petch" panose="02000506000000020004" pitchFamily="2" charset="-34"/>
              <a:cs typeface="TH Chakra Petch" panose="02000506000000020004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0562234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AE192E3E-68A9-4F36-936C-1C8D0B9EF1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03792" y="3455896"/>
            <a:ext cx="3388208" cy="3406341"/>
          </a:xfrm>
          <a:custGeom>
            <a:avLst/>
            <a:gdLst>
              <a:gd name="connsiteX0" fmla="*/ 3388058 w 3388208"/>
              <a:gd name="connsiteY0" fmla="*/ 0 h 3406341"/>
              <a:gd name="connsiteX1" fmla="*/ 3388208 w 3388208"/>
              <a:gd name="connsiteY1" fmla="*/ 0 h 3406341"/>
              <a:gd name="connsiteX2" fmla="*/ 3388208 w 3388208"/>
              <a:gd name="connsiteY2" fmla="*/ 3406341 h 3406341"/>
              <a:gd name="connsiteX3" fmla="*/ 0 w 3388208"/>
              <a:gd name="connsiteY3" fmla="*/ 3406341 h 3406341"/>
              <a:gd name="connsiteX4" fmla="*/ 79006 w 3388208"/>
              <a:gd name="connsiteY4" fmla="*/ 3404386 h 3406341"/>
              <a:gd name="connsiteX5" fmla="*/ 3383947 w 3388208"/>
              <a:gd name="connsiteY5" fmla="*/ 164274 h 3406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388208" h="3406341">
                <a:moveTo>
                  <a:pt x="3388058" y="0"/>
                </a:moveTo>
                <a:lnTo>
                  <a:pt x="3388208" y="0"/>
                </a:lnTo>
                <a:lnTo>
                  <a:pt x="3388208" y="3406341"/>
                </a:lnTo>
                <a:lnTo>
                  <a:pt x="0" y="3406341"/>
                </a:lnTo>
                <a:lnTo>
                  <a:pt x="79006" y="3404386"/>
                </a:lnTo>
                <a:cubicBezTo>
                  <a:pt x="1864742" y="3315784"/>
                  <a:pt x="3296223" y="1912901"/>
                  <a:pt x="3383947" y="164274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5FDBEA07-A1D3-4F9E-859B-DE0EDC8640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3E87B83-CF96-4EE7-950F-863990226F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658" y="-55810"/>
            <a:ext cx="6859721" cy="696790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14" name="Freeform: Shape 13">
            <a:extLst>
              <a:ext uri="{FF2B5EF4-FFF2-40B4-BE49-F238E27FC236}">
                <a16:creationId xmlns:a16="http://schemas.microsoft.com/office/drawing/2014/main" id="{407ADFB6-F59B-415B-9EC6-BDB61786C4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 flipV="1">
            <a:off x="54516" y="-50314"/>
            <a:ext cx="6858005" cy="6967903"/>
          </a:xfrm>
          <a:custGeom>
            <a:avLst/>
            <a:gdLst>
              <a:gd name="connsiteX0" fmla="*/ 0 w 2559050"/>
              <a:gd name="connsiteY0" fmla="*/ 0 h 2559050"/>
              <a:gd name="connsiteX1" fmla="*/ 2559050 w 2559050"/>
              <a:gd name="connsiteY1" fmla="*/ 0 h 2559050"/>
              <a:gd name="connsiteX2" fmla="*/ 0 w 2559050"/>
              <a:gd name="connsiteY2" fmla="*/ 2559050 h 2559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59050" h="2559050">
                <a:moveTo>
                  <a:pt x="0" y="0"/>
                </a:moveTo>
                <a:lnTo>
                  <a:pt x="2559050" y="0"/>
                </a:lnTo>
                <a:cubicBezTo>
                  <a:pt x="2559050" y="1413324"/>
                  <a:pt x="1413324" y="2559050"/>
                  <a:pt x="0" y="255905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19BE792-26DE-40FA-A8C8-F3D6378FC9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988933" y="-21461"/>
            <a:ext cx="1703094" cy="174602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3">
            <a:extLst>
              <a:ext uri="{FF2B5EF4-FFF2-40B4-BE49-F238E27FC236}">
                <a16:creationId xmlns:a16="http://schemas.microsoft.com/office/drawing/2014/main" id="{11CBEA76-37A2-4726-8123-EBCACA121E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988055" y="-22336"/>
            <a:ext cx="1704847" cy="1746021"/>
          </a:xfrm>
          <a:custGeom>
            <a:avLst/>
            <a:gdLst>
              <a:gd name="connsiteX0" fmla="*/ 0 w 3488602"/>
              <a:gd name="connsiteY0" fmla="*/ 0 h 3433573"/>
              <a:gd name="connsiteX1" fmla="*/ 3488602 w 3488602"/>
              <a:gd name="connsiteY1" fmla="*/ 0 h 3433573"/>
              <a:gd name="connsiteX2" fmla="*/ 3488602 w 3488602"/>
              <a:gd name="connsiteY2" fmla="*/ 3433573 h 3433573"/>
              <a:gd name="connsiteX3" fmla="*/ 0 w 3488602"/>
              <a:gd name="connsiteY3" fmla="*/ 3433573 h 3433573"/>
              <a:gd name="connsiteX4" fmla="*/ 0 w 3488602"/>
              <a:gd name="connsiteY4" fmla="*/ 0 h 3433573"/>
              <a:gd name="connsiteX0" fmla="*/ 0 w 3488602"/>
              <a:gd name="connsiteY0" fmla="*/ 0 h 3433573"/>
              <a:gd name="connsiteX1" fmla="*/ 3488602 w 3488602"/>
              <a:gd name="connsiteY1" fmla="*/ 0 h 3433573"/>
              <a:gd name="connsiteX2" fmla="*/ 0 w 3488602"/>
              <a:gd name="connsiteY2" fmla="*/ 3433573 h 3433573"/>
              <a:gd name="connsiteX3" fmla="*/ 0 w 3488602"/>
              <a:gd name="connsiteY3" fmla="*/ 0 h 34335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88602" h="3433573">
                <a:moveTo>
                  <a:pt x="0" y="0"/>
                </a:moveTo>
                <a:lnTo>
                  <a:pt x="3488602" y="0"/>
                </a:lnTo>
                <a:lnTo>
                  <a:pt x="0" y="343357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DDA81B4-3959-48A2-823E-19B014A03B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978388" y="1692178"/>
            <a:ext cx="1724184" cy="174602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5B8CC051-49B8-488A-B0AD-50A29E1D32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V="1">
            <a:off x="6968949" y="1703064"/>
            <a:ext cx="1744539" cy="862967"/>
          </a:xfrm>
          <a:custGeom>
            <a:avLst/>
            <a:gdLst>
              <a:gd name="connsiteX0" fmla="*/ 3433574 w 3433574"/>
              <a:gd name="connsiteY0" fmla="*/ 0 h 1716787"/>
              <a:gd name="connsiteX1" fmla="*/ 1716787 w 3433574"/>
              <a:gd name="connsiteY1" fmla="*/ 0 h 1716787"/>
              <a:gd name="connsiteX2" fmla="*/ 0 w 3433574"/>
              <a:gd name="connsiteY2" fmla="*/ 0 h 1716787"/>
              <a:gd name="connsiteX3" fmla="*/ 1716787 w 3433574"/>
              <a:gd name="connsiteY3" fmla="*/ 1716787 h 1716787"/>
              <a:gd name="connsiteX4" fmla="*/ 3433574 w 3433574"/>
              <a:gd name="connsiteY4" fmla="*/ 0 h 17167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33574" h="1716787">
                <a:moveTo>
                  <a:pt x="3433574" y="0"/>
                </a:moveTo>
                <a:lnTo>
                  <a:pt x="1716787" y="0"/>
                </a:lnTo>
                <a:lnTo>
                  <a:pt x="0" y="0"/>
                </a:lnTo>
                <a:cubicBezTo>
                  <a:pt x="0" y="948155"/>
                  <a:pt x="768632" y="1716787"/>
                  <a:pt x="1716787" y="1716787"/>
                </a:cubicBezTo>
                <a:cubicBezTo>
                  <a:pt x="2664942" y="1716787"/>
                  <a:pt x="3433574" y="948155"/>
                  <a:pt x="3433574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A49FB65E-C02E-4FD7-B476-0B213C638B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V="1">
            <a:off x="6968949" y="2566032"/>
            <a:ext cx="1744539" cy="862967"/>
          </a:xfrm>
          <a:custGeom>
            <a:avLst/>
            <a:gdLst>
              <a:gd name="connsiteX0" fmla="*/ 3433574 w 3433574"/>
              <a:gd name="connsiteY0" fmla="*/ 0 h 1716787"/>
              <a:gd name="connsiteX1" fmla="*/ 1716787 w 3433574"/>
              <a:gd name="connsiteY1" fmla="*/ 0 h 1716787"/>
              <a:gd name="connsiteX2" fmla="*/ 0 w 3433574"/>
              <a:gd name="connsiteY2" fmla="*/ 0 h 1716787"/>
              <a:gd name="connsiteX3" fmla="*/ 1716787 w 3433574"/>
              <a:gd name="connsiteY3" fmla="*/ 1716787 h 1716787"/>
              <a:gd name="connsiteX4" fmla="*/ 3433574 w 3433574"/>
              <a:gd name="connsiteY4" fmla="*/ 0 h 17167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33574" h="1716787">
                <a:moveTo>
                  <a:pt x="3433574" y="0"/>
                </a:moveTo>
                <a:lnTo>
                  <a:pt x="1716787" y="0"/>
                </a:lnTo>
                <a:lnTo>
                  <a:pt x="0" y="0"/>
                </a:lnTo>
                <a:cubicBezTo>
                  <a:pt x="0" y="948155"/>
                  <a:pt x="768632" y="1716787"/>
                  <a:pt x="1716787" y="1716787"/>
                </a:cubicBezTo>
                <a:cubicBezTo>
                  <a:pt x="2664942" y="1716787"/>
                  <a:pt x="3433574" y="948155"/>
                  <a:pt x="3433574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B7EBD78-005D-4F93-BEA0-95DF292B38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738250" y="-24765"/>
            <a:ext cx="3427285" cy="347680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8CB81301-287D-4882-AD9B-E44D8E1220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14500" y="178410"/>
            <a:ext cx="3070455" cy="307045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1122F9F7-A178-468E-AF59-8DD67246E4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122799" y="4271951"/>
            <a:ext cx="3435362" cy="17460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76420B0A-CC71-4BD3-BA69-E9B2B6F1E5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V="1">
            <a:off x="6122814" y="4271933"/>
            <a:ext cx="3435331" cy="1746022"/>
          </a:xfrm>
          <a:custGeom>
            <a:avLst/>
            <a:gdLst>
              <a:gd name="connsiteX0" fmla="*/ 3433574 w 3433574"/>
              <a:gd name="connsiteY0" fmla="*/ 0 h 1716787"/>
              <a:gd name="connsiteX1" fmla="*/ 1716787 w 3433574"/>
              <a:gd name="connsiteY1" fmla="*/ 0 h 1716787"/>
              <a:gd name="connsiteX2" fmla="*/ 0 w 3433574"/>
              <a:gd name="connsiteY2" fmla="*/ 0 h 1716787"/>
              <a:gd name="connsiteX3" fmla="*/ 1716787 w 3433574"/>
              <a:gd name="connsiteY3" fmla="*/ 1716787 h 1716787"/>
              <a:gd name="connsiteX4" fmla="*/ 3433574 w 3433574"/>
              <a:gd name="connsiteY4" fmla="*/ 0 h 17167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33574" h="1716787">
                <a:moveTo>
                  <a:pt x="3433574" y="0"/>
                </a:moveTo>
                <a:lnTo>
                  <a:pt x="1716787" y="0"/>
                </a:lnTo>
                <a:lnTo>
                  <a:pt x="0" y="0"/>
                </a:lnTo>
                <a:cubicBezTo>
                  <a:pt x="0" y="948155"/>
                  <a:pt x="768632" y="1716787"/>
                  <a:pt x="1716787" y="1716787"/>
                </a:cubicBezTo>
                <a:cubicBezTo>
                  <a:pt x="2664942" y="1716787"/>
                  <a:pt x="3433574" y="948155"/>
                  <a:pt x="3433574" y="0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E5048351-EA66-4465-9CB8-25B4C5E680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734228" y="3406574"/>
            <a:ext cx="3435330" cy="347680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Rectangle 3">
            <a:extLst>
              <a:ext uri="{FF2B5EF4-FFF2-40B4-BE49-F238E27FC236}">
                <a16:creationId xmlns:a16="http://schemas.microsoft.com/office/drawing/2014/main" id="{BC467846-2355-4572-AC5B-89B9FFFBAA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8707457" y="3427799"/>
            <a:ext cx="3484541" cy="3434283"/>
          </a:xfrm>
          <a:custGeom>
            <a:avLst/>
            <a:gdLst>
              <a:gd name="connsiteX0" fmla="*/ 0 w 3488602"/>
              <a:gd name="connsiteY0" fmla="*/ 0 h 3433573"/>
              <a:gd name="connsiteX1" fmla="*/ 3488602 w 3488602"/>
              <a:gd name="connsiteY1" fmla="*/ 0 h 3433573"/>
              <a:gd name="connsiteX2" fmla="*/ 3488602 w 3488602"/>
              <a:gd name="connsiteY2" fmla="*/ 3433573 h 3433573"/>
              <a:gd name="connsiteX3" fmla="*/ 0 w 3488602"/>
              <a:gd name="connsiteY3" fmla="*/ 3433573 h 3433573"/>
              <a:gd name="connsiteX4" fmla="*/ 0 w 3488602"/>
              <a:gd name="connsiteY4" fmla="*/ 0 h 3433573"/>
              <a:gd name="connsiteX0" fmla="*/ 0 w 3488602"/>
              <a:gd name="connsiteY0" fmla="*/ 0 h 3433573"/>
              <a:gd name="connsiteX1" fmla="*/ 3488602 w 3488602"/>
              <a:gd name="connsiteY1" fmla="*/ 0 h 3433573"/>
              <a:gd name="connsiteX2" fmla="*/ 0 w 3488602"/>
              <a:gd name="connsiteY2" fmla="*/ 3433573 h 3433573"/>
              <a:gd name="connsiteX3" fmla="*/ 0 w 3488602"/>
              <a:gd name="connsiteY3" fmla="*/ 0 h 34335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88602" h="3433573">
                <a:moveTo>
                  <a:pt x="0" y="0"/>
                </a:moveTo>
                <a:lnTo>
                  <a:pt x="3488602" y="0"/>
                </a:lnTo>
                <a:lnTo>
                  <a:pt x="0" y="3433573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4E9803D-1B68-F8A4-430D-EE29434D9B84}"/>
              </a:ext>
            </a:extLst>
          </p:cNvPr>
          <p:cNvSpPr txBox="1"/>
          <p:nvPr/>
        </p:nvSpPr>
        <p:spPr>
          <a:xfrm>
            <a:off x="9071514" y="1358949"/>
            <a:ext cx="285276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h-TH" sz="4400" b="1" i="0" dirty="0">
                <a:solidFill>
                  <a:schemeClr val="bg1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สาระการเรียนรู้</a:t>
            </a:r>
            <a:endParaRPr lang="th-TH" sz="4400" dirty="0">
              <a:solidFill>
                <a:schemeClr val="bg1"/>
              </a:solidFill>
              <a:latin typeface="TH Chakra Petch" panose="02000506000000020004" pitchFamily="2" charset="-34"/>
              <a:cs typeface="TH Chakra Petch" panose="02000506000000020004" pitchFamily="2" charset="-34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52BC736-5E5A-D1E0-52F1-A12F5327D397}"/>
              </a:ext>
            </a:extLst>
          </p:cNvPr>
          <p:cNvSpPr txBox="1"/>
          <p:nvPr/>
        </p:nvSpPr>
        <p:spPr>
          <a:xfrm>
            <a:off x="435477" y="2850742"/>
            <a:ext cx="5863722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36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1.  อุปกรณ์ต้นกำลังไฮดรอลิกส์</a:t>
            </a:r>
            <a:br>
              <a:rPr lang="th-TH" sz="36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</a:br>
            <a:r>
              <a:rPr lang="th-TH" sz="36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2.  อุปกรณ์การทำงานในระบบไฮดรอลิกส์</a:t>
            </a:r>
            <a:br>
              <a:rPr lang="th-TH" sz="36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</a:br>
            <a:r>
              <a:rPr lang="th-TH" sz="36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3.  อุปกรณ์ระบบท่อในระบบไฮดรอลิกส์</a:t>
            </a:r>
            <a:br>
              <a:rPr lang="th-TH" sz="36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</a:br>
            <a:r>
              <a:rPr lang="th-TH" sz="36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4.  การพัฒนาระบบไฮดรอลิกส์</a:t>
            </a:r>
            <a:endParaRPr lang="th-TH" sz="3600" b="1" dirty="0">
              <a:solidFill>
                <a:srgbClr val="002060"/>
              </a:solidFill>
              <a:latin typeface="TH Chakra Petch" panose="02000506000000020004" pitchFamily="2" charset="-34"/>
              <a:cs typeface="TH Chakra Petch" panose="02000506000000020004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2394008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AE192E3E-68A9-4F36-936C-1C8D0B9EF1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03792" y="3455896"/>
            <a:ext cx="3388208" cy="3406341"/>
          </a:xfrm>
          <a:custGeom>
            <a:avLst/>
            <a:gdLst>
              <a:gd name="connsiteX0" fmla="*/ 3388058 w 3388208"/>
              <a:gd name="connsiteY0" fmla="*/ 0 h 3406341"/>
              <a:gd name="connsiteX1" fmla="*/ 3388208 w 3388208"/>
              <a:gd name="connsiteY1" fmla="*/ 0 h 3406341"/>
              <a:gd name="connsiteX2" fmla="*/ 3388208 w 3388208"/>
              <a:gd name="connsiteY2" fmla="*/ 3406341 h 3406341"/>
              <a:gd name="connsiteX3" fmla="*/ 0 w 3388208"/>
              <a:gd name="connsiteY3" fmla="*/ 3406341 h 3406341"/>
              <a:gd name="connsiteX4" fmla="*/ 79006 w 3388208"/>
              <a:gd name="connsiteY4" fmla="*/ 3404386 h 3406341"/>
              <a:gd name="connsiteX5" fmla="*/ 3383947 w 3388208"/>
              <a:gd name="connsiteY5" fmla="*/ 164274 h 3406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388208" h="3406341">
                <a:moveTo>
                  <a:pt x="3388058" y="0"/>
                </a:moveTo>
                <a:lnTo>
                  <a:pt x="3388208" y="0"/>
                </a:lnTo>
                <a:lnTo>
                  <a:pt x="3388208" y="3406341"/>
                </a:lnTo>
                <a:lnTo>
                  <a:pt x="0" y="3406341"/>
                </a:lnTo>
                <a:lnTo>
                  <a:pt x="79006" y="3404386"/>
                </a:lnTo>
                <a:cubicBezTo>
                  <a:pt x="1864742" y="3315784"/>
                  <a:pt x="3296223" y="1912901"/>
                  <a:pt x="3383947" y="164274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5FDBEA07-A1D3-4F9E-859B-DE0EDC8640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3E87B83-CF96-4EE7-950F-863990226F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658" y="-55810"/>
            <a:ext cx="6859721" cy="696790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14" name="Freeform: Shape 13">
            <a:extLst>
              <a:ext uri="{FF2B5EF4-FFF2-40B4-BE49-F238E27FC236}">
                <a16:creationId xmlns:a16="http://schemas.microsoft.com/office/drawing/2014/main" id="{407ADFB6-F59B-415B-9EC6-BDB61786C4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 flipV="1">
            <a:off x="54516" y="-50314"/>
            <a:ext cx="6858005" cy="6967903"/>
          </a:xfrm>
          <a:custGeom>
            <a:avLst/>
            <a:gdLst>
              <a:gd name="connsiteX0" fmla="*/ 0 w 2559050"/>
              <a:gd name="connsiteY0" fmla="*/ 0 h 2559050"/>
              <a:gd name="connsiteX1" fmla="*/ 2559050 w 2559050"/>
              <a:gd name="connsiteY1" fmla="*/ 0 h 2559050"/>
              <a:gd name="connsiteX2" fmla="*/ 0 w 2559050"/>
              <a:gd name="connsiteY2" fmla="*/ 2559050 h 2559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59050" h="2559050">
                <a:moveTo>
                  <a:pt x="0" y="0"/>
                </a:moveTo>
                <a:lnTo>
                  <a:pt x="2559050" y="0"/>
                </a:lnTo>
                <a:cubicBezTo>
                  <a:pt x="2559050" y="1413324"/>
                  <a:pt x="1413324" y="2559050"/>
                  <a:pt x="0" y="255905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19BE792-26DE-40FA-A8C8-F3D6378FC9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988933" y="-21461"/>
            <a:ext cx="1703094" cy="174602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3">
            <a:extLst>
              <a:ext uri="{FF2B5EF4-FFF2-40B4-BE49-F238E27FC236}">
                <a16:creationId xmlns:a16="http://schemas.microsoft.com/office/drawing/2014/main" id="{11CBEA76-37A2-4726-8123-EBCACA121E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988055" y="-22336"/>
            <a:ext cx="1704847" cy="1746021"/>
          </a:xfrm>
          <a:custGeom>
            <a:avLst/>
            <a:gdLst>
              <a:gd name="connsiteX0" fmla="*/ 0 w 3488602"/>
              <a:gd name="connsiteY0" fmla="*/ 0 h 3433573"/>
              <a:gd name="connsiteX1" fmla="*/ 3488602 w 3488602"/>
              <a:gd name="connsiteY1" fmla="*/ 0 h 3433573"/>
              <a:gd name="connsiteX2" fmla="*/ 3488602 w 3488602"/>
              <a:gd name="connsiteY2" fmla="*/ 3433573 h 3433573"/>
              <a:gd name="connsiteX3" fmla="*/ 0 w 3488602"/>
              <a:gd name="connsiteY3" fmla="*/ 3433573 h 3433573"/>
              <a:gd name="connsiteX4" fmla="*/ 0 w 3488602"/>
              <a:gd name="connsiteY4" fmla="*/ 0 h 3433573"/>
              <a:gd name="connsiteX0" fmla="*/ 0 w 3488602"/>
              <a:gd name="connsiteY0" fmla="*/ 0 h 3433573"/>
              <a:gd name="connsiteX1" fmla="*/ 3488602 w 3488602"/>
              <a:gd name="connsiteY1" fmla="*/ 0 h 3433573"/>
              <a:gd name="connsiteX2" fmla="*/ 0 w 3488602"/>
              <a:gd name="connsiteY2" fmla="*/ 3433573 h 3433573"/>
              <a:gd name="connsiteX3" fmla="*/ 0 w 3488602"/>
              <a:gd name="connsiteY3" fmla="*/ 0 h 34335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88602" h="3433573">
                <a:moveTo>
                  <a:pt x="0" y="0"/>
                </a:moveTo>
                <a:lnTo>
                  <a:pt x="3488602" y="0"/>
                </a:lnTo>
                <a:lnTo>
                  <a:pt x="0" y="343357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DDA81B4-3959-48A2-823E-19B014A03B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978388" y="1692178"/>
            <a:ext cx="1724184" cy="174602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5B8CC051-49B8-488A-B0AD-50A29E1D32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V="1">
            <a:off x="6968949" y="1703064"/>
            <a:ext cx="1744539" cy="862967"/>
          </a:xfrm>
          <a:custGeom>
            <a:avLst/>
            <a:gdLst>
              <a:gd name="connsiteX0" fmla="*/ 3433574 w 3433574"/>
              <a:gd name="connsiteY0" fmla="*/ 0 h 1716787"/>
              <a:gd name="connsiteX1" fmla="*/ 1716787 w 3433574"/>
              <a:gd name="connsiteY1" fmla="*/ 0 h 1716787"/>
              <a:gd name="connsiteX2" fmla="*/ 0 w 3433574"/>
              <a:gd name="connsiteY2" fmla="*/ 0 h 1716787"/>
              <a:gd name="connsiteX3" fmla="*/ 1716787 w 3433574"/>
              <a:gd name="connsiteY3" fmla="*/ 1716787 h 1716787"/>
              <a:gd name="connsiteX4" fmla="*/ 3433574 w 3433574"/>
              <a:gd name="connsiteY4" fmla="*/ 0 h 17167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33574" h="1716787">
                <a:moveTo>
                  <a:pt x="3433574" y="0"/>
                </a:moveTo>
                <a:lnTo>
                  <a:pt x="1716787" y="0"/>
                </a:lnTo>
                <a:lnTo>
                  <a:pt x="0" y="0"/>
                </a:lnTo>
                <a:cubicBezTo>
                  <a:pt x="0" y="948155"/>
                  <a:pt x="768632" y="1716787"/>
                  <a:pt x="1716787" y="1716787"/>
                </a:cubicBezTo>
                <a:cubicBezTo>
                  <a:pt x="2664942" y="1716787"/>
                  <a:pt x="3433574" y="948155"/>
                  <a:pt x="3433574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A49FB65E-C02E-4FD7-B476-0B213C638B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V="1">
            <a:off x="6968949" y="2566032"/>
            <a:ext cx="1744539" cy="862967"/>
          </a:xfrm>
          <a:custGeom>
            <a:avLst/>
            <a:gdLst>
              <a:gd name="connsiteX0" fmla="*/ 3433574 w 3433574"/>
              <a:gd name="connsiteY0" fmla="*/ 0 h 1716787"/>
              <a:gd name="connsiteX1" fmla="*/ 1716787 w 3433574"/>
              <a:gd name="connsiteY1" fmla="*/ 0 h 1716787"/>
              <a:gd name="connsiteX2" fmla="*/ 0 w 3433574"/>
              <a:gd name="connsiteY2" fmla="*/ 0 h 1716787"/>
              <a:gd name="connsiteX3" fmla="*/ 1716787 w 3433574"/>
              <a:gd name="connsiteY3" fmla="*/ 1716787 h 1716787"/>
              <a:gd name="connsiteX4" fmla="*/ 3433574 w 3433574"/>
              <a:gd name="connsiteY4" fmla="*/ 0 h 17167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33574" h="1716787">
                <a:moveTo>
                  <a:pt x="3433574" y="0"/>
                </a:moveTo>
                <a:lnTo>
                  <a:pt x="1716787" y="0"/>
                </a:lnTo>
                <a:lnTo>
                  <a:pt x="0" y="0"/>
                </a:lnTo>
                <a:cubicBezTo>
                  <a:pt x="0" y="948155"/>
                  <a:pt x="768632" y="1716787"/>
                  <a:pt x="1716787" y="1716787"/>
                </a:cubicBezTo>
                <a:cubicBezTo>
                  <a:pt x="2664942" y="1716787"/>
                  <a:pt x="3433574" y="948155"/>
                  <a:pt x="3433574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B7EBD78-005D-4F93-BEA0-95DF292B38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738250" y="-24765"/>
            <a:ext cx="3427285" cy="347680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8CB81301-287D-4882-AD9B-E44D8E1220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14500" y="178410"/>
            <a:ext cx="3070455" cy="307045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1122F9F7-A178-468E-AF59-8DD67246E4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122799" y="4271951"/>
            <a:ext cx="3435362" cy="17460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76420B0A-CC71-4BD3-BA69-E9B2B6F1E5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V="1">
            <a:off x="6122814" y="4271933"/>
            <a:ext cx="3435331" cy="1746022"/>
          </a:xfrm>
          <a:custGeom>
            <a:avLst/>
            <a:gdLst>
              <a:gd name="connsiteX0" fmla="*/ 3433574 w 3433574"/>
              <a:gd name="connsiteY0" fmla="*/ 0 h 1716787"/>
              <a:gd name="connsiteX1" fmla="*/ 1716787 w 3433574"/>
              <a:gd name="connsiteY1" fmla="*/ 0 h 1716787"/>
              <a:gd name="connsiteX2" fmla="*/ 0 w 3433574"/>
              <a:gd name="connsiteY2" fmla="*/ 0 h 1716787"/>
              <a:gd name="connsiteX3" fmla="*/ 1716787 w 3433574"/>
              <a:gd name="connsiteY3" fmla="*/ 1716787 h 1716787"/>
              <a:gd name="connsiteX4" fmla="*/ 3433574 w 3433574"/>
              <a:gd name="connsiteY4" fmla="*/ 0 h 17167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33574" h="1716787">
                <a:moveTo>
                  <a:pt x="3433574" y="0"/>
                </a:moveTo>
                <a:lnTo>
                  <a:pt x="1716787" y="0"/>
                </a:lnTo>
                <a:lnTo>
                  <a:pt x="0" y="0"/>
                </a:lnTo>
                <a:cubicBezTo>
                  <a:pt x="0" y="948155"/>
                  <a:pt x="768632" y="1716787"/>
                  <a:pt x="1716787" y="1716787"/>
                </a:cubicBezTo>
                <a:cubicBezTo>
                  <a:pt x="2664942" y="1716787"/>
                  <a:pt x="3433574" y="948155"/>
                  <a:pt x="3433574" y="0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E5048351-EA66-4465-9CB8-25B4C5E680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734228" y="3406574"/>
            <a:ext cx="3435330" cy="347680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Rectangle 3">
            <a:extLst>
              <a:ext uri="{FF2B5EF4-FFF2-40B4-BE49-F238E27FC236}">
                <a16:creationId xmlns:a16="http://schemas.microsoft.com/office/drawing/2014/main" id="{BC467846-2355-4572-AC5B-89B9FFFBAA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8707457" y="3427799"/>
            <a:ext cx="3484541" cy="3434283"/>
          </a:xfrm>
          <a:custGeom>
            <a:avLst/>
            <a:gdLst>
              <a:gd name="connsiteX0" fmla="*/ 0 w 3488602"/>
              <a:gd name="connsiteY0" fmla="*/ 0 h 3433573"/>
              <a:gd name="connsiteX1" fmla="*/ 3488602 w 3488602"/>
              <a:gd name="connsiteY1" fmla="*/ 0 h 3433573"/>
              <a:gd name="connsiteX2" fmla="*/ 3488602 w 3488602"/>
              <a:gd name="connsiteY2" fmla="*/ 3433573 h 3433573"/>
              <a:gd name="connsiteX3" fmla="*/ 0 w 3488602"/>
              <a:gd name="connsiteY3" fmla="*/ 3433573 h 3433573"/>
              <a:gd name="connsiteX4" fmla="*/ 0 w 3488602"/>
              <a:gd name="connsiteY4" fmla="*/ 0 h 3433573"/>
              <a:gd name="connsiteX0" fmla="*/ 0 w 3488602"/>
              <a:gd name="connsiteY0" fmla="*/ 0 h 3433573"/>
              <a:gd name="connsiteX1" fmla="*/ 3488602 w 3488602"/>
              <a:gd name="connsiteY1" fmla="*/ 0 h 3433573"/>
              <a:gd name="connsiteX2" fmla="*/ 0 w 3488602"/>
              <a:gd name="connsiteY2" fmla="*/ 3433573 h 3433573"/>
              <a:gd name="connsiteX3" fmla="*/ 0 w 3488602"/>
              <a:gd name="connsiteY3" fmla="*/ 0 h 34335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88602" h="3433573">
                <a:moveTo>
                  <a:pt x="0" y="0"/>
                </a:moveTo>
                <a:lnTo>
                  <a:pt x="3488602" y="0"/>
                </a:lnTo>
                <a:lnTo>
                  <a:pt x="0" y="3433573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443336C-792C-1F1C-ECBB-44F259356B9A}"/>
              </a:ext>
            </a:extLst>
          </p:cNvPr>
          <p:cNvSpPr txBox="1"/>
          <p:nvPr/>
        </p:nvSpPr>
        <p:spPr>
          <a:xfrm>
            <a:off x="588830" y="3427278"/>
            <a:ext cx="5410407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h-TH" sz="44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4.2 การเปรียบเทียบข้อดี</a:t>
            </a:r>
            <a:br>
              <a:rPr lang="th-TH" sz="44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</a:br>
            <a:r>
              <a:rPr lang="th-TH" sz="44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และข้อเสียของระบบไฮดรอลิกส์</a:t>
            </a:r>
            <a:endParaRPr lang="th-TH" sz="4400" dirty="0">
              <a:solidFill>
                <a:srgbClr val="002060"/>
              </a:solidFill>
              <a:latin typeface="TH Chakra Petch" panose="02000506000000020004" pitchFamily="2" charset="-34"/>
              <a:cs typeface="TH Chakra Petch" panose="02000506000000020004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9073877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AE192E3E-68A9-4F36-936C-1C8D0B9EF1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03792" y="3455896"/>
            <a:ext cx="3388208" cy="3406341"/>
          </a:xfrm>
          <a:custGeom>
            <a:avLst/>
            <a:gdLst>
              <a:gd name="connsiteX0" fmla="*/ 3388058 w 3388208"/>
              <a:gd name="connsiteY0" fmla="*/ 0 h 3406341"/>
              <a:gd name="connsiteX1" fmla="*/ 3388208 w 3388208"/>
              <a:gd name="connsiteY1" fmla="*/ 0 h 3406341"/>
              <a:gd name="connsiteX2" fmla="*/ 3388208 w 3388208"/>
              <a:gd name="connsiteY2" fmla="*/ 3406341 h 3406341"/>
              <a:gd name="connsiteX3" fmla="*/ 0 w 3388208"/>
              <a:gd name="connsiteY3" fmla="*/ 3406341 h 3406341"/>
              <a:gd name="connsiteX4" fmla="*/ 79006 w 3388208"/>
              <a:gd name="connsiteY4" fmla="*/ 3404386 h 3406341"/>
              <a:gd name="connsiteX5" fmla="*/ 3383947 w 3388208"/>
              <a:gd name="connsiteY5" fmla="*/ 164274 h 3406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388208" h="3406341">
                <a:moveTo>
                  <a:pt x="3388058" y="0"/>
                </a:moveTo>
                <a:lnTo>
                  <a:pt x="3388208" y="0"/>
                </a:lnTo>
                <a:lnTo>
                  <a:pt x="3388208" y="3406341"/>
                </a:lnTo>
                <a:lnTo>
                  <a:pt x="0" y="3406341"/>
                </a:lnTo>
                <a:lnTo>
                  <a:pt x="79006" y="3404386"/>
                </a:lnTo>
                <a:cubicBezTo>
                  <a:pt x="1864742" y="3315784"/>
                  <a:pt x="3296223" y="1912901"/>
                  <a:pt x="3383947" y="164274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27AFFCAE-0AB5-45EE-B656-860EA6FFEF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362EDFF-7BE1-4149-A745-FFD7211E6C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 descr="Table&#10;&#10;Description automatically generated with medium confidence">
            <a:extLst>
              <a:ext uri="{FF2B5EF4-FFF2-40B4-BE49-F238E27FC236}">
                <a16:creationId xmlns:a16="http://schemas.microsoft.com/office/drawing/2014/main" id="{5D004E40-E3A4-0CF3-9894-1CCC6687D7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881"/>
          <a:stretch/>
        </p:blipFill>
        <p:spPr>
          <a:xfrm>
            <a:off x="1" y="10"/>
            <a:ext cx="12191999" cy="6857990"/>
          </a:xfrm>
          <a:custGeom>
            <a:avLst/>
            <a:gdLst/>
            <a:ahLst/>
            <a:cxnLst/>
            <a:rect l="l" t="t" r="r" b="b"/>
            <a:pathLst>
              <a:path w="12191999" h="6858000">
                <a:moveTo>
                  <a:pt x="0" y="0"/>
                </a:moveTo>
                <a:lnTo>
                  <a:pt x="5224096" y="0"/>
                </a:lnTo>
                <a:cubicBezTo>
                  <a:pt x="8952104" y="0"/>
                  <a:pt x="11996310" y="2881531"/>
                  <a:pt x="12182932" y="6505093"/>
                </a:cubicBezTo>
                <a:lnTo>
                  <a:pt x="12191999" y="6858000"/>
                </a:lnTo>
                <a:lnTo>
                  <a:pt x="5224096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3945918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6BA267D3-CCC7-4260-8127-53F80B9979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221CB08-76F0-4C77-AA9B-6D57209384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1" y="5146188"/>
            <a:ext cx="3623149" cy="171507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6E9D3072-33D8-4A93-A3EC-7C79C02DB5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4899" y="5146191"/>
            <a:ext cx="1721799" cy="1701630"/>
          </a:xfrm>
          <a:custGeom>
            <a:avLst/>
            <a:gdLst>
              <a:gd name="connsiteX0" fmla="*/ 3388058 w 3388208"/>
              <a:gd name="connsiteY0" fmla="*/ 0 h 3406341"/>
              <a:gd name="connsiteX1" fmla="*/ 3388208 w 3388208"/>
              <a:gd name="connsiteY1" fmla="*/ 0 h 3406341"/>
              <a:gd name="connsiteX2" fmla="*/ 3388208 w 3388208"/>
              <a:gd name="connsiteY2" fmla="*/ 3406341 h 3406341"/>
              <a:gd name="connsiteX3" fmla="*/ 0 w 3388208"/>
              <a:gd name="connsiteY3" fmla="*/ 3406341 h 3406341"/>
              <a:gd name="connsiteX4" fmla="*/ 79006 w 3388208"/>
              <a:gd name="connsiteY4" fmla="*/ 3404386 h 3406341"/>
              <a:gd name="connsiteX5" fmla="*/ 3383947 w 3388208"/>
              <a:gd name="connsiteY5" fmla="*/ 164274 h 3406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388208" h="3406341">
                <a:moveTo>
                  <a:pt x="3388058" y="0"/>
                </a:moveTo>
                <a:lnTo>
                  <a:pt x="3388208" y="0"/>
                </a:lnTo>
                <a:lnTo>
                  <a:pt x="3388208" y="3406341"/>
                </a:lnTo>
                <a:lnTo>
                  <a:pt x="0" y="3406341"/>
                </a:lnTo>
                <a:lnTo>
                  <a:pt x="79006" y="3404386"/>
                </a:lnTo>
                <a:cubicBezTo>
                  <a:pt x="1864742" y="3315784"/>
                  <a:pt x="3296223" y="1912901"/>
                  <a:pt x="3383947" y="164274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031668EE-1091-4A2B-A85D-58D1B0D028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3623152" y="5146185"/>
            <a:ext cx="1715077" cy="171507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Rectangle 34">
            <a:extLst>
              <a:ext uri="{FF2B5EF4-FFF2-40B4-BE49-F238E27FC236}">
                <a16:creationId xmlns:a16="http://schemas.microsoft.com/office/drawing/2014/main" id="{DB90578B-9C73-4314-9DA2-6718A36FB4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V="1">
            <a:off x="3621087" y="5146183"/>
            <a:ext cx="1715079" cy="1715077"/>
          </a:xfrm>
          <a:custGeom>
            <a:avLst/>
            <a:gdLst>
              <a:gd name="connsiteX0" fmla="*/ 0 w 3484819"/>
              <a:gd name="connsiteY0" fmla="*/ 0 h 3430264"/>
              <a:gd name="connsiteX1" fmla="*/ 3484819 w 3484819"/>
              <a:gd name="connsiteY1" fmla="*/ 0 h 3430264"/>
              <a:gd name="connsiteX2" fmla="*/ 3484819 w 3484819"/>
              <a:gd name="connsiteY2" fmla="*/ 3430264 h 3430264"/>
              <a:gd name="connsiteX3" fmla="*/ 0 w 3484819"/>
              <a:gd name="connsiteY3" fmla="*/ 3430264 h 3430264"/>
              <a:gd name="connsiteX4" fmla="*/ 0 w 3484819"/>
              <a:gd name="connsiteY4" fmla="*/ 0 h 3430264"/>
              <a:gd name="connsiteX0" fmla="*/ 0 w 3484819"/>
              <a:gd name="connsiteY0" fmla="*/ 0 h 3430264"/>
              <a:gd name="connsiteX1" fmla="*/ 3484819 w 3484819"/>
              <a:gd name="connsiteY1" fmla="*/ 0 h 3430264"/>
              <a:gd name="connsiteX2" fmla="*/ 0 w 3484819"/>
              <a:gd name="connsiteY2" fmla="*/ 3430264 h 3430264"/>
              <a:gd name="connsiteX3" fmla="*/ 0 w 3484819"/>
              <a:gd name="connsiteY3" fmla="*/ 0 h 34302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84819" h="3430264">
                <a:moveTo>
                  <a:pt x="0" y="0"/>
                </a:moveTo>
                <a:lnTo>
                  <a:pt x="3484819" y="0"/>
                </a:lnTo>
                <a:lnTo>
                  <a:pt x="0" y="3430264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89190391-F313-439F-B2BF-9F00E5AC28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5336166" y="5146186"/>
            <a:ext cx="6861695" cy="171507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6CEB90DD-57D5-4A21-9E3B-6127687555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47004" y="5107136"/>
            <a:ext cx="1750856" cy="1750864"/>
          </a:xfrm>
          <a:custGeom>
            <a:avLst/>
            <a:gdLst>
              <a:gd name="connsiteX0" fmla="*/ 3388058 w 3388208"/>
              <a:gd name="connsiteY0" fmla="*/ 0 h 3406341"/>
              <a:gd name="connsiteX1" fmla="*/ 3388208 w 3388208"/>
              <a:gd name="connsiteY1" fmla="*/ 0 h 3406341"/>
              <a:gd name="connsiteX2" fmla="*/ 3388208 w 3388208"/>
              <a:gd name="connsiteY2" fmla="*/ 3406341 h 3406341"/>
              <a:gd name="connsiteX3" fmla="*/ 0 w 3388208"/>
              <a:gd name="connsiteY3" fmla="*/ 3406341 h 3406341"/>
              <a:gd name="connsiteX4" fmla="*/ 79006 w 3388208"/>
              <a:gd name="connsiteY4" fmla="*/ 3404386 h 3406341"/>
              <a:gd name="connsiteX5" fmla="*/ 3383947 w 3388208"/>
              <a:gd name="connsiteY5" fmla="*/ 164274 h 3406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388208" h="3406341">
                <a:moveTo>
                  <a:pt x="3388058" y="0"/>
                </a:moveTo>
                <a:lnTo>
                  <a:pt x="3388208" y="0"/>
                </a:lnTo>
                <a:lnTo>
                  <a:pt x="3388208" y="3406341"/>
                </a:lnTo>
                <a:lnTo>
                  <a:pt x="0" y="3406341"/>
                </a:lnTo>
                <a:lnTo>
                  <a:pt x="79006" y="3404386"/>
                </a:lnTo>
                <a:cubicBezTo>
                  <a:pt x="1864742" y="3315784"/>
                  <a:pt x="3296223" y="1912901"/>
                  <a:pt x="3383947" y="164274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0D4EECD3-EA98-F6B0-7313-7DCAA15450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331" y="32154"/>
            <a:ext cx="11761338" cy="5086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7944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7">
            <a:extLst>
              <a:ext uri="{FF2B5EF4-FFF2-40B4-BE49-F238E27FC236}">
                <a16:creationId xmlns:a16="http://schemas.microsoft.com/office/drawing/2014/main" id="{EEC78DD4-92BF-423C-A085-BA9FEF1E37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9">
            <a:extLst>
              <a:ext uri="{FF2B5EF4-FFF2-40B4-BE49-F238E27FC236}">
                <a16:creationId xmlns:a16="http://schemas.microsoft.com/office/drawing/2014/main" id="{17FEA130-DBBA-4735-966F-AA92EDA0E5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7935" y="0"/>
            <a:ext cx="3483870" cy="342899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Freeform: Shape 11">
            <a:extLst>
              <a:ext uri="{FF2B5EF4-FFF2-40B4-BE49-F238E27FC236}">
                <a16:creationId xmlns:a16="http://schemas.microsoft.com/office/drawing/2014/main" id="{70078898-BD3F-44E1-A58E-1F1F0E744C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V="1">
            <a:off x="-13053" y="0"/>
            <a:ext cx="3503659" cy="3429000"/>
          </a:xfrm>
          <a:custGeom>
            <a:avLst/>
            <a:gdLst>
              <a:gd name="connsiteX0" fmla="*/ 0 w 2559050"/>
              <a:gd name="connsiteY0" fmla="*/ 0 h 2559050"/>
              <a:gd name="connsiteX1" fmla="*/ 2559050 w 2559050"/>
              <a:gd name="connsiteY1" fmla="*/ 0 h 2559050"/>
              <a:gd name="connsiteX2" fmla="*/ 0 w 2559050"/>
              <a:gd name="connsiteY2" fmla="*/ 2559050 h 2559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59050" h="2559050">
                <a:moveTo>
                  <a:pt x="0" y="0"/>
                </a:moveTo>
                <a:lnTo>
                  <a:pt x="2559050" y="0"/>
                </a:lnTo>
                <a:cubicBezTo>
                  <a:pt x="2559050" y="1413324"/>
                  <a:pt x="1413324" y="2559050"/>
                  <a:pt x="0" y="255905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3" name="Rectangle 13">
            <a:extLst>
              <a:ext uri="{FF2B5EF4-FFF2-40B4-BE49-F238E27FC236}">
                <a16:creationId xmlns:a16="http://schemas.microsoft.com/office/drawing/2014/main" id="{FBB29748-D635-4A59-97E9-FCB3213B0A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3478379" y="1"/>
            <a:ext cx="6991848" cy="342899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Rectangle 34">
            <a:extLst>
              <a:ext uri="{FF2B5EF4-FFF2-40B4-BE49-F238E27FC236}">
                <a16:creationId xmlns:a16="http://schemas.microsoft.com/office/drawing/2014/main" id="{2A488F78-B2F1-4DEF-9651-A52CCCD2DF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7029252" y="-2"/>
            <a:ext cx="3429002" cy="3429002"/>
          </a:xfrm>
          <a:custGeom>
            <a:avLst/>
            <a:gdLst>
              <a:gd name="connsiteX0" fmla="*/ 0 w 3484819"/>
              <a:gd name="connsiteY0" fmla="*/ 0 h 3430264"/>
              <a:gd name="connsiteX1" fmla="*/ 3484819 w 3484819"/>
              <a:gd name="connsiteY1" fmla="*/ 0 h 3430264"/>
              <a:gd name="connsiteX2" fmla="*/ 3484819 w 3484819"/>
              <a:gd name="connsiteY2" fmla="*/ 3430264 h 3430264"/>
              <a:gd name="connsiteX3" fmla="*/ 0 w 3484819"/>
              <a:gd name="connsiteY3" fmla="*/ 3430264 h 3430264"/>
              <a:gd name="connsiteX4" fmla="*/ 0 w 3484819"/>
              <a:gd name="connsiteY4" fmla="*/ 0 h 3430264"/>
              <a:gd name="connsiteX0" fmla="*/ 0 w 3484819"/>
              <a:gd name="connsiteY0" fmla="*/ 0 h 3430264"/>
              <a:gd name="connsiteX1" fmla="*/ 3484819 w 3484819"/>
              <a:gd name="connsiteY1" fmla="*/ 0 h 3430264"/>
              <a:gd name="connsiteX2" fmla="*/ 0 w 3484819"/>
              <a:gd name="connsiteY2" fmla="*/ 3430264 h 3430264"/>
              <a:gd name="connsiteX3" fmla="*/ 0 w 3484819"/>
              <a:gd name="connsiteY3" fmla="*/ 0 h 34302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84819" h="3430264">
                <a:moveTo>
                  <a:pt x="0" y="0"/>
                </a:moveTo>
                <a:lnTo>
                  <a:pt x="3484819" y="0"/>
                </a:lnTo>
                <a:lnTo>
                  <a:pt x="0" y="3430264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0E4300B-2C36-499B-B255-B70EF03640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10455556" y="4"/>
            <a:ext cx="1741934" cy="342899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293FB07E-0AFB-41A5-B56D-DD5BD80AD3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V="1">
            <a:off x="9609279" y="846278"/>
            <a:ext cx="3429000" cy="1736446"/>
          </a:xfrm>
          <a:custGeom>
            <a:avLst/>
            <a:gdLst>
              <a:gd name="connsiteX0" fmla="*/ 3423466 w 3423466"/>
              <a:gd name="connsiteY0" fmla="*/ 0 h 1718483"/>
              <a:gd name="connsiteX1" fmla="*/ 1710280 w 3423466"/>
              <a:gd name="connsiteY1" fmla="*/ 0 h 1718483"/>
              <a:gd name="connsiteX2" fmla="*/ 1710280 w 3423466"/>
              <a:gd name="connsiteY2" fmla="*/ 1 h 1718483"/>
              <a:gd name="connsiteX3" fmla="*/ 0 w 3423466"/>
              <a:gd name="connsiteY3" fmla="*/ 1 h 1718483"/>
              <a:gd name="connsiteX4" fmla="*/ 1538022 w 3423466"/>
              <a:gd name="connsiteY4" fmla="*/ 1709611 h 1718483"/>
              <a:gd name="connsiteX5" fmla="*/ 1710280 w 3423466"/>
              <a:gd name="connsiteY5" fmla="*/ 1718336 h 1718483"/>
              <a:gd name="connsiteX6" fmla="*/ 1710280 w 3423466"/>
              <a:gd name="connsiteY6" fmla="*/ 1718482 h 1718483"/>
              <a:gd name="connsiteX7" fmla="*/ 1711723 w 3423466"/>
              <a:gd name="connsiteY7" fmla="*/ 1718409 h 1718483"/>
              <a:gd name="connsiteX8" fmla="*/ 1713186 w 3423466"/>
              <a:gd name="connsiteY8" fmla="*/ 1718483 h 1718483"/>
              <a:gd name="connsiteX9" fmla="*/ 1713186 w 3423466"/>
              <a:gd name="connsiteY9" fmla="*/ 1718335 h 1718483"/>
              <a:gd name="connsiteX10" fmla="*/ 1885444 w 3423466"/>
              <a:gd name="connsiteY10" fmla="*/ 1709610 h 1718483"/>
              <a:gd name="connsiteX11" fmla="*/ 3423466 w 3423466"/>
              <a:gd name="connsiteY11" fmla="*/ 0 h 17184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423466" h="1718483">
                <a:moveTo>
                  <a:pt x="3423466" y="0"/>
                </a:moveTo>
                <a:lnTo>
                  <a:pt x="1710280" y="0"/>
                </a:lnTo>
                <a:lnTo>
                  <a:pt x="1710280" y="1"/>
                </a:lnTo>
                <a:lnTo>
                  <a:pt x="0" y="1"/>
                </a:lnTo>
                <a:cubicBezTo>
                  <a:pt x="0" y="889774"/>
                  <a:pt x="674138" y="1621607"/>
                  <a:pt x="1538022" y="1709611"/>
                </a:cubicBezTo>
                <a:lnTo>
                  <a:pt x="1710280" y="1718336"/>
                </a:lnTo>
                <a:lnTo>
                  <a:pt x="1710280" y="1718482"/>
                </a:lnTo>
                <a:lnTo>
                  <a:pt x="1711723" y="1718409"/>
                </a:lnTo>
                <a:lnTo>
                  <a:pt x="1713186" y="1718483"/>
                </a:lnTo>
                <a:lnTo>
                  <a:pt x="1713186" y="1718335"/>
                </a:lnTo>
                <a:lnTo>
                  <a:pt x="1885444" y="1709610"/>
                </a:lnTo>
                <a:cubicBezTo>
                  <a:pt x="2749328" y="1621606"/>
                  <a:pt x="3423466" y="889773"/>
                  <a:pt x="342346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545A6C5-D844-31EA-7204-FC5D3CA40C9C}"/>
              </a:ext>
            </a:extLst>
          </p:cNvPr>
          <p:cNvSpPr txBox="1"/>
          <p:nvPr/>
        </p:nvSpPr>
        <p:spPr>
          <a:xfrm>
            <a:off x="4227300" y="991224"/>
            <a:ext cx="2992711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h-TH" sz="44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4.3 การใช้งานระบบไฮดรอลิกส์</a:t>
            </a:r>
            <a:endParaRPr lang="th-TH" sz="4400" dirty="0">
              <a:solidFill>
                <a:srgbClr val="002060"/>
              </a:solidFill>
              <a:latin typeface="TH Chakra Petch" panose="02000506000000020004" pitchFamily="2" charset="-34"/>
              <a:cs typeface="TH Chakra Petch" panose="02000506000000020004" pitchFamily="2" charset="-34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51C8F10-34B2-6907-1E45-8D46C47D797F}"/>
              </a:ext>
            </a:extLst>
          </p:cNvPr>
          <p:cNvSpPr txBox="1"/>
          <p:nvPr/>
        </p:nvSpPr>
        <p:spPr>
          <a:xfrm>
            <a:off x="1027289" y="3712337"/>
            <a:ext cx="10137422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3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ขอบข่ายงานต่างๆ ที่นำระบบไฮดรอลิกส์ไปใช้งานนั้น แบ่งออกได้เป็น 5 ส่วน ดังนี้</a:t>
            </a:r>
          </a:p>
          <a:p>
            <a:r>
              <a:rPr lang="th-TH" sz="3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4.3.1 ระบบไฮดรอลิกส์ในโรงงานอุตสาหกรรม</a:t>
            </a:r>
          </a:p>
          <a:p>
            <a:r>
              <a:rPr lang="th-TH" sz="3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4.3.2 ระบบไฮดรอลิกส์ในอุตสาหกรรมเหล็กกล้า งานวิศวกรรมโยธา และสถานีกำเนิดไฟฟ้า</a:t>
            </a:r>
            <a:br>
              <a:rPr lang="th-TH" sz="3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</a:br>
            <a:r>
              <a:rPr lang="th-TH" sz="3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4.3.3 ระบบไฮดรอลิกส์ในยานยนต์อุตสาหกรรม</a:t>
            </a:r>
            <a:br>
              <a:rPr lang="th-TH" sz="3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</a:br>
            <a:r>
              <a:rPr lang="th-TH" sz="3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4.3.4 ระบบไฮดรอลิกส์ในเรือเดินทะเล</a:t>
            </a:r>
            <a:br>
              <a:rPr lang="th-TH" sz="3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</a:br>
            <a:r>
              <a:rPr lang="th-TH" sz="3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4.3.5 ระบบไฮดรอลิกส์ในงานเทคนิคเฉพาะอย่าง</a:t>
            </a:r>
            <a:r>
              <a:rPr lang="th-TH" sz="3000" b="1" dirty="0">
                <a:solidFill>
                  <a:srgbClr val="002060"/>
                </a:solidFill>
                <a:latin typeface="TH Chakra Petch" panose="02000506000000020004" pitchFamily="2" charset="-34"/>
                <a:cs typeface="TH Chakra Petch" panose="02000506000000020004" pitchFamily="2" charset="-34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862860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7">
            <a:extLst>
              <a:ext uri="{FF2B5EF4-FFF2-40B4-BE49-F238E27FC236}">
                <a16:creationId xmlns:a16="http://schemas.microsoft.com/office/drawing/2014/main" id="{EEC78DD4-92BF-423C-A085-BA9FEF1E37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9">
            <a:extLst>
              <a:ext uri="{FF2B5EF4-FFF2-40B4-BE49-F238E27FC236}">
                <a16:creationId xmlns:a16="http://schemas.microsoft.com/office/drawing/2014/main" id="{17FEA130-DBBA-4735-966F-AA92EDA0E5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7935" y="0"/>
            <a:ext cx="3483870" cy="342899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Freeform: Shape 11">
            <a:extLst>
              <a:ext uri="{FF2B5EF4-FFF2-40B4-BE49-F238E27FC236}">
                <a16:creationId xmlns:a16="http://schemas.microsoft.com/office/drawing/2014/main" id="{70078898-BD3F-44E1-A58E-1F1F0E744C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V="1">
            <a:off x="-13053" y="0"/>
            <a:ext cx="3503659" cy="3429000"/>
          </a:xfrm>
          <a:custGeom>
            <a:avLst/>
            <a:gdLst>
              <a:gd name="connsiteX0" fmla="*/ 0 w 2559050"/>
              <a:gd name="connsiteY0" fmla="*/ 0 h 2559050"/>
              <a:gd name="connsiteX1" fmla="*/ 2559050 w 2559050"/>
              <a:gd name="connsiteY1" fmla="*/ 0 h 2559050"/>
              <a:gd name="connsiteX2" fmla="*/ 0 w 2559050"/>
              <a:gd name="connsiteY2" fmla="*/ 2559050 h 2559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59050" h="2559050">
                <a:moveTo>
                  <a:pt x="0" y="0"/>
                </a:moveTo>
                <a:lnTo>
                  <a:pt x="2559050" y="0"/>
                </a:lnTo>
                <a:cubicBezTo>
                  <a:pt x="2559050" y="1413324"/>
                  <a:pt x="1413324" y="2559050"/>
                  <a:pt x="0" y="255905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3" name="Rectangle 13">
            <a:extLst>
              <a:ext uri="{FF2B5EF4-FFF2-40B4-BE49-F238E27FC236}">
                <a16:creationId xmlns:a16="http://schemas.microsoft.com/office/drawing/2014/main" id="{FBB29748-D635-4A59-97E9-FCB3213B0A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3478379" y="1"/>
            <a:ext cx="6991848" cy="342899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Rectangle 34">
            <a:extLst>
              <a:ext uri="{FF2B5EF4-FFF2-40B4-BE49-F238E27FC236}">
                <a16:creationId xmlns:a16="http://schemas.microsoft.com/office/drawing/2014/main" id="{2A488F78-B2F1-4DEF-9651-A52CCCD2DF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7029252" y="-2"/>
            <a:ext cx="3429002" cy="3429002"/>
          </a:xfrm>
          <a:custGeom>
            <a:avLst/>
            <a:gdLst>
              <a:gd name="connsiteX0" fmla="*/ 0 w 3484819"/>
              <a:gd name="connsiteY0" fmla="*/ 0 h 3430264"/>
              <a:gd name="connsiteX1" fmla="*/ 3484819 w 3484819"/>
              <a:gd name="connsiteY1" fmla="*/ 0 h 3430264"/>
              <a:gd name="connsiteX2" fmla="*/ 3484819 w 3484819"/>
              <a:gd name="connsiteY2" fmla="*/ 3430264 h 3430264"/>
              <a:gd name="connsiteX3" fmla="*/ 0 w 3484819"/>
              <a:gd name="connsiteY3" fmla="*/ 3430264 h 3430264"/>
              <a:gd name="connsiteX4" fmla="*/ 0 w 3484819"/>
              <a:gd name="connsiteY4" fmla="*/ 0 h 3430264"/>
              <a:gd name="connsiteX0" fmla="*/ 0 w 3484819"/>
              <a:gd name="connsiteY0" fmla="*/ 0 h 3430264"/>
              <a:gd name="connsiteX1" fmla="*/ 3484819 w 3484819"/>
              <a:gd name="connsiteY1" fmla="*/ 0 h 3430264"/>
              <a:gd name="connsiteX2" fmla="*/ 0 w 3484819"/>
              <a:gd name="connsiteY2" fmla="*/ 3430264 h 3430264"/>
              <a:gd name="connsiteX3" fmla="*/ 0 w 3484819"/>
              <a:gd name="connsiteY3" fmla="*/ 0 h 34302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84819" h="3430264">
                <a:moveTo>
                  <a:pt x="0" y="0"/>
                </a:moveTo>
                <a:lnTo>
                  <a:pt x="3484819" y="0"/>
                </a:lnTo>
                <a:lnTo>
                  <a:pt x="0" y="3430264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0E4300B-2C36-499B-B255-B70EF03640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10455556" y="4"/>
            <a:ext cx="1741934" cy="342899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293FB07E-0AFB-41A5-B56D-DD5BD80AD3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V="1">
            <a:off x="9609279" y="846278"/>
            <a:ext cx="3429000" cy="1736446"/>
          </a:xfrm>
          <a:custGeom>
            <a:avLst/>
            <a:gdLst>
              <a:gd name="connsiteX0" fmla="*/ 3423466 w 3423466"/>
              <a:gd name="connsiteY0" fmla="*/ 0 h 1718483"/>
              <a:gd name="connsiteX1" fmla="*/ 1710280 w 3423466"/>
              <a:gd name="connsiteY1" fmla="*/ 0 h 1718483"/>
              <a:gd name="connsiteX2" fmla="*/ 1710280 w 3423466"/>
              <a:gd name="connsiteY2" fmla="*/ 1 h 1718483"/>
              <a:gd name="connsiteX3" fmla="*/ 0 w 3423466"/>
              <a:gd name="connsiteY3" fmla="*/ 1 h 1718483"/>
              <a:gd name="connsiteX4" fmla="*/ 1538022 w 3423466"/>
              <a:gd name="connsiteY4" fmla="*/ 1709611 h 1718483"/>
              <a:gd name="connsiteX5" fmla="*/ 1710280 w 3423466"/>
              <a:gd name="connsiteY5" fmla="*/ 1718336 h 1718483"/>
              <a:gd name="connsiteX6" fmla="*/ 1710280 w 3423466"/>
              <a:gd name="connsiteY6" fmla="*/ 1718482 h 1718483"/>
              <a:gd name="connsiteX7" fmla="*/ 1711723 w 3423466"/>
              <a:gd name="connsiteY7" fmla="*/ 1718409 h 1718483"/>
              <a:gd name="connsiteX8" fmla="*/ 1713186 w 3423466"/>
              <a:gd name="connsiteY8" fmla="*/ 1718483 h 1718483"/>
              <a:gd name="connsiteX9" fmla="*/ 1713186 w 3423466"/>
              <a:gd name="connsiteY9" fmla="*/ 1718335 h 1718483"/>
              <a:gd name="connsiteX10" fmla="*/ 1885444 w 3423466"/>
              <a:gd name="connsiteY10" fmla="*/ 1709610 h 1718483"/>
              <a:gd name="connsiteX11" fmla="*/ 3423466 w 3423466"/>
              <a:gd name="connsiteY11" fmla="*/ 0 h 17184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423466" h="1718483">
                <a:moveTo>
                  <a:pt x="3423466" y="0"/>
                </a:moveTo>
                <a:lnTo>
                  <a:pt x="1710280" y="0"/>
                </a:lnTo>
                <a:lnTo>
                  <a:pt x="1710280" y="1"/>
                </a:lnTo>
                <a:lnTo>
                  <a:pt x="0" y="1"/>
                </a:lnTo>
                <a:cubicBezTo>
                  <a:pt x="0" y="889774"/>
                  <a:pt x="674138" y="1621607"/>
                  <a:pt x="1538022" y="1709611"/>
                </a:cubicBezTo>
                <a:lnTo>
                  <a:pt x="1710280" y="1718336"/>
                </a:lnTo>
                <a:lnTo>
                  <a:pt x="1710280" y="1718482"/>
                </a:lnTo>
                <a:lnTo>
                  <a:pt x="1711723" y="1718409"/>
                </a:lnTo>
                <a:lnTo>
                  <a:pt x="1713186" y="1718483"/>
                </a:lnTo>
                <a:lnTo>
                  <a:pt x="1713186" y="1718335"/>
                </a:lnTo>
                <a:lnTo>
                  <a:pt x="1885444" y="1709610"/>
                </a:lnTo>
                <a:cubicBezTo>
                  <a:pt x="2749328" y="1621606"/>
                  <a:pt x="3423466" y="889773"/>
                  <a:pt x="342346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E864202-07A7-AE4E-E811-F4C5357A6D2D}"/>
              </a:ext>
            </a:extLst>
          </p:cNvPr>
          <p:cNvSpPr txBox="1"/>
          <p:nvPr/>
        </p:nvSpPr>
        <p:spPr>
          <a:xfrm>
            <a:off x="3772395" y="652670"/>
            <a:ext cx="5111960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h-TH" sz="44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4.4 การใช้งานระบบไฮดรอลิกส์ในการควบคุมการทํางาน</a:t>
            </a:r>
            <a:br>
              <a:rPr lang="th-TH" sz="44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</a:br>
            <a:r>
              <a:rPr lang="th-TH" sz="44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ในระบบต่างๆ</a:t>
            </a:r>
            <a:endParaRPr lang="th-TH" sz="4400" dirty="0">
              <a:solidFill>
                <a:srgbClr val="002060"/>
              </a:solidFill>
              <a:latin typeface="TH Chakra Petch" panose="02000506000000020004" pitchFamily="2" charset="-34"/>
              <a:cs typeface="TH Chakra Petch" panose="02000506000000020004" pitchFamily="2" charset="-34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DCE7DD8-4066-D07F-BBD8-8DAD614D139E}"/>
              </a:ext>
            </a:extLst>
          </p:cNvPr>
          <p:cNvSpPr txBox="1"/>
          <p:nvPr/>
        </p:nvSpPr>
        <p:spPr>
          <a:xfrm>
            <a:off x="541866" y="3712337"/>
            <a:ext cx="11108267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3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การนำระบบไฮดรอลิกส์มาใช้งานในการควบคุมการทำงานในระบบต่างๆ มีดังนี้</a:t>
            </a:r>
          </a:p>
          <a:p>
            <a:pPr indent="722313"/>
            <a:r>
              <a:rPr lang="th-TH" sz="3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4.4.1 กระบอกสูบไฮดรอลิกส์ที่ใช้กดชิ้นงานให้ได้รูปร่างต่างๆ ตามต้องการ</a:t>
            </a:r>
          </a:p>
          <a:p>
            <a:pPr indent="722313"/>
            <a:r>
              <a:rPr lang="th-TH" sz="3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4.4.2 กระบอกสูบไฮดรอลิกส์ที่ใช้ปรับระดับการเติมวัตถุดิบในการผลิต เช่น ผงขัดล้อหินเจียร และผงดินทำกระเบื้อง เป็นต้น</a:t>
            </a:r>
          </a:p>
          <a:p>
            <a:pPr indent="722313"/>
            <a:r>
              <a:rPr lang="th-TH" sz="3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4.4.3 กระบอกสูบไฮดรอลิกส์ที่ใช้พากระบอกหลักเคลื่อนที่ก่อนอัดชิ้นงาน</a:t>
            </a:r>
          </a:p>
          <a:p>
            <a:pPr indent="722313"/>
            <a:r>
              <a:rPr lang="th-TH" sz="3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4.4.4 มอเตอร์ไฮดรอลิกส์ที่ใช้กวาดกระเบื้องออกจากแม่พิมพ์</a:t>
            </a:r>
            <a:endParaRPr lang="th-TH" sz="3000" b="1" dirty="0">
              <a:solidFill>
                <a:srgbClr val="002060"/>
              </a:solidFill>
              <a:latin typeface="TH Chakra Petch" panose="02000506000000020004" pitchFamily="2" charset="-34"/>
              <a:cs typeface="TH Chakra Petch" panose="02000506000000020004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6007129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reeform: Shape 9">
            <a:extLst>
              <a:ext uri="{FF2B5EF4-FFF2-40B4-BE49-F238E27FC236}">
                <a16:creationId xmlns:a16="http://schemas.microsoft.com/office/drawing/2014/main" id="{AE192E3E-68A9-4F36-936C-1C8D0B9EF1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03792" y="3455896"/>
            <a:ext cx="3388208" cy="3406341"/>
          </a:xfrm>
          <a:custGeom>
            <a:avLst/>
            <a:gdLst>
              <a:gd name="connsiteX0" fmla="*/ 3388058 w 3388208"/>
              <a:gd name="connsiteY0" fmla="*/ 0 h 3406341"/>
              <a:gd name="connsiteX1" fmla="*/ 3388208 w 3388208"/>
              <a:gd name="connsiteY1" fmla="*/ 0 h 3406341"/>
              <a:gd name="connsiteX2" fmla="*/ 3388208 w 3388208"/>
              <a:gd name="connsiteY2" fmla="*/ 3406341 h 3406341"/>
              <a:gd name="connsiteX3" fmla="*/ 0 w 3388208"/>
              <a:gd name="connsiteY3" fmla="*/ 3406341 h 3406341"/>
              <a:gd name="connsiteX4" fmla="*/ 79006 w 3388208"/>
              <a:gd name="connsiteY4" fmla="*/ 3404386 h 3406341"/>
              <a:gd name="connsiteX5" fmla="*/ 3383947 w 3388208"/>
              <a:gd name="connsiteY5" fmla="*/ 164274 h 3406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388208" h="3406341">
                <a:moveTo>
                  <a:pt x="3388058" y="0"/>
                </a:moveTo>
                <a:lnTo>
                  <a:pt x="3388208" y="0"/>
                </a:lnTo>
                <a:lnTo>
                  <a:pt x="3388208" y="3406341"/>
                </a:lnTo>
                <a:lnTo>
                  <a:pt x="0" y="3406341"/>
                </a:lnTo>
                <a:lnTo>
                  <a:pt x="79006" y="3404386"/>
                </a:lnTo>
                <a:cubicBezTo>
                  <a:pt x="1864742" y="3315784"/>
                  <a:pt x="3296223" y="1912901"/>
                  <a:pt x="3383947" y="164274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25" name="Rectangle 11">
            <a:extLst>
              <a:ext uri="{FF2B5EF4-FFF2-40B4-BE49-F238E27FC236}">
                <a16:creationId xmlns:a16="http://schemas.microsoft.com/office/drawing/2014/main" id="{73EF4B0E-67CC-4A97-A440-82128A3955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13">
            <a:extLst>
              <a:ext uri="{FF2B5EF4-FFF2-40B4-BE49-F238E27FC236}">
                <a16:creationId xmlns:a16="http://schemas.microsoft.com/office/drawing/2014/main" id="{19FC137C-7F97-41FA-86A1-2E01C38374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85787" y="-1"/>
            <a:ext cx="3458739" cy="685798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2A35E0B-E454-7E71-1195-FFAD0AC568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613" r="2" b="2"/>
          <a:stretch/>
        </p:blipFill>
        <p:spPr>
          <a:xfrm>
            <a:off x="-19221" y="-1"/>
            <a:ext cx="8755258" cy="6858000"/>
          </a:xfrm>
          <a:custGeom>
            <a:avLst/>
            <a:gdLst/>
            <a:ahLst/>
            <a:cxnLst/>
            <a:rect l="l" t="t" r="r" b="b"/>
            <a:pathLst>
              <a:path w="8755258" h="6858000">
                <a:moveTo>
                  <a:pt x="0" y="0"/>
                </a:moveTo>
                <a:lnTo>
                  <a:pt x="5326258" y="0"/>
                </a:lnTo>
                <a:lnTo>
                  <a:pt x="5411299" y="0"/>
                </a:lnTo>
                <a:lnTo>
                  <a:pt x="5411299" y="2150"/>
                </a:lnTo>
                <a:lnTo>
                  <a:pt x="5502714" y="4462"/>
                </a:lnTo>
                <a:cubicBezTo>
                  <a:pt x="7314494" y="96301"/>
                  <a:pt x="8755258" y="1594397"/>
                  <a:pt x="8755258" y="3429000"/>
                </a:cubicBezTo>
                <a:cubicBezTo>
                  <a:pt x="8755258" y="5263603"/>
                  <a:pt x="7314494" y="6761699"/>
                  <a:pt x="5502714" y="6853538"/>
                </a:cubicBezTo>
                <a:lnTo>
                  <a:pt x="5411299" y="6855850"/>
                </a:lnTo>
                <a:lnTo>
                  <a:pt x="5411299" y="6857987"/>
                </a:lnTo>
                <a:lnTo>
                  <a:pt x="5326772" y="6857987"/>
                </a:lnTo>
                <a:lnTo>
                  <a:pt x="5326258" y="6858000"/>
                </a:lnTo>
                <a:lnTo>
                  <a:pt x="5325745" y="6857987"/>
                </a:lnTo>
                <a:lnTo>
                  <a:pt x="0" y="6857987"/>
                </a:lnTo>
                <a:close/>
              </a:path>
            </a:pathLst>
          </a:custGeom>
        </p:spPr>
      </p:pic>
      <p:sp>
        <p:nvSpPr>
          <p:cNvPr id="27" name="Rectangle 15">
            <a:extLst>
              <a:ext uri="{FF2B5EF4-FFF2-40B4-BE49-F238E27FC236}">
                <a16:creationId xmlns:a16="http://schemas.microsoft.com/office/drawing/2014/main" id="{1A7B0098-64CB-4CA2-913F-B6361A640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35493" y="-1"/>
            <a:ext cx="3458738" cy="342898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Rectangle 34">
            <a:extLst>
              <a:ext uri="{FF2B5EF4-FFF2-40B4-BE49-F238E27FC236}">
                <a16:creationId xmlns:a16="http://schemas.microsoft.com/office/drawing/2014/main" id="{F058BB3D-7B21-46A3-B0D6-AB9D1578D5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758139" y="-22647"/>
            <a:ext cx="3428989" cy="3474281"/>
          </a:xfrm>
          <a:custGeom>
            <a:avLst/>
            <a:gdLst>
              <a:gd name="connsiteX0" fmla="*/ 0 w 3484819"/>
              <a:gd name="connsiteY0" fmla="*/ 0 h 3430264"/>
              <a:gd name="connsiteX1" fmla="*/ 3484819 w 3484819"/>
              <a:gd name="connsiteY1" fmla="*/ 0 h 3430264"/>
              <a:gd name="connsiteX2" fmla="*/ 3484819 w 3484819"/>
              <a:gd name="connsiteY2" fmla="*/ 3430264 h 3430264"/>
              <a:gd name="connsiteX3" fmla="*/ 0 w 3484819"/>
              <a:gd name="connsiteY3" fmla="*/ 3430264 h 3430264"/>
              <a:gd name="connsiteX4" fmla="*/ 0 w 3484819"/>
              <a:gd name="connsiteY4" fmla="*/ 0 h 3430264"/>
              <a:gd name="connsiteX0" fmla="*/ 0 w 3484819"/>
              <a:gd name="connsiteY0" fmla="*/ 0 h 3430264"/>
              <a:gd name="connsiteX1" fmla="*/ 3484819 w 3484819"/>
              <a:gd name="connsiteY1" fmla="*/ 0 h 3430264"/>
              <a:gd name="connsiteX2" fmla="*/ 0 w 3484819"/>
              <a:gd name="connsiteY2" fmla="*/ 3430264 h 3430264"/>
              <a:gd name="connsiteX3" fmla="*/ 0 w 3484819"/>
              <a:gd name="connsiteY3" fmla="*/ 0 h 34302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84819" h="3430264">
                <a:moveTo>
                  <a:pt x="0" y="0"/>
                </a:moveTo>
                <a:lnTo>
                  <a:pt x="3484819" y="0"/>
                </a:lnTo>
                <a:lnTo>
                  <a:pt x="0" y="3430264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Rectangle 19">
            <a:extLst>
              <a:ext uri="{FF2B5EF4-FFF2-40B4-BE49-F238E27FC236}">
                <a16:creationId xmlns:a16="http://schemas.microsoft.com/office/drawing/2014/main" id="{4D1D6B41-589D-4DD8-9A1B-34C4CF076D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35493" y="3434976"/>
            <a:ext cx="3456507" cy="342898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AE55F008-418D-4A3D-9F43-E50DF4BA73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V="1">
            <a:off x="8735493" y="3429002"/>
            <a:ext cx="3456020" cy="1718477"/>
          </a:xfrm>
          <a:custGeom>
            <a:avLst/>
            <a:gdLst>
              <a:gd name="connsiteX0" fmla="*/ 3423466 w 3423466"/>
              <a:gd name="connsiteY0" fmla="*/ 0 h 1718483"/>
              <a:gd name="connsiteX1" fmla="*/ 1710280 w 3423466"/>
              <a:gd name="connsiteY1" fmla="*/ 0 h 1718483"/>
              <a:gd name="connsiteX2" fmla="*/ 1710280 w 3423466"/>
              <a:gd name="connsiteY2" fmla="*/ 1 h 1718483"/>
              <a:gd name="connsiteX3" fmla="*/ 0 w 3423466"/>
              <a:gd name="connsiteY3" fmla="*/ 1 h 1718483"/>
              <a:gd name="connsiteX4" fmla="*/ 1538022 w 3423466"/>
              <a:gd name="connsiteY4" fmla="*/ 1709611 h 1718483"/>
              <a:gd name="connsiteX5" fmla="*/ 1710280 w 3423466"/>
              <a:gd name="connsiteY5" fmla="*/ 1718336 h 1718483"/>
              <a:gd name="connsiteX6" fmla="*/ 1710280 w 3423466"/>
              <a:gd name="connsiteY6" fmla="*/ 1718482 h 1718483"/>
              <a:gd name="connsiteX7" fmla="*/ 1711723 w 3423466"/>
              <a:gd name="connsiteY7" fmla="*/ 1718409 h 1718483"/>
              <a:gd name="connsiteX8" fmla="*/ 1713186 w 3423466"/>
              <a:gd name="connsiteY8" fmla="*/ 1718483 h 1718483"/>
              <a:gd name="connsiteX9" fmla="*/ 1713186 w 3423466"/>
              <a:gd name="connsiteY9" fmla="*/ 1718335 h 1718483"/>
              <a:gd name="connsiteX10" fmla="*/ 1885444 w 3423466"/>
              <a:gd name="connsiteY10" fmla="*/ 1709610 h 1718483"/>
              <a:gd name="connsiteX11" fmla="*/ 3423466 w 3423466"/>
              <a:gd name="connsiteY11" fmla="*/ 0 h 17184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423466" h="1718483">
                <a:moveTo>
                  <a:pt x="3423466" y="0"/>
                </a:moveTo>
                <a:lnTo>
                  <a:pt x="1710280" y="0"/>
                </a:lnTo>
                <a:lnTo>
                  <a:pt x="1710280" y="1"/>
                </a:lnTo>
                <a:lnTo>
                  <a:pt x="0" y="1"/>
                </a:lnTo>
                <a:cubicBezTo>
                  <a:pt x="0" y="889774"/>
                  <a:pt x="674138" y="1621607"/>
                  <a:pt x="1538022" y="1709611"/>
                </a:cubicBezTo>
                <a:lnTo>
                  <a:pt x="1710280" y="1718336"/>
                </a:lnTo>
                <a:lnTo>
                  <a:pt x="1710280" y="1718482"/>
                </a:lnTo>
                <a:lnTo>
                  <a:pt x="1711723" y="1718409"/>
                </a:lnTo>
                <a:lnTo>
                  <a:pt x="1713186" y="1718483"/>
                </a:lnTo>
                <a:lnTo>
                  <a:pt x="1713186" y="1718335"/>
                </a:lnTo>
                <a:lnTo>
                  <a:pt x="1885444" y="1709610"/>
                </a:lnTo>
                <a:cubicBezTo>
                  <a:pt x="2749328" y="1621606"/>
                  <a:pt x="3423466" y="889773"/>
                  <a:pt x="342346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B3A964CF-9B08-4310-A326-19181F9076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V="1">
            <a:off x="8735493" y="5139536"/>
            <a:ext cx="3456020" cy="1718477"/>
          </a:xfrm>
          <a:custGeom>
            <a:avLst/>
            <a:gdLst>
              <a:gd name="connsiteX0" fmla="*/ 3423466 w 3423466"/>
              <a:gd name="connsiteY0" fmla="*/ 0 h 1718483"/>
              <a:gd name="connsiteX1" fmla="*/ 1710280 w 3423466"/>
              <a:gd name="connsiteY1" fmla="*/ 0 h 1718483"/>
              <a:gd name="connsiteX2" fmla="*/ 1710280 w 3423466"/>
              <a:gd name="connsiteY2" fmla="*/ 1 h 1718483"/>
              <a:gd name="connsiteX3" fmla="*/ 0 w 3423466"/>
              <a:gd name="connsiteY3" fmla="*/ 1 h 1718483"/>
              <a:gd name="connsiteX4" fmla="*/ 1538022 w 3423466"/>
              <a:gd name="connsiteY4" fmla="*/ 1709611 h 1718483"/>
              <a:gd name="connsiteX5" fmla="*/ 1710280 w 3423466"/>
              <a:gd name="connsiteY5" fmla="*/ 1718336 h 1718483"/>
              <a:gd name="connsiteX6" fmla="*/ 1710280 w 3423466"/>
              <a:gd name="connsiteY6" fmla="*/ 1718482 h 1718483"/>
              <a:gd name="connsiteX7" fmla="*/ 1711723 w 3423466"/>
              <a:gd name="connsiteY7" fmla="*/ 1718409 h 1718483"/>
              <a:gd name="connsiteX8" fmla="*/ 1713186 w 3423466"/>
              <a:gd name="connsiteY8" fmla="*/ 1718483 h 1718483"/>
              <a:gd name="connsiteX9" fmla="*/ 1713186 w 3423466"/>
              <a:gd name="connsiteY9" fmla="*/ 1718335 h 1718483"/>
              <a:gd name="connsiteX10" fmla="*/ 1885444 w 3423466"/>
              <a:gd name="connsiteY10" fmla="*/ 1709610 h 1718483"/>
              <a:gd name="connsiteX11" fmla="*/ 3423466 w 3423466"/>
              <a:gd name="connsiteY11" fmla="*/ 0 h 17184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423466" h="1718483">
                <a:moveTo>
                  <a:pt x="3423466" y="0"/>
                </a:moveTo>
                <a:lnTo>
                  <a:pt x="1710280" y="0"/>
                </a:lnTo>
                <a:lnTo>
                  <a:pt x="1710280" y="1"/>
                </a:lnTo>
                <a:lnTo>
                  <a:pt x="0" y="1"/>
                </a:lnTo>
                <a:cubicBezTo>
                  <a:pt x="0" y="889774"/>
                  <a:pt x="674138" y="1621607"/>
                  <a:pt x="1538022" y="1709611"/>
                </a:cubicBezTo>
                <a:lnTo>
                  <a:pt x="1710280" y="1718336"/>
                </a:lnTo>
                <a:lnTo>
                  <a:pt x="1710280" y="1718482"/>
                </a:lnTo>
                <a:lnTo>
                  <a:pt x="1711723" y="1718409"/>
                </a:lnTo>
                <a:lnTo>
                  <a:pt x="1713186" y="1718483"/>
                </a:lnTo>
                <a:lnTo>
                  <a:pt x="1713186" y="1718335"/>
                </a:lnTo>
                <a:lnTo>
                  <a:pt x="1885444" y="1709610"/>
                </a:lnTo>
                <a:cubicBezTo>
                  <a:pt x="2749328" y="1621606"/>
                  <a:pt x="3423466" y="889773"/>
                  <a:pt x="342346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D6C9AF7-73A0-36C5-DD70-90F92CD7D8A5}"/>
              </a:ext>
            </a:extLst>
          </p:cNvPr>
          <p:cNvSpPr txBox="1"/>
          <p:nvPr/>
        </p:nvSpPr>
        <p:spPr>
          <a:xfrm>
            <a:off x="9245182" y="2927128"/>
            <a:ext cx="244567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h-TH" sz="3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เครื่องฉีดพลาสติกใช้</a:t>
            </a:r>
            <a:r>
              <a:rPr lang="th-TH" sz="3000" b="1" i="0" dirty="0">
                <a:solidFill>
                  <a:schemeClr val="bg1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ระบบไฮดรอลิกส์</a:t>
            </a:r>
            <a:endParaRPr lang="th-TH" sz="3000" b="1" dirty="0">
              <a:solidFill>
                <a:schemeClr val="bg1"/>
              </a:solidFill>
              <a:latin typeface="TH Chakra Petch" panose="02000506000000020004" pitchFamily="2" charset="-34"/>
              <a:cs typeface="TH Chakra Petch" panose="02000506000000020004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2180284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AE192E3E-68A9-4F36-936C-1C8D0B9EF1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03792" y="3455896"/>
            <a:ext cx="3388208" cy="3406341"/>
          </a:xfrm>
          <a:custGeom>
            <a:avLst/>
            <a:gdLst>
              <a:gd name="connsiteX0" fmla="*/ 3388058 w 3388208"/>
              <a:gd name="connsiteY0" fmla="*/ 0 h 3406341"/>
              <a:gd name="connsiteX1" fmla="*/ 3388208 w 3388208"/>
              <a:gd name="connsiteY1" fmla="*/ 0 h 3406341"/>
              <a:gd name="connsiteX2" fmla="*/ 3388208 w 3388208"/>
              <a:gd name="connsiteY2" fmla="*/ 3406341 h 3406341"/>
              <a:gd name="connsiteX3" fmla="*/ 0 w 3388208"/>
              <a:gd name="connsiteY3" fmla="*/ 3406341 h 3406341"/>
              <a:gd name="connsiteX4" fmla="*/ 79006 w 3388208"/>
              <a:gd name="connsiteY4" fmla="*/ 3404386 h 3406341"/>
              <a:gd name="connsiteX5" fmla="*/ 3383947 w 3388208"/>
              <a:gd name="connsiteY5" fmla="*/ 164274 h 3406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388208" h="3406341">
                <a:moveTo>
                  <a:pt x="3388058" y="0"/>
                </a:moveTo>
                <a:lnTo>
                  <a:pt x="3388208" y="0"/>
                </a:lnTo>
                <a:lnTo>
                  <a:pt x="3388208" y="3406341"/>
                </a:lnTo>
                <a:lnTo>
                  <a:pt x="0" y="3406341"/>
                </a:lnTo>
                <a:lnTo>
                  <a:pt x="79006" y="3404386"/>
                </a:lnTo>
                <a:cubicBezTo>
                  <a:pt x="1864742" y="3315784"/>
                  <a:pt x="3296223" y="1912901"/>
                  <a:pt x="3383947" y="164274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AF30CFE-E4FF-43C7-90BF-54AABC3A3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9FC137C-7F97-41FA-86A1-2E01C38374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78447" y="0"/>
            <a:ext cx="526608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14" name="Freeform: Shape 13">
            <a:extLst>
              <a:ext uri="{FF2B5EF4-FFF2-40B4-BE49-F238E27FC236}">
                <a16:creationId xmlns:a16="http://schemas.microsoft.com/office/drawing/2014/main" id="{D918EA08-F7D2-4D19-9224-994CE251AC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9221" y="-1"/>
            <a:ext cx="8755258" cy="6858000"/>
          </a:xfrm>
          <a:custGeom>
            <a:avLst/>
            <a:gdLst>
              <a:gd name="connsiteX0" fmla="*/ 0 w 8755258"/>
              <a:gd name="connsiteY0" fmla="*/ 0 h 6858000"/>
              <a:gd name="connsiteX1" fmla="*/ 5326258 w 8755258"/>
              <a:gd name="connsiteY1" fmla="*/ 0 h 6858000"/>
              <a:gd name="connsiteX2" fmla="*/ 5411299 w 8755258"/>
              <a:gd name="connsiteY2" fmla="*/ 0 h 6858000"/>
              <a:gd name="connsiteX3" fmla="*/ 5411299 w 8755258"/>
              <a:gd name="connsiteY3" fmla="*/ 2150 h 6858000"/>
              <a:gd name="connsiteX4" fmla="*/ 5502714 w 8755258"/>
              <a:gd name="connsiteY4" fmla="*/ 4462 h 6858000"/>
              <a:gd name="connsiteX5" fmla="*/ 8755258 w 8755258"/>
              <a:gd name="connsiteY5" fmla="*/ 3429000 h 6858000"/>
              <a:gd name="connsiteX6" fmla="*/ 5502714 w 8755258"/>
              <a:gd name="connsiteY6" fmla="*/ 6853538 h 6858000"/>
              <a:gd name="connsiteX7" fmla="*/ 5411299 w 8755258"/>
              <a:gd name="connsiteY7" fmla="*/ 6855850 h 6858000"/>
              <a:gd name="connsiteX8" fmla="*/ 5411299 w 8755258"/>
              <a:gd name="connsiteY8" fmla="*/ 6857987 h 6858000"/>
              <a:gd name="connsiteX9" fmla="*/ 5326772 w 8755258"/>
              <a:gd name="connsiteY9" fmla="*/ 6857987 h 6858000"/>
              <a:gd name="connsiteX10" fmla="*/ 5326258 w 8755258"/>
              <a:gd name="connsiteY10" fmla="*/ 6858000 h 6858000"/>
              <a:gd name="connsiteX11" fmla="*/ 5325745 w 8755258"/>
              <a:gd name="connsiteY11" fmla="*/ 6857987 h 6858000"/>
              <a:gd name="connsiteX12" fmla="*/ 0 w 8755258"/>
              <a:gd name="connsiteY12" fmla="*/ 685798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755258" h="6858000">
                <a:moveTo>
                  <a:pt x="0" y="0"/>
                </a:moveTo>
                <a:lnTo>
                  <a:pt x="5326258" y="0"/>
                </a:lnTo>
                <a:lnTo>
                  <a:pt x="5411299" y="0"/>
                </a:lnTo>
                <a:lnTo>
                  <a:pt x="5411299" y="2150"/>
                </a:lnTo>
                <a:lnTo>
                  <a:pt x="5502714" y="4462"/>
                </a:lnTo>
                <a:cubicBezTo>
                  <a:pt x="7314494" y="96301"/>
                  <a:pt x="8755258" y="1594397"/>
                  <a:pt x="8755258" y="3429000"/>
                </a:cubicBezTo>
                <a:cubicBezTo>
                  <a:pt x="8755258" y="5263603"/>
                  <a:pt x="7314494" y="6761699"/>
                  <a:pt x="5502714" y="6853538"/>
                </a:cubicBezTo>
                <a:lnTo>
                  <a:pt x="5411299" y="6855850"/>
                </a:lnTo>
                <a:lnTo>
                  <a:pt x="5411299" y="6857987"/>
                </a:lnTo>
                <a:lnTo>
                  <a:pt x="5326772" y="6857987"/>
                </a:lnTo>
                <a:lnTo>
                  <a:pt x="5326258" y="6858000"/>
                </a:lnTo>
                <a:lnTo>
                  <a:pt x="5325745" y="6857987"/>
                </a:lnTo>
                <a:lnTo>
                  <a:pt x="0" y="6857987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A7B0098-64CB-4CA2-913F-B6361A640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35493" y="-1"/>
            <a:ext cx="3458738" cy="342898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34">
            <a:extLst>
              <a:ext uri="{FF2B5EF4-FFF2-40B4-BE49-F238E27FC236}">
                <a16:creationId xmlns:a16="http://schemas.microsoft.com/office/drawing/2014/main" id="{F058BB3D-7B21-46A3-B0D6-AB9D1578D5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758139" y="-22647"/>
            <a:ext cx="3428989" cy="3474281"/>
          </a:xfrm>
          <a:custGeom>
            <a:avLst/>
            <a:gdLst>
              <a:gd name="connsiteX0" fmla="*/ 0 w 3484819"/>
              <a:gd name="connsiteY0" fmla="*/ 0 h 3430264"/>
              <a:gd name="connsiteX1" fmla="*/ 3484819 w 3484819"/>
              <a:gd name="connsiteY1" fmla="*/ 0 h 3430264"/>
              <a:gd name="connsiteX2" fmla="*/ 3484819 w 3484819"/>
              <a:gd name="connsiteY2" fmla="*/ 3430264 h 3430264"/>
              <a:gd name="connsiteX3" fmla="*/ 0 w 3484819"/>
              <a:gd name="connsiteY3" fmla="*/ 3430264 h 3430264"/>
              <a:gd name="connsiteX4" fmla="*/ 0 w 3484819"/>
              <a:gd name="connsiteY4" fmla="*/ 0 h 3430264"/>
              <a:gd name="connsiteX0" fmla="*/ 0 w 3484819"/>
              <a:gd name="connsiteY0" fmla="*/ 0 h 3430264"/>
              <a:gd name="connsiteX1" fmla="*/ 3484819 w 3484819"/>
              <a:gd name="connsiteY1" fmla="*/ 0 h 3430264"/>
              <a:gd name="connsiteX2" fmla="*/ 0 w 3484819"/>
              <a:gd name="connsiteY2" fmla="*/ 3430264 h 3430264"/>
              <a:gd name="connsiteX3" fmla="*/ 0 w 3484819"/>
              <a:gd name="connsiteY3" fmla="*/ 0 h 34302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84819" h="3430264">
                <a:moveTo>
                  <a:pt x="0" y="0"/>
                </a:moveTo>
                <a:lnTo>
                  <a:pt x="3484819" y="0"/>
                </a:lnTo>
                <a:lnTo>
                  <a:pt x="0" y="3430264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D1D6B41-589D-4DD8-9A1B-34C4CF076D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35493" y="3434976"/>
            <a:ext cx="3456507" cy="342898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AE55F008-418D-4A3D-9F43-E50DF4BA73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V="1">
            <a:off x="8735493" y="3429002"/>
            <a:ext cx="3456020" cy="1718477"/>
          </a:xfrm>
          <a:custGeom>
            <a:avLst/>
            <a:gdLst>
              <a:gd name="connsiteX0" fmla="*/ 3423466 w 3423466"/>
              <a:gd name="connsiteY0" fmla="*/ 0 h 1718483"/>
              <a:gd name="connsiteX1" fmla="*/ 1710280 w 3423466"/>
              <a:gd name="connsiteY1" fmla="*/ 0 h 1718483"/>
              <a:gd name="connsiteX2" fmla="*/ 1710280 w 3423466"/>
              <a:gd name="connsiteY2" fmla="*/ 1 h 1718483"/>
              <a:gd name="connsiteX3" fmla="*/ 0 w 3423466"/>
              <a:gd name="connsiteY3" fmla="*/ 1 h 1718483"/>
              <a:gd name="connsiteX4" fmla="*/ 1538022 w 3423466"/>
              <a:gd name="connsiteY4" fmla="*/ 1709611 h 1718483"/>
              <a:gd name="connsiteX5" fmla="*/ 1710280 w 3423466"/>
              <a:gd name="connsiteY5" fmla="*/ 1718336 h 1718483"/>
              <a:gd name="connsiteX6" fmla="*/ 1710280 w 3423466"/>
              <a:gd name="connsiteY6" fmla="*/ 1718482 h 1718483"/>
              <a:gd name="connsiteX7" fmla="*/ 1711723 w 3423466"/>
              <a:gd name="connsiteY7" fmla="*/ 1718409 h 1718483"/>
              <a:gd name="connsiteX8" fmla="*/ 1713186 w 3423466"/>
              <a:gd name="connsiteY8" fmla="*/ 1718483 h 1718483"/>
              <a:gd name="connsiteX9" fmla="*/ 1713186 w 3423466"/>
              <a:gd name="connsiteY9" fmla="*/ 1718335 h 1718483"/>
              <a:gd name="connsiteX10" fmla="*/ 1885444 w 3423466"/>
              <a:gd name="connsiteY10" fmla="*/ 1709610 h 1718483"/>
              <a:gd name="connsiteX11" fmla="*/ 3423466 w 3423466"/>
              <a:gd name="connsiteY11" fmla="*/ 0 h 17184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423466" h="1718483">
                <a:moveTo>
                  <a:pt x="3423466" y="0"/>
                </a:moveTo>
                <a:lnTo>
                  <a:pt x="1710280" y="0"/>
                </a:lnTo>
                <a:lnTo>
                  <a:pt x="1710280" y="1"/>
                </a:lnTo>
                <a:lnTo>
                  <a:pt x="0" y="1"/>
                </a:lnTo>
                <a:cubicBezTo>
                  <a:pt x="0" y="889774"/>
                  <a:pt x="674138" y="1621607"/>
                  <a:pt x="1538022" y="1709611"/>
                </a:cubicBezTo>
                <a:lnTo>
                  <a:pt x="1710280" y="1718336"/>
                </a:lnTo>
                <a:lnTo>
                  <a:pt x="1710280" y="1718482"/>
                </a:lnTo>
                <a:lnTo>
                  <a:pt x="1711723" y="1718409"/>
                </a:lnTo>
                <a:lnTo>
                  <a:pt x="1713186" y="1718483"/>
                </a:lnTo>
                <a:lnTo>
                  <a:pt x="1713186" y="1718335"/>
                </a:lnTo>
                <a:lnTo>
                  <a:pt x="1885444" y="1709610"/>
                </a:lnTo>
                <a:cubicBezTo>
                  <a:pt x="2749328" y="1621606"/>
                  <a:pt x="3423466" y="889773"/>
                  <a:pt x="342346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B3A964CF-9B08-4310-A326-19181F9076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V="1">
            <a:off x="8735493" y="5139536"/>
            <a:ext cx="3456020" cy="1718477"/>
          </a:xfrm>
          <a:custGeom>
            <a:avLst/>
            <a:gdLst>
              <a:gd name="connsiteX0" fmla="*/ 3423466 w 3423466"/>
              <a:gd name="connsiteY0" fmla="*/ 0 h 1718483"/>
              <a:gd name="connsiteX1" fmla="*/ 1710280 w 3423466"/>
              <a:gd name="connsiteY1" fmla="*/ 0 h 1718483"/>
              <a:gd name="connsiteX2" fmla="*/ 1710280 w 3423466"/>
              <a:gd name="connsiteY2" fmla="*/ 1 h 1718483"/>
              <a:gd name="connsiteX3" fmla="*/ 0 w 3423466"/>
              <a:gd name="connsiteY3" fmla="*/ 1 h 1718483"/>
              <a:gd name="connsiteX4" fmla="*/ 1538022 w 3423466"/>
              <a:gd name="connsiteY4" fmla="*/ 1709611 h 1718483"/>
              <a:gd name="connsiteX5" fmla="*/ 1710280 w 3423466"/>
              <a:gd name="connsiteY5" fmla="*/ 1718336 h 1718483"/>
              <a:gd name="connsiteX6" fmla="*/ 1710280 w 3423466"/>
              <a:gd name="connsiteY6" fmla="*/ 1718482 h 1718483"/>
              <a:gd name="connsiteX7" fmla="*/ 1711723 w 3423466"/>
              <a:gd name="connsiteY7" fmla="*/ 1718409 h 1718483"/>
              <a:gd name="connsiteX8" fmla="*/ 1713186 w 3423466"/>
              <a:gd name="connsiteY8" fmla="*/ 1718483 h 1718483"/>
              <a:gd name="connsiteX9" fmla="*/ 1713186 w 3423466"/>
              <a:gd name="connsiteY9" fmla="*/ 1718335 h 1718483"/>
              <a:gd name="connsiteX10" fmla="*/ 1885444 w 3423466"/>
              <a:gd name="connsiteY10" fmla="*/ 1709610 h 1718483"/>
              <a:gd name="connsiteX11" fmla="*/ 3423466 w 3423466"/>
              <a:gd name="connsiteY11" fmla="*/ 0 h 17184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423466" h="1718483">
                <a:moveTo>
                  <a:pt x="3423466" y="0"/>
                </a:moveTo>
                <a:lnTo>
                  <a:pt x="1710280" y="0"/>
                </a:lnTo>
                <a:lnTo>
                  <a:pt x="1710280" y="1"/>
                </a:lnTo>
                <a:lnTo>
                  <a:pt x="0" y="1"/>
                </a:lnTo>
                <a:cubicBezTo>
                  <a:pt x="0" y="889774"/>
                  <a:pt x="674138" y="1621607"/>
                  <a:pt x="1538022" y="1709611"/>
                </a:cubicBezTo>
                <a:lnTo>
                  <a:pt x="1710280" y="1718336"/>
                </a:lnTo>
                <a:lnTo>
                  <a:pt x="1710280" y="1718482"/>
                </a:lnTo>
                <a:lnTo>
                  <a:pt x="1711723" y="1718409"/>
                </a:lnTo>
                <a:lnTo>
                  <a:pt x="1713186" y="1718483"/>
                </a:lnTo>
                <a:lnTo>
                  <a:pt x="1713186" y="1718335"/>
                </a:lnTo>
                <a:lnTo>
                  <a:pt x="1885444" y="1709610"/>
                </a:lnTo>
                <a:cubicBezTo>
                  <a:pt x="2749328" y="1621606"/>
                  <a:pt x="3423466" y="889773"/>
                  <a:pt x="342346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C24DBC6-1560-3B2F-7C4C-2815DD4C956B}"/>
              </a:ext>
            </a:extLst>
          </p:cNvPr>
          <p:cNvSpPr txBox="1"/>
          <p:nvPr/>
        </p:nvSpPr>
        <p:spPr>
          <a:xfrm>
            <a:off x="647498" y="1766992"/>
            <a:ext cx="7278938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722313" algn="thaiDist"/>
            <a:r>
              <a:rPr lang="th-TH" sz="3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อุปกรณ์ทำงานในระบบไฮดรอลิกส์จะทำหน้าที่เปลี่ยนพลังงานของของไหลหรือน้ำมันให้เป็นพลังงานกล </a:t>
            </a:r>
          </a:p>
          <a:p>
            <a:pPr indent="722313" algn="thaiDist"/>
            <a:r>
              <a:rPr lang="th-TH" sz="3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มอเตอร์ไฮดรอลิกส์เป็นอุปกรณ์การทำงานอีกแบบหนึ่ง</a:t>
            </a:r>
            <a:br>
              <a:rPr lang="th-TH" sz="3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</a:br>
            <a:r>
              <a:rPr lang="th-TH" sz="3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ที่รับน้ำมันไฮดรอลิกส์ที่ส่งมาจากปั๊มและวาล์วควบคุมต่างๆ เพื่อทำหน้าที่เปลี่ยนกำลังงานไฮดรอลิกส์ให้เป็นกำลังงานกล</a:t>
            </a:r>
          </a:p>
          <a:p>
            <a:pPr indent="722313" algn="thaiDist"/>
            <a:r>
              <a:rPr lang="th-TH" sz="3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ระบบไฮดรอลิกส์สามารถนำไปใช้ประโยชน์ได้มากมายในระบบอุตสาหกรรมต่างๆ โดยศึกษาข้อดีและข้อเสียเพื่อการใช้งานที่เหมาะสมและมีประสิทธิภาพ</a:t>
            </a:r>
            <a:r>
              <a:rPr lang="th-TH" sz="3000" b="1" dirty="0">
                <a:solidFill>
                  <a:srgbClr val="002060"/>
                </a:solidFill>
                <a:latin typeface="TH Chakra Petch" panose="02000506000000020004" pitchFamily="2" charset="-34"/>
                <a:cs typeface="TH Chakra Petch" panose="02000506000000020004" pitchFamily="2" charset="-34"/>
              </a:rPr>
              <a:t>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28BEB3F-0CBE-520E-B63B-83B1218B210A}"/>
              </a:ext>
            </a:extLst>
          </p:cNvPr>
          <p:cNvSpPr txBox="1"/>
          <p:nvPr/>
        </p:nvSpPr>
        <p:spPr>
          <a:xfrm>
            <a:off x="9178699" y="2079351"/>
            <a:ext cx="138853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h-TH" sz="6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สรุป</a:t>
            </a:r>
            <a:endParaRPr lang="th-TH" sz="6000" dirty="0">
              <a:solidFill>
                <a:srgbClr val="002060"/>
              </a:solidFill>
              <a:latin typeface="TH Chakra Petch" panose="02000506000000020004" pitchFamily="2" charset="-34"/>
              <a:cs typeface="TH Chakra Petch" panose="02000506000000020004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0906696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AE192E3E-68A9-4F36-936C-1C8D0B9EF1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03792" y="3455896"/>
            <a:ext cx="3388208" cy="3406341"/>
          </a:xfrm>
          <a:custGeom>
            <a:avLst/>
            <a:gdLst>
              <a:gd name="connsiteX0" fmla="*/ 3388058 w 3388208"/>
              <a:gd name="connsiteY0" fmla="*/ 0 h 3406341"/>
              <a:gd name="connsiteX1" fmla="*/ 3388208 w 3388208"/>
              <a:gd name="connsiteY1" fmla="*/ 0 h 3406341"/>
              <a:gd name="connsiteX2" fmla="*/ 3388208 w 3388208"/>
              <a:gd name="connsiteY2" fmla="*/ 3406341 h 3406341"/>
              <a:gd name="connsiteX3" fmla="*/ 0 w 3388208"/>
              <a:gd name="connsiteY3" fmla="*/ 3406341 h 3406341"/>
              <a:gd name="connsiteX4" fmla="*/ 79006 w 3388208"/>
              <a:gd name="connsiteY4" fmla="*/ 3404386 h 3406341"/>
              <a:gd name="connsiteX5" fmla="*/ 3383947 w 3388208"/>
              <a:gd name="connsiteY5" fmla="*/ 164274 h 3406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388208" h="3406341">
                <a:moveTo>
                  <a:pt x="3388058" y="0"/>
                </a:moveTo>
                <a:lnTo>
                  <a:pt x="3388208" y="0"/>
                </a:lnTo>
                <a:lnTo>
                  <a:pt x="3388208" y="3406341"/>
                </a:lnTo>
                <a:lnTo>
                  <a:pt x="0" y="3406341"/>
                </a:lnTo>
                <a:lnTo>
                  <a:pt x="79006" y="3404386"/>
                </a:lnTo>
                <a:cubicBezTo>
                  <a:pt x="1864742" y="3315784"/>
                  <a:pt x="3296223" y="1912901"/>
                  <a:pt x="3383947" y="164274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5FDBEA07-A1D3-4F9E-859B-DE0EDC8640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3E87B83-CF96-4EE7-950F-863990226F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658" y="-55810"/>
            <a:ext cx="6859721" cy="696790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14" name="Freeform: Shape 13">
            <a:extLst>
              <a:ext uri="{FF2B5EF4-FFF2-40B4-BE49-F238E27FC236}">
                <a16:creationId xmlns:a16="http://schemas.microsoft.com/office/drawing/2014/main" id="{407ADFB6-F59B-415B-9EC6-BDB61786C4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 flipV="1">
            <a:off x="54516" y="-50314"/>
            <a:ext cx="6858005" cy="6967903"/>
          </a:xfrm>
          <a:custGeom>
            <a:avLst/>
            <a:gdLst>
              <a:gd name="connsiteX0" fmla="*/ 0 w 2559050"/>
              <a:gd name="connsiteY0" fmla="*/ 0 h 2559050"/>
              <a:gd name="connsiteX1" fmla="*/ 2559050 w 2559050"/>
              <a:gd name="connsiteY1" fmla="*/ 0 h 2559050"/>
              <a:gd name="connsiteX2" fmla="*/ 0 w 2559050"/>
              <a:gd name="connsiteY2" fmla="*/ 2559050 h 2559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59050" h="2559050">
                <a:moveTo>
                  <a:pt x="0" y="0"/>
                </a:moveTo>
                <a:lnTo>
                  <a:pt x="2559050" y="0"/>
                </a:lnTo>
                <a:cubicBezTo>
                  <a:pt x="2559050" y="1413324"/>
                  <a:pt x="1413324" y="2559050"/>
                  <a:pt x="0" y="255905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19BE792-26DE-40FA-A8C8-F3D6378FC9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988933" y="-21461"/>
            <a:ext cx="1703094" cy="174602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3">
            <a:extLst>
              <a:ext uri="{FF2B5EF4-FFF2-40B4-BE49-F238E27FC236}">
                <a16:creationId xmlns:a16="http://schemas.microsoft.com/office/drawing/2014/main" id="{11CBEA76-37A2-4726-8123-EBCACA121E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988055" y="-22336"/>
            <a:ext cx="1704847" cy="1746021"/>
          </a:xfrm>
          <a:custGeom>
            <a:avLst/>
            <a:gdLst>
              <a:gd name="connsiteX0" fmla="*/ 0 w 3488602"/>
              <a:gd name="connsiteY0" fmla="*/ 0 h 3433573"/>
              <a:gd name="connsiteX1" fmla="*/ 3488602 w 3488602"/>
              <a:gd name="connsiteY1" fmla="*/ 0 h 3433573"/>
              <a:gd name="connsiteX2" fmla="*/ 3488602 w 3488602"/>
              <a:gd name="connsiteY2" fmla="*/ 3433573 h 3433573"/>
              <a:gd name="connsiteX3" fmla="*/ 0 w 3488602"/>
              <a:gd name="connsiteY3" fmla="*/ 3433573 h 3433573"/>
              <a:gd name="connsiteX4" fmla="*/ 0 w 3488602"/>
              <a:gd name="connsiteY4" fmla="*/ 0 h 3433573"/>
              <a:gd name="connsiteX0" fmla="*/ 0 w 3488602"/>
              <a:gd name="connsiteY0" fmla="*/ 0 h 3433573"/>
              <a:gd name="connsiteX1" fmla="*/ 3488602 w 3488602"/>
              <a:gd name="connsiteY1" fmla="*/ 0 h 3433573"/>
              <a:gd name="connsiteX2" fmla="*/ 0 w 3488602"/>
              <a:gd name="connsiteY2" fmla="*/ 3433573 h 3433573"/>
              <a:gd name="connsiteX3" fmla="*/ 0 w 3488602"/>
              <a:gd name="connsiteY3" fmla="*/ 0 h 34335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88602" h="3433573">
                <a:moveTo>
                  <a:pt x="0" y="0"/>
                </a:moveTo>
                <a:lnTo>
                  <a:pt x="3488602" y="0"/>
                </a:lnTo>
                <a:lnTo>
                  <a:pt x="0" y="343357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DDA81B4-3959-48A2-823E-19B014A03B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978388" y="1692178"/>
            <a:ext cx="1724184" cy="174602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5B8CC051-49B8-488A-B0AD-50A29E1D32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V="1">
            <a:off x="6968949" y="1703064"/>
            <a:ext cx="1744539" cy="862967"/>
          </a:xfrm>
          <a:custGeom>
            <a:avLst/>
            <a:gdLst>
              <a:gd name="connsiteX0" fmla="*/ 3433574 w 3433574"/>
              <a:gd name="connsiteY0" fmla="*/ 0 h 1716787"/>
              <a:gd name="connsiteX1" fmla="*/ 1716787 w 3433574"/>
              <a:gd name="connsiteY1" fmla="*/ 0 h 1716787"/>
              <a:gd name="connsiteX2" fmla="*/ 0 w 3433574"/>
              <a:gd name="connsiteY2" fmla="*/ 0 h 1716787"/>
              <a:gd name="connsiteX3" fmla="*/ 1716787 w 3433574"/>
              <a:gd name="connsiteY3" fmla="*/ 1716787 h 1716787"/>
              <a:gd name="connsiteX4" fmla="*/ 3433574 w 3433574"/>
              <a:gd name="connsiteY4" fmla="*/ 0 h 17167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33574" h="1716787">
                <a:moveTo>
                  <a:pt x="3433574" y="0"/>
                </a:moveTo>
                <a:lnTo>
                  <a:pt x="1716787" y="0"/>
                </a:lnTo>
                <a:lnTo>
                  <a:pt x="0" y="0"/>
                </a:lnTo>
                <a:cubicBezTo>
                  <a:pt x="0" y="948155"/>
                  <a:pt x="768632" y="1716787"/>
                  <a:pt x="1716787" y="1716787"/>
                </a:cubicBezTo>
                <a:cubicBezTo>
                  <a:pt x="2664942" y="1716787"/>
                  <a:pt x="3433574" y="948155"/>
                  <a:pt x="3433574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A49FB65E-C02E-4FD7-B476-0B213C638B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V="1">
            <a:off x="6968949" y="2566032"/>
            <a:ext cx="1744539" cy="862967"/>
          </a:xfrm>
          <a:custGeom>
            <a:avLst/>
            <a:gdLst>
              <a:gd name="connsiteX0" fmla="*/ 3433574 w 3433574"/>
              <a:gd name="connsiteY0" fmla="*/ 0 h 1716787"/>
              <a:gd name="connsiteX1" fmla="*/ 1716787 w 3433574"/>
              <a:gd name="connsiteY1" fmla="*/ 0 h 1716787"/>
              <a:gd name="connsiteX2" fmla="*/ 0 w 3433574"/>
              <a:gd name="connsiteY2" fmla="*/ 0 h 1716787"/>
              <a:gd name="connsiteX3" fmla="*/ 1716787 w 3433574"/>
              <a:gd name="connsiteY3" fmla="*/ 1716787 h 1716787"/>
              <a:gd name="connsiteX4" fmla="*/ 3433574 w 3433574"/>
              <a:gd name="connsiteY4" fmla="*/ 0 h 17167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33574" h="1716787">
                <a:moveTo>
                  <a:pt x="3433574" y="0"/>
                </a:moveTo>
                <a:lnTo>
                  <a:pt x="1716787" y="0"/>
                </a:lnTo>
                <a:lnTo>
                  <a:pt x="0" y="0"/>
                </a:lnTo>
                <a:cubicBezTo>
                  <a:pt x="0" y="948155"/>
                  <a:pt x="768632" y="1716787"/>
                  <a:pt x="1716787" y="1716787"/>
                </a:cubicBezTo>
                <a:cubicBezTo>
                  <a:pt x="2664942" y="1716787"/>
                  <a:pt x="3433574" y="948155"/>
                  <a:pt x="3433574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B7EBD78-005D-4F93-BEA0-95DF292B38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738250" y="-24765"/>
            <a:ext cx="3427285" cy="347680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8CB81301-287D-4882-AD9B-E44D8E1220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14500" y="178410"/>
            <a:ext cx="3070455" cy="307045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1122F9F7-A178-468E-AF59-8DD67246E4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122799" y="4271951"/>
            <a:ext cx="3435362" cy="17460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76420B0A-CC71-4BD3-BA69-E9B2B6F1E5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V="1">
            <a:off x="6122814" y="4271933"/>
            <a:ext cx="3435331" cy="1746022"/>
          </a:xfrm>
          <a:custGeom>
            <a:avLst/>
            <a:gdLst>
              <a:gd name="connsiteX0" fmla="*/ 3433574 w 3433574"/>
              <a:gd name="connsiteY0" fmla="*/ 0 h 1716787"/>
              <a:gd name="connsiteX1" fmla="*/ 1716787 w 3433574"/>
              <a:gd name="connsiteY1" fmla="*/ 0 h 1716787"/>
              <a:gd name="connsiteX2" fmla="*/ 0 w 3433574"/>
              <a:gd name="connsiteY2" fmla="*/ 0 h 1716787"/>
              <a:gd name="connsiteX3" fmla="*/ 1716787 w 3433574"/>
              <a:gd name="connsiteY3" fmla="*/ 1716787 h 1716787"/>
              <a:gd name="connsiteX4" fmla="*/ 3433574 w 3433574"/>
              <a:gd name="connsiteY4" fmla="*/ 0 h 17167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33574" h="1716787">
                <a:moveTo>
                  <a:pt x="3433574" y="0"/>
                </a:moveTo>
                <a:lnTo>
                  <a:pt x="1716787" y="0"/>
                </a:lnTo>
                <a:lnTo>
                  <a:pt x="0" y="0"/>
                </a:lnTo>
                <a:cubicBezTo>
                  <a:pt x="0" y="948155"/>
                  <a:pt x="768632" y="1716787"/>
                  <a:pt x="1716787" y="1716787"/>
                </a:cubicBezTo>
                <a:cubicBezTo>
                  <a:pt x="2664942" y="1716787"/>
                  <a:pt x="3433574" y="948155"/>
                  <a:pt x="3433574" y="0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E5048351-EA66-4465-9CB8-25B4C5E680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734228" y="3406574"/>
            <a:ext cx="3435330" cy="347680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Rectangle 3">
            <a:extLst>
              <a:ext uri="{FF2B5EF4-FFF2-40B4-BE49-F238E27FC236}">
                <a16:creationId xmlns:a16="http://schemas.microsoft.com/office/drawing/2014/main" id="{BC467846-2355-4572-AC5B-89B9FFFBAA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8707457" y="3427799"/>
            <a:ext cx="3484541" cy="3434283"/>
          </a:xfrm>
          <a:custGeom>
            <a:avLst/>
            <a:gdLst>
              <a:gd name="connsiteX0" fmla="*/ 0 w 3488602"/>
              <a:gd name="connsiteY0" fmla="*/ 0 h 3433573"/>
              <a:gd name="connsiteX1" fmla="*/ 3488602 w 3488602"/>
              <a:gd name="connsiteY1" fmla="*/ 0 h 3433573"/>
              <a:gd name="connsiteX2" fmla="*/ 3488602 w 3488602"/>
              <a:gd name="connsiteY2" fmla="*/ 3433573 h 3433573"/>
              <a:gd name="connsiteX3" fmla="*/ 0 w 3488602"/>
              <a:gd name="connsiteY3" fmla="*/ 3433573 h 3433573"/>
              <a:gd name="connsiteX4" fmla="*/ 0 w 3488602"/>
              <a:gd name="connsiteY4" fmla="*/ 0 h 3433573"/>
              <a:gd name="connsiteX0" fmla="*/ 0 w 3488602"/>
              <a:gd name="connsiteY0" fmla="*/ 0 h 3433573"/>
              <a:gd name="connsiteX1" fmla="*/ 3488602 w 3488602"/>
              <a:gd name="connsiteY1" fmla="*/ 0 h 3433573"/>
              <a:gd name="connsiteX2" fmla="*/ 0 w 3488602"/>
              <a:gd name="connsiteY2" fmla="*/ 3433573 h 3433573"/>
              <a:gd name="connsiteX3" fmla="*/ 0 w 3488602"/>
              <a:gd name="connsiteY3" fmla="*/ 0 h 34335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88602" h="3433573">
                <a:moveTo>
                  <a:pt x="0" y="0"/>
                </a:moveTo>
                <a:lnTo>
                  <a:pt x="3488602" y="0"/>
                </a:lnTo>
                <a:lnTo>
                  <a:pt x="0" y="3433573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5C01E25-D666-5E9A-E4B5-BF5F7DD9EA6C}"/>
              </a:ext>
            </a:extLst>
          </p:cNvPr>
          <p:cNvSpPr txBox="1"/>
          <p:nvPr/>
        </p:nvSpPr>
        <p:spPr>
          <a:xfrm>
            <a:off x="9167891" y="976088"/>
            <a:ext cx="2614854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h-TH" sz="4400" b="1" i="0" dirty="0">
                <a:solidFill>
                  <a:schemeClr val="bg1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สมรรถนะประจำหน่วย</a:t>
            </a:r>
            <a:r>
              <a:rPr lang="th-TH" sz="4400" b="1" dirty="0">
                <a:solidFill>
                  <a:schemeClr val="bg1"/>
                </a:solidFill>
                <a:latin typeface="TH Chakra Petch" panose="02000506000000020004" pitchFamily="2" charset="-34"/>
                <a:cs typeface="TH Chakra Petch" panose="02000506000000020004" pitchFamily="2" charset="-34"/>
              </a:rPr>
              <a:t>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8497DB6-89B0-EAD5-F061-EFDB4BBDCA84}"/>
              </a:ext>
            </a:extLst>
          </p:cNvPr>
          <p:cNvSpPr txBox="1"/>
          <p:nvPr/>
        </p:nvSpPr>
        <p:spPr>
          <a:xfrm>
            <a:off x="684780" y="2836617"/>
            <a:ext cx="4869353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61950" indent="-361950" algn="thaiDist">
              <a:buAutoNum type="arabicPeriod"/>
            </a:pPr>
            <a:r>
              <a:rPr lang="th-TH" sz="36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แสดงความรู้เกี่ยวกับอุปกรณ์ใน</a:t>
            </a:r>
            <a:br>
              <a:rPr lang="th-TH" sz="36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</a:br>
            <a:r>
              <a:rPr lang="th-TH" sz="36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ระบบไฮดรอลิกส์</a:t>
            </a:r>
          </a:p>
          <a:p>
            <a:pPr marL="361950" indent="-361950" algn="thaiDist">
              <a:buAutoNum type="arabicPeriod"/>
            </a:pPr>
            <a:r>
              <a:rPr lang="th-TH" sz="36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ติดตั้งและควบคุมอุปกรณ์การทำงาน</a:t>
            </a:r>
            <a:r>
              <a:rPr lang="th-TH" sz="3600" b="1" dirty="0">
                <a:solidFill>
                  <a:srgbClr val="002060"/>
                </a:solidFill>
                <a:latin typeface="TH Chakra Petch" panose="02000506000000020004" pitchFamily="2" charset="-34"/>
                <a:cs typeface="TH Chakra Petch" panose="02000506000000020004" pitchFamily="2" charset="-34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282603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AE192E3E-68A9-4F36-936C-1C8D0B9EF1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03792" y="3455896"/>
            <a:ext cx="3388208" cy="3406341"/>
          </a:xfrm>
          <a:custGeom>
            <a:avLst/>
            <a:gdLst>
              <a:gd name="connsiteX0" fmla="*/ 3388058 w 3388208"/>
              <a:gd name="connsiteY0" fmla="*/ 0 h 3406341"/>
              <a:gd name="connsiteX1" fmla="*/ 3388208 w 3388208"/>
              <a:gd name="connsiteY1" fmla="*/ 0 h 3406341"/>
              <a:gd name="connsiteX2" fmla="*/ 3388208 w 3388208"/>
              <a:gd name="connsiteY2" fmla="*/ 3406341 h 3406341"/>
              <a:gd name="connsiteX3" fmla="*/ 0 w 3388208"/>
              <a:gd name="connsiteY3" fmla="*/ 3406341 h 3406341"/>
              <a:gd name="connsiteX4" fmla="*/ 79006 w 3388208"/>
              <a:gd name="connsiteY4" fmla="*/ 3404386 h 3406341"/>
              <a:gd name="connsiteX5" fmla="*/ 3383947 w 3388208"/>
              <a:gd name="connsiteY5" fmla="*/ 164274 h 3406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388208" h="3406341">
                <a:moveTo>
                  <a:pt x="3388058" y="0"/>
                </a:moveTo>
                <a:lnTo>
                  <a:pt x="3388208" y="0"/>
                </a:lnTo>
                <a:lnTo>
                  <a:pt x="3388208" y="3406341"/>
                </a:lnTo>
                <a:lnTo>
                  <a:pt x="0" y="3406341"/>
                </a:lnTo>
                <a:lnTo>
                  <a:pt x="79006" y="3404386"/>
                </a:lnTo>
                <a:cubicBezTo>
                  <a:pt x="1864742" y="3315784"/>
                  <a:pt x="3296223" y="1912901"/>
                  <a:pt x="3383947" y="164274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DC1620E-AA54-4535-AB59-D7732CAD6E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19BE792-26DE-40FA-A8C8-F3D6378FC9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988931" y="-21461"/>
            <a:ext cx="1703094" cy="174602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3">
            <a:extLst>
              <a:ext uri="{FF2B5EF4-FFF2-40B4-BE49-F238E27FC236}">
                <a16:creationId xmlns:a16="http://schemas.microsoft.com/office/drawing/2014/main" id="{11CBEA76-37A2-4726-8123-EBCACA121E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988055" y="-22336"/>
            <a:ext cx="1704847" cy="1746021"/>
          </a:xfrm>
          <a:custGeom>
            <a:avLst/>
            <a:gdLst>
              <a:gd name="connsiteX0" fmla="*/ 0 w 3488602"/>
              <a:gd name="connsiteY0" fmla="*/ 0 h 3433573"/>
              <a:gd name="connsiteX1" fmla="*/ 3488602 w 3488602"/>
              <a:gd name="connsiteY1" fmla="*/ 0 h 3433573"/>
              <a:gd name="connsiteX2" fmla="*/ 3488602 w 3488602"/>
              <a:gd name="connsiteY2" fmla="*/ 3433573 h 3433573"/>
              <a:gd name="connsiteX3" fmla="*/ 0 w 3488602"/>
              <a:gd name="connsiteY3" fmla="*/ 3433573 h 3433573"/>
              <a:gd name="connsiteX4" fmla="*/ 0 w 3488602"/>
              <a:gd name="connsiteY4" fmla="*/ 0 h 3433573"/>
              <a:gd name="connsiteX0" fmla="*/ 0 w 3488602"/>
              <a:gd name="connsiteY0" fmla="*/ 0 h 3433573"/>
              <a:gd name="connsiteX1" fmla="*/ 3488602 w 3488602"/>
              <a:gd name="connsiteY1" fmla="*/ 0 h 3433573"/>
              <a:gd name="connsiteX2" fmla="*/ 0 w 3488602"/>
              <a:gd name="connsiteY2" fmla="*/ 3433573 h 3433573"/>
              <a:gd name="connsiteX3" fmla="*/ 0 w 3488602"/>
              <a:gd name="connsiteY3" fmla="*/ 0 h 34335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88602" h="3433573">
                <a:moveTo>
                  <a:pt x="0" y="0"/>
                </a:moveTo>
                <a:lnTo>
                  <a:pt x="3488602" y="0"/>
                </a:lnTo>
                <a:lnTo>
                  <a:pt x="0" y="3433573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DDA81B4-3959-48A2-823E-19B014A03B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978386" y="1692178"/>
            <a:ext cx="1724184" cy="174602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5B8CC051-49B8-488A-B0AD-50A29E1D32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V="1">
            <a:off x="6967468" y="1703064"/>
            <a:ext cx="1744539" cy="862967"/>
          </a:xfrm>
          <a:custGeom>
            <a:avLst/>
            <a:gdLst>
              <a:gd name="connsiteX0" fmla="*/ 3433574 w 3433574"/>
              <a:gd name="connsiteY0" fmla="*/ 0 h 1716787"/>
              <a:gd name="connsiteX1" fmla="*/ 1716787 w 3433574"/>
              <a:gd name="connsiteY1" fmla="*/ 0 h 1716787"/>
              <a:gd name="connsiteX2" fmla="*/ 0 w 3433574"/>
              <a:gd name="connsiteY2" fmla="*/ 0 h 1716787"/>
              <a:gd name="connsiteX3" fmla="*/ 1716787 w 3433574"/>
              <a:gd name="connsiteY3" fmla="*/ 1716787 h 1716787"/>
              <a:gd name="connsiteX4" fmla="*/ 3433574 w 3433574"/>
              <a:gd name="connsiteY4" fmla="*/ 0 h 17167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33574" h="1716787">
                <a:moveTo>
                  <a:pt x="3433574" y="0"/>
                </a:moveTo>
                <a:lnTo>
                  <a:pt x="1716787" y="0"/>
                </a:lnTo>
                <a:lnTo>
                  <a:pt x="0" y="0"/>
                </a:lnTo>
                <a:cubicBezTo>
                  <a:pt x="0" y="948155"/>
                  <a:pt x="768632" y="1716787"/>
                  <a:pt x="1716787" y="1716787"/>
                </a:cubicBezTo>
                <a:cubicBezTo>
                  <a:pt x="2664942" y="1716787"/>
                  <a:pt x="3433574" y="948155"/>
                  <a:pt x="3433574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A49FB65E-C02E-4FD7-B476-0B213C638B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V="1">
            <a:off x="6967468" y="2566032"/>
            <a:ext cx="1744539" cy="862967"/>
          </a:xfrm>
          <a:custGeom>
            <a:avLst/>
            <a:gdLst>
              <a:gd name="connsiteX0" fmla="*/ 3433574 w 3433574"/>
              <a:gd name="connsiteY0" fmla="*/ 0 h 1716787"/>
              <a:gd name="connsiteX1" fmla="*/ 1716787 w 3433574"/>
              <a:gd name="connsiteY1" fmla="*/ 0 h 1716787"/>
              <a:gd name="connsiteX2" fmla="*/ 0 w 3433574"/>
              <a:gd name="connsiteY2" fmla="*/ 0 h 1716787"/>
              <a:gd name="connsiteX3" fmla="*/ 1716787 w 3433574"/>
              <a:gd name="connsiteY3" fmla="*/ 1716787 h 1716787"/>
              <a:gd name="connsiteX4" fmla="*/ 3433574 w 3433574"/>
              <a:gd name="connsiteY4" fmla="*/ 0 h 17167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33574" h="1716787">
                <a:moveTo>
                  <a:pt x="3433574" y="0"/>
                </a:moveTo>
                <a:lnTo>
                  <a:pt x="1716787" y="0"/>
                </a:lnTo>
                <a:lnTo>
                  <a:pt x="0" y="0"/>
                </a:lnTo>
                <a:cubicBezTo>
                  <a:pt x="0" y="948155"/>
                  <a:pt x="768632" y="1716787"/>
                  <a:pt x="1716787" y="1716787"/>
                </a:cubicBezTo>
                <a:cubicBezTo>
                  <a:pt x="2664942" y="1716787"/>
                  <a:pt x="3433574" y="948155"/>
                  <a:pt x="3433574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B7EBD78-005D-4F93-BEA0-95DF292B38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739951" y="-28632"/>
            <a:ext cx="3427285" cy="34845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9058D97F-BE56-4BFA-BF0D-8F3E793215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14500" y="178410"/>
            <a:ext cx="3070455" cy="307045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1122F9F7-A178-468E-AF59-8DD67246E4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122797" y="4271951"/>
            <a:ext cx="3435362" cy="17460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E5048351-EA66-4465-9CB8-25B4C5E680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732062" y="3406574"/>
            <a:ext cx="3435330" cy="347680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Rectangle 3">
            <a:extLst>
              <a:ext uri="{FF2B5EF4-FFF2-40B4-BE49-F238E27FC236}">
                <a16:creationId xmlns:a16="http://schemas.microsoft.com/office/drawing/2014/main" id="{BC467846-2355-4572-AC5B-89B9FFFBAA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8707457" y="3427799"/>
            <a:ext cx="3484541" cy="3434283"/>
          </a:xfrm>
          <a:custGeom>
            <a:avLst/>
            <a:gdLst>
              <a:gd name="connsiteX0" fmla="*/ 0 w 3488602"/>
              <a:gd name="connsiteY0" fmla="*/ 0 h 3433573"/>
              <a:gd name="connsiteX1" fmla="*/ 3488602 w 3488602"/>
              <a:gd name="connsiteY1" fmla="*/ 0 h 3433573"/>
              <a:gd name="connsiteX2" fmla="*/ 3488602 w 3488602"/>
              <a:gd name="connsiteY2" fmla="*/ 3433573 h 3433573"/>
              <a:gd name="connsiteX3" fmla="*/ 0 w 3488602"/>
              <a:gd name="connsiteY3" fmla="*/ 3433573 h 3433573"/>
              <a:gd name="connsiteX4" fmla="*/ 0 w 3488602"/>
              <a:gd name="connsiteY4" fmla="*/ 0 h 3433573"/>
              <a:gd name="connsiteX0" fmla="*/ 0 w 3488602"/>
              <a:gd name="connsiteY0" fmla="*/ 0 h 3433573"/>
              <a:gd name="connsiteX1" fmla="*/ 3488602 w 3488602"/>
              <a:gd name="connsiteY1" fmla="*/ 0 h 3433573"/>
              <a:gd name="connsiteX2" fmla="*/ 0 w 3488602"/>
              <a:gd name="connsiteY2" fmla="*/ 3433573 h 3433573"/>
              <a:gd name="connsiteX3" fmla="*/ 0 w 3488602"/>
              <a:gd name="connsiteY3" fmla="*/ 0 h 34335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88602" h="3433573">
                <a:moveTo>
                  <a:pt x="0" y="0"/>
                </a:moveTo>
                <a:lnTo>
                  <a:pt x="3488602" y="0"/>
                </a:lnTo>
                <a:lnTo>
                  <a:pt x="0" y="3433573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7DCC1ED-7EDF-CD13-D3D4-5ACFD0B24CC9}"/>
              </a:ext>
            </a:extLst>
          </p:cNvPr>
          <p:cNvSpPr txBox="1"/>
          <p:nvPr/>
        </p:nvSpPr>
        <p:spPr>
          <a:xfrm>
            <a:off x="9244829" y="990362"/>
            <a:ext cx="2506133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h-TH" sz="44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จุดประสงค์การเรียนรู้</a:t>
            </a:r>
            <a:endParaRPr lang="th-TH" sz="4400" dirty="0">
              <a:solidFill>
                <a:srgbClr val="002060"/>
              </a:solidFill>
              <a:latin typeface="TH Chakra Petch" panose="02000506000000020004" pitchFamily="2" charset="-34"/>
              <a:cs typeface="TH Chakra Petch" panose="02000506000000020004" pitchFamily="2" charset="-34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ECFD4E3-100F-DE4B-48C4-C5FC483B3492}"/>
              </a:ext>
            </a:extLst>
          </p:cNvPr>
          <p:cNvSpPr txBox="1"/>
          <p:nvPr/>
        </p:nvSpPr>
        <p:spPr>
          <a:xfrm>
            <a:off x="493220" y="617375"/>
            <a:ext cx="6096000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61950" indent="-361950" algn="thaiDist">
              <a:buAutoNum type="arabicPeriod"/>
            </a:pPr>
            <a:r>
              <a:rPr lang="th-TH" sz="3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อธิบายส่วนประกอบและหลักการทำงานของอุปกรณ์ต้นกำลังไฮดรอลิกส์ได้</a:t>
            </a:r>
          </a:p>
          <a:p>
            <a:pPr marL="361950" indent="-361950" algn="thaiDist">
              <a:buAutoNum type="arabicPeriod"/>
            </a:pPr>
            <a:r>
              <a:rPr lang="th-TH" sz="3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อธิบายส่วนประกอบและหลักการทำงานของอุปกรณ์ต่างๆ ในระบบไฮดรอลิกส์ได้</a:t>
            </a:r>
          </a:p>
          <a:p>
            <a:pPr marL="361950" indent="-361950" algn="thaiDist">
              <a:buAutoNum type="arabicPeriod"/>
            </a:pPr>
            <a:r>
              <a:rPr lang="th-TH" sz="3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อธิบายส่วนประกอบและหลักการทำงานของอุปกรณ์ระบบท่อในระบบไฮดรอลิกส์ได้</a:t>
            </a:r>
          </a:p>
          <a:p>
            <a:pPr marL="361950" indent="-361950" algn="thaiDist">
              <a:buAutoNum type="arabicPeriod"/>
            </a:pPr>
            <a:r>
              <a:rPr lang="th-TH" sz="3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อธิบายวิธีการพัฒนาระบบไฮดรอลิกส์เพื่อนำมาใช้งานได้</a:t>
            </a:r>
          </a:p>
          <a:p>
            <a:pPr marL="361950" indent="-361950" algn="thaiDist">
              <a:buAutoNum type="arabicPeriod"/>
            </a:pPr>
            <a:r>
              <a:rPr lang="th-TH" sz="3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มีเจตคติและกิจนิสัยที่ดีในการทำงานด้วยความ-ละเอียด รอบคอบ ปลอดภัย เป็นระเบียบ สะอาด ตรงต่อเวลา มีความซื่อสัตย์ รับผิดชอบ และรักษาสภาพแวดล้อม</a:t>
            </a:r>
            <a:endParaRPr lang="th-TH" sz="3000" b="1" dirty="0">
              <a:solidFill>
                <a:srgbClr val="002060"/>
              </a:solidFill>
              <a:latin typeface="TH Chakra Petch" panose="02000506000000020004" pitchFamily="2" charset="-34"/>
              <a:cs typeface="TH Chakra Petch" panose="02000506000000020004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4398216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9">
            <a:extLst>
              <a:ext uri="{FF2B5EF4-FFF2-40B4-BE49-F238E27FC236}">
                <a16:creationId xmlns:a16="http://schemas.microsoft.com/office/drawing/2014/main" id="{3509C681-8290-4C12-BFC0-F0B59D3600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: Shape 11">
            <a:extLst>
              <a:ext uri="{FF2B5EF4-FFF2-40B4-BE49-F238E27FC236}">
                <a16:creationId xmlns:a16="http://schemas.microsoft.com/office/drawing/2014/main" id="{62DB152A-3012-4C06-84C6-9355BD03A3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5223251" y="224"/>
            <a:ext cx="3482922" cy="3482474"/>
          </a:xfrm>
          <a:custGeom>
            <a:avLst/>
            <a:gdLst>
              <a:gd name="connsiteX0" fmla="*/ 0 w 2559050"/>
              <a:gd name="connsiteY0" fmla="*/ 0 h 2559050"/>
              <a:gd name="connsiteX1" fmla="*/ 2559050 w 2559050"/>
              <a:gd name="connsiteY1" fmla="*/ 0 h 2559050"/>
              <a:gd name="connsiteX2" fmla="*/ 0 w 2559050"/>
              <a:gd name="connsiteY2" fmla="*/ 2559050 h 2559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59050" h="2559050">
                <a:moveTo>
                  <a:pt x="0" y="0"/>
                </a:moveTo>
                <a:lnTo>
                  <a:pt x="2559050" y="0"/>
                </a:lnTo>
                <a:cubicBezTo>
                  <a:pt x="2559050" y="1413324"/>
                  <a:pt x="1413324" y="2559050"/>
                  <a:pt x="0" y="255905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0" name="Rectangle 13">
            <a:extLst>
              <a:ext uri="{FF2B5EF4-FFF2-40B4-BE49-F238E27FC236}">
                <a16:creationId xmlns:a16="http://schemas.microsoft.com/office/drawing/2014/main" id="{5C542152-E969-4F41-AFD8-4B5354BE54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705548" y="-2580"/>
            <a:ext cx="3484819" cy="348808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34">
            <a:extLst>
              <a:ext uri="{FF2B5EF4-FFF2-40B4-BE49-F238E27FC236}">
                <a16:creationId xmlns:a16="http://schemas.microsoft.com/office/drawing/2014/main" id="{C2EDDE5C-FB26-46E8-9F4C-3548CC15C2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03916" y="-1896"/>
            <a:ext cx="3475013" cy="3484818"/>
          </a:xfrm>
          <a:custGeom>
            <a:avLst/>
            <a:gdLst>
              <a:gd name="connsiteX0" fmla="*/ 0 w 3484819"/>
              <a:gd name="connsiteY0" fmla="*/ 0 h 3430264"/>
              <a:gd name="connsiteX1" fmla="*/ 3484819 w 3484819"/>
              <a:gd name="connsiteY1" fmla="*/ 0 h 3430264"/>
              <a:gd name="connsiteX2" fmla="*/ 3484819 w 3484819"/>
              <a:gd name="connsiteY2" fmla="*/ 3430264 h 3430264"/>
              <a:gd name="connsiteX3" fmla="*/ 0 w 3484819"/>
              <a:gd name="connsiteY3" fmla="*/ 3430264 h 3430264"/>
              <a:gd name="connsiteX4" fmla="*/ 0 w 3484819"/>
              <a:gd name="connsiteY4" fmla="*/ 0 h 3430264"/>
              <a:gd name="connsiteX0" fmla="*/ 0 w 3484819"/>
              <a:gd name="connsiteY0" fmla="*/ 0 h 3430264"/>
              <a:gd name="connsiteX1" fmla="*/ 3484819 w 3484819"/>
              <a:gd name="connsiteY1" fmla="*/ 0 h 3430264"/>
              <a:gd name="connsiteX2" fmla="*/ 0 w 3484819"/>
              <a:gd name="connsiteY2" fmla="*/ 3430264 h 3430264"/>
              <a:gd name="connsiteX3" fmla="*/ 0 w 3484819"/>
              <a:gd name="connsiteY3" fmla="*/ 0 h 34302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84819" h="3430264">
                <a:moveTo>
                  <a:pt x="0" y="0"/>
                </a:moveTo>
                <a:lnTo>
                  <a:pt x="3484819" y="0"/>
                </a:lnTo>
                <a:lnTo>
                  <a:pt x="0" y="3430264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470A0CA-EE35-4C4E-91DA-C8DB95E270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020672" y="1686675"/>
            <a:ext cx="3374131" cy="696852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3C8B260-378C-13B9-34F2-D6D7C4D4CC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23475" y="3730787"/>
            <a:ext cx="6982547" cy="28803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6274CCCA-43CD-2F6C-554D-45642174D76A}"/>
              </a:ext>
            </a:extLst>
          </p:cNvPr>
          <p:cNvSpPr txBox="1"/>
          <p:nvPr/>
        </p:nvSpPr>
        <p:spPr>
          <a:xfrm>
            <a:off x="266507" y="577717"/>
            <a:ext cx="509429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44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1.  อุปกรณ์ต้นกำลังไฮดรอลิกส์</a:t>
            </a:r>
            <a:endParaRPr lang="th-TH" sz="4400" dirty="0">
              <a:solidFill>
                <a:srgbClr val="002060"/>
              </a:solidFill>
              <a:latin typeface="TH Chakra Petch" panose="02000506000000020004" pitchFamily="2" charset="-34"/>
              <a:cs typeface="TH Chakra Petch" panose="02000506000000020004" pitchFamily="2" charset="-34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82ECD78-150D-4D39-F0E8-AA6CD6E22F2B}"/>
              </a:ext>
            </a:extLst>
          </p:cNvPr>
          <p:cNvSpPr txBox="1"/>
          <p:nvPr/>
        </p:nvSpPr>
        <p:spPr>
          <a:xfrm>
            <a:off x="284724" y="1348108"/>
            <a:ext cx="4772697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541338" algn="thaiDist"/>
            <a:r>
              <a:rPr lang="th-TH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ส่วนกำเนิดกำลังหรือปั๊มไฮดรอลิกส์</a:t>
            </a:r>
            <a:br>
              <a:rPr lang="th-TH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</a:br>
            <a:r>
              <a:rPr lang="th-TH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เป็นหัวใจหลักของระบบไฮดรอลิกส์ มีหน้าที่</a:t>
            </a:r>
            <a:br>
              <a:rPr lang="th-TH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</a:br>
            <a:r>
              <a:rPr lang="th-TH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ในการเปลี่ยนพลังงานกลให้เป็นพลังงาน</a:t>
            </a:r>
            <a:br>
              <a:rPr lang="th-TH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</a:br>
            <a:r>
              <a:rPr lang="th-TH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ของของไหลภายใต้ความดัน หลักการทำงานของปั๊มไฮดรอลิกส์ คือดูดน้ำมันหรือของไหล จากนั้นจะทำการอัดหรือสร้างความดันให้สูงขึ้นเพื่อจ่ายให้กับระบบควบคุมต่างๆ สำหรับงานอุตสาหกรรมพลังงานกลที่ใช้ในการขับ</a:t>
            </a:r>
            <a:br>
              <a:rPr lang="th-TH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</a:br>
            <a:r>
              <a:rPr lang="th-TH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ปั๊มจะได้จากมอเตอร์ไฟฟ้า แต่ในกรณี</a:t>
            </a:r>
            <a:br>
              <a:rPr lang="th-TH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</a:br>
            <a:r>
              <a:rPr lang="th-TH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ที่ไม่มีกระแสไฟฟ้าหรือไม่ได้ใช้ในโรงงานอุตสาหกรรมจะใช้เครื่องยนต์เป็นตัวขับ เช่น รถตักดิน รถยก</a:t>
            </a:r>
            <a:endParaRPr lang="th-TH" b="1" dirty="0">
              <a:solidFill>
                <a:srgbClr val="002060"/>
              </a:solidFill>
              <a:latin typeface="TH Chakra Petch" panose="02000506000000020004" pitchFamily="2" charset="-34"/>
              <a:cs typeface="TH Chakra Petch" panose="02000506000000020004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8006571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3509C681-8290-4C12-BFC0-F0B59D3600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62DB152A-3012-4C06-84C6-9355BD03A3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5223251" y="224"/>
            <a:ext cx="3482922" cy="3482474"/>
          </a:xfrm>
          <a:custGeom>
            <a:avLst/>
            <a:gdLst>
              <a:gd name="connsiteX0" fmla="*/ 0 w 2559050"/>
              <a:gd name="connsiteY0" fmla="*/ 0 h 2559050"/>
              <a:gd name="connsiteX1" fmla="*/ 2559050 w 2559050"/>
              <a:gd name="connsiteY1" fmla="*/ 0 h 2559050"/>
              <a:gd name="connsiteX2" fmla="*/ 0 w 2559050"/>
              <a:gd name="connsiteY2" fmla="*/ 2559050 h 2559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59050" h="2559050">
                <a:moveTo>
                  <a:pt x="0" y="0"/>
                </a:moveTo>
                <a:lnTo>
                  <a:pt x="2559050" y="0"/>
                </a:lnTo>
                <a:cubicBezTo>
                  <a:pt x="2559050" y="1413324"/>
                  <a:pt x="1413324" y="2559050"/>
                  <a:pt x="0" y="255905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C542152-E969-4F41-AFD8-4B5354BE54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705548" y="-2580"/>
            <a:ext cx="3484819" cy="348808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34">
            <a:extLst>
              <a:ext uri="{FF2B5EF4-FFF2-40B4-BE49-F238E27FC236}">
                <a16:creationId xmlns:a16="http://schemas.microsoft.com/office/drawing/2014/main" id="{C2EDDE5C-FB26-46E8-9F4C-3548CC15C2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03916" y="-1896"/>
            <a:ext cx="3475013" cy="3484818"/>
          </a:xfrm>
          <a:custGeom>
            <a:avLst/>
            <a:gdLst>
              <a:gd name="connsiteX0" fmla="*/ 0 w 3484819"/>
              <a:gd name="connsiteY0" fmla="*/ 0 h 3430264"/>
              <a:gd name="connsiteX1" fmla="*/ 3484819 w 3484819"/>
              <a:gd name="connsiteY1" fmla="*/ 0 h 3430264"/>
              <a:gd name="connsiteX2" fmla="*/ 3484819 w 3484819"/>
              <a:gd name="connsiteY2" fmla="*/ 3430264 h 3430264"/>
              <a:gd name="connsiteX3" fmla="*/ 0 w 3484819"/>
              <a:gd name="connsiteY3" fmla="*/ 3430264 h 3430264"/>
              <a:gd name="connsiteX4" fmla="*/ 0 w 3484819"/>
              <a:gd name="connsiteY4" fmla="*/ 0 h 3430264"/>
              <a:gd name="connsiteX0" fmla="*/ 0 w 3484819"/>
              <a:gd name="connsiteY0" fmla="*/ 0 h 3430264"/>
              <a:gd name="connsiteX1" fmla="*/ 3484819 w 3484819"/>
              <a:gd name="connsiteY1" fmla="*/ 0 h 3430264"/>
              <a:gd name="connsiteX2" fmla="*/ 0 w 3484819"/>
              <a:gd name="connsiteY2" fmla="*/ 3430264 h 3430264"/>
              <a:gd name="connsiteX3" fmla="*/ 0 w 3484819"/>
              <a:gd name="connsiteY3" fmla="*/ 0 h 34302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84819" h="3430264">
                <a:moveTo>
                  <a:pt x="0" y="0"/>
                </a:moveTo>
                <a:lnTo>
                  <a:pt x="3484819" y="0"/>
                </a:lnTo>
                <a:lnTo>
                  <a:pt x="0" y="3430264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470A0CA-EE35-4C4E-91DA-C8DB95E270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020672" y="1686675"/>
            <a:ext cx="3374131" cy="696852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D9E5E55-18D2-25EF-F7B8-912942BA33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83081" y="3569831"/>
            <a:ext cx="5381869" cy="320221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34AC5E1-8E02-6284-AD7E-B0508737B1E8}"/>
              </a:ext>
            </a:extLst>
          </p:cNvPr>
          <p:cNvSpPr txBox="1"/>
          <p:nvPr/>
        </p:nvSpPr>
        <p:spPr>
          <a:xfrm>
            <a:off x="449663" y="1683870"/>
            <a:ext cx="509429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44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1.  อุปกรณ์ต้นกำลังไฮดรอลิกส์</a:t>
            </a:r>
            <a:endParaRPr lang="th-TH" sz="4400" dirty="0">
              <a:solidFill>
                <a:srgbClr val="002060"/>
              </a:solidFill>
              <a:latin typeface="TH Chakra Petch" panose="02000506000000020004" pitchFamily="2" charset="-34"/>
              <a:cs typeface="TH Chakra Petch" panose="02000506000000020004" pitchFamily="2" charset="-34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FBEEE53-26BD-3696-B616-66DE7000775F}"/>
              </a:ext>
            </a:extLst>
          </p:cNvPr>
          <p:cNvSpPr txBox="1"/>
          <p:nvPr/>
        </p:nvSpPr>
        <p:spPr>
          <a:xfrm>
            <a:off x="449663" y="2564519"/>
            <a:ext cx="4625164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722313" algn="thaiDist"/>
            <a:r>
              <a:rPr lang="th-TH" sz="3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ปั๊มไฮดรอลิกส์เมื่อพิจารณา</a:t>
            </a:r>
            <a:br>
              <a:rPr lang="th-TH" sz="3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</a:br>
            <a:r>
              <a:rPr lang="th-TH" sz="3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จากลักษณะโครงสร้างและหลักการทำงานของปั๊ม สามารถจำแนกออก</a:t>
            </a:r>
            <a:br>
              <a:rPr lang="th-TH" sz="3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</a:br>
            <a:r>
              <a:rPr lang="th-TH" sz="3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ได้เป็น 3 กลุ่มใหญ่ คือปั๊มชนิดเฟือง </a:t>
            </a:r>
            <a:r>
              <a:rPr lang="th-TH" sz="3000" b="1" i="0" spc="-6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(</a:t>
            </a:r>
            <a:r>
              <a:rPr lang="en-US" sz="3000" b="1" i="0" spc="-6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Gear Pump) </a:t>
            </a:r>
            <a:r>
              <a:rPr lang="th-TH" sz="3000" b="1" i="0" spc="-6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ปั๊มชนิดใบพัด (</a:t>
            </a:r>
            <a:r>
              <a:rPr lang="en-US" sz="3000" b="1" i="0" spc="-6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Vane Pump)</a:t>
            </a:r>
            <a:r>
              <a:rPr lang="en-US" sz="3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 </a:t>
            </a:r>
            <a:r>
              <a:rPr lang="th-TH" sz="3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และปั๊มชนิดลูกสูบ (</a:t>
            </a:r>
            <a:r>
              <a:rPr lang="en-US" sz="3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Piston Pump)</a:t>
            </a:r>
            <a:r>
              <a:rPr lang="en-US" sz="3000" b="1" dirty="0">
                <a:solidFill>
                  <a:srgbClr val="002060"/>
                </a:solidFill>
                <a:latin typeface="TH Chakra Petch" panose="02000506000000020004" pitchFamily="2" charset="-34"/>
                <a:cs typeface="TH Chakra Petch" panose="02000506000000020004" pitchFamily="2" charset="-34"/>
              </a:rPr>
              <a:t> </a:t>
            </a:r>
            <a:endParaRPr lang="th-TH" sz="3000" b="1" dirty="0">
              <a:solidFill>
                <a:srgbClr val="002060"/>
              </a:solidFill>
              <a:latin typeface="TH Chakra Petch" panose="02000506000000020004" pitchFamily="2" charset="-34"/>
              <a:cs typeface="TH Chakra Petch" panose="02000506000000020004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9996642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DC6A6BEB-445D-4093-8F28-DDE79D463F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FECFF23-573E-48FD-AEA3-778CA17411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9966" y="3428997"/>
            <a:ext cx="3483870" cy="342899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8BE39B3-7C1C-425F-B799-15097B6F6F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5231513" y="3428996"/>
            <a:ext cx="5238060" cy="342899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3E58BA8A-5B7C-494F-9B72-D377702AC4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V="1">
            <a:off x="-13052" y="3428993"/>
            <a:ext cx="5269120" cy="3451080"/>
          </a:xfrm>
          <a:custGeom>
            <a:avLst/>
            <a:gdLst>
              <a:gd name="connsiteX0" fmla="*/ 1782752 w 5269120"/>
              <a:gd name="connsiteY0" fmla="*/ 0 h 3451080"/>
              <a:gd name="connsiteX1" fmla="*/ 0 w 5269120"/>
              <a:gd name="connsiteY1" fmla="*/ 0 h 3451080"/>
              <a:gd name="connsiteX2" fmla="*/ 0 w 5269120"/>
              <a:gd name="connsiteY2" fmla="*/ 3433880 h 3451080"/>
              <a:gd name="connsiteX3" fmla="*/ 1765461 w 5269120"/>
              <a:gd name="connsiteY3" fmla="*/ 3433880 h 3451080"/>
              <a:gd name="connsiteX4" fmla="*/ 1765461 w 5269120"/>
              <a:gd name="connsiteY4" fmla="*/ 3451080 h 3451080"/>
              <a:gd name="connsiteX5" fmla="*/ 5269120 w 5269120"/>
              <a:gd name="connsiteY5" fmla="*/ 4 h 3451080"/>
              <a:gd name="connsiteX6" fmla="*/ 1782752 w 5269120"/>
              <a:gd name="connsiteY6" fmla="*/ 4 h 3451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269120" h="3451080">
                <a:moveTo>
                  <a:pt x="1782752" y="0"/>
                </a:moveTo>
                <a:lnTo>
                  <a:pt x="0" y="0"/>
                </a:lnTo>
                <a:lnTo>
                  <a:pt x="0" y="3433880"/>
                </a:lnTo>
                <a:lnTo>
                  <a:pt x="1765461" y="3433880"/>
                </a:lnTo>
                <a:lnTo>
                  <a:pt x="1765461" y="3451080"/>
                </a:lnTo>
                <a:cubicBezTo>
                  <a:pt x="3700478" y="3451080"/>
                  <a:pt x="5269120" y="1905980"/>
                  <a:pt x="5269120" y="4"/>
                </a:cubicBezTo>
                <a:lnTo>
                  <a:pt x="1782752" y="4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E5D5D6D-8AB3-444A-B0BD-BBDF7159C1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10461044" y="3428992"/>
            <a:ext cx="1736446" cy="343483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34">
            <a:extLst>
              <a:ext uri="{FF2B5EF4-FFF2-40B4-BE49-F238E27FC236}">
                <a16:creationId xmlns:a16="http://schemas.microsoft.com/office/drawing/2014/main" id="{EE416885-7C06-415E-855E-78192691AE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7040572" y="3428998"/>
            <a:ext cx="3429002" cy="3429002"/>
          </a:xfrm>
          <a:custGeom>
            <a:avLst/>
            <a:gdLst>
              <a:gd name="connsiteX0" fmla="*/ 0 w 3484819"/>
              <a:gd name="connsiteY0" fmla="*/ 0 h 3430264"/>
              <a:gd name="connsiteX1" fmla="*/ 3484819 w 3484819"/>
              <a:gd name="connsiteY1" fmla="*/ 0 h 3430264"/>
              <a:gd name="connsiteX2" fmla="*/ 3484819 w 3484819"/>
              <a:gd name="connsiteY2" fmla="*/ 3430264 h 3430264"/>
              <a:gd name="connsiteX3" fmla="*/ 0 w 3484819"/>
              <a:gd name="connsiteY3" fmla="*/ 3430264 h 3430264"/>
              <a:gd name="connsiteX4" fmla="*/ 0 w 3484819"/>
              <a:gd name="connsiteY4" fmla="*/ 0 h 3430264"/>
              <a:gd name="connsiteX0" fmla="*/ 0 w 3484819"/>
              <a:gd name="connsiteY0" fmla="*/ 0 h 3430264"/>
              <a:gd name="connsiteX1" fmla="*/ 3484819 w 3484819"/>
              <a:gd name="connsiteY1" fmla="*/ 0 h 3430264"/>
              <a:gd name="connsiteX2" fmla="*/ 0 w 3484819"/>
              <a:gd name="connsiteY2" fmla="*/ 3430264 h 3430264"/>
              <a:gd name="connsiteX3" fmla="*/ 0 w 3484819"/>
              <a:gd name="connsiteY3" fmla="*/ 0 h 34302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84819" h="3430264">
                <a:moveTo>
                  <a:pt x="0" y="0"/>
                </a:moveTo>
                <a:lnTo>
                  <a:pt x="3484819" y="0"/>
                </a:lnTo>
                <a:lnTo>
                  <a:pt x="0" y="3430264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A360AAB7-CEAF-4BF5-810B-A73D4AF606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V="1">
            <a:off x="9609279" y="4275275"/>
            <a:ext cx="3429000" cy="1736446"/>
          </a:xfrm>
          <a:custGeom>
            <a:avLst/>
            <a:gdLst>
              <a:gd name="connsiteX0" fmla="*/ 3423466 w 3423466"/>
              <a:gd name="connsiteY0" fmla="*/ 0 h 1718483"/>
              <a:gd name="connsiteX1" fmla="*/ 1710280 w 3423466"/>
              <a:gd name="connsiteY1" fmla="*/ 0 h 1718483"/>
              <a:gd name="connsiteX2" fmla="*/ 1710280 w 3423466"/>
              <a:gd name="connsiteY2" fmla="*/ 1 h 1718483"/>
              <a:gd name="connsiteX3" fmla="*/ 0 w 3423466"/>
              <a:gd name="connsiteY3" fmla="*/ 1 h 1718483"/>
              <a:gd name="connsiteX4" fmla="*/ 1538022 w 3423466"/>
              <a:gd name="connsiteY4" fmla="*/ 1709611 h 1718483"/>
              <a:gd name="connsiteX5" fmla="*/ 1710280 w 3423466"/>
              <a:gd name="connsiteY5" fmla="*/ 1718336 h 1718483"/>
              <a:gd name="connsiteX6" fmla="*/ 1710280 w 3423466"/>
              <a:gd name="connsiteY6" fmla="*/ 1718482 h 1718483"/>
              <a:gd name="connsiteX7" fmla="*/ 1711723 w 3423466"/>
              <a:gd name="connsiteY7" fmla="*/ 1718409 h 1718483"/>
              <a:gd name="connsiteX8" fmla="*/ 1713186 w 3423466"/>
              <a:gd name="connsiteY8" fmla="*/ 1718483 h 1718483"/>
              <a:gd name="connsiteX9" fmla="*/ 1713186 w 3423466"/>
              <a:gd name="connsiteY9" fmla="*/ 1718335 h 1718483"/>
              <a:gd name="connsiteX10" fmla="*/ 1885444 w 3423466"/>
              <a:gd name="connsiteY10" fmla="*/ 1709610 h 1718483"/>
              <a:gd name="connsiteX11" fmla="*/ 3423466 w 3423466"/>
              <a:gd name="connsiteY11" fmla="*/ 0 h 17184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423466" h="1718483">
                <a:moveTo>
                  <a:pt x="3423466" y="0"/>
                </a:moveTo>
                <a:lnTo>
                  <a:pt x="1710280" y="0"/>
                </a:lnTo>
                <a:lnTo>
                  <a:pt x="1710280" y="1"/>
                </a:lnTo>
                <a:lnTo>
                  <a:pt x="0" y="1"/>
                </a:lnTo>
                <a:cubicBezTo>
                  <a:pt x="0" y="889774"/>
                  <a:pt x="674138" y="1621607"/>
                  <a:pt x="1538022" y="1709611"/>
                </a:cubicBezTo>
                <a:lnTo>
                  <a:pt x="1710280" y="1718336"/>
                </a:lnTo>
                <a:lnTo>
                  <a:pt x="1710280" y="1718482"/>
                </a:lnTo>
                <a:lnTo>
                  <a:pt x="1711723" y="1718409"/>
                </a:lnTo>
                <a:lnTo>
                  <a:pt x="1713186" y="1718483"/>
                </a:lnTo>
                <a:lnTo>
                  <a:pt x="1713186" y="1718335"/>
                </a:lnTo>
                <a:lnTo>
                  <a:pt x="1885444" y="1709610"/>
                </a:lnTo>
                <a:cubicBezTo>
                  <a:pt x="2749328" y="1621606"/>
                  <a:pt x="3423466" y="889773"/>
                  <a:pt x="342346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28D2651-1683-E5B2-398C-93897CCAF149}"/>
              </a:ext>
            </a:extLst>
          </p:cNvPr>
          <p:cNvSpPr txBox="1"/>
          <p:nvPr/>
        </p:nvSpPr>
        <p:spPr>
          <a:xfrm>
            <a:off x="3473905" y="600139"/>
            <a:ext cx="509429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44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1.  อุปกรณ์ต้นกำลังไฮดรอลิกส์</a:t>
            </a:r>
            <a:endParaRPr lang="th-TH" sz="4400" dirty="0">
              <a:solidFill>
                <a:srgbClr val="002060"/>
              </a:solidFill>
              <a:latin typeface="TH Chakra Petch" panose="02000506000000020004" pitchFamily="2" charset="-34"/>
              <a:cs typeface="TH Chakra Petch" panose="02000506000000020004" pitchFamily="2" charset="-34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BC4E05E-1AE3-747A-0101-21BA81D14A33}"/>
              </a:ext>
            </a:extLst>
          </p:cNvPr>
          <p:cNvSpPr txBox="1"/>
          <p:nvPr/>
        </p:nvSpPr>
        <p:spPr>
          <a:xfrm>
            <a:off x="669456" y="1473003"/>
            <a:ext cx="10924233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36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1.1  ปั๊มชนิดเฟือง</a:t>
            </a:r>
          </a:p>
          <a:p>
            <a:pPr indent="541338" algn="thaiDist"/>
            <a:r>
              <a:rPr lang="th-TH" sz="3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ปั๊มชนิดเฟือง (</a:t>
            </a:r>
            <a:r>
              <a:rPr lang="en-US" sz="3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Gear Pump) </a:t>
            </a:r>
            <a:r>
              <a:rPr lang="th-TH" sz="3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นิยมใช้ค่อนข้างมากในระบบไฮดรอลิกส์ เพราะมีโครงสร้างแบบง่าย และราคาถูกเมื่อเทียบกับปั๊มชนิดอื่นๆ</a:t>
            </a:r>
            <a:r>
              <a:rPr lang="th-TH" sz="3000" b="1" dirty="0">
                <a:solidFill>
                  <a:srgbClr val="002060"/>
                </a:solidFill>
                <a:latin typeface="TH Chakra Petch" panose="02000506000000020004" pitchFamily="2" charset="-34"/>
                <a:cs typeface="TH Chakra Petch" panose="02000506000000020004" pitchFamily="2" charset="-34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837981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AE192E3E-68A9-4F36-936C-1C8D0B9EF1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03792" y="3455896"/>
            <a:ext cx="3388208" cy="3406341"/>
          </a:xfrm>
          <a:custGeom>
            <a:avLst/>
            <a:gdLst>
              <a:gd name="connsiteX0" fmla="*/ 3388058 w 3388208"/>
              <a:gd name="connsiteY0" fmla="*/ 0 h 3406341"/>
              <a:gd name="connsiteX1" fmla="*/ 3388208 w 3388208"/>
              <a:gd name="connsiteY1" fmla="*/ 0 h 3406341"/>
              <a:gd name="connsiteX2" fmla="*/ 3388208 w 3388208"/>
              <a:gd name="connsiteY2" fmla="*/ 3406341 h 3406341"/>
              <a:gd name="connsiteX3" fmla="*/ 0 w 3388208"/>
              <a:gd name="connsiteY3" fmla="*/ 3406341 h 3406341"/>
              <a:gd name="connsiteX4" fmla="*/ 79006 w 3388208"/>
              <a:gd name="connsiteY4" fmla="*/ 3404386 h 3406341"/>
              <a:gd name="connsiteX5" fmla="*/ 3383947 w 3388208"/>
              <a:gd name="connsiteY5" fmla="*/ 164274 h 3406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388208" h="3406341">
                <a:moveTo>
                  <a:pt x="3388058" y="0"/>
                </a:moveTo>
                <a:lnTo>
                  <a:pt x="3388208" y="0"/>
                </a:lnTo>
                <a:lnTo>
                  <a:pt x="3388208" y="3406341"/>
                </a:lnTo>
                <a:lnTo>
                  <a:pt x="0" y="3406341"/>
                </a:lnTo>
                <a:lnTo>
                  <a:pt x="79006" y="3404386"/>
                </a:lnTo>
                <a:cubicBezTo>
                  <a:pt x="1864742" y="3315784"/>
                  <a:pt x="3296223" y="1912901"/>
                  <a:pt x="3383947" y="164274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CDBACC89-F627-4E52-8D10-DE7501AAE4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FEE74FF0-7700-45E2-84A7-B21E79E4BE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5224981" y="-2261"/>
            <a:ext cx="3388208" cy="3406341"/>
          </a:xfrm>
          <a:custGeom>
            <a:avLst/>
            <a:gdLst>
              <a:gd name="connsiteX0" fmla="*/ 3388058 w 3388208"/>
              <a:gd name="connsiteY0" fmla="*/ 0 h 3406341"/>
              <a:gd name="connsiteX1" fmla="*/ 3388208 w 3388208"/>
              <a:gd name="connsiteY1" fmla="*/ 0 h 3406341"/>
              <a:gd name="connsiteX2" fmla="*/ 3388208 w 3388208"/>
              <a:gd name="connsiteY2" fmla="*/ 3406341 h 3406341"/>
              <a:gd name="connsiteX3" fmla="*/ 0 w 3388208"/>
              <a:gd name="connsiteY3" fmla="*/ 3406341 h 3406341"/>
              <a:gd name="connsiteX4" fmla="*/ 79006 w 3388208"/>
              <a:gd name="connsiteY4" fmla="*/ 3404386 h 3406341"/>
              <a:gd name="connsiteX5" fmla="*/ 3383947 w 3388208"/>
              <a:gd name="connsiteY5" fmla="*/ 164274 h 3406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388208" h="3406341">
                <a:moveTo>
                  <a:pt x="3388058" y="0"/>
                </a:moveTo>
                <a:lnTo>
                  <a:pt x="3388208" y="0"/>
                </a:lnTo>
                <a:lnTo>
                  <a:pt x="3388208" y="3406341"/>
                </a:lnTo>
                <a:lnTo>
                  <a:pt x="0" y="3406341"/>
                </a:lnTo>
                <a:lnTo>
                  <a:pt x="79006" y="3404386"/>
                </a:lnTo>
                <a:cubicBezTo>
                  <a:pt x="1864742" y="3315784"/>
                  <a:pt x="3296223" y="1912901"/>
                  <a:pt x="3383947" y="164274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Content Placeholder 4" descr="Diagram&#10;&#10;Description automatically generated">
            <a:extLst>
              <a:ext uri="{FF2B5EF4-FFF2-40B4-BE49-F238E27FC236}">
                <a16:creationId xmlns:a16="http://schemas.microsoft.com/office/drawing/2014/main" id="{230938B4-35EC-D84B-214A-383E3E48D41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366933" y="867274"/>
            <a:ext cx="5798415" cy="2536806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50322D4C-51DD-4EED-8CC9-4BF4C328B5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240469" y="3398831"/>
            <a:ext cx="3445639" cy="347661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9573A88-E4E0-4FBC-A3A1-6AF76F5BC0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722218" y="3396852"/>
            <a:ext cx="3452313" cy="348724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34">
            <a:extLst>
              <a:ext uri="{FF2B5EF4-FFF2-40B4-BE49-F238E27FC236}">
                <a16:creationId xmlns:a16="http://schemas.microsoft.com/office/drawing/2014/main" id="{1C2F2A87-29FA-4731-9D9C-CA3CAC2CF0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727072" y="3393067"/>
            <a:ext cx="3443678" cy="3486182"/>
          </a:xfrm>
          <a:custGeom>
            <a:avLst/>
            <a:gdLst>
              <a:gd name="connsiteX0" fmla="*/ 0 w 3484819"/>
              <a:gd name="connsiteY0" fmla="*/ 0 h 3430264"/>
              <a:gd name="connsiteX1" fmla="*/ 3484819 w 3484819"/>
              <a:gd name="connsiteY1" fmla="*/ 0 h 3430264"/>
              <a:gd name="connsiteX2" fmla="*/ 3484819 w 3484819"/>
              <a:gd name="connsiteY2" fmla="*/ 3430264 h 3430264"/>
              <a:gd name="connsiteX3" fmla="*/ 0 w 3484819"/>
              <a:gd name="connsiteY3" fmla="*/ 3430264 h 3430264"/>
              <a:gd name="connsiteX4" fmla="*/ 0 w 3484819"/>
              <a:gd name="connsiteY4" fmla="*/ 0 h 3430264"/>
              <a:gd name="connsiteX0" fmla="*/ 0 w 3484819"/>
              <a:gd name="connsiteY0" fmla="*/ 0 h 3430264"/>
              <a:gd name="connsiteX1" fmla="*/ 3484819 w 3484819"/>
              <a:gd name="connsiteY1" fmla="*/ 0 h 3430264"/>
              <a:gd name="connsiteX2" fmla="*/ 0 w 3484819"/>
              <a:gd name="connsiteY2" fmla="*/ 3430264 h 3430264"/>
              <a:gd name="connsiteX3" fmla="*/ 0 w 3484819"/>
              <a:gd name="connsiteY3" fmla="*/ 0 h 34302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84819" h="3430264">
                <a:moveTo>
                  <a:pt x="0" y="0"/>
                </a:moveTo>
                <a:lnTo>
                  <a:pt x="3484819" y="0"/>
                </a:lnTo>
                <a:lnTo>
                  <a:pt x="0" y="3430264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64CFB658-99C3-4625-9743-A64A6E4398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V="1">
            <a:off x="5223293" y="3414319"/>
            <a:ext cx="3487248" cy="3443679"/>
          </a:xfrm>
          <a:custGeom>
            <a:avLst/>
            <a:gdLst>
              <a:gd name="connsiteX0" fmla="*/ 0 w 2559050"/>
              <a:gd name="connsiteY0" fmla="*/ 0 h 2559050"/>
              <a:gd name="connsiteX1" fmla="*/ 2559050 w 2559050"/>
              <a:gd name="connsiteY1" fmla="*/ 0 h 2559050"/>
              <a:gd name="connsiteX2" fmla="*/ 0 w 2559050"/>
              <a:gd name="connsiteY2" fmla="*/ 2559050 h 2559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59050" h="2559050">
                <a:moveTo>
                  <a:pt x="0" y="0"/>
                </a:moveTo>
                <a:lnTo>
                  <a:pt x="2559050" y="0"/>
                </a:lnTo>
                <a:cubicBezTo>
                  <a:pt x="2559050" y="1413324"/>
                  <a:pt x="1413324" y="2559050"/>
                  <a:pt x="0" y="255905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0A91C37-0222-28AE-8793-65E0FFDA7ADF}"/>
              </a:ext>
            </a:extLst>
          </p:cNvPr>
          <p:cNvSpPr txBox="1"/>
          <p:nvPr/>
        </p:nvSpPr>
        <p:spPr>
          <a:xfrm>
            <a:off x="282956" y="1580219"/>
            <a:ext cx="4655693" cy="51706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541338" algn="thaiDist">
              <a:tabLst>
                <a:tab pos="541338" algn="l"/>
              </a:tabLst>
            </a:pPr>
            <a:r>
              <a:rPr lang="th-TH" sz="3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ประกอบด้วยฟันเฟืองนอก 2 ตัวในขณะที่ปั๊มทำงาน เฟืองขับจะหมุนไปขบกับเฟืองตามให้หมุนในทิศทางตรงกันข้าม ทำให้เกิดสุญญากาศตรงบริเวณท่อดูดน้ำมันจากถังถูกดูดเข้ามาในปั๊ม และถูกบีบให้ไหลออกทางด้านข้างของเฟืองทั้งสองก่อนที่จะไหลออกสู่ภายนอก ระหว่างเฟืองจะมีช่องว่าง โดยมีน้ำมันบางส่วนไหลย้อนกลับออกมาทำให้การส่งจ่ายน้ำมัน</a:t>
            </a:r>
            <a:br>
              <a:rPr lang="th-TH" sz="3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</a:br>
            <a:r>
              <a:rPr lang="th-TH" sz="3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มีค่าน้อยกว่า ในทางทฤษฎีการไหลภายในเรียกว่า </a:t>
            </a:r>
            <a:r>
              <a:rPr lang="en-US" sz="3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Pump Slippage</a:t>
            </a:r>
            <a:r>
              <a:rPr lang="en-US" sz="3000" b="1" dirty="0">
                <a:solidFill>
                  <a:srgbClr val="002060"/>
                </a:solidFill>
                <a:latin typeface="TH Chakra Petch" panose="02000506000000020004" pitchFamily="2" charset="-34"/>
                <a:cs typeface="TH Chakra Petch" panose="02000506000000020004" pitchFamily="2" charset="-34"/>
              </a:rPr>
              <a:t> </a:t>
            </a:r>
            <a:endParaRPr lang="th-TH" sz="3000" b="1" dirty="0">
              <a:solidFill>
                <a:srgbClr val="002060"/>
              </a:solidFill>
              <a:latin typeface="TH Chakra Petch" panose="02000506000000020004" pitchFamily="2" charset="-34"/>
              <a:cs typeface="TH Chakra Petch" panose="02000506000000020004" pitchFamily="2" charset="-34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112EFE7-8EF9-6693-C8F4-A58DB2C07B2A}"/>
              </a:ext>
            </a:extLst>
          </p:cNvPr>
          <p:cNvSpPr txBox="1"/>
          <p:nvPr/>
        </p:nvSpPr>
        <p:spPr>
          <a:xfrm>
            <a:off x="1061889" y="371258"/>
            <a:ext cx="338820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h-TH" sz="36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1.1.1  ปั๊มฟันเฟืองนอก (</a:t>
            </a:r>
            <a:r>
              <a:rPr lang="en-US" sz="36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External Gear Pump) </a:t>
            </a:r>
            <a:endParaRPr lang="th-TH" sz="3600" dirty="0"/>
          </a:p>
        </p:txBody>
      </p:sp>
    </p:spTree>
    <p:extLst>
      <p:ext uri="{BB962C8B-B14F-4D97-AF65-F5344CB8AC3E}">
        <p14:creationId xmlns:p14="http://schemas.microsoft.com/office/powerpoint/2010/main" val="37154587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BlocksVTI">
  <a:themeElements>
    <a:clrScheme name="Blocks">
      <a:dk1>
        <a:sysClr val="windowText" lastClr="000000"/>
      </a:dk1>
      <a:lt1>
        <a:sysClr val="window" lastClr="FFFFFF"/>
      </a:lt1>
      <a:dk2>
        <a:srgbClr val="1B3843"/>
      </a:dk2>
      <a:lt2>
        <a:srgbClr val="F2F3F1"/>
      </a:lt2>
      <a:accent1>
        <a:srgbClr val="7A8592"/>
      </a:accent1>
      <a:accent2>
        <a:srgbClr val="8C8C96"/>
      </a:accent2>
      <a:accent3>
        <a:srgbClr val="7A6C76"/>
      </a:accent3>
      <a:accent4>
        <a:srgbClr val="A7AA9D"/>
      </a:accent4>
      <a:accent5>
        <a:srgbClr val="63787F"/>
      </a:accent5>
      <a:accent6>
        <a:srgbClr val="889DA5"/>
      </a:accent6>
      <a:hlink>
        <a:srgbClr val="71819B"/>
      </a:hlink>
      <a:folHlink>
        <a:srgbClr val="7E8B85"/>
      </a:folHlink>
    </a:clrScheme>
    <a:fontScheme name="Avenir">
      <a:majorFont>
        <a:latin typeface="Avenir Next LT Pro"/>
        <a:ea typeface=""/>
        <a:cs typeface=""/>
      </a:majorFont>
      <a:minorFont>
        <a:latin typeface="Avenir Next LT Pr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locksVTI" id="{31656FE6-20D8-4105-85EA-706EC9332BE9}" vid="{039DFFC9-9B25-4063-9235-B287A446F50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492</TotalTime>
  <Words>2272</Words>
  <Application>Microsoft Office PowerPoint</Application>
  <PresentationFormat>Widescreen</PresentationFormat>
  <Paragraphs>90</Paragraphs>
  <Slides>36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1" baseType="lpstr">
      <vt:lpstr>Avenir Next LT Pro Light</vt:lpstr>
      <vt:lpstr>Arial</vt:lpstr>
      <vt:lpstr>TH Chakra Petch</vt:lpstr>
      <vt:lpstr>Avenir Next LT Pro</vt:lpstr>
      <vt:lpstr>BlocksVTI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Aorakanya</dc:creator>
  <cp:lastModifiedBy>Aorakanya</cp:lastModifiedBy>
  <cp:revision>63</cp:revision>
  <dcterms:created xsi:type="dcterms:W3CDTF">2022-05-27T08:21:15Z</dcterms:created>
  <dcterms:modified xsi:type="dcterms:W3CDTF">2022-06-10T03:53:27Z</dcterms:modified>
</cp:coreProperties>
</file>