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Corbel" panose="020B0503020204020204" pitchFamily="34" charset="0"/>
      <p:regular r:id="rId30"/>
      <p:bold r:id="rId31"/>
      <p:italic r:id="rId32"/>
      <p:boldItalic r:id="rId33"/>
    </p:embeddedFont>
    <p:embeddedFont>
      <p:font typeface="Meiryo" panose="020B0604030504040204" pitchFamily="34" charset="-128"/>
      <p:regular r:id="rId34"/>
      <p:bold r:id="rId35"/>
      <p:italic r:id="rId36"/>
      <p:boldItalic r:id="rId37"/>
    </p:embeddedFont>
    <p:embeddedFont>
      <p:font typeface="TH Chakra Petch" panose="02000506000000020004" pitchFamily="2" charset="-34"/>
      <p:regular r:id="rId38"/>
      <p:bold r:id="rId39"/>
      <p:italic r:id="rId40"/>
      <p:boldItalic r:id="rId4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37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5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24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2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0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6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85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77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9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yellow&#10;&#10;Description automatically generated">
            <a:extLst>
              <a:ext uri="{FF2B5EF4-FFF2-40B4-BE49-F238E27FC236}">
                <a16:creationId xmlns:a16="http://schemas.microsoft.com/office/drawing/2014/main" id="{9096AE4C-4B50-F981-0F5A-71A450246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25518"/>
          <a:stretch/>
        </p:blipFill>
        <p:spPr>
          <a:xfrm>
            <a:off x="20" y="-2"/>
            <a:ext cx="12191980" cy="68580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ED93057-B056-4D1D-B0DA-F1619DAA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B41592-BC5E-4AE2-8CA7-91C73FD8F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574A3D-9991-4D4A-91DF-0D0DE47DB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5DE66-8865-A0A0-8DA2-F6FCA03C3D03}"/>
              </a:ext>
            </a:extLst>
          </p:cNvPr>
          <p:cNvSpPr txBox="1"/>
          <p:nvPr/>
        </p:nvSpPr>
        <p:spPr>
          <a:xfrm>
            <a:off x="2272206" y="1049868"/>
            <a:ext cx="3341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หน่วยการเรียนรู้ที่ 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06125D-D9C6-74CD-DAF1-286EEDAB7F5C}"/>
              </a:ext>
            </a:extLst>
          </p:cNvPr>
          <p:cNvSpPr txBox="1"/>
          <p:nvPr/>
        </p:nvSpPr>
        <p:spPr>
          <a:xfrm>
            <a:off x="1017468" y="1765959"/>
            <a:ext cx="57408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วงจรควบคุมทิศทางและการควบคุมการทำงานในระบบไฮดรอลิกส์</a:t>
            </a:r>
            <a:endParaRPr lang="th-TH" sz="4400" b="1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958524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65BEC9-9A64-4330-A094-2323D0EE1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7891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1DA58A-A755-4FCE-9BED-1E4AD6C9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146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9DF6612-083F-B9C0-7BA5-117AB7EA4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442" y="1330875"/>
            <a:ext cx="9675115" cy="47408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23EFB5-5855-497F-AC57-6C194148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8455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14EFBA-DEC5-4782-9B45-CEF1661DB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21586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3B5EF-8FD6-8F8F-B321-582A642F30FC}"/>
              </a:ext>
            </a:extLst>
          </p:cNvPr>
          <p:cNvSpPr txBox="1"/>
          <p:nvPr/>
        </p:nvSpPr>
        <p:spPr>
          <a:xfrm>
            <a:off x="959437" y="684894"/>
            <a:ext cx="10273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ความหมายของเส้นและหัวลูกศรที่เขียนเป็นสัญลักษณ์ของวาล์วควบคุมทิศทาง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387378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8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47" name="Rectangle 32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Rectangle 34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36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095508"/>
            <a:ext cx="4668819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38">
            <a:extLst>
              <a:ext uri="{FF2B5EF4-FFF2-40B4-BE49-F238E27FC236}">
                <a16:creationId xmlns:a16="http://schemas.microsoft.com/office/drawing/2014/main" id="{BBD49B71-B686-4DFD-93AD-40CB19B62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2066" y="0"/>
            <a:ext cx="7519934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EEF46D-7766-EB15-EFDD-2AAF3139C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9238" y="549778"/>
            <a:ext cx="7243326" cy="5758444"/>
          </a:xfrm>
          <a:prstGeom prst="rect">
            <a:avLst/>
          </a:prstGeom>
        </p:spPr>
      </p:pic>
      <p:sp>
        <p:nvSpPr>
          <p:cNvPr id="51" name="Rectangle 40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6534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D439AC-74BE-5D3E-A27E-004FF95C63AC}"/>
              </a:ext>
            </a:extLst>
          </p:cNvPr>
          <p:cNvSpPr txBox="1"/>
          <p:nvPr/>
        </p:nvSpPr>
        <p:spPr>
          <a:xfrm>
            <a:off x="591496" y="2828835"/>
            <a:ext cx="3521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ของวาล์วควบคุมทิศทาง</a:t>
            </a:r>
            <a:r>
              <a:rPr lang="th-TH" sz="36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67344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D7840B-01D7-AA7C-DDC8-148BDCD07043}"/>
              </a:ext>
            </a:extLst>
          </p:cNvPr>
          <p:cNvSpPr txBox="1"/>
          <p:nvPr/>
        </p:nvSpPr>
        <p:spPr>
          <a:xfrm>
            <a:off x="1433689" y="1224468"/>
            <a:ext cx="3845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  ขนาดของวาล์วควบคุม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6110A-C375-53D6-006A-9CF528FA8993}"/>
              </a:ext>
            </a:extLst>
          </p:cNvPr>
          <p:cNvSpPr txBox="1"/>
          <p:nvPr/>
        </p:nvSpPr>
        <p:spPr>
          <a:xfrm>
            <a:off x="1433689" y="2997817"/>
            <a:ext cx="1028417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3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การ</a:t>
            </a: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เลือกใช้วาล์วควบคุม ต้องพิจารณาขนาดของวาล์วให้เหมาะสมกับระบบ 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ซึ่งสามารถทำหน้าที่ได้อย่างสมบูรณ์ในช่วงอัตราการไหลค่าหนึ่ง ขนาดของวาล์วขึ้นอยู่กับการออกแบบ อัตราการไหลในระบบ และขนาดของรูวาล์ว</a:t>
            </a:r>
            <a:r>
              <a:rPr lang="th-TH" sz="33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9322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095508"/>
            <a:ext cx="4668819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D49B71-B686-4DFD-93AD-40CB19B62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2066" y="0"/>
            <a:ext cx="7519934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7FC189-184B-72D9-556F-AA8BD1C46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8127" y="19224"/>
            <a:ext cx="6877834" cy="68262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6534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CB395E-CEF3-A2C3-46F2-9986A8CE9E22}"/>
              </a:ext>
            </a:extLst>
          </p:cNvPr>
          <p:cNvSpPr txBox="1"/>
          <p:nvPr/>
        </p:nvSpPr>
        <p:spPr>
          <a:xfrm>
            <a:off x="502976" y="2466304"/>
            <a:ext cx="36628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ตัวอย่าง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สัญลักษณ์และการเรียกชื่อ</a:t>
            </a:r>
            <a:b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วาล์วควบคุมทิศทาง</a:t>
            </a:r>
            <a:r>
              <a:rPr lang="th-TH" sz="3600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835908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C3B59E90-C2E6-4C7B-B62A-9A39E4D1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F41B2979-9B0F-4F3C-A912-A0A5339D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0"/>
            <a:ext cx="1000102" cy="42244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0D88D065-482C-41CF-99A2-50EFB1B9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626" y="1616940"/>
            <a:ext cx="11190374" cy="41825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E0B15B07-5DFC-49A7-83E7-33AE560DD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89632" y="3669992"/>
            <a:ext cx="42245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23E1A6E1-A101-407D-9872-0506425C7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974" y="0"/>
            <a:ext cx="4667026" cy="163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E49E4F89-BD43-4E3D-88E8-6C7E8AA9F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28648-AD74-85DA-7EC1-D45FD7A2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355" y="1935267"/>
            <a:ext cx="3966396" cy="3371436"/>
          </a:xfrm>
          <a:prstGeom prst="rect">
            <a:avLst/>
          </a:prstGeom>
        </p:spPr>
      </p:pic>
      <p:sp>
        <p:nvSpPr>
          <p:cNvPr id="33" name="Rectangle 21">
            <a:extLst>
              <a:ext uri="{FF2B5EF4-FFF2-40B4-BE49-F238E27FC236}">
                <a16:creationId xmlns:a16="http://schemas.microsoft.com/office/drawing/2014/main" id="{71153701-84AC-48F8-BF95-FD091301A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842394"/>
            <a:ext cx="7498081" cy="1009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025FF1E9-6522-482B-A20C-EA7AF7CAA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0CEDF7-1225-4242-8C30-EA518372A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7995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DBBEAB-533C-FA59-6A3E-7F203C98F856}"/>
              </a:ext>
            </a:extLst>
          </p:cNvPr>
          <p:cNvSpPr txBox="1"/>
          <p:nvPr/>
        </p:nvSpPr>
        <p:spPr>
          <a:xfrm>
            <a:off x="1196946" y="448712"/>
            <a:ext cx="51041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  ขนาดของวาล์วควบคุม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513E80-8AFA-2DB3-122C-02603C7348B3}"/>
              </a:ext>
            </a:extLst>
          </p:cNvPr>
          <p:cNvSpPr txBox="1"/>
          <p:nvPr/>
        </p:nvSpPr>
        <p:spPr>
          <a:xfrm>
            <a:off x="1307103" y="2242614"/>
            <a:ext cx="5857495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1.2.1 วาล์วควบคุมทิศทางแบบ 4/3 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indent="722313" algn="thaiDist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เป็นวาล์วบังคับทิศทางลมที่มีรูลม 4 รู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3 ตำแหน่ง และมีการบังคับการทำงานด้วย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การโยกแบบเลือกตำแหน่งได้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07999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31500"/>
            <a:ext cx="7534656" cy="5112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904" y="-4078"/>
            <a:ext cx="4641096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2B0D06-973C-9FCD-F19D-1733AD783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6" y="2366793"/>
            <a:ext cx="6224713" cy="2474322"/>
          </a:xfrm>
          <a:prstGeom prst="rect">
            <a:avLst/>
          </a:prstGeom>
        </p:spPr>
      </p:pic>
      <p:sp>
        <p:nvSpPr>
          <p:cNvPr id="35" name="Rectangle 23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7" y="1095508"/>
            <a:ext cx="4606533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F680BA-E96D-3E52-C30D-F8B9CAAC459A}"/>
              </a:ext>
            </a:extLst>
          </p:cNvPr>
          <p:cNvSpPr txBox="1"/>
          <p:nvPr/>
        </p:nvSpPr>
        <p:spPr>
          <a:xfrm>
            <a:off x="7642570" y="1659145"/>
            <a:ext cx="441395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วาล์วนี้มีหน้าที่และการควบคุม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ทั้งแบบควบคุม 2 ทิศทาง 3 ทิศทาง และ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4 ทิศทาง เช่นเดียวกับวาล์วแบบสปูลเลื่อน ใช้สำหรับความดันต่ำๆ เท่านั้น แต่โดยทั่วไปนิยมใช้ไพลอตวาล์วเพื่อให้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ความดันไพลอตไปควบคุมการทำงาน</a:t>
            </a:r>
            <a:b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ของวาล์วแบบสปูลเลื่อนอีกทีหนึ่ง</a:t>
            </a:r>
            <a:r>
              <a:rPr lang="th-TH" b="1" dirty="0">
                <a:solidFill>
                  <a:schemeClr val="bg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D627D7-44DC-70A5-B9DE-A61D4F53EE90}"/>
              </a:ext>
            </a:extLst>
          </p:cNvPr>
          <p:cNvSpPr txBox="1"/>
          <p:nvPr/>
        </p:nvSpPr>
        <p:spPr>
          <a:xfrm>
            <a:off x="1087196" y="24842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1.2.2 วาล์วควบคุมทิศทางแบบแกนหมุน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469050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77EAE-00C5-503B-D0E7-37B87C5DA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4" r="7290" b="3"/>
          <a:stretch/>
        </p:blipFill>
        <p:spPr>
          <a:xfrm>
            <a:off x="8220929" y="1150722"/>
            <a:ext cx="3937203" cy="49616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304E59-B4DC-4CA3-89F1-5C88000E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9C25D5-B5A1-9AB1-2711-36A7F5384EA9}"/>
              </a:ext>
            </a:extLst>
          </p:cNvPr>
          <p:cNvSpPr txBox="1"/>
          <p:nvPr/>
        </p:nvSpPr>
        <p:spPr>
          <a:xfrm>
            <a:off x="1405219" y="253427"/>
            <a:ext cx="5294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1.2.3 วาล์วควบคุมทิศทางแบบแผ่นหมุน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02DDDE-0343-8BA4-0413-CFAE564C643F}"/>
              </a:ext>
            </a:extLst>
          </p:cNvPr>
          <p:cNvSpPr txBox="1"/>
          <p:nvPr/>
        </p:nvSpPr>
        <p:spPr>
          <a:xfrm>
            <a:off x="475807" y="1813770"/>
            <a:ext cx="7155482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วาล์วแบบนี้รูที่ความดันเข้าและออกจะติดอยู่กับ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ตัววาล์ว มีคุณสมบัติในการปรับลดความดันได้ดี และให้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การสมดุลของแรงดันที่กระทำในตัววาล์วมีมากขึ้น โดยที่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ไม่ต้านกับแรงที่ใช้ควบคุม จึงทำให้ควบคุมได้ง่าย มีใช้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ทั้งแบบ 2 ทาง 3 ทาง และ 4 ทาง</a:t>
            </a:r>
            <a:r>
              <a:rPr lang="th-TH" sz="33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86330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902"/>
            <a:ext cx="11153232" cy="3067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886520-6085-6599-DC3F-855EBC22F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479" y="465556"/>
            <a:ext cx="4876690" cy="2279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F8DE124-5B8F-4771-B3B3-20FF2F899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61880" y="1522476"/>
            <a:ext cx="310896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A20D0-B840-88CC-02AE-DED5929D7A5B}"/>
              </a:ext>
            </a:extLst>
          </p:cNvPr>
          <p:cNvSpPr txBox="1"/>
          <p:nvPr/>
        </p:nvSpPr>
        <p:spPr>
          <a:xfrm>
            <a:off x="1535371" y="3076212"/>
            <a:ext cx="10013709" cy="1030360"/>
          </a:xfrm>
          <a:prstGeom prst="rect">
            <a:avLst/>
          </a:prstGeom>
        </p:spPr>
        <p:txBody>
          <a:bodyPr vert="horz" lIns="109728" tIns="109728" rIns="109728" bIns="91440" rtlCol="0"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i="0" spc="15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ea typeface="+mj-ea"/>
                <a:cs typeface="TH Chakra Petch" panose="02000506000000020004" pitchFamily="2" charset="-34"/>
              </a:rPr>
              <a:t>2. </a:t>
            </a:r>
            <a:r>
              <a:rPr lang="en-US" sz="4400" b="1" i="0" spc="150" dirty="0" err="1">
                <a:solidFill>
                  <a:schemeClr val="bg1"/>
                </a:solidFill>
                <a:effectLst/>
                <a:latin typeface="TH Chakra Petch" panose="02000506000000020004" pitchFamily="2" charset="-34"/>
                <a:ea typeface="+mj-ea"/>
                <a:cs typeface="TH Chakra Petch" panose="02000506000000020004" pitchFamily="2" charset="-34"/>
              </a:rPr>
              <a:t>วาล์วควบคุมความดัน</a:t>
            </a:r>
            <a:endParaRPr lang="en-US" sz="4400" b="1" spc="150" dirty="0">
              <a:solidFill>
                <a:schemeClr val="bg1"/>
              </a:solidFill>
              <a:latin typeface="TH Chakra Petch" panose="02000506000000020004" pitchFamily="2" charset="-34"/>
              <a:ea typeface="+mj-ea"/>
              <a:cs typeface="TH Chakra Petch" panose="02000506000000020004" pitchFamily="2" charset="-34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CF85A13-74BE-D16D-9FD3-B82C61130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9653" y="562123"/>
            <a:ext cx="5471965" cy="20930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E3A1FD-17DA-5238-A378-2DF476A4EE0F}"/>
              </a:ext>
            </a:extLst>
          </p:cNvPr>
          <p:cNvSpPr txBox="1"/>
          <p:nvPr/>
        </p:nvSpPr>
        <p:spPr>
          <a:xfrm>
            <a:off x="1535371" y="4416014"/>
            <a:ext cx="10161980" cy="2086386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/>
          <a:p>
            <a:pPr indent="722313" algn="thaiDist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</a:pPr>
            <a:r>
              <a:rPr lang="en-US" sz="3600" b="1" dirty="0" err="1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วาล์วควบคุมความดัน</a:t>
            </a:r>
            <a:r>
              <a:rPr lang="en-US" sz="36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(Pressure Control Valve) </a:t>
            </a: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ทำหน้าที่ควบคุมความดันน้ำมันของวงจรให้อยู่ที่ระดับความดันเดียวกันทั้งวงจร </a:t>
            </a:r>
            <a:r>
              <a:rPr lang="en-US" sz="3000" b="1" dirty="0" err="1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เพื่อป้องกันความเสียหายที่อาจจะเกิดขึ้นกับอุปกรณ์</a:t>
            </a: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เนื่องมาจากความดันน้ำมันมีค่าสูงเกินไป</a:t>
            </a:r>
            <a:endParaRPr lang="en-US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103573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3B59E90-C2E6-4C7B-B62A-9A39E4D1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41B2979-9B0F-4F3C-A912-A0A5339D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0"/>
            <a:ext cx="1000102" cy="42244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88D065-482C-41CF-99A2-50EFB1B9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626" y="1616940"/>
            <a:ext cx="11190374" cy="41825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B15B07-5DFC-49A7-83E7-33AE560DD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89632" y="3669992"/>
            <a:ext cx="42245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E1A6E1-A101-407D-9872-0506425C7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974" y="0"/>
            <a:ext cx="4667026" cy="163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49E4F89-BD43-4E3D-88E8-6C7E8AA9F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A3748B-359E-A1D8-AA99-2B3F75DF2C49}"/>
              </a:ext>
            </a:extLst>
          </p:cNvPr>
          <p:cNvSpPr txBox="1"/>
          <p:nvPr/>
        </p:nvSpPr>
        <p:spPr>
          <a:xfrm>
            <a:off x="1109170" y="1904097"/>
            <a:ext cx="6153311" cy="3532462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/>
          <a:p>
            <a:pPr indent="684000" algn="thaiDist">
              <a:buFont typeface="Corbel" panose="020B0503020204020204" pitchFamily="34" charset="0"/>
            </a:pPr>
            <a:r>
              <a:rPr lang="en-US" sz="3600" b="1" dirty="0" err="1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วาล์วระบายความดัน</a:t>
            </a:r>
            <a:r>
              <a:rPr lang="en-US" sz="36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(Pressure Relief Valve)</a:t>
            </a: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จะมีติดตั้งอยู่ในเครื่องจักรที่ใช้ระบบไฮดรอลิกส์ควบคุมการทำงานเสมอมีหน้าที่หลักดังนี้</a:t>
            </a:r>
          </a:p>
          <a:p>
            <a:pPr>
              <a:buFont typeface="Corbel" panose="020B0503020204020204" pitchFamily="34" charset="0"/>
              <a:tabLst>
                <a:tab pos="631825" algn="l"/>
              </a:tabLst>
            </a:pP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•  </a:t>
            </a:r>
            <a:r>
              <a:rPr lang="en-US" sz="3000" b="1" dirty="0" err="1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เพื่อป้องกันความดันใช้งานไม่ให้สูงเกินไปในระบบ</a:t>
            </a:r>
            <a:endParaRPr lang="en-US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>
              <a:buFont typeface="Corbel" panose="020B0503020204020204" pitchFamily="34" charset="0"/>
              <a:tabLst>
                <a:tab pos="631825" algn="l"/>
              </a:tabLst>
            </a:pP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•  </a:t>
            </a:r>
            <a:r>
              <a:rPr lang="en-US" sz="3000" b="1" dirty="0" err="1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เพื่อจำกัดความดันใช้งานตามที่ตั้งค่าความดันไว้</a:t>
            </a:r>
            <a:endParaRPr lang="en-US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  <a:p>
            <a:pPr algn="thaiDist">
              <a:buFont typeface="Corbel" panose="020B0503020204020204" pitchFamily="34" charset="0"/>
              <a:tabLst>
                <a:tab pos="631825" algn="l"/>
              </a:tabLst>
            </a:pPr>
            <a:r>
              <a:rPr lang="en-US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•  </a:t>
            </a:r>
            <a:r>
              <a:rPr lang="en-US" sz="3000" b="1" dirty="0" err="1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เพื่อตั้งค่าความดันสูงสุดในระบบไฮดรอลิกส์ที่ต้องการ</a:t>
            </a:r>
            <a:endParaRPr lang="en-US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6921F-34F5-307E-8D34-3E3B038AC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614" y="2246190"/>
            <a:ext cx="4609359" cy="2500575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1153701-84AC-48F8-BF95-FD091301A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842394"/>
            <a:ext cx="7498081" cy="1009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25FF1E9-6522-482B-A20C-EA7AF7CAA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60CEDF7-1225-4242-8C30-EA518372A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7995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3198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175829-70EA-4A6D-978C-4D0923059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9696" y="-2"/>
            <a:ext cx="4392304" cy="12184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5D2B4A-3399-4CCF-A171-7F8B1BF54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59253"/>
            <a:ext cx="640080" cy="43627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F8051A-999C-4F38-985C-673617805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1238464"/>
            <a:ext cx="7201313" cy="44042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5608879"/>
            <a:ext cx="7759826" cy="12491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DF095C-665A-4B22-A777-D3196F495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3063" y="1226851"/>
            <a:ext cx="4348937" cy="44275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A1DA1C-6CE0-4AE4-918F-CC0E685C5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9696" y="5631149"/>
            <a:ext cx="4392304" cy="1226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E389A3-2501-4131-8C64-1530AAF5F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0965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A001026-2FEF-483E-964D-67CD7E096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204578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EB196E-F444-432F-8790-88C18E667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598792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58AAC0-19F0-2AC0-8CB5-BBC491327F90}"/>
              </a:ext>
            </a:extLst>
          </p:cNvPr>
          <p:cNvSpPr txBox="1"/>
          <p:nvPr/>
        </p:nvSpPr>
        <p:spPr>
          <a:xfrm>
            <a:off x="1685722" y="3055892"/>
            <a:ext cx="51100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 วาล์วควบคุมอัตราการไหล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C68247-031B-FE25-D77D-C8535E1FB816}"/>
              </a:ext>
            </a:extLst>
          </p:cNvPr>
          <p:cNvSpPr txBox="1"/>
          <p:nvPr/>
        </p:nvSpPr>
        <p:spPr>
          <a:xfrm>
            <a:off x="8264681" y="2046224"/>
            <a:ext cx="353220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วาล์วควบคุมอัตราการไหล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หน้าที่ควบคุมอัตราการไหลของน้ำมันได้เพียงทิศทางเดียวมีคุณสมบัติใช้สำหรับควบคุมความเร็วของก้านสูบ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874142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61363234-E0BA-4476-B051-D8D9FA506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70645"/>
            <a:ext cx="4062884" cy="63873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6572"/>
            <a:ext cx="4086897" cy="513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10C9F0E8-EF8B-43C1-9C77-E9DDAF1A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9990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379DC473-98F8-45DF-B136-EC0F0F4C6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12192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Rectangle 17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20996" y="534650"/>
            <a:ext cx="8071002" cy="56329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3B4E50-BEDD-EB47-4499-162F9EF2052B}"/>
              </a:ext>
            </a:extLst>
          </p:cNvPr>
          <p:cNvSpPr txBox="1"/>
          <p:nvPr/>
        </p:nvSpPr>
        <p:spPr>
          <a:xfrm>
            <a:off x="959713" y="3351133"/>
            <a:ext cx="2167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สาระสำคัญ</a:t>
            </a:r>
            <a:endParaRPr lang="th-TH" sz="44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A3033D-6DDC-9127-F551-DEBE6134C087}"/>
              </a:ext>
            </a:extLst>
          </p:cNvPr>
          <p:cNvSpPr txBox="1"/>
          <p:nvPr/>
        </p:nvSpPr>
        <p:spPr>
          <a:xfrm>
            <a:off x="4373071" y="690384"/>
            <a:ext cx="752541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วาล์วควบคุมระบบไฮดรอลิกส์ทำหน้าที่ควบคุมการไหลของน้ำมัน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ไฮดรอลิกส์ในท่อภายใต้ความดันให้เป็นไปตามสภาพงานที่ต้องการด้วยวงจรไฮดรอลิกส์ ประกอบด้วย สัญลักษณ์วาล์ว จะใช้เขียนแทนภาพจริงของอุปกรณ์วาล์วประเภทต่างๆ สัญลักษณ์รูอุปกรณ์ใช้เขียนกำกับไว้ที่ตำแหน่งของวาล์วเพื่อแสดงรูต่างๆ ที่ตัววาล์วควบคุมทิศทางแบบแกนหมุน วาล์วแบบนี้มีโครงสร้างและการงานต่างจากวาล์วแบบต่างๆ ที่กล่าวมาแล้ว แต่หน้าที่และการควบคุมเหมือนกันคือ มีทั้งแบบควบคุม 2 ทิศทาง</a:t>
            </a:r>
            <a:b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3 ทิศทาง และ 4 ทิศทาง วาล์วควบคุมทิศทางแบบแผ่นหมุน วาล์วแบบนี้รูที่ความดันเข้าและออกจะติดอยู่กับตัววาล์ว จะให้คุณสมบัติในการปรับลดความดันได้ดี วาล์วควบคุมทิศทางแบบแผ่นเลื่อนมีวิธีการบังคับให้วาล์วทำงานโดยการดันหรือดึง การเลือกใช้วาล์วนั้นต้องพิจารณาขนาดและอัตราการไหลที่เหมาะสมเพื่อการทำงานอย่างมีประสิทธิภาพ</a:t>
            </a:r>
            <a:endParaRPr lang="th-TH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492812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902"/>
            <a:ext cx="11153232" cy="3067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6C61438-4261-3743-1047-A8360711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065446" y="212287"/>
            <a:ext cx="3270050" cy="26650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8DE124-5B8F-4771-B3B3-20FF2F899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61880" y="1522476"/>
            <a:ext cx="310896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3E655-6C75-5A53-88E3-A7BC76BEB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3720" y="234652"/>
            <a:ext cx="3661807" cy="25998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F1C8E5E-D94E-18E7-C72A-F7B14E4824A4}"/>
              </a:ext>
            </a:extLst>
          </p:cNvPr>
          <p:cNvSpPr txBox="1"/>
          <p:nvPr/>
        </p:nvSpPr>
        <p:spPr>
          <a:xfrm>
            <a:off x="1422400" y="4288817"/>
            <a:ext cx="102503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วาล์วควบคุมอัตราการไหลแบบปรับค่าได้ (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Throttle Valve Adjustable)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มีหลักการทำงาน คือ เมื่อป้อนน้ำมันเข้าทางด้าน 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ปริมาณน้ำมันจะถูกควบคุมทำให้น้ำมันไหลออกทาง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B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มีปริมาณน้อยกว่าทางด้าน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เช่นเดียวกันเมื่อป้อนน้ำมันเข้าทาง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B 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ก็จะสามารถควบคุมปริมาณการไหลของน้ำมัน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ได้เช่นเดียวกัน ซึ่งปริมาณน้ำมันที่ไหลผ่านจะมากหรือน้อยขึ้นอยู่กับการปรับสกรูของวาล์วให้เปิดทาง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น้ำมันให้กว้างหรือแคบ</a:t>
            </a:r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4F1B4D-9BFF-F337-33F5-B0BF51F48AE9}"/>
              </a:ext>
            </a:extLst>
          </p:cNvPr>
          <p:cNvSpPr txBox="1"/>
          <p:nvPr/>
        </p:nvSpPr>
        <p:spPr>
          <a:xfrm>
            <a:off x="1399822" y="331115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 วาล์วควบคุมอัตราการไหลแบบปรับค่าได้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225845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B59E90-C2E6-4C7B-B62A-9A39E4D1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B2979-9B0F-4F3C-A912-A0A5339D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0"/>
            <a:ext cx="1000102" cy="42244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88D065-482C-41CF-99A2-50EFB1B9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626" y="1616940"/>
            <a:ext cx="11190374" cy="41825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B15B07-5DFC-49A7-83E7-33AE560DD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89632" y="3669992"/>
            <a:ext cx="42245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E1A6E1-A101-407D-9872-0506425C7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974" y="0"/>
            <a:ext cx="4667026" cy="163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9E4F89-BD43-4E3D-88E8-6C7E8AA9F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0C93227-251D-18E7-DB5A-9C2181DD277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8564" y="2530122"/>
            <a:ext cx="4044512" cy="22244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1153701-84AC-48F8-BF95-FD091301A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842394"/>
            <a:ext cx="7498081" cy="1009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5FF1E9-6522-482B-A20C-EA7AF7CAA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760CEDF7-1225-4242-8C30-EA518372A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7995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7C0A3C-5917-8D49-110B-E5E600F4F82E}"/>
              </a:ext>
            </a:extLst>
          </p:cNvPr>
          <p:cNvSpPr txBox="1"/>
          <p:nvPr/>
        </p:nvSpPr>
        <p:spPr>
          <a:xfrm>
            <a:off x="1264355" y="463860"/>
            <a:ext cx="4688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3.2 วาล์วควบคุมการไหลทางเดียว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D626A7-7698-381D-D220-A66374300587}"/>
              </a:ext>
            </a:extLst>
          </p:cNvPr>
          <p:cNvSpPr txBox="1"/>
          <p:nvPr/>
        </p:nvSpPr>
        <p:spPr>
          <a:xfrm>
            <a:off x="1192563" y="2219965"/>
            <a:ext cx="612243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วาล์วควบคุมการไหลทางเดียว (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One-Way Flow Control Valve) </a:t>
            </a: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โดยสามารถควบคุมอัตราการไหลของน้ำมันได้เพียงทิศทางเดียว ดังนั้นจึงเป็นวาล์วที่ใช้สำหรับควบคุมความเร็วของก้านสูบในขณะที่เคลื่อนที่เข้าหรือออกได้อย่างอิสระ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761211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B59E90-C2E6-4C7B-B62A-9A39E4D1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B2979-9B0F-4F3C-A912-A0A5339D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0"/>
            <a:ext cx="1000102" cy="42244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88D065-482C-41CF-99A2-50EFB1B9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626" y="1616940"/>
            <a:ext cx="11190374" cy="41825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B15B07-5DFC-49A7-83E7-33AE560DD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89632" y="3669992"/>
            <a:ext cx="42245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E1A6E1-A101-407D-9872-0506425C7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974" y="0"/>
            <a:ext cx="4667026" cy="163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9E4F89-BD43-4E3D-88E8-6C7E8AA9F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681D4-5821-E677-85FB-C60DA09F7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872" y="2543202"/>
            <a:ext cx="4399230" cy="202364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1153701-84AC-48F8-BF95-FD091301A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842394"/>
            <a:ext cx="7498081" cy="1009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5FF1E9-6522-482B-A20C-EA7AF7CAA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0CEDF7-1225-4242-8C30-EA518372A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7995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1CB405-0734-11F3-B177-A6A20F25DE8B}"/>
              </a:ext>
            </a:extLst>
          </p:cNvPr>
          <p:cNvSpPr txBox="1"/>
          <p:nvPr/>
        </p:nvSpPr>
        <p:spPr>
          <a:xfrm>
            <a:off x="1280554" y="515556"/>
            <a:ext cx="493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 วาล์วกันกลับชนิดมีนํ้ามันควบคุม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1B6EB9-9824-8813-06C9-57A1BC279739}"/>
              </a:ext>
            </a:extLst>
          </p:cNvPr>
          <p:cNvSpPr txBox="1"/>
          <p:nvPr/>
        </p:nvSpPr>
        <p:spPr>
          <a:xfrm>
            <a:off x="1298552" y="2445645"/>
            <a:ext cx="59556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31825" algn="thaiDist"/>
            <a:r>
              <a:rPr lang="th-TH" sz="3000" b="1" i="0" spc="1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วาล์วกันกลับชนิดมีน้ำมันควบคุม (</a:t>
            </a:r>
            <a:r>
              <a:rPr lang="en-US" sz="3000" b="1" i="0" spc="1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Pilot  Controlled Check Valve) </a:t>
            </a:r>
            <a:r>
              <a:rPr lang="th-TH" sz="3000" b="1" i="0" spc="1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เป็นวาล์วที่ให้น้ำมันไหลผ่านได้ทิศทางเดียว  เช่นเดียวกับวาล์วกลับธรรมดา (</a:t>
            </a:r>
            <a:r>
              <a:rPr lang="en-US" sz="3000" b="1" i="0" spc="1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Check Valve) </a:t>
            </a:r>
            <a:r>
              <a:rPr lang="th-TH" sz="3000" b="1" i="0" spc="10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แต่ข้อดีของวาล์วชนิดนี้ คือ หากมีความดันไหลเข้าทางท่อควบคุมก็จะทำให้น้ำมันไหลย้อนกลับได้</a:t>
            </a:r>
            <a:endParaRPr lang="th-TH" sz="3000" b="1" spc="1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03793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B59E90-C2E6-4C7B-B62A-9A39E4D1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B2979-9B0F-4F3C-A912-A0A5339D7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16940"/>
            <a:ext cx="1000102" cy="42244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88D065-482C-41CF-99A2-50EFB1B9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626" y="1616940"/>
            <a:ext cx="11190374" cy="418256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B15B07-5DFC-49A7-83E7-33AE560DD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89632" y="3669992"/>
            <a:ext cx="4224528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E1A6E1-A101-407D-9872-0506425C7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974" y="0"/>
            <a:ext cx="4667026" cy="163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9E4F89-BD43-4E3D-88E8-6C7E8AA9F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7405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681D4-5821-E677-85FB-C60DA09F7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8872" y="2543202"/>
            <a:ext cx="4399230" cy="202364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1153701-84AC-48F8-BF95-FD091301A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842394"/>
            <a:ext cx="7498081" cy="10092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5FF1E9-6522-482B-A20C-EA7AF7CAA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808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0CEDF7-1225-4242-8C30-EA518372A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7995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1CB405-0734-11F3-B177-A6A20F25DE8B}"/>
              </a:ext>
            </a:extLst>
          </p:cNvPr>
          <p:cNvSpPr txBox="1"/>
          <p:nvPr/>
        </p:nvSpPr>
        <p:spPr>
          <a:xfrm>
            <a:off x="1280554" y="515556"/>
            <a:ext cx="493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 วาล์วกันกลับชนิดมีนํ้ามันควบคุม</a:t>
            </a:r>
            <a:endParaRPr lang="th-TH" sz="36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654558-2627-A185-263B-C2909DB2AF69}"/>
              </a:ext>
            </a:extLst>
          </p:cNvPr>
          <p:cNvSpPr txBox="1"/>
          <p:nvPr/>
        </p:nvSpPr>
        <p:spPr>
          <a:xfrm>
            <a:off x="1201091" y="2000753"/>
            <a:ext cx="60990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หลักการทำงาน โดยปกติน้ำมันสามารถไหลผ่านจาก </a:t>
            </a:r>
            <a:r>
              <a:rPr lang="en-US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A </a:t>
            </a:r>
            <a:r>
              <a:rPr lang="th-TH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ไป </a:t>
            </a:r>
            <a:r>
              <a:rPr lang="en-US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B </a:t>
            </a:r>
            <a:r>
              <a:rPr lang="th-TH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ได้ แต่น้ำมันจาก </a:t>
            </a:r>
            <a:r>
              <a:rPr lang="en-US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B </a:t>
            </a:r>
            <a:r>
              <a:rPr lang="th-TH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ไม่สามารถไหลผ่าน</a:t>
            </a:r>
            <a:br>
              <a:rPr lang="th-TH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ไป </a:t>
            </a:r>
            <a:r>
              <a:rPr lang="en-US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A </a:t>
            </a:r>
            <a:r>
              <a:rPr lang="th-TH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แต่ถ้ามีความดันเข้าทางท่อได้ การใช้งานของวาล์วกันกลับชนิดมีน้ำมันควบคุมจะนำมาใช้</a:t>
            </a:r>
            <a:br>
              <a:rPr lang="th-TH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spc="6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เมื่อต้องการให้ก้านสูบเคลื่อนที่ออกแล้วค้างตำแหน่งได้ เช่น ไฮดรอลิกส์ยกรถยนต์</a:t>
            </a:r>
            <a:endParaRPr lang="th-TH" sz="3000" b="1" spc="6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051302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1"/>
            <a:ext cx="11153231" cy="30584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D7ADB-F929-C571-53B4-E29135EB6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847" y="79399"/>
            <a:ext cx="9247388" cy="28666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AD90F2-2627-BF86-6674-DD950E9DF334}"/>
              </a:ext>
            </a:extLst>
          </p:cNvPr>
          <p:cNvSpPr txBox="1"/>
          <p:nvPr/>
        </p:nvSpPr>
        <p:spPr>
          <a:xfrm>
            <a:off x="1569154" y="3292092"/>
            <a:ext cx="2780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 วาล์วปิด-เปิด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FE2A9C-6805-5A85-4532-A7648A1F8084}"/>
              </a:ext>
            </a:extLst>
          </p:cNvPr>
          <p:cNvSpPr txBox="1"/>
          <p:nvPr/>
        </p:nvSpPr>
        <p:spPr>
          <a:xfrm>
            <a:off x="1329141" y="4488125"/>
            <a:ext cx="10464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วาล์วปิด-เปิด เป็นวาล์วควบคุมแบบ 2 ทิศทาง แบบหนึ่งใช้สำหรับควบคุมการปิด-เปิด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การไหลของของไหลเท่านั้น ซึ่งจะนำไปใช้ควบคุมทิศทางของกระบอกสูบหรือมอเตอร์ไฮดรอลิกไม่ได้ วาล์วนี้มีรูต่อเพียง 2 ช่อง คือ ช่องเข้าและช่องออก สามารถใช้เป็นวาล์วปิด-เปิดได้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0225036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1"/>
            <a:ext cx="11153231" cy="30584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0748"/>
            <a:ext cx="12192000" cy="1161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068288"/>
            <a:ext cx="1006766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D7ADB-F929-C571-53B4-E29135EB6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7847" y="79399"/>
            <a:ext cx="9247388" cy="28666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AD90F2-2627-BF86-6674-DD950E9DF334}"/>
              </a:ext>
            </a:extLst>
          </p:cNvPr>
          <p:cNvSpPr txBox="1"/>
          <p:nvPr/>
        </p:nvSpPr>
        <p:spPr>
          <a:xfrm>
            <a:off x="1569154" y="3292092"/>
            <a:ext cx="2780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 วาล์วปิด-เปิด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FE2A9C-6805-5A85-4532-A7648A1F8084}"/>
              </a:ext>
            </a:extLst>
          </p:cNvPr>
          <p:cNvSpPr txBox="1"/>
          <p:nvPr/>
        </p:nvSpPr>
        <p:spPr>
          <a:xfrm>
            <a:off x="1227540" y="4675491"/>
            <a:ext cx="105016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วาล์วนี้มีข้อเสียคือ ถ้าใช้ในการไหลที่มีอัตราการไหลสูงๆ จะสูญเสียความดันมาก เนื่องจากบ่าวาล์วมีเส้นผ่านศูนย์กลางเล็กกว่าปากทางเข้า-ออกมาก ทำให้การไหลเป็นไปได้ไม่เต็มที่ในตอนเปิด เมื่อใช้เป็นวาล์วปิด-เปิด นอกจากนี้ถ้าปิดวาล์วแน่นเกินไปก็อาจทำให้ตัวเข็มสึกเร็ว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740071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E2E3CD-B5EF-A7A1-4226-9A4DCA50FCE5}"/>
              </a:ext>
            </a:extLst>
          </p:cNvPr>
          <p:cNvSpPr txBox="1"/>
          <p:nvPr/>
        </p:nvSpPr>
        <p:spPr>
          <a:xfrm>
            <a:off x="1490133" y="1185778"/>
            <a:ext cx="74845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การควบคุมไฮดรอลิกส์ไฟฟ้าเบื้องต้น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17C4CB-EDC6-C97B-CC44-0A223A7ACC8E}"/>
              </a:ext>
            </a:extLst>
          </p:cNvPr>
          <p:cNvSpPr txBox="1"/>
          <p:nvPr/>
        </p:nvSpPr>
        <p:spPr>
          <a:xfrm>
            <a:off x="1320799" y="2645137"/>
            <a:ext cx="104376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เป็นการ</a:t>
            </a: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ใช้วงจรควบคุมไฮดรอลิกส์ไฟฟ้าโดยใช้โซเลนอยด์วาล์วเดี่ยวและโซเลนอยด์วาล์วคู่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เพื่อควบคุมการทำงานของวงจรไฮดรอลิกส์ทั้งกระบอกสูบทางเดียวและสองทางให้ทำงาน โดยมีปั๊ม</a:t>
            </a:r>
            <a:b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ไฮดรอลิกส์เป็นต้นกำลังในการอัดน้ำมันให้มีแรงดันสูงในการขับเคลื่อนอุปกรณ์ทำงาน การเคลื่อนที่ของลูกสูบจะช้ากว่าการใช้ลมอัดและน้ำมันที่ใช้ในการดันลูกสูบให้เคลื่อนที่เข้า-ออก จะระบายลงสู่ถังเก็บน้ำมันดังเดิมเพื่อนำมาใช้ใหม่ เนื่องจากระบบไฮดรอลิกส์ทำงานที่มีแรงกระทำต่องานนั้นๆ สูง จึงต้องควบคุมความเร็วลูกสูบให้เหมาะกับงานและความปลอดภัยจากการทำงานและยังสามารถควบคุมให้ลูกสูบทำงานโดยใช้โซเลนอยด์วาล์ว ซึ่งต้องใช้แหล่งจ่ายไฟฟ้ากระแสสลับหรือกระแสตรงให้กับวงจรควบคุม ทำให้สามารถควบคุมลูกสูบให้ทำงานได้เหมาะกับงานมากขึ้น</a:t>
            </a:r>
            <a:r>
              <a:rPr lang="th-TH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953387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15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7ED93057-B056-4D1D-B0DA-F1619DAA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F5B41592-BC5E-4AE2-8CA7-91C73FD8F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CB574A3D-9991-4D4A-91DF-0D0DE47DB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A56255-4961-41E1-887B-7319F23C9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CAD65F-AAC9-4CC9-B5F5-E963F24F4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9936" y="-1"/>
            <a:ext cx="5332064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4D901611-A822-D8E9-D6C8-78FAB1C51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</a:blip>
          <a:stretch>
            <a:fillRect/>
          </a:stretch>
        </p:blipFill>
        <p:spPr>
          <a:xfrm>
            <a:off x="7002568" y="1090656"/>
            <a:ext cx="5090427" cy="45304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0481F6-E631-00E7-48A5-6CA601C63979}"/>
              </a:ext>
            </a:extLst>
          </p:cNvPr>
          <p:cNvSpPr txBox="1"/>
          <p:nvPr/>
        </p:nvSpPr>
        <p:spPr>
          <a:xfrm>
            <a:off x="1366446" y="1487697"/>
            <a:ext cx="50698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การควบคุมไฮดรอลิกส์ไฟฟ้าเบื้องต้น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70E811-3712-5529-AB32-82657B6941A2}"/>
              </a:ext>
            </a:extLst>
          </p:cNvPr>
          <p:cNvSpPr txBox="1"/>
          <p:nvPr/>
        </p:nvSpPr>
        <p:spPr>
          <a:xfrm>
            <a:off x="1213406" y="3697638"/>
            <a:ext cx="535672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>
              <a:tabLst>
                <a:tab pos="722313" algn="l"/>
              </a:tabLs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การควบคุมวงจรไฮดรอลิกส์ไฟฟ้าเบื้องต้นประกอบด้วยวงจรควบคุมและวงจรกำลัง </a:t>
            </a:r>
          </a:p>
          <a:p>
            <a:pPr indent="722313" algn="thaiDist">
              <a:tabLst>
                <a:tab pos="722313" algn="l"/>
              </a:tabLst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ส่วนแหล่งจ่ายกำลังไฟฟ้าใช้แหล่งจ่ายไฟฟ้ากระแสสลับหรือกระแสตรงให้กับวงจรควบคุม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520414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37230"/>
            <a:ext cx="9158373" cy="50751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4471" y="-4078"/>
            <a:ext cx="3027529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304E59-B4DC-4CA3-89F1-5C88000E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1420" y="6167615"/>
            <a:ext cx="3027529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405"/>
            <a:ext cx="9201530" cy="7345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1079DE-42AC-4D2A-8027-2E9A51B36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4472" y="1052464"/>
            <a:ext cx="3027528" cy="5115151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EF0E6-2E1E-DC11-71DC-FB1CBD36123E}"/>
              </a:ext>
            </a:extLst>
          </p:cNvPr>
          <p:cNvSpPr txBox="1"/>
          <p:nvPr/>
        </p:nvSpPr>
        <p:spPr>
          <a:xfrm>
            <a:off x="10065584" y="2957689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สรุป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FD9D7-AD59-7DDE-2D4F-52C51F86E8A1}"/>
              </a:ext>
            </a:extLst>
          </p:cNvPr>
          <p:cNvSpPr txBox="1"/>
          <p:nvPr/>
        </p:nvSpPr>
        <p:spPr>
          <a:xfrm>
            <a:off x="470769" y="1667171"/>
            <a:ext cx="82599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วาล์วเป็นอุปกรณ์ที่ใช้ควบคุมการไหลของน้ำมันไฮดรอลิกส์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ในท่อภายใต้ความดันให้เป็นไปตามสภาพงานที่ต้องการทำงานด้วยวงจร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ไฮดรอลิกส์ เช่น ใช้ควบคุมให้อุปกรณ์การทำงานเริ่มทำงาน หยุดทำงาน และให้เคลื่อนที่ด้วยความเร็วตามที่ต้องการ โดยการควบคุมอัตราการไหล และให้วงจรทำงานได้ตามสภาพงานด้วยการควบคุมความดัน ซึ่งสามารถแบ่งวาล์วควบคุมชนิดต่างๆ ที่ใช้ในระบบไฮดรอลิกส์ตามหน้าที่การทำงานได้ 3 กลุ่ม ได้แก่ วาล์วควบคุมทิศทาง วาล์วควบคุมความดัน วาล์วควบคุมอัตราการไหล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15517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D2933E-EBFA-455D-AE5A-475E4FC7BB90}"/>
              </a:ext>
            </a:extLst>
          </p:cNvPr>
          <p:cNvSpPr txBox="1"/>
          <p:nvPr/>
        </p:nvSpPr>
        <p:spPr>
          <a:xfrm>
            <a:off x="794417" y="3060840"/>
            <a:ext cx="28372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สาระการเรียนรู้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EF0234-6CA1-00D7-0079-592AD974EE27}"/>
              </a:ext>
            </a:extLst>
          </p:cNvPr>
          <p:cNvSpPr txBox="1"/>
          <p:nvPr/>
        </p:nvSpPr>
        <p:spPr>
          <a:xfrm>
            <a:off x="5188488" y="2383731"/>
            <a:ext cx="507091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 วาล์วควบคุมทิศทาง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 วาล์วควบคุมความดัน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 วาล์วควบคุมอัตราการไหล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  การควบคุมไฮดรอลิกส์ไฟฟ้าเบื้องต้น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350231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5DD4E4-91AF-8626-34A5-58194FB04EFA}"/>
              </a:ext>
            </a:extLst>
          </p:cNvPr>
          <p:cNvSpPr txBox="1"/>
          <p:nvPr/>
        </p:nvSpPr>
        <p:spPr>
          <a:xfrm>
            <a:off x="925173" y="2705725"/>
            <a:ext cx="25437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สมรรถนะประจำหน่วย</a:t>
            </a:r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49B961-90F6-FE8C-A97B-EA2448B4768D}"/>
              </a:ext>
            </a:extLst>
          </p:cNvPr>
          <p:cNvSpPr txBox="1"/>
          <p:nvPr/>
        </p:nvSpPr>
        <p:spPr>
          <a:xfrm>
            <a:off x="4951926" y="2634862"/>
            <a:ext cx="645338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thaiDist">
              <a:buAutoNum type="arabicPeriod"/>
            </a:pP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แสดงความรู้เกี่ยวกับวงจรควบคุมทิศทางและ</a:t>
            </a:r>
            <a:b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การควบคุมการทำงานในระบบไฮดรอลิกส์</a:t>
            </a:r>
          </a:p>
          <a:p>
            <a:pPr marL="514350" indent="-514350">
              <a:buAutoNum type="arabicPeriod"/>
            </a:pPr>
            <a:r>
              <a:rPr lang="th-TH" sz="33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ต่อวงจรควบคุมการทำงานของระบบไฮดรอลิกส์</a:t>
            </a:r>
            <a:endParaRPr lang="th-TH" sz="33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569101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6DD79-F4CA-4DD7-9C78-AC180665F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495508"/>
            <a:ext cx="4426072" cy="4368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4426072" cy="15144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514475"/>
            <a:ext cx="7765922" cy="435699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50132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51" y="5863306"/>
            <a:ext cx="12192001" cy="99469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580746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A50339-A040-6119-53FB-83662BE4A97E}"/>
              </a:ext>
            </a:extLst>
          </p:cNvPr>
          <p:cNvSpPr txBox="1"/>
          <p:nvPr/>
        </p:nvSpPr>
        <p:spPr>
          <a:xfrm>
            <a:off x="970329" y="2964623"/>
            <a:ext cx="245341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400" b="1" i="0" dirty="0">
                <a:solidFill>
                  <a:srgbClr val="FFFFFF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จุดประสงค์การเรียนรู้</a:t>
            </a:r>
            <a:endParaRPr lang="th-TH" sz="44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6E0551-3F76-0E79-60AB-8B9367C1A383}"/>
              </a:ext>
            </a:extLst>
          </p:cNvPr>
          <p:cNvSpPr txBox="1"/>
          <p:nvPr/>
        </p:nvSpPr>
        <p:spPr>
          <a:xfrm>
            <a:off x="4914786" y="2187904"/>
            <a:ext cx="68174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buAutoNum type="arabicPeriod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อธิบายหลักการทำงานของวาล์วควบคุมทิศทางได้</a:t>
            </a:r>
          </a:p>
          <a:p>
            <a:pPr marL="450850" indent="-450850">
              <a:buAutoNum type="arabicPeriod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อธิบายหลักการทำงานของวาล์วควบคุมความดันได้</a:t>
            </a:r>
          </a:p>
          <a:p>
            <a:pPr marL="450850" indent="-450850">
              <a:buAutoNum type="arabicPeriod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อธิบายหลักการทำงานของวาล์วควบคุมอัตราการไหลได้</a:t>
            </a:r>
          </a:p>
          <a:p>
            <a:pPr marL="450850" indent="-450850">
              <a:buAutoNum type="arabicPeriod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อธิบายวิธีการควบคุมไฮดรอลิกส์ไฟฟ้าเบื้องต้นได้</a:t>
            </a:r>
          </a:p>
          <a:p>
            <a:pPr marL="450850" indent="-450850" algn="thaiDist">
              <a:buAutoNum type="arabicPeriod"/>
            </a:pP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เพื่อให้มีกิจนิสัยที่ดีในการทำงานด้วยความเป็นระเบียบเรียบร้อย ประณีต รอบคอบ ซื่อสัตย์ และปลอดภัย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745657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B1CCE3-FB1D-471C-9AFE-D20E81E64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38E87-6AF8-4488-B608-9FA2F57B4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C3B76D-CC6E-42D0-8666-2A2164AB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35589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419903"/>
            <a:ext cx="5789163" cy="343809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E9B8BD-472F-4F54-AC9D-101EE3496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71A14F-64B0-4CCE-900E-695C55EFF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25689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DBC76A-295F-4635-A28D-ADA24F38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9F7E9-D4F0-EF60-0FA3-E4F36BE4C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10" y="3713669"/>
            <a:ext cx="5723217" cy="27185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8826BB-C99C-70B2-ADC1-CFFD192CF9A3}"/>
              </a:ext>
            </a:extLst>
          </p:cNvPr>
          <p:cNvSpPr txBox="1"/>
          <p:nvPr/>
        </p:nvSpPr>
        <p:spPr>
          <a:xfrm>
            <a:off x="1911133" y="1738075"/>
            <a:ext cx="39747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 วาล์วควบคุมทิศทาง</a:t>
            </a:r>
            <a:endParaRPr lang="th-TH" sz="44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CB4E96-54E6-F657-D30D-D37FDCEAC7C3}"/>
              </a:ext>
            </a:extLst>
          </p:cNvPr>
          <p:cNvSpPr txBox="1"/>
          <p:nvPr/>
        </p:nvSpPr>
        <p:spPr>
          <a:xfrm>
            <a:off x="7097149" y="1933826"/>
            <a:ext cx="48576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วาล์วควบคุมทิศทางทำหน้าที่เปลี่ยนทิศทางการไหลของน้ำมันให้เป็นไปตามทิศทางที่ต้องการ ทั้งนี้เพื่อให้วงจรหรืออุปกรณ์ทำงาน เช่น กระบอกสูบ มอเตอร์ให้สามารถทำงานและเคลื่อนที่ทิศทางตามต้องการ</a:t>
            </a:r>
            <a:r>
              <a:rPr lang="th-TH" sz="3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764644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123D70-4FDB-D90F-74AC-93E6C86C0061}"/>
              </a:ext>
            </a:extLst>
          </p:cNvPr>
          <p:cNvSpPr txBox="1"/>
          <p:nvPr/>
        </p:nvSpPr>
        <p:spPr>
          <a:xfrm>
            <a:off x="1320800" y="1385614"/>
            <a:ext cx="5000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chemeClr val="bg1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1.1  สัญลักษณ์และการอ่านสัญลักษณ์</a:t>
            </a:r>
            <a:endParaRPr lang="th-TH" sz="3600" dirty="0">
              <a:solidFill>
                <a:schemeClr val="bg1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998806-BD41-A606-20D6-9AC11BBF3147}"/>
              </a:ext>
            </a:extLst>
          </p:cNvPr>
          <p:cNvSpPr txBox="1"/>
          <p:nvPr/>
        </p:nvSpPr>
        <p:spPr>
          <a:xfrm>
            <a:off x="1367875" y="2651485"/>
            <a:ext cx="103782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สัญลักษณ์วาล์วในระบบไฮดรอลิกส์จะใช้ตัวเลขแทนจำนวนท่อทางและตำแหน่งของวาล์วตัวอย่างเช่น 2/2, 3/2, 4/2, 4/3 โดยตัวเลขตัวแรกจะแทนจำนวนท่อทาง และตัวเลขตัวหลัง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จะแทนจำนวนตำแหน่ง เช่นเดียวกับการเรียกชื่อวาล์วในระบบนิวเมติกส์ก็จะใช้การเขียนแทนภาพจริงของอุปกรณ์วาล์วประเภทต่างๆ โดยสัญลักษณ์นี้ไม่ได้เขียนแสดงถึงโครงสร้างและ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รูปเหมือนของวาล์ว แต่เขียนแทนด้วยรูปสี่เหลี่ยมจัตุรัส ภายในจะมีเส้นและลูกศรแสดง</a:t>
            </a:r>
            <a:b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ทิศทางการไหล และกำหนดสัญลักษณ์ของรูที่ตัวอุปกรณ์ด้วยสัญลักษณ์ตัวเลขหรือตัวอักษร</a:t>
            </a:r>
            <a:endParaRPr lang="th-TH" sz="30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630619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65BEC9-9A64-4330-A094-2323D0EE1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7891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1DA58A-A755-4FCE-9BED-1E4AD6C9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146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E3C8828-9E2E-5684-DD9B-68A142E8C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52" y="2033214"/>
            <a:ext cx="10344548" cy="38533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23EFB5-5855-497F-AC57-6C194148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8455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14EFBA-DEC5-4782-9B45-CEF1661DB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21586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1028FF-9943-595D-5400-EBECC48ECFF5}"/>
              </a:ext>
            </a:extLst>
          </p:cNvPr>
          <p:cNvSpPr txBox="1"/>
          <p:nvPr/>
        </p:nvSpPr>
        <p:spPr>
          <a:xfrm>
            <a:off x="1771583" y="1088890"/>
            <a:ext cx="8647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สัญลักษณ์ของวาล์วและการอ่านตำแหน่งวาล์วในระบบไฮดรอลิกส์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319588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65BEC9-9A64-4330-A094-2323D0EE1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7891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1DA58A-A755-4FCE-9BED-1E4AD6C9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146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E61C6AF-4AE5-53DF-3B4B-901834C91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64" y="1764087"/>
            <a:ext cx="10570325" cy="42545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23EFB5-5855-497F-AC57-6C194148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8455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14EFBA-DEC5-4782-9B45-CEF1661DB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21586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B9F505-B977-A1D3-C17C-AA1CBA6897DE}"/>
              </a:ext>
            </a:extLst>
          </p:cNvPr>
          <p:cNvSpPr txBox="1"/>
          <p:nvPr/>
        </p:nvSpPr>
        <p:spPr>
          <a:xfrm>
            <a:off x="4357510" y="896612"/>
            <a:ext cx="3228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สัญลักษณ์รูของวาล์ว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475070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1614</Words>
  <Application>Microsoft Office PowerPoint</Application>
  <PresentationFormat>Widescreen</PresentationFormat>
  <Paragraphs>60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Meiryo</vt:lpstr>
      <vt:lpstr>TH Chakra Petch</vt:lpstr>
      <vt:lpstr>Corbel</vt:lpstr>
      <vt:lpstr>ShojiVTI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Aorakanya</dc:creator>
  <cp:lastModifiedBy>Aorakanya</cp:lastModifiedBy>
  <cp:revision>58</cp:revision>
  <dcterms:created xsi:type="dcterms:W3CDTF">2022-05-28T04:05:24Z</dcterms:created>
  <dcterms:modified xsi:type="dcterms:W3CDTF">2022-06-10T08:20:23Z</dcterms:modified>
</cp:coreProperties>
</file>