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253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885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38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900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522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492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772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03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3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809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190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09CB1-88BC-4E02-941B-A276EF712C7B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A4542-A4A7-4966-8FF5-ABF1390EB1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190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54ECCF57-D0BA-B0DA-05DE-D53152CE314E}"/>
              </a:ext>
            </a:extLst>
          </p:cNvPr>
          <p:cNvSpPr txBox="1"/>
          <p:nvPr/>
        </p:nvSpPr>
        <p:spPr>
          <a:xfrm>
            <a:off x="0" y="5453688"/>
            <a:ext cx="4299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highlight>
                  <a:srgbClr val="FFFFCC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จิตวัฒนา  บุญเลิศ</a:t>
            </a:r>
          </a:p>
          <a:p>
            <a:pPr algn="ctr"/>
            <a:r>
              <a:rPr lang="th-TH" sz="4400" b="1" dirty="0">
                <a:solidFill>
                  <a:srgbClr val="002060"/>
                </a:solidFill>
                <a:highlight>
                  <a:srgbClr val="FFFFCC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วิทยาลัยเทคนิคบางสะพาน</a:t>
            </a:r>
          </a:p>
        </p:txBody>
      </p:sp>
    </p:spTree>
    <p:extLst>
      <p:ext uri="{BB962C8B-B14F-4D97-AF65-F5344CB8AC3E}">
        <p14:creationId xmlns:p14="http://schemas.microsoft.com/office/powerpoint/2010/main" val="63754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88FFCFC-6EF3-8D9B-D221-5A0313801697}"/>
              </a:ext>
            </a:extLst>
          </p:cNvPr>
          <p:cNvSpPr txBox="1"/>
          <p:nvPr/>
        </p:nvSpPr>
        <p:spPr>
          <a:xfrm>
            <a:off x="1194047" y="752387"/>
            <a:ext cx="65384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เว็บไซต์ราชกิจจานุเบกษา ได้ออกประกาศกระทรวงแรงงาน เรื่อง กำหนดสาขาอาชีพ ที่อาจเป็นอันตรายต่อสาธารณะ ซึ่งต้องดำเนินการโดยผู้ได้รับหนังสือรับรองความรู้ความสามารถ โดยกำหนดให้ สาขาอาชีพช่างไฟฟ้าอิเล็กทรอนิกส์และคอมพิวเตอร์ สาขาช่างไฟฟ้าภายในอาคาร เป็นสาขาอาชีพที่อาจเป็นอันตรายต่อสาธารณะ ซึ่งต้องดำเนินการโดยผู้ได้รับหนังสือรับรองความรู้ความสามารถ ตามพระราชบัญญัติส่งเสริมการพัฒนาฝีมือแรงงาน พ.ศ. 2545 และที่แก้ไขเพิ่มเติม ประกาศกระทรวงแรงงานฉบับดังกล่าว กำหนดให้มีผลใช้บังคับ เมื่อพ้นกำหนด 365 วันนับแต่วันประกาศในราชกิจจานุเบกษาเป็นต้นไป จึงมีผลใช้บังคับตั้งแต่วันที่ 26 ตุลาคม 2559 เป็นต้นไป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AFF4003-336B-DEA2-E08A-17641BE8497B}"/>
              </a:ext>
            </a:extLst>
          </p:cNvPr>
          <p:cNvSpPr txBox="1"/>
          <p:nvPr/>
        </p:nvSpPr>
        <p:spPr>
          <a:xfrm>
            <a:off x="1194047" y="3306932"/>
            <a:ext cx="67159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ทั้งนี้หากช่างไฟฟ้าฝ่าฝืนไม่มีบัตรประจำตัว จะมีความผิด ปรับไม่เกิน 5,000 บาท นายจ้างที่จ้างแรงงานที่ไม่มีบัตรประจำตัวช่างไฟฟ้า มีความผิดปรับไม่เกิน 30,000 บาท ซึ่ง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กฏหมาย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ฉบับนี้ดังกล่าว ควบคุมผู้ประกอบอาชีพช่างไฟฟ้าทุกคน (ยกเว้นผู้ที่จบ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วิศ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วะฯ และมีใบ กว. ช่างไฟฟ้ากำลัง)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5BA6E7C-C03E-016D-9D22-70842B5F4D15}"/>
              </a:ext>
            </a:extLst>
          </p:cNvPr>
          <p:cNvSpPr txBox="1"/>
          <p:nvPr/>
        </p:nvSpPr>
        <p:spPr>
          <a:xfrm>
            <a:off x="1194047" y="4509410"/>
            <a:ext cx="6715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นักศึกษาที่จบ ปวช. ปวส. ปริญญาตรี ช่างไฟฟ้า จะมีแค่คุณวุฒิทางการศึกษา รับรองว่าจบการศึกษาระดับนั้น ๆ เท่านั้น ไม่ได้มีเอกสารหลักฐานที่ยืนยันว่าบุคคลนั้น ๆ สามารถปฏิบัติหน้าที่ช่างไฟฟ้าได้ถูกต้องดังนั้นเพื่อความปลอดภัยจึงได้ออกมากฎหมายมาบังคับใช้ดังกล่าว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C6101C6-9CF5-292A-9536-A84B5D90F94C}"/>
              </a:ext>
            </a:extLst>
          </p:cNvPr>
          <p:cNvSpPr txBox="1"/>
          <p:nvPr/>
        </p:nvSpPr>
        <p:spPr>
          <a:xfrm>
            <a:off x="1194048" y="5599867"/>
            <a:ext cx="636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สำหรับการประกาศอาชีพช่างไฟฟ้าเป็นสาขาอาชีพควบคุม ต้องปฏิบัติโดยช่างที่มีหนังสือรับรองความรู้ความสามารถ โดยมีขั้นตอนมีดังนี้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216293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9D85B28-224A-8ED0-999A-E7E0E08A2C5E}"/>
              </a:ext>
            </a:extLst>
          </p:cNvPr>
          <p:cNvSpPr txBox="1"/>
          <p:nvPr/>
        </p:nvSpPr>
        <p:spPr>
          <a:xfrm>
            <a:off x="1029810" y="995013"/>
            <a:ext cx="69334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ต้องผ่านการทดสอบมาตรฐานฝีมือแรงงานแห่งชาติ สาขาช่างไฟฟ้าภายในอาคาร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ถ้ายังไม่ผ่านการสอบ ให้ติดต่อขอสอบได้ที่ ศูนย์พัฒนาฝีมือแรงงานจังหวัด หรือสถาบันพัฒนาฝีมือแรงงานภาค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ประเมินจากคุณวุฒิทางการศึกษา/ประสบการณ์การทำงาน/การอบรมสัมมนา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ประเมินจากการสอบสัมภาษณ์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เกณฑ์การประเมิน ต้องได้คะแนนรวมไม่น้อยกว่า 85 คะแนนถึงจะได้หนังสือรับรองความรู้ความสามารถคะแนนได้มาจาก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ผ่านการทดสอบมาตรฐานฝีมือแรงงานแห่งชาติ สาขาช่างไฟฟ้าภายในอาคาร จะได้คะแนนทันที50 คะแนน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คุณวุฒิทางการศึกษา/ประสบการณ์การทำงาน/การอบรมสัมมนา มีคะแนนประเมินรวมกันไม่เกิน25 คะแนน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การสัมภาษณ์ มีคะแนนประเมินไม่เกิน 25 คะแนน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โดยหนังสือรับรองความรู้ความสามารถ มีอายุ 3 ปี (เสียค่าธรรมเนียมในการประเมิน 1,000 บาท)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ทั้งนี้สามารถศึกษาข้อมูลเพิ่มเติมอื่น ๆ ได้จาก สำนักงานรับรองความรู้ความสามารถ1</a:t>
            </a:r>
          </a:p>
        </p:txBody>
      </p:sp>
    </p:spTree>
    <p:extLst>
      <p:ext uri="{BB962C8B-B14F-4D97-AF65-F5344CB8AC3E}">
        <p14:creationId xmlns:p14="http://schemas.microsoft.com/office/powerpoint/2010/main" val="307667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18BE56F-793D-079B-14DC-99D28F125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373" y="1578244"/>
            <a:ext cx="3320850" cy="3079758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F7C27F2-D39E-0935-4432-25662501E215}"/>
              </a:ext>
            </a:extLst>
          </p:cNvPr>
          <p:cNvSpPr txBox="1"/>
          <p:nvPr/>
        </p:nvSpPr>
        <p:spPr>
          <a:xfrm>
            <a:off x="2570086" y="4658002"/>
            <a:ext cx="3848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การใช้บัตรประจำตัวประชาชนเป็นบัตรประกันสังคม</a:t>
            </a:r>
          </a:p>
        </p:txBody>
      </p:sp>
    </p:spTree>
    <p:extLst>
      <p:ext uri="{BB962C8B-B14F-4D97-AF65-F5344CB8AC3E}">
        <p14:creationId xmlns:p14="http://schemas.microsoft.com/office/powerpoint/2010/main" val="219930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33D6CF4-0AE6-2F5E-D4F8-2A2C0E867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13" y="646081"/>
            <a:ext cx="3156013" cy="585267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252A9A8-08D4-842A-2A6D-37F1002E449D}"/>
              </a:ext>
            </a:extLst>
          </p:cNvPr>
          <p:cNvSpPr txBox="1"/>
          <p:nvPr/>
        </p:nvSpPr>
        <p:spPr>
          <a:xfrm>
            <a:off x="1211801" y="76968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7.2 อาชีพรุ่นใหม่ในตลาดแรงงาน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9E6942E6-6091-FAC4-FC28-DB8E5DCDE5D4}"/>
              </a:ext>
            </a:extLst>
          </p:cNvPr>
          <p:cNvSpPr/>
          <p:nvPr/>
        </p:nvSpPr>
        <p:spPr>
          <a:xfrm>
            <a:off x="1114147" y="1417753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88DF7DE-E944-6E54-D709-93F30DE3C6E7}"/>
              </a:ext>
            </a:extLst>
          </p:cNvPr>
          <p:cNvSpPr txBox="1"/>
          <p:nvPr/>
        </p:nvSpPr>
        <p:spPr>
          <a:xfrm>
            <a:off x="1087513" y="141775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อาชีพ </a:t>
            </a:r>
            <a:r>
              <a:rPr lang="en-US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Influencer 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คอนเทนครีเอ</a:t>
            </a:r>
            <a:r>
              <a:rPr lang="th-TH" sz="2000" b="1" dirty="0" err="1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เต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 (</a:t>
            </a:r>
            <a:r>
              <a:rPr lang="en-US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 Creator)</a:t>
            </a:r>
            <a:endParaRPr lang="th-TH" sz="2000" b="1" dirty="0">
              <a:solidFill>
                <a:schemeClr val="accent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CC6A073-56FB-CCBB-488F-B7CCCFA10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553" y="2004268"/>
            <a:ext cx="3024557" cy="2018873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A2F30383-9D6E-47B6-4B90-20AB71C3CBCC}"/>
              </a:ext>
            </a:extLst>
          </p:cNvPr>
          <p:cNvSpPr txBox="1"/>
          <p:nvPr/>
        </p:nvSpPr>
        <p:spPr>
          <a:xfrm>
            <a:off x="3258104" y="4140437"/>
            <a:ext cx="2689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อิน</a:t>
            </a:r>
            <a:r>
              <a:rPr lang="th-TH" sz="2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ฟลู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เอนเซอร์ คอนเท้นครีเอ</a:t>
            </a:r>
            <a:r>
              <a:rPr lang="th-TH" sz="2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เต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อร์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643711AD-10D6-CB35-04A7-8909609E1F80}"/>
              </a:ext>
            </a:extLst>
          </p:cNvPr>
          <p:cNvSpPr txBox="1"/>
          <p:nvPr/>
        </p:nvSpPr>
        <p:spPr>
          <a:xfrm>
            <a:off x="1014272" y="4763113"/>
            <a:ext cx="71775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สิ่งหนึ่งที่อิน</a:t>
            </a:r>
            <a:r>
              <a:rPr lang="th-TH" sz="2000" b="0" i="0" u="none" strike="noStrike" baseline="0" dirty="0" err="1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ฟลู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เอ็นเซอร์อาจเจอบ่อย ๆ คือ การที่มีคนพูดจาหรือคอมเมน</a:t>
            </a:r>
            <a:r>
              <a:rPr lang="th-TH" sz="2000" b="0" i="0" u="none" strike="noStrike" baseline="0" dirty="0" err="1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เสีย ๆ หาย ๆ เกี่ยวกับเรา หรือบางที</a:t>
            </a:r>
            <a:r>
              <a:rPr lang="th-TH" sz="2000" b="0" i="0" u="none" strike="noStrike" baseline="0" dirty="0" err="1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</a:t>
            </a:r>
            <a:r>
              <a:rPr lang="th-TH" sz="2000" b="0" i="0" u="none" strike="noStrike" baseline="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คอนเท</a:t>
            </a:r>
            <a:r>
              <a:rPr lang="th-TH" sz="2000" b="0" i="0" u="none" strike="noStrike" baseline="0" dirty="0" err="1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้น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ของเราอาจพลั้งเผลอไปได้ แต่ประเทศไทยก็มีการคุ้มครอง สิทธิตรงนี้ด้วยกฎหมายที่ว่าด้วยการ “ดูหมิ่น” และ “หมิ่นประมาท” หากคุณต้องการเป็นอิน</a:t>
            </a:r>
            <a:r>
              <a:rPr lang="th-TH" sz="2000" b="0" i="0" u="none" strike="noStrike" baseline="0" dirty="0" err="1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ฟลู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เอ็นเซอร์ นี่จึงเป็นกฎหมายที่คุณควรรู้ เป็นอย่างยิ่ง เพื่อให้การท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 ไม่สร้างปัญหาจากการถูกฟ้องร้องในอนาคตได้ 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68174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151D0798-E2F6-7730-15BA-3B123F10C0A4}"/>
              </a:ext>
            </a:extLst>
          </p:cNvPr>
          <p:cNvSpPr/>
          <p:nvPr/>
        </p:nvSpPr>
        <p:spPr>
          <a:xfrm>
            <a:off x="1096391" y="689168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3D6B868-46EB-54F8-AF24-E9B6BC458D70}"/>
              </a:ext>
            </a:extLst>
          </p:cNvPr>
          <p:cNvSpPr txBox="1"/>
          <p:nvPr/>
        </p:nvSpPr>
        <p:spPr>
          <a:xfrm>
            <a:off x="1265068" y="6891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การดูหมิ่น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E4B91E3-A12F-8307-94FA-134883344F37}"/>
              </a:ext>
            </a:extLst>
          </p:cNvPr>
          <p:cNvSpPr txBox="1"/>
          <p:nvPr/>
        </p:nvSpPr>
        <p:spPr>
          <a:xfrm>
            <a:off x="1096390" y="1213489"/>
            <a:ext cx="68047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ดูหมิ่น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การดูถูก เหยียดหยาม ทำให้เสียหาย เป็นที่เกลียดชัง หรือด่า ซึ่งส่วนมาก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เรามักนึกถึงการดูหมิ่นด้วยวาจาเป็นหลัก แต่ความจริงแล้วการดูหมิ่นยังรวมถึงการกระทำบางอย่างด้วย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ตัวอย่างของการดูหมิ่น :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“ไอ้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ควา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*” “ไอ้เหี้*” การชูนิ้วกลาง การยกเท้า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ดูหมิ่นซึ่งหน้า และดูหมิ่นด้วยการโฆษณา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การดูหมิ่นอาจแบ่งออกได้เป็น </a:t>
            </a:r>
            <a:r>
              <a:rPr lang="th-TH" sz="20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การดูหมิ่นซึ่งหน้า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การดูหมิ่นโดยโฆษณา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คำว่า</a:t>
            </a:r>
            <a:r>
              <a:rPr lang="th-TH" sz="20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ซึ่งหน้า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สามารถเข้าถึงตัวอีกฝ่ายได้ (เพราะกฎหมายนี้ใช้เพื่อป้องกันเหตุร้ายที่อาจถึง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ตัวเรา)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F2B2F36-9580-B7A4-87F7-FD1BE984ABC7}"/>
              </a:ext>
            </a:extLst>
          </p:cNvPr>
          <p:cNvSpPr txBox="1"/>
          <p:nvPr/>
        </p:nvSpPr>
        <p:spPr>
          <a:xfrm>
            <a:off x="1096390" y="382313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ตัวอย่างการดูหมิ่นซึ่งหน้า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3B68419-96D5-A960-82DC-2FB39BA3C5A1}"/>
              </a:ext>
            </a:extLst>
          </p:cNvPr>
          <p:cNvSpPr txBox="1"/>
          <p:nvPr/>
        </p:nvSpPr>
        <p:spPr>
          <a:xfrm>
            <a:off x="1096390" y="4223246"/>
            <a:ext cx="65827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การด่าคู่กรณีที่อยู่ตรงหน้า (อยู่ระยะใกล้ สามารถเข้าถึงตัวได้เลย)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การตะโกนด่าคนที่อยู่ห้องข้าง ๆ (แม้ไม่ได้เห็นหน้า แต่อยู่ข้างห้องถือว่าใกล้จนสามารถเข้าถึงตัวบุคคลนั้นได้ในเวลาอันรวดเร็ว)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B7133909-BE83-9ECC-28F7-B12AF2782D3D}"/>
              </a:ext>
            </a:extLst>
          </p:cNvPr>
          <p:cNvSpPr txBox="1"/>
          <p:nvPr/>
        </p:nvSpPr>
        <p:spPr>
          <a:xfrm>
            <a:off x="1096390" y="5334558"/>
            <a:ext cx="68047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คำว่า </a:t>
            </a:r>
            <a:r>
              <a:rPr lang="th-TH" sz="2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ด้วยการโฆษณา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ให้ทราบถึงผู้อื่น เป็นการทำให้แพร่หลายในลักษณะป่าวร้อง หรือ อาจเข้าใจได้ง่าย ๆ ว่าบุคคลอื่นนอกจากคู่กรณีรับรู้ถึงการดูหมิ่นนั้นด้วย</a:t>
            </a:r>
          </a:p>
        </p:txBody>
      </p:sp>
    </p:spTree>
    <p:extLst>
      <p:ext uri="{BB962C8B-B14F-4D97-AF65-F5344CB8AC3E}">
        <p14:creationId xmlns:p14="http://schemas.microsoft.com/office/powerpoint/2010/main" val="2603882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748D6D0-BC42-5754-5087-E5B1A35A501D}"/>
              </a:ext>
            </a:extLst>
          </p:cNvPr>
          <p:cNvSpPr txBox="1"/>
          <p:nvPr/>
        </p:nvSpPr>
        <p:spPr>
          <a:xfrm>
            <a:off x="998737" y="652482"/>
            <a:ext cx="54198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ตัวอย่างการดูหมิ่นด้วยการโฆษณา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การด่าคู่กรณีที่อยู่ตรงหน้า โดยที่บริเวณนั้นมีบุคคลอื่นอยู่ด้วย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การด่าหรือโพสต์ภาพที่เป็นการดูหมิ่นบนโซ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เชี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ยลมีเดีย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427F10DB-53DC-535B-EEEA-1441989DB2B3}"/>
              </a:ext>
            </a:extLst>
          </p:cNvPr>
          <p:cNvSpPr/>
          <p:nvPr/>
        </p:nvSpPr>
        <p:spPr>
          <a:xfrm>
            <a:off x="1105268" y="1730384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0FC1248-517E-4CF2-A3D4-5E3FB3CFFC4B}"/>
              </a:ext>
            </a:extLst>
          </p:cNvPr>
          <p:cNvSpPr txBox="1"/>
          <p:nvPr/>
        </p:nvSpPr>
        <p:spPr>
          <a:xfrm>
            <a:off x="1245093" y="173038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โทษของการดูหมิ่นซึ่งหน้า และ การดูหมิ่นด้วยการโฆษณา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5FE4D75-A4E3-23EC-9ED4-F28F63354D59}"/>
              </a:ext>
            </a:extLst>
          </p:cNvPr>
          <p:cNvSpPr txBox="1"/>
          <p:nvPr/>
        </p:nvSpPr>
        <p:spPr>
          <a:xfrm>
            <a:off x="1154092" y="2061787"/>
            <a:ext cx="6494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การดูหมิ่นซึ่งหน้า และ การดูหมิ่นด้วยการโฆษณามีโทษเท่ากัน คือ จำคุกไม่เกิน 1 เดือน หรือปรับไม่เกิน 10,000 บาท หรือทั้งจำทั้งปรับ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D3FD3DE6-2AC1-0C52-08C4-63B541FBA14C}"/>
              </a:ext>
            </a:extLst>
          </p:cNvPr>
          <p:cNvSpPr/>
          <p:nvPr/>
        </p:nvSpPr>
        <p:spPr>
          <a:xfrm>
            <a:off x="1105267" y="2769673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E336F6D-D0B3-6F58-FF09-5D84269DCF93}"/>
              </a:ext>
            </a:extLst>
          </p:cNvPr>
          <p:cNvSpPr txBox="1"/>
          <p:nvPr/>
        </p:nvSpPr>
        <p:spPr>
          <a:xfrm>
            <a:off x="1422646" y="274026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หมิ่นประมาท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5DF8DB8-9708-39A5-8E25-2CD11E4CBBFA}"/>
              </a:ext>
            </a:extLst>
          </p:cNvPr>
          <p:cNvSpPr txBox="1"/>
          <p:nvPr/>
        </p:nvSpPr>
        <p:spPr>
          <a:xfrm>
            <a:off x="1105266" y="3232022"/>
            <a:ext cx="62587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หมิ่นประมาท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การใส่ความผู้อื่นต่อบุคคลที่สาม โดยประการที่น่าจะทำให้ผู้อื่นนั้นเสียชื่อเสียง ถูกดูหมิ่น หรือถูกเกลียดชัง แม้ว่าเรื่องนั้นจะเป็นความจริงหรือไม่ก็ตาม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ตัวอย่างของการหมิ่นประมาท :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“ไอ้ขี้โกง” “ไอ้โง่” “โสเภณี”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CA94FCC8-A1CC-DC12-1316-5E7ABC998AB6}"/>
              </a:ext>
            </a:extLst>
          </p:cNvPr>
          <p:cNvSpPr/>
          <p:nvPr/>
        </p:nvSpPr>
        <p:spPr>
          <a:xfrm>
            <a:off x="1105266" y="4271311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2EF17050-BE15-A06C-7897-4FF0EAD79A46}"/>
              </a:ext>
            </a:extLst>
          </p:cNvPr>
          <p:cNvSpPr txBox="1"/>
          <p:nvPr/>
        </p:nvSpPr>
        <p:spPr>
          <a:xfrm>
            <a:off x="1245093" y="427131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‘การหมิ่นประมาท’ ต่างจาก ‘การดูหมิ่น’ อย่างไร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445F7652-6B37-17DA-4537-BC5F8BDD34FA}"/>
              </a:ext>
            </a:extLst>
          </p:cNvPr>
          <p:cNvSpPr txBox="1"/>
          <p:nvPr/>
        </p:nvSpPr>
        <p:spPr>
          <a:xfrm>
            <a:off x="1105266" y="4633907"/>
            <a:ext cx="75682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การหมิ่นประมาทจะมีคำจำกัดความที่แคบว่า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การหมิ่นประมาท ต้องมีบุคคลที่สามรับรู้ แต่การดูหมิ่นอาจไม่ต้องมีบุคคลที่สามก็ได้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คำที่ใช้หมิ่นประมาทต้องเป็นคำที่ใช้ ‘ใส่ความ’ ซึ่งหมายความว่า คำพูดนั้นต้องมีความเป็นไปได้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ที่จะเป็นเรื่องจริง เช่น “นาย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โกงเงินไปไม่รู้เท่าไหร่แล้ว” ส่วนคำพูดเช่น ไอ้เหี้* เป็นการดูหมิ่น แต่ไม่นับว่า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เป็นการหมิ่นประมาท เพราะคนไม่สามารถกลายเป็นสัตว์จริง ๆ ได้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9298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AF068D8-C3A2-A90E-1A10-D4956715997E}"/>
              </a:ext>
            </a:extLst>
          </p:cNvPr>
          <p:cNvSpPr/>
          <p:nvPr/>
        </p:nvSpPr>
        <p:spPr>
          <a:xfrm>
            <a:off x="1131900" y="771595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8A3CF47-6BB3-CB4C-08CA-58F2FCBD59CB}"/>
              </a:ext>
            </a:extLst>
          </p:cNvPr>
          <p:cNvSpPr txBox="1"/>
          <p:nvPr/>
        </p:nvSpPr>
        <p:spPr>
          <a:xfrm>
            <a:off x="1380477" y="77159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โทษของการหมิ่นประมาท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C75FB0D-153D-D1E0-120B-147632633C79}"/>
              </a:ext>
            </a:extLst>
          </p:cNvPr>
          <p:cNvSpPr txBox="1"/>
          <p:nvPr/>
        </p:nvSpPr>
        <p:spPr>
          <a:xfrm>
            <a:off x="1131899" y="1171705"/>
            <a:ext cx="5934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จำคุกไม่เกิน 1 ปี หรือปรับไม่เกิน 20,000 บาท หรือทั้งจำทั้งปรับ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CB6CF156-819B-8678-8BBD-9AAC16D4111B}"/>
              </a:ext>
            </a:extLst>
          </p:cNvPr>
          <p:cNvSpPr/>
          <p:nvPr/>
        </p:nvSpPr>
        <p:spPr>
          <a:xfrm>
            <a:off x="1131899" y="1571815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BB8A0AE-0095-2536-6383-C2374BD31173}"/>
              </a:ext>
            </a:extLst>
          </p:cNvPr>
          <p:cNvSpPr txBox="1"/>
          <p:nvPr/>
        </p:nvSpPr>
        <p:spPr>
          <a:xfrm>
            <a:off x="1380477" y="152296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การหมิ่นประมาทด้วยการโฆษณา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22DF8AB-04C8-7D74-D344-5E94769B1C9E}"/>
              </a:ext>
            </a:extLst>
          </p:cNvPr>
          <p:cNvSpPr txBox="1"/>
          <p:nvPr/>
        </p:nvSpPr>
        <p:spPr>
          <a:xfrm>
            <a:off x="1131899" y="1923071"/>
            <a:ext cx="648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การหมิ่นประมาทจะนับว่าเป็นการหมิ่นประมาทด้วยการโฆษณาเมื่อมี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ให้กระจายเป็นวงกว้างอาจจะผ่านคำพูด ภาพวาด บันทึกเสียง ภาพยนตร์ หรือการเผยแพร่ในสื่อต่าง ๆ เช่น วิทยุ โทรทัศน์ โซ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เชี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ยลมีเดีย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E5E997F0-7168-C99E-B4F3-2727E6FD5A56}"/>
              </a:ext>
            </a:extLst>
          </p:cNvPr>
          <p:cNvSpPr/>
          <p:nvPr/>
        </p:nvSpPr>
        <p:spPr>
          <a:xfrm>
            <a:off x="1131899" y="2938734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7983E2D-72F2-D0B4-C359-F03D15483B76}"/>
              </a:ext>
            </a:extLst>
          </p:cNvPr>
          <p:cNvSpPr txBox="1"/>
          <p:nvPr/>
        </p:nvSpPr>
        <p:spPr>
          <a:xfrm>
            <a:off x="1380477" y="28758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โทษของการหมิ่นประมาทด้วยการโฆษณา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DCD081B-1E58-A942-45F9-5F86D804B7D3}"/>
              </a:ext>
            </a:extLst>
          </p:cNvPr>
          <p:cNvSpPr txBox="1"/>
          <p:nvPr/>
        </p:nvSpPr>
        <p:spPr>
          <a:xfrm>
            <a:off x="1052004" y="3211546"/>
            <a:ext cx="5552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จำคุกไม่เกิน 2 ปี หรือปรับไม่เกิน 200,000 บาท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2278DC8E-60E4-3EDB-C28A-E70D8965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04" y="3783979"/>
            <a:ext cx="3156013" cy="585267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20368379-200C-7FE9-CB31-AD3642F90688}"/>
              </a:ext>
            </a:extLst>
          </p:cNvPr>
          <p:cNvSpPr txBox="1"/>
          <p:nvPr/>
        </p:nvSpPr>
        <p:spPr>
          <a:xfrm>
            <a:off x="1052004" y="3949246"/>
            <a:ext cx="3351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7.3 แนวโน้มอาชีพในตลาดแรงงาน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18AB1596-2862-C8F3-D39A-F0DFED6B3A40}"/>
              </a:ext>
            </a:extLst>
          </p:cNvPr>
          <p:cNvSpPr txBox="1"/>
          <p:nvPr/>
        </p:nvSpPr>
        <p:spPr>
          <a:xfrm>
            <a:off x="1131899" y="4480371"/>
            <a:ext cx="67603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เมื่อกาลเวลาเปลี่ยน รูปแบบของ งานต่าง ๆ ก็มีการเปลี่ยนไปตามกาลเวลา ในอดีตประชากรมีน้อยกว่า ในปัจจุบันเป็นอย่างมากเมื่อเทียบกับปัจจุบัน ดังนั้นคนที่หาอาชีพท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งานในปัจจุบันจึงต้องมีการปรับให้ทันยุค ทันสมัย เพราะคู่แข่งมีมากขึ้นเราอาจจะต้องมีแนวปฏิบัติตนเองให้ปรับตัวเข้ากับสภาพปัจจุบันให้มากที่สุด เพื่อความอยู่รอด 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89952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0870433-F49F-8A4C-9E4B-863BF893660F}"/>
              </a:ext>
            </a:extLst>
          </p:cNvPr>
          <p:cNvSpPr txBox="1"/>
          <p:nvPr/>
        </p:nvSpPr>
        <p:spPr>
          <a:xfrm>
            <a:off x="1118587" y="906354"/>
            <a:ext cx="63830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The Future Of Work and Social Protection :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รูปแบบการจ้างงานในอนาคตกับการคุ้มครองทางสังคม รัฐต้องปรับตัว ปฏิรูปกฎหมายแรงงานใหม่ จัดระบบข้อมูลเพื่อการทันต่อสถานการณ์รูปแบบการจ้างงาน การปลดออกเลิกจ้างคุ้มครองสัญญาจ้างและค่าจ้าง การจัดเก็บภาษี เพื่อความเป็นธรรม รวมถึงปฏิรูประบบประกันสังคม สร้างแรงจูงใจเพื่อดึงคนเข้าสู่ระบบ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0EB0BEE-7114-86CA-844E-53AF55E541E9}"/>
              </a:ext>
            </a:extLst>
          </p:cNvPr>
          <p:cNvSpPr txBox="1"/>
          <p:nvPr/>
        </p:nvSpPr>
        <p:spPr>
          <a:xfrm>
            <a:off x="1037578" y="2857167"/>
            <a:ext cx="68369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หากย้อนอดีตธุรกรรมทางการเงินต่าง ๆ ต้องเดินทางไปที่ธนาคาร และสาขาต่าง ๆ เพิ่มขึ้นทั่วประเทศต่อมา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ธุรกรรม จ่ายธุรกรรมต่าง ๆ ผ่านระบบอินเตอร์เน็ต เมื่อมีสมาร์ทโฟนก็มีการเปลี่ยนแปลงครั้งใหญ่ด้าน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ธุรกรรมทางการเงิน โดยไม่ต้องไปที่ธนาคาร ทำให้มีการยุบสาขาธนาคารจำนวนมากและความจำเป็นของตู้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ATM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ก็น้อยลง เป็นการลดต้นทุนด้านค่าจ้าง การจ้างแรงงาน นี่คือการนำเทคโนโลยีมาทำงานแทนคน รวมถึงการขายประกันชีวิต ประกันอุบัติเหตุ ลดการใช้ตัวแทนการขายประกัน ผู้ที่ต้องการทำประกันสามารถค้นหาบริษัทประกันที่ตอบสนองความต้องการของผู้เอาประกันได้ทั้งแพคเกตประกันการส่งเบี้ยสามารถเปรียบเทียบได้ และหากต้องการรายละเอียดค่อยสอบถามคนขายประกัน หรือคนขายประกันก็สามารถที่จะแพลตฟอร์มต่าง ๆ ในการสื่อสารหาลูกค้าได้อีก</a:t>
            </a:r>
          </a:p>
        </p:txBody>
      </p:sp>
    </p:spTree>
    <p:extLst>
      <p:ext uri="{BB962C8B-B14F-4D97-AF65-F5344CB8AC3E}">
        <p14:creationId xmlns:p14="http://schemas.microsoft.com/office/powerpoint/2010/main" val="320608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49785DB-FF5A-16CC-B090-DE3CBDE82A12}"/>
              </a:ext>
            </a:extLst>
          </p:cNvPr>
          <p:cNvSpPr txBox="1"/>
          <p:nvPr/>
        </p:nvSpPr>
        <p:spPr>
          <a:xfrm>
            <a:off x="1149659" y="881395"/>
            <a:ext cx="6715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เรื่องการปรับตัวด้านเทคโนโลยีที่มีผลกระทบต่อการจ้างงาน แรงงานต้องมีการปรับตัว ประเทศไทยมีอาจารย์หรือผู้เชี่ยวชาญด้านเทคโนโลยีน้อยมาก น่าเป็นห่วงสุด คือผู้ใช้แรงงานที่มีอายุ 40 ปีขึ้นไป การปรับตัวเพื่อให้ทันต่อเทคโนโลยีค้อนข้างน้อยมาก เพราะอยู่กับเทคโนโลยีเก่ามานาน ทำให้สถานประกอบการต่าง ๆ มองการพัฒนาด้านแรงงานไปที่แรงงานรุ่นใหม่อายุ 20 ปีเข้ากระบวนการเทรนนิ่งให้กับพนักงานโดยสหภาพแรงงาน องค์กรแรงงานต้องเรียกร้องให้ภาครัฐ และนายจ้างมาพัฒนาทักษะฝีมือเพื่อรองรับการเปลี่ยนแปลงด้านเทคโนโลยี ซึ่งทักษะที่สำคัญต้องเรียนรู้ในการเอาตัวรอดเมื่อมีเทคโนโลยีใหม่เข้ามาให้สามารถปรับตัวได้ ใช้เทคโนโลยี หรือว่าจะเดินหนีอนาคตเมื่อไลน์การผลิตจะปรับเป็นไฟฟ้าทั้งหมดเราปรับตัวการเทรนนิ่งใหม่ในมหาวิทยาลัยได้ หากปรับตัวได้ไม่มีปัญหาตอนนี้ตลาดก็เปลี่ยนวิธีการ พฤติกรรมของลูกค้าก็เปลี่ยนมีทั้งระบบออฟไลน์ และระบบออนไลน์ เราตอบโจทย์ลูกค้าแบบครบวงจรไม่ว่าจะซื้อผ่านระบบไหน หรือว่าต้องการเดินตลาด ห้างสรรพสินค้า หรือโปรแกรมที่ใช้ผ่านแพลตฟอร์ม อาชีพใหม่เกิดขึ้น อาชีพเก่าหายไป อาชีพใหม่เข้ามา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D43646C-BCB1-CF2F-0A93-6ECC5799D3E5}"/>
              </a:ext>
            </a:extLst>
          </p:cNvPr>
          <p:cNvSpPr txBox="1"/>
          <p:nvPr/>
        </p:nvSpPr>
        <p:spPr>
          <a:xfrm>
            <a:off x="1149659" y="4667047"/>
            <a:ext cx="72574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อย่างกรณีธุรกิจการเงิน การใช้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AI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เข้ามาทำงานทำให้การจ้างงานลดลง แต่ว่าเราก็ไม่สามารถที่จะทำให้หยุดการพัฒนาด้านเทคโนโลยีได้ แต่ต้องมีการปรับตัว อย่างบางงานอาจใช้เทคโนโลยีใหม่ หรือบางงานอาจใช้เครื่องจักร ต้องทำให้ทุกคนยังมีงานทำ ต้องปรับเปลี่ยนด้านพฤติกรรมการบริโภค การจ้างงาน ซึ่งการจ้างงานในระบบแพลตฟอร์มมีถึงราว 4 แสนคน การปรับตัวจะไม่ทำให้เราต้องสูญสิ้นไปอย่างยุคไดโนเสาร์อย่างแน่นอน</a:t>
            </a:r>
          </a:p>
        </p:txBody>
      </p:sp>
    </p:spTree>
    <p:extLst>
      <p:ext uri="{BB962C8B-B14F-4D97-AF65-F5344CB8AC3E}">
        <p14:creationId xmlns:p14="http://schemas.microsoft.com/office/powerpoint/2010/main" val="247498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976A3E6-E543-818B-47EF-5EEED8A7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732" y="793988"/>
            <a:ext cx="3454616" cy="2873947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A005128-E1D8-2AE3-BD23-14966190C90A}"/>
              </a:ext>
            </a:extLst>
          </p:cNvPr>
          <p:cNvSpPr txBox="1"/>
          <p:nvPr/>
        </p:nvSpPr>
        <p:spPr>
          <a:xfrm>
            <a:off x="3309151" y="3767962"/>
            <a:ext cx="2525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งานที่เปลี่ยนไปเพราะ </a:t>
            </a:r>
            <a:r>
              <a:rPr lang="en-US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AI </a:t>
            </a:r>
            <a:r>
              <a:rPr lang="th-TH" sz="2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ดิ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</a:t>
            </a:r>
            <a:r>
              <a:rPr lang="th-TH" sz="2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ัป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355D2DB-39C1-5042-1709-13048C8C49B9}"/>
              </a:ext>
            </a:extLst>
          </p:cNvPr>
          <p:cNvSpPr txBox="1"/>
          <p:nvPr/>
        </p:nvSpPr>
        <p:spPr>
          <a:xfrm>
            <a:off x="1149658" y="4168072"/>
            <a:ext cx="71243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ตลาดแรงงานที่เปลี่ยนไป โดยเฉพาะ การสร้างอาชีพผ่านแอป ทำงานผ่านระบบออนไลน์ ระบบดิจิทัลซึ่งไม่ใช่กระแสแค่ในประเทศไทย แต่เป็นกระแสโลกที่เปลี่ยนด้วย ซึ่งในภูมิภาคอาเซียน การศึกษาขั้นแรกคือ ต้องมีคำจำกัดความ ของคำว่า “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Platform Worker”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เพราะในกลุ่มนี้ มีทั้งงานขายของ ขายแรงงานทางออนไลน์ ซึ่งมาในรูปแบบงานที่ใหม่ไม่คุ้นเคย เป็นการทำงานชั่วคราว ที่ไม่ใช่ทำงานประจำ หรืองานอาชีพเสริมเป็นงานอิสระ หรือบางคนเรียกว่าเป็นนายตัวเอง เช่น ขับ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Grab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ทั้งส่งคน ส่งอาหาร ส่งของ อยากทำตอนไหนก็ได้มีอิสระ ผู้ว่าจ้างไม่ใช่นายจ้าง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9977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92D6886-F6C4-097C-E949-BC299DE2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02" y="814757"/>
            <a:ext cx="2493480" cy="585267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79C62D-2FC4-4AF8-9842-F41298F381C7}"/>
              </a:ext>
            </a:extLst>
          </p:cNvPr>
          <p:cNvSpPr txBox="1"/>
          <p:nvPr/>
        </p:nvSpPr>
        <p:spPr>
          <a:xfrm>
            <a:off x="1116940" y="938359"/>
            <a:ext cx="2126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หัวข้อเรื่อง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Topics)</a:t>
            </a:r>
            <a:endParaRPr lang="th-TH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1FC91D37-0387-B7EE-FD38-7ACE4D47FA6B}"/>
              </a:ext>
            </a:extLst>
          </p:cNvPr>
          <p:cNvSpPr/>
          <p:nvPr/>
        </p:nvSpPr>
        <p:spPr>
          <a:xfrm>
            <a:off x="853402" y="1523626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EB7D594-392F-E799-6B97-DFA550666347}"/>
              </a:ext>
            </a:extLst>
          </p:cNvPr>
          <p:cNvSpPr txBox="1"/>
          <p:nvPr/>
        </p:nvSpPr>
        <p:spPr>
          <a:xfrm>
            <a:off x="853402" y="152362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7.1 บททั่วไปของสัญญาจ้างแรงงาน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E2F0990B-83C7-93D7-6980-57ADB4728A3F}"/>
              </a:ext>
            </a:extLst>
          </p:cNvPr>
          <p:cNvSpPr/>
          <p:nvPr/>
        </p:nvSpPr>
        <p:spPr>
          <a:xfrm>
            <a:off x="853402" y="3012567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D78071BA-B843-DC6B-EB02-4A57B17A465B}"/>
              </a:ext>
            </a:extLst>
          </p:cNvPr>
          <p:cNvSpPr/>
          <p:nvPr/>
        </p:nvSpPr>
        <p:spPr>
          <a:xfrm>
            <a:off x="853402" y="2520728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084C27B8-3DA3-11D2-2B60-F4AA9FE9A8E3}"/>
              </a:ext>
            </a:extLst>
          </p:cNvPr>
          <p:cNvSpPr/>
          <p:nvPr/>
        </p:nvSpPr>
        <p:spPr>
          <a:xfrm>
            <a:off x="853402" y="2025963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BEDCDB8-AAF3-F682-C2EF-7639D0C92025}"/>
              </a:ext>
            </a:extLst>
          </p:cNvPr>
          <p:cNvSpPr txBox="1"/>
          <p:nvPr/>
        </p:nvSpPr>
        <p:spPr>
          <a:xfrm>
            <a:off x="853402" y="203036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7.2 อาชีพรุ่นใหม่ในตลาดแรงงาน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BF2315C-FC11-BBC1-5C97-9E049CE16A60}"/>
              </a:ext>
            </a:extLst>
          </p:cNvPr>
          <p:cNvSpPr txBox="1"/>
          <p:nvPr/>
        </p:nvSpPr>
        <p:spPr>
          <a:xfrm>
            <a:off x="853402" y="252072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7.3 แนวโน้มอาชีพในตลาดแรงงาน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3C17DDB7-CE19-FE67-CC98-9F66212F661A}"/>
              </a:ext>
            </a:extLst>
          </p:cNvPr>
          <p:cNvSpPr txBox="1"/>
          <p:nvPr/>
        </p:nvSpPr>
        <p:spPr>
          <a:xfrm>
            <a:off x="853402" y="3011093"/>
            <a:ext cx="6044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7.4 ข้อควรรู้สำหรับนายจ้าง ลูกจ้างใน</a:t>
            </a:r>
            <a:r>
              <a:rPr lang="th-TH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สัญญาจ้างแรงงาน</a:t>
            </a:r>
          </a:p>
        </p:txBody>
      </p:sp>
    </p:spTree>
    <p:extLst>
      <p:ext uri="{BB962C8B-B14F-4D97-AF65-F5344CB8AC3E}">
        <p14:creationId xmlns:p14="http://schemas.microsoft.com/office/powerpoint/2010/main" val="1402965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E5D7916-D21A-4A60-8827-EBBCB0F6D7FA}"/>
              </a:ext>
            </a:extLst>
          </p:cNvPr>
          <p:cNvSpPr txBox="1"/>
          <p:nvPr/>
        </p:nvSpPr>
        <p:spPr>
          <a:xfrm>
            <a:off x="1149659" y="780235"/>
            <a:ext cx="66538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จากการจ้างงานแบบเดิมที่เรียกว่า แรงงานในระบบ 14 ล้านคน แรงงานนอกระบบ 24 ล้านคนรวมจากกำลังแรงงาน 38 ล้านคน คนทำงานที่บ้านที่เรียกว่าแม่บ้านทำงานแบบไหน อาชีพจะแบ่ง แยกอย่างไรตามอาชีพ หรือระบบรายได้ที่ได้รับเพื่อการคุ้มครองดูแลในระบบประกันสังคม ซึ่งประกันสังคมทั่วโลก ประสบปัญหานี้ เพราะตอนแรกทำประกันสังคมเพื่อรองรับลูกจ้างที่อยู่ในระบบ แต่ปัจจุบัน มีลูกจ้างนอกระบบ ซึ่งมีจำนวนมากกว่าที่ยังไม่ได้เข้าสู่ระบบคุ้มครอง</a:t>
            </a:r>
          </a:p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Platform Worker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มีรูปแบบทั้งงานประจำ งานเป็นครั้งคราว งานเป็นบางเวลา ซึ่งไม่ใช่รูปแบบการจ้างงานปกติในรั่วโรงงาน ที่มีลูกจ้าง นายจ้าง แบบเดียว แต่เป็นรูปแบบการจ้างแบบหลากหลายคนหนึ่งคนสามารถทำงานได้มากกว่า 1 หรือ 2 งาน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74FBA35-53DD-9AEE-FA4C-46A072C03B2A}"/>
              </a:ext>
            </a:extLst>
          </p:cNvPr>
          <p:cNvSpPr txBox="1"/>
          <p:nvPr/>
        </p:nvSpPr>
        <p:spPr>
          <a:xfrm>
            <a:off x="1149659" y="3334780"/>
            <a:ext cx="6778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การปรับตัวของระบบประกันสังคม เพื่อจูงใจให้คนเข้าสู่ระบบกว้างขึ้น อย่างเรื่องรายได้อาจใช้ขั้นต่ำเพื่อให้คนทำงานนอกระบบเข้ามาสู่ระบบมากขึ้น รัฐจ่ายเพิ่มมากขึ้นเพื่อให้ระบบดูแล ระบบประกันสังคมไม่ใช่แค่ ต้องให้นายจ้าง หรือ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Platform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ช่วยในเรื่องข้อมูล ในการจัดเก็บเงินเพื่อสมทบกองทุนประกันสังคมเป็นการนำคนเข้าสู่ระบบ ใช้รูปแบบดึงจากเงินจากการจ้างงานให้ทาง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Grab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ตัดเงินจ่ายสมทบเข้าระบบประกันสังคมโดยอัตโนมัติ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B27CEB0-BCA6-3093-2F71-75DCB52025DF}"/>
              </a:ext>
            </a:extLst>
          </p:cNvPr>
          <p:cNvSpPr txBox="1"/>
          <p:nvPr/>
        </p:nvSpPr>
        <p:spPr>
          <a:xfrm>
            <a:off x="1084185" y="5067541"/>
            <a:ext cx="69090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ส่วนคนที่ทำงานแบบเป็นครั้งคราว รายได้ต่ำไม่สามารถเข้าสู่ระบบได้ แก้ปัญหา คือ ปรับเกณฑ์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การเข้าสู่ระบบประกันสังคม การจ้างงานผ่านระบบ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Platform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คนที่ทำงานผ่าน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Grab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เป็นการจ้างงาน หรือว่าจะเป็นคนที่สั่งซื้อของผ่านการสั่งอาหารซื้อของแบบนี้ ในชีวิตประจำวัน</a:t>
            </a:r>
          </a:p>
        </p:txBody>
      </p:sp>
    </p:spTree>
    <p:extLst>
      <p:ext uri="{BB962C8B-B14F-4D97-AF65-F5344CB8AC3E}">
        <p14:creationId xmlns:p14="http://schemas.microsoft.com/office/powerpoint/2010/main" val="3353041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3C9AF5A-EA75-73B0-1142-398903157D25}"/>
              </a:ext>
            </a:extLst>
          </p:cNvPr>
          <p:cNvSpPr txBox="1"/>
          <p:nvPr/>
        </p:nvSpPr>
        <p:spPr>
          <a:xfrm>
            <a:off x="1007615" y="731222"/>
            <a:ext cx="71287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โดยงานที่เปลี่ยนแปลงไปไม่ใช่โอกาสสำหรับทุกคน สุดท้ายงานที่ทำไม่มีอยู่แล้ว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DIGITAL DISRUPTION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การเปลี่ยนแปลงไปของประเภทของงาน/อาชีพ งานที่ถูกทดแทนอย่างเช่น ทำงานร่วมกับเครื่องจักร งานที่ทดแทนไม่ได้ด้วยเครื่องจักร และอาชีพสายงานใหม่ ๆ ซึ่งทำให้ ค่าแรงชะงัก ส่วนแบ่งรายได้ของแรงงานลดลงอัตราการเข้าร่วมกำลังแรงงานลดลง โดยมองว่า อัตราการว่างงานที่ต่ำ ไม่ใช่เพราะมีงานใหม่เกิดขึ้น แต่เพราะแรงงานหมดกำลังใจ ออกจากกำลังแรงงานไปต่างหาก และงานใหม่เกิดน้อยลง ภาวะเศรษฐกิจฟื้นตัวแบบไร้งานการว่างงานระยะยาว ความเหลื่อมล้ำทะยานสูง บัณฑิตจบใหม่ รายได้น้อยลง และเป็นงาน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part time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มากขึ้น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การทำงาน 89.3% เป็นกลุ่มทำงานไร้ฝีมือ ที่ไม่มีทางเลือกในงาน มีการรับงาน มากว่า 1 งานอยู่ที่ 10.7%เป็นการสำรวจจากผู้ทำงาน 4,300 คน ร้อยละ 67% เป็นการเปลี่ยนแปลงของรูปแบบงาน กลุ่ม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NEXTGENWORK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อายุ 18–39 ปี โดย 70.4% ทำงานรูปแบบทั่วไป 29.6% ทำงานรูปแบบ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NEXTGEN WORK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คือทำงานมากกว่า 1 งาน/อาชีพ 36% รายได้ประมาณ 1,000–10,000 บาทต่อเดือน รับจ้างอิสระ 43% รายได้ประมาณ 1,100–300,000 บาทต่อเดือน ลูกจ้างสัญญาจ้าง 25% รายได้ประมาณ 1,500–260,000 บาทต่อเดือน และค้าขายรายได้ประมาณ 6,000–30,000 บาท เป็นต้น</a:t>
            </a:r>
          </a:p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NEXTGEN WORK Definition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กลุ่มรับจ้างอิสระ เป็นกลุ่มที่สามารถจัดสรรวิธีการ เวลาและสถานที่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ทำงานได้ด้วยตัวเอง มักทำงานเป็นโปร์แจ็ค มีสัญญาการทำงานเป็นลายลักษณ์อักษร หรือสัญญาปากเปล่า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ได้รับค่าจ้างตามงาน และต้องจัดการจ่ายภาษีด้วยตัวเอง นอกจากนี้ยังมีกลุ่มที่ทำงานประจำแต่รับงานอิสระเพื่อหารายได้เสริม กลุ่มที่หารายได้จากแหล่ง และกลุ่มที่รับงานอิสระมา แต่ก็ไปจ้างผู้รับจ้างอิสระคนอื่น ๆมาร่วมกัน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2947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C5552C8-6BB2-5C11-C288-CF15D53C7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304" y="822976"/>
            <a:ext cx="2444873" cy="2948229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4A6B020-C1A8-EF09-2B58-D799C0D96486}"/>
              </a:ext>
            </a:extLst>
          </p:cNvPr>
          <p:cNvSpPr txBox="1"/>
          <p:nvPr/>
        </p:nvSpPr>
        <p:spPr>
          <a:xfrm>
            <a:off x="3759693" y="3865298"/>
            <a:ext cx="1407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กลุ่มอาชีพอิสระ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2B7B6BE-B0CE-180B-A254-D341E8EA86A3}"/>
              </a:ext>
            </a:extLst>
          </p:cNvPr>
          <p:cNvSpPr txBox="1"/>
          <p:nvPr/>
        </p:nvSpPr>
        <p:spPr>
          <a:xfrm>
            <a:off x="1340527" y="4359501"/>
            <a:ext cx="68979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กลุ่มที่ทำงานคล้ายพนักงานประจำ แต่ไม่มีสวัสดิการรองรับ อาที ลูกจ้างชั่วคราวที่ทำงานกับผู้ว่าจ้างเจ้าเดียว ลูกจ้างสัญญาจ้าง ลูกจ้างที่ทำงานแบบไม่เต็มเวลา รวมทั้งผู้รับจ้างอิสระที่ผันตัวมาเป็นพนักงานที่สัญญาแน่นอน และทำงานเหมือนพนักงานประจำ แต่ไม่มีสวัสดิการ ซึ่งอยู่ภายใต้กฎระเบียบ การกำกับดูแลตลอดจนแนวทางปฏิบัติที่ผู้ว่าจ้างกำหนด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308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6F8EA10-8EDC-3067-77AF-4F987B25C17F}"/>
              </a:ext>
            </a:extLst>
          </p:cNvPr>
          <p:cNvSpPr txBox="1"/>
          <p:nvPr/>
        </p:nvSpPr>
        <p:spPr>
          <a:xfrm>
            <a:off x="1269506" y="778444"/>
            <a:ext cx="660498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กลุ่มรับจ้างบนแพล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ตฟ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อร์อมออนไลน์ ตามความต้องการของลูกค้า โดยมีเว็บไซต์ เป็นสื่อเชื่อมโยงกับผู้ที่ต้องการรับบริการ อาทิ การขนส่งการบริการช่างซ่อม แม่บ้าน ฯลฯ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จากการสำรวจของ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Fast work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พบว่า แรงงานไทยมีลักษณะการทำงานแบบ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NEXTGEN WORK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ประมาณ2 ล้านคน และมีแนวโน้มจะเพิ่มขึ้นในอนาคต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แนวโน้มของประเทศไทย คาดว่าในปี 2028 ระบบอัตโนมัติ และปัญญาประดิษฐ์จะถูกนำมาใช้ในการผลิต และกระบวนการทำงานมากขึ้น และแรงงานอายุ 40–59 ปี มีการศึกษาประถมการศึกษา หรือต่ำกว่าที่เป็นแรงงานที่มีทักษะต่ำ ทำงานในลักษณะ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routine work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จะถูกทดแทนด้วยระบบอัตโนมัติ และหุ่นยนต์ได้โดยง่าย และภายในปี 2573 งานที่หายไปมากที่สุดอยุ่ใน 3 อุตสาหกรรม ได้แก่เกษตร 1.7 ล้านตำแหน่งในอุตสาหกรรมการผลิต 840,000 ตำแหน่ง การค้าส่ง และการค้าปลีกอีกด้วย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35A0C32-92F3-266A-7462-000E04E4258C}"/>
              </a:ext>
            </a:extLst>
          </p:cNvPr>
          <p:cNvSpPr txBox="1"/>
          <p:nvPr/>
        </p:nvSpPr>
        <p:spPr>
          <a:xfrm>
            <a:off x="1016492" y="3948543"/>
            <a:ext cx="69689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จึงควรมีการวิเคราะห์ และจัดทำภาพอนาคตจากการคาดการณ์แนวโน้มที่เกิดขึ้นในปัจจุบัน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ความเป็นไปได้ที่จะเกิดขึ้นในทุกรูปแบบด้วย หาแนวทางตั้งรับไว้ตั้งแต่เนิ่น ๆ และติดตาม เฝ้าระวังสถานการณ์การเปลี่ยนแปลงอย่างใกล้ชิด การปรับปรุงแก้กฎหมายแรงงาน ในส่วนแรงงานนอกระบบมีข้อเรียกร้องไว้หลายประการอาที การกำหนดมาตรฐาน ราคากลางของงานแต่ละประเภท การจัดทำระบบสัญญาจ้างในกลุ่มทำงานอาชีพอิสระ การกำหนดชั่วโทงการทำงาน การปรับเงินหรือให้ผู้ว่าจ้างจ่ายเงินชดเชยหากมีการจ้างงานที่ไม่เป็นธรรม หรือละเมิดสัญญาการว่าจ้างที่ไม่เป็นธรรม หรือการละเมิดสัญญา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4756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A2400EA-CFFD-4843-D2AA-121F3F0D2CCD}"/>
              </a:ext>
            </a:extLst>
          </p:cNvPr>
          <p:cNvSpPr txBox="1"/>
          <p:nvPr/>
        </p:nvSpPr>
        <p:spPr>
          <a:xfrm>
            <a:off x="1109708" y="561980"/>
            <a:ext cx="6272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การขึ้นทะเบียนผู้ประกอบอาชีพอิสระ เพื่อควบคุมการท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งานของกลุ่มชีพอิสระ ให้อยู่ในกรอบกฎหมาย พร้อมมีระบบการจัดเก็บภาษีที่มีประสิทธิภาพและเป็นธรรมกับทุกภาคส่วน ด้านประกันสังคม ต้องสร้าง แรงจูงใจ ปรับปรุงเพื่อรองรับสิทธิและสวัสดิการส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หรับแรงงานนอกระบบ หรือผู้ประกอบอาชีพอิสระ มากขึ้นเป็นต้น </a:t>
            </a:r>
            <a:endParaRPr lang="th-TH" sz="2400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ADEAD59-F61A-89B1-218B-38CBE3CEE4BB}"/>
              </a:ext>
            </a:extLst>
          </p:cNvPr>
          <p:cNvSpPr txBox="1"/>
          <p:nvPr/>
        </p:nvSpPr>
        <p:spPr>
          <a:xfrm>
            <a:off x="989859" y="1958800"/>
            <a:ext cx="69023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สุดท้ายภาคธุรกิจไม่ได้บอกว่าจะมีการปลดออก เลิกจ้างเท่าไร รัฐต้องทำงานเชิงรุกด้านข้อมูล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แล้วแจ้งว่าจะมีคนตกงานเท่าไร เพื่อจัดประกันสังคมรองรับ การปรับปรุง หรือปฏิรูปใหม่ หากกฎหมายยังคงรูปแบบเดิมอาจแก้ปัญหาในการรองรับอนาคตไม่ได้ ทำให้ต้องดีไซน์ใหม่ เพื่อให้ครอบคลุมทุกคนในสังคมเป็นการช่วยเหลือ ป้องกัน และส่งเสริม การจัดทำข้อมูลรายบุคคล เพื่อให้เกิดข้อมูลทั้งระบบ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1227012-8F77-8BB1-A865-217D43B18FF2}"/>
              </a:ext>
            </a:extLst>
          </p:cNvPr>
          <p:cNvSpPr txBox="1"/>
          <p:nvPr/>
        </p:nvSpPr>
        <p:spPr>
          <a:xfrm>
            <a:off x="901083" y="3429000"/>
            <a:ext cx="73418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ประเทศไทยที่ใช้ระบบประกันสังคม เป็นการประกันความเสี่ยงจากการขาดรายได้ ยามเจ็บป่วย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ช่วงแรกมุ่งในการดูแลแรงงานในระบบตามกฎหมายประกันสังคม มาตรา 33 ซึ่งเป็นการจัดเก็บเงินสมทบ 3 ฝ่ายคือ ลูกจ้าง นายจ้าง และรัฐ ให้สิทธิในปี 2537 ซึ่งน้อยมาก ปี 2554 มีระบบประกันสังคมโดยสมัครใจ คือ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ทุกคนไม่ว่าอาชีพใดสามารถสมัครเข้าสู่ระบบประกันสังคมได้โดยผ่านมาตรา 40 แต่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ความเข้าใจ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ค่อนข้างยาก จึงมีคนเข้าสู่ระบบน้อยตอนนี้มีเพียง 3 ล้านคน เป็นปัญหาด้านการประชาสัมพันธ์เพื่อให้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เกิดความรับรู้ ต่อมาคือสิทธิประโยชน์ที่ตอบแทนอาจยังไม่เพียงพอที่จะสร้างแรงจูงใจให้คนเข้าสู่ระบบหากจะดูจากกลุ่มอาชีพอย่าง การจ้างงานผ่านแพลตฟอร์มจะเข้าสู่ระบบประกันสังคมมาตรา 40 จะมี 3 ทางเลือก</a:t>
            </a:r>
          </a:p>
        </p:txBody>
      </p:sp>
    </p:spTree>
    <p:extLst>
      <p:ext uri="{BB962C8B-B14F-4D97-AF65-F5344CB8AC3E}">
        <p14:creationId xmlns:p14="http://schemas.microsoft.com/office/powerpoint/2010/main" val="2206962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C5DC9FC-EA58-16D7-7388-4EF5ABC3499F}"/>
              </a:ext>
            </a:extLst>
          </p:cNvPr>
          <p:cNvSpPr txBox="1"/>
          <p:nvPr/>
        </p:nvSpPr>
        <p:spPr>
          <a:xfrm>
            <a:off x="1043125" y="700335"/>
            <a:ext cx="65916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ทางเลือกที่ 1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จ่ายสมทบเดือนละ 70 บาท รับสิทธิประโยชน์ 3 กรณี คือ เงินทดแทนการขาดรายได้กรณีประสบอันตรายหรือเจ็บป่วย เงินทดแทนการขาดรายได้ กรณีทุพพลภาพ และตาย (ค่าทำศพ)</a:t>
            </a:r>
          </a:p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ทางเลือกที่ 2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จ่ายสมทบ 100 บาทต่อเดือน รับสิทธิประโยชน์เพิ่มเป็น 4 กรณี เงินทดแทนการขาดรายได้กรณีประสบอันตรายหรือเจ็บป่วย เงินทดแทนการขาดรายได้ กรณีทุพพลภาพ ตาย (ค่าทำศพ) ชราภาพ(รับบำเหน็จ)</a:t>
            </a:r>
          </a:p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ทางเลือกที่ 3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จ่าย 300 บาทต่อเดือน รับสิทธิประโยชน์ 5 กรณี เงินทดแทนการขาดรายได้กรณีประสบอันตรายหรือเจ็บป่วยเงินทดแทนการขาดรายได้ กรณีทุพพลภาพ ตาย (ค่าทำศพ) ชราภาพ (รับบำเหน็จ)สงเคราะห์บุตร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790DB14-0802-54CA-F2E7-0BF690C65B7D}"/>
              </a:ext>
            </a:extLst>
          </p:cNvPr>
          <p:cNvSpPr txBox="1"/>
          <p:nvPr/>
        </p:nvSpPr>
        <p:spPr>
          <a:xfrm>
            <a:off x="1043125" y="3638631"/>
            <a:ext cx="69734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ซึ่งรัฐบาลจะจ่ายสมทบร่วมด้วย การจ่ายเงินสมทบสามารถจ่ายผ่านร้านสะดวกซื้อ ธนาคาร หรือว่าสำนักงานประกันสังคมในแต่ละพื้นที่ได้ หากเป็นแรงงานในระบบทางสำนักงานประกันสังคมจะเก็บจากรายได้ร้อยละ 5 โดยนายจ้างจะเป็นผู้หักและนำส่งเข้าสู่ระบบ ซึ่งตอนนี้มีการเพิ่มสิทธิประโยชน์กรณีเสียชีวิต 4หมื่นบาท เป็น 5 หมื่นบาท โดยมีการพัฒนาเพิ่มสิทธิประโยชน์ให้กับผู้ประกันตน ผ่านคณะกรรมการประกันสังคม (บอร์ด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ส.) โดยมาจากผู้แทนทั้งสามฝ่าย นายจ้าง ลูกจ้าง และรัฐ หากถามเรื่องข้อมูลของภาครัฐตัวเลขการปลดออกเลิกจ้างส่วนของสำนักงานประกันสังคม มีข้อมูลอยู่ เพราะนายจ้างจะแจ้งมาที่สำนักงานฯ</a:t>
            </a:r>
          </a:p>
        </p:txBody>
      </p:sp>
    </p:spTree>
    <p:extLst>
      <p:ext uri="{BB962C8B-B14F-4D97-AF65-F5344CB8AC3E}">
        <p14:creationId xmlns:p14="http://schemas.microsoft.com/office/powerpoint/2010/main" val="79108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E754392-C8B2-2185-674B-83B962E2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316" y="1425930"/>
            <a:ext cx="4129528" cy="232873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63DFB30-697D-769E-CCD6-34E37CE7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69" y="558951"/>
            <a:ext cx="5666175" cy="585267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31AC73A-4F1B-246E-66DE-0A4538453DD6}"/>
              </a:ext>
            </a:extLst>
          </p:cNvPr>
          <p:cNvSpPr txBox="1"/>
          <p:nvPr/>
        </p:nvSpPr>
        <p:spPr>
          <a:xfrm>
            <a:off x="876669" y="747182"/>
            <a:ext cx="6138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7.4 ข้อควรรู้สำหรับนายจ้าง ลูกจ้างใน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สัญญาจ้างแรงงาน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1AC2FFF-6809-FDAB-88EE-E4B99611DF45}"/>
              </a:ext>
            </a:extLst>
          </p:cNvPr>
          <p:cNvSpPr txBox="1"/>
          <p:nvPr/>
        </p:nvSpPr>
        <p:spPr>
          <a:xfrm>
            <a:off x="2470212" y="3771693"/>
            <a:ext cx="4203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กฎหมายคุ้มครองแรงงาน ผู้ประกอบการมือใหม่ต้องรู้ไว้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5B6A8B6D-7CB4-EEF3-9CFF-8010F3AD819E}"/>
              </a:ext>
            </a:extLst>
          </p:cNvPr>
          <p:cNvSpPr/>
          <p:nvPr/>
        </p:nvSpPr>
        <p:spPr>
          <a:xfrm>
            <a:off x="963223" y="4268544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74D63F-710F-619E-DEEE-CDECF03D456F}"/>
              </a:ext>
            </a:extLst>
          </p:cNvPr>
          <p:cNvSpPr txBox="1"/>
          <p:nvPr/>
        </p:nvSpPr>
        <p:spPr>
          <a:xfrm>
            <a:off x="1158535" y="4268544"/>
            <a:ext cx="53843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กฎหมายคุ้มครองแรงงาน ผู้ประกอบการ ลูกจ้าง นายจ้างมือใหม่ต้องรู้ไว้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8CB5222-7C31-DCEB-3B1D-E28C4D9BE210}"/>
              </a:ext>
            </a:extLst>
          </p:cNvPr>
          <p:cNvSpPr txBox="1"/>
          <p:nvPr/>
        </p:nvSpPr>
        <p:spPr>
          <a:xfrm>
            <a:off x="1058658" y="4667833"/>
            <a:ext cx="70266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การเริ่มต้นธุรกิจใหม่ หรือผู้ประกอบการหน้าใหม่นั้น เกิดขึ้นมากมายในปัจจุบัน และนอกจากเรื่องการบริหารธุรกิจแล้ว สิ่งที่เหล่าผู้ประกอบการมือใหม่ควรรู้ คือ กฎหมายคุ้มครองแรงงาน เพราะการรู้จักกฎหมายแรงงานหรือ พรบ.คุ้มครองแรงงาน จะช่วยให้ผู้ประกอบการปฏิบัติตามกฎหมายและสร้างสภาพแวดล้อมที่ดีขึ้นสำหรับการทำงานที่เป็นประโยชน์ทั้งสองฝ่าย ซึ่งส่งผลให้เกิดความพึงพอใจและความเชื่อมั่นจากพนักงานต่อองค์กรด้วย โดยกฎหมายคุ้มครองแรงงานที่ผู้ประกอบการควรรู้ไว้ มีดังนี้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3505018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C849C4D8-6A47-4B5C-D3B7-A23CA7CBE420}"/>
              </a:ext>
            </a:extLst>
          </p:cNvPr>
          <p:cNvSpPr/>
          <p:nvPr/>
        </p:nvSpPr>
        <p:spPr>
          <a:xfrm>
            <a:off x="1114143" y="815983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88179D8-8B86-32EB-26B4-F9F91C18B7E4}"/>
              </a:ext>
            </a:extLst>
          </p:cNvPr>
          <p:cNvSpPr txBox="1"/>
          <p:nvPr/>
        </p:nvSpPr>
        <p:spPr>
          <a:xfrm>
            <a:off x="1291700" y="815983"/>
            <a:ext cx="2197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7.4.1 </a:t>
            </a:r>
            <a:r>
              <a:rPr lang="th-TH" sz="2000" b="1" dirty="0" err="1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สัญญาจ้างงาน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E0D80FF-DC38-1512-AC35-931A7DCD663A}"/>
              </a:ext>
            </a:extLst>
          </p:cNvPr>
          <p:cNvSpPr txBox="1"/>
          <p:nvPr/>
        </p:nvSpPr>
        <p:spPr>
          <a:xfrm>
            <a:off x="1114143" y="1182231"/>
            <a:ext cx="69978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เพราะสัญญาจ้างงาน คือการตกลงว่างจ้างงานระหว่างนายจ้างกับลูกจ้าง เพื่อกำหนด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ความรับผิดชอบและสิทธิของทั้งสองฝ่าย แม้เป็นการตกลงทางวาจา หากลูกจ้างลงมือทำงานแล้ว ก็ถือเป็นสัญญาจ้างงานสมบูรณ์ทันที แต่เพื่อป้องกันความยุ่งยากในภายหลัง นายจ้างควรทำสัญญาจ้างเป็นเอกสารที่ระบุถึงรายละเอียดการทำงาน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กฏระเบียบ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ข้อบังคับต่าง ๆ ในขณะปฏิบัติงานให้ชัดเจน ซึ่งจะต้องไม่ขัดกับกฎหมายคุ้มครองแรงงาน มิเช่นนั้นจะถือว่าสัญญานั้นเป็นโมฆะ โดยสัญญาจ้างงาน จะมีผลตลอดอายุการทำงานของลูกจ้าง ยกเว้นกรณีที่เป็นสัญญาจ้างชั่วคราวที่ระบุระยะเวลาทำงานที่แน่นอน จะมีผลสิ้นสุดตามระยะเวลาที่ระบุไว้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3B56C40D-1C92-942F-0247-17E9A912D720}"/>
              </a:ext>
            </a:extLst>
          </p:cNvPr>
          <p:cNvSpPr/>
          <p:nvPr/>
        </p:nvSpPr>
        <p:spPr>
          <a:xfrm>
            <a:off x="1114143" y="3431589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F004C47-1A5C-233F-145A-A207F68D3703}"/>
              </a:ext>
            </a:extLst>
          </p:cNvPr>
          <p:cNvSpPr txBox="1"/>
          <p:nvPr/>
        </p:nvSpPr>
        <p:spPr>
          <a:xfrm>
            <a:off x="1282817" y="342641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7.4.2 การกำหนดเวลาทำงานและเวลาพัก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B460AD7-07B7-9923-76BD-D9298639D7EB}"/>
              </a:ext>
            </a:extLst>
          </p:cNvPr>
          <p:cNvSpPr txBox="1"/>
          <p:nvPr/>
        </p:nvSpPr>
        <p:spPr>
          <a:xfrm>
            <a:off x="1451491" y="382652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กฎหมายคุ้มครองแรงงานกำหนดไว้ว่า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438A24F-39A2-513B-8AE1-E9C1E48E63BA}"/>
              </a:ext>
            </a:extLst>
          </p:cNvPr>
          <p:cNvSpPr txBox="1"/>
          <p:nvPr/>
        </p:nvSpPr>
        <p:spPr>
          <a:xfrm>
            <a:off x="1016487" y="4226631"/>
            <a:ext cx="76037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งานทั่วไป ระยะเวลาการทำงานไม่เกิน 8 ชม./วัน และไม่เกิน 48 ชม./สัปดาห์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งานอัตราย ระยะเวลาการทำงานไม่เกิน 7 ชม./วัน และ 42 ชม./สัปดาห์ เช่น งานใต้ดิน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ใต้น้ำ ในถ้ำ ในอุโมงค์ ในที่อับอากาศ งานเกี่ยวกับกัมมันตภาพรังสี งานเชื่อมโลหะ งานขนส่งวัตถุอันตราย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งานผลิตสารเคมี งานที่ต้องทำด้วยเครื่องมือ เครื่องจักรที่ได้รับความสั่นสะเทือนอาจเป็นอันตราย งานที่เกี่ยวกับ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ความร้อนจัด เย็นจัด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ลูกจ้างต้องมีเวลาพัก 1 ชม. ระหว่างการทำงานปกติ หบังจากทำงานมาแล้วไม่เกิน 5 ชม.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ติดต่อกัน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0430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339DE8E4-62E5-026F-186C-44282B1046E3}"/>
              </a:ext>
            </a:extLst>
          </p:cNvPr>
          <p:cNvSpPr/>
          <p:nvPr/>
        </p:nvSpPr>
        <p:spPr>
          <a:xfrm>
            <a:off x="1149654" y="769682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6EB7218-AC70-3B4A-6F25-D7925F61689C}"/>
              </a:ext>
            </a:extLst>
          </p:cNvPr>
          <p:cNvSpPr txBox="1"/>
          <p:nvPr/>
        </p:nvSpPr>
        <p:spPr>
          <a:xfrm>
            <a:off x="1371600" y="769682"/>
            <a:ext cx="2357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7.4.3 การกำหนดวันหยุด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8BD816D-E772-03FE-85A9-2E148409EA0C}"/>
              </a:ext>
            </a:extLst>
          </p:cNvPr>
          <p:cNvSpPr txBox="1"/>
          <p:nvPr/>
        </p:nvSpPr>
        <p:spPr>
          <a:xfrm>
            <a:off x="1149654" y="1241243"/>
            <a:ext cx="67159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ใน 1 สัปดาห์ต้องมีวันหยุดอย่างน้อย 1 วัน โดยวันหยุดต้องห่างกันไม่เกิน 6 วัน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ใน 1 ปีลูกจ้างมีสิทธิหยุดตามประเพณีไม่น้อยกว่า 13 วัน รวมวันแรงงาน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ลูกจ้างที่ทำงานติดต่อกันเป็นระยะเวลา 1 ปีมีสิทธิลาพักร้อนได้อย่างน้อย 6 วัน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C5BE2B0B-9E07-8A7D-D657-EB3544366998}"/>
              </a:ext>
            </a:extLst>
          </p:cNvPr>
          <p:cNvSpPr/>
          <p:nvPr/>
        </p:nvSpPr>
        <p:spPr>
          <a:xfrm>
            <a:off x="1239910" y="2431551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E4C2665-77EB-56C3-0202-011317C84142}"/>
              </a:ext>
            </a:extLst>
          </p:cNvPr>
          <p:cNvSpPr txBox="1"/>
          <p:nvPr/>
        </p:nvSpPr>
        <p:spPr>
          <a:xfrm>
            <a:off x="1371600" y="23601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7.4.4 การทำงานล่วงเวลา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769F88FF-2A4F-8A21-8026-2E6D1E3758F5}"/>
              </a:ext>
            </a:extLst>
          </p:cNvPr>
          <p:cNvSpPr txBox="1"/>
          <p:nvPr/>
        </p:nvSpPr>
        <p:spPr>
          <a:xfrm>
            <a:off x="1044601" y="2910384"/>
            <a:ext cx="70784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ชั่วโมงการทำงานล่วงเวลา การทำงานในวันหยุด และการทำงานล่วงเวลาในวันหยุด รวมแล้ว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ต้องไม่เกิน 36 ชม./สัปดาห์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กรณีทำโอต่อจากเวลาทำงานปกติไม่น้อยกว่า 2 ชม. ลูกจ้าง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ต้เ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องมีเวลาพักไม่น้อยกว่า 20 นาที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ก่อนเริ่มทำโอที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ค่าโอทีในวันทำงานปกติ นายจ้างต้องจ่ายไม่น้อยกว่า 1.5 เท่าของค่าจ้างรายชั่วโมง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ค่าจ้างในวันหยุด หรือวันหยุดนักขัตฤกษ์ 0 – 8 ชั่วโมงแรก (ไม่รวมเวลาพัก 1 ชม.) 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ต้องจ่ายไม่น้อยกว่า 1 เท่าของค่าจ้างรายชั่วโมง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ค่าโอทีในวันหยุด หรือวันหยุดนักขัตฤกษ์ ตั้งแต่ชั่วโมงที่ 9 เป็นต้นไป (ไม่รวมเวลาพัก 1 ชม.)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นายจ้างต้องจ่ายไม่น้อยกว่า 3 เท่าของค่าจ้างรายชั่วโมง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8901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386F6E5-10BE-BDF5-A7FE-04A08C24531B}"/>
              </a:ext>
            </a:extLst>
          </p:cNvPr>
          <p:cNvSpPr/>
          <p:nvPr/>
        </p:nvSpPr>
        <p:spPr>
          <a:xfrm>
            <a:off x="1195522" y="839287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B670A3A-0177-DD3E-CD74-E5709533362C}"/>
              </a:ext>
            </a:extLst>
          </p:cNvPr>
          <p:cNvSpPr txBox="1"/>
          <p:nvPr/>
        </p:nvSpPr>
        <p:spPr>
          <a:xfrm>
            <a:off x="1344967" y="83928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7.4.5 การกำหนด</a:t>
            </a:r>
            <a:r>
              <a:rPr lang="th-TH" sz="2000" b="1" dirty="0" err="1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โควต้า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การลา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384E526-F3B2-B263-2FF3-F8592487BF56}"/>
              </a:ext>
            </a:extLst>
          </p:cNvPr>
          <p:cNvSpPr txBox="1"/>
          <p:nvPr/>
        </p:nvSpPr>
        <p:spPr>
          <a:xfrm>
            <a:off x="1096392" y="1239397"/>
            <a:ext cx="66005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ให้ลูกจ้างลาป่วยได้ไม่เกิน 30 วัน โดยได้รับค่าจ้างตามปกติ หากติดต่อกันเกิน 3 วัน นายจ้างมีสิทธิขอดูใบรับรองแพทย์ได้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ให้ลูกจ้างลาคลอดได้ไม่เกิน 98 วัน ไม่ต้องมีใบรับรองแพทย์ นับรวมวันหยุด และนายจ้างต้องจ่ายค่าจ้างปกติเป็นเวลา 45 วัน และอีก 45 วันลูกจ้างได้รับจากประกันสังคม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ให้ลูกจ้าง ลาเพื่อการฝึกอบรมหรือพัฒนาความรู้ความสามารถได้ โดยจ่ายค่าจ้างตามที่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เงื่อนไขของบริษัทกำหนด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ให้ลูกจ้างลาเพื่อรับราชการทหาร ไม่เกินปีละ 60 วัน โดยได้รับค่าจ้างตามปกติ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ให้ลูกจ้างทำหมันและหยุดทำงานได้ตามคำวินิจฉัยของแพทย์ โดยได้รับค่าจ้างตามปกติ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ให้ลูกจ้างสามารถลากิจ เพื่อกิจธุระอันจำเป็น โดยได้รับค่าจ้างตามปกติ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26174B4-7AE2-10DB-D64D-722890A06318}"/>
              </a:ext>
            </a:extLst>
          </p:cNvPr>
          <p:cNvSpPr/>
          <p:nvPr/>
        </p:nvSpPr>
        <p:spPr>
          <a:xfrm>
            <a:off x="1195521" y="4207426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288FCE9-156A-1924-1445-1E564669AEC3}"/>
              </a:ext>
            </a:extLst>
          </p:cNvPr>
          <p:cNvSpPr txBox="1"/>
          <p:nvPr/>
        </p:nvSpPr>
        <p:spPr>
          <a:xfrm>
            <a:off x="1344967" y="420742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7.4.6 การจ่ายเงินทดแทน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CE5B941-4A09-7A0B-9FE9-2D9F484BCA03}"/>
              </a:ext>
            </a:extLst>
          </p:cNvPr>
          <p:cNvSpPr txBox="1"/>
          <p:nvPr/>
        </p:nvSpPr>
        <p:spPr>
          <a:xfrm>
            <a:off x="1195520" y="4695274"/>
            <a:ext cx="63416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กฎหมายคุ้มครองแรงงานระบุถึงกรณีที่ลูกจ้างประสบอันตราย เจ็บป่วย ถึงแก่ความตาย หรือสูญหาย เนื่องจากการทำงานให้นายจ้าง นายจ้างจำเป็นต้องจ่ายเงินทดแทนให้แก่ลูกจ้างตามนี้</a:t>
            </a:r>
          </a:p>
        </p:txBody>
      </p:sp>
    </p:spTree>
    <p:extLst>
      <p:ext uri="{BB962C8B-B14F-4D97-AF65-F5344CB8AC3E}">
        <p14:creationId xmlns:p14="http://schemas.microsoft.com/office/powerpoint/2010/main" val="4000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5F84C00-C11A-93D7-824F-0D9214C51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36" y="778902"/>
            <a:ext cx="3156013" cy="585267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1B85129-E306-5650-072F-B36B6F7699AC}"/>
              </a:ext>
            </a:extLst>
          </p:cNvPr>
          <p:cNvSpPr txBox="1"/>
          <p:nvPr/>
        </p:nvSpPr>
        <p:spPr>
          <a:xfrm>
            <a:off x="1036466" y="891105"/>
            <a:ext cx="3360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7.1 บททั่วไปของสัญญาจ้างแรงงาน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3FE60E4-1F07-0FF3-6C62-7F3371A42E0D}"/>
              </a:ext>
            </a:extLst>
          </p:cNvPr>
          <p:cNvSpPr txBox="1"/>
          <p:nvPr/>
        </p:nvSpPr>
        <p:spPr>
          <a:xfrm>
            <a:off x="998736" y="1529541"/>
            <a:ext cx="69023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เป็นขั้นตอนที่สำคัญ อย่างหนึ่งก่อนที่ลูกจ้างจะเข้าไปทำงานให้นายจ้าง หลังจาก ฝ่ายนายจ้างมีการสัมภาษณ์งานกับลูกจ้างเป็นที่เรียบร้อย แล้วตกลงที่จะจ้างเราเป็นลูกจ้าง ในวันที่มาทำงานวันแรกฝ่ายบุคลากรหรือนายจ้างจะต้องเรียกเรามาทำสัญญาจ้างแรงงานเป็นลายลักษณ์อักษรให้ชัดเจน ในกรณีที่นายจ้างเป็นรูปแบบของบริษัทหรือ สถานที่ที่มีลูกจ้างหลาย ๆ คน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หนังสือสัญญาจ้างงาน ไม่ว่าจะ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ตำแหน่งอะไร หรือสาขาด้านใด ก่อนเซ็นต้องดูอะไรบ้าง เพื่อความเข้าใจถูกต้องตรงกันของทั้งนายจ้างและลูกจ้าง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466B327-712F-881B-51A3-0F1F150EB43B}"/>
              </a:ext>
            </a:extLst>
          </p:cNvPr>
          <p:cNvSpPr txBox="1"/>
          <p:nvPr/>
        </p:nvSpPr>
        <p:spPr>
          <a:xfrm>
            <a:off x="998736" y="3468533"/>
            <a:ext cx="69023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สัญญาการจ้างงาน คือ สัญญาที่ทำขึ้นระหว่างนายจ้างและลูกจ้าง เป็นการกำหนดหรือเป็นตกลงเกี่ยวกับสิทธิและหน้าที่ของนายจ้างและลูกจ้าง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นายจ้าง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= จะต้องจ่ายค่าจ้างให้ลูกจ้างตลอดเวลาที่ลูกจ้างทำงานให้ จะได้มากน้อยแค่ไหนก็แล้วแต่จะตกลงกัน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ลูกจ้าง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= จะทำงานให้แก่นายจ้าง นอกจากนี้จะต้องซื่อสัตย์ เพื่อรักษาประโยชน์ของนายจ้าง นั่นคือไม่นำข้อมูลเกี่ยวกับงบดุล ลูกค้า หรือราคาของบริษัทไปเผยแพร่หรือทำงานในกิจการอย่างเดียวกันในสถานประกอบการที่เป็นคู่แข่ง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1815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F654983-0148-9648-5CA1-471E23D0C4E1}"/>
              </a:ext>
            </a:extLst>
          </p:cNvPr>
          <p:cNvSpPr txBox="1"/>
          <p:nvPr/>
        </p:nvSpPr>
        <p:spPr>
          <a:xfrm>
            <a:off x="985420" y="858303"/>
            <a:ext cx="70133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กรณีลูกจ้างประสบอันตรายหรือเจ็บป่วยเนื่องจากการทำงานให้นายจ้างจ่ายค่ารักษาพยาบาล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เท่าที่จ่ายจริงตามความจำเป็นไม่เกิน 50,000 บาท และถ้าในกรณีที่ลูกจ้างเป็นผู้ป่วยใน มีค่าใช้จ่ายเกี่ยวกับค่าห้อง ค่าอาหาร ค่าบริการพยาบาลและค่าบริการทั่วไป ให้นายจ้างจ่ายค่าใช้จ่ายดังกล่าว เท่าที่จ่ายจริงแต่ไม่เกินวันละ 1,300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กรณีทุพพลภาพเนื่องจากการทำงาน ลูกจ้างจะได้รับค่ารักษาพยาบาล ค่าทดแทนจำนวน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70% ของค่าจ้างรายเดือน ในกรณีไม่สามารถทำงานได้เกิน 3 วัน และค่าทดแทน 70% ของค่าจ้างรายเดือนกรณีทุพพลภาพเป็นเวลาไม่เกิน 15 ปี และหากจำเป็นต้องได้รับการฟื้นฟูสมรรถภาพ จะได้รับค่าฟื้นฟูสมรรถภาพด้วย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กรณีตายหรือสูญหายจากการทำงาน เป็นระยะเวลาไม่น้อยกว่า 120 วันนับแต่วันที่เกิด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เหตุ สิทธิที่ลูกจ้างจะได้รับ คือ ค่าทำศพ จำนวน 100 เท่าของอัตราสูงสุดของค่าจ้างขั้นต่ำรายวัน ค่าทดแทนของค่าจ้างรายเดือนในอัตรา 70% ของค่าจ้างรายเดือน มีกำหนด 10 ปี (จ่ายให้แก่ผู้มีสิทธิตามที่กฎหมายกำหนด)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107FB57-5984-C19E-9156-2AF9B7636C73}"/>
              </a:ext>
            </a:extLst>
          </p:cNvPr>
          <p:cNvSpPr/>
          <p:nvPr/>
        </p:nvSpPr>
        <p:spPr>
          <a:xfrm>
            <a:off x="1053478" y="4709428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51961E1-FFDF-8D6B-3042-B02A18C5F51E}"/>
              </a:ext>
            </a:extLst>
          </p:cNvPr>
          <p:cNvSpPr txBox="1"/>
          <p:nvPr/>
        </p:nvSpPr>
        <p:spPr>
          <a:xfrm>
            <a:off x="1265067" y="470942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กฎหมายคุ้มครองแรงงาน ผู้ประกอบการมือใหม่ต้องรู้ไว้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A8CFB45-BAD9-796C-110D-E1F5632086B9}"/>
              </a:ext>
            </a:extLst>
          </p:cNvPr>
          <p:cNvSpPr txBox="1"/>
          <p:nvPr/>
        </p:nvSpPr>
        <p:spPr>
          <a:xfrm>
            <a:off x="985420" y="5175011"/>
            <a:ext cx="6764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จากกฎหมายคุ้มครองแรงงานที่กล่าวมา ถือได้ว่าเป็นกฎหมายสำคัญที่ผู้ประกอบการมือใหม่จะละเลยไม่ได้ เพราะเป็นสิทธิเบื้องต้นที่รัฐกำหนดไว้ให้ลูกจ้าง เพื่อการทำงานอย่างมีความสุข</a:t>
            </a:r>
          </a:p>
        </p:txBody>
      </p:sp>
    </p:spTree>
    <p:extLst>
      <p:ext uri="{BB962C8B-B14F-4D97-AF65-F5344CB8AC3E}">
        <p14:creationId xmlns:p14="http://schemas.microsoft.com/office/powerpoint/2010/main" val="1467399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E94DF67-31D5-AE2A-8A40-4DBFC6CB018E}"/>
              </a:ext>
            </a:extLst>
          </p:cNvPr>
          <p:cNvSpPr txBox="1"/>
          <p:nvPr/>
        </p:nvSpPr>
        <p:spPr>
          <a:xfrm>
            <a:off x="1431524" y="631145"/>
            <a:ext cx="6280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และสบายใจกันทั้งสองฝ่าย นอกจากนี้ยังมีรายละเอียดต่าง ๆ เกี่ยวกับการใช้แรงงานเด็ก แรงงานสตรี เงินชดเชยเลิกจ้างกฎระเบียบบริษัท ข้อบังคับการทำงาน การร้องทุกข์ รวมไปถึงบทลงโทษหากนายจ้างไม่ปฏิบัติตามกฎหมายซึ่งสามารถเข้าไปอ่านรายละเอียดเพิ่มเติมได้ที่ การคุ้มครองแรงงานจากกระทรวงแรงงาน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D06109C1-0F66-8027-2E3E-2E873D7EF4CE}"/>
              </a:ext>
            </a:extLst>
          </p:cNvPr>
          <p:cNvSpPr/>
          <p:nvPr/>
        </p:nvSpPr>
        <p:spPr>
          <a:xfrm>
            <a:off x="1186643" y="2067735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4B64A97-DCF2-71CA-878C-A4B4B63B2EE8}"/>
              </a:ext>
            </a:extLst>
          </p:cNvPr>
          <p:cNvSpPr txBox="1"/>
          <p:nvPr/>
        </p:nvSpPr>
        <p:spPr>
          <a:xfrm>
            <a:off x="1431524" y="204994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แนวทางการเตรียมตัวในการเข้าไปสัมภาษณ์งาน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DC82D3A-BD45-B7D1-168A-C25F9A83FB7F}"/>
              </a:ext>
            </a:extLst>
          </p:cNvPr>
          <p:cNvSpPr txBox="1"/>
          <p:nvPr/>
        </p:nvSpPr>
        <p:spPr>
          <a:xfrm>
            <a:off x="1431524" y="243792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ก่อนไปสัมภาษณ์งาน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6003ACF-6FD7-F488-83C3-7C4ABD302473}"/>
              </a:ext>
            </a:extLst>
          </p:cNvPr>
          <p:cNvSpPr txBox="1"/>
          <p:nvPr/>
        </p:nvSpPr>
        <p:spPr>
          <a:xfrm>
            <a:off x="1186643" y="2782164"/>
            <a:ext cx="656503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หาข้อมูลเกี่ยวกับตำแหน่งงานที่สมัคร, บริษัทที่สมัคร, ลักษณะธุรกิจ และแนวโน้มเศรษฐกิจ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เตรียมอุปกรณ์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เรซู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เม่ ผลงานการทำงานเด่น ๆ 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save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smart phone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ที่เกี่ยวข้องที่ควรนำติดตัวไปด้วย และสามารถนำเสนอได้หากมีการถาม แต่ต้องระวังว่าไม่ใช่งานที่ต้องเป็นความลับของที่ทำงานเดิม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หากคุณมีการใช้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Social media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โพสต์ในเชิงลบ ควรเคลียร์หรือปิด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ปิดโทรศัพท์ เครื่องมือสื่อสาร แบบสนิทเลยก่อนสัมภาษณ์ ถ้าเปิดสั่นแล้วยังมีเสียงก็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shut down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ไปเลย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ไปถึงสถานี่สัมภาษณ์ก่อนเวลาสัก 20 นาที เพราะบางบริษัทต้องมีการกรอกเอกสารเข้า หรือห้องที่สัมภาษณ์อาจจะต้องเดินทางไปอีกหลายตึก จะได้มีเวลาดูเสื้อผ้าหน้าผม ผู้หญิงอาจจะต้องดูเรื่องการแต่งหน้า เติมสีปาก หรือ เข้าห้องน้ำให้เรียบร้อยก่อนเข้าห้องน้ำ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2297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3A46CE-977A-7E72-C1C2-24BF9162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92" y="619379"/>
            <a:ext cx="2514415" cy="2063718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99AE443-0422-3CD7-1E9A-5BDD518C9E27}"/>
              </a:ext>
            </a:extLst>
          </p:cNvPr>
          <p:cNvSpPr txBox="1"/>
          <p:nvPr/>
        </p:nvSpPr>
        <p:spPr>
          <a:xfrm>
            <a:off x="3475608" y="262669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การแต่งกายไปสัมภาษณ์งาน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7B244AF-5C16-5757-98BE-63CB88660DFF}"/>
              </a:ext>
            </a:extLst>
          </p:cNvPr>
          <p:cNvSpPr txBox="1"/>
          <p:nvPr/>
        </p:nvSpPr>
        <p:spPr>
          <a:xfrm>
            <a:off x="1460376" y="290771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ระหว่าการสัมภาษณ์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4F9251D-3FA5-E271-4B46-F2087DF1861D}"/>
              </a:ext>
            </a:extLst>
          </p:cNvPr>
          <p:cNvSpPr txBox="1"/>
          <p:nvPr/>
        </p:nvSpPr>
        <p:spPr>
          <a:xfrm>
            <a:off x="923278" y="3258703"/>
            <a:ext cx="87711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First Impression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สำคัญมาก การเดิน การพูด ความสะอาด ความมั่นใจ สุขภาพที่ดี ความอ่อนน้อม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ถ่อมตน การสบตา การยิ้ม การไหว้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วางแผนการนำเสนอตัวเอง แนวที่เรียกว่า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Pitching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ขายตัวเองให้ได้ภายใน 1–2 นาทีไว้ด้วย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พยามหลีกเลี่ยงการตอบคำถามหรือถามคำถามเชิงลบไว้ ไม่ว่าจะเป็นเรื่องที่ทำงานเก่า หรือเจ้านายเก่า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งานเดิม พยามนำเสนอในเชิงบวก เช่น งานหนักมากจนคุณทนไม่ไหว เวลาตอบ/นำเสนอในแนว “งานที่ได้รับ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ผิดชอบมีความหลากหลายและจำนวนมาก ทำให้ได้เรียนรู้ และประสบการณ์ต่าง ๆ เช่น การคิดเป็นระบบ,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การประสานงาน ฯ เป็นต้น”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นำเสนอทักษะที่คุณสามารถนำไปลงมือทำได้ทันที เมื่อทำงาน และสัมพันธ์กับตำแหน่งงานที่ได้สมัคร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เรื่องเงินเดือน ให้รอถึงช่วงสุดท้าย ของการสัมภาษณ์ หากทางผู้สัมภาษณ์ไม่ถาม เราอาจจะสามารถ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ถามได้ แต่หลังจากที่เราถามคำถามอื่นแล้ว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2842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15A2292-151B-C165-A965-03CCB11F4E12}"/>
              </a:ext>
            </a:extLst>
          </p:cNvPr>
          <p:cNvSpPr txBox="1"/>
          <p:nvPr/>
        </p:nvSpPr>
        <p:spPr>
          <a:xfrm>
            <a:off x="1140781" y="76080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หลังสัมภาษณ์เสร็จ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94CEC6F-EA19-4366-A505-93AAD56D1215}"/>
              </a:ext>
            </a:extLst>
          </p:cNvPr>
          <p:cNvSpPr txBox="1"/>
          <p:nvPr/>
        </p:nvSpPr>
        <p:spPr>
          <a:xfrm>
            <a:off x="1140781" y="1160915"/>
            <a:ext cx="65650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อีเมล์หรือโทรไปขอบคุณผู้สัมภาษณ์ 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HR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ที่ติดต่อด้วยหลังสัมภาษณ์เสร็จ แม้ว่าตำแหน่งที่เราสมัครอาจจะไม่ได้ แต่หากผลการสัมภาษณ์เราดี เมื่อมีตำแหน่งอื่น ๆ ที่เหมาะสมกับเรา เขาอาจะคิดถึงเราได้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หากสัมภาษณ์แล้วมีแนวโน้มเชิงบวก หลังจากนั้นโทรไปสอบถามผลอีกครั้งหลังจากสัมภาษณ์ 2–3สัปดาห์ เพื่อสอบถามผลการสัมภาษณ์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หลังสัมภาษณ์เสร็จ ไม่โพสต์ลง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Social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เด็ดขาด แม้ว่าบางครั้งคุณจะไม่โอเคกับการสัมภาษณ์แค่ไหน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D3DC2EF6-BCCE-11B8-52A2-9CDAA9341D82}"/>
              </a:ext>
            </a:extLst>
          </p:cNvPr>
          <p:cNvSpPr/>
          <p:nvPr/>
        </p:nvSpPr>
        <p:spPr>
          <a:xfrm>
            <a:off x="1273946" y="3450317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41538B5-CDBF-8EFE-259C-F4B4605915AE}"/>
              </a:ext>
            </a:extLst>
          </p:cNvPr>
          <p:cNvSpPr txBox="1"/>
          <p:nvPr/>
        </p:nvSpPr>
        <p:spPr>
          <a:xfrm>
            <a:off x="1273946" y="345031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แนวคำถามที่ควรเตรียมคำตอบไว้เบื้องต้น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BBA9306-65CB-6EAA-23BC-A1A397D29B12}"/>
              </a:ext>
            </a:extLst>
          </p:cNvPr>
          <p:cNvSpPr txBox="1"/>
          <p:nvPr/>
        </p:nvSpPr>
        <p:spPr>
          <a:xfrm>
            <a:off x="1631272" y="3807794"/>
            <a:ext cx="5584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คุณหา หรือได้ข้อมูลงานนี้มาได้อย่างไร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ทำไมคุณจึงลาออกจากงานเก่า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ให้เล่าเรื่องราวเกี่ยวกับตัวคุณให้เราฟังหน่อยค่ะ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จุดอ่อนและจุดแข็งของคุณคืออะไร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หน้าที่การทำงานที่คุณทำสุดท้าย หรือปัจจุบันคืออะไร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อะไรคือความรับผิดชอบของงานสุดท้ายที่ได้ทำ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อะไรคือความท้าทายในการทำงานที่คุณได้เจอ และคุณผ่านมาได้อย่างไร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คุณรู้จักบริษัทเราบ้างหรือไม่ 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1829169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22364E8-DBDE-D8CF-7A2F-64F50342E67D}"/>
              </a:ext>
            </a:extLst>
          </p:cNvPr>
          <p:cNvSpPr txBox="1"/>
          <p:nvPr/>
        </p:nvSpPr>
        <p:spPr>
          <a:xfrm>
            <a:off x="1287262" y="590300"/>
            <a:ext cx="54730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อะไรที่จูงใจคุณให้มาสมัครงานในตำแหน่งนี้ และในบริษัทของเรา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สไตล์การทำงาน หรือสไตล์การบริหารจัดการที่คุณชอบ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อะไรที่คุณคิดว่า คุณเป็นคนที่เรากำลังหาในตำแหน่งนี้ หรือ ทำไมเราต้องจ้างคุณมาในตำแหน่งนี้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อะไรคือ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เเรงจูงใจ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ของคุณ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เงินเดือนที่คาดหวังคืออะไร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คุณมีคำถามอะไรบ้างหรือไม่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702C08E-71B7-F19A-292F-98F175454135}"/>
              </a:ext>
            </a:extLst>
          </p:cNvPr>
          <p:cNvSpPr/>
          <p:nvPr/>
        </p:nvSpPr>
        <p:spPr>
          <a:xfrm>
            <a:off x="1158536" y="2894308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7FEB39B-9A8E-0A9C-8399-BEFD0D215B59}"/>
              </a:ext>
            </a:extLst>
          </p:cNvPr>
          <p:cNvSpPr txBox="1"/>
          <p:nvPr/>
        </p:nvSpPr>
        <p:spPr>
          <a:xfrm>
            <a:off x="1309455" y="285614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คำถามในยุคปัจจุบัน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1CE0602-E04D-34DB-9D99-4BE6F4074139}"/>
              </a:ext>
            </a:extLst>
          </p:cNvPr>
          <p:cNvSpPr txBox="1"/>
          <p:nvPr/>
        </p:nvSpPr>
        <p:spPr>
          <a:xfrm>
            <a:off x="1287262" y="3248239"/>
            <a:ext cx="61300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ในสถานการณ์นี้ที่มีวิกฤตโควิด คุณมีแนวคิดการบริหารจัดการ คน|ชีวิต| การทำงาน| ลูกน้อง อย่างไร</a:t>
            </a:r>
          </a:p>
          <a:p>
            <a:pPr lvl="1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บริษัทควรปรับตัว | ธุรกิจ อย่างไรในสถานการณ์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คุณมีแนวทางในการพัฒนาตัวเอง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Up skill, Reskill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อย่างไร มีวิธีการอะไรบ้าง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คุณจะมีส่วนช่วยในการพัฒนาบริษัทอย่างไรบ้าง | คุณจะมีช่วยบริษัทเติบโตได้อย่างไรในยุคนี้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บริษัทกำลังจะ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Transform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สู่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Digital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คุณมีแนวทางหรือแนวคิดเกี่ยวกับเรื่องนี้อย่างไรบ้าง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นวัตกรรมอะไร หรือเครื่องมือใหม่ๆอะไรที่ควรนำมาใช้ในบริษัท หรือการทำงานให้มีประสิทธิภาพมากขึ้น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8906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6C8BFFB-3966-13BC-B2BD-88D79A57209F}"/>
              </a:ext>
            </a:extLst>
          </p:cNvPr>
          <p:cNvSpPr/>
          <p:nvPr/>
        </p:nvSpPr>
        <p:spPr>
          <a:xfrm>
            <a:off x="1202924" y="849582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0BECC99-D838-BA52-17ED-B8D5BDEEE239}"/>
              </a:ext>
            </a:extLst>
          </p:cNvPr>
          <p:cNvSpPr txBox="1"/>
          <p:nvPr/>
        </p:nvSpPr>
        <p:spPr>
          <a:xfrm>
            <a:off x="1389355" y="84958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คำถามแนวสร้างสรรค์หรือทดสอบวิธีการคิด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0CB285E-90E5-AE74-69AC-A53632A7AE03}"/>
              </a:ext>
            </a:extLst>
          </p:cNvPr>
          <p:cNvSpPr txBox="1"/>
          <p:nvPr/>
        </p:nvSpPr>
        <p:spPr>
          <a:xfrm>
            <a:off x="1664563" y="1249692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ถ้าให้เลือกเป็นสัตว์ได้ชนิดหนึ่ง คุณจะเลือกเป็นอะไร เพราะอะไร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คุณให้คำจำกัดความตัวเองไว้ว่าอย่างไร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Super Power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ที่คุณอยากมีคืออะไร เพราะอะไร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สถานที่ไหนที่คุณอยากไป หากมีเครื่องย้อนเวลา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คุณใช้ลูกปิงปองทำอะไรได้บ้าง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ทำไมท่อระบายน้ำถึงต้องกลม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คุณคิดว่า ตึกนี้มีไฟกี่ดวง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ทำไมลูกเทนนิสถึงต้องมีขนสั้น ๆ</a:t>
            </a:r>
          </a:p>
        </p:txBody>
      </p:sp>
    </p:spTree>
    <p:extLst>
      <p:ext uri="{BB962C8B-B14F-4D97-AF65-F5344CB8AC3E}">
        <p14:creationId xmlns:p14="http://schemas.microsoft.com/office/powerpoint/2010/main" val="398185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63F52C6-A2E1-9A3A-379C-050AF47DEBF7}"/>
              </a:ext>
            </a:extLst>
          </p:cNvPr>
          <p:cNvSpPr txBox="1"/>
          <p:nvPr/>
        </p:nvSpPr>
        <p:spPr>
          <a:xfrm>
            <a:off x="1025370" y="829996"/>
            <a:ext cx="67248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สัญญาจ้างแรงงานแม้จะไม่ได้มีการตกลงกันเป็นลายลักษณ์อักษร แต่นายจ้างให้ลูกจ้างมาช่วยทำงานแม้ไม่มี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เป็นหนังสือสัญญาจ้างแรงงาน ก็ถือว่ามี “สัญญาจ้างแรงงาน” เกิดขึ้นแล้ว นอกจากนั้นสัญญาจ้างแรงงานอาจเกิดขึ้นโดย “ปริยาย” ก็ได้ กล่าวคือ ไม่มีการพูดตกลง หรือเขียนเป็นลายลักษณ์อักษรแต่อาจเกิดขึ้นโดยพฤติการณ์ว่านายจ้างตกลงรับลูกจ้างเข้าทำงานและพร้อมจะจ่ายค่าจ้างให้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4E68D81-FB41-944E-7885-A98D9CCB9562}"/>
              </a:ext>
            </a:extLst>
          </p:cNvPr>
          <p:cNvSpPr txBox="1"/>
          <p:nvPr/>
        </p:nvSpPr>
        <p:spPr>
          <a:xfrm>
            <a:off x="1393795" y="246121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หนังสือสัญญาจ้างงาน ก่อนเซ็นสัญญา ต้องดูอะไรบ้าง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2E4F7EF-67A2-5685-5DFB-92A7A8968549}"/>
              </a:ext>
            </a:extLst>
          </p:cNvPr>
          <p:cNvSpPr txBox="1"/>
          <p:nvPr/>
        </p:nvSpPr>
        <p:spPr>
          <a:xfrm>
            <a:off x="1025370" y="2861322"/>
            <a:ext cx="72974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อ่านสองรอบเป็นอย่างน้อย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อ่านรายละเอียด และทำความเข้าใจโดยละเอียด ทุกบรรทัด ห้ามอ่านข้ามเด็ดขาด เพราะสัญญาที่เซ็น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ไปแล้วนั้น จะมีผลกับเราตลอดระยะเวลาที่ทำงาน ทั้งเงื่อนไขสิทธิสวัสดิการต่าง ๆ ข้อห้าม ข้อความปฏิบัติ บทลงโทษต่าง ๆ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ตำแหน่งและความรับผิดชอบต้องชัดเจน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ดูว่าตำแหน่งและหน้าที่ความรับผิดชอบ ในสัญญาจ้าง ตรงกับรายละเอียดที่สมัครมาหรือไม่ หากมีปัญหาส่วนไหน ให้สอบถามฝ่ายบุคคลทันที เพื่อให้เคลียร์ในรายละเอียด รวมถึงเรื่องค่าตอบแทน ค่าล่วงเวลาต่าง ๆ ด้วย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เงื่อนไขและกฎของบริษัท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อ่านรายละเอียดต่าง ๆ ให้ชัดเจน เงื่อนไขและกฎระเบียบที่ต้องปฏิบัติตาม ไม่ว่าจะเป็นเรื่อง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เวลาเข้า–เวลาออกงาน ระยะเวลาทดลองงาน หากมีส่วนไหนไม่เข้าใจ ให้ขอคำอธิบายจากฝ่ายบุคคลทันที</a:t>
            </a:r>
          </a:p>
        </p:txBody>
      </p:sp>
    </p:spTree>
    <p:extLst>
      <p:ext uri="{BB962C8B-B14F-4D97-AF65-F5344CB8AC3E}">
        <p14:creationId xmlns:p14="http://schemas.microsoft.com/office/powerpoint/2010/main" val="265430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EDF5F58-46E7-5B04-117C-6C396AF5E303}"/>
              </a:ext>
            </a:extLst>
          </p:cNvPr>
          <p:cNvSpPr txBox="1"/>
          <p:nvPr/>
        </p:nvSpPr>
        <p:spPr>
          <a:xfrm>
            <a:off x="958788" y="709173"/>
            <a:ext cx="670264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 สวัสดิการต่าง ๆ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ไม่ว่าจะเป็นสวัสดิการในเรื่องของสุขภาพ การกู้ยืมสินเชื่อต่าง ๆ การลาคลอด การเดินทาง รวมไปถึงกิจกรรมต่าง ๆ อ่านให้ถี่ถ้วนเพื่อรักษาสิทธิของตัวเอง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 วันแรกที่จะต้องเข้าทำงาน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การทำงานวันแรกมีความหมายอย่างมากต่อหน้าที่การงานและสภาพจิตใจ การเตรียมตัวให้พร้อมสำหรับวันแรกอย่างดี จะช่วยสร้างภาพลักษณ์ที่ดีในการทำงานให้ตัวเอง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 เก็บสำเนาเอาไว้ด้วย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เมื่อเซ็น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สัญญาแล้ว ควรเก็บเอกสารสำเนาไว้ด้วย และเอกสารสัญญาจ้างก็ไม่ควรเปิดเผยในที่สาธารณะ เพราะในเอกสารนั้นมีข้อมูล หรือความลับของบริษัทอยู่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 เซ็นหนังสือสัญญาจ้างงานก่อนลาออกจากที่ทำงานเก่าเสมอ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หลาย ๆ ครั้งที่เกิดการตกลงจ้างงานแบบปากเปล่า แต่ต่อมาก่อนที่จะเริ่มงานกลับเกิดการยกเลิกการจ้างงานก็มี เพื่อเป็นการป้องกันตัวเอง ควรจะมีการเซ็น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สัญญาที่ใหม่ก่อนทุกครั้ง เพื่อการันตรีการเข้าทำงานอย่างแน่นอน ก่อนที่จะมาแจ้งลาออกจากที่เดิม</a:t>
            </a:r>
          </a:p>
        </p:txBody>
      </p:sp>
    </p:spTree>
    <p:extLst>
      <p:ext uri="{BB962C8B-B14F-4D97-AF65-F5344CB8AC3E}">
        <p14:creationId xmlns:p14="http://schemas.microsoft.com/office/powerpoint/2010/main" val="533057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F745913-11FE-318D-3878-35D341CD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18" y="1780938"/>
            <a:ext cx="4053858" cy="2958027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2F6FA45-F512-4946-8FD0-2EF160D9B80D}"/>
              </a:ext>
            </a:extLst>
          </p:cNvPr>
          <p:cNvSpPr txBox="1"/>
          <p:nvPr/>
        </p:nvSpPr>
        <p:spPr>
          <a:xfrm>
            <a:off x="2924591" y="4995454"/>
            <a:ext cx="3076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การตรวจสอบสัญญาจ้างงาน ก่อนเซ็นชื่อ</a:t>
            </a:r>
          </a:p>
        </p:txBody>
      </p:sp>
    </p:spTree>
    <p:extLst>
      <p:ext uri="{BB962C8B-B14F-4D97-AF65-F5344CB8AC3E}">
        <p14:creationId xmlns:p14="http://schemas.microsoft.com/office/powerpoint/2010/main" val="378823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569043E-322B-7F1B-BF31-80056BD2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457" y="1175952"/>
            <a:ext cx="3450768" cy="46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6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82F31FD-4D17-77FA-129E-502D4A82B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705" y="1122869"/>
            <a:ext cx="3426590" cy="46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5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806FC09-9831-5202-6F24-8DFCE303E239}"/>
              </a:ext>
            </a:extLst>
          </p:cNvPr>
          <p:cNvSpPr txBox="1"/>
          <p:nvPr/>
        </p:nvSpPr>
        <p:spPr>
          <a:xfrm>
            <a:off x="1205143" y="648861"/>
            <a:ext cx="67337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33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ตัวอย่างงานทางด้านสายอาชีพ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ที่กฎหมายต้องมีการควบคุมและออกกฎระเบียบของผู้ที่จะประกอบอาชีพทางด้านนี้ เพื่อความปลอดภัยของตัว นายจ้าง ลูกจ้าง และบุคคลภายนอกที่ไปติดต่อด้วย มีดังต่อไปนี้ตามพระราชบัญญัติส่งเสริมการพัฒนาฝีมือแรงงาน พ.ศ. 2545 ได้กำหนดสาขาอาชีพช่างไฟฟ้าดังนี้ต้องอยู่ภายใต้กฎหมายสำหรับผู้ประกอบอาชีพ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สาขาอาชีพช่างไฟฟ้าภายในอาคาร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สาขาอาชีพช่างไฟฟ้าภายนอกอาคาร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สาขาอาชีพช่างไฟฟ้าอุตสาหกรรม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สาขาอาชีพช่างไฟฟ้าการควบคุมทางอุตสาหกรรม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สาขาช่างเครื่องปรับอากาศในบ้านและการพาณิชย์ขนาดเล็ก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C30FA5E-D8AB-E945-2C27-FD7920898058}"/>
              </a:ext>
            </a:extLst>
          </p:cNvPr>
          <p:cNvSpPr txBox="1"/>
          <p:nvPr/>
        </p:nvSpPr>
        <p:spPr>
          <a:xfrm>
            <a:off x="992078" y="3593333"/>
            <a:ext cx="71598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ตามประกาศกระทรวงแรงงานเรื่อง ก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หนดสาขาอาชีพ ที่อาจเป็นอันตรายต่อสาธารณะ ซึ่งต้องด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เนินการ โดยผู้ได้รับหนังสือรับรองความรู้ความสามารถ พ.ศ. 2558 ได้ก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หนดให้สาขาอาชีพช่างไฟฟ้าภายในอาคาร เป็นสาขาอาชีพที่อาจเป็นอันตรายต่อสาธารณะซึ่งต้องด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เนินการโดยผู้ได้รับหนังสือรับรองความรู้ ความสามารถ นอกจากช่างไฟฟ้าในอาคารที่บังคับใช้แล้วส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หรับสาขาไฟฟ้าอื่น ๆ จะมีการประกาศก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หนด บังคับใช้ในอนาคตต่อไป </a:t>
            </a:r>
            <a:endParaRPr lang="th-TH" sz="2400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49476BD-81C4-D637-0D87-659EDDFFE509}"/>
              </a:ext>
            </a:extLst>
          </p:cNvPr>
          <p:cNvSpPr txBox="1"/>
          <p:nvPr/>
        </p:nvSpPr>
        <p:spPr>
          <a:xfrm>
            <a:off x="912179" y="5306700"/>
            <a:ext cx="68646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กระทรวงแรงงานประกาศกฎหมาย อาชีพช่างไฟ ต้องมีบัตรประจำตัว หลังยกเป็นอาชีพที่อาจก่อให้เกิดอันตรายในที่ ฝ่าฝืนมีโทษปรับ 5,000 บาท ให้มีผล 26 ตุลาคม</a:t>
            </a:r>
            <a:r>
              <a:rPr lang="th-TH" dirty="0"/>
              <a:t> 2559</a:t>
            </a:r>
          </a:p>
        </p:txBody>
      </p:sp>
    </p:spTree>
    <p:extLst>
      <p:ext uri="{BB962C8B-B14F-4D97-AF65-F5344CB8AC3E}">
        <p14:creationId xmlns:p14="http://schemas.microsoft.com/office/powerpoint/2010/main" val="249834534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90</TotalTime>
  <Words>6252</Words>
  <Application>Microsoft Office PowerPoint</Application>
  <PresentationFormat>นำเสนอทางหน้าจอ (4:3)</PresentationFormat>
  <Paragraphs>230</Paragraphs>
  <Slides>35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TH Sarabun New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Muangthaibook</dc:creator>
  <cp:lastModifiedBy>HP</cp:lastModifiedBy>
  <cp:revision>2</cp:revision>
  <dcterms:created xsi:type="dcterms:W3CDTF">2024-11-14T07:27:50Z</dcterms:created>
  <dcterms:modified xsi:type="dcterms:W3CDTF">2026-03-22T13:27:25Z</dcterms:modified>
</cp:coreProperties>
</file>