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33CC"/>
    <a:srgbClr val="CC9900"/>
    <a:srgbClr val="FFFFCC"/>
    <a:srgbClr val="FF00FF"/>
    <a:srgbClr val="9900FF"/>
    <a:srgbClr val="33CCCC"/>
    <a:srgbClr val="00CC66"/>
    <a:srgbClr val="660033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6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39FBB-A2A3-4B86-B420-4BA511042FEF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46AF7-4AFC-45C5-8186-72800FCC10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3592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46AF7-4AFC-45C5-8186-72800FCC1078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1969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6BF8-8B50-4F2F-9EF9-BAEF12602DFD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D2822-A1CB-4A27-B7FA-60807287A54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50310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6BF8-8B50-4F2F-9EF9-BAEF12602DFD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D2822-A1CB-4A27-B7FA-60807287A54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441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6BF8-8B50-4F2F-9EF9-BAEF12602DFD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D2822-A1CB-4A27-B7FA-60807287A54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57745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6BF8-8B50-4F2F-9EF9-BAEF12602DFD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D2822-A1CB-4A27-B7FA-60807287A54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249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6BF8-8B50-4F2F-9EF9-BAEF12602DFD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D2822-A1CB-4A27-B7FA-60807287A54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88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6BF8-8B50-4F2F-9EF9-BAEF12602DFD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D2822-A1CB-4A27-B7FA-60807287A54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474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6BF8-8B50-4F2F-9EF9-BAEF12602DFD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D2822-A1CB-4A27-B7FA-60807287A54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5487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6BF8-8B50-4F2F-9EF9-BAEF12602DFD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D2822-A1CB-4A27-B7FA-60807287A54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95045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6BF8-8B50-4F2F-9EF9-BAEF12602DFD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D2822-A1CB-4A27-B7FA-60807287A54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6698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6BF8-8B50-4F2F-9EF9-BAEF12602DFD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D2822-A1CB-4A27-B7FA-60807287A54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3208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6BF8-8B50-4F2F-9EF9-BAEF12602DFD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D2822-A1CB-4A27-B7FA-60807287A54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683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66BF8-8B50-4F2F-9EF9-BAEF12602DFD}" type="datetimeFigureOut">
              <a:rPr lang="th-TH" smtClean="0"/>
              <a:t>22/03/69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D2822-A1CB-4A27-B7FA-60807287A54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812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CC1643B-3387-462F-E550-4012CCB9FD6F}"/>
              </a:ext>
            </a:extLst>
          </p:cNvPr>
          <p:cNvSpPr txBox="1"/>
          <p:nvPr/>
        </p:nvSpPr>
        <p:spPr>
          <a:xfrm>
            <a:off x="4988459" y="5517062"/>
            <a:ext cx="42995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>
                <a:solidFill>
                  <a:srgbClr val="002060"/>
                </a:solidFill>
                <a:highlight>
                  <a:srgbClr val="FFFFCC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จิตวัฒนา  บุญเลิศ</a:t>
            </a:r>
          </a:p>
          <a:p>
            <a:pPr algn="ctr"/>
            <a:r>
              <a:rPr lang="th-TH" sz="4400" b="1" dirty="0">
                <a:solidFill>
                  <a:srgbClr val="002060"/>
                </a:solidFill>
                <a:highlight>
                  <a:srgbClr val="FFFFCC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วิทยาลัยเทคนิคบางสะพาน</a:t>
            </a:r>
          </a:p>
        </p:txBody>
      </p:sp>
    </p:spTree>
    <p:extLst>
      <p:ext uri="{BB962C8B-B14F-4D97-AF65-F5344CB8AC3E}">
        <p14:creationId xmlns:p14="http://schemas.microsoft.com/office/powerpoint/2010/main" val="683841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ตัดด้านบน 3">
            <a:extLst>
              <a:ext uri="{FF2B5EF4-FFF2-40B4-BE49-F238E27FC236}">
                <a16:creationId xmlns:a16="http://schemas.microsoft.com/office/drawing/2014/main" id="{9DF29C5C-1811-7EB9-F494-6E03CF6487C1}"/>
              </a:ext>
            </a:extLst>
          </p:cNvPr>
          <p:cNvSpPr/>
          <p:nvPr/>
        </p:nvSpPr>
        <p:spPr>
          <a:xfrm>
            <a:off x="1107486" y="710610"/>
            <a:ext cx="5675054" cy="518566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EFF4D45-71B9-D5AD-D7AC-F23018AD5841}"/>
              </a:ext>
            </a:extLst>
          </p:cNvPr>
          <p:cNvSpPr txBox="1"/>
          <p:nvPr/>
        </p:nvSpPr>
        <p:spPr>
          <a:xfrm>
            <a:off x="1202923" y="831827"/>
            <a:ext cx="61122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6.5 กองทุนประกันสังคม และการขึ้นทะเบียนกองทุนประกันสังคม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202D86E-24E9-B232-C574-E6731A73FFFE}"/>
              </a:ext>
            </a:extLst>
          </p:cNvPr>
          <p:cNvSpPr txBox="1"/>
          <p:nvPr/>
        </p:nvSpPr>
        <p:spPr>
          <a:xfrm>
            <a:off x="1107486" y="1414709"/>
            <a:ext cx="684690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กองทุนประกันสังคม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กองทุนที่จัดตั้งตามพระราชบัญญัติประกันสังคม พ.ศ.2533 เพื่อเป็นทุนใช้จ่ายแก่ผู้ที่อยู่ในระบบประกันสังคมให้ได้รับประโยชน์ทดแทน เมื่อประสบอันตรายหรือเจ็บป่วย ทุพพลภาพหรือตาย ซึ่งไม่เกิดจากการทำงาน รวมทั้งกรณีคลอดบุตร สงเคราะห์บุตร ชราภาพและว่างงาน (มาตรา 21และ มาตรา 24 วรรค 2)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นายจ้างที่มีลูกจ้างตั้งแต่ 1 คนขึ้นไป ต้องขึ้นทะเบียนนายจ้างพร้อมกับขึ้นทะเบียนลูกจ้าง เป็นผู้ประกันตนภายใน 30 วัน และเมื่อมีการรับลูกจ้างใหม่เพิ่มขึ้นต้องแจ้งขึ้นทะเบียนลูกจ้างใหม่ภายใน 30 วัน เช่นกัน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สี่เหลี่ยมผืนผ้า: มุมตัดด้านบน 10">
            <a:extLst>
              <a:ext uri="{FF2B5EF4-FFF2-40B4-BE49-F238E27FC236}">
                <a16:creationId xmlns:a16="http://schemas.microsoft.com/office/drawing/2014/main" id="{71FBB902-96D7-BE5A-0734-7905ECD340DD}"/>
              </a:ext>
            </a:extLst>
          </p:cNvPr>
          <p:cNvSpPr/>
          <p:nvPr/>
        </p:nvSpPr>
        <p:spPr>
          <a:xfrm>
            <a:off x="1107486" y="3661478"/>
            <a:ext cx="3286961" cy="518566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CBB2298-F9E5-16BA-AC4F-FC11C117ECAC}"/>
              </a:ext>
            </a:extLst>
          </p:cNvPr>
          <p:cNvSpPr txBox="1"/>
          <p:nvPr/>
        </p:nvSpPr>
        <p:spPr>
          <a:xfrm>
            <a:off x="1202923" y="378269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6.6 เงินสมทบกองทุนประกันสังคม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A93F4701-B422-2CA4-EF9B-6E1D5FCE0168}"/>
              </a:ext>
            </a:extLst>
          </p:cNvPr>
          <p:cNvSpPr txBox="1"/>
          <p:nvPr/>
        </p:nvSpPr>
        <p:spPr>
          <a:xfrm>
            <a:off x="1109708" y="4319906"/>
            <a:ext cx="69245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33996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เงินสมทบ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เงินที่นายจ้าง ลูกจ้างจะต้องนำส่งเข้ากองทุนประกันสังคมทุกเดือน ฝ่ายละ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เท่าๆกัน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โดยคำนวณจากค่าจ้างที่ลูกจ้างได้รับ ซึ่งกำหนดจากฐานค่าจ้างเป็นรายเดือนต่ำสุดเดือนละ 1,650 บาท สูงสุดเดือนละ 15,000 บาท ทั้งนี้รัฐบาลจะออกเงินสมทบเข้ากองทุนอีกส่วนหนึ่ง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โดยลูกจ้างจะถูกนายจ้างหักเงินเดือนในอัตราร้อยละ 5 ของค่าจ้าง นายจ้างจะร่วมจ่ายสมทบด้วยในอัตราที่เท่ากัน คือร้อยละ 5 และรัฐบาลร่วมจ่ายสมทบด้วยในอัตราร้อยละ 2.75</a:t>
            </a:r>
          </a:p>
        </p:txBody>
      </p:sp>
    </p:spTree>
    <p:extLst>
      <p:ext uri="{BB962C8B-B14F-4D97-AF65-F5344CB8AC3E}">
        <p14:creationId xmlns:p14="http://schemas.microsoft.com/office/powerpoint/2010/main" val="3284919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33042D2-4E60-E6AA-F9DD-C7609CB2B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661" y="693521"/>
            <a:ext cx="4030879" cy="1357267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2AD3952-4659-7CA5-5D62-821D7C929AEF}"/>
              </a:ext>
            </a:extLst>
          </p:cNvPr>
          <p:cNvSpPr txBox="1"/>
          <p:nvPr/>
        </p:nvSpPr>
        <p:spPr>
          <a:xfrm>
            <a:off x="3812960" y="2181233"/>
            <a:ext cx="15491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ตัวอย่างเงินสมทบ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998DFFC4-C00A-9A78-3795-8258DCAD300D}"/>
              </a:ext>
            </a:extLst>
          </p:cNvPr>
          <p:cNvSpPr txBox="1"/>
          <p:nvPr/>
        </p:nvSpPr>
        <p:spPr>
          <a:xfrm>
            <a:off x="894425" y="2575841"/>
            <a:ext cx="738622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เงินสมทบ จากประกาศกฎกระทรวง สำนักงานประกันสังคม กำหนดอ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ัตต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ราเงินสมทบเงินประกันสังคม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พ.ศ. 2555</a:t>
            </a:r>
          </a:p>
          <a:p>
            <a:r>
              <a:rPr lang="th-TH" sz="2000" b="1" dirty="0">
                <a:solidFill>
                  <a:srgbClr val="FF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ผู้ประกันตนตามมาตรา 33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ออกเงินสมทบเข้ากองทุนเพื่อการจ่ายประโยชน์ทดแทนได้รับความคุ้มครอง7 กรณีคือ ในกรณีเจ็บป่วย/อุบัติเหตุ กรณีทุพพลภาพ กรณีเสียชีวิต กรณีคลอดบุตร กรณีสงเคราะห์บุตรกรณีชราภาพ และกรณีว่างงานฝ่ายละเท่ากันตามอัตราที่กำหนดในกฎกระทรวง กล่าวคือ ในปัจจุบัน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โดยสรุป เงินสมทบมาจาก 3 ฝ่ายคือ นายจ้างและลูกจ้าง ซึ่งจ่ายในอัตราร้อยละ 5 เท่ากัน และฝ่ายรัฐบาล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จ่ายร้อยละ 2.75 ของเงินเดือนรวมทั้งหมด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ผู้ประกันตนตามมาตรา 39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เงินสมทบที่ต้องนำส่งสำนักงานประกันสังคมเดือนละ 432 บาทต่อเดือน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เงินที่ใช้เป็นฐานในการคำนวณเงินสมทบ คือ เดือนละ 4,800 บาทเท่ากันทุกคน โดยคิดจากอัตราเงินสมทบ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9% (4,800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x 9% = 432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บาทต่อเดือน) ซึ่งผู้ประกันตนจะได้รับความคุ้มครอง 6 กรณี (กรณีเจ็บป่วย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กรณีคลอดบุตร กรณีทุพพลภาพ กรณีตาย กรณีสงเคราะห์บุตรและกรณีชราภาพ) ต่อเนื่องจากการเป็นผู้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ประกันตนตามมาตรา 33</a:t>
            </a:r>
          </a:p>
        </p:txBody>
      </p:sp>
    </p:spTree>
    <p:extLst>
      <p:ext uri="{BB962C8B-B14F-4D97-AF65-F5344CB8AC3E}">
        <p14:creationId xmlns:p14="http://schemas.microsoft.com/office/powerpoint/2010/main" val="292866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4BE33B92-12BB-8614-A97D-3EE9F4326036}"/>
              </a:ext>
            </a:extLst>
          </p:cNvPr>
          <p:cNvSpPr/>
          <p:nvPr/>
        </p:nvSpPr>
        <p:spPr>
          <a:xfrm>
            <a:off x="1096392" y="689784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82F0290-0A08-A269-2860-83CB9346DBFF}"/>
              </a:ext>
            </a:extLst>
          </p:cNvPr>
          <p:cNvSpPr txBox="1"/>
          <p:nvPr/>
        </p:nvSpPr>
        <p:spPr>
          <a:xfrm>
            <a:off x="1282824" y="68978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จะขึ้นทะเบียนกับกองทุนประกันสังคมอย่างไร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A443F96-EC30-D656-58CC-BB2EA3DD4196}"/>
              </a:ext>
            </a:extLst>
          </p:cNvPr>
          <p:cNvSpPr txBox="1"/>
          <p:nvPr/>
        </p:nvSpPr>
        <p:spPr>
          <a:xfrm>
            <a:off x="1034248" y="1089894"/>
            <a:ext cx="68269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นายจ้างจะต้องยื่นแบบ ดังนี้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แบบขึ้นทะเบียนนายจ้าง (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สป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ส. 1–01)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แบบขึ้นทะเบียนผู้ประกันตน (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สป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ส. 1–03) สำหรับผู้ที่ไม่เคยขึ้นทะเบียนผู้ประกันตนมาก่อนหรือแบบขึ้นทะเบียนผู้ประกันตน (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สป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ส. 1–03/1) สำหรับผู้ที่เคยขึ้นทะเบียนผู้ประกันตนแล้วโดยนายจ้างที่มีสำนักงานใหญ่ตั้งอยู่ในเขตกรุงเทพมหานคร ให้ยื่นแบบได้ที่ สำนักงานประกันสังคมกรุงเทพมหานครพื้นที่สำหรับนายจ้างที่มีสำนักงานใหญ่ในส่วนภูมิภาคให้ยื่นแบบขึ้นทะเบียนได้ที่ สำนักงานประกันสังคมจังหวัดที่สถานประกอบการตั้งอยู่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1294D798-FA5F-2000-FDE9-A61B844BF247}"/>
              </a:ext>
            </a:extLst>
          </p:cNvPr>
          <p:cNvSpPr/>
          <p:nvPr/>
        </p:nvSpPr>
        <p:spPr>
          <a:xfrm>
            <a:off x="1096392" y="3336663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B419FB5E-18EE-840A-1D24-E4E5D0C68B0E}"/>
              </a:ext>
            </a:extLst>
          </p:cNvPr>
          <p:cNvSpPr txBox="1"/>
          <p:nvPr/>
        </p:nvSpPr>
        <p:spPr>
          <a:xfrm>
            <a:off x="1540276" y="332128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จะนำส่งเงินสมทบอย่างไร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C3477201-1E6C-9513-606C-144031B6C255}"/>
              </a:ext>
            </a:extLst>
          </p:cNvPr>
          <p:cNvSpPr txBox="1"/>
          <p:nvPr/>
        </p:nvSpPr>
        <p:spPr>
          <a:xfrm>
            <a:off x="1096392" y="3807794"/>
            <a:ext cx="71554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นายจ้างจะต้องหักเงินสมทบในส่วนของลูกจ้างทุกครั้งที่มีการจ่ายค่าจ้างและนำ ส่งเงินสมทบส่วนของนายจ้างในจำนวนเท่ากับที่ลูกจ้างทั้งหมดถูกหักรวมกัน พร้อมจัดทำเอกสารตามแบบ 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สป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ส. 1–10 ส่วนที่ 1และ 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สป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ส. 1–10 ส่วนที่ 2 หรือจัดทำข้อมูลลงแผ่นดิสเก็ต หรือส่งทางอินเตอร์เน็ต โดย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นำส่งสำนักงานประกันสังคมกรุงเทพมหานครพื้นที่/จังหวัด ด้วยตนเอง หรือทางไปรษณีย์ เป็นเงินสดหรือเช็ค ภายในวันที่ 15 ของเดือนถัดไป หรือ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ชำระเงินผ่าน ธนาคารกรุงไทย จำกัด (มหาชน) หรือ ธนาคารกรุงศรีอยุธยา จำกัด (มหาชน)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ธนาคารธนชาต สาขาในจังหวัดที่สถานประกอบการตั้งอยู่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81126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0B34C5EA-3EFC-2803-FB6D-7F09151BB309}"/>
              </a:ext>
            </a:extLst>
          </p:cNvPr>
          <p:cNvSpPr txBox="1"/>
          <p:nvPr/>
        </p:nvSpPr>
        <p:spPr>
          <a:xfrm>
            <a:off x="1074198" y="920621"/>
            <a:ext cx="720866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การนำส่งเงินสมทบมี 2 วิธี คือ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นำส่งเงินด้วยแบบ 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สป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ส. 1–10 (ส่วนที่ 1 และส่วนที่ 2)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กรอกรายละเอียดในแบบ 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สปส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.1–10 (ส่วนที่ 1) ให้ครบถ้วนถูกต้อง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กรอกรายละเอียดในแบบ 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สปส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.1–10 (ส่วนที่ 2) ประกอบด้วย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เลขประจำตัวประชาชน ต้องกรอกให้ครอบถ้วนทุกราย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ชื่อ – ชื่อสกุลของผู้ประกันตนพร้อมคำนำหน้าชื่อที่ชัดเจน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ค่าจ้างให้กรอกค่าจ้างตามที่จ่ายจริง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กรอกรายงานเงินสมทบที่นำส่ง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โดยคำนวณเงินสมทบค่าจ้างใน (3) หากได้รับค่าจ้างต่ำกว่า 1,650 บาท ให้คำนวณจาก 1,650 บาท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แต่ถ้าได้รับค่าจ้างเกิน 15,000 บาท โดยคูณกับอัตราเงินสมทบที่ต้องนำส่ง สำหรับเศษของเงินสมทบที่มี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จำนวนตั้งแต่ห้าสิบสตางค์ขึ้นไปให้ปัดเป็นหนึ่งบาท ถ้าน้อยกว่าให้ปัดทิ้ง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นำส่งเงินสมทบด้วยสื่อข้อมูลอิเล็กทรอนิกส์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กรอกรายละเอียดในแบบ 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สป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ส. 1–10 (ส่วนที่ 1) ให้ครบถ้วนถูกต้อง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จัดทำข้อมูลตามแบบ 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สป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ส. 1–10 (ส่วนที่ 2) ในสื่อข้อมูล (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Diskette)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หรือส่งผ่านทาง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Internet</a:t>
            </a:r>
          </a:p>
          <a:p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ขอรับโปรแกรมหรือ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Format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ข้อมูลเงินสมทบได้ที่สำนักงานประกันสังคมทุกแห่ง หรือ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Download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ได้ที่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www.sso.go.th/eservices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1775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ตัดด้านบน 3">
            <a:extLst>
              <a:ext uri="{FF2B5EF4-FFF2-40B4-BE49-F238E27FC236}">
                <a16:creationId xmlns:a16="http://schemas.microsoft.com/office/drawing/2014/main" id="{D593F45B-04B2-6934-DC2B-7B81ECDBC84C}"/>
              </a:ext>
            </a:extLst>
          </p:cNvPr>
          <p:cNvSpPr/>
          <p:nvPr/>
        </p:nvSpPr>
        <p:spPr>
          <a:xfrm>
            <a:off x="1027587" y="695026"/>
            <a:ext cx="2097353" cy="518566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CEB3367-2686-EF88-5A9C-8693FE79990F}"/>
              </a:ext>
            </a:extLst>
          </p:cNvPr>
          <p:cNvSpPr txBox="1"/>
          <p:nvPr/>
        </p:nvSpPr>
        <p:spPr>
          <a:xfrm>
            <a:off x="1220680" y="75192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6.7 บทกำหนดโทษ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019DC3F-09C7-B0BA-480B-DA998A43BD0D}"/>
              </a:ext>
            </a:extLst>
          </p:cNvPr>
          <p:cNvSpPr txBox="1"/>
          <p:nvPr/>
        </p:nvSpPr>
        <p:spPr>
          <a:xfrm>
            <a:off x="1027586" y="1421258"/>
            <a:ext cx="70333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กรณีนายจ้างกรอกแบบแสดงการส่งเงินสมทบ (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สปส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.1–10) ไม่ถูกต้องครบถ้วนพนักงานเจ้าหน้าที่มีอำนาจสั่งให้นายจ้างกรอกแบบรายงานดัง กล่าวให้ถูกต้องครบถ้วน หากนายจ้างไม่ปฏิบัติตามมีความผิดฐานขัดคำสั่งของพนักงานเจ้าหน้าที่ ต้องระวางโทษจำคุกไม่เกิน 1 เดือน หรือปรับไม่เกิน 10,000 บาท หรือทั้งจำทั้งปรับ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7BBD11D1-A681-9840-A1D5-D240373946E1}"/>
              </a:ext>
            </a:extLst>
          </p:cNvPr>
          <p:cNvSpPr/>
          <p:nvPr/>
        </p:nvSpPr>
        <p:spPr>
          <a:xfrm>
            <a:off x="1140780" y="2820425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1A8F66D6-4999-E6D4-A3DD-B62A3E7F6DE7}"/>
              </a:ext>
            </a:extLst>
          </p:cNvPr>
          <p:cNvSpPr txBox="1"/>
          <p:nvPr/>
        </p:nvSpPr>
        <p:spPr>
          <a:xfrm>
            <a:off x="1220680" y="282042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หากนำส่งเงินสมทบไม่ทันหรือส่งไม่ครบจะต้องทำอย่างไร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D34EE606-0282-B46D-3EB6-B2BC3FF671C5}"/>
              </a:ext>
            </a:extLst>
          </p:cNvPr>
          <p:cNvSpPr txBox="1"/>
          <p:nvPr/>
        </p:nvSpPr>
        <p:spPr>
          <a:xfrm>
            <a:off x="1220680" y="3220535"/>
            <a:ext cx="63430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นายจ้างจะต้องรับผิดชอบจ่ายเงินเพิ่มในอัตราร้อยละ 2 ต่อเดือน ของจำนวนเงินที่ไม่ได้ส่งหรือจำนวนเงินที่ขาดอาย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ู่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และจะต้องไปชำระที่สำนักงานประกันสังคมกรุงเทพมหานครพื้นที่หรือสำนักงาน ประกันสังคมจังหวัดเท่านั้น</a:t>
            </a:r>
          </a:p>
        </p:txBody>
      </p:sp>
      <p:sp>
        <p:nvSpPr>
          <p:cNvPr id="14" name="สี่เหลี่ยมผืนผ้า: มุมตัดด้านบน 13">
            <a:extLst>
              <a:ext uri="{FF2B5EF4-FFF2-40B4-BE49-F238E27FC236}">
                <a16:creationId xmlns:a16="http://schemas.microsoft.com/office/drawing/2014/main" id="{371D3B06-E919-9183-D53B-780FAF075733}"/>
              </a:ext>
            </a:extLst>
          </p:cNvPr>
          <p:cNvSpPr/>
          <p:nvPr/>
        </p:nvSpPr>
        <p:spPr>
          <a:xfrm>
            <a:off x="1053111" y="4193470"/>
            <a:ext cx="3286961" cy="518566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1AD4F6EB-0845-87CF-D98F-BA18BB90B952}"/>
              </a:ext>
            </a:extLst>
          </p:cNvPr>
          <p:cNvSpPr txBox="1"/>
          <p:nvPr/>
        </p:nvSpPr>
        <p:spPr>
          <a:xfrm>
            <a:off x="1140780" y="4307529"/>
            <a:ext cx="3111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6.8 เงื่อนไขการให้ความคุ้มครอง</a:t>
            </a: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B4B118D2-C94F-5557-31D3-E16313014809}"/>
              </a:ext>
            </a:extLst>
          </p:cNvPr>
          <p:cNvSpPr/>
          <p:nvPr/>
        </p:nvSpPr>
        <p:spPr>
          <a:xfrm>
            <a:off x="1140780" y="4874496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5CE4C41A-A958-9985-80AB-0D70422742A3}"/>
              </a:ext>
            </a:extLst>
          </p:cNvPr>
          <p:cNvSpPr txBox="1"/>
          <p:nvPr/>
        </p:nvSpPr>
        <p:spPr>
          <a:xfrm>
            <a:off x="1380478" y="480902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เมื่อขึ้นทะเบียนแล้วผู้ประกันตนจะได้รับอะไรจากประกันสังคม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FD908AE4-1B3F-EC17-DF7A-7C5C86BDDC21}"/>
              </a:ext>
            </a:extLst>
          </p:cNvPr>
          <p:cNvSpPr txBox="1"/>
          <p:nvPr/>
        </p:nvSpPr>
        <p:spPr>
          <a:xfrm>
            <a:off x="1140780" y="5305011"/>
            <a:ext cx="6920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บัตรประกันสังคมผู้ประกันตนที่เป็นบุคคลต่างชาติที่ทำงานโดยมีใบอนุญาตทำงาน จะได้รับบัตรประกันสังคมและสำหรับผู้ประกันตนที่เป็นคนไทยจะใช้บัตรประจำตัวประชาชนเป็นบัตรประกันสังคม</a:t>
            </a:r>
          </a:p>
        </p:txBody>
      </p:sp>
    </p:spTree>
    <p:extLst>
      <p:ext uri="{BB962C8B-B14F-4D97-AF65-F5344CB8AC3E}">
        <p14:creationId xmlns:p14="http://schemas.microsoft.com/office/powerpoint/2010/main" val="2334226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6F0F71E-60FC-B490-543D-4B84810A4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111" y="801748"/>
            <a:ext cx="3468625" cy="2053532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EC46032E-F51C-F7E1-DE3E-EA180CF6FE1E}"/>
              </a:ext>
            </a:extLst>
          </p:cNvPr>
          <p:cNvSpPr txBox="1"/>
          <p:nvPr/>
        </p:nvSpPr>
        <p:spPr>
          <a:xfrm>
            <a:off x="2603376" y="2855280"/>
            <a:ext cx="39372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การใช้บัตรประจำตัวประชาชนเป็นบัตรประกันสังคม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68B68AF1-94DB-FAB1-96E6-580D43C27D72}"/>
              </a:ext>
            </a:extLst>
          </p:cNvPr>
          <p:cNvSpPr/>
          <p:nvPr/>
        </p:nvSpPr>
        <p:spPr>
          <a:xfrm>
            <a:off x="1052003" y="3468029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2CF992E7-F3E2-C872-8A26-979E89865303}"/>
              </a:ext>
            </a:extLst>
          </p:cNvPr>
          <p:cNvSpPr txBox="1"/>
          <p:nvPr/>
        </p:nvSpPr>
        <p:spPr>
          <a:xfrm>
            <a:off x="1220680" y="345957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การแจ้งการเปลี่ยนแปลงข้อเท็จจริงของนายจ้างและผู้ประกันตน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58377AD0-8AD4-0831-879A-859E1C0A93B4}"/>
              </a:ext>
            </a:extLst>
          </p:cNvPr>
          <p:cNvSpPr txBox="1"/>
          <p:nvPr/>
        </p:nvSpPr>
        <p:spPr>
          <a:xfrm>
            <a:off x="1118584" y="3865117"/>
            <a:ext cx="69068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33996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การแจ้งการสิ้นสุดความเป็นผู้ประกันตน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กรณีที่มีลูกจ้างลาออกจากงาน ให้นายจ้างแจ้งการออกจากงานโดยระบุสาเหตุการออกจากงาน โดยใช้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หนังสือแจ้งการสิ้นสุดความเป็นผู้ประกันตน (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สป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ส. 6–09) ภายในวันที่ 15 ของเดือนถัดไป</a:t>
            </a:r>
          </a:p>
          <a:p>
            <a:r>
              <a:rPr lang="th-TH" sz="2000" b="1" dirty="0">
                <a:solidFill>
                  <a:srgbClr val="33996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การแจ้งเปลี่ยนแปลงข้อเท็จจริงผู้ประกันตน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กรณีที่ผู้ประกันตนเปลี่ยนแปลงชื่อ-ชื่อสกุลหรือข้อมูลสถานภาพครอบครัวและ ข้อมูลจำนวนบุตรให้ใช้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หนังสือแจ้งการเปลี่ยนแปลงข้อเท็จจริงผู้ประกันตน (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สป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ส. 6–10) ภายในวันที่ 15 ของเดือนถัดไป</a:t>
            </a:r>
          </a:p>
        </p:txBody>
      </p:sp>
    </p:spTree>
    <p:extLst>
      <p:ext uri="{BB962C8B-B14F-4D97-AF65-F5344CB8AC3E}">
        <p14:creationId xmlns:p14="http://schemas.microsoft.com/office/powerpoint/2010/main" val="3783454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38D7F152-A5AD-A648-4DBC-C86A423AF16B}"/>
              </a:ext>
            </a:extLst>
          </p:cNvPr>
          <p:cNvSpPr/>
          <p:nvPr/>
        </p:nvSpPr>
        <p:spPr>
          <a:xfrm>
            <a:off x="1131903" y="652052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20E0B13-0225-19AC-27CA-C0C1167A6279}"/>
              </a:ext>
            </a:extLst>
          </p:cNvPr>
          <p:cNvSpPr txBox="1"/>
          <p:nvPr/>
        </p:nvSpPr>
        <p:spPr>
          <a:xfrm>
            <a:off x="1229557" y="61323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วิธีการยื่น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นายจ้างสามารถส่งข้อมูลผู้ประกันตนได้ 3 วิธี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D811D3B0-9314-14A2-8611-444629AFF801}"/>
              </a:ext>
            </a:extLst>
          </p:cNvPr>
          <p:cNvSpPr txBox="1"/>
          <p:nvPr/>
        </p:nvSpPr>
        <p:spPr>
          <a:xfrm>
            <a:off x="1131903" y="1007038"/>
            <a:ext cx="71065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ยื่นตามแบบฟอร์มแบบขึ้นทะเบียนผู้ประกันตน (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สปส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.1–03) แบบขึ้นทะเบียนผู้ประกันตน สำหรับผู้ที่เคยยื่นแบบขึ้นทะเบียนผู้ประกันตน 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สป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ส. 1–03 (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สป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ส. 1–03/1) หนังสือแจ้งการสิ้นสุดความเป็นผู้ประกันตน(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สป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ส. 6–09) แบบแจ้งการเปลี่ยนแปลงข้อเท็จจริงผู้ประกันตน (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สป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ส. 6–10) โดยกรอกรายละเอียดให้ครบถ้วนถูกต้อง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ยื่นข้อมูลด้วยสื่ออิเล็กทรอนิกส์ (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Diskette)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หรือยื่นผ่านระบบอินเตอร์เน็ต (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Internet)</a:t>
            </a:r>
          </a:p>
          <a:p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www.sso.go.th/eservices</a:t>
            </a:r>
          </a:p>
          <a:p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หากประสงค์ส่งข้อมูลผ่านระบบอินเทอร์เน็ต (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Internet)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สี่เหลี่ยมผืนผ้า: มุมตัดด้านบน 8">
            <a:extLst>
              <a:ext uri="{FF2B5EF4-FFF2-40B4-BE49-F238E27FC236}">
                <a16:creationId xmlns:a16="http://schemas.microsoft.com/office/drawing/2014/main" id="{A62B744A-1CF4-E36A-5997-259E6DA45BA5}"/>
              </a:ext>
            </a:extLst>
          </p:cNvPr>
          <p:cNvSpPr/>
          <p:nvPr/>
        </p:nvSpPr>
        <p:spPr>
          <a:xfrm>
            <a:off x="1131903" y="3200783"/>
            <a:ext cx="4221332" cy="518566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0E8AA5A9-207F-81E3-99D6-3053CDC68E96}"/>
              </a:ext>
            </a:extLst>
          </p:cNvPr>
          <p:cNvSpPr txBox="1"/>
          <p:nvPr/>
        </p:nvSpPr>
        <p:spPr>
          <a:xfrm>
            <a:off x="1229557" y="326964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6.9 สิทธิประโยชน์ตามกฎหมายประกันสังคม</a:t>
            </a: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F7D19904-E005-C495-53CA-0445FC89D196}"/>
              </a:ext>
            </a:extLst>
          </p:cNvPr>
          <p:cNvSpPr/>
          <p:nvPr/>
        </p:nvSpPr>
        <p:spPr>
          <a:xfrm>
            <a:off x="1229557" y="3815994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C6299A20-6B69-45F6-56D8-AC16CD435AB2}"/>
              </a:ext>
            </a:extLst>
          </p:cNvPr>
          <p:cNvSpPr txBox="1"/>
          <p:nvPr/>
        </p:nvSpPr>
        <p:spPr>
          <a:xfrm>
            <a:off x="1229557" y="3815994"/>
            <a:ext cx="56062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สิทธิประโยชน์สำหรับผู้ประกันตนตามกฎหมายประกันสังคมมี 7 อย่างดังนี้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6473F45-C01A-1F4F-16B8-4C8BE99593A4}"/>
              </a:ext>
            </a:extLst>
          </p:cNvPr>
          <p:cNvSpPr txBox="1"/>
          <p:nvPr/>
        </p:nvSpPr>
        <p:spPr>
          <a:xfrm>
            <a:off x="1635711" y="4216104"/>
            <a:ext cx="666713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 กรณีประสบอันตรายหรือเจ็บป่วย (อันมิใช่เนื่องจากการทำงาน)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 กรณีคลอดบุตร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 กรณีทุพพลภาพ (อันมิใช่เนื่องจากการทำงาน)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 กรณีตาย (อันมิใช่เนื่องจากการทำงาน)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5. กรณีสงเคราะห์บุตร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 กรณีชราภาพ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7. กรณีว่างงาน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02351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02B8096C-6E94-E842-2576-EB3D8AB16EC3}"/>
              </a:ext>
            </a:extLst>
          </p:cNvPr>
          <p:cNvSpPr/>
          <p:nvPr/>
        </p:nvSpPr>
        <p:spPr>
          <a:xfrm>
            <a:off x="807868" y="805408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A027358-92DB-DB67-99AD-15239EB90E80}"/>
              </a:ext>
            </a:extLst>
          </p:cNvPr>
          <p:cNvSpPr txBox="1"/>
          <p:nvPr/>
        </p:nvSpPr>
        <p:spPr>
          <a:xfrm>
            <a:off x="1123025" y="805408"/>
            <a:ext cx="52067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6.9.1 กรณีประสบอันตรายหรือเจ็บป่วย (อันมิใช่เนื่องจากการทำงาน)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B3DC6105-AB22-DA6D-62E1-5A6F8AC413BF}"/>
              </a:ext>
            </a:extLst>
          </p:cNvPr>
          <p:cNvSpPr txBox="1"/>
          <p:nvPr/>
        </p:nvSpPr>
        <p:spPr>
          <a:xfrm>
            <a:off x="887767" y="1205518"/>
            <a:ext cx="725305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เมื่อลูกจ้างประสบอันตรายหรือเจ็บป่วย ที่ไม่ได้เกิดจากการทำงานให้นายจ้าง เมื่อจ่ายเงิน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สมทบครบ 3 เดือน ก่อนรับบริการทางการแพทย์และเลือกโรงพยาบาลแล้ว ผู้ประกันตนจะได้รับ “บัตรรับรองสิทธิการรักษาพยาบาล” ซึ่งบัตรจะมีชื่อของผู้ประกันตนและชื่อสถานพยาบาลที่เลือกไว้แต่ไม่มีภาพถ่ายติดจึงต้องใช้ควบคู่กับบัตรประจำตัวประชาชนการเข้ารับการรักษาไม่ว่าจะเป็น “ผู้ป่วยนอก” คือ ผู้ป่วยไปพบแพทย์ฯตรวจรักษาจัดยาให้แล้วกลับบ้านหรือนอนรักษาเป็น “ผู้ป่วยใน” ค่ารักษาที่เกิดขึ้นทั้งหมดในโรงพยาบาลตามบัตรรับรองสิทธิการรักษาพยาบาล ผู้ประกันตนไม่ต้องจ่าย สถานพยาบาลที่ผู้ประกันตนเลือกถือเป็นสถานพยาบาลหลัก (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MAIN CONTRACTOR)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ซึ่งสถานพยาบาลหลักนั้น อาจมีสถานพยาบาลเครือข่าย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(SUB CONTRACTOR)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โรงพยาบาลเล็กๆ หรือคลินิกเพื่ออำนวยความสะดวกให้แก่ผู้ประกันตนโดยผู้ประกันตนสามารถเข้าไปรักษาพยาบาลได้โดยไม่เสียค่าใช้จ่าย ในขณะเดียวกันถ้าโรคบางโรคโรงพยาบาลตามบัตรรับรองสิทธิการรักษาพยาบาลรักษาไม่ได้ เช่น การผ่าตัดหัวใจ ผ่าตัดสมอง ผ่าตัดเปิด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กระโหลก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ศีรษะโรงพยาบาลตามบัตรรับรองสิทธิการรักษาพยาบาลก็จะส่งตัวไปรักษากับโรงพยาบาลระดับสูง(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SUPRA CONTRACTOR)(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โรงพยาบาลที่มีศักยภาพในการให้บริการทางการแพทย์แก่ผู้ประกันตน ที่เกินขีดความสามารถของสถานพยาบาลตามบัตรรับรองสิทธิการรักษาพยาบาลจะให้บริการแก่ผู้ประกันตนได้) ที่สถานพยาบาลตามบัตรรับรองสิทธิการรักษาพยาบาลนั้น ทำข้อตกลงไว้โดยค่ารักษาพยาบาลที่เกิดขึ้นจะอยู่ในความรับผิดชอบของโรงพยาบาลตามบัตรรับรองสิทธิการรักษาพยาบาล</a:t>
            </a:r>
          </a:p>
        </p:txBody>
      </p:sp>
    </p:spTree>
    <p:extLst>
      <p:ext uri="{BB962C8B-B14F-4D97-AF65-F5344CB8AC3E}">
        <p14:creationId xmlns:p14="http://schemas.microsoft.com/office/powerpoint/2010/main" val="1873098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D1CC7A02-117B-D945-11DA-74CFCCB37C49}"/>
              </a:ext>
            </a:extLst>
          </p:cNvPr>
          <p:cNvSpPr txBox="1"/>
          <p:nvPr/>
        </p:nvSpPr>
        <p:spPr>
          <a:xfrm>
            <a:off x="1069756" y="693211"/>
            <a:ext cx="684468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ผู้ประกันตนจะได้รับบัตรรับรองสิทธิการรักษาพยาบาล เมื่อส่งเงินสมทบครบ 3 เดือนก่อนรับ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บริการทางการแพทย์ โรงพยาบาลตามบัตรรับรองสิทธิการรักษาพยาบาล คือ โรงพยาบาลผู้ประกันตนเลือกเองสามารถเปลี่ยนแปลงได้ปีละ 1 ครั้ง ช่วงเดือนมกราคม – มีนาคมของทุกปี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กรณีเจ็บป่วยทั่วไป เจ็บป่วยต้องเข้ารับการรักษากับสถานพยาบาลตามบัตรรับรองสิทธิ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การรักษาพยาบาล โดยไม่ต้องเสียค่าใช้จ่าย เว้นแต่ 14 โรคยกเว้นตามประกาศของสำนักงานประกันสังคมเท่านั้นซึ่งส่วนใหญ่แล้วโรคที่ยกเว้นการให้สิทธิในการรักษาจะไม่ใช่ความจำเป็นพื้นฐานของชีวิต เช่น การเสริมสวยการรักษาการมีบุตรยาก ผสมเทียม แว่นตา การใช้สารเสพติด การเปลี่ยนเพศ เป็นต้น รวมถึงการจงใจทำร้ายตนเองหรือยินยอมให้ผู้อื่นทำร้าย เช่น การฆ่าตัวตาย จะไม่สามารถใช้สิทธิกรณีเจ็บป่วย กรณีทุพพลภาพและกรณีตาย(ค่าทำศพ) ของกองทุนประกันสังคมได้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395F88E4-8C37-B2B9-1C76-D1617FA80AD9}"/>
              </a:ext>
            </a:extLst>
          </p:cNvPr>
          <p:cNvSpPr txBox="1"/>
          <p:nvPr/>
        </p:nvSpPr>
        <p:spPr>
          <a:xfrm>
            <a:off x="941031" y="3621129"/>
            <a:ext cx="710213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เข้ารับการรักษาพยาบาลในสถานพยาบาลของรัฐ ไม่ว่ากรณีประสบอันตรายหรือเจ็บป่วยฉุกเฉิน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สามารถเบิกได้ ดังนี้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ผู้ป่วยนอก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สามารถเบิกค่ารักษาพยาบาลได้เท่าที่จ่ายจริงตามความจำเป็น</a:t>
            </a:r>
          </a:p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ผู้ป่วยใน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สามารถเบิกค่ารักษาพยาบาลได้เท่าที่จ่ายจริงตามความจำเป็นภายในระยะเวลาไม่เกิน 72 ชั่วโมง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ยกเว้น ค่าห้องและอาหารเบิกได้ไม่เกินวันละ 700 บาท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57035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F1410F82-4BCD-C2C8-7569-FE315EBD0173}"/>
              </a:ext>
            </a:extLst>
          </p:cNvPr>
          <p:cNvSpPr/>
          <p:nvPr/>
        </p:nvSpPr>
        <p:spPr>
          <a:xfrm>
            <a:off x="1182948" y="798069"/>
            <a:ext cx="6241002" cy="64633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B0E02C2D-50CB-ECA9-EE61-1670F23DFE79}"/>
              </a:ext>
            </a:extLst>
          </p:cNvPr>
          <p:cNvSpPr txBox="1"/>
          <p:nvPr/>
        </p:nvSpPr>
        <p:spPr>
          <a:xfrm>
            <a:off x="1256189" y="798069"/>
            <a:ext cx="60945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*** กรณีประสบอันตรายหรือเจ็บป่วยฉุกเฉินผู้ประกันตนสามารถขอรับค่าบริการทางการแพทย์ได้โดยไม่จำกัดจำนวนครั้งเข้ารับการรักษาพยาบาลในสถานพยาบาลของเอกชน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0858596-FBA6-FF93-32AE-94BEE8B5F59C}"/>
              </a:ext>
            </a:extLst>
          </p:cNvPr>
          <p:cNvSpPr txBox="1"/>
          <p:nvPr/>
        </p:nvSpPr>
        <p:spPr>
          <a:xfrm>
            <a:off x="1105270" y="1573929"/>
            <a:ext cx="727525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กรณีผู้ป่วยนอก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สามารถเบิกค่าบริการทางการแพทย์เท่าที่จ่ายจริงไม่เกินครั้งละ 1,000 บาท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สามารถเบิกค่าบริการทางการแพทย์เท่าที่จ่ายจริงเกินครั้งละ 1,000 บาท ได้หากมีการ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ตรวจรักษาตามรายการในประกาศ ดังนี้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(1) การให้เลือดหรือส่วนประกอบของเลือด การฉีดสารต่อต้านพิษจากเชื้อบาดทะยัก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(2) การฉีดวัคซีนหรือเซรุ่มป้องกันโรคพิษสุนัขบ้าเฉพาะเข็มแรก การตรวจอัลตร้าซาวด์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(3) กรณีที่มีภาวะฉุกเฉินเฉียบพลันในช่องท้อง การตรวจด้วย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CT–SCAN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MRI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จ่ายตามเงื่อนไขที่กำหนด การขูดมดลูก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(4) กรณีตกเลือดหลังคลอดหรือตกเลือดจากการแท้งบุตร ค่าฟื้นคืนชีพและกรณีที่มีการสังเกตอาการในห้องสังเกตอาการตั้งแต่ 3 ชั่วโมงขึ้นไปกรณีผู้ป่วยใน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ค่ารักษาพยาบาล กรณีที่ไม่ได้รักษาในห้อง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ICU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เบิกได้ไม่เกินวันละ 2,000 บาท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ค่าห้องและค่าอาหารไม่เกินวันละ 700 บาท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ค่าห้อง ค่าอาหาร ค่ารักษาพยาบาลกรณีที่รักษาในห้อง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ICU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เบิกได้ไม่เกินวันละ 4,500 บาท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กรณีที่มีความจำเป็นต้องผ่าตัดใหญ่ เบิกได้ไม่เกินครั้งละ 8,000–16,000 บาท ตามระยะเวลา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การผ่าตัด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284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id="{35806907-196C-6F6F-795C-6C3133BE1862}"/>
              </a:ext>
            </a:extLst>
          </p:cNvPr>
          <p:cNvSpPr/>
          <p:nvPr/>
        </p:nvSpPr>
        <p:spPr>
          <a:xfrm>
            <a:off x="1043126" y="1276935"/>
            <a:ext cx="6748272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4C8938CE-8665-AEBA-87CF-2DFAD8C2B8D5}"/>
              </a:ext>
            </a:extLst>
          </p:cNvPr>
          <p:cNvSpPr txBox="1"/>
          <p:nvPr/>
        </p:nvSpPr>
        <p:spPr>
          <a:xfrm>
            <a:off x="1043126" y="127571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6.1 ความเป็นมาของกองทุนประกันสังคม</a:t>
            </a:r>
          </a:p>
        </p:txBody>
      </p:sp>
      <p:sp>
        <p:nvSpPr>
          <p:cNvPr id="23" name="สี่เหลี่ยมผืนผ้า 22">
            <a:extLst>
              <a:ext uri="{FF2B5EF4-FFF2-40B4-BE49-F238E27FC236}">
                <a16:creationId xmlns:a16="http://schemas.microsoft.com/office/drawing/2014/main" id="{55055691-E595-A18D-2953-44903FFDED9F}"/>
              </a:ext>
            </a:extLst>
          </p:cNvPr>
          <p:cNvSpPr/>
          <p:nvPr/>
        </p:nvSpPr>
        <p:spPr>
          <a:xfrm>
            <a:off x="1043126" y="1793551"/>
            <a:ext cx="6748272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E9A56B8E-0F7F-C041-0B85-5DA141FEB2B9}"/>
              </a:ext>
            </a:extLst>
          </p:cNvPr>
          <p:cNvSpPr txBox="1"/>
          <p:nvPr/>
        </p:nvSpPr>
        <p:spPr>
          <a:xfrm>
            <a:off x="1043126" y="178453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6.2 นิยามศัพท์ในพระราชบัญญัติประกันสังคม</a:t>
            </a: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5ECE9870-7230-7742-7630-724AC4DF6555}"/>
              </a:ext>
            </a:extLst>
          </p:cNvPr>
          <p:cNvSpPr/>
          <p:nvPr/>
        </p:nvSpPr>
        <p:spPr>
          <a:xfrm>
            <a:off x="1043126" y="2298504"/>
            <a:ext cx="6748272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4BA1775C-9AE7-9E6D-0241-E302BEEC03B5}"/>
              </a:ext>
            </a:extLst>
          </p:cNvPr>
          <p:cNvSpPr txBox="1"/>
          <p:nvPr/>
        </p:nvSpPr>
        <p:spPr>
          <a:xfrm>
            <a:off x="1043126" y="2314424"/>
            <a:ext cx="70577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6.3 ขอบเขตการใช้บังคับพระราชบัญญัติประกันสังคม พ.ศ. 2533 และการมิใช้บังคับ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F6C2FEAF-19F0-433B-6EEF-5D8CD18E277C}"/>
              </a:ext>
            </a:extLst>
          </p:cNvPr>
          <p:cNvSpPr/>
          <p:nvPr/>
        </p:nvSpPr>
        <p:spPr>
          <a:xfrm>
            <a:off x="1043126" y="2793903"/>
            <a:ext cx="6748272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0183A956-9F0E-0D15-A608-6A63F131DFA5}"/>
              </a:ext>
            </a:extLst>
          </p:cNvPr>
          <p:cNvSpPr txBox="1"/>
          <p:nvPr/>
        </p:nvSpPr>
        <p:spPr>
          <a:xfrm>
            <a:off x="1043126" y="277608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6.4 ประเภทของลูกจ้างผู้ประกันตน</a:t>
            </a:r>
          </a:p>
        </p:txBody>
      </p:sp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03E57032-6333-50AA-74E1-584E2C14DC9F}"/>
              </a:ext>
            </a:extLst>
          </p:cNvPr>
          <p:cNvSpPr/>
          <p:nvPr/>
        </p:nvSpPr>
        <p:spPr>
          <a:xfrm>
            <a:off x="1043126" y="3275361"/>
            <a:ext cx="6748272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059F8121-808F-6616-763A-99C4E38C2780}"/>
              </a:ext>
            </a:extLst>
          </p:cNvPr>
          <p:cNvSpPr txBox="1"/>
          <p:nvPr/>
        </p:nvSpPr>
        <p:spPr>
          <a:xfrm>
            <a:off x="1043126" y="3239988"/>
            <a:ext cx="6937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6.5 กองทุนประกันสังคม และการขึ้นทะเบียนกองทุนประกันสังคม</a:t>
            </a:r>
          </a:p>
        </p:txBody>
      </p:sp>
      <p:sp>
        <p:nvSpPr>
          <p:cNvPr id="27" name="สี่เหลี่ยมผืนผ้า 26">
            <a:extLst>
              <a:ext uri="{FF2B5EF4-FFF2-40B4-BE49-F238E27FC236}">
                <a16:creationId xmlns:a16="http://schemas.microsoft.com/office/drawing/2014/main" id="{913AF985-4347-F847-0767-3F591F00CBC2}"/>
              </a:ext>
            </a:extLst>
          </p:cNvPr>
          <p:cNvSpPr/>
          <p:nvPr/>
        </p:nvSpPr>
        <p:spPr>
          <a:xfrm>
            <a:off x="1043126" y="3708218"/>
            <a:ext cx="6748272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9DFB693F-8F89-AE7F-1B0E-796E48AF7164}"/>
              </a:ext>
            </a:extLst>
          </p:cNvPr>
          <p:cNvSpPr txBox="1"/>
          <p:nvPr/>
        </p:nvSpPr>
        <p:spPr>
          <a:xfrm>
            <a:off x="1043126" y="370821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6.6 เงินสมทบกองทุนประกันสังคม</a:t>
            </a:r>
          </a:p>
        </p:txBody>
      </p:sp>
      <p:sp>
        <p:nvSpPr>
          <p:cNvPr id="28" name="สี่เหลี่ยมผืนผ้า 27">
            <a:extLst>
              <a:ext uri="{FF2B5EF4-FFF2-40B4-BE49-F238E27FC236}">
                <a16:creationId xmlns:a16="http://schemas.microsoft.com/office/drawing/2014/main" id="{45185D2E-AF87-7DD0-86C8-CF699264AE65}"/>
              </a:ext>
            </a:extLst>
          </p:cNvPr>
          <p:cNvSpPr/>
          <p:nvPr/>
        </p:nvSpPr>
        <p:spPr>
          <a:xfrm>
            <a:off x="1043126" y="4154597"/>
            <a:ext cx="6748272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9E593361-A562-4529-8D3D-D603D7C246A0}"/>
              </a:ext>
            </a:extLst>
          </p:cNvPr>
          <p:cNvSpPr txBox="1"/>
          <p:nvPr/>
        </p:nvSpPr>
        <p:spPr>
          <a:xfrm>
            <a:off x="1043126" y="411904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6.7 บทกำหนดโทษ</a:t>
            </a:r>
          </a:p>
        </p:txBody>
      </p:sp>
      <p:sp>
        <p:nvSpPr>
          <p:cNvPr id="29" name="สี่เหลี่ยมผืนผ้า 28">
            <a:extLst>
              <a:ext uri="{FF2B5EF4-FFF2-40B4-BE49-F238E27FC236}">
                <a16:creationId xmlns:a16="http://schemas.microsoft.com/office/drawing/2014/main" id="{88E7BCD0-6323-0CBA-52E1-13F0B1A9FAD4}"/>
              </a:ext>
            </a:extLst>
          </p:cNvPr>
          <p:cNvSpPr/>
          <p:nvPr/>
        </p:nvSpPr>
        <p:spPr>
          <a:xfrm>
            <a:off x="1043126" y="4637493"/>
            <a:ext cx="6748272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1B2F5634-1D99-DEC5-9344-55F01D4EDA75}"/>
              </a:ext>
            </a:extLst>
          </p:cNvPr>
          <p:cNvSpPr txBox="1"/>
          <p:nvPr/>
        </p:nvSpPr>
        <p:spPr>
          <a:xfrm>
            <a:off x="1043126" y="461484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6.8 เงื่อนไขการให้ความคุ้มครอง</a:t>
            </a:r>
          </a:p>
        </p:txBody>
      </p:sp>
      <p:sp>
        <p:nvSpPr>
          <p:cNvPr id="30" name="สี่เหลี่ยมผืนผ้า 29">
            <a:extLst>
              <a:ext uri="{FF2B5EF4-FFF2-40B4-BE49-F238E27FC236}">
                <a16:creationId xmlns:a16="http://schemas.microsoft.com/office/drawing/2014/main" id="{C6C42E1E-7593-BB85-EC9D-CBEF9B99BAD0}"/>
              </a:ext>
            </a:extLst>
          </p:cNvPr>
          <p:cNvSpPr/>
          <p:nvPr/>
        </p:nvSpPr>
        <p:spPr>
          <a:xfrm>
            <a:off x="1043126" y="5119481"/>
            <a:ext cx="6748272" cy="404264"/>
          </a:xfrm>
          <a:prstGeom prst="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42FFA48D-9FE1-4726-322C-6500653FBDEF}"/>
              </a:ext>
            </a:extLst>
          </p:cNvPr>
          <p:cNvSpPr txBox="1"/>
          <p:nvPr/>
        </p:nvSpPr>
        <p:spPr>
          <a:xfrm>
            <a:off x="1043126" y="511797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6.9 สิทธิประโยชน์ตามกฎหมายประกันสังคม</a:t>
            </a:r>
          </a:p>
        </p:txBody>
      </p:sp>
      <p:sp>
        <p:nvSpPr>
          <p:cNvPr id="31" name="สี่เหลี่ยมผืนผ้า: มุมตัดด้านบน 30">
            <a:extLst>
              <a:ext uri="{FF2B5EF4-FFF2-40B4-BE49-F238E27FC236}">
                <a16:creationId xmlns:a16="http://schemas.microsoft.com/office/drawing/2014/main" id="{19114A11-BA20-79F7-4E2D-DDD8FC4C3791}"/>
              </a:ext>
            </a:extLst>
          </p:cNvPr>
          <p:cNvSpPr/>
          <p:nvPr/>
        </p:nvSpPr>
        <p:spPr>
          <a:xfrm>
            <a:off x="1043126" y="593979"/>
            <a:ext cx="2478024" cy="573393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3229BB7-D420-355C-F7E3-33BA9D1F872C}"/>
              </a:ext>
            </a:extLst>
          </p:cNvPr>
          <p:cNvSpPr txBox="1"/>
          <p:nvPr/>
        </p:nvSpPr>
        <p:spPr>
          <a:xfrm>
            <a:off x="1238434" y="691868"/>
            <a:ext cx="20906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หัวข้อเรื่อง (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Topics)</a:t>
            </a:r>
            <a:endParaRPr lang="th-TH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23138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C71D758F-E618-B89D-7941-A3084541C882}"/>
              </a:ext>
            </a:extLst>
          </p:cNvPr>
          <p:cNvSpPr txBox="1"/>
          <p:nvPr/>
        </p:nvSpPr>
        <p:spPr>
          <a:xfrm>
            <a:off x="1076418" y="755276"/>
            <a:ext cx="64895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(1) การฟื้นคืนชีพรวมค่ายาและอุปกรณ์ไม่เกิน 4,000 บาท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(2) ค่าตรวจทางห้องปฏิบัติการ และหรือเอกซเรย์ เบิกได้ในวงเงินไม่เกินรายละ 1,000 บาท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(3) กรณี มีความจำเป็นต้องตรวจวินิจฉัยพิเศษ ได้แก่ การตรวจคลื่นไฟฟ้าหัวใจ การตรวจ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หัวใจด้วยคลื่นเสียงสะท้อนความถี่สูง การตรวจคลื่นสมอง การตรวจอัลตร้าซาวด์ การสวนเส้นเลือดหัวใจและเอกซเรย์ การส่องกล้อง การตรวจด้วยการฉีดสี การตรวจด้วย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CT–SCAN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MRI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จ่ายตามเงื่อนไขที่กำหนด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F109D6C2-2C6B-E3D4-2276-23942886AA74}"/>
              </a:ext>
            </a:extLst>
          </p:cNvPr>
          <p:cNvSpPr txBox="1"/>
          <p:nvPr/>
        </p:nvSpPr>
        <p:spPr>
          <a:xfrm>
            <a:off x="1076418" y="3099700"/>
            <a:ext cx="648957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นอกจากนี้ผู้ประกันตนยังได้รับบริการทางการแพทย์ด้านอื่นๆอีกเช่น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33996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กรณีทันตกรรม (ถอนฟัน อุดฟัน ขูดหินปูน ผ่าตัดฟันคุด และใส่ฟันเทียม)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หลักเกณฑ์และเงื่อนไข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การถอนฟัน อุดฟัน ขูดหินปูน และผ่าตัดฟันคุด ให้ผู้ประกันตนมีสิทธิได้รับค่าบริการทางการแพทย์เท่าที่จ่ายจริง 900 บาท/ครั้ง/ปี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กรณีใส่ฟันเทียมชนิดถอดได้บางส่วนให้ผู้ประกันตนมีสิทธิได้รับค่าบริการทางการแพทย์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และค่าฟันเทียมเท่าที่จ่ายจริง ตามความจำเป็นในวงเงินไม่เกิน 1,500 บาท ภายในระยะเวลา 5 ปีนับแต่วันที่ใส่ฟันเทียมนั้น ตามหลักเกณฑ์ดังนี้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(1) 1–5 ซี่ เท่าที่จ่ายจริงตามความจำเป็นในวงเงินไม่เกิน 1,300 บาท</a:t>
            </a:r>
          </a:p>
        </p:txBody>
      </p:sp>
    </p:spTree>
    <p:extLst>
      <p:ext uri="{BB962C8B-B14F-4D97-AF65-F5344CB8AC3E}">
        <p14:creationId xmlns:p14="http://schemas.microsoft.com/office/powerpoint/2010/main" val="485891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CE468F4-E059-2390-DF4F-A4D64AF93A3A}"/>
              </a:ext>
            </a:extLst>
          </p:cNvPr>
          <p:cNvSpPr txBox="1"/>
          <p:nvPr/>
        </p:nvSpPr>
        <p:spPr>
          <a:xfrm>
            <a:off x="1424866" y="758937"/>
            <a:ext cx="629426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(2) มากกว่า 5 ซี่ เท่าที่จ่ายจริงตามความจำเป็นในวงเงินไม่เกิน 1,500 บาท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กรณีใส่ฟันเทียมชนิดถอดได้ทั้งปาก ให้ผู้ประกันตนมีสิทธิได้รับค่าบริการทางการแพทย์และค่าฟันเทียมเท่าที่จ่ายจริง ตามความจำเป็นในวงเงินไม่เกิน 4,400 บาท ภายในระยะเวลา 5 ปีนับตั้งแต่วันที่ใส่ฟันเทียมนั้น ตามหลักเกณฑ์ดังนี้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(1) ฟันเทียมชนิดถอดได้ทั้งปากบนหรือล่าง เท่าที่จ่ายจริงตามความจำเป็นในวงเงินไม่เกิน2,400 บาท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(2) ฟันเทียมชนิดถอดได้ทั้งปากบนและล่าง เท่าที่จ่ายจริงตามความจำเป็นในวงเงินไม่เกิน4,400 บาท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34627DA6-E1F2-D342-6F2C-12D4647850D9}"/>
              </a:ext>
            </a:extLst>
          </p:cNvPr>
          <p:cNvSpPr txBox="1"/>
          <p:nvPr/>
        </p:nvSpPr>
        <p:spPr>
          <a:xfrm>
            <a:off x="1424866" y="342900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CC99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กรณีขอรับเงินทดแทนการขาดรายได้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DB01553-BB1A-C0B1-FAED-9ACFE56296BC}"/>
              </a:ext>
            </a:extLst>
          </p:cNvPr>
          <p:cNvSpPr txBox="1"/>
          <p:nvPr/>
        </p:nvSpPr>
        <p:spPr>
          <a:xfrm>
            <a:off x="1611297" y="382911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หลักเกณฑ์และเงื่อนไข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85C1954D-9862-02D2-5431-6818818DFA3E}"/>
              </a:ext>
            </a:extLst>
          </p:cNvPr>
          <p:cNvSpPr txBox="1"/>
          <p:nvPr/>
        </p:nvSpPr>
        <p:spPr>
          <a:xfrm>
            <a:off x="1091953" y="4171249"/>
            <a:ext cx="736846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เงินทดแทนการขาดรายได้สำหรับการหยุดงาน เพื่อการรักษาพยาบาลตามคำสั่งแพทย์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ในรอบปีปฏิทิน ถ้าผู้ประกันตนลาป่วยโดยได้รับค่าจ้างจากนายจ้างครบ 30 วัน ตามกฎหมายของกรมสวัสดิการและคุ้มครองแรงงานแล้วต้องหยุดงานตามคำสั่งแพทย์ต่อไปอีก สำนักงานประกันสังคมจะจ่ายเงินเรียกว่า</a:t>
            </a:r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“เงินทดแทนการขาดรายได้”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ซึ่งผู้ประกันตนได้รับเงินทดแทนการขาดรายได้ร้อยละ 50 ของค่าจ้าง ครั้งละไม่เกิน 90 วันในรอบปีหนึ่ง ๆ ก็จะจ่ายให้ปีละไม่เกิน 180 วัน เว้นแต่ เจ็บป่วยด้วยโรคเรื้อรังไม่เกิน 365 วันในกรณีที่ผู้ประกันตนมีสิทธิได้รับค่าจ้างจากนายจ้างในระหว่างหยุดงาน เพื่อการรักษาพยาบาลตามกฎหมายของกรมสวัสดิการและคุ้มครองแรงงาน หรือมีสิทธิตามระเบียบข้อบังคับเกี่ยวกับการทำงาน</a:t>
            </a:r>
          </a:p>
        </p:txBody>
      </p:sp>
    </p:spTree>
    <p:extLst>
      <p:ext uri="{BB962C8B-B14F-4D97-AF65-F5344CB8AC3E}">
        <p14:creationId xmlns:p14="http://schemas.microsoft.com/office/powerpoint/2010/main" val="501858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AE4F145-9BAE-7C94-3EDE-8B9E60C6C064}"/>
              </a:ext>
            </a:extLst>
          </p:cNvPr>
          <p:cNvSpPr txBox="1"/>
          <p:nvPr/>
        </p:nvSpPr>
        <p:spPr>
          <a:xfrm>
            <a:off x="1158536" y="641814"/>
            <a:ext cx="6520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สัญญาจ้างแรงงานหรือข้อตกลงเกี่ยวกับสภาพการจ้างแล้วแต่ กรณีผู้ประกันตนไม่มีสิทธิได้รับเงินทดแทนการขาดรายได้จนกว่าสิทธิที่ได้รับเงินค่าจ้างนั้นได้สิ้นสุด จึงจะมีสิทธิได้รับเงินทดแทนการขาดรายได้ดังกล่าวเท่ากับระยะเวลาที่คงเหลือ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6901F24-F3E2-9681-EA21-8B2DB8F4E9E6}"/>
              </a:ext>
            </a:extLst>
          </p:cNvPr>
          <p:cNvSpPr txBox="1"/>
          <p:nvPr/>
        </p:nvSpPr>
        <p:spPr>
          <a:xfrm>
            <a:off x="1575786" y="165747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ปัจจุบันกำหนดโรคเรื้อรังไว้ 6 รายการ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ดังนี้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1EA24E5B-1E9A-65D7-ED6D-CAD3306FA9E4}"/>
              </a:ext>
            </a:extLst>
          </p:cNvPr>
          <p:cNvSpPr txBox="1"/>
          <p:nvPr/>
        </p:nvSpPr>
        <p:spPr>
          <a:xfrm>
            <a:off x="1158536" y="2057587"/>
            <a:ext cx="51357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โรคมะเร็ง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โรคไตวายเรื้อรัง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โรคเอดส์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4. โรคหรือการบาดเจ็บของสมอง เส้นเลือดสมองหรือกระดูกสันหลังอันเป็นเหตุให้เป็นอัมพาต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5. ความผิดปกติของกระดูกหักที่มีภาวะแทรกซ้อน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6. โรคหรือการเจ็บป่วยอื่น ๆ ที่ต้องรักษาตัวนานติดต่อกันเกินกว่า 180 วัน ระหว่างการรักษาทำงานไม่ได้ให้ยื่นเรื่องขอมติคณะกรรมการการแพทย์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BAABE839-622B-2558-9EF2-6557A86F0AC9}"/>
              </a:ext>
            </a:extLst>
          </p:cNvPr>
          <p:cNvSpPr/>
          <p:nvPr/>
        </p:nvSpPr>
        <p:spPr>
          <a:xfrm>
            <a:off x="1158536" y="4931359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80079DDA-F8E6-6751-6102-BB0408C8C2E8}"/>
              </a:ext>
            </a:extLst>
          </p:cNvPr>
          <p:cNvSpPr txBox="1"/>
          <p:nvPr/>
        </p:nvSpPr>
        <p:spPr>
          <a:xfrm>
            <a:off x="1440402" y="4919909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6.9.2 กรณีคลอดบุตร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7D34B533-1B58-6BC0-BFF5-26C07A111370}"/>
              </a:ext>
            </a:extLst>
          </p:cNvPr>
          <p:cNvSpPr txBox="1"/>
          <p:nvPr/>
        </p:nvSpPr>
        <p:spPr>
          <a:xfrm>
            <a:off x="1158536" y="5331469"/>
            <a:ext cx="6360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หลักเกณฑ์และเงื่อนไขการเกิดสิทธิ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1.1 จ่ายเงินสมทบมาแล้วไม่น้อยกว่า 5 เดือน ก่อนวันคลอดบุตร</a:t>
            </a:r>
          </a:p>
        </p:txBody>
      </p:sp>
    </p:spTree>
    <p:extLst>
      <p:ext uri="{BB962C8B-B14F-4D97-AF65-F5344CB8AC3E}">
        <p14:creationId xmlns:p14="http://schemas.microsoft.com/office/powerpoint/2010/main" val="3795343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37DC61F-C708-D94A-5ED4-595BEBF52B07}"/>
              </a:ext>
            </a:extLst>
          </p:cNvPr>
          <p:cNvSpPr txBox="1"/>
          <p:nvPr/>
        </p:nvSpPr>
        <p:spPr>
          <a:xfrm>
            <a:off x="1229557" y="852641"/>
            <a:ext cx="63697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1.2 จ่ายค่าบริการทางการแพทย์เหมาจ่ายกรณีคลอดบุตรให้แก่ผู้ประกันตนในอัตรา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13,000 บาท ต่อการคลอดบุตรหนึ่งครั้ง สำหรับผู้ประกันตนหญิงมีสิทธิรับเงินสงเคราะห์การหยุดงานเพื่อการคลอดบุตรเหมาจ่ายในอัตราร้อยละ 50 ของค่าจ้างเฉลี่ยเป็นระยะเวลา 90 วันสำหรับการใช้สิทธิบุตรคนที่ 3 จะไม่ได้รับสิทธิเงินสงเคราะห์การหยุดงานเพื่อการคลอดบุตรเหมาจ่ายในอัตราร้อยละ 50 ของค่าจ้างเฉลี่ยเป็นระยะเวลา 90 วัน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1.3 กรณีสามีและภรรยาเป็นผู้ประกันตนทั้งคู่ให้ใช้สิทธิในการเบิกค่าคลอดบุตรฝ่ายใดฝ่ายหนึ่งไม่จำกัดจำนวนบุตร/ครั้ง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55B99B0F-704B-6F00-D372-B303943E0263}"/>
              </a:ext>
            </a:extLst>
          </p:cNvPr>
          <p:cNvSpPr/>
          <p:nvPr/>
        </p:nvSpPr>
        <p:spPr>
          <a:xfrm>
            <a:off x="1043126" y="3294418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BE017983-61F0-B7AA-CDDB-7F326DDD0726}"/>
              </a:ext>
            </a:extLst>
          </p:cNvPr>
          <p:cNvSpPr txBox="1"/>
          <p:nvPr/>
        </p:nvSpPr>
        <p:spPr>
          <a:xfrm>
            <a:off x="1229557" y="322753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6.9.3 กรณีทุพพลภาพ (อันมิใช่เนื่องจากการทำงาน)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F079D03E-9603-1DF8-64BE-243D45B42A85}"/>
              </a:ext>
            </a:extLst>
          </p:cNvPr>
          <p:cNvSpPr txBox="1"/>
          <p:nvPr/>
        </p:nvSpPr>
        <p:spPr>
          <a:xfrm>
            <a:off x="1043126" y="3691706"/>
            <a:ext cx="69378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ผู้ประกันตนจ่ายเงินสมทบครบ 3 เดือน ก่อนวันที่สำนักงานประกันสังคมกำหนดให้เป็น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ผู้ทุพพลภาพ และเจ็บป่วยหรือประสบอันตรายจนถึงขั้นทุพพลภาพ เช่น ป่วยเป็นโรคเบาหวานและมีภาวะ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แทรกซ้อนทำให้ตาบอดทั้ง 2 ข้าง หรือประสบอันตรายจนถึงขั้นทุพพลภาพและไม่สามารถทำงานได้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กรณีเข้ารับบริการทางการแพทย์ ณ สถานพยาบาลเอกชน ผู้ป่วยนอกจ่ายค่าบริการ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ทางการแพทย์เท่าที่จ่ายจริงไม่เกินเดือนละ 2,000 บาท ผู้ป่วยใน จ่ายค่าบริการทางการแพทย์ เท่าที่จ่ายจริงไม่เกินเดือนละ 4,000 บาท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6291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C74050F-171A-DEC6-2390-13BFE7BFF98D}"/>
              </a:ext>
            </a:extLst>
          </p:cNvPr>
          <p:cNvSpPr txBox="1"/>
          <p:nvPr/>
        </p:nvSpPr>
        <p:spPr>
          <a:xfrm>
            <a:off x="1105269" y="711044"/>
            <a:ext cx="656503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ได้รับค่าทดแทนขาดรายได้ในอัตราร้อยละ 50 ของค่าจ้างเป็นรายเดือนตลอดชีวิต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ค่าอวัยวะเทียม/ อุปกรณ์ / อุปกรณ์ในการบำบัดรักษาโรค เช่น ค่าจ้างเฉลี่ย/เดือน 10,000 บาท ร้อยละ 50 ของค่าจ้างเฉลี่ย/เดือน 5,000 บาท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4. กรณีผู้ประกันตนที่ทุพพลภาพถึงแก่ความตาย ผู้จัดการศพมีสิทธิได้รับค่าทำศพ 40,000 บาท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AD632B91-C429-8FEE-8F0D-076E9BCAE685}"/>
              </a:ext>
            </a:extLst>
          </p:cNvPr>
          <p:cNvSpPr/>
          <p:nvPr/>
        </p:nvSpPr>
        <p:spPr>
          <a:xfrm>
            <a:off x="918838" y="2351821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F2CF84B-CC0C-DE61-45B0-968D49D4009D}"/>
              </a:ext>
            </a:extLst>
          </p:cNvPr>
          <p:cNvSpPr txBox="1"/>
          <p:nvPr/>
        </p:nvSpPr>
        <p:spPr>
          <a:xfrm>
            <a:off x="1043125" y="235182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6.9.4 กรณีตาย (อันมิใช่เนื่องจากการทำงาน)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7065278-9698-77FB-7999-C34B8C8F76FF}"/>
              </a:ext>
            </a:extLst>
          </p:cNvPr>
          <p:cNvSpPr txBox="1"/>
          <p:nvPr/>
        </p:nvSpPr>
        <p:spPr>
          <a:xfrm>
            <a:off x="1043125" y="2825857"/>
            <a:ext cx="65650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กรณีที่ผู้ประกันตนถึงแก่ความตายอันมิใช่เนื่องจากการทำงาน เมื่อจ่ายเงินสมทบมาแล้ว 1 เดือนภายในระยะเวลา 6 เดือน ก่อนวันที่ถึงแก่ความตาย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196E9601-CEBA-7345-31FD-3CEEE1EBDC6A}"/>
              </a:ext>
            </a:extLst>
          </p:cNvPr>
          <p:cNvSpPr txBox="1"/>
          <p:nvPr/>
        </p:nvSpPr>
        <p:spPr>
          <a:xfrm>
            <a:off x="1105269" y="3609885"/>
            <a:ext cx="671595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chemeClr val="accent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ประโยชน์ทดแทนกรณีตาย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ได้แก่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ค่าทำศพ 40,000 บาท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โดยจ่ายให้แก่ผู้จัดการศพ</a:t>
            </a:r>
          </a:p>
          <a:p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ใครคือผู้จัดการศพ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บุคคลซึ่งผู้ประกันตนทำหนังสือระบุให้เป็นผู้จัดการศพและได้เป็นผู้จัดการศพผู้ประกันตน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สามีภริยา บิดามารดา หรือบุตรของผู้ประกันตนซึ่งมีหลักฐานแสดงว่าเป็นผู้จัดการศพ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ผู้ประกันตน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บุคคลอื่นซึ่งมีหลักฐานแสดงว่าเป็นผู้จัดการศพผู้ประกันตน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0260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8105CB7-A375-6D19-285B-0DD10C3F2AF4}"/>
              </a:ext>
            </a:extLst>
          </p:cNvPr>
          <p:cNvSpPr txBox="1"/>
          <p:nvPr/>
        </p:nvSpPr>
        <p:spPr>
          <a:xfrm>
            <a:off x="1229556" y="679037"/>
            <a:ext cx="641411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33996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เงินสงเคราะห์กรณีตาย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เงินสงเคราะห์กรณีที่ผู้ประกันตนถึงแก่ความตาย ให้จ่ายแก่บุคคลซึ่งผู้ประกันตนทำหนังสือระบุให้เป็นผู้มีสิทธิได้รับเงินสงเคราะห์นั้น แต่ถ้าผู้ประกันตนมิได้มีหนังสือระบุไว้ก็ให้นำมาเฉลี่ยจ่ายให้แก่สามีหรือภรรยา บิดามารดา หรือบุตรของผู้ประกันตนในจำนวนที่เท่ากัน ดังนี้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ถ้าก่อนถึงแก่ความตาย ผู้ประกันตนได้ส่งเงินสมทบมาแล้วตั้งแต่ 36 เดือนขึ้นไป แต่ไม่ถึง120 เดือน ให้จ่ายเงินสงเคราะห์เป็นจำนวนเท่ากับค่าจ้าง 2 เดือน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ถ้าก่อนถึงแก่ความตายผู้ประกันตนได้ส่งเงินสมทบมาแล้วตั้งแต่ 120 เดือนขึ้นไป ให้จ่ายเงินสงเคราะห์เท่ากับค่าจ้างเฉลี่ย 6 เดือน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8B47FDC2-724C-81F7-8B1A-672E20C3CBF4}"/>
              </a:ext>
            </a:extLst>
          </p:cNvPr>
          <p:cNvSpPr/>
          <p:nvPr/>
        </p:nvSpPr>
        <p:spPr>
          <a:xfrm>
            <a:off x="1149657" y="3691676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A4FFC38A-CD12-077B-1ACF-1FADD858B5E8}"/>
              </a:ext>
            </a:extLst>
          </p:cNvPr>
          <p:cNvSpPr txBox="1"/>
          <p:nvPr/>
        </p:nvSpPr>
        <p:spPr>
          <a:xfrm>
            <a:off x="1229556" y="366935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6.9.5 กรณีสงเคราะห์บุตร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074BF0A5-4E78-AD6E-7A2B-8E6D0A0F238F}"/>
              </a:ext>
            </a:extLst>
          </p:cNvPr>
          <p:cNvSpPr txBox="1"/>
          <p:nvPr/>
        </p:nvSpPr>
        <p:spPr>
          <a:xfrm>
            <a:off x="1149657" y="4121381"/>
            <a:ext cx="641411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หลักเกณฑ์ที่จะทำให้ท่านมีสิทธิ คือ จ่ายเงินสมทบมาแล้วไม่น้อยกว่า 12 เดือน ภายในระยะเวลา 36 เดือน ก่อนเดือนที่มีสิทธิได้รับประโยชน์ทดแทน สิทธิที่ท่านจะได้รับเงินสงเคราะห์บุตรเหมาจ่ายเดือนละ 600 บาทต่อบุตรหนึ่งคน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สำหรับบุตรชอบด้วยกฎหมาย ยกเว้น บุตรบุญธรรมหรือบุตรซึ่งยกให้เป็นบุตรบุญธรรมของบุคคลอื่นและบุตรมีอายุตั้งแต่แรกเกิดจนถึง 6 ปีบริบูรณ์ จำนวนคราวละไม่เกิน 3 คน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23076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22061B19-8AA7-44B9-9A9E-73F5FD449119}"/>
              </a:ext>
            </a:extLst>
          </p:cNvPr>
          <p:cNvSpPr/>
          <p:nvPr/>
        </p:nvSpPr>
        <p:spPr>
          <a:xfrm>
            <a:off x="972103" y="821532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7AA5BB20-03C1-5A9D-753F-402089672204}"/>
              </a:ext>
            </a:extLst>
          </p:cNvPr>
          <p:cNvSpPr txBox="1"/>
          <p:nvPr/>
        </p:nvSpPr>
        <p:spPr>
          <a:xfrm>
            <a:off x="1149658" y="82153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6.9.6 กรณีชราภาพ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B5B6E535-3733-3ACE-13A6-5396DDCDB1F2}"/>
              </a:ext>
            </a:extLst>
          </p:cNvPr>
          <p:cNvSpPr txBox="1"/>
          <p:nvPr/>
        </p:nvSpPr>
        <p:spPr>
          <a:xfrm>
            <a:off x="1149658" y="122164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เงื่อนไขการเกิดสิทธิกรณีบำเหน็จชราภาพ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36BB6D79-4AAB-301A-A0B3-C9C2DFC8C3D9}"/>
              </a:ext>
            </a:extLst>
          </p:cNvPr>
          <p:cNvSpPr txBox="1"/>
          <p:nvPr/>
        </p:nvSpPr>
        <p:spPr>
          <a:xfrm>
            <a:off x="867788" y="1621752"/>
            <a:ext cx="703333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จ่ายเงินสมทบไม่ครบ 180 เดือน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ความเป็นผู้ประกันตนสิ้นสุดลง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มีอายุครบ 55 ปีบริบูรณ์ หรือเป็นผู้ทุพพลภาพ หรือถึงแก่ความตาย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ประโยชน์ทดแทนกรณีบำนาญชราภาพ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4. กรณีจ่ายเงินสมทบ มาแล้ว ไม่น้อยกว่า 180 เดือน มีสิทธิได้รับเงินบำนาญชราภาพ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เป็นรายเดือนใน อัตราร้อยละ 20 ของค่าจ้างเฉลี่ย 60 เดือนสุดท้ายที่ใช้เป็นฐานในการคำนวณเงินสมทบก่อนความเป็นผู้ประกันตนสิ้น สุดลง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5. กรณีที่มีการจ่าย เงินสมทบเกิน 180 เดือน ให้ปรับเพิ่มอัตราบำนาญชราภาพตามข้อ 1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ขึ้นอีกในอัตราร้อยละ 1.5 ต่อ ระยะเวลาการจ่ายเงินสมทบทุก 12 เดือน สำหรับระยะเวลาที่จ่ายเงินสมทบเกินกว่า 180 เดือน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5B90D983-9F1C-D414-2D12-C0E5C05812E2}"/>
              </a:ext>
            </a:extLst>
          </p:cNvPr>
          <p:cNvSpPr txBox="1"/>
          <p:nvPr/>
        </p:nvSpPr>
        <p:spPr>
          <a:xfrm>
            <a:off x="1149658" y="485241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ประโยชน์ทดแทนกรณีบำเหน็จชราภาพ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477FFAEA-C12C-942C-9C8C-5DCC22DC402C}"/>
              </a:ext>
            </a:extLst>
          </p:cNvPr>
          <p:cNvSpPr txBox="1"/>
          <p:nvPr/>
        </p:nvSpPr>
        <p:spPr>
          <a:xfrm>
            <a:off x="986528" y="5236248"/>
            <a:ext cx="67958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	1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กรณีที่มีการจ่าย เงินสมทบต่ำกว่า 12 เดือน ให้จ่ายเงินบำเหน็จชราภาพ มีจำนวนเท่ากับ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จำนวนเงินสมทบที่ผู้ประกันตนจ่ายเงินสมทบ เพื่อการจ่ายประโยชน์ทดแทนในกรณีชราภาพ</a:t>
            </a:r>
          </a:p>
        </p:txBody>
      </p:sp>
    </p:spTree>
    <p:extLst>
      <p:ext uri="{BB962C8B-B14F-4D97-AF65-F5344CB8AC3E}">
        <p14:creationId xmlns:p14="http://schemas.microsoft.com/office/powerpoint/2010/main" val="2579649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874DDFB7-0C53-C75C-08B4-C841AEBFACDE}"/>
              </a:ext>
            </a:extLst>
          </p:cNvPr>
          <p:cNvSpPr txBox="1"/>
          <p:nvPr/>
        </p:nvSpPr>
        <p:spPr>
          <a:xfrm>
            <a:off x="883327" y="787362"/>
            <a:ext cx="678697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กรณีที่มีการจ่ายเงินสมทบตั้งแต่ 12 เดือนขึ้นไป ให้จ่ายเงินบำเหน็จชราภาพ มีจำนวนเท่ากับจำนวนเงินสมทบที่ผู้ประกันตนและนายจ้างจ่ายเงินสมทบ เพื่อการจ่ายประโยชน์ทดแทนในกรณีชราภาพ พร้อมผลประโยชน์ตอบแทนตามที่สำนักงานประกันสังคมประกาศกำหนด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กรณีผู้รับเงิน บำนาญชราภาพถึงแก่ความตายภายใน 60 เดือน นับแต่เดือนที่มีสิทธิได้รับ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เงินบำนาญชราภาพให้จ่ายเงินบำเหน็จชราภาพจำนวน 10 เท่าของเงินบำนาญชราภาพรายเดือนที่ได้รับคราวสุดท้ายก่อนถึงแก่ความตาย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BD29BBA3-72CD-A593-D353-173B06671470}"/>
              </a:ext>
            </a:extLst>
          </p:cNvPr>
          <p:cNvSpPr/>
          <p:nvPr/>
        </p:nvSpPr>
        <p:spPr>
          <a:xfrm>
            <a:off x="963226" y="2847058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690280E1-12A5-CFE6-EF60-B930B1289FC3}"/>
              </a:ext>
            </a:extLst>
          </p:cNvPr>
          <p:cNvSpPr txBox="1"/>
          <p:nvPr/>
        </p:nvSpPr>
        <p:spPr>
          <a:xfrm>
            <a:off x="1105270" y="284705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6.9.7 กรณีว่างงาน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F07BD554-CA53-E554-4E05-4F482870C8A4}"/>
              </a:ext>
            </a:extLst>
          </p:cNvPr>
          <p:cNvSpPr txBox="1"/>
          <p:nvPr/>
        </p:nvSpPr>
        <p:spPr>
          <a:xfrm>
            <a:off x="1247314" y="322894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หลักเกณฑ์และเงื่อนไขการเกิดสิทธิ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C23F61E8-3706-805D-1818-1C2E14702587}"/>
              </a:ext>
            </a:extLst>
          </p:cNvPr>
          <p:cNvSpPr txBox="1"/>
          <p:nvPr/>
        </p:nvSpPr>
        <p:spPr>
          <a:xfrm>
            <a:off x="963226" y="3629055"/>
            <a:ext cx="65650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จ่ายเงินสมทบมาแล้ว 6 เดือน ภายในระยะเวลา 15 เดือน ก่อนการว่างงานกับนายจ้าง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รายสุดท้าย หรือกรณีผู้ประกันตนว่างงานเนื่องจากเหตุสุดวิสัย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ผู้ประกันตนต้องขึ้นทะเบียนผู้ว่างงานผ่านระบบอินเทอร์เน็ต1 ของสำนักงานจัดหางานของรัฐภายใน 30 วัน นับแต่วันที่ลาออกหรือถูกเลิกจ้าง หรือสิ้นสุดสัญญาจ้างจึงจะมีสิทธิได้รับประโยชน์ทดแทนกรณีว่างงานนับแต่วันที่ 8 ของการว่างงาน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4. ต้องรายงานตัวตามกำหนดนัดผ่านระบบอินเทอร์เน็ต2 ของสำนักงานจัดหางานไม่น้อยกว่าเดือนละ 1 ครั้ง</a:t>
            </a:r>
          </a:p>
        </p:txBody>
      </p:sp>
    </p:spTree>
    <p:extLst>
      <p:ext uri="{BB962C8B-B14F-4D97-AF65-F5344CB8AC3E}">
        <p14:creationId xmlns:p14="http://schemas.microsoft.com/office/powerpoint/2010/main" val="1723194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2F4BEFE-E573-B1FC-1E63-8A8306446962}"/>
              </a:ext>
            </a:extLst>
          </p:cNvPr>
          <p:cNvSpPr txBox="1"/>
          <p:nvPr/>
        </p:nvSpPr>
        <p:spPr>
          <a:xfrm>
            <a:off x="1034247" y="593376"/>
            <a:ext cx="672483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5. เป็นผู้มีความสามารถในการทำงาน และพร้อมที่จะทำงานที่เหมาะสมตามที่จัดให้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6. ต้องไม่ปฏิเสธการฝึกงาน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7. ผู้ที่ว่างงานต้องไม่ถูกเลิกจ้างเนื่องจากกรณี มีดังนี้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– ทุจริตต่อหน้าที่กระทำผิดอาญาโดยเจตนาแก่นายจ้าง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– จงใจทำให้นายจ้างได้รับความเสียหาย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– ฝ่าฝืนข้อบังคับ หรือระเบียบเกี่ยวกับการทำงาน หรือคำสั่งอันชอบด้วยกฎหมายในกรณี ร้ายแรง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– ละทิ้งหน้าที่เป็นเวลา 7 วันทำงานติดต่อกัน โดยไม่มีเหตุอันควร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– ประมาทเลินเล่อเป็นเหตุให้นายจ้างได้รับความเสียหายอย่างร้ายแรง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– ได้รับโทษจำคุกตามคำพิพากษา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	– ต้องมิใช่ผู้มีสิทธิได้รับประโยชน์ทดแทนในกรณีชราภาพ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E57E3973-B222-DDF2-D668-84CB96CD2E8E}"/>
              </a:ext>
            </a:extLst>
          </p:cNvPr>
          <p:cNvSpPr txBox="1"/>
          <p:nvPr/>
        </p:nvSpPr>
        <p:spPr>
          <a:xfrm>
            <a:off x="1220678" y="4182252"/>
            <a:ext cx="6023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33996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สิทธิที่ท่านจะได้รับประโยชน์ทดแทน เงินทดแทนในระหว่างการว่างงาน ดังนี้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EF4624DF-E4D8-E1FF-9EDF-FA3BC70F9C0A}"/>
              </a:ext>
            </a:extLst>
          </p:cNvPr>
          <p:cNvSpPr txBox="1"/>
          <p:nvPr/>
        </p:nvSpPr>
        <p:spPr>
          <a:xfrm>
            <a:off x="909961" y="4693363"/>
            <a:ext cx="68491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กรณีถูกเลิกจ้างได้รับเงินทดแทนระหว่างการว่างงานปีละไม่เกิน 180 วัน ในอัตราร้อยละ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50 ของค่าจ้างเฉลี่ย โดยคำนวณจากฐานเงินสมทบขั้นต่ำเดือนละ 1,650 บาท และฐานเงินสมทบสูงสุดไม่เกิน15,000 บาทตัวอย่างเช่น ผู้ประกันตนมีเงินเดือนเฉลี่ย 10,000 บาท จะได้รับเดือนละ 5,000 บาท</a:t>
            </a:r>
          </a:p>
        </p:txBody>
      </p:sp>
    </p:spTree>
    <p:extLst>
      <p:ext uri="{BB962C8B-B14F-4D97-AF65-F5344CB8AC3E}">
        <p14:creationId xmlns:p14="http://schemas.microsoft.com/office/powerpoint/2010/main" val="3358898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D69BCE3E-0FEA-85EF-1799-FC395C4B4355}"/>
              </a:ext>
            </a:extLst>
          </p:cNvPr>
          <p:cNvSpPr txBox="1"/>
          <p:nvPr/>
        </p:nvSpPr>
        <p:spPr>
          <a:xfrm>
            <a:off x="1056443" y="757145"/>
            <a:ext cx="677366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กรณีลาออกหรือสิ้นสุดสัญญาจ้างตามกำหนดระยะเวลาได้รับเงินทดแทนระหว่างการว่างงานปีละไม่เกิน 90 วัน ในอัตราร้อยละ 30 ของค่าจ้างเฉลี่ย โดยคำนวณจากฐานเงินสมทบขั้นต่ำเดือนละ 1,650 บาทและฐานเงินสมทบสูงสุดไม่เกิน 15,000 บาท ตัวอย่างเช่น ผู้ประกันตนมีเงินเดือนเฉลี่ย 10,000 บาท จะได้รับเดือนละ 3,000 บาท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ในกรณียื่นคำขอรับเงินทดแทนกรณีว่างงานเพราะเหตุถูกเลิกจ้าง หรือเหตุถูกเลิกจ้างและ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ลาออกหรือสิ้นสุดสัญญาจ้างเกินกว่า 1 ครั้ง ภายใน 1 ปีปฏิทิน ให้มีสิทธิได้รับเงินทดแทนทุกครั้ง รวมกันไม่เกิน 180 วัน แต่ในกรณียื่นขอรับประโยชน์ทดแทนในกรณีว่างงานเพราะเหตุลาออกหรือสิ้นสุดสัญญาจ้างเกินกว่า 1 ครั้ง ภายใน 1 ปีปฏิทิน ให้มีสิทธิได้รับเงินทดแทนรวมกันไม่เกิน 90 วัน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0C03DF36-F8A1-A8DA-892B-DDE14BD88850}"/>
              </a:ext>
            </a:extLst>
          </p:cNvPr>
          <p:cNvSpPr/>
          <p:nvPr/>
        </p:nvSpPr>
        <p:spPr>
          <a:xfrm>
            <a:off x="1056442" y="3485531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28E7CEB2-C2EC-24B8-9BCA-57701364E62B}"/>
              </a:ext>
            </a:extLst>
          </p:cNvPr>
          <p:cNvSpPr txBox="1"/>
          <p:nvPr/>
        </p:nvSpPr>
        <p:spPr>
          <a:xfrm>
            <a:off x="1056443" y="341672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สิทธิประโยชน์ภายหลังการสิ้นสภาพเป็นลูกจ้าง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9C579DBA-956B-A0F9-B245-5FA1569CB6EC}"/>
              </a:ext>
            </a:extLst>
          </p:cNvPr>
          <p:cNvSpPr txBox="1"/>
          <p:nvPr/>
        </p:nvSpPr>
        <p:spPr>
          <a:xfrm>
            <a:off x="1209582" y="3873675"/>
            <a:ext cx="59524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สิ้นสภาพความเป็นลูกจ้าง แต่ยังไม่สิ้นสุดความเป็นผู้ประกันตน( มาตรา 33)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C114F9B-361A-7390-D316-A2002D5C7AE1}"/>
              </a:ext>
            </a:extLst>
          </p:cNvPr>
          <p:cNvSpPr txBox="1"/>
          <p:nvPr/>
        </p:nvSpPr>
        <p:spPr>
          <a:xfrm>
            <a:off x="1056443" y="4387459"/>
            <a:ext cx="63963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สำนักงานประกันสังคม ให้ความคุ้มครองผู้ประกันตนหลังการสิ้นสภาพลูกจ้างโดย ยังได้รับความคุ้มครองประโยชน์ทดแทนกรณีประสบอันตรายหรือเจ็บป่วย ประโยชน์ทดแทนกรณีคลอดบุตร ประโยชน์ทดแทนกรณีทุพพลภาพ และประโยชน์ทดแทนกรณีตาย ต่อไปอีก 6 เดือน</a:t>
            </a:r>
          </a:p>
        </p:txBody>
      </p:sp>
    </p:spTree>
    <p:extLst>
      <p:ext uri="{BB962C8B-B14F-4D97-AF65-F5344CB8AC3E}">
        <p14:creationId xmlns:p14="http://schemas.microsoft.com/office/powerpoint/2010/main" val="407169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ตัดด้านบน 3">
            <a:extLst>
              <a:ext uri="{FF2B5EF4-FFF2-40B4-BE49-F238E27FC236}">
                <a16:creationId xmlns:a16="http://schemas.microsoft.com/office/drawing/2014/main" id="{17874D47-7B60-ADBC-6AA0-E6E1C1090908}"/>
              </a:ext>
            </a:extLst>
          </p:cNvPr>
          <p:cNvSpPr/>
          <p:nvPr/>
        </p:nvSpPr>
        <p:spPr>
          <a:xfrm>
            <a:off x="894423" y="748174"/>
            <a:ext cx="4041561" cy="589707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858B43F-B7DE-3E4C-4E08-E96E251E119C}"/>
              </a:ext>
            </a:extLst>
          </p:cNvPr>
          <p:cNvSpPr txBox="1"/>
          <p:nvPr/>
        </p:nvSpPr>
        <p:spPr>
          <a:xfrm>
            <a:off x="1053112" y="876216"/>
            <a:ext cx="3882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6.1 ความเป็นมาของกองทุนประกันสังคม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B82B7DEB-2761-65D5-2F2F-4F54CBC51B32}"/>
              </a:ext>
            </a:extLst>
          </p:cNvPr>
          <p:cNvSpPr txBox="1"/>
          <p:nvPr/>
        </p:nvSpPr>
        <p:spPr>
          <a:xfrm>
            <a:off x="894423" y="1533163"/>
            <a:ext cx="735515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เมื่อวันที่ 9 กุมภาพันธ์ 2497 ได้มีการตราพระราชบัญญัติประกันสังคม พ.ศ.2497 ขึ้นเป็นครั้งแรก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ในประเทศไทย สมัย จอมพลป.พิบูลสงครามเป็นนายกรัฐมนตรี สาระสำคัญ คือเพื่อประโยชน์ ของลูกจ้าง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ในกรณีคลอดบุตร สงเคราะห์บุตร เพื่อการเจ็บป่วย ทุพพลภาพ เพื่อการชราภาพ และการชาปณกิจศพ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จนเรื่อย ๆ มามีการเปลี่ยนแปลงของระบบเศรษฐกิจเรื่อย ๆ ได้มีการพัฒนากฎหมายเพื่อให้ทันต่อยุคปัจจุบัน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พระราชบัญญัติประกันสังคมได้มีการเปลี่ยนแปลงแก้ไขเรื่อยมา หลายครั้งโดยครั้งที่สำคัญ มีดังนี้ งานประกัน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สังคมดำเนินการตามพระราชบัญญัติประกันสังคม พ.ศ. 2533 แก้ไขเพิ่มเติม (ฉบับ ที่ 2) พ.ศ. 2537 แก้ไขเพิ่มเติม(ฉบับที่ 3) พ.ศ. 2533 แก้ไขเพิ่มเติม (ฉบับที่ 2) พ.ศ. 2537 แก้ไขเพิ่มเติม (ฉบับที่ 3) พ.ศ. 2542แก้ไขเพิ่มเติม(ฉบับที่ 4) พ.ศ. 2558 และพระราชกฤษฎีกากำหนดระยะเวลาเริ่มดำเนินการจัดเก็บเงินสมทบเพื่อการให้ประโยชน์ทดแทนในกรณีว่างงาน พ.ศ. 2546 และโดยตามพระราชบัญญัติประกันสังคม พ.ศ. 2533 กำหนดให้มีการจัดตั้งกองทุนประกันสังคมขึ้นเพื่อสงเคราะห์ลูกจ้างและบุคคลอื่น เพื่อเป็นสวัสดิการแก่ลูกจ้าง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ในการทำงานต่อไป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C6286328-6774-BA18-CA14-AE0B07DB4DCA}"/>
              </a:ext>
            </a:extLst>
          </p:cNvPr>
          <p:cNvSpPr txBox="1"/>
          <p:nvPr/>
        </p:nvSpPr>
        <p:spPr>
          <a:xfrm>
            <a:off x="894423" y="5094163"/>
            <a:ext cx="76015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33996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กองทุนประกันสังคม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กองทุนที่ให้หลักประกันแก่ผู้ที่อยู่ในระบบประกันสังคมให้ได้รับ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ประโยชน์ทดแทน เมื่อประสบอันตรายหรือเจ็บป่วย ทุพพลภาพ หรือตาย ซึ่งไม่เกิดจากการทำงาน รวมทั้ง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กรณีคลอดบุตร สงเคราะห์บุตร ชราภาพและว่างงาน</a:t>
            </a:r>
          </a:p>
        </p:txBody>
      </p:sp>
    </p:spTree>
    <p:extLst>
      <p:ext uri="{BB962C8B-B14F-4D97-AF65-F5344CB8AC3E}">
        <p14:creationId xmlns:p14="http://schemas.microsoft.com/office/powerpoint/2010/main" val="3138450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2A7D7059-ABBB-BE04-82F0-47EAB52A209C}"/>
              </a:ext>
            </a:extLst>
          </p:cNvPr>
          <p:cNvSpPr/>
          <p:nvPr/>
        </p:nvSpPr>
        <p:spPr>
          <a:xfrm>
            <a:off x="1340528" y="707539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57E59531-DFE2-00DF-C851-2720D0A2F8BC}"/>
              </a:ext>
            </a:extLst>
          </p:cNvPr>
          <p:cNvSpPr txBox="1"/>
          <p:nvPr/>
        </p:nvSpPr>
        <p:spPr>
          <a:xfrm>
            <a:off x="1637930" y="707539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การอุทธรณ์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9336D447-9B6B-167B-FEC3-651DF1EE9E6D}"/>
              </a:ext>
            </a:extLst>
          </p:cNvPr>
          <p:cNvSpPr txBox="1"/>
          <p:nvPr/>
        </p:nvSpPr>
        <p:spPr>
          <a:xfrm>
            <a:off x="1114146" y="1107649"/>
            <a:ext cx="67115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นายจ้าง ผู้ประกันตน หรือผู้มีสิทธิไม่พอใจคำสั่ง คำวินิจฉัย หรือการประเมินเงินสมทบของเจ้าหน้าที่ให้มีสิทธิอุทธรณ์ต่อคณะกรรมการกองทุนเงินทดแทนภาย 30 วันนับแต่วันที่ได้รับแจ้งคำสั่ง คำวินิจฉัย หรือการประเมินเงินสมทบ ยกเว้น คำสั่งกรณียึด อายัด และขาดทอดตลาดทรัพย์สินของนายจ้าง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ผู้อุทธรณ์ที่ไม่พอใจคำวินิจฉัยของคณะกรรมการกองทุนฯ ให้มีสิทธินำคดีไปสู่ศาลแรงงานภายใน30 วัน นับแต่วันที่ได้รับแจ้งคำวินิจฉัย ถ้าไม่นำคดีไปสู่ศาลภายในกำหนดเวลา ให้คำวินิจฉัยของคณะกรรมการกองทุนฯ เป็นที่สุด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– ผู้ประกันตนหรือผู้มีสิทธิหรือนายจ้างยื่นอุทธรณ์หรือนำคดีไปสู่ศาลไม่เป็นการทุเลาการปฏิบัติตามคำสั่ง หรือคำวินิจฉัยของเจ้าหน้าที่หรือคณะกรรมการกองทุนฯ</a:t>
            </a:r>
          </a:p>
        </p:txBody>
      </p:sp>
    </p:spTree>
    <p:extLst>
      <p:ext uri="{BB962C8B-B14F-4D97-AF65-F5344CB8AC3E}">
        <p14:creationId xmlns:p14="http://schemas.microsoft.com/office/powerpoint/2010/main" val="2168207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ตัดด้านบน 3">
            <a:extLst>
              <a:ext uri="{FF2B5EF4-FFF2-40B4-BE49-F238E27FC236}">
                <a16:creationId xmlns:a16="http://schemas.microsoft.com/office/drawing/2014/main" id="{BEE8CEF7-F15F-0CE4-8D00-59F0ACA67DA2}"/>
              </a:ext>
            </a:extLst>
          </p:cNvPr>
          <p:cNvSpPr/>
          <p:nvPr/>
        </p:nvSpPr>
        <p:spPr>
          <a:xfrm>
            <a:off x="850035" y="677152"/>
            <a:ext cx="4041561" cy="589707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9508DCCB-C7ED-6627-9343-5BD3E2132B97}"/>
              </a:ext>
            </a:extLst>
          </p:cNvPr>
          <p:cNvSpPr txBox="1"/>
          <p:nvPr/>
        </p:nvSpPr>
        <p:spPr>
          <a:xfrm>
            <a:off x="850035" y="80519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6.2 นิยามศัพท์ในพระราชบัญญัติประกันสังคม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4DCB7A6C-F536-0E04-81E5-DA8C80A05AB2}"/>
              </a:ext>
            </a:extLst>
          </p:cNvPr>
          <p:cNvSpPr txBox="1"/>
          <p:nvPr/>
        </p:nvSpPr>
        <p:spPr>
          <a:xfrm>
            <a:off x="1010943" y="1394901"/>
            <a:ext cx="712211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มาตรา 4 (ฉบับที่ 4) พ.ศ. 2558 ให้ยกเลิกความในบทนิยามคำว่า “ลูกจ้าง” ในมาตรา 5 แห่งพระราชบัญญัติ ประกันสังคม พ.ศ. 2533 และให้ใช้ความต่อไปนี้แทน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“ลูกจ้าง”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ผู้ซึ่งทำงานให้นายจ้างโดยรับค่าจ้าง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92D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“นายจ้าง”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ผู้ซึ่งรับลูกจ้างเข้าทำงานโดยจ่ายค่าจ้าง และให้หมายความรวมถึงผู้ซึ่งได้รับมอบหมายให้ทำงานแทนนายจ้าง ในกรณีที่นายจ้างเป็นนิติบุคคล ให้หมายความรวมถึงผู้มีอำนาจกระทำการแทนนิติบุคคล และผู้ซึ่งได้รับมอบหมายจากผู้มีอำนาจกระทำการแทนนิติบุคคลให้ทำการแทนด้วย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“ค่าจ้าง”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เงินทุกประเภทที่นายจ้างจ่ายให้แก่ลูกจ้างเป็นค่าตอบแทนการทำงานในวันและเวลาทำงานปกติ ไม่ว่าจะคำนวณตามระยะเวลาหรือคำนวณตามผลงานที่ลูกจ้างทำได้ และให้หมายความรวมถึงเงินที่นายจ้างจ่ายให้ในวันหยุดและวันลาซึ่งลูกจ้างไม่ได้ทำงานด้วย ทั้งนี้ ไม่ว่าจะกำหนด คำนวณ หรือจ่ายในลักษณะใดหรือ โดยวิธีการใด และไม่ว่าจะเรียกชื่ออย่างไร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“วันทำงาน”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วันที่กำหนดให้ลูกจ้างทำงานตามปกติ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“ผู้ประกันตน”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ผู้ซึ่งจ่ายเงินสมทบอันก่อให้เกิดสิทธิได้รับประโยชน์ทดแทนตาม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พระราชบัญญัตินี้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58465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4698EA1-BEA2-6E32-5A8F-B7838919FC15}"/>
              </a:ext>
            </a:extLst>
          </p:cNvPr>
          <p:cNvSpPr txBox="1"/>
          <p:nvPr/>
        </p:nvSpPr>
        <p:spPr>
          <a:xfrm>
            <a:off x="1074199" y="767736"/>
            <a:ext cx="682692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CC33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“การคลอดบุตร”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การที่ทารกออกจากครรภ์มารดา ซึ่งมีระยะเวลาตั้งครรภ์ไ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ม่น้อ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ยกว่าย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ี่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สิบแปดสัปดาห์ไม่ว่าทารกจะมีชีวิตรอดอยู่หรือไม่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FFCC6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“ทุพพลภาพ”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การสูญเสียอวัยวะหรือสูญเสียสมรรถภาพของอวัยวะ หรือของร่างกายหรือสูญเสียสภาวะปกติของจิตใจ จนทำให้ความสามารถในการทำงานลดลงถึงขนาด ไม่อาจประกอบการงานตามปกติได้ ทั้งนี้ ตามหลักเกณฑ์ที่เลขาธิการประกาศกำหนดโดยคำแนะนำของ คณะกรรมการการแพทย์</a:t>
            </a:r>
          </a:p>
          <a:p>
            <a:r>
              <a:rPr lang="th-TH" sz="2000" b="1" dirty="0">
                <a:solidFill>
                  <a:srgbClr val="0033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“ว่างงาน”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การที่ผู้ประกันตนต้องหยุดงานเนื่องจากนิติสัมพันธ์ระหว่างนายจ้างและลูกจ้างตามสัญญาจ้างแรงงานสิ้นสุดล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“ภัยพิบัติ”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อัคคีภัย วาตภัย อุทกภัย หรือธรณีพิบัติภัย ตลอดจนภัยอื่น ๆ ไม่ว่าเกิดจากธรรมชาติหรือมีผู้ทำให้เกิดขึ้น ซึ่งก่อให้เกิดอันตรายแก่ชีวิตหรือร่างกายของประชาชน หรือความเสียหายแก่ทรัพย์สินของประชาชนหรือของรัฐ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FF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“กองทุน”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กองทุนประกันสังคม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66003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“สำนักงาน”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สำนักงานประกันสังคม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00CC6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“คณะกรรมการ”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คณะกรรมการประกันสังคม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000" b="1" dirty="0">
                <a:solidFill>
                  <a:srgbClr val="33CCC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“กรรมการ”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กรรมการประกันสังคม</a:t>
            </a:r>
          </a:p>
          <a:p>
            <a:r>
              <a:rPr lang="th-TH" sz="2000" b="1" dirty="0">
                <a:solidFill>
                  <a:srgbClr val="9900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“พนักงานเจ้าหน้าที่”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หมายความว่า ผู้ซึ่งรัฐมนตรีแต่งตั้งให้ปฏิบัติการตามพระราชบัญญัตินี้</a:t>
            </a:r>
          </a:p>
        </p:txBody>
      </p:sp>
    </p:spTree>
    <p:extLst>
      <p:ext uri="{BB962C8B-B14F-4D97-AF65-F5344CB8AC3E}">
        <p14:creationId xmlns:p14="http://schemas.microsoft.com/office/powerpoint/2010/main" val="979088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ตัดด้านบน 3">
            <a:extLst>
              <a:ext uri="{FF2B5EF4-FFF2-40B4-BE49-F238E27FC236}">
                <a16:creationId xmlns:a16="http://schemas.microsoft.com/office/drawing/2014/main" id="{73C32663-50D4-6C30-1321-7A12FCE77312}"/>
              </a:ext>
            </a:extLst>
          </p:cNvPr>
          <p:cNvSpPr/>
          <p:nvPr/>
        </p:nvSpPr>
        <p:spPr>
          <a:xfrm>
            <a:off x="983199" y="631184"/>
            <a:ext cx="5692809" cy="727099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AC107B3D-9755-EF35-EEAB-02CEA47FB79F}"/>
              </a:ext>
            </a:extLst>
          </p:cNvPr>
          <p:cNvSpPr txBox="1"/>
          <p:nvPr/>
        </p:nvSpPr>
        <p:spPr>
          <a:xfrm>
            <a:off x="1078636" y="631184"/>
            <a:ext cx="6671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6.3 ขอบเขตการใช้บังคับพระราชบัญญัติประกันสังคม พ.ศ. 2533</a:t>
            </a:r>
          </a:p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และการมิใช้บังคับ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5A64C4C4-8F1E-188F-41E1-2CC8A3A9959A}"/>
              </a:ext>
            </a:extLst>
          </p:cNvPr>
          <p:cNvSpPr txBox="1"/>
          <p:nvPr/>
        </p:nvSpPr>
        <p:spPr>
          <a:xfrm>
            <a:off x="983198" y="1462181"/>
            <a:ext cx="70821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พระราชบัญญัติ ประกันสังคม (ฉบับที่ 4) พ.ศ. 2558 ได้ใช้บังคับกับสถานประกอบการที่มีลูกจ้าง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ตั้งแต่ 1 คนขึ้นไป แต่ก็ยังมีลูกจ้างหรือผู้ที่ทำงานประจำที่ไม่ได้อยู่ภายใต้กฎหมายฉบับนี้ ดังนี้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932A08DB-2BFF-C544-DB51-792D154B3BCD}"/>
              </a:ext>
            </a:extLst>
          </p:cNvPr>
          <p:cNvSpPr/>
          <p:nvPr/>
        </p:nvSpPr>
        <p:spPr>
          <a:xfrm>
            <a:off x="1078636" y="2421751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5DDECBA2-44AF-C4E4-A49A-D209D54791A4}"/>
              </a:ext>
            </a:extLst>
          </p:cNvPr>
          <p:cNvSpPr txBox="1"/>
          <p:nvPr/>
        </p:nvSpPr>
        <p:spPr>
          <a:xfrm>
            <a:off x="1149658" y="236228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มาตรา 4 พระราชบัญญัตินี้ไม่ใช้บังคับแก่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BD09CC80-1C5E-6EDD-B7AD-2BAD7A2CE440}"/>
              </a:ext>
            </a:extLst>
          </p:cNvPr>
          <p:cNvSpPr txBox="1"/>
          <p:nvPr/>
        </p:nvSpPr>
        <p:spPr>
          <a:xfrm>
            <a:off x="1078636" y="2888597"/>
            <a:ext cx="708216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ข้าราชการและลูกจ้างประจำของราชการส่วนกลาง ราชการส่วนภูมิภาค และราชการ ส่วนท้องถิ่น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นักเรียน นักเรียนพยาบาล นิสิตหรือนักศึกษา ซึ่งเป็นลูกจ้างของโรงเรียนสถานพยาบาล วิทยาลัยหรือมหาวิทยาลัยนั้น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ลูกจ้างของรัฐบาลต่างประเทศหรือองค์การระหว่างประเทศ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4. กิจการหรือลูกจ้างอื่นตามที่กำหนดในพระราชกฤษฎีกา ลูกจ้างอื่นตามที่กำหนดในพระราชกฤษฎีกามีดังนี้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(1) ลูกจ้างของเนติบัณฑิตยสภา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(2) ลูกจ้างของสถาบันวิจัยจุฬาภรณ์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(3) ลูกจ้างของสภากาชาดไทย</a:t>
            </a:r>
          </a:p>
        </p:txBody>
      </p:sp>
    </p:spTree>
    <p:extLst>
      <p:ext uri="{BB962C8B-B14F-4D97-AF65-F5344CB8AC3E}">
        <p14:creationId xmlns:p14="http://schemas.microsoft.com/office/powerpoint/2010/main" val="200563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BFA1C6A-3AFE-2132-3335-BA960E79F3D9}"/>
              </a:ext>
            </a:extLst>
          </p:cNvPr>
          <p:cNvSpPr txBox="1"/>
          <p:nvPr/>
        </p:nvSpPr>
        <p:spPr>
          <a:xfrm>
            <a:off x="1342748" y="730589"/>
            <a:ext cx="64585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(4) ลูกจ้างของรัฐวิสาหกิจตามกฎหมายว่าด้วยแรงงานรัฐวิสาหกิจสัมพันธ์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(5) ลูกจ้างของกิจการเพาะปลูก ประมง ป่าไม้ และเลี้ยงสัตว์ ซึ่งมิได้ใช้ลูกจ้างตลอดปีและไม่มีงานลักษณะอื่นรวมอยู่ด้วย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(6) ลูกจ้างของนายจ้างที่จ้างไว้เพื่อทำงานอันมีลักษณะเป็นครั้งคราว เป็นการจร หรือเป็นไปตามฤดูกาล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(7) ลูกจ้างของนายจ้างที่เป็นบุคคลธรรมดา ซึ่งงานที่ลูกจ้างทำนั้นมิได้มีการประกอบธุรกิจรวมอยู่ด้วย(งานแม่บ้าน)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(8) ลูกจ้างของนายจ้างซึ่งประกอบการค้าเร่หรือการค้าแผงลอย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: มุมตัดด้านบน 5">
            <a:extLst>
              <a:ext uri="{FF2B5EF4-FFF2-40B4-BE49-F238E27FC236}">
                <a16:creationId xmlns:a16="http://schemas.microsoft.com/office/drawing/2014/main" id="{89B1DCD4-02DD-DD7E-1A36-DE4549627B26}"/>
              </a:ext>
            </a:extLst>
          </p:cNvPr>
          <p:cNvSpPr/>
          <p:nvPr/>
        </p:nvSpPr>
        <p:spPr>
          <a:xfrm>
            <a:off x="894422" y="3285134"/>
            <a:ext cx="3553291" cy="518566"/>
          </a:xfrm>
          <a:prstGeom prst="snip2SameRect">
            <a:avLst/>
          </a:prstGeom>
          <a:solidFill>
            <a:srgbClr val="33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8A5CBDDF-BAAF-7E45-B5F4-FF6B94FE345D}"/>
              </a:ext>
            </a:extLst>
          </p:cNvPr>
          <p:cNvSpPr txBox="1"/>
          <p:nvPr/>
        </p:nvSpPr>
        <p:spPr>
          <a:xfrm>
            <a:off x="1049785" y="334203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6.4 ประเภทของลูกจ้างผู้ประกันตน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EA0BE3E7-ADE1-AA79-18EF-2DFD3B4ADDF1}"/>
              </a:ext>
            </a:extLst>
          </p:cNvPr>
          <p:cNvSpPr txBox="1"/>
          <p:nvPr/>
        </p:nvSpPr>
        <p:spPr>
          <a:xfrm>
            <a:off x="1049785" y="3969419"/>
            <a:ext cx="741063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กองทุนประกันสังคม มีผู้ประกันตนทั้งหมด 3 ประเภท ดังนี้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พนักงานเอกชนทั่วไป (มาตรา 33) ได้รับความคุ้มครอง 7 กรณี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เคยเป็นพนักงานแต่ลาออก (มาตรา 39) ได้รับความคุ้มครอง 6 กรณี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3. อาชีพอิสระ/แรงงานนอกระบบ (มาตรา 40) ได้รับความคุ้มครอง 3 หรือ 4 กรณี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แม้ว่าผู้ประกันตนแต่ละประเภทจะได้รับความคุ้มครองด้วยสิทธิประโยชน์ที่แตกต่างกัน แต่มีหน้าที่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ที่จะต้องส่งเงินเข้ากองทุนเหมือนกัน เพื่อเฉลี่ยความเสี่ยงที่อาจจะเกิดขึ้น ดังนั้น เพื่อให้เห็นความแตกต่างของ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ผู้ประกันตนแต่ละประเภท คุณสมบัติของผู้ประกันตนว่ามีอะไรบ้าง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72032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9E7B890-34B5-B5CF-6DFB-E5B825BA1C4A}"/>
              </a:ext>
            </a:extLst>
          </p:cNvPr>
          <p:cNvSpPr/>
          <p:nvPr/>
        </p:nvSpPr>
        <p:spPr>
          <a:xfrm>
            <a:off x="1096392" y="693113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BCA28D60-4E1C-59F7-E6B9-89DEB4249B49}"/>
              </a:ext>
            </a:extLst>
          </p:cNvPr>
          <p:cNvSpPr txBox="1"/>
          <p:nvPr/>
        </p:nvSpPr>
        <p:spPr>
          <a:xfrm>
            <a:off x="1256190" y="62764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ผู้ประกันตนภาคบังคับ (มาตรา 33)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C4916B0-83DB-4985-E870-A2448491F35E}"/>
              </a:ext>
            </a:extLst>
          </p:cNvPr>
          <p:cNvSpPr txBox="1"/>
          <p:nvPr/>
        </p:nvSpPr>
        <p:spPr>
          <a:xfrm>
            <a:off x="1096392" y="1093223"/>
            <a:ext cx="68224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ผู้ประกันตนในกลุ่มนี้ คือ พนักงานบริษัทเอกชนทั่วไปหรือลูกจ้างทั่วไปในหน่วยงานราชการ ซึ่งมีสถานะเป็นลูกจ้างที่ทำงานอยู่ในสถานประกอบการที่มีพนักงานตั้งแต่ 1 คนขึ้นไป อายุไม่ต่ำกว่า 15 ปี และไม่เกิน 60 ปี และจะเป็นผู้ประกันตนทันทีที่เข้าทำงานเป็นลูกจ้าง จนกว่าจะพ้นสภาพการเป็นลูกจ้าง ซึ่งทั้งนายจ้างและลูกจ้างจะต้องขึ้นทะเบียนประกันสังคมด้วย โดยต้องส่งเงินสมทบเข้ากองทุน ได้รับความคุ้มครอง7 กรณีมีดังนี้ กรณีเจ็บป่วย / อุบัติเหตุ กรณีทุพพลภาพ กรณีเสียชีวิต กรณีคลอดบุตร กรณีสงเคราะห์บุตรกรณีชราภาพ และกรณีว่างงาน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AC3C046C-65A1-56F3-2389-A11EC489ED70}"/>
              </a:ext>
            </a:extLst>
          </p:cNvPr>
          <p:cNvSpPr/>
          <p:nvPr/>
        </p:nvSpPr>
        <p:spPr>
          <a:xfrm>
            <a:off x="1096392" y="3228326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361B1CCD-F4E5-4CA3-B195-2EDF7368D030}"/>
              </a:ext>
            </a:extLst>
          </p:cNvPr>
          <p:cNvSpPr txBox="1"/>
          <p:nvPr/>
        </p:nvSpPr>
        <p:spPr>
          <a:xfrm>
            <a:off x="1256190" y="322894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ผู้ประกันตนภาคสมัครใจ (มาตรา 39)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E77EB194-CEB0-2E9E-F205-B88AA6C585BB}"/>
              </a:ext>
            </a:extLst>
          </p:cNvPr>
          <p:cNvSpPr txBox="1"/>
          <p:nvPr/>
        </p:nvSpPr>
        <p:spPr>
          <a:xfrm>
            <a:off x="1096392" y="3629055"/>
            <a:ext cx="69734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ผู้ประกันตนตามมาตรานี้ คือ บุคคลที่เคยทำงานอยู่ในบริษัทเอกชนในมาตรา 33 มาก่อนแล้วลาออกแต่ต้องการรักษาสิทธิประกันสังคมไว้ จึงสมัครเข้าใช้สิทธิประกันสังคมในมาตรา 39 แทน การสมัครประกันสังคมในกลุ่มนี้ มีเงื่อนไขว่าต้องเป็นผู้ประกันตนในมาตรา 33 มาแล้วไม่ต่ำกว่า 12 เดือน และลาออกมาแล้วไม่ต่ำกว่า 6 เดือน อีกทั้งต้องไม่เป็นผู้ทุพพลภาพ จะได้รับความคุ้มครอง 6 กรณี ดังนี้ กรณีเจ็บป่วย / อุบัติเหตุกรณีทุพพลภาพ กรณีเสียชีวิต กรณีคลอดบุตร กรณีสงเคราะห์บุตร และกรณีชราภาพ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81001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F52078DC-2206-10B4-E1D5-99A949EE4069}"/>
              </a:ext>
            </a:extLst>
          </p:cNvPr>
          <p:cNvSpPr/>
          <p:nvPr/>
        </p:nvSpPr>
        <p:spPr>
          <a:xfrm>
            <a:off x="1176291" y="736887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98175A7-281A-4C27-4B07-A72033288FD5}"/>
              </a:ext>
            </a:extLst>
          </p:cNvPr>
          <p:cNvSpPr txBox="1"/>
          <p:nvPr/>
        </p:nvSpPr>
        <p:spPr>
          <a:xfrm>
            <a:off x="1344967" y="73688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ผู้ประกันตนภาคสมัครใจ (มาตรา 40)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FDF2CEBF-EE49-E888-B2A5-9708E772B96D}"/>
              </a:ext>
            </a:extLst>
          </p:cNvPr>
          <p:cNvSpPr txBox="1"/>
          <p:nvPr/>
        </p:nvSpPr>
        <p:spPr>
          <a:xfrm>
            <a:off x="1060882" y="1136997"/>
            <a:ext cx="68224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ผู้ประกันตนในมาตรา 40 นี้ คือ บุคคลที่ไม่ได้เป็นลูกจ้างในบริษัทเอกชนตามมาตรา 33 และไม่เคยสมัครเป็นผู้ประกันตนในมาตรา 39 ผู้ที่จะสมัครประกันสังคมในมาตรา 40 ได้นั้น ต้องเป็นผู้ที่ประกอบอาชีพอิสระหรือแรงงานนอกระบบ มีอายุไม่ต่ำกว่า 15 ปี แต่ไม่เกิน 60 ปี ได้รับสิทธิประโยชน์พื้นฐานคุ้มครอง 5 กรณีคือ เงินทดแทนการขาดรายได้เมื่อเจ็บป่วย เงินทดแทนการขาดรายได้เมื่อทุพพลภาพ เงินค่าทำศพ เงินบำเหน็จชราภาพ และเงินสงเคราะห์บุตร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E40BA66A-67B1-FC9F-C625-6BD3A7D37B40}"/>
              </a:ext>
            </a:extLst>
          </p:cNvPr>
          <p:cNvSpPr/>
          <p:nvPr/>
        </p:nvSpPr>
        <p:spPr>
          <a:xfrm>
            <a:off x="1176291" y="2870894"/>
            <a:ext cx="6258757" cy="26916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D3540020-A343-B2CB-CCA4-FDD9B46D6E71}"/>
              </a:ext>
            </a:extLst>
          </p:cNvPr>
          <p:cNvSpPr txBox="1"/>
          <p:nvPr/>
        </p:nvSpPr>
        <p:spPr>
          <a:xfrm>
            <a:off x="1344967" y="2832746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ความคุ้มครองผู้ประกันสังคม มาตรา 40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029F9696-F291-9EF6-F197-9CDEC1B0F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367" y="3335537"/>
            <a:ext cx="3574604" cy="28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41878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147</TotalTime>
  <Words>5825</Words>
  <Application>Microsoft Office PowerPoint</Application>
  <PresentationFormat>นำเสนอทางหน้าจอ (4:3)</PresentationFormat>
  <Paragraphs>274</Paragraphs>
  <Slides>30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TH Sarabun New</vt:lpstr>
      <vt:lpstr>TH SarabunPSK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Muangthaibook</dc:creator>
  <cp:lastModifiedBy>HP</cp:lastModifiedBy>
  <cp:revision>2</cp:revision>
  <dcterms:created xsi:type="dcterms:W3CDTF">2024-11-14T04:48:27Z</dcterms:created>
  <dcterms:modified xsi:type="dcterms:W3CDTF">2026-03-22T13:27:08Z</dcterms:modified>
</cp:coreProperties>
</file>