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8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99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6" d="100"/>
          <a:sy n="106" d="100"/>
        </p:scale>
        <p:origin x="16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58F77BDE-4ADD-4774-98A6-ACA298891C88}"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3304998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58F77BDE-4ADD-4774-98A6-ACA298891C88}"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345586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58F77BDE-4ADD-4774-98A6-ACA298891C88}"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263077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58F77BDE-4ADD-4774-98A6-ACA298891C88}"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379839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58F77BDE-4ADD-4774-98A6-ACA298891C88}"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372503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58F77BDE-4ADD-4774-98A6-ACA298891C88}" type="datetimeFigureOut">
              <a:rPr lang="th-TH" smtClean="0"/>
              <a:t>22/03/69</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3733567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629842" y="2505075"/>
            <a:ext cx="3868340"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Content Placeholder 5"/>
          <p:cNvSpPr>
            <a:spLocks noGrp="1"/>
          </p:cNvSpPr>
          <p:nvPr>
            <p:ph sz="quarter" idx="4"/>
          </p:nvPr>
        </p:nvSpPr>
        <p:spPr>
          <a:xfrm>
            <a:off x="4629150" y="2505075"/>
            <a:ext cx="3887391"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58F77BDE-4ADD-4774-98A6-ACA298891C88}" type="datetimeFigureOut">
              <a:rPr lang="th-TH" smtClean="0"/>
              <a:t>22/03/69</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3999891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58F77BDE-4ADD-4774-98A6-ACA298891C88}" type="datetimeFigureOut">
              <a:rPr lang="th-TH" smtClean="0"/>
              <a:t>22/03/69</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173861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F77BDE-4ADD-4774-98A6-ACA298891C88}" type="datetimeFigureOut">
              <a:rPr lang="th-TH" smtClean="0"/>
              <a:t>22/03/69</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112217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58F77BDE-4ADD-4774-98A6-ACA298891C88}" type="datetimeFigureOut">
              <a:rPr lang="th-TH" smtClean="0"/>
              <a:t>22/03/69</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1596900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58F77BDE-4ADD-4774-98A6-ACA298891C88}" type="datetimeFigureOut">
              <a:rPr lang="th-TH" smtClean="0"/>
              <a:t>22/03/69</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5061D2B8-4699-41F2-8012-0E99B1BCCE77}" type="slidenum">
              <a:rPr lang="th-TH" smtClean="0"/>
              <a:t>‹#›</a:t>
            </a:fld>
            <a:endParaRPr lang="th-TH"/>
          </a:p>
        </p:txBody>
      </p:sp>
    </p:spTree>
    <p:extLst>
      <p:ext uri="{BB962C8B-B14F-4D97-AF65-F5344CB8AC3E}">
        <p14:creationId xmlns:p14="http://schemas.microsoft.com/office/powerpoint/2010/main" val="418022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77BDE-4ADD-4774-98A6-ACA298891C88}" type="datetimeFigureOut">
              <a:rPr lang="th-TH" smtClean="0"/>
              <a:t>22/03/69</a:t>
            </a:fld>
            <a:endParaRPr lang="th-T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1D2B8-4699-41F2-8012-0E99B1BCCE77}" type="slidenum">
              <a:rPr lang="th-TH" smtClean="0"/>
              <a:t>‹#›</a:t>
            </a:fld>
            <a:endParaRPr lang="th-TH"/>
          </a:p>
        </p:txBody>
      </p:sp>
    </p:spTree>
    <p:extLst>
      <p:ext uri="{BB962C8B-B14F-4D97-AF65-F5344CB8AC3E}">
        <p14:creationId xmlns:p14="http://schemas.microsoft.com/office/powerpoint/2010/main" val="3329650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กล่องข้อความ 1">
            <a:extLst>
              <a:ext uri="{FF2B5EF4-FFF2-40B4-BE49-F238E27FC236}">
                <a16:creationId xmlns:a16="http://schemas.microsoft.com/office/drawing/2014/main" id="{770D7D9F-32C1-6B67-5788-A96622C3063A}"/>
              </a:ext>
            </a:extLst>
          </p:cNvPr>
          <p:cNvSpPr txBox="1"/>
          <p:nvPr/>
        </p:nvSpPr>
        <p:spPr>
          <a:xfrm>
            <a:off x="0" y="5453688"/>
            <a:ext cx="4299575" cy="1446550"/>
          </a:xfrm>
          <a:prstGeom prst="rect">
            <a:avLst/>
          </a:prstGeom>
          <a:noFill/>
        </p:spPr>
        <p:txBody>
          <a:bodyPr wrap="none" rtlCol="0">
            <a:spAutoFit/>
          </a:bodyPr>
          <a:lstStyle/>
          <a:p>
            <a:pPr algn="ctr"/>
            <a:r>
              <a:rPr lang="th-TH" sz="4400" b="1" dirty="0">
                <a:solidFill>
                  <a:srgbClr val="002060"/>
                </a:solidFill>
                <a:highlight>
                  <a:srgbClr val="FFFFCC"/>
                </a:highlight>
                <a:latin typeface="TH SarabunPSK" panose="020B0500040200020003" pitchFamily="34" charset="-34"/>
                <a:cs typeface="TH SarabunPSK" panose="020B0500040200020003" pitchFamily="34" charset="-34"/>
              </a:rPr>
              <a:t>จิตวัฒนา  บุญเลิศ</a:t>
            </a:r>
          </a:p>
          <a:p>
            <a:pPr algn="ctr"/>
            <a:r>
              <a:rPr lang="th-TH" sz="4400" b="1" dirty="0">
                <a:solidFill>
                  <a:srgbClr val="002060"/>
                </a:solidFill>
                <a:highlight>
                  <a:srgbClr val="FFFFCC"/>
                </a:highlight>
                <a:latin typeface="TH SarabunPSK" panose="020B0500040200020003" pitchFamily="34" charset="-34"/>
                <a:cs typeface="TH SarabunPSK" panose="020B0500040200020003" pitchFamily="34" charset="-34"/>
              </a:rPr>
              <a:t>วิทยาลัยเทคนิคบางสะพาน</a:t>
            </a:r>
          </a:p>
        </p:txBody>
      </p:sp>
    </p:spTree>
    <p:extLst>
      <p:ext uri="{BB962C8B-B14F-4D97-AF65-F5344CB8AC3E}">
        <p14:creationId xmlns:p14="http://schemas.microsoft.com/office/powerpoint/2010/main" val="4358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17F32577-4BA4-E471-4E10-C80FEC19D953}"/>
              </a:ext>
            </a:extLst>
          </p:cNvPr>
          <p:cNvSpPr/>
          <p:nvPr/>
        </p:nvSpPr>
        <p:spPr>
          <a:xfrm>
            <a:off x="838937" y="702206"/>
            <a:ext cx="6494016" cy="705802"/>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C29DB83E-7E84-311B-833B-07D7559506B1}"/>
              </a:ext>
            </a:extLst>
          </p:cNvPr>
          <p:cNvSpPr txBox="1"/>
          <p:nvPr/>
        </p:nvSpPr>
        <p:spPr>
          <a:xfrm>
            <a:off x="980981" y="702206"/>
            <a:ext cx="6032377" cy="830997"/>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5.5 นิยามศัพท์ในพระราชบัญญัติเงินทดแทน (ฉบับที่ 1) พ.ศ. 2537</a:t>
            </a:r>
          </a:p>
          <a:p>
            <a:r>
              <a:rPr lang="th-TH" sz="2400" b="1" dirty="0">
                <a:latin typeface="TH Sarabun New" panose="020B0500040200020003" pitchFamily="34" charset="-34"/>
                <a:cs typeface="TH Sarabun New" panose="020B0500040200020003" pitchFamily="34" charset="-34"/>
              </a:rPr>
              <a:t>และพระราชบัญญัติเงินทดแทน (ฉบับที่ 2) พ.ศ. 2561</a:t>
            </a:r>
          </a:p>
        </p:txBody>
      </p:sp>
      <p:sp>
        <p:nvSpPr>
          <p:cNvPr id="7" name="สี่เหลี่ยมผืนผ้า 6">
            <a:extLst>
              <a:ext uri="{FF2B5EF4-FFF2-40B4-BE49-F238E27FC236}">
                <a16:creationId xmlns:a16="http://schemas.microsoft.com/office/drawing/2014/main" id="{A7ED1F80-5516-EBB7-9F28-5BFB76480830}"/>
              </a:ext>
            </a:extLst>
          </p:cNvPr>
          <p:cNvSpPr/>
          <p:nvPr/>
        </p:nvSpPr>
        <p:spPr>
          <a:xfrm>
            <a:off x="1074196" y="1692960"/>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กล่องข้อความ 5">
            <a:extLst>
              <a:ext uri="{FF2B5EF4-FFF2-40B4-BE49-F238E27FC236}">
                <a16:creationId xmlns:a16="http://schemas.microsoft.com/office/drawing/2014/main" id="{32B1B08F-3A88-9B83-3FE8-0F26D349AE5B}"/>
              </a:ext>
            </a:extLst>
          </p:cNvPr>
          <p:cNvSpPr txBox="1"/>
          <p:nvPr/>
        </p:nvSpPr>
        <p:spPr>
          <a:xfrm>
            <a:off x="1149658" y="1692960"/>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มาตรา 5 ในพระราชบัญญัตินี้</a:t>
            </a:r>
          </a:p>
        </p:txBody>
      </p:sp>
      <p:sp>
        <p:nvSpPr>
          <p:cNvPr id="9" name="กล่องข้อความ 8">
            <a:extLst>
              <a:ext uri="{FF2B5EF4-FFF2-40B4-BE49-F238E27FC236}">
                <a16:creationId xmlns:a16="http://schemas.microsoft.com/office/drawing/2014/main" id="{837B1ED1-3390-293B-62F3-1E08DC094C2C}"/>
              </a:ext>
            </a:extLst>
          </p:cNvPr>
          <p:cNvSpPr txBox="1"/>
          <p:nvPr/>
        </p:nvSpPr>
        <p:spPr>
          <a:xfrm>
            <a:off x="745724" y="2121881"/>
            <a:ext cx="8158581" cy="4093428"/>
          </a:xfrm>
          <a:prstGeom prst="rect">
            <a:avLst/>
          </a:prstGeom>
          <a:noFill/>
        </p:spPr>
        <p:txBody>
          <a:bodyPr wrap="square">
            <a:spAutoFit/>
          </a:bodyPr>
          <a:lstStyle/>
          <a:p>
            <a:r>
              <a:rPr lang="th-TH" sz="2000" b="1" dirty="0">
                <a:solidFill>
                  <a:schemeClr val="accent6"/>
                </a:solidFill>
                <a:latin typeface="TH Sarabun New" panose="020B0500040200020003" pitchFamily="34" charset="-34"/>
                <a:cs typeface="TH Sarabun New" panose="020B0500040200020003" pitchFamily="34" charset="-34"/>
              </a:rPr>
              <a:t>	“นายจ้าง” </a:t>
            </a:r>
            <a:r>
              <a:rPr lang="th-TH" sz="2000" dirty="0">
                <a:latin typeface="TH Sarabun New" panose="020B0500040200020003" pitchFamily="34" charset="-34"/>
                <a:cs typeface="TH Sarabun New" panose="020B0500040200020003" pitchFamily="34" charset="-34"/>
              </a:rPr>
              <a:t>หมายความว่า ผู้ซึ่งตกลงรับลูกจ้างเข้าทำงานโดยจ่ายค่าจ้างให้ และหมายความรวมถึง</a:t>
            </a:r>
          </a:p>
          <a:p>
            <a:r>
              <a:rPr lang="th-TH" sz="2000" dirty="0">
                <a:latin typeface="TH Sarabun New" panose="020B0500040200020003" pitchFamily="34" charset="-34"/>
                <a:cs typeface="TH Sarabun New" panose="020B0500040200020003" pitchFamily="34" charset="-34"/>
              </a:rPr>
              <a:t>ผู้ซึ่งได้รับมอบหมายให้ทำงานแทนนายจ้าง ในกรณีที่นายจ้างเป็นนิติบุคคล ให้หมายความรวมถึงผู้มีอำนาจ</a:t>
            </a:r>
          </a:p>
          <a:p>
            <a:r>
              <a:rPr lang="th-TH" sz="2000" dirty="0">
                <a:latin typeface="TH Sarabun New" panose="020B0500040200020003" pitchFamily="34" charset="-34"/>
                <a:cs typeface="TH Sarabun New" panose="020B0500040200020003" pitchFamily="34" charset="-34"/>
              </a:rPr>
              <a:t>กระทำการแทนนิติบุคคล และผู้ซึ่งได้รับมอบหมายจากผู้มีอำนาจ กระทำการแทนนิติบุคคลให้ทำการแทนด้วย</a:t>
            </a:r>
          </a:p>
          <a:p>
            <a:r>
              <a:rPr lang="th-TH" sz="2000" dirty="0">
                <a:latin typeface="TH Sarabun New" panose="020B0500040200020003" pitchFamily="34" charset="-34"/>
                <a:cs typeface="TH Sarabun New" panose="020B0500040200020003" pitchFamily="34" charset="-34"/>
              </a:rPr>
              <a:t>	</a:t>
            </a:r>
            <a:r>
              <a:rPr lang="th-TH" sz="2000" b="1" dirty="0">
                <a:solidFill>
                  <a:schemeClr val="accent2"/>
                </a:solidFill>
                <a:latin typeface="TH Sarabun New" panose="020B0500040200020003" pitchFamily="34" charset="-34"/>
                <a:cs typeface="TH Sarabun New" panose="020B0500040200020003" pitchFamily="34" charset="-34"/>
              </a:rPr>
              <a:t>“ลูกจ้าง” </a:t>
            </a:r>
            <a:r>
              <a:rPr lang="th-TH" sz="2000" dirty="0">
                <a:latin typeface="TH Sarabun New" panose="020B0500040200020003" pitchFamily="34" charset="-34"/>
                <a:cs typeface="TH Sarabun New" panose="020B0500040200020003" pitchFamily="34" charset="-34"/>
              </a:rPr>
              <a:t>หมายความว่า ผู้ซึ่งทำงานให้นายจ้างโดยรับค่าจ้างไม่ว่าจะเรียกชื่ออย่างไร แต่ไม่รวมถึง</a:t>
            </a:r>
          </a:p>
          <a:p>
            <a:r>
              <a:rPr lang="th-TH" sz="2000" dirty="0">
                <a:latin typeface="TH Sarabun New" panose="020B0500040200020003" pitchFamily="34" charset="-34"/>
                <a:cs typeface="TH Sarabun New" panose="020B0500040200020003" pitchFamily="34" charset="-34"/>
              </a:rPr>
              <a:t>ลูกจ้างซึ่งทำงานเกี่ยวกับงานบ้านอันมิได้มีการ ประกอบธุรกิจรวมอยู่ด้วย</a:t>
            </a:r>
          </a:p>
          <a:p>
            <a:r>
              <a:rPr lang="th-TH" sz="2000" dirty="0">
                <a:latin typeface="TH Sarabun New" panose="020B0500040200020003" pitchFamily="34" charset="-34"/>
                <a:cs typeface="TH Sarabun New" panose="020B0500040200020003" pitchFamily="34" charset="-34"/>
              </a:rPr>
              <a:t>	</a:t>
            </a:r>
            <a:r>
              <a:rPr lang="th-TH" sz="2000" b="1" dirty="0">
                <a:solidFill>
                  <a:schemeClr val="accent4"/>
                </a:solidFill>
                <a:latin typeface="TH Sarabun New" panose="020B0500040200020003" pitchFamily="34" charset="-34"/>
                <a:cs typeface="TH Sarabun New" panose="020B0500040200020003" pitchFamily="34" charset="-34"/>
              </a:rPr>
              <a:t>“ค่าจ้าง” </a:t>
            </a:r>
            <a:r>
              <a:rPr lang="th-TH" sz="2000" dirty="0">
                <a:latin typeface="TH Sarabun New" panose="020B0500040200020003" pitchFamily="34" charset="-34"/>
                <a:cs typeface="TH Sarabun New" panose="020B0500040200020003" pitchFamily="34" charset="-34"/>
              </a:rPr>
              <a:t>หมายความว่า เงินทุกประเภทที่นายจ้างจ่ายให้แก่ลูกจ้าง เป็นค่าตอบแทนการทำงานในวัน</a:t>
            </a:r>
          </a:p>
          <a:p>
            <a:r>
              <a:rPr lang="th-TH" sz="2000" dirty="0">
                <a:latin typeface="TH Sarabun New" panose="020B0500040200020003" pitchFamily="34" charset="-34"/>
                <a:cs typeface="TH Sarabun New" panose="020B0500040200020003" pitchFamily="34" charset="-34"/>
              </a:rPr>
              <a:t>และเวลาทำงานปกติไม่ว่าจะคำนวณตามระยะเวลา หรือคำนวณตามผลงานที่ลูกจ้างทำได้ และให้หมายความ</a:t>
            </a:r>
          </a:p>
          <a:p>
            <a:r>
              <a:rPr lang="th-TH" sz="2000" dirty="0">
                <a:latin typeface="TH Sarabun New" panose="020B0500040200020003" pitchFamily="34" charset="-34"/>
                <a:cs typeface="TH Sarabun New" panose="020B0500040200020003" pitchFamily="34" charset="-34"/>
              </a:rPr>
              <a:t>รวมถึงเงินที่นายจ้างจ่ายให้แก่ลูกจ้างในวันหยุด และวันลาซึ่งลูกจ้างไม่ได้ทำงานด้วย ทั้งนี้ ไม่ว่าจะกำหนด</a:t>
            </a:r>
          </a:p>
          <a:p>
            <a:r>
              <a:rPr lang="th-TH" sz="2000" dirty="0">
                <a:latin typeface="TH Sarabun New" panose="020B0500040200020003" pitchFamily="34" charset="-34"/>
                <a:cs typeface="TH Sarabun New" panose="020B0500040200020003" pitchFamily="34" charset="-34"/>
              </a:rPr>
              <a:t>คำนวณ หรือจ่ายในลักษณะใด หรือโดยวิธีการใด และไม่ว่าจะเรียกชื่ออย่างไร</a:t>
            </a:r>
          </a:p>
          <a:p>
            <a:r>
              <a:rPr lang="th-TH" sz="2000" dirty="0">
                <a:latin typeface="TH Sarabun New" panose="020B0500040200020003" pitchFamily="34" charset="-34"/>
                <a:cs typeface="TH Sarabun New" panose="020B0500040200020003" pitchFamily="34" charset="-34"/>
              </a:rPr>
              <a:t>	</a:t>
            </a:r>
            <a:r>
              <a:rPr lang="th-TH" sz="2000" b="1" dirty="0">
                <a:solidFill>
                  <a:srgbClr val="FF0000"/>
                </a:solidFill>
                <a:latin typeface="TH Sarabun New" panose="020B0500040200020003" pitchFamily="34" charset="-34"/>
                <a:cs typeface="TH Sarabun New" panose="020B0500040200020003" pitchFamily="34" charset="-34"/>
              </a:rPr>
              <a:t>“ประสบอันตราย” </a:t>
            </a:r>
            <a:r>
              <a:rPr lang="th-TH" sz="2000" dirty="0">
                <a:latin typeface="TH Sarabun New" panose="020B0500040200020003" pitchFamily="34" charset="-34"/>
                <a:cs typeface="TH Sarabun New" panose="020B0500040200020003" pitchFamily="34" charset="-34"/>
              </a:rPr>
              <a:t>หมายความว่า การที่ลูกจ้างได้รับอันตรายแก่กาย หรือผลกระทบแก่จิตใจ หรือ</a:t>
            </a:r>
          </a:p>
          <a:p>
            <a:r>
              <a:rPr lang="th-TH" sz="2000" dirty="0">
                <a:latin typeface="TH Sarabun New" panose="020B0500040200020003" pitchFamily="34" charset="-34"/>
                <a:cs typeface="TH Sarabun New" panose="020B0500040200020003" pitchFamily="34" charset="-34"/>
              </a:rPr>
              <a:t>ถึงแก่ความตายเนื่องจากการทำงาน หรือป้องกันรักษาประโยชน์ให้แก่นายจ้าง หรือตามคำสั่งของนายจ้าง</a:t>
            </a:r>
          </a:p>
          <a:p>
            <a:r>
              <a:rPr lang="th-TH" sz="2000" dirty="0">
                <a:latin typeface="TH Sarabun New" panose="020B0500040200020003" pitchFamily="34" charset="-34"/>
                <a:cs typeface="TH Sarabun New" panose="020B0500040200020003" pitchFamily="34" charset="-34"/>
              </a:rPr>
              <a:t>	</a:t>
            </a:r>
            <a:r>
              <a:rPr lang="th-TH" sz="2000" b="1" dirty="0">
                <a:solidFill>
                  <a:srgbClr val="7030A0"/>
                </a:solidFill>
                <a:latin typeface="TH Sarabun New" panose="020B0500040200020003" pitchFamily="34" charset="-34"/>
                <a:cs typeface="TH Sarabun New" panose="020B0500040200020003" pitchFamily="34" charset="-34"/>
              </a:rPr>
              <a:t>“เจ็บป่วย” </a:t>
            </a:r>
            <a:r>
              <a:rPr lang="th-TH" sz="2000" dirty="0">
                <a:latin typeface="TH Sarabun New" panose="020B0500040200020003" pitchFamily="34" charset="-34"/>
                <a:cs typeface="TH Sarabun New" panose="020B0500040200020003" pitchFamily="34" charset="-34"/>
              </a:rPr>
              <a:t>หมายความว่า การที่ลูกจ้างเจ็บป่วย หรือถึงแก่ความตายด้วยโรค ซึ่งเกิดขึ้นตามลักษณะ</a:t>
            </a:r>
          </a:p>
          <a:p>
            <a:r>
              <a:rPr lang="th-TH" sz="2000" dirty="0">
                <a:latin typeface="TH Sarabun New" panose="020B0500040200020003" pitchFamily="34" charset="-34"/>
                <a:cs typeface="TH Sarabun New" panose="020B0500040200020003" pitchFamily="34" charset="-34"/>
              </a:rPr>
              <a:t>หรือสภาพของงาน หรือเนื่องจากการทำงาน</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04721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B97CC0E1-A619-DAB9-8F04-826CE9665BF5}"/>
              </a:ext>
            </a:extLst>
          </p:cNvPr>
          <p:cNvSpPr txBox="1"/>
          <p:nvPr/>
        </p:nvSpPr>
        <p:spPr>
          <a:xfrm>
            <a:off x="1052004" y="723535"/>
            <a:ext cx="6769224" cy="2554545"/>
          </a:xfrm>
          <a:prstGeom prst="rect">
            <a:avLst/>
          </a:prstGeom>
          <a:noFill/>
        </p:spPr>
        <p:txBody>
          <a:bodyPr wrap="square">
            <a:spAutoFit/>
          </a:bodyPr>
          <a:lstStyle/>
          <a:p>
            <a:r>
              <a:rPr lang="th-TH" sz="2000" b="1" dirty="0">
                <a:solidFill>
                  <a:srgbClr val="009999"/>
                </a:solidFill>
                <a:latin typeface="TH Sarabun New" panose="020B0500040200020003" pitchFamily="34" charset="-34"/>
                <a:cs typeface="TH Sarabun New" panose="020B0500040200020003" pitchFamily="34" charset="-34"/>
              </a:rPr>
              <a:t>	“สูญหาย” </a:t>
            </a:r>
            <a:r>
              <a:rPr lang="th-TH" sz="2000" dirty="0">
                <a:latin typeface="TH Sarabun New" panose="020B0500040200020003" pitchFamily="34" charset="-34"/>
                <a:cs typeface="TH Sarabun New" panose="020B0500040200020003" pitchFamily="34" charset="-34"/>
              </a:rPr>
              <a:t>หมายความว่า การที่ลูกจ้างหายไปในระหว่างทำงาน หรือปฏิบัติตามคำสั่งของนายจ้างซึ่งมีเหตุอันควรเชื่อว่าลูกจ้างถึงแก่ความตาย เพราะประสบเหตุอันตรายที่เกิดขึ้นในระหว่างทำงานหรือปฏิบัติตามคำสั่งของนายจ้างนั้น รวม</a:t>
            </a:r>
            <a:r>
              <a:rPr lang="th-TH" sz="2000" dirty="0" err="1">
                <a:latin typeface="TH Sarabun New" panose="020B0500040200020003" pitchFamily="34" charset="-34"/>
                <a:cs typeface="TH Sarabun New" panose="020B0500040200020003" pitchFamily="34" charset="-34"/>
              </a:rPr>
              <a:t>ตลอดถึง</a:t>
            </a:r>
            <a:r>
              <a:rPr lang="th-TH" sz="2000" dirty="0">
                <a:latin typeface="TH Sarabun New" panose="020B0500040200020003" pitchFamily="34" charset="-34"/>
                <a:cs typeface="TH Sarabun New" panose="020B0500040200020003" pitchFamily="34" charset="-34"/>
              </a:rPr>
              <a:t>การที่ลูกจ้างหายไปในระหว่างเดินทาง โดยพาหนะทางบก ทางอากาศ หรือทางน้ำ เพื่อไปทำงานให้นายจ้างซึ่งมีเหตุอันควรเชื่อว่าพาหนะนั้นได้ประสบเหตุอันตรายและลูกจ้างถึงแก่ความตาย ทั้งนี้ เป็นระยะเวลาไม่น้อยกว่าหนึ่งร้อยยี่สิบวันนับแต่วันที่เกิดเหตุนั้น</a:t>
            </a:r>
          </a:p>
          <a:p>
            <a:r>
              <a:rPr lang="th-TH" sz="2000" dirty="0">
                <a:solidFill>
                  <a:srgbClr val="FF33CC"/>
                </a:solidFill>
                <a:latin typeface="TH Sarabun New" panose="020B0500040200020003" pitchFamily="34" charset="-34"/>
                <a:cs typeface="TH Sarabun New" panose="020B0500040200020003" pitchFamily="34" charset="-34"/>
              </a:rPr>
              <a:t>	“สูญเสียสมรรถภาพ” </a:t>
            </a:r>
            <a:r>
              <a:rPr lang="th-TH" sz="2000" dirty="0">
                <a:latin typeface="TH Sarabun New" panose="020B0500040200020003" pitchFamily="34" charset="-34"/>
                <a:cs typeface="TH Sarabun New" panose="020B0500040200020003" pitchFamily="34" charset="-34"/>
              </a:rPr>
              <a:t>หมายความว่า การสูญเสียอวัยวะ หรือการสูญเสียสมรรถภาพในการทำงานของร่างกาย หรือจิตใจ ภายหลังการรักษาด้วยวิธีทางการแพทย์สิ้นสุดแล้ว</a:t>
            </a:r>
          </a:p>
        </p:txBody>
      </p:sp>
      <p:sp>
        <p:nvSpPr>
          <p:cNvPr id="5" name="กล่องข้อความ 4">
            <a:extLst>
              <a:ext uri="{FF2B5EF4-FFF2-40B4-BE49-F238E27FC236}">
                <a16:creationId xmlns:a16="http://schemas.microsoft.com/office/drawing/2014/main" id="{4AE39CFF-6AC8-C6EC-5C96-51B4261F3FCD}"/>
              </a:ext>
            </a:extLst>
          </p:cNvPr>
          <p:cNvSpPr txBox="1"/>
          <p:nvPr/>
        </p:nvSpPr>
        <p:spPr>
          <a:xfrm>
            <a:off x="1052004" y="3207058"/>
            <a:ext cx="7111014" cy="3170099"/>
          </a:xfrm>
          <a:prstGeom prst="rect">
            <a:avLst/>
          </a:prstGeom>
          <a:noFill/>
        </p:spPr>
        <p:txBody>
          <a:bodyPr wrap="square">
            <a:spAutoFit/>
          </a:bodyPr>
          <a:lstStyle/>
          <a:p>
            <a:r>
              <a:rPr lang="th-TH" b="1" dirty="0">
                <a:solidFill>
                  <a:srgbClr val="002060"/>
                </a:solidFill>
              </a:rPr>
              <a:t>	“</a:t>
            </a:r>
            <a:r>
              <a:rPr lang="th-TH" sz="2000" b="1" dirty="0">
                <a:solidFill>
                  <a:srgbClr val="002060"/>
                </a:solidFill>
                <a:latin typeface="TH Sarabun New" panose="020B0500040200020003" pitchFamily="34" charset="-34"/>
                <a:cs typeface="TH Sarabun New" panose="020B0500040200020003" pitchFamily="34" charset="-34"/>
              </a:rPr>
              <a:t>ทุพพลภาพ” </a:t>
            </a:r>
            <a:r>
              <a:rPr lang="th-TH" sz="2000" dirty="0">
                <a:latin typeface="TH Sarabun New" panose="020B0500040200020003" pitchFamily="34" charset="-34"/>
                <a:cs typeface="TH Sarabun New" panose="020B0500040200020003" pitchFamily="34" charset="-34"/>
              </a:rPr>
              <a:t>หมายความว่า การสูญเสียสมรรถภาพ ตามหลักเกณฑ์ที่คณะกรรมการการแพทย์ประกาศกำหนด</a:t>
            </a:r>
          </a:p>
          <a:p>
            <a:r>
              <a:rPr lang="th-TH" sz="2000" b="1" dirty="0">
                <a:solidFill>
                  <a:schemeClr val="accent2"/>
                </a:solidFill>
                <a:latin typeface="TH Sarabun New" panose="020B0500040200020003" pitchFamily="34" charset="-34"/>
                <a:cs typeface="TH Sarabun New" panose="020B0500040200020003" pitchFamily="34" charset="-34"/>
              </a:rPr>
              <a:t>	“เงินทดแทน” </a:t>
            </a:r>
            <a:r>
              <a:rPr lang="th-TH" sz="2000" dirty="0">
                <a:latin typeface="TH Sarabun New" panose="020B0500040200020003" pitchFamily="34" charset="-34"/>
                <a:cs typeface="TH Sarabun New" panose="020B0500040200020003" pitchFamily="34" charset="-34"/>
              </a:rPr>
              <a:t>หมายความว่า เงินที่จ่ายเป็นค่าทดแทน ค่ารักษาพยาบาล ค่าฟื้นฟูสมรรถภาพในการทำงาน และค่าทำศพ</a:t>
            </a:r>
          </a:p>
          <a:p>
            <a:r>
              <a:rPr lang="th-TH" sz="2000" b="1" dirty="0">
                <a:solidFill>
                  <a:srgbClr val="FFC000"/>
                </a:solidFill>
                <a:latin typeface="TH Sarabun New" panose="020B0500040200020003" pitchFamily="34" charset="-34"/>
                <a:cs typeface="TH Sarabun New" panose="020B0500040200020003" pitchFamily="34" charset="-34"/>
              </a:rPr>
              <a:t>	“ค่าทดแทน” </a:t>
            </a:r>
            <a:r>
              <a:rPr lang="th-TH" sz="2000" dirty="0">
                <a:latin typeface="TH Sarabun New" panose="020B0500040200020003" pitchFamily="34" charset="-34"/>
                <a:cs typeface="TH Sarabun New" panose="020B0500040200020003" pitchFamily="34" charset="-34"/>
              </a:rPr>
              <a:t>หมายความว่า เงินที่จ่ายให้ลูกจ้างหรือผู้มีสิทธิตาม มาตรา 20 สำหรับการประสบอันตรายหรือเจ็บป่วย หรือสูญหายของลูกจ้าง ตามพระราชบัญญัตินี้</a:t>
            </a:r>
          </a:p>
          <a:p>
            <a:r>
              <a:rPr lang="th-TH" sz="2000" dirty="0">
                <a:latin typeface="TH Sarabun New" panose="020B0500040200020003" pitchFamily="34" charset="-34"/>
                <a:cs typeface="TH Sarabun New" panose="020B0500040200020003" pitchFamily="34" charset="-34"/>
              </a:rPr>
              <a:t>	</a:t>
            </a:r>
            <a:r>
              <a:rPr lang="th-TH" sz="2000" b="1" dirty="0">
                <a:solidFill>
                  <a:srgbClr val="009999"/>
                </a:solidFill>
                <a:latin typeface="TH Sarabun New" panose="020B0500040200020003" pitchFamily="34" charset="-34"/>
                <a:cs typeface="TH Sarabun New" panose="020B0500040200020003" pitchFamily="34" charset="-34"/>
              </a:rPr>
              <a:t>“ค่ารักษาพยาบาล” </a:t>
            </a:r>
            <a:r>
              <a:rPr lang="th-TH" sz="2000" dirty="0">
                <a:latin typeface="TH Sarabun New" panose="020B0500040200020003" pitchFamily="34" charset="-34"/>
                <a:cs typeface="TH Sarabun New" panose="020B0500040200020003" pitchFamily="34" charset="-34"/>
              </a:rPr>
              <a:t>หมายความว่า ค่าใช้จ่ายเกี่ยวกับการตรวจการรักษา การพยาบาล และค่าใช้จ่ายอื่นที่จำเป็น เพื่อให้ผลของการประสบอันตรายหรือการเจ็บป่วยบรรเทาหรือหมดสิ้นไป และหมายความรวมถึงค่าใช้จ่ายเกี่ยวกับอุปกรณ์ เครื่องใช้ หรือวัตถุที่ใช้แทน หรือทำหน้าที่แทน หรือช่วยอวัยวะที่ประสบอันตรายด้วย</a:t>
            </a:r>
          </a:p>
        </p:txBody>
      </p:sp>
    </p:spTree>
    <p:extLst>
      <p:ext uri="{BB962C8B-B14F-4D97-AF65-F5344CB8AC3E}">
        <p14:creationId xmlns:p14="http://schemas.microsoft.com/office/powerpoint/2010/main" val="3070615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96B2F683-EBE8-63A3-6886-B80FE841973B}"/>
              </a:ext>
            </a:extLst>
          </p:cNvPr>
          <p:cNvSpPr txBox="1"/>
          <p:nvPr/>
        </p:nvSpPr>
        <p:spPr>
          <a:xfrm>
            <a:off x="1083076" y="766732"/>
            <a:ext cx="6977848" cy="440120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chemeClr val="accent4"/>
                </a:solidFill>
                <a:latin typeface="TH Sarabun New" panose="020B0500040200020003" pitchFamily="34" charset="-34"/>
                <a:cs typeface="TH Sarabun New" panose="020B0500040200020003" pitchFamily="34" charset="-34"/>
              </a:rPr>
              <a:t>“ค่าฟื้นฟูสมรรถภาพในการทำงาน” </a:t>
            </a:r>
            <a:r>
              <a:rPr lang="th-TH" sz="2000" dirty="0">
                <a:latin typeface="TH Sarabun New" panose="020B0500040200020003" pitchFamily="34" charset="-34"/>
                <a:cs typeface="TH Sarabun New" panose="020B0500040200020003" pitchFamily="34" charset="-34"/>
              </a:rPr>
              <a:t>หมายความว่า ค่าใช้จ่ายที่จำเป็นเกี่ยวกับการฟื้นฟูสมรรถภาพในการทำงาน</a:t>
            </a:r>
          </a:p>
          <a:p>
            <a:r>
              <a:rPr lang="th-TH" sz="2000" dirty="0">
                <a:latin typeface="TH Sarabun New" panose="020B0500040200020003" pitchFamily="34" charset="-34"/>
                <a:cs typeface="TH Sarabun New" panose="020B0500040200020003" pitchFamily="34" charset="-34"/>
              </a:rPr>
              <a:t>	</a:t>
            </a:r>
            <a:r>
              <a:rPr lang="th-TH" sz="2000" b="1" dirty="0">
                <a:solidFill>
                  <a:schemeClr val="accent5"/>
                </a:solidFill>
                <a:latin typeface="TH Sarabun New" panose="020B0500040200020003" pitchFamily="34" charset="-34"/>
                <a:cs typeface="TH Sarabun New" panose="020B0500040200020003" pitchFamily="34" charset="-34"/>
              </a:rPr>
              <a:t>“การฟื้นฟูสมรรถภาพในการทำงาน” </a:t>
            </a:r>
            <a:r>
              <a:rPr lang="th-TH" sz="2000" dirty="0">
                <a:latin typeface="TH Sarabun New" panose="020B0500040200020003" pitchFamily="34" charset="-34"/>
                <a:cs typeface="TH Sarabun New" panose="020B0500040200020003" pitchFamily="34" charset="-34"/>
              </a:rPr>
              <a:t>หมายความว่า การจัดให้ลูกจ้างซึ่งประสบอันตราย หรือเจ็บป่วยและสูญเสียสมรรถภาพในการทำงาน ได้รับการฟื้นฟูสมรรถภาพของร่างกาย หรือจิตใจ หรือการฟื้นฟูอาชีพเพื่อให้สามารถประกอบอาชีพที่เหมาะสมตามสภาพของร่างกาย</a:t>
            </a:r>
          </a:p>
          <a:p>
            <a:r>
              <a:rPr lang="th-TH" sz="2000" dirty="0">
                <a:latin typeface="TH Sarabun New" panose="020B0500040200020003" pitchFamily="34" charset="-34"/>
                <a:cs typeface="TH Sarabun New" panose="020B0500040200020003" pitchFamily="34" charset="-34"/>
              </a:rPr>
              <a:t>	</a:t>
            </a:r>
            <a:r>
              <a:rPr lang="th-TH" sz="2000" b="1" dirty="0">
                <a:solidFill>
                  <a:schemeClr val="accent2"/>
                </a:solidFill>
                <a:latin typeface="TH Sarabun New" panose="020B0500040200020003" pitchFamily="34" charset="-34"/>
                <a:cs typeface="TH Sarabun New" panose="020B0500040200020003" pitchFamily="34" charset="-34"/>
              </a:rPr>
              <a:t>“ค่าทำศพ” </a:t>
            </a:r>
            <a:r>
              <a:rPr lang="th-TH" sz="2000" dirty="0">
                <a:latin typeface="TH Sarabun New" panose="020B0500040200020003" pitchFamily="34" charset="-34"/>
                <a:cs typeface="TH Sarabun New" panose="020B0500040200020003" pitchFamily="34" charset="-34"/>
              </a:rPr>
              <a:t>หมายความว่า ค่าใช้จ่ายเกี่ยวกับการจัดการศพของลูกจ้างตามประเพณีทางศาสนาของลูกจ้างหรือตามประเพณีแห่งท้องถิ่น ในกรณีที่ลูกจ้างถึงแก่ความตายเนื่องจากประสบอันตราย หรือเจ็บป่วย หรือสูญหาย</a:t>
            </a:r>
          </a:p>
          <a:p>
            <a:r>
              <a:rPr lang="th-TH" sz="2000" dirty="0">
                <a:latin typeface="TH Sarabun New" panose="020B0500040200020003" pitchFamily="34" charset="-34"/>
                <a:cs typeface="TH Sarabun New" panose="020B0500040200020003" pitchFamily="34" charset="-34"/>
              </a:rPr>
              <a:t>	</a:t>
            </a:r>
            <a:r>
              <a:rPr lang="th-TH" sz="2000" b="1" dirty="0">
                <a:latin typeface="TH Sarabun New" panose="020B0500040200020003" pitchFamily="34" charset="-34"/>
                <a:cs typeface="TH Sarabun New" panose="020B0500040200020003" pitchFamily="34" charset="-34"/>
              </a:rPr>
              <a:t>“เงินสมทบ” </a:t>
            </a:r>
            <a:r>
              <a:rPr lang="th-TH" sz="2000" dirty="0">
                <a:latin typeface="TH Sarabun New" panose="020B0500040200020003" pitchFamily="34" charset="-34"/>
                <a:cs typeface="TH Sarabun New" panose="020B0500040200020003" pitchFamily="34" charset="-34"/>
              </a:rPr>
              <a:t>หมายความว่า เงินที่นายจ้างจ่ายสมทบเข้ากองทุนเงินทดแทน เพื่อใช้เป็นเงินทดแทนให้แก่ลูกจ้าง</a:t>
            </a:r>
          </a:p>
          <a:p>
            <a:r>
              <a:rPr lang="th-TH" sz="2000" dirty="0">
                <a:latin typeface="TH Sarabun New" panose="020B0500040200020003" pitchFamily="34" charset="-34"/>
                <a:cs typeface="TH Sarabun New" panose="020B0500040200020003" pitchFamily="34" charset="-34"/>
              </a:rPr>
              <a:t>	</a:t>
            </a:r>
            <a:r>
              <a:rPr lang="th-TH" sz="2000" b="1" dirty="0">
                <a:solidFill>
                  <a:srgbClr val="C00000"/>
                </a:solidFill>
                <a:latin typeface="TH Sarabun New" panose="020B0500040200020003" pitchFamily="34" charset="-34"/>
                <a:cs typeface="TH Sarabun New" panose="020B0500040200020003" pitchFamily="34" charset="-34"/>
              </a:rPr>
              <a:t>“ภัยพิบัติ” </a:t>
            </a:r>
            <a:r>
              <a:rPr lang="th-TH" sz="2000" dirty="0">
                <a:latin typeface="TH Sarabun New" panose="020B0500040200020003" pitchFamily="34" charset="-34"/>
                <a:cs typeface="TH Sarabun New" panose="020B0500040200020003" pitchFamily="34" charset="-34"/>
              </a:rPr>
              <a:t>หมายความว่า อัคคีภัย วาตภัย อุทกภัย หรือธรณีพิบัติภัย ตลอดจนภัยอื่น ๆ ไม่ว่าเกิดจากธรรมชาติ หรือมีผู้ทำให้เกิดขึ้น ซึ่งก่อให้เกิดอันตรายแก่ชีวิต หรือร่างกายของประชาชน หรือความเสียหายแก่ทรัพย์สินของประชาชน หรือของรัฐ</a:t>
            </a:r>
          </a:p>
          <a:p>
            <a:r>
              <a:rPr lang="th-TH" sz="2000" dirty="0">
                <a:latin typeface="TH Sarabun New" panose="020B0500040200020003" pitchFamily="34" charset="-34"/>
                <a:cs typeface="TH Sarabun New" panose="020B0500040200020003" pitchFamily="34" charset="-34"/>
              </a:rPr>
              <a:t>	</a:t>
            </a:r>
            <a:r>
              <a:rPr lang="th-TH" sz="2000" b="1" dirty="0">
                <a:solidFill>
                  <a:schemeClr val="accent3"/>
                </a:solidFill>
                <a:latin typeface="TH Sarabun New" panose="020B0500040200020003" pitchFamily="34" charset="-34"/>
                <a:cs typeface="TH Sarabun New" panose="020B0500040200020003" pitchFamily="34" charset="-34"/>
              </a:rPr>
              <a:t>“กองทุน” </a:t>
            </a:r>
            <a:r>
              <a:rPr lang="th-TH" sz="2000" dirty="0">
                <a:latin typeface="TH Sarabun New" panose="020B0500040200020003" pitchFamily="34" charset="-34"/>
                <a:cs typeface="TH Sarabun New" panose="020B0500040200020003" pitchFamily="34" charset="-34"/>
              </a:rPr>
              <a:t>หมายความว่า กองทุนเงินทดแทน</a:t>
            </a:r>
          </a:p>
        </p:txBody>
      </p:sp>
    </p:spTree>
    <p:extLst>
      <p:ext uri="{BB962C8B-B14F-4D97-AF65-F5344CB8AC3E}">
        <p14:creationId xmlns:p14="http://schemas.microsoft.com/office/powerpoint/2010/main" val="337017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6020D0D8-F26F-FD26-7FD4-77A97E7E5FEE}"/>
              </a:ext>
            </a:extLst>
          </p:cNvPr>
          <p:cNvSpPr/>
          <p:nvPr/>
        </p:nvSpPr>
        <p:spPr>
          <a:xfrm>
            <a:off x="1016491" y="687185"/>
            <a:ext cx="3972759"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86A70E31-6907-5F72-573D-66AED4E3AC11}"/>
              </a:ext>
            </a:extLst>
          </p:cNvPr>
          <p:cNvSpPr txBox="1"/>
          <p:nvPr/>
        </p:nvSpPr>
        <p:spPr>
          <a:xfrm>
            <a:off x="1185168" y="743050"/>
            <a:ext cx="3972758"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5.6 สิทธิประโยชน์ของกองทุนเงินทดแทน</a:t>
            </a:r>
          </a:p>
        </p:txBody>
      </p:sp>
      <p:sp>
        <p:nvSpPr>
          <p:cNvPr id="6" name="กล่องข้อความ 5">
            <a:extLst>
              <a:ext uri="{FF2B5EF4-FFF2-40B4-BE49-F238E27FC236}">
                <a16:creationId xmlns:a16="http://schemas.microsoft.com/office/drawing/2014/main" id="{DBEB6688-BD65-BA3D-91E4-2A141F32200B}"/>
              </a:ext>
            </a:extLst>
          </p:cNvPr>
          <p:cNvSpPr txBox="1"/>
          <p:nvPr/>
        </p:nvSpPr>
        <p:spPr>
          <a:xfrm>
            <a:off x="1016491" y="1382286"/>
            <a:ext cx="6960093"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การให้ความคุ้มครองตามพระราชบัญญัติเงินทดแทน (ฉบับที่ 1) พ.ศ. 2537 และพระราชบัญญัติเงินทดแทน (ฉบับที่ 2) พ.ศ. 2561เป็นระบบที่ดูแลลูกจ้างที่ประสบอันตรายหรือเจ็บป่วยด้วยโรคเนื่องจากการทำงาน เมื่อลูกจ้างประสบอันตรายหรือเจ็บป่วยเนื่องจากการทำงานให้นายจ้าง นายจ้างต้องจัดให้ลูกจ้างได้รับการรักษาพยาบาลทันที และแจ้งสำนักงานประกันสังคม ภายใน 15 วันนับแต่วันที่ทราบ โดยใช้แบบแจ้งการประสบอันตราย หรือเจ็บป่วยฯ (</a:t>
            </a:r>
            <a:r>
              <a:rPr lang="th-TH" sz="2000" dirty="0" err="1">
                <a:latin typeface="TH Sarabun New" panose="020B0500040200020003" pitchFamily="34" charset="-34"/>
                <a:cs typeface="TH Sarabun New" panose="020B0500040200020003" pitchFamily="34" charset="-34"/>
              </a:rPr>
              <a:t>กท</a:t>
            </a:r>
            <a:r>
              <a:rPr lang="th-TH" sz="2000" dirty="0">
                <a:latin typeface="TH Sarabun New" panose="020B0500040200020003" pitchFamily="34" charset="-34"/>
                <a:cs typeface="TH Sarabun New" panose="020B0500040200020003" pitchFamily="34" charset="-34"/>
              </a:rPr>
              <a:t> 16) ลูกจ้างสามารถเข้ารับการรักษาพยาบาลในสถานพยาบาลใดก็ได้โดยทดรองจ่ายค่ารักษาพยาบาลไปก่อน หรือใช้แบบ </a:t>
            </a:r>
            <a:r>
              <a:rPr lang="th-TH" sz="2000" dirty="0" err="1">
                <a:latin typeface="TH Sarabun New" panose="020B0500040200020003" pitchFamily="34" charset="-34"/>
                <a:cs typeface="TH Sarabun New" panose="020B0500040200020003" pitchFamily="34" charset="-34"/>
              </a:rPr>
              <a:t>กท</a:t>
            </a:r>
            <a:r>
              <a:rPr lang="th-TH" sz="2000" dirty="0">
                <a:latin typeface="TH Sarabun New" panose="020B0500040200020003" pitchFamily="34" charset="-34"/>
                <a:cs typeface="TH Sarabun New" panose="020B0500040200020003" pitchFamily="34" charset="-34"/>
              </a:rPr>
              <a:t>.44 ส่งตัวลูกจ้างเข้ารับการรักษาหากโรงพยาบาลนั้นเป็นโรงพยาบาลในความตกลงกับกองทุนเงินทดแทน โดยโรงพยาบาลจะเรียกเก็บเงินค่ารักษาพยาบาลจากสำนักงานฯ โดยตรง (มาตรา 48 พระราชบัญญัติเงินทดแทน พ.ศ.2537)</a:t>
            </a:r>
          </a:p>
        </p:txBody>
      </p:sp>
      <p:sp>
        <p:nvSpPr>
          <p:cNvPr id="9" name="สี่เหลี่ยมผืนผ้า 8">
            <a:extLst>
              <a:ext uri="{FF2B5EF4-FFF2-40B4-BE49-F238E27FC236}">
                <a16:creationId xmlns:a16="http://schemas.microsoft.com/office/drawing/2014/main" id="{5DA426AC-ADBC-B6FB-25DB-F35C3310A35E}"/>
              </a:ext>
            </a:extLst>
          </p:cNvPr>
          <p:cNvSpPr/>
          <p:nvPr/>
        </p:nvSpPr>
        <p:spPr>
          <a:xfrm>
            <a:off x="1016491" y="4244608"/>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กล่องข้อความ 7">
            <a:extLst>
              <a:ext uri="{FF2B5EF4-FFF2-40B4-BE49-F238E27FC236}">
                <a16:creationId xmlns:a16="http://schemas.microsoft.com/office/drawing/2014/main" id="{8004FBE9-5A49-AFEE-6408-4BAE530B2EE8}"/>
              </a:ext>
            </a:extLst>
          </p:cNvPr>
          <p:cNvSpPr txBox="1"/>
          <p:nvPr/>
        </p:nvSpPr>
        <p:spPr>
          <a:xfrm>
            <a:off x="1016491" y="4179135"/>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5.6.1 ค่ารักษาพยาบาล</a:t>
            </a:r>
          </a:p>
        </p:txBody>
      </p:sp>
      <p:pic>
        <p:nvPicPr>
          <p:cNvPr id="11" name="รูปภาพ 10">
            <a:extLst>
              <a:ext uri="{FF2B5EF4-FFF2-40B4-BE49-F238E27FC236}">
                <a16:creationId xmlns:a16="http://schemas.microsoft.com/office/drawing/2014/main" id="{3927857B-AD8F-A993-976F-6372F3854450}"/>
              </a:ext>
            </a:extLst>
          </p:cNvPr>
          <p:cNvPicPr>
            <a:picLocks noChangeAspect="1"/>
          </p:cNvPicPr>
          <p:nvPr/>
        </p:nvPicPr>
        <p:blipFill>
          <a:blip r:embed="rId2"/>
          <a:stretch>
            <a:fillRect/>
          </a:stretch>
        </p:blipFill>
        <p:spPr>
          <a:xfrm>
            <a:off x="3095715" y="4555426"/>
            <a:ext cx="2417318" cy="1583344"/>
          </a:xfrm>
          <a:prstGeom prst="rect">
            <a:avLst/>
          </a:prstGeom>
        </p:spPr>
      </p:pic>
      <p:sp>
        <p:nvSpPr>
          <p:cNvPr id="13" name="กล่องข้อความ 12">
            <a:extLst>
              <a:ext uri="{FF2B5EF4-FFF2-40B4-BE49-F238E27FC236}">
                <a16:creationId xmlns:a16="http://schemas.microsoft.com/office/drawing/2014/main" id="{FCCE847F-9CF0-A935-F4C6-0D5FEC11514D}"/>
              </a:ext>
            </a:extLst>
          </p:cNvPr>
          <p:cNvSpPr txBox="1"/>
          <p:nvPr/>
        </p:nvSpPr>
        <p:spPr>
          <a:xfrm>
            <a:off x="3095715" y="6110372"/>
            <a:ext cx="2492776" cy="400110"/>
          </a:xfrm>
          <a:prstGeom prst="rect">
            <a:avLst/>
          </a:prstGeom>
          <a:noFill/>
        </p:spPr>
        <p:txBody>
          <a:bodyPr wrap="square">
            <a:spAutoFit/>
          </a:bodyPr>
          <a:lstStyle/>
          <a:p>
            <a:r>
              <a:rPr lang="th-TH" sz="2000" b="1" dirty="0">
                <a:latin typeface="TH Sarabun New" panose="020B0500040200020003" pitchFamily="34" charset="-34"/>
                <a:cs typeface="TH Sarabun New" panose="020B0500040200020003" pitchFamily="34" charset="-34"/>
              </a:rPr>
              <a:t>ลูกจ้างไปรับการรักษาพยาบาล</a:t>
            </a:r>
          </a:p>
        </p:txBody>
      </p:sp>
    </p:spTree>
    <p:extLst>
      <p:ext uri="{BB962C8B-B14F-4D97-AF65-F5344CB8AC3E}">
        <p14:creationId xmlns:p14="http://schemas.microsoft.com/office/powerpoint/2010/main" val="7978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a:extLst>
              <a:ext uri="{FF2B5EF4-FFF2-40B4-BE49-F238E27FC236}">
                <a16:creationId xmlns:a16="http://schemas.microsoft.com/office/drawing/2014/main" id="{18E1975A-014D-03D0-8F66-C2D6724A26FE}"/>
              </a:ext>
            </a:extLst>
          </p:cNvPr>
          <p:cNvSpPr/>
          <p:nvPr/>
        </p:nvSpPr>
        <p:spPr>
          <a:xfrm>
            <a:off x="1100829" y="636756"/>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A75F632A-C286-B1A8-866D-F54601B3E643}"/>
              </a:ext>
            </a:extLst>
          </p:cNvPr>
          <p:cNvSpPr txBox="1"/>
          <p:nvPr/>
        </p:nvSpPr>
        <p:spPr>
          <a:xfrm>
            <a:off x="1229557" y="624350"/>
            <a:ext cx="529553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ให้ลูกจ้างได้รับการรักษาพยาบาลทันที ค่ารักษาพยาบาลเป็น </a:t>
            </a:r>
            <a:r>
              <a:rPr lang="th-TH" sz="2000" dirty="0">
                <a:latin typeface="TH Sarabun New" panose="020B0500040200020003" pitchFamily="34" charset="-34"/>
                <a:cs typeface="TH Sarabun New" panose="020B0500040200020003" pitchFamily="34" charset="-34"/>
              </a:rPr>
              <a:t>ดังนี้</a:t>
            </a:r>
          </a:p>
        </p:txBody>
      </p:sp>
      <p:sp>
        <p:nvSpPr>
          <p:cNvPr id="6" name="กล่องข้อความ 5">
            <a:extLst>
              <a:ext uri="{FF2B5EF4-FFF2-40B4-BE49-F238E27FC236}">
                <a16:creationId xmlns:a16="http://schemas.microsoft.com/office/drawing/2014/main" id="{BDBE8D35-058E-32F6-86F9-8F34CC6630C9}"/>
              </a:ext>
            </a:extLst>
          </p:cNvPr>
          <p:cNvSpPr txBox="1"/>
          <p:nvPr/>
        </p:nvSpPr>
        <p:spPr>
          <a:xfrm>
            <a:off x="1154095" y="905920"/>
            <a:ext cx="6813614"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กรณีลูกจ้างประสบอันตรายหรือเจ็บป่วยเนื่องจากการทำงาน ให้นายจ้างจ่ายค่ารักษา</a:t>
            </a:r>
          </a:p>
          <a:p>
            <a:r>
              <a:rPr lang="th-TH" sz="2000" dirty="0">
                <a:latin typeface="TH Sarabun New" panose="020B0500040200020003" pitchFamily="34" charset="-34"/>
                <a:cs typeface="TH Sarabun New" panose="020B0500040200020003" pitchFamily="34" charset="-34"/>
              </a:rPr>
              <a:t>พยาบาลเท่าที่จ่ายจริงตามความจำเป็นไม่เกิน 50,000 บาท</a:t>
            </a:r>
          </a:p>
          <a:p>
            <a:r>
              <a:rPr lang="th-TH" sz="2000" dirty="0">
                <a:latin typeface="TH Sarabun New" panose="020B0500040200020003" pitchFamily="34" charset="-34"/>
                <a:cs typeface="TH Sarabun New" panose="020B0500040200020003" pitchFamily="34" charset="-34"/>
              </a:rPr>
              <a:t>	2. กรณีที่ค่ารักษาพยาบาล 50,000 บาท ไม่เพียงพอให้นายจ้างจ่ายค่ารักษาพยาบาลเท่าที่</a:t>
            </a:r>
          </a:p>
          <a:p>
            <a:r>
              <a:rPr lang="th-TH" sz="2000" dirty="0">
                <a:latin typeface="TH Sarabun New" panose="020B0500040200020003" pitchFamily="34" charset="-34"/>
                <a:cs typeface="TH Sarabun New" panose="020B0500040200020003" pitchFamily="34" charset="-34"/>
              </a:rPr>
              <a:t>จ่ายจริงตามความจำเป็นเพิ่มอีกไม่เกิน 100,000 บาท สำหรับการประสบอันตรายหรือเจ็บป่วยของลูกจ้างที่มีลักษณะ ดังต่อไปนี้</a:t>
            </a:r>
          </a:p>
        </p:txBody>
      </p:sp>
      <p:sp>
        <p:nvSpPr>
          <p:cNvPr id="8" name="กล่องข้อความ 7">
            <a:extLst>
              <a:ext uri="{FF2B5EF4-FFF2-40B4-BE49-F238E27FC236}">
                <a16:creationId xmlns:a16="http://schemas.microsoft.com/office/drawing/2014/main" id="{A172FCC2-810C-366C-7712-00F987AB6FFC}"/>
              </a:ext>
            </a:extLst>
          </p:cNvPr>
          <p:cNvSpPr txBox="1"/>
          <p:nvPr/>
        </p:nvSpPr>
        <p:spPr>
          <a:xfrm>
            <a:off x="1154095" y="2460021"/>
            <a:ext cx="6813614"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2.1 บาดเจ็บอย่างรุนแรงของอวัยวะภายในหลายส่วนและต้องได้รับการผ่าตัดแก้ไข</a:t>
            </a:r>
          </a:p>
          <a:p>
            <a:r>
              <a:rPr lang="th-TH" sz="2000" dirty="0">
                <a:latin typeface="TH Sarabun New" panose="020B0500040200020003" pitchFamily="34" charset="-34"/>
                <a:cs typeface="TH Sarabun New" panose="020B0500040200020003" pitchFamily="34" charset="-34"/>
              </a:rPr>
              <a:t>	2.2 บาดเจ็บอย่างรุนแรงของกระดูกหลายแห่งและต้องได้รับการผ่าตัดแก้ไข</a:t>
            </a:r>
          </a:p>
          <a:p>
            <a:r>
              <a:rPr lang="th-TH" sz="2000" dirty="0">
                <a:latin typeface="TH Sarabun New" panose="020B0500040200020003" pitchFamily="34" charset="-34"/>
                <a:cs typeface="TH Sarabun New" panose="020B0500040200020003" pitchFamily="34" charset="-34"/>
              </a:rPr>
              <a:t>	2.3 บาดเจ็บอย่างรุนแรงของศีรษะและต้องได้รับการผ่าตัดเปิดกะโหลกศีรษะ</a:t>
            </a:r>
          </a:p>
          <a:p>
            <a:r>
              <a:rPr lang="th-TH" sz="2000" dirty="0">
                <a:latin typeface="TH Sarabun New" panose="020B0500040200020003" pitchFamily="34" charset="-34"/>
                <a:cs typeface="TH Sarabun New" panose="020B0500040200020003" pitchFamily="34" charset="-34"/>
              </a:rPr>
              <a:t>	2.4 บาดเจ็บอย่างรุนแรงของกระดูกสันหลัง ไขสันหลัง หรือรากประสาท</a:t>
            </a:r>
          </a:p>
          <a:p>
            <a:r>
              <a:rPr lang="th-TH" sz="2000" dirty="0">
                <a:latin typeface="TH Sarabun New" panose="020B0500040200020003" pitchFamily="34" charset="-34"/>
                <a:cs typeface="TH Sarabun New" panose="020B0500040200020003" pitchFamily="34" charset="-34"/>
              </a:rPr>
              <a:t>	2.5 ประสบภาวะที่ต้องผ่าตัดต่ออวัยวะที่ยุ่งยากซึ่งต้องใช้วิธีจุลศัลยกรรม</a:t>
            </a:r>
          </a:p>
          <a:p>
            <a:r>
              <a:rPr lang="th-TH" sz="2000" dirty="0">
                <a:latin typeface="TH Sarabun New" panose="020B0500040200020003" pitchFamily="34" charset="-34"/>
                <a:cs typeface="TH Sarabun New" panose="020B0500040200020003" pitchFamily="34" charset="-34"/>
              </a:rPr>
              <a:t>	2.6 ประสบอันตรายจากไฟไหม้ น้ำร้อนลวก ความร้อน ความเย็น สารเคมี รังสี ไฟฟ้า หรือ</a:t>
            </a:r>
          </a:p>
          <a:p>
            <a:r>
              <a:rPr lang="th-TH" sz="2000" dirty="0">
                <a:latin typeface="TH Sarabun New" panose="020B0500040200020003" pitchFamily="34" charset="-34"/>
                <a:cs typeface="TH Sarabun New" panose="020B0500040200020003" pitchFamily="34" charset="-34"/>
              </a:rPr>
              <a:t>ระเบิด จนถึงขั้นสูญเสียผิวหนังลึกถึงหนังแท้ตั้งแต่ร้อยละ 25 ของพื้นที่ผิวของร่างกาย</a:t>
            </a:r>
          </a:p>
          <a:p>
            <a:r>
              <a:rPr lang="th-TH" sz="2000" dirty="0">
                <a:latin typeface="TH Sarabun New" panose="020B0500040200020003" pitchFamily="34" charset="-34"/>
                <a:cs typeface="TH Sarabun New" panose="020B0500040200020003" pitchFamily="34" charset="-34"/>
              </a:rPr>
              <a:t>	2.7 ประสบอันตรายหรือเจ็บป่วยอย่างอื่นซึ่งรุนแรงหรือเรื้อรัง ตามที่รัฐมนตรี ประกาศ</a:t>
            </a:r>
          </a:p>
          <a:p>
            <a:r>
              <a:rPr lang="th-TH" sz="2000" dirty="0">
                <a:latin typeface="TH Sarabun New" panose="020B0500040200020003" pitchFamily="34" charset="-34"/>
                <a:cs typeface="TH Sarabun New" panose="020B0500040200020003" pitchFamily="34" charset="-34"/>
              </a:rPr>
              <a:t>กำหนด</a:t>
            </a:r>
            <a:endParaRPr lang="th-TH" dirty="0">
              <a:latin typeface="TH Sarabun New" panose="020B0500040200020003" pitchFamily="34" charset="-34"/>
              <a:cs typeface="TH Sarabun New" panose="020B0500040200020003" pitchFamily="34" charset="-34"/>
            </a:endParaRPr>
          </a:p>
        </p:txBody>
      </p:sp>
      <p:sp>
        <p:nvSpPr>
          <p:cNvPr id="10" name="กล่องข้อความ 9">
            <a:extLst>
              <a:ext uri="{FF2B5EF4-FFF2-40B4-BE49-F238E27FC236}">
                <a16:creationId xmlns:a16="http://schemas.microsoft.com/office/drawing/2014/main" id="{CEC62B54-3725-8CF8-D321-46DC5452EF28}"/>
              </a:ext>
            </a:extLst>
          </p:cNvPr>
          <p:cNvSpPr txBox="1"/>
          <p:nvPr/>
        </p:nvSpPr>
        <p:spPr>
          <a:xfrm>
            <a:off x="1154095" y="5322343"/>
            <a:ext cx="7253058"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3. กรณีค่ารักษาพยาบาลที่จ่ายเพิ่มอีกตามข้อ 2. ไม่เพียงพอ ให้นายจ้างจ่ายค่ารักษาพยาบาล</a:t>
            </a:r>
          </a:p>
          <a:p>
            <a:r>
              <a:rPr lang="th-TH" sz="2000" dirty="0">
                <a:latin typeface="TH Sarabun New" panose="020B0500040200020003" pitchFamily="34" charset="-34"/>
                <a:cs typeface="TH Sarabun New" panose="020B0500040200020003" pitchFamily="34" charset="-34"/>
              </a:rPr>
              <a:t>เท่าที่จ่ายจริงตามความจำเป็นเพิ่มขึ้นอีก ทั้งนี้ โดยรวมค่ารักษาพยาบาลทั้ง ข้อ 1. และ 2. แล้วต้องไม่เกิน</a:t>
            </a:r>
          </a:p>
          <a:p>
            <a:r>
              <a:rPr lang="th-TH" sz="2000" dirty="0">
                <a:latin typeface="TH Sarabun New" panose="020B0500040200020003" pitchFamily="34" charset="-34"/>
                <a:cs typeface="TH Sarabun New" panose="020B0500040200020003" pitchFamily="34" charset="-34"/>
              </a:rPr>
              <a:t>300,000 บาท สำหรับการประสบอันตรายหรือเจ็บป่วยของลูกจ้างที่มีลักษณะดังต่อไปนี้</a:t>
            </a:r>
          </a:p>
        </p:txBody>
      </p:sp>
    </p:spTree>
    <p:extLst>
      <p:ext uri="{BB962C8B-B14F-4D97-AF65-F5344CB8AC3E}">
        <p14:creationId xmlns:p14="http://schemas.microsoft.com/office/powerpoint/2010/main" val="3478485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755B0FF3-34FD-5F1E-C095-7A40CFB6D52D}"/>
              </a:ext>
            </a:extLst>
          </p:cNvPr>
          <p:cNvSpPr txBox="1"/>
          <p:nvPr/>
        </p:nvSpPr>
        <p:spPr>
          <a:xfrm>
            <a:off x="1209582" y="712757"/>
            <a:ext cx="6724835" cy="317009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3.1 ประสบอันตรายหรือเจ็บป่วยตามข้อ 2.1 ถึง 2.6 ตั้งแต่สองรายการขึ้นไป</a:t>
            </a:r>
          </a:p>
          <a:p>
            <a:r>
              <a:rPr lang="th-TH" sz="2000" dirty="0">
                <a:latin typeface="TH Sarabun New" panose="020B0500040200020003" pitchFamily="34" charset="-34"/>
                <a:cs typeface="TH Sarabun New" panose="020B0500040200020003" pitchFamily="34" charset="-34"/>
              </a:rPr>
              <a:t>	3.2 ประสบอันตรายหรือเจ็บป่วยตามข้อ 2.1 ถึง 2.6 ที่จำเป็นต้องใช้เครื่องช่วยหายใจ หรือ</a:t>
            </a:r>
          </a:p>
          <a:p>
            <a:r>
              <a:rPr lang="th-TH" sz="2000" dirty="0">
                <a:latin typeface="TH Sarabun New" panose="020B0500040200020003" pitchFamily="34" charset="-34"/>
                <a:cs typeface="TH Sarabun New" panose="020B0500040200020003" pitchFamily="34" charset="-34"/>
              </a:rPr>
              <a:t>ต้องพักรักษาตัวอยู่ในหอผู้ป่วยหนัก หอผู้ป่วยวิกฤต หรือหอผู้ป่วยไฟไหม้ น้ำร้อนลวก ตั้งแต่ 20 วันขึ้นไป</a:t>
            </a:r>
          </a:p>
          <a:p>
            <a:r>
              <a:rPr lang="th-TH" sz="2000" dirty="0">
                <a:latin typeface="TH Sarabun New" panose="020B0500040200020003" pitchFamily="34" charset="-34"/>
                <a:cs typeface="TH Sarabun New" panose="020B0500040200020003" pitchFamily="34" charset="-34"/>
              </a:rPr>
              <a:t>	3.3 บาดเจ็บอย่างรุนแรงของระบบสมองหรือไขสันหลังที่จำเป็นต้องรักษาตั้งแต่ 30 วัน</a:t>
            </a:r>
          </a:p>
          <a:p>
            <a:r>
              <a:rPr lang="th-TH" sz="2000" dirty="0">
                <a:latin typeface="TH Sarabun New" panose="020B0500040200020003" pitchFamily="34" charset="-34"/>
                <a:cs typeface="TH Sarabun New" panose="020B0500040200020003" pitchFamily="34" charset="-34"/>
              </a:rPr>
              <a:t>ติดต่อกัน</a:t>
            </a:r>
          </a:p>
          <a:p>
            <a:r>
              <a:rPr lang="th-TH" sz="2000" dirty="0">
                <a:latin typeface="TH Sarabun New" panose="020B0500040200020003" pitchFamily="34" charset="-34"/>
                <a:cs typeface="TH Sarabun New" panose="020B0500040200020003" pitchFamily="34" charset="-34"/>
              </a:rPr>
              <a:t>	3.4 การประสบอันตรายหรือเจ็บป่วยอย่างอื่นซึ่งรุนแรงหรือเรื้อรังตามที่รัฐมนตรีประกาศ</a:t>
            </a:r>
          </a:p>
          <a:p>
            <a:r>
              <a:rPr lang="th-TH" sz="2000" dirty="0">
                <a:latin typeface="TH Sarabun New" panose="020B0500040200020003" pitchFamily="34" charset="-34"/>
                <a:cs typeface="TH Sarabun New" panose="020B0500040200020003" pitchFamily="34" charset="-34"/>
              </a:rPr>
              <a:t>กำหนด</a:t>
            </a:r>
          </a:p>
          <a:p>
            <a:r>
              <a:rPr lang="th-TH" sz="2000" dirty="0">
                <a:latin typeface="TH Sarabun New" panose="020B0500040200020003" pitchFamily="34" charset="-34"/>
                <a:cs typeface="TH Sarabun New" panose="020B0500040200020003" pitchFamily="34" charset="-34"/>
              </a:rPr>
              <a:t>	(ก) เป็นผลให้อวัยวะสำคัญล้มเหลว</a:t>
            </a:r>
          </a:p>
          <a:p>
            <a:r>
              <a:rPr lang="th-TH" sz="2000" dirty="0">
                <a:latin typeface="TH Sarabun New" panose="020B0500040200020003" pitchFamily="34" charset="-34"/>
                <a:cs typeface="TH Sarabun New" panose="020B0500040200020003" pitchFamily="34" charset="-34"/>
              </a:rPr>
              <a:t>	(ข) กรณีอื่นนอกจาก (ก) ให้เป็นไปตามความเห็นของคณะกรรมการการแพทย์</a:t>
            </a:r>
          </a:p>
        </p:txBody>
      </p:sp>
      <p:sp>
        <p:nvSpPr>
          <p:cNvPr id="5" name="กล่องข้อความ 4">
            <a:extLst>
              <a:ext uri="{FF2B5EF4-FFF2-40B4-BE49-F238E27FC236}">
                <a16:creationId xmlns:a16="http://schemas.microsoft.com/office/drawing/2014/main" id="{AF20AEEA-D034-2639-D995-FF88549F72C2}"/>
              </a:ext>
            </a:extLst>
          </p:cNvPr>
          <p:cNvSpPr txBox="1"/>
          <p:nvPr/>
        </p:nvSpPr>
        <p:spPr>
          <a:xfrm>
            <a:off x="1209582" y="3898474"/>
            <a:ext cx="6924582" cy="224676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4. กรณีค่ารักษาพยาบาลตามข้อ 1–3 ไม่เพียงพอ ให้นายจ้างจ่ายค่ารักษาพยาบาลเท่าที่</a:t>
            </a:r>
          </a:p>
          <a:p>
            <a:r>
              <a:rPr lang="th-TH" sz="2000" dirty="0">
                <a:latin typeface="TH Sarabun New" panose="020B0500040200020003" pitchFamily="34" charset="-34"/>
                <a:cs typeface="TH Sarabun New" panose="020B0500040200020003" pitchFamily="34" charset="-34"/>
              </a:rPr>
              <a:t>จ่ายจริงตามความจำเป็นเพิ่มขึ้นตามความเห็นของคณะกรรมการการแพทย์ แต่รวมกันแล้วไม่เกิน 500,000 บาท</a:t>
            </a:r>
          </a:p>
          <a:p>
            <a:r>
              <a:rPr lang="th-TH" sz="2000" dirty="0">
                <a:latin typeface="TH Sarabun New" panose="020B0500040200020003" pitchFamily="34" charset="-34"/>
                <a:cs typeface="TH Sarabun New" panose="020B0500040200020003" pitchFamily="34" charset="-34"/>
              </a:rPr>
              <a:t>	5. กรณีค่ารักษาพยาบาลทุกกรณีไม่เพียงพอ ให้นายจ้างจ่ายค่ารักษาพยาบาลดังกล่าวเท่าที่</a:t>
            </a:r>
          </a:p>
          <a:p>
            <a:r>
              <a:rPr lang="th-TH" sz="2000" dirty="0">
                <a:latin typeface="TH Sarabun New" panose="020B0500040200020003" pitchFamily="34" charset="-34"/>
                <a:cs typeface="TH Sarabun New" panose="020B0500040200020003" pitchFamily="34" charset="-34"/>
              </a:rPr>
              <a:t>จ่ายจริงตามความจำเป็นเพิ่มขึ้น โดยเมื่อรวมกับค่ารักษาพยาบาลดังกล่าวข้างต้นแล้ว ต้องไม่เกิน 1,000,000 บาทเว้นแต่ในกรณีดังต่อไปนี้ ให้นายจ้างจ่ายค่ารักษาพยาบาลเท่าที่จ่ายจริงตามความจำเป็นที่เพิ่มขึ้นจนสิ้นสุดการรักษาแต่ไม่เกิน 2,000,000 บาท</a:t>
            </a:r>
          </a:p>
        </p:txBody>
      </p:sp>
    </p:spTree>
    <p:extLst>
      <p:ext uri="{BB962C8B-B14F-4D97-AF65-F5344CB8AC3E}">
        <p14:creationId xmlns:p14="http://schemas.microsoft.com/office/powerpoint/2010/main" val="73486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0AC05AC7-5C93-C53B-5C15-2F8783F3AFBC}"/>
              </a:ext>
            </a:extLst>
          </p:cNvPr>
          <p:cNvSpPr txBox="1"/>
          <p:nvPr/>
        </p:nvSpPr>
        <p:spPr>
          <a:xfrm>
            <a:off x="1167412" y="874455"/>
            <a:ext cx="6565037"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5.1 ลูกจ้างเข้ารับการรักษาพยาบาลในสถานพยาบาลของรัฐตั้งแต่เริ่มแรกจนสิ้นสุด</a:t>
            </a:r>
          </a:p>
          <a:p>
            <a:r>
              <a:rPr lang="th-TH" sz="2000" dirty="0">
                <a:latin typeface="TH Sarabun New" panose="020B0500040200020003" pitchFamily="34" charset="-34"/>
                <a:cs typeface="TH Sarabun New" panose="020B0500040200020003" pitchFamily="34" charset="-34"/>
              </a:rPr>
              <a:t>การรักษา</a:t>
            </a:r>
          </a:p>
          <a:p>
            <a:r>
              <a:rPr lang="th-TH" sz="2000" dirty="0">
                <a:latin typeface="TH Sarabun New" panose="020B0500040200020003" pitchFamily="34" charset="-34"/>
                <a:cs typeface="TH Sarabun New" panose="020B0500040200020003" pitchFamily="34" charset="-34"/>
              </a:rPr>
              <a:t>	5.2 ลูกจ้างมีความจำเป็นหรือมีเหตุสมควรที่ไม่สามารถเข้ารับการรักษาพยาบาลในสถาน</a:t>
            </a:r>
          </a:p>
          <a:p>
            <a:r>
              <a:rPr lang="th-TH" sz="2000" dirty="0">
                <a:latin typeface="TH Sarabun New" panose="020B0500040200020003" pitchFamily="34" charset="-34"/>
                <a:cs typeface="TH Sarabun New" panose="020B0500040200020003" pitchFamily="34" charset="-34"/>
              </a:rPr>
              <a:t>พยาบาลของรัฐตั้งแต่เริ่มแรก แต่ภายหลังได้เข้ารับการรักษาพยาบาลในสถานพยาบาลของรัฐ</a:t>
            </a:r>
          </a:p>
          <a:p>
            <a:r>
              <a:rPr lang="th-TH" sz="2000" dirty="0">
                <a:latin typeface="TH Sarabun New" panose="020B0500040200020003" pitchFamily="34" charset="-34"/>
                <a:cs typeface="TH Sarabun New" panose="020B0500040200020003" pitchFamily="34" charset="-34"/>
              </a:rPr>
              <a:t>การจ่ายค่ารักษาพยาบาล ให้เป็นไปตามความเห็นของคณะกรรมการการแพทย์ โดยความ</a:t>
            </a:r>
          </a:p>
          <a:p>
            <a:r>
              <a:rPr lang="th-TH" sz="2000" dirty="0">
                <a:latin typeface="TH Sarabun New" panose="020B0500040200020003" pitchFamily="34" charset="-34"/>
                <a:cs typeface="TH Sarabun New" panose="020B0500040200020003" pitchFamily="34" charset="-34"/>
              </a:rPr>
              <a:t>เห็นชอบของคณะกรรมการกองทุนเงินทดแทน</a:t>
            </a:r>
          </a:p>
          <a:p>
            <a:r>
              <a:rPr lang="th-TH" sz="2000" dirty="0">
                <a:latin typeface="TH Sarabun New" panose="020B0500040200020003" pitchFamily="34" charset="-34"/>
                <a:cs typeface="TH Sarabun New" panose="020B0500040200020003" pitchFamily="34" charset="-34"/>
              </a:rPr>
              <a:t>	6. ในกรณีลูกจ้างเป็นผู้ป่วยในมีค่าใช้จ่ายเกี่ยวกับค่าห้อง ค่าอาหาร ค่าบริการพยาบาล และค่าบริการทั่วไป ให้นายจ้างจ่ายค่าใช้จ่ายดังกล่าว เท่าที่จ่ายจริงแต่ไม่เกินวันละ 1,300 บาท</a:t>
            </a:r>
          </a:p>
        </p:txBody>
      </p:sp>
      <p:sp>
        <p:nvSpPr>
          <p:cNvPr id="6" name="สี่เหลี่ยมผืนผ้า 5">
            <a:extLst>
              <a:ext uri="{FF2B5EF4-FFF2-40B4-BE49-F238E27FC236}">
                <a16:creationId xmlns:a16="http://schemas.microsoft.com/office/drawing/2014/main" id="{F61A321B-A48E-1CDE-610F-2769DEFDFB33}"/>
              </a:ext>
            </a:extLst>
          </p:cNvPr>
          <p:cNvSpPr/>
          <p:nvPr/>
        </p:nvSpPr>
        <p:spPr>
          <a:xfrm>
            <a:off x="1167412" y="3713588"/>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DF8CEF3D-6427-230F-3CCB-0FEE9D05E380}"/>
              </a:ext>
            </a:extLst>
          </p:cNvPr>
          <p:cNvSpPr txBox="1"/>
          <p:nvPr/>
        </p:nvSpPr>
        <p:spPr>
          <a:xfrm>
            <a:off x="1398233" y="3698164"/>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โดยในปัจจุบัน ใช้กฎกระทรวง </a:t>
            </a:r>
            <a:r>
              <a:rPr lang="th-TH" sz="2000" dirty="0">
                <a:latin typeface="TH Sarabun New" panose="020B0500040200020003" pitchFamily="34" charset="-34"/>
                <a:cs typeface="TH Sarabun New" panose="020B0500040200020003" pitchFamily="34" charset="-34"/>
              </a:rPr>
              <a:t>ดังนี้</a:t>
            </a:r>
          </a:p>
        </p:txBody>
      </p:sp>
      <p:sp>
        <p:nvSpPr>
          <p:cNvPr id="8" name="กล่องข้อความ 7">
            <a:extLst>
              <a:ext uri="{FF2B5EF4-FFF2-40B4-BE49-F238E27FC236}">
                <a16:creationId xmlns:a16="http://schemas.microsoft.com/office/drawing/2014/main" id="{EF9C1369-0033-EB48-8523-66138A367520}"/>
              </a:ext>
            </a:extLst>
          </p:cNvPr>
          <p:cNvSpPr txBox="1"/>
          <p:nvPr/>
        </p:nvSpPr>
        <p:spPr>
          <a:xfrm>
            <a:off x="1256190" y="4136394"/>
            <a:ext cx="6476259"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กฎกระทรวงกำหนดอัตราค่ารักษาพยาบาลที่ให้นายจ้างจ่าย พ.ศ. 2558 ฉบับลงวันที่</a:t>
            </a:r>
          </a:p>
          <a:p>
            <a:r>
              <a:rPr lang="th-TH" sz="2000" dirty="0">
                <a:latin typeface="TH Sarabun New" panose="020B0500040200020003" pitchFamily="34" charset="-34"/>
                <a:cs typeface="TH Sarabun New" panose="020B0500040200020003" pitchFamily="34" charset="-34"/>
              </a:rPr>
              <a:t>30 มกราคม 2558 มีผลบังคับใช้ตั้งแต่วันที่ 20 กุมภาพันธ์ 2558</a:t>
            </a:r>
          </a:p>
          <a:p>
            <a:r>
              <a:rPr lang="th-TH" sz="2000" dirty="0">
                <a:latin typeface="TH Sarabun New" panose="020B0500040200020003" pitchFamily="34" charset="-34"/>
                <a:cs typeface="TH Sarabun New" panose="020B0500040200020003" pitchFamily="34" charset="-34"/>
              </a:rPr>
              <a:t>	2. กฎกระทรวงกำหนดอัตราค่ารักษาพยาบาลที่ให้นายจ้างจ่าย (ฉบับที่ 2) พ.ศ. 2560 ฉบับลงวันที่ 17 กรกฎาคม 2560 มีผลใช้บังคับกรณีไม่เกิน 2,000,000 บาท ตั้งแต่วันที่ 1 มกราคม 2559</a:t>
            </a:r>
          </a:p>
        </p:txBody>
      </p:sp>
    </p:spTree>
    <p:extLst>
      <p:ext uri="{BB962C8B-B14F-4D97-AF65-F5344CB8AC3E}">
        <p14:creationId xmlns:p14="http://schemas.microsoft.com/office/powerpoint/2010/main" val="9531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a:extLst>
              <a:ext uri="{FF2B5EF4-FFF2-40B4-BE49-F238E27FC236}">
                <a16:creationId xmlns:a16="http://schemas.microsoft.com/office/drawing/2014/main" id="{818DAD9A-F01C-514D-D4CF-A57655B296A7}"/>
              </a:ext>
            </a:extLst>
          </p:cNvPr>
          <p:cNvSpPr/>
          <p:nvPr/>
        </p:nvSpPr>
        <p:spPr>
          <a:xfrm>
            <a:off x="1114146" y="781890"/>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B9117321-D844-B144-6F7E-9D4613BB9E00}"/>
              </a:ext>
            </a:extLst>
          </p:cNvPr>
          <p:cNvSpPr txBox="1"/>
          <p:nvPr/>
        </p:nvSpPr>
        <p:spPr>
          <a:xfrm>
            <a:off x="1353845" y="716417"/>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5.6.2 ค่าทดแทนกรณีลูกจ้างไม่สามารถทำงานได้</a:t>
            </a:r>
          </a:p>
        </p:txBody>
      </p:sp>
      <p:sp>
        <p:nvSpPr>
          <p:cNvPr id="6" name="กล่องข้อความ 5">
            <a:extLst>
              <a:ext uri="{FF2B5EF4-FFF2-40B4-BE49-F238E27FC236}">
                <a16:creationId xmlns:a16="http://schemas.microsoft.com/office/drawing/2014/main" id="{479EF4BD-1EFA-87F6-454C-E3D4DF46AE03}"/>
              </a:ext>
            </a:extLst>
          </p:cNvPr>
          <p:cNvSpPr txBox="1"/>
          <p:nvPr/>
        </p:nvSpPr>
        <p:spPr>
          <a:xfrm>
            <a:off x="1114145" y="1116527"/>
            <a:ext cx="6183299"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ตั้งแต่วันแรกที่ไม่สามารถทำงานได้ (พระราชบัญญัติประกันสังคม (ฉบับที่ 4) พ.ศ. 2558ปรับปรุงแก้ไขพระราชบัญญัติเงินทดแทน (ฉบับที่ 2) พ.ศ. 2561)</a:t>
            </a:r>
          </a:p>
        </p:txBody>
      </p:sp>
      <p:sp>
        <p:nvSpPr>
          <p:cNvPr id="9" name="สี่เหลี่ยมผืนผ้า 8">
            <a:extLst>
              <a:ext uri="{FF2B5EF4-FFF2-40B4-BE49-F238E27FC236}">
                <a16:creationId xmlns:a16="http://schemas.microsoft.com/office/drawing/2014/main" id="{3528DE31-6B5F-359D-248F-EADE08120565}"/>
              </a:ext>
            </a:extLst>
          </p:cNvPr>
          <p:cNvSpPr/>
          <p:nvPr/>
        </p:nvSpPr>
        <p:spPr>
          <a:xfrm>
            <a:off x="1202925" y="1955359"/>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กล่องข้อความ 7">
            <a:extLst>
              <a:ext uri="{FF2B5EF4-FFF2-40B4-BE49-F238E27FC236}">
                <a16:creationId xmlns:a16="http://schemas.microsoft.com/office/drawing/2014/main" id="{E7C53618-5D28-412D-FE93-D6366CB3F6F5}"/>
              </a:ext>
            </a:extLst>
          </p:cNvPr>
          <p:cNvSpPr txBox="1"/>
          <p:nvPr/>
        </p:nvSpPr>
        <p:spPr>
          <a:xfrm>
            <a:off x="1353845" y="1955359"/>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หลักเกณฑ์และเงื่อนไข</a:t>
            </a:r>
          </a:p>
        </p:txBody>
      </p:sp>
      <p:sp>
        <p:nvSpPr>
          <p:cNvPr id="11" name="กล่องข้อความ 10">
            <a:extLst>
              <a:ext uri="{FF2B5EF4-FFF2-40B4-BE49-F238E27FC236}">
                <a16:creationId xmlns:a16="http://schemas.microsoft.com/office/drawing/2014/main" id="{CB256083-FAA5-C585-70FA-6148BFD6AEB9}"/>
              </a:ext>
            </a:extLst>
          </p:cNvPr>
          <p:cNvSpPr txBox="1"/>
          <p:nvPr/>
        </p:nvSpPr>
        <p:spPr>
          <a:xfrm>
            <a:off x="1158535" y="2486415"/>
            <a:ext cx="6653813"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จ่ายร้อยละ 70 ของค่าจ้างรายเดือน ฐานเงินเดือนไม่เกิน 20,000 บาท</a:t>
            </a:r>
          </a:p>
          <a:p>
            <a:r>
              <a:rPr lang="th-TH" sz="2000" dirty="0">
                <a:latin typeface="TH Sarabun New" panose="020B0500040200020003" pitchFamily="34" charset="-34"/>
                <a:cs typeface="TH Sarabun New" panose="020B0500040200020003" pitchFamily="34" charset="-34"/>
              </a:rPr>
              <a:t>	2. ลูกจ้างมีการหยุดพักรักษาอาการติดต่อกันเกิน 1 วันขึ้นไป รวมกันไม่เกิน 1 ปี</a:t>
            </a:r>
          </a:p>
          <a:p>
            <a:r>
              <a:rPr lang="th-TH" sz="2000" dirty="0">
                <a:latin typeface="TH Sarabun New" panose="020B0500040200020003" pitchFamily="34" charset="-34"/>
                <a:cs typeface="TH Sarabun New" panose="020B0500040200020003" pitchFamily="34" charset="-34"/>
              </a:rPr>
              <a:t>	3. มีใบรับรองแพทย์ระบุหยุดพักรักษาตังแต่ 1 วันขึ้นไป</a:t>
            </a:r>
          </a:p>
          <a:p>
            <a:r>
              <a:rPr lang="th-TH" sz="2000" dirty="0">
                <a:latin typeface="TH Sarabun New" panose="020B0500040200020003" pitchFamily="34" charset="-34"/>
                <a:cs typeface="TH Sarabun New" panose="020B0500040200020003" pitchFamily="34" charset="-34"/>
              </a:rPr>
              <a:t>	4. ลูกจ้างหยุดพักรักษาตัวจริงตามใบรับรองแพทย์</a:t>
            </a:r>
          </a:p>
          <a:p>
            <a:r>
              <a:rPr lang="th-TH" sz="2000" dirty="0">
                <a:latin typeface="TH Sarabun New" panose="020B0500040200020003" pitchFamily="34" charset="-34"/>
                <a:cs typeface="TH Sarabun New" panose="020B0500040200020003" pitchFamily="34" charset="-34"/>
              </a:rPr>
              <a:t>	5. ค่าทดแทนรายเดือนสูงสุดในปัจจุบัน = 20,000 </a:t>
            </a:r>
            <a:r>
              <a:rPr lang="en-US" sz="2000" dirty="0">
                <a:latin typeface="TH Sarabun New" panose="020B0500040200020003" pitchFamily="34" charset="-34"/>
                <a:cs typeface="TH Sarabun New" panose="020B0500040200020003" pitchFamily="34" charset="-34"/>
              </a:rPr>
              <a:t>x 70% = 14,000 </a:t>
            </a:r>
            <a:r>
              <a:rPr lang="th-TH" sz="2000" dirty="0">
                <a:latin typeface="TH Sarabun New" panose="020B0500040200020003" pitchFamily="34" charset="-34"/>
                <a:cs typeface="TH Sarabun New" panose="020B0500040200020003" pitchFamily="34" charset="-34"/>
              </a:rPr>
              <a:t>บาท</a:t>
            </a:r>
          </a:p>
        </p:txBody>
      </p:sp>
      <p:sp>
        <p:nvSpPr>
          <p:cNvPr id="14" name="สี่เหลี่ยมผืนผ้า 13">
            <a:extLst>
              <a:ext uri="{FF2B5EF4-FFF2-40B4-BE49-F238E27FC236}">
                <a16:creationId xmlns:a16="http://schemas.microsoft.com/office/drawing/2014/main" id="{77AE9354-4D4E-18B4-2B02-6039DE5A066E}"/>
              </a:ext>
            </a:extLst>
          </p:cNvPr>
          <p:cNvSpPr/>
          <p:nvPr/>
        </p:nvSpPr>
        <p:spPr>
          <a:xfrm>
            <a:off x="1202925" y="4244941"/>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 name="กล่องข้อความ 12">
            <a:extLst>
              <a:ext uri="{FF2B5EF4-FFF2-40B4-BE49-F238E27FC236}">
                <a16:creationId xmlns:a16="http://schemas.microsoft.com/office/drawing/2014/main" id="{6AB19E66-AE09-C5E4-9BF7-8010364D9395}"/>
              </a:ext>
            </a:extLst>
          </p:cNvPr>
          <p:cNvSpPr txBox="1"/>
          <p:nvPr/>
        </p:nvSpPr>
        <p:spPr>
          <a:xfrm>
            <a:off x="1429306" y="4244498"/>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ตัวอย่างการจ่ายค่าทดแทน</a:t>
            </a:r>
          </a:p>
        </p:txBody>
      </p:sp>
      <p:pic>
        <p:nvPicPr>
          <p:cNvPr id="16" name="รูปภาพ 15">
            <a:extLst>
              <a:ext uri="{FF2B5EF4-FFF2-40B4-BE49-F238E27FC236}">
                <a16:creationId xmlns:a16="http://schemas.microsoft.com/office/drawing/2014/main" id="{06ADF124-4D19-0CD2-4095-95DB44755B7B}"/>
              </a:ext>
            </a:extLst>
          </p:cNvPr>
          <p:cNvPicPr>
            <a:picLocks noChangeAspect="1"/>
          </p:cNvPicPr>
          <p:nvPr/>
        </p:nvPicPr>
        <p:blipFill>
          <a:blip r:embed="rId2"/>
          <a:stretch>
            <a:fillRect/>
          </a:stretch>
        </p:blipFill>
        <p:spPr>
          <a:xfrm>
            <a:off x="2184599" y="4815240"/>
            <a:ext cx="3816707" cy="1164533"/>
          </a:xfrm>
          <a:prstGeom prst="rect">
            <a:avLst/>
          </a:prstGeom>
        </p:spPr>
      </p:pic>
    </p:spTree>
    <p:extLst>
      <p:ext uri="{BB962C8B-B14F-4D97-AF65-F5344CB8AC3E}">
        <p14:creationId xmlns:p14="http://schemas.microsoft.com/office/powerpoint/2010/main" val="96343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a:extLst>
              <a:ext uri="{FF2B5EF4-FFF2-40B4-BE49-F238E27FC236}">
                <a16:creationId xmlns:a16="http://schemas.microsoft.com/office/drawing/2014/main" id="{7DA8A5FB-D021-C7BE-9AD8-331EC8213A41}"/>
              </a:ext>
            </a:extLst>
          </p:cNvPr>
          <p:cNvPicPr>
            <a:picLocks noChangeAspect="1"/>
          </p:cNvPicPr>
          <p:nvPr/>
        </p:nvPicPr>
        <p:blipFill>
          <a:blip r:embed="rId2"/>
          <a:stretch>
            <a:fillRect/>
          </a:stretch>
        </p:blipFill>
        <p:spPr>
          <a:xfrm>
            <a:off x="2145160" y="723098"/>
            <a:ext cx="3802880" cy="1427702"/>
          </a:xfrm>
          <a:prstGeom prst="rect">
            <a:avLst/>
          </a:prstGeom>
        </p:spPr>
      </p:pic>
      <p:sp>
        <p:nvSpPr>
          <p:cNvPr id="6" name="สี่เหลี่ยมผืนผ้า 5">
            <a:extLst>
              <a:ext uri="{FF2B5EF4-FFF2-40B4-BE49-F238E27FC236}">
                <a16:creationId xmlns:a16="http://schemas.microsoft.com/office/drawing/2014/main" id="{4DD188AA-21E5-A8EB-BFE3-C48BEE35593C}"/>
              </a:ext>
            </a:extLst>
          </p:cNvPr>
          <p:cNvSpPr/>
          <p:nvPr/>
        </p:nvSpPr>
        <p:spPr>
          <a:xfrm>
            <a:off x="1043127" y="2357369"/>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4E47641A-24D5-F2FD-6557-F0C2DA759FD1}"/>
              </a:ext>
            </a:extLst>
          </p:cNvPr>
          <p:cNvSpPr txBox="1"/>
          <p:nvPr/>
        </p:nvSpPr>
        <p:spPr>
          <a:xfrm>
            <a:off x="1247313" y="2357369"/>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5.6.3 ค่าทดแทนกรณีลูกจ้างสูญเสียอวัยวะบางส่วนของร่างกาย</a:t>
            </a:r>
          </a:p>
        </p:txBody>
      </p:sp>
      <p:sp>
        <p:nvSpPr>
          <p:cNvPr id="8" name="กล่องข้อความ 7">
            <a:extLst>
              <a:ext uri="{FF2B5EF4-FFF2-40B4-BE49-F238E27FC236}">
                <a16:creationId xmlns:a16="http://schemas.microsoft.com/office/drawing/2014/main" id="{7107B91B-7B0D-DA6B-242D-088ABEBAB48C}"/>
              </a:ext>
            </a:extLst>
          </p:cNvPr>
          <p:cNvSpPr txBox="1"/>
          <p:nvPr/>
        </p:nvSpPr>
        <p:spPr>
          <a:xfrm>
            <a:off x="1114147" y="2777083"/>
            <a:ext cx="6360851"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มีสิทธิได้รับค่าทดแทนร้อยละ 70 ของค่าจ้างรายเดือน เป็นระยะเวลาไม่เกิน 10 ปี (พระราชบัญญัติประกันสังคม (ฉบับที่ 4) พ.ศ. 2558 ปรับปรุงแก้ไขพระราชบัญญัติเงินทดแทน (ฉบับที่ 2) พ.ศ. 2561)</a:t>
            </a:r>
          </a:p>
        </p:txBody>
      </p:sp>
      <p:pic>
        <p:nvPicPr>
          <p:cNvPr id="10" name="รูปภาพ 9">
            <a:extLst>
              <a:ext uri="{FF2B5EF4-FFF2-40B4-BE49-F238E27FC236}">
                <a16:creationId xmlns:a16="http://schemas.microsoft.com/office/drawing/2014/main" id="{5DD6878A-ECE0-3956-7360-7A2A9C9E7292}"/>
              </a:ext>
            </a:extLst>
          </p:cNvPr>
          <p:cNvPicPr>
            <a:picLocks noChangeAspect="1"/>
          </p:cNvPicPr>
          <p:nvPr/>
        </p:nvPicPr>
        <p:blipFill>
          <a:blip r:embed="rId3"/>
          <a:stretch>
            <a:fillRect/>
          </a:stretch>
        </p:blipFill>
        <p:spPr>
          <a:xfrm>
            <a:off x="2856853" y="3792746"/>
            <a:ext cx="3168097" cy="2104440"/>
          </a:xfrm>
          <a:prstGeom prst="rect">
            <a:avLst/>
          </a:prstGeom>
        </p:spPr>
      </p:pic>
      <p:sp>
        <p:nvSpPr>
          <p:cNvPr id="12" name="กล่องข้อความ 11">
            <a:extLst>
              <a:ext uri="{FF2B5EF4-FFF2-40B4-BE49-F238E27FC236}">
                <a16:creationId xmlns:a16="http://schemas.microsoft.com/office/drawing/2014/main" id="{6815716B-329B-274F-2926-25FCF64F605C}"/>
              </a:ext>
            </a:extLst>
          </p:cNvPr>
          <p:cNvSpPr txBox="1"/>
          <p:nvPr/>
        </p:nvSpPr>
        <p:spPr>
          <a:xfrm>
            <a:off x="2856853" y="5934847"/>
            <a:ext cx="4572000" cy="400110"/>
          </a:xfrm>
          <a:prstGeom prst="rect">
            <a:avLst/>
          </a:prstGeom>
          <a:noFill/>
        </p:spPr>
        <p:txBody>
          <a:bodyPr wrap="square">
            <a:spAutoFit/>
          </a:bodyPr>
          <a:lstStyle/>
          <a:p>
            <a:r>
              <a:rPr lang="th-TH" sz="2000" b="1" dirty="0">
                <a:latin typeface="TH Sarabun New" panose="020B0500040200020003" pitchFamily="34" charset="-34"/>
                <a:cs typeface="TH Sarabun New" panose="020B0500040200020003" pitchFamily="34" charset="-34"/>
              </a:rPr>
              <a:t>ตัวอย่างการสูญเสียอวัยวะบางส่วนของร่างกาย</a:t>
            </a:r>
          </a:p>
        </p:txBody>
      </p:sp>
    </p:spTree>
    <p:extLst>
      <p:ext uri="{BB962C8B-B14F-4D97-AF65-F5344CB8AC3E}">
        <p14:creationId xmlns:p14="http://schemas.microsoft.com/office/powerpoint/2010/main" val="2226596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a:extLst>
              <a:ext uri="{FF2B5EF4-FFF2-40B4-BE49-F238E27FC236}">
                <a16:creationId xmlns:a16="http://schemas.microsoft.com/office/drawing/2014/main" id="{BF51B21A-123E-8438-CEA0-70DDE06A2FBE}"/>
              </a:ext>
            </a:extLst>
          </p:cNvPr>
          <p:cNvSpPr/>
          <p:nvPr/>
        </p:nvSpPr>
        <p:spPr>
          <a:xfrm>
            <a:off x="1069758" y="840704"/>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12C9F825-7898-B31D-76FC-D816ED579BDD}"/>
              </a:ext>
            </a:extLst>
          </p:cNvPr>
          <p:cNvSpPr txBox="1"/>
          <p:nvPr/>
        </p:nvSpPr>
        <p:spPr>
          <a:xfrm>
            <a:off x="1380478" y="840704"/>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หลักเกณฑ์และเงื่อนไข</a:t>
            </a:r>
          </a:p>
        </p:txBody>
      </p:sp>
      <p:sp>
        <p:nvSpPr>
          <p:cNvPr id="6" name="กล่องข้อความ 5">
            <a:extLst>
              <a:ext uri="{FF2B5EF4-FFF2-40B4-BE49-F238E27FC236}">
                <a16:creationId xmlns:a16="http://schemas.microsoft.com/office/drawing/2014/main" id="{0AE5C5A3-4D68-03A9-5D1A-4249DD1545BE}"/>
              </a:ext>
            </a:extLst>
          </p:cNvPr>
          <p:cNvSpPr txBox="1"/>
          <p:nvPr/>
        </p:nvSpPr>
        <p:spPr>
          <a:xfrm>
            <a:off x="1069757" y="1305341"/>
            <a:ext cx="6929023"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มีสิทธิได้รับค่าทดแทนร้อยละ 70 ของค่าจ้างรายเดือน เป็นระยะเวลาไม่เกิน 10 ปี</a:t>
            </a:r>
          </a:p>
          <a:p>
            <a:r>
              <a:rPr lang="th-TH" sz="2000" dirty="0">
                <a:latin typeface="TH Sarabun New" panose="020B0500040200020003" pitchFamily="34" charset="-34"/>
                <a:cs typeface="TH Sarabun New" panose="020B0500040200020003" pitchFamily="34" charset="-34"/>
              </a:rPr>
              <a:t>	– การประเมินการสูญเสียอวัยวะลูกจ้างต้องได้รับการรักษาพยาบาลจนสิ้นสุดการรักษา และ</a:t>
            </a:r>
          </a:p>
          <a:p>
            <a:r>
              <a:rPr lang="th-TH" sz="2000" dirty="0">
                <a:latin typeface="TH Sarabun New" panose="020B0500040200020003" pitchFamily="34" charset="-34"/>
                <a:cs typeface="TH Sarabun New" panose="020B0500040200020003" pitchFamily="34" charset="-34"/>
              </a:rPr>
              <a:t>อวัยวะคงที่ไม่มีการเปลี่ยนแปลงหรือเมื่อพ้นกำหนดระยะเวลา 1 ปี นับแต่วันที่ลูกจ้างประสบอันตราย เช่นลูกจ้างแขนขาดระดับข้อศอกจะได้รับค่าทดแทนกรณีสูญเสียอวัยวะ = 120 เดือน หรือลูกจ้าง มือขาดโดยนิ้วมือทั้ง 4 นิ้วขาด ตั้งแต่ระดับโคนนิ้วของทุกนิ้วขึ้นไปถึงข้อมือ จะได้รับค่าทดแทนกรณีสูญเสียอวัยวะ = 108 เดือน</a:t>
            </a:r>
          </a:p>
          <a:p>
            <a:r>
              <a:rPr lang="th-TH" sz="2000" dirty="0">
                <a:latin typeface="TH Sarabun New" panose="020B0500040200020003" pitchFamily="34" charset="-34"/>
                <a:cs typeface="TH Sarabun New" panose="020B0500040200020003" pitchFamily="34" charset="-34"/>
              </a:rPr>
              <a:t>	– ทั้งนี้ หากลูกจ้างมีการสูญเสียอวัยวะบางส่วนของร่างกาย เมื่อสิ้นสุดการรักษาสามารถติดต่อ</a:t>
            </a:r>
          </a:p>
          <a:p>
            <a:r>
              <a:rPr lang="th-TH" sz="2000" dirty="0">
                <a:latin typeface="TH Sarabun New" panose="020B0500040200020003" pitchFamily="34" charset="-34"/>
                <a:cs typeface="TH Sarabun New" panose="020B0500040200020003" pitchFamily="34" charset="-34"/>
              </a:rPr>
              <a:t>เพื่อเข้ารับการประเมินการสูญเสียอวัยวะได้ที่สำนักงานประกันสังคมกรุงเทพมหานครพื้นที่/จังหวัด/สาขาที่นายจ้างมีภูมิลำเนาหรือลูกจ้างทำงานอยู่</a:t>
            </a:r>
          </a:p>
        </p:txBody>
      </p:sp>
      <p:sp>
        <p:nvSpPr>
          <p:cNvPr id="9" name="สี่เหลี่ยมผืนผ้า 8">
            <a:extLst>
              <a:ext uri="{FF2B5EF4-FFF2-40B4-BE49-F238E27FC236}">
                <a16:creationId xmlns:a16="http://schemas.microsoft.com/office/drawing/2014/main" id="{6CE02FE7-C89F-B978-80D3-4299AE33C959}"/>
              </a:ext>
            </a:extLst>
          </p:cNvPr>
          <p:cNvSpPr/>
          <p:nvPr/>
        </p:nvSpPr>
        <p:spPr>
          <a:xfrm>
            <a:off x="982461" y="4347252"/>
            <a:ext cx="6707080" cy="70788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กล่องข้อความ 7">
            <a:extLst>
              <a:ext uri="{FF2B5EF4-FFF2-40B4-BE49-F238E27FC236}">
                <a16:creationId xmlns:a16="http://schemas.microsoft.com/office/drawing/2014/main" id="{98ECF470-545C-EE05-ADCA-1D7342703CD4}"/>
              </a:ext>
            </a:extLst>
          </p:cNvPr>
          <p:cNvSpPr txBox="1"/>
          <p:nvPr/>
        </p:nvSpPr>
        <p:spPr>
          <a:xfrm>
            <a:off x="1069757" y="4347253"/>
            <a:ext cx="6707080" cy="707886"/>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5.6.4 ค่าทดแทนกรณีลูกจ้างทุพพลภาพ </a:t>
            </a:r>
            <a:r>
              <a:rPr lang="th-TH" sz="2000" b="1" dirty="0">
                <a:latin typeface="TH Sarabun New" panose="020B0500040200020003" pitchFamily="34" charset="-34"/>
                <a:cs typeface="TH Sarabun New" panose="020B0500040200020003" pitchFamily="34" charset="-34"/>
              </a:rPr>
              <a:t>(พระราชบัญญัติประกันสังคม (ฉบับที่ 4) พ.ศ. 2558</a:t>
            </a:r>
          </a:p>
          <a:p>
            <a:r>
              <a:rPr lang="th-TH" sz="2000" b="1" dirty="0">
                <a:latin typeface="TH Sarabun New" panose="020B0500040200020003" pitchFamily="34" charset="-34"/>
                <a:cs typeface="TH Sarabun New" panose="020B0500040200020003" pitchFamily="34" charset="-34"/>
              </a:rPr>
              <a:t>ปรับปรุงแก้ไขพระราชบัญญัติเงินทดแทน (ฉบับที่ 2) พ.ศ. 2561)</a:t>
            </a:r>
            <a:endParaRPr lang="th-TH" b="1" dirty="0">
              <a:latin typeface="TH Sarabun New" panose="020B0500040200020003" pitchFamily="34" charset="-34"/>
              <a:cs typeface="TH Sarabun New" panose="020B0500040200020003" pitchFamily="34" charset="-34"/>
            </a:endParaRPr>
          </a:p>
        </p:txBody>
      </p:sp>
      <p:sp>
        <p:nvSpPr>
          <p:cNvPr id="12" name="สี่เหลี่ยมผืนผ้า 11">
            <a:extLst>
              <a:ext uri="{FF2B5EF4-FFF2-40B4-BE49-F238E27FC236}">
                <a16:creationId xmlns:a16="http://schemas.microsoft.com/office/drawing/2014/main" id="{5C8371E4-0198-9FED-3774-59AE59439232}"/>
              </a:ext>
            </a:extLst>
          </p:cNvPr>
          <p:cNvSpPr/>
          <p:nvPr/>
        </p:nvSpPr>
        <p:spPr>
          <a:xfrm>
            <a:off x="1133381" y="5283495"/>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1" name="กล่องข้อความ 10">
            <a:extLst>
              <a:ext uri="{FF2B5EF4-FFF2-40B4-BE49-F238E27FC236}">
                <a16:creationId xmlns:a16="http://schemas.microsoft.com/office/drawing/2014/main" id="{DFEA8BCC-C47F-C381-3F27-924D3370674E}"/>
              </a:ext>
            </a:extLst>
          </p:cNvPr>
          <p:cNvSpPr txBox="1"/>
          <p:nvPr/>
        </p:nvSpPr>
        <p:spPr>
          <a:xfrm>
            <a:off x="1611297" y="5234726"/>
            <a:ext cx="2206101"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หลักเกณฑ์และเงื่อนไข</a:t>
            </a:r>
          </a:p>
        </p:txBody>
      </p:sp>
      <p:sp>
        <p:nvSpPr>
          <p:cNvPr id="14" name="กล่องข้อความ 13">
            <a:extLst>
              <a:ext uri="{FF2B5EF4-FFF2-40B4-BE49-F238E27FC236}">
                <a16:creationId xmlns:a16="http://schemas.microsoft.com/office/drawing/2014/main" id="{F630E3C1-49FF-D7BF-F6F6-9A1D29BDBB46}"/>
              </a:ext>
            </a:extLst>
          </p:cNvPr>
          <p:cNvSpPr txBox="1"/>
          <p:nvPr/>
        </p:nvSpPr>
        <p:spPr>
          <a:xfrm>
            <a:off x="1133381" y="5690718"/>
            <a:ext cx="6865399"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มีสิทธิได้รับค่าทดแทนร้อยละ 70 ของค่าจ้างรายเดือน เป็นระยะเวลาไม่น้อยกว่า 15 ปี</a:t>
            </a:r>
          </a:p>
        </p:txBody>
      </p:sp>
    </p:spTree>
    <p:extLst>
      <p:ext uri="{BB962C8B-B14F-4D97-AF65-F5344CB8AC3E}">
        <p14:creationId xmlns:p14="http://schemas.microsoft.com/office/powerpoint/2010/main" val="2872370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BEA56CA7-8B83-DC1E-1AD6-C4729CEC033A}"/>
              </a:ext>
            </a:extLst>
          </p:cNvPr>
          <p:cNvSpPr/>
          <p:nvPr/>
        </p:nvSpPr>
        <p:spPr>
          <a:xfrm>
            <a:off x="982625" y="616151"/>
            <a:ext cx="2364257"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8347868D-15F9-DED6-7F11-6ACFD87818D9}"/>
              </a:ext>
            </a:extLst>
          </p:cNvPr>
          <p:cNvSpPr txBox="1"/>
          <p:nvPr/>
        </p:nvSpPr>
        <p:spPr>
          <a:xfrm>
            <a:off x="1158536" y="727879"/>
            <a:ext cx="225049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หัวข้อเรื่อง (</a:t>
            </a:r>
            <a:r>
              <a:rPr lang="en-US" sz="2400" b="1" dirty="0">
                <a:latin typeface="TH Sarabun New" panose="020B0500040200020003" pitchFamily="34" charset="-34"/>
                <a:cs typeface="TH Sarabun New" panose="020B0500040200020003" pitchFamily="34" charset="-34"/>
              </a:rPr>
              <a:t>Topics)</a:t>
            </a:r>
            <a:endParaRPr lang="th-TH" sz="2400" b="1" dirty="0">
              <a:latin typeface="TH Sarabun New" panose="020B0500040200020003" pitchFamily="34" charset="-34"/>
              <a:cs typeface="TH Sarabun New" panose="020B0500040200020003" pitchFamily="34" charset="-34"/>
            </a:endParaRPr>
          </a:p>
        </p:txBody>
      </p:sp>
      <p:sp>
        <p:nvSpPr>
          <p:cNvPr id="17" name="สี่เหลี่ยมผืนผ้า 16">
            <a:extLst>
              <a:ext uri="{FF2B5EF4-FFF2-40B4-BE49-F238E27FC236}">
                <a16:creationId xmlns:a16="http://schemas.microsoft.com/office/drawing/2014/main" id="{7E0DB860-9CB2-0D18-46CB-0C9E0876AE14}"/>
              </a:ext>
            </a:extLst>
          </p:cNvPr>
          <p:cNvSpPr/>
          <p:nvPr/>
        </p:nvSpPr>
        <p:spPr>
          <a:xfrm>
            <a:off x="982625" y="1233236"/>
            <a:ext cx="4468264" cy="1030570"/>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กล่องข้อความ 5">
            <a:extLst>
              <a:ext uri="{FF2B5EF4-FFF2-40B4-BE49-F238E27FC236}">
                <a16:creationId xmlns:a16="http://schemas.microsoft.com/office/drawing/2014/main" id="{0CE2EEE6-79D4-200C-4214-F4A8088327D9}"/>
              </a:ext>
            </a:extLst>
          </p:cNvPr>
          <p:cNvSpPr txBox="1"/>
          <p:nvPr/>
        </p:nvSpPr>
        <p:spPr>
          <a:xfrm>
            <a:off x="982625" y="1189544"/>
            <a:ext cx="4572000" cy="1200329"/>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5.1 ความหมายและความสำคัญของพระราชบัญญัติเงินทดแทน (ฉบับที่ 1) พ.ศ. 2537และพระราชบัญญัติเงินทดแทน (ฉบับที่ 2) พ.ศ. 2561</a:t>
            </a:r>
            <a:endParaRPr lang="th-TH" sz="2000" dirty="0">
              <a:latin typeface="TH Sarabun New" panose="020B0500040200020003" pitchFamily="34" charset="-34"/>
              <a:cs typeface="TH Sarabun New" panose="020B0500040200020003" pitchFamily="34" charset="-34"/>
            </a:endParaRPr>
          </a:p>
        </p:txBody>
      </p:sp>
      <p:sp>
        <p:nvSpPr>
          <p:cNvPr id="18" name="สี่เหลี่ยมผืนผ้า 17">
            <a:extLst>
              <a:ext uri="{FF2B5EF4-FFF2-40B4-BE49-F238E27FC236}">
                <a16:creationId xmlns:a16="http://schemas.microsoft.com/office/drawing/2014/main" id="{8A011A14-3F91-6CD8-2A22-6580614D3904}"/>
              </a:ext>
            </a:extLst>
          </p:cNvPr>
          <p:cNvSpPr/>
          <p:nvPr/>
        </p:nvSpPr>
        <p:spPr>
          <a:xfrm>
            <a:off x="982625" y="2334778"/>
            <a:ext cx="446826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กล่องข้อความ 7">
            <a:extLst>
              <a:ext uri="{FF2B5EF4-FFF2-40B4-BE49-F238E27FC236}">
                <a16:creationId xmlns:a16="http://schemas.microsoft.com/office/drawing/2014/main" id="{F916925F-C11F-9C12-3FC9-D625F7DFE77D}"/>
              </a:ext>
            </a:extLst>
          </p:cNvPr>
          <p:cNvSpPr txBox="1"/>
          <p:nvPr/>
        </p:nvSpPr>
        <p:spPr>
          <a:xfrm>
            <a:off x="982625" y="2326610"/>
            <a:ext cx="4572000" cy="461665"/>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5.2 การดำเนินงานของกองทุนเงินทดแทน</a:t>
            </a:r>
          </a:p>
        </p:txBody>
      </p:sp>
      <p:sp>
        <p:nvSpPr>
          <p:cNvPr id="19" name="สี่เหลี่ยมผืนผ้า 18">
            <a:extLst>
              <a:ext uri="{FF2B5EF4-FFF2-40B4-BE49-F238E27FC236}">
                <a16:creationId xmlns:a16="http://schemas.microsoft.com/office/drawing/2014/main" id="{5493A787-2255-D93B-514D-3921C2549EF0}"/>
              </a:ext>
            </a:extLst>
          </p:cNvPr>
          <p:cNvSpPr/>
          <p:nvPr/>
        </p:nvSpPr>
        <p:spPr>
          <a:xfrm>
            <a:off x="985665" y="2787528"/>
            <a:ext cx="44652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กล่องข้อความ 9">
            <a:extLst>
              <a:ext uri="{FF2B5EF4-FFF2-40B4-BE49-F238E27FC236}">
                <a16:creationId xmlns:a16="http://schemas.microsoft.com/office/drawing/2014/main" id="{DED9F52B-5B2B-81C6-C659-34EA83E25EF4}"/>
              </a:ext>
            </a:extLst>
          </p:cNvPr>
          <p:cNvSpPr txBox="1"/>
          <p:nvPr/>
        </p:nvSpPr>
        <p:spPr>
          <a:xfrm>
            <a:off x="982625" y="2802267"/>
            <a:ext cx="4572000" cy="461665"/>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5.3 กองทุนเงินทดแทน</a:t>
            </a:r>
          </a:p>
        </p:txBody>
      </p:sp>
      <p:sp>
        <p:nvSpPr>
          <p:cNvPr id="20" name="สี่เหลี่ยมผืนผ้า 19">
            <a:extLst>
              <a:ext uri="{FF2B5EF4-FFF2-40B4-BE49-F238E27FC236}">
                <a16:creationId xmlns:a16="http://schemas.microsoft.com/office/drawing/2014/main" id="{39E0182A-E683-08F1-BC86-296A5E4654EF}"/>
              </a:ext>
            </a:extLst>
          </p:cNvPr>
          <p:cNvSpPr/>
          <p:nvPr/>
        </p:nvSpPr>
        <p:spPr>
          <a:xfrm>
            <a:off x="982625" y="3279195"/>
            <a:ext cx="4468264" cy="762937"/>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กล่องข้อความ 11">
            <a:extLst>
              <a:ext uri="{FF2B5EF4-FFF2-40B4-BE49-F238E27FC236}">
                <a16:creationId xmlns:a16="http://schemas.microsoft.com/office/drawing/2014/main" id="{169FE6AF-AC60-DC16-788A-D2EF71D312DB}"/>
              </a:ext>
            </a:extLst>
          </p:cNvPr>
          <p:cNvSpPr txBox="1"/>
          <p:nvPr/>
        </p:nvSpPr>
        <p:spPr>
          <a:xfrm>
            <a:off x="982625" y="3240214"/>
            <a:ext cx="5774924" cy="830997"/>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5.4 ขอบเขตการใช้บังคับพระราชบัญญัติเงินทดแทน</a:t>
            </a:r>
          </a:p>
          <a:p>
            <a:r>
              <a:rPr lang="th-TH" sz="2400" dirty="0">
                <a:latin typeface="TH Sarabun New" panose="020B0500040200020003" pitchFamily="34" charset="-34"/>
                <a:cs typeface="TH Sarabun New" panose="020B0500040200020003" pitchFamily="34" charset="-34"/>
              </a:rPr>
              <a:t>และการมิบังคับใช้</a:t>
            </a:r>
          </a:p>
        </p:txBody>
      </p:sp>
      <p:sp>
        <p:nvSpPr>
          <p:cNvPr id="21" name="สี่เหลี่ยมผืนผ้า 20">
            <a:extLst>
              <a:ext uri="{FF2B5EF4-FFF2-40B4-BE49-F238E27FC236}">
                <a16:creationId xmlns:a16="http://schemas.microsoft.com/office/drawing/2014/main" id="{C95070F8-584A-1CE8-4276-FFBFE4BF60DF}"/>
              </a:ext>
            </a:extLst>
          </p:cNvPr>
          <p:cNvSpPr/>
          <p:nvPr/>
        </p:nvSpPr>
        <p:spPr>
          <a:xfrm>
            <a:off x="982625" y="4118886"/>
            <a:ext cx="4468264" cy="1200328"/>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กล่องข้อความ 13">
            <a:extLst>
              <a:ext uri="{FF2B5EF4-FFF2-40B4-BE49-F238E27FC236}">
                <a16:creationId xmlns:a16="http://schemas.microsoft.com/office/drawing/2014/main" id="{C42269B2-5288-1F43-CC37-005E0F42AD5A}"/>
              </a:ext>
            </a:extLst>
          </p:cNvPr>
          <p:cNvSpPr txBox="1"/>
          <p:nvPr/>
        </p:nvSpPr>
        <p:spPr>
          <a:xfrm>
            <a:off x="982625" y="4160383"/>
            <a:ext cx="4572000" cy="1200329"/>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5.5 นิยามศัพท์ในพระราชบัญญัติเงินทดแทน (ฉบับที่ 1) พ.ศ. 2537และพระราชบัญญัติเงินทดแทน (ฉบับที่ 2) พ.ศ. 2561</a:t>
            </a:r>
          </a:p>
        </p:txBody>
      </p:sp>
      <p:sp>
        <p:nvSpPr>
          <p:cNvPr id="22" name="สี่เหลี่ยมผืนผ้า 21">
            <a:extLst>
              <a:ext uri="{FF2B5EF4-FFF2-40B4-BE49-F238E27FC236}">
                <a16:creationId xmlns:a16="http://schemas.microsoft.com/office/drawing/2014/main" id="{5129EA19-8697-39D4-73E5-5C48EB50A672}"/>
              </a:ext>
            </a:extLst>
          </p:cNvPr>
          <p:cNvSpPr/>
          <p:nvPr/>
        </p:nvSpPr>
        <p:spPr>
          <a:xfrm>
            <a:off x="982625" y="5357669"/>
            <a:ext cx="446826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กล่องข้อความ 15">
            <a:extLst>
              <a:ext uri="{FF2B5EF4-FFF2-40B4-BE49-F238E27FC236}">
                <a16:creationId xmlns:a16="http://schemas.microsoft.com/office/drawing/2014/main" id="{ED3518E2-7504-58D3-6D44-6FAB22254554}"/>
              </a:ext>
            </a:extLst>
          </p:cNvPr>
          <p:cNvSpPr txBox="1"/>
          <p:nvPr/>
        </p:nvSpPr>
        <p:spPr>
          <a:xfrm>
            <a:off x="982625" y="5338724"/>
            <a:ext cx="3589375" cy="461665"/>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5.6 สิทธิประโยชน์ของกองทุนเงินทดแทน</a:t>
            </a:r>
          </a:p>
        </p:txBody>
      </p:sp>
      <p:sp>
        <p:nvSpPr>
          <p:cNvPr id="25" name="สี่เหลี่ยมผืนผ้า 24">
            <a:extLst>
              <a:ext uri="{FF2B5EF4-FFF2-40B4-BE49-F238E27FC236}">
                <a16:creationId xmlns:a16="http://schemas.microsoft.com/office/drawing/2014/main" id="{46292186-75B1-8B9B-8644-B0313BCC6D37}"/>
              </a:ext>
            </a:extLst>
          </p:cNvPr>
          <p:cNvSpPr/>
          <p:nvPr/>
        </p:nvSpPr>
        <p:spPr>
          <a:xfrm>
            <a:off x="5577974" y="1244470"/>
            <a:ext cx="3006734" cy="735250"/>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กล่องข้อความ 23">
            <a:extLst>
              <a:ext uri="{FF2B5EF4-FFF2-40B4-BE49-F238E27FC236}">
                <a16:creationId xmlns:a16="http://schemas.microsoft.com/office/drawing/2014/main" id="{412EA925-4DA1-F451-5348-51D6B65779E3}"/>
              </a:ext>
            </a:extLst>
          </p:cNvPr>
          <p:cNvSpPr txBox="1"/>
          <p:nvPr/>
        </p:nvSpPr>
        <p:spPr>
          <a:xfrm>
            <a:off x="5681709" y="1233236"/>
            <a:ext cx="4572000" cy="830997"/>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5.7 ขั้นตอนการขอรับประโยชน์ทด</a:t>
            </a:r>
          </a:p>
          <a:p>
            <a:r>
              <a:rPr lang="th-TH" sz="2400" dirty="0">
                <a:latin typeface="TH Sarabun New" panose="020B0500040200020003" pitchFamily="34" charset="-34"/>
                <a:cs typeface="TH Sarabun New" panose="020B0500040200020003" pitchFamily="34" charset="-34"/>
              </a:rPr>
              <a:t>แทนกองทุนเงินทดแทน</a:t>
            </a:r>
          </a:p>
        </p:txBody>
      </p:sp>
      <p:sp>
        <p:nvSpPr>
          <p:cNvPr id="30" name="สี่เหลี่ยมผืนผ้า 29">
            <a:extLst>
              <a:ext uri="{FF2B5EF4-FFF2-40B4-BE49-F238E27FC236}">
                <a16:creationId xmlns:a16="http://schemas.microsoft.com/office/drawing/2014/main" id="{4336BE31-9B26-67EC-D93B-DCD64B6AD357}"/>
              </a:ext>
            </a:extLst>
          </p:cNvPr>
          <p:cNvSpPr/>
          <p:nvPr/>
        </p:nvSpPr>
        <p:spPr>
          <a:xfrm>
            <a:off x="5577973" y="2025720"/>
            <a:ext cx="3006735"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กล่องข้อความ 26">
            <a:extLst>
              <a:ext uri="{FF2B5EF4-FFF2-40B4-BE49-F238E27FC236}">
                <a16:creationId xmlns:a16="http://schemas.microsoft.com/office/drawing/2014/main" id="{F57C5E8F-7EB7-D5DF-AA1A-F7C6BD4DB17E}"/>
              </a:ext>
            </a:extLst>
          </p:cNvPr>
          <p:cNvSpPr txBox="1"/>
          <p:nvPr/>
        </p:nvSpPr>
        <p:spPr>
          <a:xfrm>
            <a:off x="5681709" y="2040515"/>
            <a:ext cx="2017451" cy="461665"/>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5.8 บทกำหนดโทษ</a:t>
            </a:r>
          </a:p>
        </p:txBody>
      </p:sp>
      <p:sp>
        <p:nvSpPr>
          <p:cNvPr id="31" name="สี่เหลี่ยมผืนผ้า 30">
            <a:extLst>
              <a:ext uri="{FF2B5EF4-FFF2-40B4-BE49-F238E27FC236}">
                <a16:creationId xmlns:a16="http://schemas.microsoft.com/office/drawing/2014/main" id="{E8D1BA4B-26ED-341F-CD68-D7997E32E9D7}"/>
              </a:ext>
            </a:extLst>
          </p:cNvPr>
          <p:cNvSpPr/>
          <p:nvPr/>
        </p:nvSpPr>
        <p:spPr>
          <a:xfrm>
            <a:off x="5577973" y="2503722"/>
            <a:ext cx="3006735"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กล่องข้อความ 28">
            <a:extLst>
              <a:ext uri="{FF2B5EF4-FFF2-40B4-BE49-F238E27FC236}">
                <a16:creationId xmlns:a16="http://schemas.microsoft.com/office/drawing/2014/main" id="{65A42032-30D7-EB30-2DAE-D2ED358A944D}"/>
              </a:ext>
            </a:extLst>
          </p:cNvPr>
          <p:cNvSpPr txBox="1"/>
          <p:nvPr/>
        </p:nvSpPr>
        <p:spPr>
          <a:xfrm>
            <a:off x="5681709" y="2520059"/>
            <a:ext cx="1813264" cy="461665"/>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5.9 การอุทธรณ์</a:t>
            </a:r>
          </a:p>
        </p:txBody>
      </p:sp>
    </p:spTree>
    <p:extLst>
      <p:ext uri="{BB962C8B-B14F-4D97-AF65-F5344CB8AC3E}">
        <p14:creationId xmlns:p14="http://schemas.microsoft.com/office/powerpoint/2010/main" val="317935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7204EB06-5887-AB90-70B5-FAAD27FDDEF2}"/>
              </a:ext>
            </a:extLst>
          </p:cNvPr>
          <p:cNvSpPr txBox="1"/>
          <p:nvPr/>
        </p:nvSpPr>
        <p:spPr>
          <a:xfrm>
            <a:off x="1260627" y="698545"/>
            <a:ext cx="6338657" cy="347787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การประเมินการสูญเสียอวัยวะลูกจ้างต้องได้รับการรักษาพยาบาลจนสิ้นสุดการรักษา และอวัยวะคงที่ไม่มีการเปลี่ยนแปลงหรือเมื่อพ้นกำหนดระยะเวลา 1 ปี นับแต่วันที่ลูกจ้างประสบอันตราย</a:t>
            </a:r>
          </a:p>
          <a:p>
            <a:r>
              <a:rPr lang="th-TH" sz="2000" dirty="0">
                <a:latin typeface="TH Sarabun New" panose="020B0500040200020003" pitchFamily="34" charset="-34"/>
                <a:cs typeface="TH Sarabun New" panose="020B0500040200020003" pitchFamily="34" charset="-34"/>
              </a:rPr>
              <a:t>	– ซึ่งกรณีทุพพลภาพเนื่องจากการทำงานจะต้องเป็นไปตามประกาศกระทรวงแรงงาน เรื่องกำหนดระยะเวลาการจ่ายค่าทดแทน และหลักเกณฑ์ และวิธีการคำนวณค่าจ้างรายเดือน ฉบับลงวันที่25 พฤศจิกายน 2547 ข้อ 5 มีการสูญเสียสมรรถภาพของอวัยวะเกินกว่าร้อยละ 60 ของสมรรถภาพทั้งร่างกายหรือมีการสูญเสียตามตารางที่ 2 ท้ายประกาศ เช่น ขาทั้งสองข้างขาด มือทั้งสองข้างขาด</a:t>
            </a:r>
          </a:p>
          <a:p>
            <a:r>
              <a:rPr lang="th-TH" sz="2000" dirty="0">
                <a:latin typeface="TH Sarabun New" panose="020B0500040200020003" pitchFamily="34" charset="-34"/>
                <a:cs typeface="TH Sarabun New" panose="020B0500040200020003" pitchFamily="34" charset="-34"/>
              </a:rPr>
              <a:t>	– ทั้งนี้ เมื่อสิ้นสุดการรักษาสามารถติดต่อเพื่อเข้ารับการประเมินการสูญเสียอวัยวะได้ที่</a:t>
            </a:r>
          </a:p>
          <a:p>
            <a:r>
              <a:rPr lang="th-TH" sz="2000" dirty="0">
                <a:latin typeface="TH Sarabun New" panose="020B0500040200020003" pitchFamily="34" charset="-34"/>
                <a:cs typeface="TH Sarabun New" panose="020B0500040200020003" pitchFamily="34" charset="-34"/>
              </a:rPr>
              <a:t>สำนักงานประกันสังคมกรุงเทพมหานครพื้นที่/จังหวัด/สาขา ที่นายจ้างมีภูมิลำเนาหรือลูกจ้างทำงานอยู่</a:t>
            </a:r>
          </a:p>
        </p:txBody>
      </p:sp>
      <p:sp>
        <p:nvSpPr>
          <p:cNvPr id="6" name="สี่เหลี่ยมผืนผ้า 5">
            <a:extLst>
              <a:ext uri="{FF2B5EF4-FFF2-40B4-BE49-F238E27FC236}">
                <a16:creationId xmlns:a16="http://schemas.microsoft.com/office/drawing/2014/main" id="{A2AD376C-9F0C-7810-186E-98D18DB6BEB3}"/>
              </a:ext>
            </a:extLst>
          </p:cNvPr>
          <p:cNvSpPr/>
          <p:nvPr/>
        </p:nvSpPr>
        <p:spPr>
          <a:xfrm>
            <a:off x="1076415" y="4402404"/>
            <a:ext cx="6707080" cy="707885"/>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383730B6-9675-6C13-C9B9-B0121780A13A}"/>
              </a:ext>
            </a:extLst>
          </p:cNvPr>
          <p:cNvSpPr txBox="1"/>
          <p:nvPr/>
        </p:nvSpPr>
        <p:spPr>
          <a:xfrm>
            <a:off x="1260627" y="4402403"/>
            <a:ext cx="6041254" cy="707886"/>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5.6.5 ค่าทดแทนกรณีลูกจ้างตาย หรือสูญหาย </a:t>
            </a:r>
            <a:r>
              <a:rPr lang="th-TH" sz="2000" b="1" dirty="0">
                <a:latin typeface="TH Sarabun New" panose="020B0500040200020003" pitchFamily="34" charset="-34"/>
                <a:cs typeface="TH Sarabun New" panose="020B0500040200020003" pitchFamily="34" charset="-34"/>
              </a:rPr>
              <a:t>(พระราชบัญญัติประกันสังคม (ฉบับที่ 4)พ.ศ. 2558 ปรับปรุงแก้ไขพระราชบัญญัติเงินทดแทน (ฉบับที่ 2) พ.ศ. 2561)</a:t>
            </a:r>
          </a:p>
        </p:txBody>
      </p:sp>
      <p:sp>
        <p:nvSpPr>
          <p:cNvPr id="9" name="สี่เหลี่ยมผืนผ้า 8">
            <a:extLst>
              <a:ext uri="{FF2B5EF4-FFF2-40B4-BE49-F238E27FC236}">
                <a16:creationId xmlns:a16="http://schemas.microsoft.com/office/drawing/2014/main" id="{DC1C8811-D19B-71FF-2403-A3DF7CAB0E05}"/>
              </a:ext>
            </a:extLst>
          </p:cNvPr>
          <p:cNvSpPr/>
          <p:nvPr/>
        </p:nvSpPr>
        <p:spPr>
          <a:xfrm>
            <a:off x="1043124" y="5270800"/>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กล่องข้อความ 7">
            <a:extLst>
              <a:ext uri="{FF2B5EF4-FFF2-40B4-BE49-F238E27FC236}">
                <a16:creationId xmlns:a16="http://schemas.microsoft.com/office/drawing/2014/main" id="{C9FCFDB0-F4F1-4504-3D40-BBEB03F5E9C9}"/>
              </a:ext>
            </a:extLst>
          </p:cNvPr>
          <p:cNvSpPr txBox="1"/>
          <p:nvPr/>
        </p:nvSpPr>
        <p:spPr>
          <a:xfrm>
            <a:off x="1415988" y="5270800"/>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หลักเกณฑ์และเงื่อนไข</a:t>
            </a:r>
          </a:p>
        </p:txBody>
      </p:sp>
      <p:sp>
        <p:nvSpPr>
          <p:cNvPr id="11" name="กล่องข้อความ 10">
            <a:extLst>
              <a:ext uri="{FF2B5EF4-FFF2-40B4-BE49-F238E27FC236}">
                <a16:creationId xmlns:a16="http://schemas.microsoft.com/office/drawing/2014/main" id="{69D33A46-D39A-A91B-7C62-B09AA26A97D1}"/>
              </a:ext>
            </a:extLst>
          </p:cNvPr>
          <p:cNvSpPr txBox="1"/>
          <p:nvPr/>
        </p:nvSpPr>
        <p:spPr>
          <a:xfrm>
            <a:off x="1260627" y="5699665"/>
            <a:ext cx="7261936"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หมายความว่า การที่ลูกจ้างตาย หรือสูญหายไปในระหว่างการทำงานหรือปฏิบัติตามคำสั่งของ</a:t>
            </a:r>
          </a:p>
          <a:p>
            <a:r>
              <a:rPr lang="th-TH" sz="2000" dirty="0">
                <a:latin typeface="TH Sarabun New" panose="020B0500040200020003" pitchFamily="34" charset="-34"/>
                <a:cs typeface="TH Sarabun New" panose="020B0500040200020003" pitchFamily="34" charset="-34"/>
              </a:rPr>
              <a:t>นายจ้าง ซึ่งมีเหตุอันควรเชื่อว่าลูกจ้างถึงแก่ความตาย</a:t>
            </a:r>
          </a:p>
        </p:txBody>
      </p:sp>
    </p:spTree>
    <p:extLst>
      <p:ext uri="{BB962C8B-B14F-4D97-AF65-F5344CB8AC3E}">
        <p14:creationId xmlns:p14="http://schemas.microsoft.com/office/powerpoint/2010/main" val="909976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A3C074BB-BF99-31C9-85F9-E5EFB8CB8FDE}"/>
              </a:ext>
            </a:extLst>
          </p:cNvPr>
          <p:cNvSpPr txBox="1"/>
          <p:nvPr/>
        </p:nvSpPr>
        <p:spPr>
          <a:xfrm>
            <a:off x="1111928" y="905885"/>
            <a:ext cx="6920144"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เพราะประสบเหตุอันตรายที่เกิดขึ้นในระหว่างการทำงานหรือปฏิบัติตามคำสั่งของนายจ้างนั้น รวม</a:t>
            </a:r>
            <a:r>
              <a:rPr lang="th-TH" sz="2000" dirty="0" err="1">
                <a:latin typeface="TH Sarabun New" panose="020B0500040200020003" pitchFamily="34" charset="-34"/>
                <a:cs typeface="TH Sarabun New" panose="020B0500040200020003" pitchFamily="34" charset="-34"/>
              </a:rPr>
              <a:t>ตลอดถึง</a:t>
            </a:r>
            <a:r>
              <a:rPr lang="th-TH" sz="2000" dirty="0">
                <a:latin typeface="TH Sarabun New" panose="020B0500040200020003" pitchFamily="34" charset="-34"/>
                <a:cs typeface="TH Sarabun New" panose="020B0500040200020003" pitchFamily="34" charset="-34"/>
              </a:rPr>
              <a:t>การที่ลูกจ้างหายไปในระหว่างเดินทางโดยพาหนะนั้นได้ประสบเหตุอันตรายและลูกจ้างถึงแก่ความตาย ทั้งนี้ เป็นระยะเวลาไม่น้อยกว่า 120 วันนับแต่วันที่เกิดเหตุ</a:t>
            </a:r>
          </a:p>
          <a:p>
            <a:r>
              <a:rPr lang="th-TH" sz="2000" dirty="0">
                <a:latin typeface="TH Sarabun New" panose="020B0500040200020003" pitchFamily="34" charset="-34"/>
                <a:cs typeface="TH Sarabun New" panose="020B0500040200020003" pitchFamily="34" charset="-34"/>
              </a:rPr>
              <a:t>	มีสิทธิได้รับค่าทดแทนร้อยละ 70 ของค่าจ้างรายเดือน เป็นระยะเวลา 10 ปี จ่ายให้กับผู้มี</a:t>
            </a:r>
          </a:p>
          <a:p>
            <a:r>
              <a:rPr lang="th-TH" sz="2000" dirty="0">
                <a:latin typeface="TH Sarabun New" panose="020B0500040200020003" pitchFamily="34" charset="-34"/>
                <a:cs typeface="TH Sarabun New" panose="020B0500040200020003" pitchFamily="34" charset="-34"/>
              </a:rPr>
              <a:t>สิทธิตามกฎหมาย ค่าทำศพได้รับค่าทำศพเป็นจำนวน ไม่น้อยกว่า 100 เท่าของค่าจ้างขั้นต่ำรายวันสูงสุดตามประกาศกระทรวงแรงงาน</a:t>
            </a:r>
          </a:p>
        </p:txBody>
      </p:sp>
      <p:sp>
        <p:nvSpPr>
          <p:cNvPr id="6" name="สี่เหลี่ยมผืนผ้า 5">
            <a:extLst>
              <a:ext uri="{FF2B5EF4-FFF2-40B4-BE49-F238E27FC236}">
                <a16:creationId xmlns:a16="http://schemas.microsoft.com/office/drawing/2014/main" id="{06F2C044-26AB-E8CB-A0F9-633308A9ED5D}"/>
              </a:ext>
            </a:extLst>
          </p:cNvPr>
          <p:cNvSpPr/>
          <p:nvPr/>
        </p:nvSpPr>
        <p:spPr>
          <a:xfrm>
            <a:off x="1043123" y="3028890"/>
            <a:ext cx="653840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C14F48D1-8FCB-C072-39F9-F1433BDFF139}"/>
              </a:ext>
            </a:extLst>
          </p:cNvPr>
          <p:cNvSpPr txBox="1"/>
          <p:nvPr/>
        </p:nvSpPr>
        <p:spPr>
          <a:xfrm>
            <a:off x="1111928" y="3028890"/>
            <a:ext cx="6722616"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ผู้มีสิทธิได้รับเงินทดแทน ได้แก่ </a:t>
            </a:r>
            <a:r>
              <a:rPr lang="th-TH" sz="2000" dirty="0">
                <a:latin typeface="TH Sarabun New" panose="020B0500040200020003" pitchFamily="34" charset="-34"/>
                <a:cs typeface="TH Sarabun New" panose="020B0500040200020003" pitchFamily="34" charset="-34"/>
              </a:rPr>
              <a:t>(มาตรา 20 พระราชบัญญัติเงินทดแทน (ฉบับที่ 2) พ.ศ. 2561)</a:t>
            </a:r>
          </a:p>
        </p:txBody>
      </p:sp>
      <p:sp>
        <p:nvSpPr>
          <p:cNvPr id="8" name="กล่องข้อความ 7">
            <a:extLst>
              <a:ext uri="{FF2B5EF4-FFF2-40B4-BE49-F238E27FC236}">
                <a16:creationId xmlns:a16="http://schemas.microsoft.com/office/drawing/2014/main" id="{A030FF02-E93A-F821-B22B-2CE2790D8CFC}"/>
              </a:ext>
            </a:extLst>
          </p:cNvPr>
          <p:cNvSpPr txBox="1"/>
          <p:nvPr/>
        </p:nvSpPr>
        <p:spPr>
          <a:xfrm>
            <a:off x="1111929" y="3429000"/>
            <a:ext cx="6722615"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มารดา บิดาที่ชอบด้วยกฎหมาย</a:t>
            </a:r>
          </a:p>
          <a:p>
            <a:r>
              <a:rPr lang="th-TH" sz="2000" dirty="0">
                <a:latin typeface="TH Sarabun New" panose="020B0500040200020003" pitchFamily="34" charset="-34"/>
                <a:cs typeface="TH Sarabun New" panose="020B0500040200020003" pitchFamily="34" charset="-34"/>
              </a:rPr>
              <a:t>	– สามีหรือภรรยาที่ชอบด้วยกฎหมาย</a:t>
            </a:r>
          </a:p>
          <a:p>
            <a:r>
              <a:rPr lang="th-TH" sz="2000" dirty="0">
                <a:latin typeface="TH Sarabun New" panose="020B0500040200020003" pitchFamily="34" charset="-34"/>
                <a:cs typeface="TH Sarabun New" panose="020B0500040200020003" pitchFamily="34" charset="-34"/>
              </a:rPr>
              <a:t>	– บุตรที่มีอายุต่ำกว่า 18 ปีให้มีสิทธิได้รับเงินทดแทนต่อไปจนกว่าจะจบการศึกษา ในระดับ</a:t>
            </a:r>
          </a:p>
          <a:p>
            <a:r>
              <a:rPr lang="th-TH" sz="2000" dirty="0">
                <a:latin typeface="TH Sarabun New" panose="020B0500040200020003" pitchFamily="34" charset="-34"/>
                <a:cs typeface="TH Sarabun New" panose="020B0500040200020003" pitchFamily="34" charset="-34"/>
              </a:rPr>
              <a:t>ปริญญาตรี</a:t>
            </a:r>
          </a:p>
          <a:p>
            <a:r>
              <a:rPr lang="th-TH" sz="2000" dirty="0">
                <a:latin typeface="TH Sarabun New" panose="020B0500040200020003" pitchFamily="34" charset="-34"/>
                <a:cs typeface="TH Sarabun New" panose="020B0500040200020003" pitchFamily="34" charset="-34"/>
              </a:rPr>
              <a:t>	– บุตรที่มีอายุตั้งแต่ 18 ปีขึ้นไป ที่ยังศึกษาอยู่ในระดับที่ไม่สูงกว่าปริญญาตรี ให้มีสิทธิได้รับ</a:t>
            </a:r>
          </a:p>
          <a:p>
            <a:r>
              <a:rPr lang="th-TH" sz="2000" dirty="0">
                <a:latin typeface="TH Sarabun New" panose="020B0500040200020003" pitchFamily="34" charset="-34"/>
                <a:cs typeface="TH Sarabun New" panose="020B0500040200020003" pitchFamily="34" charset="-34"/>
              </a:rPr>
              <a:t>เงินทดแทนจนกว่าจะจบการศึกษาในระดับปริญญาตรี</a:t>
            </a:r>
          </a:p>
          <a:p>
            <a:r>
              <a:rPr lang="th-TH" sz="2000" dirty="0">
                <a:latin typeface="TH Sarabun New" panose="020B0500040200020003" pitchFamily="34" charset="-34"/>
                <a:cs typeface="TH Sarabun New" panose="020B0500040200020003" pitchFamily="34" charset="-34"/>
              </a:rPr>
              <a:t>	– บุตรที่มีอายุตั้งแต่ 18 ปี และทุพพลภาพหรือจิตฟั่นเฟือนไม่สมประกอบ ซึ่งอยู่ในอุปการะ</a:t>
            </a:r>
          </a:p>
          <a:p>
            <a:r>
              <a:rPr lang="th-TH" sz="2000" dirty="0">
                <a:latin typeface="TH Sarabun New" panose="020B0500040200020003" pitchFamily="34" charset="-34"/>
                <a:cs typeface="TH Sarabun New" panose="020B0500040200020003" pitchFamily="34" charset="-34"/>
              </a:rPr>
              <a:t>ของลูกจ้างก่อนลูกจ้างถึงแก่ความตายหรือสูญหาย</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65177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78754607-2448-926B-3CBF-A444137A0F68}"/>
              </a:ext>
            </a:extLst>
          </p:cNvPr>
          <p:cNvSpPr txBox="1"/>
          <p:nvPr/>
        </p:nvSpPr>
        <p:spPr>
          <a:xfrm>
            <a:off x="1069759" y="794487"/>
            <a:ext cx="6591670"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บุตรของลูกจ้างซึ่งเกิดภายใน 310 วัน นับแต่วันที่ลูกจ้างถึงแก่ความตาย หรือวันที่เกิดเหตุสูญหาย มีสิทธิรับเงินทดแทนนับแต่วันคลอด</a:t>
            </a:r>
          </a:p>
          <a:p>
            <a:r>
              <a:rPr lang="th-TH" sz="2000" dirty="0">
                <a:latin typeface="TH Sarabun New" panose="020B0500040200020003" pitchFamily="34" charset="-34"/>
                <a:cs typeface="TH Sarabun New" panose="020B0500040200020003" pitchFamily="34" charset="-34"/>
              </a:rPr>
              <a:t>	– หากไม่มีบุคคลดังกล่าวข้างต้น ให้ผู้อยู่ในอุปการะของลูกจ้างก่อนลูกจ้างถึงแก่ความตาย หรือสูญหายเป็นผู้มีสิทธิ แต่ผู้อยู่ในอุปการะดังกล่าวจะต้องได้รับความเดือดร้อนเพราะขาดอุปการะจากลูกจ้างที่ตายหรือสูญหาย</a:t>
            </a:r>
          </a:p>
        </p:txBody>
      </p:sp>
      <p:sp>
        <p:nvSpPr>
          <p:cNvPr id="6" name="สี่เหลี่ยมผืนผ้า 5">
            <a:extLst>
              <a:ext uri="{FF2B5EF4-FFF2-40B4-BE49-F238E27FC236}">
                <a16:creationId xmlns:a16="http://schemas.microsoft.com/office/drawing/2014/main" id="{6D6A272F-F7F6-63A6-57C9-FC1349C34DEC}"/>
              </a:ext>
            </a:extLst>
          </p:cNvPr>
          <p:cNvSpPr/>
          <p:nvPr/>
        </p:nvSpPr>
        <p:spPr>
          <a:xfrm>
            <a:off x="1069759" y="2589605"/>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22905E13-38F5-C455-6AE4-5ED53DE7EFF0}"/>
              </a:ext>
            </a:extLst>
          </p:cNvPr>
          <p:cNvSpPr txBox="1"/>
          <p:nvPr/>
        </p:nvSpPr>
        <p:spPr>
          <a:xfrm>
            <a:off x="1167414" y="2589605"/>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5.6.6 กรณีลูกจ้างฟื้นฟูสมรรถภาพในการทำงาน</a:t>
            </a:r>
          </a:p>
        </p:txBody>
      </p:sp>
      <p:sp>
        <p:nvSpPr>
          <p:cNvPr id="9" name="สี่เหลี่ยมผืนผ้า 8">
            <a:extLst>
              <a:ext uri="{FF2B5EF4-FFF2-40B4-BE49-F238E27FC236}">
                <a16:creationId xmlns:a16="http://schemas.microsoft.com/office/drawing/2014/main" id="{992999D0-A146-514F-1EF2-9B21853721DA}"/>
              </a:ext>
            </a:extLst>
          </p:cNvPr>
          <p:cNvSpPr/>
          <p:nvPr/>
        </p:nvSpPr>
        <p:spPr>
          <a:xfrm>
            <a:off x="1069759" y="3022671"/>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กล่องข้อความ 7">
            <a:extLst>
              <a:ext uri="{FF2B5EF4-FFF2-40B4-BE49-F238E27FC236}">
                <a16:creationId xmlns:a16="http://schemas.microsoft.com/office/drawing/2014/main" id="{8F1915E9-D91C-F08C-034A-AC4D2FCE41F3}"/>
              </a:ext>
            </a:extLst>
          </p:cNvPr>
          <p:cNvSpPr txBox="1"/>
          <p:nvPr/>
        </p:nvSpPr>
        <p:spPr>
          <a:xfrm>
            <a:off x="1478132" y="3022568"/>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หลักเกณฑ์และเงื่อนไข</a:t>
            </a:r>
            <a:endParaRPr lang="th-TH" b="1" dirty="0">
              <a:solidFill>
                <a:schemeClr val="accent2"/>
              </a:solidFill>
              <a:latin typeface="TH Sarabun New" panose="020B0500040200020003" pitchFamily="34" charset="-34"/>
              <a:cs typeface="TH Sarabun New" panose="020B0500040200020003" pitchFamily="34" charset="-34"/>
            </a:endParaRPr>
          </a:p>
        </p:txBody>
      </p:sp>
      <p:sp>
        <p:nvSpPr>
          <p:cNvPr id="11" name="กล่องข้อความ 10">
            <a:extLst>
              <a:ext uri="{FF2B5EF4-FFF2-40B4-BE49-F238E27FC236}">
                <a16:creationId xmlns:a16="http://schemas.microsoft.com/office/drawing/2014/main" id="{7FE724ED-C8C8-8918-12D5-DFE80728AE13}"/>
              </a:ext>
            </a:extLst>
          </p:cNvPr>
          <p:cNvSpPr txBox="1"/>
          <p:nvPr/>
        </p:nvSpPr>
        <p:spPr>
          <a:xfrm>
            <a:off x="1167414" y="3488384"/>
            <a:ext cx="6365289" cy="3139321"/>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กรณีฟื้นฟูสมรรถภาพในการทำงานภายหลังการประสบอันตรายสำหรับลูกจ้างที่จำเป็นต้องได้รับการฟื้นฟู ได้รับตามอัตราดังนี้</a:t>
            </a:r>
          </a:p>
          <a:p>
            <a:r>
              <a:rPr lang="th-TH" sz="2000" dirty="0">
                <a:latin typeface="TH Sarabun New" panose="020B0500040200020003" pitchFamily="34" charset="-34"/>
                <a:cs typeface="TH Sarabun New" panose="020B0500040200020003" pitchFamily="34" charset="-34"/>
              </a:rPr>
              <a:t>	1. ค่าใช้จ่ายในการฟื้นฟูสมรรถภาพในการทำงานด้านอาชีพ โดยให้จ่ายได้เฉพาะที่เป็นการฝึกตามหลักสูตรที่หน่วยงานของสำนักงานประกันสังคมเป็นผู้ดำเนินการ ไม่เกิน 24,000 บาท</a:t>
            </a:r>
          </a:p>
          <a:p>
            <a:r>
              <a:rPr lang="th-TH" sz="2000" dirty="0">
                <a:latin typeface="TH Sarabun New" panose="020B0500040200020003" pitchFamily="34" charset="-34"/>
                <a:cs typeface="TH Sarabun New" panose="020B0500040200020003" pitchFamily="34" charset="-34"/>
              </a:rPr>
              <a:t>	2. ค่าใช้จ่ายในกระบวนการเวชศาสตร์ฟื้นฟูสมรรถภาพในการทำงานด้านการแพทย์ โดยเป็นค่าใช้จ่ายทางกายภาพบำบัดไม่เกินวันละ 200 บาท และค่าใช้จ่ายทางกิจกรรมบำบัดไม่เกินวันละ 100 บาท</a:t>
            </a:r>
          </a:p>
          <a:p>
            <a:r>
              <a:rPr lang="th-TH" sz="2000" dirty="0">
                <a:latin typeface="TH Sarabun New" panose="020B0500040200020003" pitchFamily="34" charset="-34"/>
                <a:cs typeface="TH Sarabun New" panose="020B0500040200020003" pitchFamily="34" charset="-34"/>
              </a:rPr>
              <a:t>แต่รวมแล้วไม่เกิน 24,000 บาท</a:t>
            </a:r>
          </a:p>
          <a:p>
            <a:endParaRPr lang="th-TH" dirty="0"/>
          </a:p>
        </p:txBody>
      </p:sp>
    </p:spTree>
    <p:extLst>
      <p:ext uri="{BB962C8B-B14F-4D97-AF65-F5344CB8AC3E}">
        <p14:creationId xmlns:p14="http://schemas.microsoft.com/office/powerpoint/2010/main" val="55479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มน 3">
            <a:extLst>
              <a:ext uri="{FF2B5EF4-FFF2-40B4-BE49-F238E27FC236}">
                <a16:creationId xmlns:a16="http://schemas.microsoft.com/office/drawing/2014/main" id="{BAD6B7A1-C3BD-B71F-EE4C-E053B0F0954E}"/>
              </a:ext>
            </a:extLst>
          </p:cNvPr>
          <p:cNvSpPr/>
          <p:nvPr/>
        </p:nvSpPr>
        <p:spPr>
          <a:xfrm>
            <a:off x="1333869" y="530683"/>
            <a:ext cx="6312024" cy="1216881"/>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DBE95975-B4D9-CBB1-89A1-E9B2F2D18E51}"/>
              </a:ext>
            </a:extLst>
          </p:cNvPr>
          <p:cNvSpPr txBox="1"/>
          <p:nvPr/>
        </p:nvSpPr>
        <p:spPr>
          <a:xfrm>
            <a:off x="1551371" y="555511"/>
            <a:ext cx="6041255" cy="1200329"/>
          </a:xfrm>
          <a:prstGeom prst="rect">
            <a:avLst/>
          </a:prstGeom>
          <a:noFill/>
        </p:spPr>
        <p:txBody>
          <a:bodyPr wrap="square">
            <a:spAutoFit/>
          </a:bodyPr>
          <a:lstStyle/>
          <a:p>
            <a:r>
              <a:rPr lang="th-TH" b="1" dirty="0">
                <a:solidFill>
                  <a:schemeClr val="accent2"/>
                </a:solidFill>
                <a:latin typeface="TH Sarabun New" panose="020B0500040200020003" pitchFamily="34" charset="-34"/>
                <a:cs typeface="TH Sarabun New" panose="020B0500040200020003" pitchFamily="34" charset="-34"/>
              </a:rPr>
              <a:t>	***กรณีนายจ้างไม่ต้องจ่ายเงินทดแทนให้ลูกจ้าง หากการประสบอันตรายหรือเจ็บป่วยของลูกจ้างเกิดขึ้นเพราะ (มาตรา 22, 25 พระราชบัญญัติ เงินทดแทน พ.ศ. 2537)</a:t>
            </a:r>
          </a:p>
          <a:p>
            <a:r>
              <a:rPr lang="th-TH" b="1" dirty="0">
                <a:solidFill>
                  <a:schemeClr val="accent2"/>
                </a:solidFill>
                <a:latin typeface="TH Sarabun New" panose="020B0500040200020003" pitchFamily="34" charset="-34"/>
                <a:cs typeface="TH Sarabun New" panose="020B0500040200020003" pitchFamily="34" charset="-34"/>
              </a:rPr>
              <a:t>	1. ลูกจ้างเสพของมึนเมาหรือสิ่งเสพติด จนไม่สามารถครองสติได้</a:t>
            </a:r>
          </a:p>
          <a:p>
            <a:r>
              <a:rPr lang="th-TH" b="1" dirty="0">
                <a:solidFill>
                  <a:schemeClr val="accent2"/>
                </a:solidFill>
                <a:latin typeface="TH Sarabun New" panose="020B0500040200020003" pitchFamily="34" charset="-34"/>
                <a:cs typeface="TH Sarabun New" panose="020B0500040200020003" pitchFamily="34" charset="-34"/>
              </a:rPr>
              <a:t>	2. ลูกจ้างจงใจให้ตนเองประสบอันตราย หรือยอมให้ผู้อื่นทำให้ตนประสบอันตราย</a:t>
            </a:r>
          </a:p>
        </p:txBody>
      </p:sp>
      <p:sp>
        <p:nvSpPr>
          <p:cNvPr id="7" name="สี่เหลี่ยมผืนผ้า 6">
            <a:extLst>
              <a:ext uri="{FF2B5EF4-FFF2-40B4-BE49-F238E27FC236}">
                <a16:creationId xmlns:a16="http://schemas.microsoft.com/office/drawing/2014/main" id="{7BF53452-54FB-4F48-E3E7-B4D8878816AE}"/>
              </a:ext>
            </a:extLst>
          </p:cNvPr>
          <p:cNvSpPr/>
          <p:nvPr/>
        </p:nvSpPr>
        <p:spPr>
          <a:xfrm>
            <a:off x="1209582" y="1920435"/>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 name="กล่องข้อความ 5">
            <a:extLst>
              <a:ext uri="{FF2B5EF4-FFF2-40B4-BE49-F238E27FC236}">
                <a16:creationId xmlns:a16="http://schemas.microsoft.com/office/drawing/2014/main" id="{27BB88DA-F3F8-EB96-0921-0F6171EEBDE7}"/>
              </a:ext>
            </a:extLst>
          </p:cNvPr>
          <p:cNvSpPr txBox="1"/>
          <p:nvPr/>
        </p:nvSpPr>
        <p:spPr>
          <a:xfrm>
            <a:off x="1333869" y="1854962"/>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5.6.7 กรณีทดแทนค่าทำศพ</a:t>
            </a:r>
          </a:p>
        </p:txBody>
      </p:sp>
      <p:sp>
        <p:nvSpPr>
          <p:cNvPr id="9" name="กล่องข้อความ 8">
            <a:extLst>
              <a:ext uri="{FF2B5EF4-FFF2-40B4-BE49-F238E27FC236}">
                <a16:creationId xmlns:a16="http://schemas.microsoft.com/office/drawing/2014/main" id="{73A31099-D6C9-7D9F-2A0A-E3F581432939}"/>
              </a:ext>
            </a:extLst>
          </p:cNvPr>
          <p:cNvSpPr txBox="1"/>
          <p:nvPr/>
        </p:nvSpPr>
        <p:spPr>
          <a:xfrm>
            <a:off x="1333869" y="2255072"/>
            <a:ext cx="6513990"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กรณีลูกจ้างถึงแก่ความตายหรือสูญหายเนื่องจากการทำงาน ได้รับค่าทำศพ ตามอัตราที่กำหนดในกฎกระทรวง โดยจ่ายให้ผู้จัดการศพ</a:t>
            </a:r>
          </a:p>
        </p:txBody>
      </p:sp>
      <p:sp>
        <p:nvSpPr>
          <p:cNvPr id="11" name="กล่องข้อความ 10">
            <a:extLst>
              <a:ext uri="{FF2B5EF4-FFF2-40B4-BE49-F238E27FC236}">
                <a16:creationId xmlns:a16="http://schemas.microsoft.com/office/drawing/2014/main" id="{48FDC9D2-C0D0-C7AA-5F05-07541D5692FA}"/>
              </a:ext>
            </a:extLst>
          </p:cNvPr>
          <p:cNvSpPr txBox="1"/>
          <p:nvPr/>
        </p:nvSpPr>
        <p:spPr>
          <a:xfrm>
            <a:off x="1326101" y="2962958"/>
            <a:ext cx="6258757"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ปัจจุบัน กฎกระทรวงกำหนดอัตราค่าทำศพที่ให้นายจ้างจ่าย พ.ศ. 2564 มีผลบังคับใช้ตั้งแต่วันที่ 12 กรกฎาคม 2564 สามารถจ่ายค่าทำศพ จำนวน 50,000 บาท</a:t>
            </a:r>
            <a:endParaRPr lang="th-TH" dirty="0">
              <a:latin typeface="TH Sarabun New" panose="020B0500040200020003" pitchFamily="34" charset="-34"/>
              <a:cs typeface="TH Sarabun New" panose="020B0500040200020003" pitchFamily="34" charset="-34"/>
            </a:endParaRPr>
          </a:p>
        </p:txBody>
      </p:sp>
      <p:sp>
        <p:nvSpPr>
          <p:cNvPr id="14" name="สี่เหลี่ยมผืนผ้า: มุมตัดด้านบน 13">
            <a:extLst>
              <a:ext uri="{FF2B5EF4-FFF2-40B4-BE49-F238E27FC236}">
                <a16:creationId xmlns:a16="http://schemas.microsoft.com/office/drawing/2014/main" id="{459A450E-FCC5-2334-ABE1-294A13215AAC}"/>
              </a:ext>
            </a:extLst>
          </p:cNvPr>
          <p:cNvSpPr/>
          <p:nvPr/>
        </p:nvSpPr>
        <p:spPr>
          <a:xfrm>
            <a:off x="1016491" y="3680452"/>
            <a:ext cx="4889378" cy="589707"/>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3" name="กล่องข้อความ 12">
            <a:extLst>
              <a:ext uri="{FF2B5EF4-FFF2-40B4-BE49-F238E27FC236}">
                <a16:creationId xmlns:a16="http://schemas.microsoft.com/office/drawing/2014/main" id="{F3FCC0F7-0506-55FC-68A8-B1504C17C980}"/>
              </a:ext>
            </a:extLst>
          </p:cNvPr>
          <p:cNvSpPr txBox="1"/>
          <p:nvPr/>
        </p:nvSpPr>
        <p:spPr>
          <a:xfrm>
            <a:off x="1016491" y="3818102"/>
            <a:ext cx="6130031" cy="461665"/>
          </a:xfrm>
          <a:prstGeom prst="rect">
            <a:avLst/>
          </a:prstGeom>
          <a:noFill/>
        </p:spPr>
        <p:txBody>
          <a:bodyPr wrap="square">
            <a:spAutoFit/>
          </a:bodyPr>
          <a:lstStyle/>
          <a:p>
            <a:r>
              <a:rPr lang="th-TH" sz="2400" b="1" dirty="0">
                <a:solidFill>
                  <a:schemeClr val="tx1">
                    <a:lumMod val="95000"/>
                    <a:lumOff val="5000"/>
                  </a:schemeClr>
                </a:solidFill>
                <a:latin typeface="TH Sarabun New" panose="020B0500040200020003" pitchFamily="34" charset="-34"/>
                <a:cs typeface="TH Sarabun New" panose="020B0500040200020003" pitchFamily="34" charset="-34"/>
              </a:rPr>
              <a:t>5.7 ขั้นตอนการขอรับประโยชน์ทดแทนกองทุนเงินทดแทน</a:t>
            </a:r>
          </a:p>
        </p:txBody>
      </p:sp>
      <p:sp>
        <p:nvSpPr>
          <p:cNvPr id="16" name="กล่องข้อความ 15">
            <a:extLst>
              <a:ext uri="{FF2B5EF4-FFF2-40B4-BE49-F238E27FC236}">
                <a16:creationId xmlns:a16="http://schemas.microsoft.com/office/drawing/2014/main" id="{43663419-D9BD-4891-1751-CE21AC58DC99}"/>
              </a:ext>
            </a:extLst>
          </p:cNvPr>
          <p:cNvSpPr txBox="1"/>
          <p:nvPr/>
        </p:nvSpPr>
        <p:spPr>
          <a:xfrm>
            <a:off x="1054222" y="4417417"/>
            <a:ext cx="6871318"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ยื่นแบบคำขอรับประโยชน์ทดแทนฯ (</a:t>
            </a:r>
            <a:r>
              <a:rPr lang="th-TH" sz="2000" dirty="0" err="1">
                <a:latin typeface="TH Sarabun New" panose="020B0500040200020003" pitchFamily="34" charset="-34"/>
                <a:cs typeface="TH Sarabun New" panose="020B0500040200020003" pitchFamily="34" charset="-34"/>
              </a:rPr>
              <a:t>สป</a:t>
            </a:r>
            <a:r>
              <a:rPr lang="th-TH" sz="2000" dirty="0">
                <a:latin typeface="TH Sarabun New" panose="020B0500040200020003" pitchFamily="34" charset="-34"/>
                <a:cs typeface="TH Sarabun New" panose="020B0500040200020003" pitchFamily="34" charset="-34"/>
              </a:rPr>
              <a:t>ส. 2-01/ม.40) พร้อมหลักฐานประกอบการยื่นคำขอฯ ได้ที่สำนักงานประกันสังคมทั่วประเทศหรือสำนักงานประกันสังคมท้องที่ที่ลูกจ้างทำงานอยู่</a:t>
            </a:r>
          </a:p>
          <a:p>
            <a:r>
              <a:rPr lang="th-TH" sz="2000" dirty="0">
                <a:latin typeface="TH Sarabun New" panose="020B0500040200020003" pitchFamily="34" charset="-34"/>
                <a:cs typeface="TH Sarabun New" panose="020B0500040200020003" pitchFamily="34" charset="-34"/>
              </a:rPr>
              <a:t>	2. ยื่นคำขอรับประโยชน์ทดแทนภายใน 2 ปีนับแต่วันที่มีสิทธิ</a:t>
            </a:r>
          </a:p>
          <a:p>
            <a:r>
              <a:rPr lang="th-TH" sz="2000" dirty="0">
                <a:latin typeface="TH Sarabun New" panose="020B0500040200020003" pitchFamily="34" charset="-34"/>
                <a:cs typeface="TH Sarabun New" panose="020B0500040200020003" pitchFamily="34" charset="-34"/>
              </a:rPr>
              <a:t>	3. เมื่อผู้ประกันตนได้รับแจ้งจากสำนักงานประกันสังคมให้รับเงินประโยชน์ทดแทน ผู้ประกันตนจะต้องรับเงินภายใน 2 ปีนับแต่วันที่ได้รับแจ้ง หากไม่รับภายในกำหนด ให้เงินนั้นตกเป็นของกองทุน</a:t>
            </a:r>
          </a:p>
        </p:txBody>
      </p:sp>
    </p:spTree>
    <p:extLst>
      <p:ext uri="{BB962C8B-B14F-4D97-AF65-F5344CB8AC3E}">
        <p14:creationId xmlns:p14="http://schemas.microsoft.com/office/powerpoint/2010/main" val="626940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06260416-568B-9245-CE0D-5B098F2D58CA}"/>
              </a:ext>
            </a:extLst>
          </p:cNvPr>
          <p:cNvSpPr/>
          <p:nvPr/>
        </p:nvSpPr>
        <p:spPr>
          <a:xfrm>
            <a:off x="980981" y="659396"/>
            <a:ext cx="2170592" cy="589707"/>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CC52EFA3-3F40-EDFD-1587-6A79DF9D56DE}"/>
              </a:ext>
            </a:extLst>
          </p:cNvPr>
          <p:cNvSpPr txBox="1"/>
          <p:nvPr/>
        </p:nvSpPr>
        <p:spPr>
          <a:xfrm>
            <a:off x="1127463" y="787438"/>
            <a:ext cx="1877627"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5.8 บทกำหนดโทษ</a:t>
            </a:r>
          </a:p>
        </p:txBody>
      </p:sp>
      <p:sp>
        <p:nvSpPr>
          <p:cNvPr id="6" name="กล่องข้อความ 5">
            <a:extLst>
              <a:ext uri="{FF2B5EF4-FFF2-40B4-BE49-F238E27FC236}">
                <a16:creationId xmlns:a16="http://schemas.microsoft.com/office/drawing/2014/main" id="{42E58E77-0164-49D7-E4EE-36C48468A849}"/>
              </a:ext>
            </a:extLst>
          </p:cNvPr>
          <p:cNvSpPr txBox="1"/>
          <p:nvPr/>
        </p:nvSpPr>
        <p:spPr>
          <a:xfrm>
            <a:off x="980981" y="1377145"/>
            <a:ext cx="7057747" cy="317009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สำหรับนายจ้างที่ไม่ปฏิบัติตามกฎหมายในเรื่องของเงินทดแทนในส่วนของ ไม่จัดลูกจ้างให้ได้รับ</a:t>
            </a:r>
          </a:p>
          <a:p>
            <a:r>
              <a:rPr lang="th-TH" sz="2000" dirty="0">
                <a:latin typeface="TH Sarabun New" panose="020B0500040200020003" pitchFamily="34" charset="-34"/>
                <a:cs typeface="TH Sarabun New" panose="020B0500040200020003" pitchFamily="34" charset="-34"/>
              </a:rPr>
              <a:t>การรักษา มาตรา 13, ไม่จัดการศพของลูกจ้าง มาตรา17, ไม่ยื่นแบบลงทะเบียนลูกจ้าง มาตรา 44, ไม่แจ้งการประสบอันตรายของลูกจ้าง มาตรา 48 มีโทษจำคุกไม่เกินหกเดือนหรือปรับไม่เกิน 20,000 บาท หรือทั้งจำทั้งปรับ</a:t>
            </a:r>
          </a:p>
          <a:p>
            <a:r>
              <a:rPr lang="th-TH" sz="2000" dirty="0">
                <a:latin typeface="TH Sarabun New" panose="020B0500040200020003" pitchFamily="34" charset="-34"/>
                <a:cs typeface="TH Sarabun New" panose="020B0500040200020003" pitchFamily="34" charset="-34"/>
              </a:rPr>
              <a:t>	– ผู้ที่ไม่ปฏิบัติตามคำสั่งของพนักงานเจ้าหน้าที่ตามกฎหมายนี้, มีโทษจำคุก 1 เดือน ปรับไม่เกิน 2,000 บาทหรือทั้งจำทั้งปรับ</a:t>
            </a:r>
          </a:p>
          <a:p>
            <a:r>
              <a:rPr lang="th-TH" sz="2000" dirty="0">
                <a:latin typeface="TH Sarabun New" panose="020B0500040200020003" pitchFamily="34" charset="-34"/>
                <a:cs typeface="TH Sarabun New" panose="020B0500040200020003" pitchFamily="34" charset="-34"/>
              </a:rPr>
              <a:t>	– นายจ้างที่ไม่จ่ายเงินทดแทนตามคำสั่งของเจ้าหน้าที่, มีโทษจำคุก 1 ปี ปรับไม่เกิน 40,000 บาท</a:t>
            </a:r>
          </a:p>
          <a:p>
            <a:r>
              <a:rPr lang="th-TH" sz="2000" dirty="0">
                <a:latin typeface="TH Sarabun New" panose="020B0500040200020003" pitchFamily="34" charset="-34"/>
                <a:cs typeface="TH Sarabun New" panose="020B0500040200020003" pitchFamily="34" charset="-34"/>
              </a:rPr>
              <a:t>หรือทั้งจำทั้งปรับ</a:t>
            </a:r>
          </a:p>
          <a:p>
            <a:r>
              <a:rPr lang="th-TH" sz="2000" dirty="0">
                <a:latin typeface="TH Sarabun New" panose="020B0500040200020003" pitchFamily="34" charset="-34"/>
                <a:cs typeface="TH Sarabun New" panose="020B0500040200020003" pitchFamily="34" charset="-34"/>
              </a:rPr>
              <a:t>	– ผู้ที่เปิดเผยข้อเท็จจริงเกี่ยวกับกิจการของนายจ้างที่ตนล่วงรู้ มาจากการปฏิบัติตาม กฎหมายนี้,</a:t>
            </a:r>
          </a:p>
          <a:p>
            <a:r>
              <a:rPr lang="th-TH" sz="2000" dirty="0">
                <a:latin typeface="TH Sarabun New" panose="020B0500040200020003" pitchFamily="34" charset="-34"/>
                <a:cs typeface="TH Sarabun New" panose="020B0500040200020003" pitchFamily="34" charset="-34"/>
              </a:rPr>
              <a:t>มีโทษจำคุก 1 เดือน ปรับไม่เกิน 2,000 บาท หรือทั้งจำทั้งปรับ</a:t>
            </a:r>
          </a:p>
        </p:txBody>
      </p:sp>
    </p:spTree>
    <p:extLst>
      <p:ext uri="{BB962C8B-B14F-4D97-AF65-F5344CB8AC3E}">
        <p14:creationId xmlns:p14="http://schemas.microsoft.com/office/powerpoint/2010/main" val="1381854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78A9D305-FF79-46EE-C9BF-6AB864699BC9}"/>
              </a:ext>
            </a:extLst>
          </p:cNvPr>
          <p:cNvSpPr/>
          <p:nvPr/>
        </p:nvSpPr>
        <p:spPr>
          <a:xfrm>
            <a:off x="998737" y="748173"/>
            <a:ext cx="2170592" cy="589707"/>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1028C177-BF26-599A-7D81-0400FB834D6D}"/>
              </a:ext>
            </a:extLst>
          </p:cNvPr>
          <p:cNvSpPr txBox="1"/>
          <p:nvPr/>
        </p:nvSpPr>
        <p:spPr>
          <a:xfrm>
            <a:off x="1273946" y="876215"/>
            <a:ext cx="175334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5.9 การอุทธรณ์</a:t>
            </a:r>
          </a:p>
        </p:txBody>
      </p:sp>
      <p:sp>
        <p:nvSpPr>
          <p:cNvPr id="6" name="กล่องข้อความ 5">
            <a:extLst>
              <a:ext uri="{FF2B5EF4-FFF2-40B4-BE49-F238E27FC236}">
                <a16:creationId xmlns:a16="http://schemas.microsoft.com/office/drawing/2014/main" id="{0FF61742-4B40-FD1A-64DB-6EF162F63834}"/>
              </a:ext>
            </a:extLst>
          </p:cNvPr>
          <p:cNvSpPr txBox="1"/>
          <p:nvPr/>
        </p:nvSpPr>
        <p:spPr>
          <a:xfrm>
            <a:off x="861133" y="1465922"/>
            <a:ext cx="7182035"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นายจ้าง ลูกจ้าง หรือผู้มีสิทธิไม่พอใจคำสั่ง คำวินิจฉัย หรือการประเมินเงินสมทบของเจ้าหน้าที่</a:t>
            </a:r>
          </a:p>
          <a:p>
            <a:r>
              <a:rPr lang="th-TH" sz="2000" dirty="0">
                <a:latin typeface="TH Sarabun New" panose="020B0500040200020003" pitchFamily="34" charset="-34"/>
                <a:cs typeface="TH Sarabun New" panose="020B0500040200020003" pitchFamily="34" charset="-34"/>
              </a:rPr>
              <a:t>ให้มีสิทธิอุทธรณ์ต่อคณะกรรมการกองทุนเงินทดแทนภาย 30 วันนับแต่วันที่ได้รับแจ้งคำสั่ง คำวินิจฉัย หรือ</a:t>
            </a:r>
          </a:p>
          <a:p>
            <a:r>
              <a:rPr lang="th-TH" sz="2000" dirty="0">
                <a:latin typeface="TH Sarabun New" panose="020B0500040200020003" pitchFamily="34" charset="-34"/>
                <a:cs typeface="TH Sarabun New" panose="020B0500040200020003" pitchFamily="34" charset="-34"/>
              </a:rPr>
              <a:t>การประเมินเงินสมทบ ยกเว้น คำสั่งกรณียึด อายัด และขาดทอดตลาดทรัพย์สินของนายจ้าง</a:t>
            </a:r>
          </a:p>
          <a:p>
            <a:r>
              <a:rPr lang="th-TH" sz="2000" dirty="0">
                <a:latin typeface="TH Sarabun New" panose="020B0500040200020003" pitchFamily="34" charset="-34"/>
                <a:cs typeface="TH Sarabun New" panose="020B0500040200020003" pitchFamily="34" charset="-34"/>
              </a:rPr>
              <a:t>	ผู้อุทธรณ์ที่ไม่พอใจคำวินิจฉัยของคณะกรรมการกองทุนฯ ให้มีสิทธินำคดีไปสู่ศาลแรงงานภายใน 30 วันนับแต่วันที่ได้รับแจ้งคำวินิจฉัย ถ้าไม่นำคดีไปสู่ศาลภายในกำหนดเวลา ให้คำวินิจฉัยของคณะกรรมการ</a:t>
            </a:r>
          </a:p>
          <a:p>
            <a:r>
              <a:rPr lang="th-TH" sz="2000" dirty="0">
                <a:latin typeface="TH Sarabun New" panose="020B0500040200020003" pitchFamily="34" charset="-34"/>
                <a:cs typeface="TH Sarabun New" panose="020B0500040200020003" pitchFamily="34" charset="-34"/>
              </a:rPr>
              <a:t>กองทุนฯ เป็นที่สุด</a:t>
            </a:r>
          </a:p>
          <a:p>
            <a:r>
              <a:rPr lang="th-TH" sz="2000" dirty="0">
                <a:latin typeface="TH Sarabun New" panose="020B0500040200020003" pitchFamily="34" charset="-34"/>
                <a:cs typeface="TH Sarabun New" panose="020B0500040200020003" pitchFamily="34" charset="-34"/>
              </a:rPr>
              <a:t>	ลูกจ้างหรือผู้มีสิทธิหรือนายจ้างยื่นอุทธรณ์หรือนำคดีไปสู่ศาลไม่เป็นการทุเลาการปฏิบัติตามคำสั่ง หรือคำวินิจฉัยของเจ้าหน้าที่หรือคณะกรรมการกองทุนฯ</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31746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E8DBB660-7C3C-F690-9119-452E201A5F1F}"/>
              </a:ext>
            </a:extLst>
          </p:cNvPr>
          <p:cNvSpPr/>
          <p:nvPr/>
        </p:nvSpPr>
        <p:spPr>
          <a:xfrm>
            <a:off x="938237" y="759015"/>
            <a:ext cx="6494016" cy="705802"/>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3E310ACC-39CF-C151-C4F4-17D00D046025}"/>
              </a:ext>
            </a:extLst>
          </p:cNvPr>
          <p:cNvSpPr txBox="1"/>
          <p:nvPr/>
        </p:nvSpPr>
        <p:spPr>
          <a:xfrm>
            <a:off x="1069759" y="759014"/>
            <a:ext cx="6494016" cy="830997"/>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5.1 ความหมายและความสำคัญของพระราชบัญญัติเงินทดแทน (ฉบับที่ 1)พ.ศ. 2537 และพระราชบัญญัติเงินทดแทน (ฉบับที่ 2) พ.ศ. 2561</a:t>
            </a:r>
          </a:p>
        </p:txBody>
      </p:sp>
      <p:sp>
        <p:nvSpPr>
          <p:cNvPr id="6" name="กล่องข้อความ 5">
            <a:extLst>
              <a:ext uri="{FF2B5EF4-FFF2-40B4-BE49-F238E27FC236}">
                <a16:creationId xmlns:a16="http://schemas.microsoft.com/office/drawing/2014/main" id="{9BEAF63D-F8D5-1D56-264B-0BF8ED37846E}"/>
              </a:ext>
            </a:extLst>
          </p:cNvPr>
          <p:cNvSpPr txBox="1"/>
          <p:nvPr/>
        </p:nvSpPr>
        <p:spPr>
          <a:xfrm>
            <a:off x="938237" y="1690062"/>
            <a:ext cx="7346272" cy="347787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กองทุนเงินทดแทน เกิดขึ้นตามประกาศของคณะปฏิวัติฉบับที่ 103 ปี พ.ศ. 2515 ข้อ 2(6)</a:t>
            </a:r>
          </a:p>
          <a:p>
            <a:r>
              <a:rPr lang="th-TH" sz="2000" dirty="0">
                <a:latin typeface="TH Sarabun New" panose="020B0500040200020003" pitchFamily="34" charset="-34"/>
                <a:cs typeface="TH Sarabun New" panose="020B0500040200020003" pitchFamily="34" charset="-34"/>
              </a:rPr>
              <a:t>เพื่อตอบสนองต่อการใช้แรงงานให้เหมาะสม และเพื่อแก้ไขข้อขัดแย้งระหว่างนายจ้างกับลูกจ้างได้เป็นไป</a:t>
            </a:r>
          </a:p>
          <a:p>
            <a:r>
              <a:rPr lang="th-TH" sz="2000" dirty="0">
                <a:latin typeface="TH Sarabun New" panose="020B0500040200020003" pitchFamily="34" charset="-34"/>
                <a:cs typeface="TH Sarabun New" panose="020B0500040200020003" pitchFamily="34" charset="-34"/>
              </a:rPr>
              <a:t>โดยวิธีปรองดองและเป็นธรรมแก่ทุกฝ่าย และกำหนดให้นายจ้างต้องรับผิดโดยไม่ต้องมีความผิด หรือเรียกว่า</a:t>
            </a:r>
          </a:p>
          <a:p>
            <a:r>
              <a:rPr lang="th-TH" sz="2000" dirty="0">
                <a:latin typeface="TH Sarabun New" panose="020B0500040200020003" pitchFamily="34" charset="-34"/>
                <a:cs typeface="TH Sarabun New" panose="020B0500040200020003" pitchFamily="34" charset="-34"/>
              </a:rPr>
              <a:t>“</a:t>
            </a:r>
            <a:r>
              <a:rPr lang="en-US" sz="2000" dirty="0">
                <a:latin typeface="TH Sarabun New" panose="020B0500040200020003" pitchFamily="34" charset="-34"/>
                <a:cs typeface="TH Sarabun New" panose="020B0500040200020003" pitchFamily="34" charset="-34"/>
              </a:rPr>
              <a:t>Liability without Fault” </a:t>
            </a:r>
            <a:r>
              <a:rPr lang="th-TH" sz="2000" dirty="0">
                <a:latin typeface="TH Sarabun New" panose="020B0500040200020003" pitchFamily="34" charset="-34"/>
                <a:cs typeface="TH Sarabun New" panose="020B0500040200020003" pitchFamily="34" charset="-34"/>
              </a:rPr>
              <a:t>โดยให้นายจ้างเป็นผู้จ่ายเงินสมทบแต่ฝ่ายเดียวให้กองทุนเงินทดแทน</a:t>
            </a:r>
          </a:p>
          <a:p>
            <a:r>
              <a:rPr lang="th-TH" sz="2000" dirty="0">
                <a:latin typeface="TH Sarabun New" panose="020B0500040200020003" pitchFamily="34" charset="-34"/>
                <a:cs typeface="TH Sarabun New" panose="020B0500040200020003" pitchFamily="34" charset="-34"/>
              </a:rPr>
              <a:t>เพื่อเป็นหลักประกันแก่ลูกจ้างว่า จะต้องได้รับเงินทดแทน เมื่อประสบอันตรายหรือเจ็บป่วยหรือถึงแก่ความตายเนื่องจากการทำงาน โดยมีหน่วยงานที่ปฏิบัติภารกิจ ตามประกาศของคณะปฏิวัติฉบับที่ 103 ปี พ.ศ. 2515ข้อ 3 คือ สำนักงานกองทุนเงินทดแทน เริ่มต้นสังกัดกรมแรงงาน กระทรวงมหาดไทย เพื่อทำหน้าที่</a:t>
            </a:r>
          </a:p>
          <a:p>
            <a:r>
              <a:rPr lang="th-TH" sz="2000" dirty="0">
                <a:latin typeface="TH Sarabun New" panose="020B0500040200020003" pitchFamily="34" charset="-34"/>
                <a:cs typeface="TH Sarabun New" panose="020B0500040200020003" pitchFamily="34" charset="-34"/>
              </a:rPr>
              <a:t>จ่ายเงินทดแทนแก่ลูกจ้างแทนนายจ้าง เงินทดแทน ประกอบด้วย ค่ารักษาพยาบาลตามความเหมาะสม</a:t>
            </a:r>
          </a:p>
          <a:p>
            <a:r>
              <a:rPr lang="th-TH" sz="2000" dirty="0">
                <a:latin typeface="TH Sarabun New" panose="020B0500040200020003" pitchFamily="34" charset="-34"/>
                <a:cs typeface="TH Sarabun New" panose="020B0500040200020003" pitchFamily="34" charset="-34"/>
              </a:rPr>
              <a:t>ค่าทดแทนรายเดือนกรณีไม่สามารถทำงานได้ เพื่อเลี้ยงดูตนเองและครอบครัวในขณะที่ขาดรายได้ประจำ  กรณีสูญเสียอวัยวะ ค่าฟื้นฟูสมรรถภาพในการทำงาน กรณีทุพพลภาพ กรณีถึงแก่ความตาย และค่าทำศพ</a:t>
            </a:r>
          </a:p>
          <a:p>
            <a:r>
              <a:rPr lang="th-TH" sz="2000" dirty="0">
                <a:latin typeface="TH Sarabun New" panose="020B0500040200020003" pitchFamily="34" charset="-34"/>
                <a:cs typeface="TH Sarabun New" panose="020B0500040200020003" pitchFamily="34" charset="-34"/>
              </a:rPr>
              <a:t>กองทุนเงินทดแทน เริ่มดำเนินการตั้งแต่ปี พ.ศ. 2517</a:t>
            </a:r>
          </a:p>
        </p:txBody>
      </p:sp>
    </p:spTree>
    <p:extLst>
      <p:ext uri="{BB962C8B-B14F-4D97-AF65-F5344CB8AC3E}">
        <p14:creationId xmlns:p14="http://schemas.microsoft.com/office/powerpoint/2010/main" val="3060431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5865C-274C-5B8A-9955-51D2D09C1F84}"/>
            </a:ext>
          </a:extLst>
        </p:cNvPr>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231C857D-B902-99CB-1740-2F37389B90BC}"/>
              </a:ext>
            </a:extLst>
          </p:cNvPr>
          <p:cNvSpPr txBox="1"/>
          <p:nvPr/>
        </p:nvSpPr>
        <p:spPr>
          <a:xfrm>
            <a:off x="1014274" y="931039"/>
            <a:ext cx="7115452" cy="4708981"/>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ในปี พ.ศ.2533 ได้มีการตราพระราชบัญญัติแก้ไขเพิ่มเติมประกาศของคณะปฏิวัติ ฉบับที่ 103</a:t>
            </a:r>
          </a:p>
          <a:p>
            <a:r>
              <a:rPr lang="th-TH" sz="2000" dirty="0">
                <a:latin typeface="TH Sarabun New" panose="020B0500040200020003" pitchFamily="34" charset="-34"/>
                <a:cs typeface="TH Sarabun New" panose="020B0500040200020003" pitchFamily="34" charset="-34"/>
              </a:rPr>
              <a:t>ลงวันที่ 16 มีนาคมพ.ศ. 2515 (ฉบับที่ 1) พ.ศ. 2533 บัญญัติให้โอนกองทุนเงินทดแทนและบรรดาอำนาจหน้าที่ของกรมแรงงาน กระทรวงมหาดไทยและของเจ้าหน้าที่กรมแรงงาน กระทรวงมหาดไทยเฉพาะในส่วนที่เกี่ยวกับสำนักงานกองทุนเงินทดแทนและงานกองทุนเงินทดแทนในสำนักงานแรงงานจังหวัดไปเป็นของสำนักงานประกันสังคม กระทรวงมหาดไทยหรือของเจ้าหน้าที่ของสำนักงานประกันสังคม กระทรวงมหาดไทยต่อมาในวันที่ 3 กันยายน พ.ศ. 2533 เมื่อมีการจัดตั้งสำนักงานประกันสังคม ตามพระราชบัญญัติประกันสังคมพ.ศ. 2533 จึงมีการโอนย้ายกองทุนเงินทดแทนให้มาสังกัดกับสำนักงานประกันสังคม ในปี พ.ศ. 2537มีการปรับปรุงกฎหมายของเงินทดแทนใหม่ จึงยกเลิกประกาศของคณะปฏิวัติฉบับที่ 103 ปี พ.ศ. 2515และประกาศใช้พระราชบัญญัติเงินทดแทน พ.ศ. 2537 แทน เพื่อให้ลูกจ้างได้รับความคุ้มครองให้มากที่สุดในวันที่ 1 เมษายน พ.ศ. 2545 จึงมีการขยายความคุ้มครองลูกจ้างของสถานประกอบการที่มีลูกจ้างตั้งแต่1 คนขึ้นไป จนถึงในปี พ.ศ. 2554 มีลูกจ้างและสถานประกอบการในระบบกองทุนเงินทดแทนรวม 8,222,960 คน และ 338,270 แห่ง ตามลำดับ และได้มีการประกาศใช้ พระราชบัญญัติเงินทดแทน(ฉบับที่ 2) พ.ศ. 2561 ได้ประกาศในราชกิจจานุเบกษาแล้ว เมื่อวันที่ 10 ตุลาคม 2561 โดยมีผลบังคับใช้เมื่อพ้นกำหนด 60 วัน นับแต่วันที่ประกาศเป็นต้นไป เป็นฉบับปัจจุบัน พระราชบัญญัติเงินทดแทน (ฉบับที่ 2)พ.ศ. 2561 จะมีผลบังคับใช้ตั้งแต่วันที่ 9 ธันวาคม 2561 เป็นต้นไป</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52047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2C27EAED-B241-33CB-1392-49968FFFA193}"/>
              </a:ext>
            </a:extLst>
          </p:cNvPr>
          <p:cNvSpPr txBox="1"/>
          <p:nvPr/>
        </p:nvSpPr>
        <p:spPr>
          <a:xfrm>
            <a:off x="1140781" y="698660"/>
            <a:ext cx="3812959"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5.2 การดำเนินงานของกองทุนเงินทดแทน</a:t>
            </a:r>
          </a:p>
        </p:txBody>
      </p:sp>
      <p:pic>
        <p:nvPicPr>
          <p:cNvPr id="5" name="รูปภาพ 4">
            <a:extLst>
              <a:ext uri="{FF2B5EF4-FFF2-40B4-BE49-F238E27FC236}">
                <a16:creationId xmlns:a16="http://schemas.microsoft.com/office/drawing/2014/main" id="{AF866BD7-0511-9679-9AF9-379104952294}"/>
              </a:ext>
            </a:extLst>
          </p:cNvPr>
          <p:cNvPicPr>
            <a:picLocks noChangeAspect="1"/>
          </p:cNvPicPr>
          <p:nvPr/>
        </p:nvPicPr>
        <p:blipFill>
          <a:blip r:embed="rId2"/>
          <a:stretch>
            <a:fillRect/>
          </a:stretch>
        </p:blipFill>
        <p:spPr>
          <a:xfrm>
            <a:off x="2634264" y="1245604"/>
            <a:ext cx="3668882" cy="2454720"/>
          </a:xfrm>
          <a:prstGeom prst="rect">
            <a:avLst/>
          </a:prstGeom>
        </p:spPr>
      </p:pic>
      <p:sp>
        <p:nvSpPr>
          <p:cNvPr id="7" name="กล่องข้อความ 6">
            <a:extLst>
              <a:ext uri="{FF2B5EF4-FFF2-40B4-BE49-F238E27FC236}">
                <a16:creationId xmlns:a16="http://schemas.microsoft.com/office/drawing/2014/main" id="{F428C920-58BF-09EF-46B6-203BBD0D1C9D}"/>
              </a:ext>
            </a:extLst>
          </p:cNvPr>
          <p:cNvSpPr txBox="1"/>
          <p:nvPr/>
        </p:nvSpPr>
        <p:spPr>
          <a:xfrm>
            <a:off x="3547646" y="3785603"/>
            <a:ext cx="1842117" cy="400110"/>
          </a:xfrm>
          <a:prstGeom prst="rect">
            <a:avLst/>
          </a:prstGeom>
          <a:noFill/>
        </p:spPr>
        <p:txBody>
          <a:bodyPr wrap="square">
            <a:spAutoFit/>
          </a:bodyPr>
          <a:lstStyle/>
          <a:p>
            <a:r>
              <a:rPr lang="th-TH" sz="2000" b="1" dirty="0">
                <a:latin typeface="TH Sarabun New" panose="020B0500040200020003" pitchFamily="34" charset="-34"/>
                <a:cs typeface="TH Sarabun New" panose="020B0500040200020003" pitchFamily="34" charset="-34"/>
              </a:rPr>
              <a:t>สำนักงานประกันสังคม</a:t>
            </a:r>
            <a:endParaRPr lang="th-TH" b="1" dirty="0">
              <a:latin typeface="TH Sarabun New" panose="020B0500040200020003" pitchFamily="34" charset="-34"/>
              <a:cs typeface="TH Sarabun New" panose="020B0500040200020003" pitchFamily="34" charset="-34"/>
            </a:endParaRPr>
          </a:p>
        </p:txBody>
      </p:sp>
      <p:sp>
        <p:nvSpPr>
          <p:cNvPr id="9" name="กล่องข้อความ 8">
            <a:extLst>
              <a:ext uri="{FF2B5EF4-FFF2-40B4-BE49-F238E27FC236}">
                <a16:creationId xmlns:a16="http://schemas.microsoft.com/office/drawing/2014/main" id="{952B81BB-4FFD-96D2-5971-DD7AA0E5C6F2}"/>
              </a:ext>
            </a:extLst>
          </p:cNvPr>
          <p:cNvSpPr txBox="1"/>
          <p:nvPr/>
        </p:nvSpPr>
        <p:spPr>
          <a:xfrm>
            <a:off x="1140781" y="4270992"/>
            <a:ext cx="6692746"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การประกันสังคมจะมีหน่วยงานของรัฐ คือ สำนักงานประกันสังคม กระทรวงแรงงาน เป็นหน่วยงานที่เข้ามาดูแลสร้างหลักประกันในการดำเนินชีวิตของลูกจ้าง ให้ความคุ้มครองตลอดระยะเวลาตามกฎหมายโดยจะมีกองทุนหลักอยู่ 2 กองทุนคือ</a:t>
            </a:r>
          </a:p>
        </p:txBody>
      </p:sp>
    </p:spTree>
    <p:extLst>
      <p:ext uri="{BB962C8B-B14F-4D97-AF65-F5344CB8AC3E}">
        <p14:creationId xmlns:p14="http://schemas.microsoft.com/office/powerpoint/2010/main" val="3218514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2DD277C1-B971-88FF-CDC7-2F23F1FAEBA5}"/>
              </a:ext>
            </a:extLst>
          </p:cNvPr>
          <p:cNvSpPr txBox="1"/>
          <p:nvPr/>
        </p:nvSpPr>
        <p:spPr>
          <a:xfrm>
            <a:off x="1069758" y="764271"/>
            <a:ext cx="6609425" cy="2246769"/>
          </a:xfrm>
          <a:prstGeom prst="rect">
            <a:avLst/>
          </a:prstGeom>
          <a:noFill/>
        </p:spPr>
        <p:txBody>
          <a:bodyPr wrap="square">
            <a:spAutoFit/>
          </a:bodyPr>
          <a:lstStyle/>
          <a:p>
            <a:r>
              <a:rPr lang="th-TH" dirty="0">
                <a:latin typeface="TH Sarabun New" panose="020B0500040200020003" pitchFamily="34" charset="-34"/>
                <a:cs typeface="TH Sarabun New" panose="020B0500040200020003" pitchFamily="34" charset="-34"/>
              </a:rPr>
              <a:t>	</a:t>
            </a:r>
            <a:r>
              <a:rPr lang="th-TH" sz="2000" dirty="0">
                <a:latin typeface="TH Sarabun New" panose="020B0500040200020003" pitchFamily="34" charset="-34"/>
                <a:cs typeface="TH Sarabun New" panose="020B0500040200020003" pitchFamily="34" charset="-34"/>
              </a:rPr>
              <a:t>1. กองทุนเงินทดแทน ให้ความคุ้มครองลูกจ้างที่ประสบอันตราย เจ็บป่วย ทุพพลภาพ ตาย หรือสูญหายอันเนื่องมาจากการทำงานให้นายจ้างโดยอิง พระราชบัญญัติเงินทดแทน(ฉบับที่ 1) พ.ศ.2537 และพระราชบัญญัติเงินทดแทน (ฉบับที่ 2) พ.ศ. 2561 มีสาระ สำคัญเพิ่มเติม คือ ได้มีการขยายความคุ้มครองแก่ลูกจ้างของส่วนราชการ ขยายความคุ้มครอง ให้ครอบคลุมไปถึงลูกจ้างซึ่งทำงานในองค์กรของนายจ้างที่มิได้มีวัตถุประสงค์ เพื่อแสวงหากำไรทางเศรษฐกิจ รวมถึงการออกกฎหมายบังคับใช้เกี่ยวกับขอบเขตการคุ้มครองลูกจ้างซึ่งได้รับการจ้างงานในประเทศ (</a:t>
            </a:r>
            <a:r>
              <a:rPr lang="en-US" sz="2000" dirty="0">
                <a:latin typeface="TH Sarabun New" panose="020B0500040200020003" pitchFamily="34" charset="-34"/>
                <a:cs typeface="TH Sarabun New" panose="020B0500040200020003" pitchFamily="34" charset="-34"/>
              </a:rPr>
              <a:t>Local staff) </a:t>
            </a:r>
            <a:r>
              <a:rPr lang="th-TH" sz="2000" dirty="0">
                <a:latin typeface="TH Sarabun New" panose="020B0500040200020003" pitchFamily="34" charset="-34"/>
                <a:cs typeface="TH Sarabun New" panose="020B0500040200020003" pitchFamily="34" charset="-34"/>
              </a:rPr>
              <a:t>ของสถานเอกอัครราชทูตและองค์การระหว่างประเทศ</a:t>
            </a:r>
          </a:p>
        </p:txBody>
      </p:sp>
      <p:sp>
        <p:nvSpPr>
          <p:cNvPr id="5" name="กล่องข้อความ 4">
            <a:extLst>
              <a:ext uri="{FF2B5EF4-FFF2-40B4-BE49-F238E27FC236}">
                <a16:creationId xmlns:a16="http://schemas.microsoft.com/office/drawing/2014/main" id="{08F55530-3E46-CAFE-DCD6-7F30590F4E91}"/>
              </a:ext>
            </a:extLst>
          </p:cNvPr>
          <p:cNvSpPr txBox="1"/>
          <p:nvPr/>
        </p:nvSpPr>
        <p:spPr>
          <a:xfrm>
            <a:off x="1069758" y="3180827"/>
            <a:ext cx="6431873"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2. กองทุนประกันสังคม ให้ความคุ้มครองแก่ลูกจ้างที่ประสบอันตราย เจ็บป่วย ทุพพลภาพ ตายซึ่งมิใช่จากการทำงานให้นายจ้าง คุ้มครองถึงกรณีคลอดบุตร สงเคราะห์บุตร ชราภาพ และการว่างงานโดยอิงจาก พระราชบัญญัติประกันสังคม (ฉบับที่ 4) พ.ศ.2558</a:t>
            </a:r>
          </a:p>
        </p:txBody>
      </p:sp>
    </p:spTree>
    <p:extLst>
      <p:ext uri="{BB962C8B-B14F-4D97-AF65-F5344CB8AC3E}">
        <p14:creationId xmlns:p14="http://schemas.microsoft.com/office/powerpoint/2010/main" val="424072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F2E43682-76A1-2E32-A22E-CDBCBDE9D0E9}"/>
              </a:ext>
            </a:extLst>
          </p:cNvPr>
          <p:cNvSpPr/>
          <p:nvPr/>
        </p:nvSpPr>
        <p:spPr>
          <a:xfrm>
            <a:off x="1062524" y="713818"/>
            <a:ext cx="2364257"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FC38CC47-D1D8-C9FB-0B19-16DD02973924}"/>
              </a:ext>
            </a:extLst>
          </p:cNvPr>
          <p:cNvSpPr txBox="1"/>
          <p:nvPr/>
        </p:nvSpPr>
        <p:spPr>
          <a:xfrm>
            <a:off x="1285042" y="788344"/>
            <a:ext cx="2357021"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5.3 กองทุนเงินทดแทน</a:t>
            </a:r>
          </a:p>
        </p:txBody>
      </p:sp>
      <p:sp>
        <p:nvSpPr>
          <p:cNvPr id="6" name="กล่องข้อความ 5">
            <a:extLst>
              <a:ext uri="{FF2B5EF4-FFF2-40B4-BE49-F238E27FC236}">
                <a16:creationId xmlns:a16="http://schemas.microsoft.com/office/drawing/2014/main" id="{7C1D1EEA-0E6D-823C-12B9-ED176560DE13}"/>
              </a:ext>
            </a:extLst>
          </p:cNvPr>
          <p:cNvSpPr txBox="1"/>
          <p:nvPr/>
        </p:nvSpPr>
        <p:spPr>
          <a:xfrm>
            <a:off x="954349" y="1405220"/>
            <a:ext cx="6920144"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กองทุนเงินทดแทน เป็นกองทุนที่จัดตั้งขึ้นเพื่อเป็นทุนในการจ่ายเงินทดแทนให้แก่ลูกจ้างเมื่อลูกจ้างประสบอันตรายหรือเจ็บป่วย หรือถึงแก่ความตาย หรือสูญหาย เนื่องจากการทำงานให้นายจ้าง โดยนายจ้างเป็นผู้มีหน้าที่จ่ายเงินสมทบเข้ากองทุนเพียงฝ่ายเดียว และต้องขึ้นทะเบียนนายจ้าง ภายใน 30 วัน นับแต่มีลูกจ้างตั้งแต่ 1 คนขึ้นไป</a:t>
            </a:r>
          </a:p>
          <a:p>
            <a:r>
              <a:rPr lang="th-TH" sz="2000" dirty="0">
                <a:latin typeface="TH Sarabun New" panose="020B0500040200020003" pitchFamily="34" charset="-34"/>
                <a:cs typeface="TH Sarabun New" panose="020B0500040200020003" pitchFamily="34" charset="-34"/>
              </a:rPr>
              <a:t>	พระราชบัญญัติเงินทดแทน (ฉบับที่ 2) พ.ศ. 2561 จะมีผลบังคับใช้ตั้งแต่วันที่ 9 ธันวาคม 2561 เป็นต้นไป</a:t>
            </a:r>
          </a:p>
        </p:txBody>
      </p:sp>
      <p:sp>
        <p:nvSpPr>
          <p:cNvPr id="9" name="สี่เหลี่ยมผืนผ้า 8">
            <a:extLst>
              <a:ext uri="{FF2B5EF4-FFF2-40B4-BE49-F238E27FC236}">
                <a16:creationId xmlns:a16="http://schemas.microsoft.com/office/drawing/2014/main" id="{ACB3D0C4-3372-B2EA-2496-6A2A7B0CD2A1}"/>
              </a:ext>
            </a:extLst>
          </p:cNvPr>
          <p:cNvSpPr/>
          <p:nvPr/>
        </p:nvSpPr>
        <p:spPr>
          <a:xfrm>
            <a:off x="1285042" y="3252024"/>
            <a:ext cx="6258757" cy="269164"/>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กล่องข้อความ 7">
            <a:extLst>
              <a:ext uri="{FF2B5EF4-FFF2-40B4-BE49-F238E27FC236}">
                <a16:creationId xmlns:a16="http://schemas.microsoft.com/office/drawing/2014/main" id="{6D53B892-F355-A941-3EFC-FB7391AFB868}"/>
              </a:ext>
            </a:extLst>
          </p:cNvPr>
          <p:cNvSpPr txBox="1"/>
          <p:nvPr/>
        </p:nvSpPr>
        <p:spPr>
          <a:xfrm>
            <a:off x="1460377" y="3186551"/>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พระราชบัญญัติเงินทดแทน ฉบับใหม่ ใครมีสิทธินี้บ้าง</a:t>
            </a:r>
          </a:p>
        </p:txBody>
      </p:sp>
      <p:sp>
        <p:nvSpPr>
          <p:cNvPr id="11" name="กล่องข้อความ 10">
            <a:extLst>
              <a:ext uri="{FF2B5EF4-FFF2-40B4-BE49-F238E27FC236}">
                <a16:creationId xmlns:a16="http://schemas.microsoft.com/office/drawing/2014/main" id="{4AF68028-E25E-0B9C-4346-3ABFCBE08B3A}"/>
              </a:ext>
            </a:extLst>
          </p:cNvPr>
          <p:cNvSpPr txBox="1"/>
          <p:nvPr/>
        </p:nvSpPr>
        <p:spPr>
          <a:xfrm>
            <a:off x="1062524" y="3741872"/>
            <a:ext cx="5925845"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dirty="0" err="1">
                <a:latin typeface="TH Sarabun New" panose="020B0500040200020003" pitchFamily="34" charset="-34"/>
                <a:cs typeface="TH Sarabun New" panose="020B0500040200020003" pitchFamily="34" charset="-34"/>
              </a:rPr>
              <a:t>กฏหมาย</a:t>
            </a:r>
            <a:r>
              <a:rPr lang="th-TH" sz="2000" dirty="0">
                <a:latin typeface="TH Sarabun New" panose="020B0500040200020003" pitchFamily="34" charset="-34"/>
                <a:cs typeface="TH Sarabun New" panose="020B0500040200020003" pitchFamily="34" charset="-34"/>
              </a:rPr>
              <a:t>กองทุนเงินทดแทนฉบับนี้ จะคุ้มครองลูกจ้างในองค์กร ดังต่อไปนี้</a:t>
            </a:r>
          </a:p>
          <a:p>
            <a:r>
              <a:rPr lang="th-TH" sz="2000" dirty="0">
                <a:latin typeface="TH Sarabun New" panose="020B0500040200020003" pitchFamily="34" charset="-34"/>
                <a:cs typeface="TH Sarabun New" panose="020B0500040200020003" pitchFamily="34" charset="-34"/>
              </a:rPr>
              <a:t>	1. ลูกจ้างในองค์กรเอกชน</a:t>
            </a:r>
          </a:p>
          <a:p>
            <a:r>
              <a:rPr lang="th-TH" sz="2000" dirty="0">
                <a:latin typeface="TH Sarabun New" panose="020B0500040200020003" pitchFamily="34" charset="-34"/>
                <a:cs typeface="TH Sarabun New" panose="020B0500040200020003" pitchFamily="34" charset="-34"/>
              </a:rPr>
              <a:t>	2. ลูกจ้างราชการ (ไม่รวมข้าราชการและพนักงานรัฐวิสาหกิจ)</a:t>
            </a:r>
          </a:p>
          <a:p>
            <a:r>
              <a:rPr lang="th-TH" sz="2000" dirty="0">
                <a:latin typeface="TH Sarabun New" panose="020B0500040200020003" pitchFamily="34" charset="-34"/>
                <a:cs typeface="TH Sarabun New" panose="020B0500040200020003" pitchFamily="34" charset="-34"/>
              </a:rPr>
              <a:t>	3. ลูกจ้างในองค์กรที่ไม่ได้แสวงหากำไรทางเศรษฐกิจ</a:t>
            </a:r>
          </a:p>
          <a:p>
            <a:r>
              <a:rPr lang="th-TH" sz="2000" dirty="0">
                <a:latin typeface="TH Sarabun New" panose="020B0500040200020003" pitchFamily="34" charset="-34"/>
                <a:cs typeface="TH Sarabun New" panose="020B0500040200020003" pitchFamily="34" charset="-34"/>
              </a:rPr>
              <a:t>	4. ลูกจ้างที่ได้รับการจ้างงานในต่างประเทศ (</a:t>
            </a:r>
            <a:r>
              <a:rPr lang="en-US" sz="2000" dirty="0">
                <a:latin typeface="TH Sarabun New" panose="020B0500040200020003" pitchFamily="34" charset="-34"/>
                <a:cs typeface="TH Sarabun New" panose="020B0500040200020003" pitchFamily="34" charset="-34"/>
              </a:rPr>
              <a:t>Local staff) </a:t>
            </a:r>
            <a:r>
              <a:rPr lang="th-TH" sz="2000" dirty="0">
                <a:latin typeface="TH Sarabun New" panose="020B0500040200020003" pitchFamily="34" charset="-34"/>
                <a:cs typeface="TH Sarabun New" panose="020B0500040200020003" pitchFamily="34" charset="-34"/>
              </a:rPr>
              <a:t>ของสถานเอกอัครราชทูตและองค์กรระหว่างประเทศ</a:t>
            </a:r>
          </a:p>
        </p:txBody>
      </p:sp>
    </p:spTree>
    <p:extLst>
      <p:ext uri="{BB962C8B-B14F-4D97-AF65-F5344CB8AC3E}">
        <p14:creationId xmlns:p14="http://schemas.microsoft.com/office/powerpoint/2010/main" val="3148051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76331DCF-4D91-1E8A-1DD0-52028C39CE8C}"/>
              </a:ext>
            </a:extLst>
          </p:cNvPr>
          <p:cNvSpPr txBox="1"/>
          <p:nvPr/>
        </p:nvSpPr>
        <p:spPr>
          <a:xfrm>
            <a:off x="1012054" y="737598"/>
            <a:ext cx="6729274" cy="317009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การจ่ายเงินสมทบนายจ้างมีหน้าที่จ่ายเงินสมทบเป็นรายปี โดยสำนักงานจะเป็นผู้แจ้งยอดเงินสมทบที่นายจ้างต้องจ่ายให้ทราบล่วงหน้า อัตราเงินสมทบกองทุนเงินทดแทน ที่จัดเก็บจากนายจ้างแต่ละรายจะแตกต่างกันตามลักษณะความเสี่ยงภัยในการทำงานของแต่ละกิจการ ซึ่งปัจจุบันกำหนดไว้ 131 ประเภทกิจการ อัตราเงินสมทบระหว่าง 0.2% – 1.0% ของค่าจ้าง เช่น กิจการขายอาหารจ่ายเงินสมทบ 0.2% ของค่าจ้าง ถ้าเป็นกิจการก่อสร้างจ่ายเงินสมทบ 1.0% ของค่าจ้าง เป็นต้น</a:t>
            </a:r>
          </a:p>
          <a:p>
            <a:r>
              <a:rPr lang="th-TH" sz="2000" dirty="0">
                <a:latin typeface="TH Sarabun New" panose="020B0500040200020003" pitchFamily="34" charset="-34"/>
                <a:cs typeface="TH Sarabun New" panose="020B0500040200020003" pitchFamily="34" charset="-34"/>
              </a:rPr>
              <a:t>	เงินสมทบจะคำนวณจากค่าจ้างที่นายจ้างจ่ายให้กับลูกจ้างทุกคนรวมทั้งปี </a:t>
            </a:r>
            <a:r>
              <a:rPr lang="en-US" sz="2000" dirty="0">
                <a:latin typeface="TH Sarabun New" panose="020B0500040200020003" pitchFamily="34" charset="-34"/>
                <a:cs typeface="TH Sarabun New" panose="020B0500040200020003" pitchFamily="34" charset="-34"/>
              </a:rPr>
              <a:t>X </a:t>
            </a:r>
            <a:r>
              <a:rPr lang="th-TH" sz="2000" dirty="0">
                <a:latin typeface="TH Sarabun New" panose="020B0500040200020003" pitchFamily="34" charset="-34"/>
                <a:cs typeface="TH Sarabun New" panose="020B0500040200020003" pitchFamily="34" charset="-34"/>
              </a:rPr>
              <a:t>อัตราเงินสมทบของกิจการ</a:t>
            </a:r>
          </a:p>
          <a:p>
            <a:r>
              <a:rPr lang="th-TH" sz="2000" dirty="0">
                <a:latin typeface="TH Sarabun New" panose="020B0500040200020003" pitchFamily="34" charset="-34"/>
                <a:cs typeface="TH Sarabun New" panose="020B0500040200020003" pitchFamily="34" charset="-34"/>
              </a:rPr>
              <a:t>นั้น ลูกจ้างคนใด ได้รับค่าจ้างเกินกว่า 240,000 บาทต่อปี ให้นำมาคำนวณเพียง 240,000 บาท</a:t>
            </a:r>
          </a:p>
          <a:p>
            <a:r>
              <a:rPr lang="th-TH" sz="2000" dirty="0">
                <a:latin typeface="TH Sarabun New" panose="020B0500040200020003" pitchFamily="34" charset="-34"/>
                <a:cs typeface="TH Sarabun New" panose="020B0500040200020003" pitchFamily="34" charset="-34"/>
              </a:rPr>
              <a:t>	เมื่อนายจ้างจ่ายเงินสมทบครบ 4 ปี ปฏิทินแล้ว ตั้งแต่ปีที่ 5 เป็นต้นไป อัตราเงินสมทบอาจจะลด หรือเพิ่มขึ้นจากเดิมทั้งนี้ขึ้นอยู่กับอัตราการเบิกค่าเยียวยารักษาที่เกิดขึ้นกับลูกจ้างในปีก่อน ๆ</a:t>
            </a:r>
          </a:p>
        </p:txBody>
      </p:sp>
    </p:spTree>
    <p:extLst>
      <p:ext uri="{BB962C8B-B14F-4D97-AF65-F5344CB8AC3E}">
        <p14:creationId xmlns:p14="http://schemas.microsoft.com/office/powerpoint/2010/main" val="1955465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A5E9EF69-7562-B5A6-0BCF-BF8764204B61}"/>
              </a:ext>
            </a:extLst>
          </p:cNvPr>
          <p:cNvSpPr/>
          <p:nvPr/>
        </p:nvSpPr>
        <p:spPr>
          <a:xfrm>
            <a:off x="1060879" y="704461"/>
            <a:ext cx="6378607"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6001C954-AFFD-BF0E-C353-6BD46ED36B48}"/>
              </a:ext>
            </a:extLst>
          </p:cNvPr>
          <p:cNvSpPr txBox="1"/>
          <p:nvPr/>
        </p:nvSpPr>
        <p:spPr>
          <a:xfrm>
            <a:off x="1167410" y="816189"/>
            <a:ext cx="6165543"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5.4 ขอบเขตการใช้บังคับพระราชบัญญัติเงินทดแทนและการมิบังคับใช้</a:t>
            </a:r>
          </a:p>
        </p:txBody>
      </p:sp>
      <p:sp>
        <p:nvSpPr>
          <p:cNvPr id="6" name="กล่องข้อความ 5">
            <a:extLst>
              <a:ext uri="{FF2B5EF4-FFF2-40B4-BE49-F238E27FC236}">
                <a16:creationId xmlns:a16="http://schemas.microsoft.com/office/drawing/2014/main" id="{66453F9A-0186-2E8B-9B13-93C3AE609E3C}"/>
              </a:ext>
            </a:extLst>
          </p:cNvPr>
          <p:cNvSpPr txBox="1"/>
          <p:nvPr/>
        </p:nvSpPr>
        <p:spPr>
          <a:xfrm>
            <a:off x="1060879" y="1389582"/>
            <a:ext cx="6715960"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ขอบเขตการบังคับใช้ พระราชบัญญัติเงินทดแทนใช้บังคับกับสถานประกอบการที่มีลูกจ้างตั้งแต่ 1 คนขึ้นไปนายจ้างต้องขึ้นทะเบียนลูกจ้าง ณ สำนักงานประกันสังคมท้องที่ลูกจ้างทำงานอยู่ หรือท้องที่นายจ้างมีภูมิลำเนา</a:t>
            </a:r>
          </a:p>
        </p:txBody>
      </p:sp>
      <p:sp>
        <p:nvSpPr>
          <p:cNvPr id="8" name="กล่องข้อความ 7">
            <a:extLst>
              <a:ext uri="{FF2B5EF4-FFF2-40B4-BE49-F238E27FC236}">
                <a16:creationId xmlns:a16="http://schemas.microsoft.com/office/drawing/2014/main" id="{8B92F233-1CC2-8E7D-EF2B-FB6E44D2F9E2}"/>
              </a:ext>
            </a:extLst>
          </p:cNvPr>
          <p:cNvSpPr txBox="1"/>
          <p:nvPr/>
        </p:nvSpPr>
        <p:spPr>
          <a:xfrm>
            <a:off x="1060879" y="2516973"/>
            <a:ext cx="6893513"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กิจการที่นายจ้างได้รับการยกเว้นพระราชบัญญัติเงินทดแทน (ฉบับที่ 2) พ.ศ. 2561 (มาตรา 4)</a:t>
            </a:r>
          </a:p>
        </p:txBody>
      </p:sp>
      <p:sp>
        <p:nvSpPr>
          <p:cNvPr id="10" name="กล่องข้อความ 9">
            <a:extLst>
              <a:ext uri="{FF2B5EF4-FFF2-40B4-BE49-F238E27FC236}">
                <a16:creationId xmlns:a16="http://schemas.microsoft.com/office/drawing/2014/main" id="{CDB9FF6F-4820-6C3D-39B6-8ABA35D438A7}"/>
              </a:ext>
            </a:extLst>
          </p:cNvPr>
          <p:cNvSpPr txBox="1"/>
          <p:nvPr/>
        </p:nvSpPr>
        <p:spPr>
          <a:xfrm>
            <a:off x="1167410" y="2917083"/>
            <a:ext cx="4572000" cy="400110"/>
          </a:xfrm>
          <a:prstGeom prst="rect">
            <a:avLst/>
          </a:prstGeom>
          <a:noFill/>
        </p:spPr>
        <p:txBody>
          <a:bodyPr wrap="square">
            <a:spAutoFit/>
          </a:bodyPr>
          <a:lstStyle/>
          <a:p>
            <a:r>
              <a:rPr lang="th-TH" sz="2000" b="1" dirty="0">
                <a:solidFill>
                  <a:srgbClr val="00B050"/>
                </a:solidFill>
                <a:latin typeface="TH Sarabun New" panose="020B0500040200020003" pitchFamily="34" charset="-34"/>
                <a:cs typeface="TH Sarabun New" panose="020B0500040200020003" pitchFamily="34" charset="-34"/>
              </a:rPr>
              <a:t>“มาตรา 4 พระราชบัญญัตินี้ไม่ใช้บังคับแก่</a:t>
            </a:r>
          </a:p>
        </p:txBody>
      </p:sp>
      <p:sp>
        <p:nvSpPr>
          <p:cNvPr id="12" name="กล่องข้อความ 11">
            <a:extLst>
              <a:ext uri="{FF2B5EF4-FFF2-40B4-BE49-F238E27FC236}">
                <a16:creationId xmlns:a16="http://schemas.microsoft.com/office/drawing/2014/main" id="{DFFC17CB-E3C2-4304-7B19-DF48F83D08F4}"/>
              </a:ext>
            </a:extLst>
          </p:cNvPr>
          <p:cNvSpPr txBox="1"/>
          <p:nvPr/>
        </p:nvSpPr>
        <p:spPr>
          <a:xfrm>
            <a:off x="1167410" y="3487266"/>
            <a:ext cx="6059010"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ราชการส่วนกลาง, ส่วนภูมิภาค และส่วนท้องถิ่น</a:t>
            </a:r>
          </a:p>
          <a:p>
            <a:r>
              <a:rPr lang="th-TH" sz="2000" dirty="0">
                <a:latin typeface="TH Sarabun New" panose="020B0500040200020003" pitchFamily="34" charset="-34"/>
                <a:cs typeface="TH Sarabun New" panose="020B0500040200020003" pitchFamily="34" charset="-34"/>
              </a:rPr>
              <a:t>	2. รัฐวิสาหกิจ</a:t>
            </a:r>
          </a:p>
          <a:p>
            <a:r>
              <a:rPr lang="th-TH" sz="2000" dirty="0">
                <a:latin typeface="TH Sarabun New" panose="020B0500040200020003" pitchFamily="34" charset="-34"/>
                <a:cs typeface="TH Sarabun New" panose="020B0500040200020003" pitchFamily="34" charset="-34"/>
              </a:rPr>
              <a:t>	3. กิจการเพาะปลูก ประมง ป่าไม้ และเลี้ยงสัตว์ ซึ่งไม่ใช้ลูกจ้างตลอดปี และไม่มีงานในลักษณะอื่นรวมอยู่ด้วย</a:t>
            </a:r>
          </a:p>
          <a:p>
            <a:r>
              <a:rPr lang="th-TH" sz="2000" dirty="0">
                <a:latin typeface="TH Sarabun New" panose="020B0500040200020003" pitchFamily="34" charset="-34"/>
                <a:cs typeface="TH Sarabun New" panose="020B0500040200020003" pitchFamily="34" charset="-34"/>
              </a:rPr>
              <a:t>	4. ครู หรือ ครูใหญ่ของโรงเรียนเอกชน</a:t>
            </a:r>
          </a:p>
          <a:p>
            <a:r>
              <a:rPr lang="th-TH" sz="2000" dirty="0">
                <a:latin typeface="TH Sarabun New" panose="020B0500040200020003" pitchFamily="34" charset="-34"/>
                <a:cs typeface="TH Sarabun New" panose="020B0500040200020003" pitchFamily="34" charset="-34"/>
              </a:rPr>
              <a:t>	5. ลูกจ้างของนายจ้างที่เป็นบุคคลธรรมดา ซึ่งงานที่ลูกจ้างทำนั้นมิได้มีการประกอบธุรกิจรวมอยู่ด้วย</a:t>
            </a:r>
          </a:p>
          <a:p>
            <a:r>
              <a:rPr lang="th-TH" sz="2000" dirty="0">
                <a:latin typeface="TH Sarabun New" panose="020B0500040200020003" pitchFamily="34" charset="-34"/>
                <a:cs typeface="TH Sarabun New" panose="020B0500040200020003" pitchFamily="34" charset="-34"/>
              </a:rPr>
              <a:t>	6. ลูกจ้างของนายจ้างซึ่งประกอบการค้าเร่หรือการค้าแผงลอย</a:t>
            </a:r>
          </a:p>
        </p:txBody>
      </p:sp>
    </p:spTree>
    <p:extLst>
      <p:ext uri="{BB962C8B-B14F-4D97-AF65-F5344CB8AC3E}">
        <p14:creationId xmlns:p14="http://schemas.microsoft.com/office/powerpoint/2010/main" val="1408425727"/>
      </p:ext>
    </p:extLst>
  </p:cSld>
  <p:clrMapOvr>
    <a:masterClrMapping/>
  </p:clrMapOvr>
</p:sld>
</file>

<file path=ppt/theme/theme1.xml><?xml version="1.0" encoding="utf-8"?>
<a:theme xmlns:a="http://schemas.openxmlformats.org/drawingml/2006/main" name="ธีมของ Office">
  <a:themeElements>
    <a:clrScheme name="ธีมของ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ธีมของ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ธีมขอ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81</TotalTime>
  <Words>4478</Words>
  <Application>Microsoft Office PowerPoint</Application>
  <PresentationFormat>นำเสนอทางหน้าจอ (4:3)</PresentationFormat>
  <Paragraphs>201</Paragraphs>
  <Slides>25</Slides>
  <Notes>0</Notes>
  <HiddenSlides>0</HiddenSlides>
  <MMClips>0</MMClips>
  <ScaleCrop>false</ScaleCrop>
  <HeadingPairs>
    <vt:vector size="6" baseType="variant">
      <vt:variant>
        <vt:lpstr>ฟอนต์ที่ถูกใช้</vt:lpstr>
      </vt:variant>
      <vt:variant>
        <vt:i4>5</vt:i4>
      </vt:variant>
      <vt:variant>
        <vt:lpstr>ธีม</vt:lpstr>
      </vt:variant>
      <vt:variant>
        <vt:i4>1</vt:i4>
      </vt:variant>
      <vt:variant>
        <vt:lpstr>ชื่อเรื่องสไลด์</vt:lpstr>
      </vt:variant>
      <vt:variant>
        <vt:i4>25</vt:i4>
      </vt:variant>
    </vt:vector>
  </HeadingPairs>
  <TitlesOfParts>
    <vt:vector size="31" baseType="lpstr">
      <vt:lpstr>Arial</vt:lpstr>
      <vt:lpstr>Calibri</vt:lpstr>
      <vt:lpstr>Calibri Light</vt:lpstr>
      <vt:lpstr>TH Sarabun New</vt:lpstr>
      <vt:lpstr>TH SarabunPSK</vt:lpstr>
      <vt:lpstr>ธีมของ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Muangthaibook</dc:creator>
  <cp:lastModifiedBy>HP</cp:lastModifiedBy>
  <cp:revision>2</cp:revision>
  <dcterms:created xsi:type="dcterms:W3CDTF">2024-11-14T03:23:11Z</dcterms:created>
  <dcterms:modified xsi:type="dcterms:W3CDTF">2026-03-22T13:26:44Z</dcterms:modified>
</cp:coreProperties>
</file>