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66CCFF"/>
    <a:srgbClr val="4D4D4D"/>
    <a:srgbClr val="993366"/>
    <a:srgbClr val="003300"/>
    <a:srgbClr val="FF006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6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116F-2E2F-466C-990D-8BBAA54AD305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278CC-4477-4A32-B4B5-2C38D8AF5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555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116F-2E2F-466C-990D-8BBAA54AD305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278CC-4477-4A32-B4B5-2C38D8AF5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4401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116F-2E2F-466C-990D-8BBAA54AD305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278CC-4477-4A32-B4B5-2C38D8AF5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4303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116F-2E2F-466C-990D-8BBAA54AD305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278CC-4477-4A32-B4B5-2C38D8AF5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2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116F-2E2F-466C-990D-8BBAA54AD305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278CC-4477-4A32-B4B5-2C38D8AF5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8464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116F-2E2F-466C-990D-8BBAA54AD305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278CC-4477-4A32-B4B5-2C38D8AF5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0377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116F-2E2F-466C-990D-8BBAA54AD305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278CC-4477-4A32-B4B5-2C38D8AF5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9083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116F-2E2F-466C-990D-8BBAA54AD305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278CC-4477-4A32-B4B5-2C38D8AF5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1433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116F-2E2F-466C-990D-8BBAA54AD305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278CC-4477-4A32-B4B5-2C38D8AF5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02875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116F-2E2F-466C-990D-8BBAA54AD305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278CC-4477-4A32-B4B5-2C38D8AF5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08840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116F-2E2F-466C-990D-8BBAA54AD305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278CC-4477-4A32-B4B5-2C38D8AF5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3130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0116F-2E2F-466C-990D-8BBAA54AD305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278CC-4477-4A32-B4B5-2C38D8AF5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2200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9DFE1DAF-13C7-8C14-4275-E5057FDE2576}"/>
              </a:ext>
            </a:extLst>
          </p:cNvPr>
          <p:cNvSpPr txBox="1"/>
          <p:nvPr/>
        </p:nvSpPr>
        <p:spPr>
          <a:xfrm>
            <a:off x="0" y="5453688"/>
            <a:ext cx="42995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>
                <a:solidFill>
                  <a:srgbClr val="002060"/>
                </a:solidFill>
                <a:highlight>
                  <a:srgbClr val="FFFFCC"/>
                </a:highlight>
                <a:latin typeface="TH SarabunPSK" panose="020B0500040200020003" pitchFamily="34" charset="-34"/>
                <a:cs typeface="TH SarabunPSK" panose="020B0500040200020003" pitchFamily="34" charset="-34"/>
              </a:rPr>
              <a:t>จิตวัฒนา  บุญเลิศ</a:t>
            </a:r>
          </a:p>
          <a:p>
            <a:pPr algn="ctr"/>
            <a:r>
              <a:rPr lang="th-TH" sz="4400" b="1" dirty="0">
                <a:solidFill>
                  <a:srgbClr val="002060"/>
                </a:solidFill>
                <a:highlight>
                  <a:srgbClr val="FFFFCC"/>
                </a:highlight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วิทยาลัยเทคนิคบางสะพาน</a:t>
            </a:r>
          </a:p>
        </p:txBody>
      </p:sp>
    </p:spTree>
    <p:extLst>
      <p:ext uri="{BB962C8B-B14F-4D97-AF65-F5344CB8AC3E}">
        <p14:creationId xmlns:p14="http://schemas.microsoft.com/office/powerpoint/2010/main" val="3611360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ตัดด้านบน 3">
            <a:extLst>
              <a:ext uri="{FF2B5EF4-FFF2-40B4-BE49-F238E27FC236}">
                <a16:creationId xmlns:a16="http://schemas.microsoft.com/office/drawing/2014/main" id="{4EE4AEDF-E24B-682C-C415-F35C73B7AFFD}"/>
              </a:ext>
            </a:extLst>
          </p:cNvPr>
          <p:cNvSpPr/>
          <p:nvPr/>
        </p:nvSpPr>
        <p:spPr>
          <a:xfrm>
            <a:off x="901084" y="746731"/>
            <a:ext cx="5464206" cy="573393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8F63141-033E-0281-399B-5227D4351F09}"/>
              </a:ext>
            </a:extLst>
          </p:cNvPr>
          <p:cNvSpPr txBox="1"/>
          <p:nvPr/>
        </p:nvSpPr>
        <p:spPr>
          <a:xfrm>
            <a:off x="1016493" y="929481"/>
            <a:ext cx="54642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4.6 วิธีระงับข้อพิพาทแรงงาน การปิดงาน และการนัดหยุดงาน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5D8E15E-9BF8-F5D7-F113-967F1A269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1573896"/>
            <a:ext cx="2811632" cy="2041424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0D9D0331-A22D-2238-14F7-515C79F863B0}"/>
              </a:ext>
            </a:extLst>
          </p:cNvPr>
          <p:cNvSpPr txBox="1"/>
          <p:nvPr/>
        </p:nvSpPr>
        <p:spPr>
          <a:xfrm>
            <a:off x="3047260" y="3661843"/>
            <a:ext cx="30494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ปิดป้ายประกาศให้ลูกจ้างได้ทราบ</a:t>
            </a: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7B344793-F645-A933-1BA6-98BCC242F944}"/>
              </a:ext>
            </a:extLst>
          </p:cNvPr>
          <p:cNvSpPr/>
          <p:nvPr/>
        </p:nvSpPr>
        <p:spPr>
          <a:xfrm>
            <a:off x="1273946" y="4311874"/>
            <a:ext cx="6747029" cy="301941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673EFACB-DF5D-0D17-AB9B-130A0667E5CF}"/>
              </a:ext>
            </a:extLst>
          </p:cNvPr>
          <p:cNvSpPr txBox="1"/>
          <p:nvPr/>
        </p:nvSpPr>
        <p:spPr>
          <a:xfrm>
            <a:off x="1273947" y="4311874"/>
            <a:ext cx="5091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4.6.1 </a:t>
            </a:r>
            <a:r>
              <a:rPr lang="th-TH" sz="20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ข้อตกลงเกี่ยวกับสภาพการจ้างภายหลังมีการเจรจา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71A0CDFE-A1FB-8612-CCC5-648FBB309028}"/>
              </a:ext>
            </a:extLst>
          </p:cNvPr>
          <p:cNvSpPr txBox="1"/>
          <p:nvPr/>
        </p:nvSpPr>
        <p:spPr>
          <a:xfrm>
            <a:off x="1273946" y="4847153"/>
            <a:ext cx="64673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0" i="0" u="none" strike="noStrike" baseline="0" dirty="0">
                <a:solidFill>
                  <a:srgbClr val="211D1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ภายหลังที่มีการเจรจาตกลงกันได้แล้วก็จะต้องน</a:t>
            </a:r>
            <a:r>
              <a:rPr lang="th-TH" sz="2000" b="0" i="0" u="none" strike="noStrike" baseline="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ำ</a:t>
            </a:r>
            <a:r>
              <a:rPr lang="th-TH" sz="2000" b="0" i="0" u="none" strike="noStrike" baseline="0" dirty="0">
                <a:solidFill>
                  <a:srgbClr val="211D1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ข้อตกลงนั้นมาเขียนเอาไว้เป็นลายลักษณ์ อักษรอันจะเป็นการน</a:t>
            </a:r>
            <a:r>
              <a:rPr lang="th-TH" sz="2000" b="0" i="0" u="none" strike="noStrike" baseline="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ำ</a:t>
            </a:r>
            <a:r>
              <a:rPr lang="th-TH" sz="2000" b="0" i="0" u="none" strike="noStrike" baseline="0" dirty="0">
                <a:solidFill>
                  <a:srgbClr val="211D1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ข้อตกลงกันได้แล้วนั้นไปปฏิบัติแล้วปิดประกาศให้ลูกจ้างได้ทราบ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3776853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C52B45D7-11F8-5798-105A-12381D846137}"/>
              </a:ext>
            </a:extLst>
          </p:cNvPr>
          <p:cNvSpPr/>
          <p:nvPr/>
        </p:nvSpPr>
        <p:spPr>
          <a:xfrm>
            <a:off x="1016494" y="840704"/>
            <a:ext cx="6747029" cy="301941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E0FA37D4-9BD3-D0F4-4D13-AC53900763E4}"/>
              </a:ext>
            </a:extLst>
          </p:cNvPr>
          <p:cNvSpPr txBox="1"/>
          <p:nvPr/>
        </p:nvSpPr>
        <p:spPr>
          <a:xfrm>
            <a:off x="1300579" y="840704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4.6.2 รายละเอียดและรายการในข้อตกลง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95A668C-8AD4-752D-BBB5-42A65191A50C}"/>
              </a:ext>
            </a:extLst>
          </p:cNvPr>
          <p:cNvSpPr txBox="1"/>
          <p:nvPr/>
        </p:nvSpPr>
        <p:spPr>
          <a:xfrm>
            <a:off x="1016494" y="1240814"/>
            <a:ext cx="688019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รูปแบบของข้อตกลง ควรระบุวัน เวลา และสถานที่ทำข้อตกลง ชื่อตัวแทนแต่ละฝ่ายที่เข้าร่วมตกลง รวมทั้งเจ้าหน้าที่ที่ดำเนินการไกล่เกลี่ย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ทำความเข้าใจเนื้อหาอ่านรายละเอียดของข้อตกลง ก่อนดำเนินการเขียนข้อตกลงว่า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มีรายละเอียด และเงื่อนไขปลีกย่อยหรือไม่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ควรสังเกตว่ามีข้อตกลงกันได้ในหลักการหรือรายละเอียด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4. ถ้อยคำควรเขียนให้ชัดเจนเข้าใจง่าย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5. หากมีข้อผิดพลาดในการเขียนหรือจะแก้ไขข้อความ ควรใช้วิธีการขีดออก และผู้แก้ไขควร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ลงลายมือชื่อกำกับเอาไว้ทุกครั้ง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6. ควรทำข้อตกลงที่เป็นเงื่อนไขอันจำเป็นบางข้อต่อแนวทางปฏิบัติในโอกาสต่อไป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7. ในข้อตกลงควรระบุระยะเวลาของการเปลี่ยนแปลงข้อตกลงเกี่ยวกับสภาพการจ้างในครั้ง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ต่อไปไว้ด้วยว่า จะยื่นข้อเรียกร้องได้ในช่วงใด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8. ในตอนท้ายของข้อตกลงควรให้ผู้แทนที่ได้รับการแต่งตั้งลงรายมือชื่อไว้เป็นหลักฐานเมื่อได้รับ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ข้อเรียกร้องแล้ว ฝ่ายที่รับข้อเรียกร้องต้อง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นัดเจรจาภายใน 3 วัน นับแต่วันที่ได้รับข้อเรียกร้อง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แจ้งชื่อตนเองหรือผู้แทนในการเจรจาเป็นหนังสือให้อีกฝ่ายหนึ่งทราบ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(ตามพระราชบัญญัติแรงงานสัมพันธ์ พ.ศ.2518 มาตรา 16 )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76519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33C4ACF-3A14-44E7-B15E-C48D7B956A83}"/>
              </a:ext>
            </a:extLst>
          </p:cNvPr>
          <p:cNvSpPr txBox="1"/>
          <p:nvPr/>
        </p:nvSpPr>
        <p:spPr>
          <a:xfrm>
            <a:off x="1229557" y="790864"/>
            <a:ext cx="652064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ทั้งนายจ้างและลูกจ้างสามารถแต่งตั้งที่ปรึกษาในการเจรจาได้ ไม่เกินฝ่ายละ 2 คน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ที่ปรึกษา ต้องมีคุณสมบัติตามที่อธิบดีกำหนด และได้รับการจดทะเบียนเป็นที่ปรึกษา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(ตามพระราชบัญญัติแรงงานสัมพันธ์ พ.ศ.2518 มาตรา 17 )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กรณีไม่มีการเจรจากันภายใน 3 วัน หรือเจรจากันแล้วแต่ไม่สามารถตกลงกันได้ ให้ถือว่ามีข้อพิพาทแรงงานเกิดขึ้น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ฝ่ายที่ยื่นข้อเรียกร้อง มีหน้าที่ แจ้งพนักงานประนอมข้อพิพาทแรงงานทราบ เป็นหนังสือ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ภายใน 24 ชั่วโมง นับแต่เวลาพ้นกำหนด 3 วัน หรือนับแต่วันที่ตกลงกันไม่ได้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(ตามพระราชบัญญัติแรงงานสัมพันธ์ พ.ศ.2518 มาตรา 21 )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พนักงานประนอมข้อพิพาทแรงงานมีหน้าที่ดำเนินการไกล่เกลี่ยข้อพิพาท เพื่อให้ตกลงกันภายใน 5 วัน นับแต่วันรับหนังสือแจ้ง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(ตามพระราชบัญญัติแรงงานสัมพันธ์ พ.ศ.2518 มาตรา 22 วรรคหนึ่ง )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BD82B42-4143-D248-8573-121D8ADC842D}"/>
              </a:ext>
            </a:extLst>
          </p:cNvPr>
          <p:cNvSpPr/>
          <p:nvPr/>
        </p:nvSpPr>
        <p:spPr>
          <a:xfrm>
            <a:off x="1229557" y="4317823"/>
            <a:ext cx="6747029" cy="301941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1ECC6A84-C598-2E54-A9F2-326ADBF0E2C7}"/>
              </a:ext>
            </a:extLst>
          </p:cNvPr>
          <p:cNvSpPr txBox="1"/>
          <p:nvPr/>
        </p:nvSpPr>
        <p:spPr>
          <a:xfrm>
            <a:off x="1393794" y="4268739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4.6.3 กรณีสามารถตกลงกันได้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1C874F4C-EB84-7C16-FD6E-BBB743E3DE0C}"/>
              </a:ext>
            </a:extLst>
          </p:cNvPr>
          <p:cNvSpPr txBox="1"/>
          <p:nvPr/>
        </p:nvSpPr>
        <p:spPr>
          <a:xfrm>
            <a:off x="1229557" y="4743697"/>
            <a:ext cx="62143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ให้ทำบันทึกข้อตกลงเกี่ยวกับสภาพการจ้างไว้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ประกาศโดยเปิดเผยไว้ ณ ที่ทำงาน ไม่น้อยกว่า 30 วัน นับแต่วันที่ได้ตกลงกัน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นายจ้างนำข้อตกลงเกี่ยวกับสภาพการจ้างไปจดทะเบียน ภายใน 15 วัน นับแต่วันที่ได้ตกลงกัน</a:t>
            </a:r>
          </a:p>
        </p:txBody>
      </p:sp>
    </p:spTree>
    <p:extLst>
      <p:ext uri="{BB962C8B-B14F-4D97-AF65-F5344CB8AC3E}">
        <p14:creationId xmlns:p14="http://schemas.microsoft.com/office/powerpoint/2010/main" val="2204532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90F9DC96-EC37-0347-B887-FD9CD99CD31C}"/>
              </a:ext>
            </a:extLst>
          </p:cNvPr>
          <p:cNvSpPr/>
          <p:nvPr/>
        </p:nvSpPr>
        <p:spPr>
          <a:xfrm>
            <a:off x="980982" y="929016"/>
            <a:ext cx="6747029" cy="301941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C6992F5-7DEC-3A4D-9B6F-FA6B9502698C}"/>
              </a:ext>
            </a:extLst>
          </p:cNvPr>
          <p:cNvSpPr txBox="1"/>
          <p:nvPr/>
        </p:nvSpPr>
        <p:spPr>
          <a:xfrm>
            <a:off x="1300580" y="87993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4.6.4 กรณีไม่สามารถตกลงกันได้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20052CF8-4FC8-76D8-ED16-D684729774D7}"/>
              </a:ext>
            </a:extLst>
          </p:cNvPr>
          <p:cNvSpPr txBox="1"/>
          <p:nvPr/>
        </p:nvSpPr>
        <p:spPr>
          <a:xfrm>
            <a:off x="1123025" y="1329126"/>
            <a:ext cx="689794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ถือว่าข้อพิพาทแรงงานนั้น เป็นข้อพิพาทแรงงานที่ตกลงกันไม่ได้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นายจ้างและลูกจ้างอาจตกลงกันตั้งผู้ชี้ขาดข้อพิพาทแรงงานคนหนึ่งหรือหลายคนได้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ตามมาตรา 26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นายจ้างใช้สิทธิปิดงานหรือลูกจ้างใช้สิทธิหยุดงานได้ (ตามพระราชบัญญัติแรงงานสัมพันธ์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พ.ศ. 2518 มาตรา 22 วรรคสาม)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ก่อนการใช้สิทธิปิดงานหรือหยุดงาน ต้องแจ้งเป็นหนังสือให้พนักงานประนอมข้อพิพาทแรงงานและอีกฝ่ายหนึ่งทราบล่วงหน้าอย่างน้อย 24 ชั่วโมง นับแต่เวลาที่รับแจ้ง (ตามพระราชบัญญัติแรงงานสัมพันธ์พ.ศ. 2518 มาตรา 34 วรรคท้าย)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การใช้สิทธิปิดงาน หรือหยุดงาน กฎหมายไม่ได้กำหนดระยะเวลาการใช้สิทธิ์ไว้ ดังนั้นจึงถือ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เป็นสิทธิ์ของและฝ่ายในการใช้สิทธิ์ ตราบใดที่ข้อพิพาทแรงงานยังไม่สามารถตกลงกันได้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ในทางปฏิบัติพนักงานประนอมข้อพิพาทแรงงาน ไม่ว่าจะเป็นแรงงานพื้นที่เขต แรงงานจังหวัด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หรือสำนักงานประนอมข้อพิพาทแรงงานประจำกระทรวงแรงงาน ฯ แล้วแต่กรณี จะเป็นหน่วยงานหลักในการเจรจาไกล่เกลี่ยไม่ว่าจะด้วยวิธีการใดวิธีการหนึ่ง เพื่อให้ข้อพิพาทยุติโดยเร็ว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ถึงที่สุดแล้ว หากข้อพิพาทแรงงานไม่สามารถหาข้อยุติ ไม่สามารถตกลงกันได้ พนักงานประนอม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ข้อพิพาทแรงงานจะเสนอเรื่องต่อรัฐมนตรี เพื่อพิจารณาออกคำสั่งอย่างหนึ่งอย่างใดหรือหลายอย่าง หากเห็นว่าการปิดงานหรือการนัดหยุดงานนั้น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36431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F86217DD-16D1-C7AB-995C-15D69F522CF9}"/>
              </a:ext>
            </a:extLst>
          </p:cNvPr>
          <p:cNvSpPr txBox="1"/>
          <p:nvPr/>
        </p:nvSpPr>
        <p:spPr>
          <a:xfrm>
            <a:off x="1682319" y="585004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– อาจทำให้เกิดความเสียหายแก่เศรษฐกิจของประเทศ หรือ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– อาจก่อให้เกิดความเดือดร้อนแก่ประชาชน หรือ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– อาจเป็นอันตรายต่อความมั่นคงของประเทศ หรือ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– อาจขัดต่อความสงบเรียบร้อยของประชาชน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A1837226-0437-5D6E-988A-1938CCC7A04B}"/>
              </a:ext>
            </a:extLst>
          </p:cNvPr>
          <p:cNvSpPr/>
          <p:nvPr/>
        </p:nvSpPr>
        <p:spPr>
          <a:xfrm>
            <a:off x="1281624" y="1888520"/>
            <a:ext cx="6025896" cy="25745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BA85E81-F80D-72EC-672F-963A54143316}"/>
              </a:ext>
            </a:extLst>
          </p:cNvPr>
          <p:cNvSpPr txBox="1"/>
          <p:nvPr/>
        </p:nvSpPr>
        <p:spPr>
          <a:xfrm>
            <a:off x="1443820" y="1861528"/>
            <a:ext cx="5587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คำสั่งอาจเลือกข้อหนึ่งข้อใดหรือหลายข้อรวมกันได้ตามแต่จะเห็นสมควร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B84BCD59-8047-2891-4066-A4EC9BB42A49}"/>
              </a:ext>
            </a:extLst>
          </p:cNvPr>
          <p:cNvSpPr txBox="1"/>
          <p:nvPr/>
        </p:nvSpPr>
        <p:spPr>
          <a:xfrm>
            <a:off x="1281624" y="2288630"/>
            <a:ext cx="632653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สั่งให้นายจ้างซึ่งปิดงานรับลูกจ้างกลับเข้าทำงานและจ่ายค่าจ้างตามอัตราที่เคยจ่ายให้แก่ลูกจ้างนั้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สั่งให้ลูกจ้างซึ่งนัดหยุดงานกลับเข้าทำงานตามปกติ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จัดให้บุคคลเข้าทำงานแทนที่ลูกจ้างซึ่งมิได้ทำงานเพราะการปิดงานหรือการนัดหยุดงานนายจ้างต้องยอมให้บุคคลเหล่านั้นเข้าทำงาน และห้ามมิให้ลูกจ้างขัดขวางให้นายจ้างจ่ายค่าจ้างแก่บุคคลเหล่านั้นตามอัตราที่เคยจ่ายให้แก่ลูก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สั่งให้คณะกรรมการแรงงานสัมพันธ์ดำเนินการชี้ขาดข้อพิพาทแรงงาน (ตามพระราชบัญญัติแรงงานสัมพันธ์ พ.ศ.2518 มาตรา 35 ) 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ในระหว่างที่มีการเจรจากันระหว่างนายจ้างลูกจ้าง ในเรื่องสภาพการจ้างที่มีปัญหากันอยู่ หรืออยู่ในระหว่างการไกล่เกลี่ย การเจรจาห้ามมิให้นายจ้างเลิกจ้างลูกจ้าง (มาตรา 31) เว้นแต่ลูกจ้างกระทำการต่อไปนี้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ทุจริตต่อหน้าที่งาน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จงใจทำให้นายจ้างเสียหาย</a:t>
            </a:r>
          </a:p>
        </p:txBody>
      </p:sp>
    </p:spTree>
    <p:extLst>
      <p:ext uri="{BB962C8B-B14F-4D97-AF65-F5344CB8AC3E}">
        <p14:creationId xmlns:p14="http://schemas.microsoft.com/office/powerpoint/2010/main" val="2814060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0476D4CD-1D46-AA95-2D49-A3DF51424F50}"/>
              </a:ext>
            </a:extLst>
          </p:cNvPr>
          <p:cNvSpPr txBox="1"/>
          <p:nvPr/>
        </p:nvSpPr>
        <p:spPr>
          <a:xfrm>
            <a:off x="1364942" y="670456"/>
            <a:ext cx="64141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ฝ่าฝืนข้อบังคับ ระเบียบ ของนายจ้าง โดยได้มีการตักเตือนจากนายจ้างเป็นลายลักษณ์อักษร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ละทิ้งงานเป็นเวลา 3 วันทำงานติดต่อกันโดยไม่มีเหตุอันสมควร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1547F8B-177C-D5CD-1BAA-ED8BD4776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631" y="1851145"/>
            <a:ext cx="3640724" cy="786139"/>
          </a:xfrm>
          <a:prstGeom prst="rect">
            <a:avLst/>
          </a:prstGeom>
        </p:spPr>
      </p:pic>
      <p:sp>
        <p:nvSpPr>
          <p:cNvPr id="8" name="สี่เหลี่ยมผืนผ้า: มุมตัดด้านบน 7">
            <a:extLst>
              <a:ext uri="{FF2B5EF4-FFF2-40B4-BE49-F238E27FC236}">
                <a16:creationId xmlns:a16="http://schemas.microsoft.com/office/drawing/2014/main" id="{0D860DFF-5C29-85B4-64F0-2F70DD44DB89}"/>
              </a:ext>
            </a:extLst>
          </p:cNvPr>
          <p:cNvSpPr/>
          <p:nvPr/>
        </p:nvSpPr>
        <p:spPr>
          <a:xfrm>
            <a:off x="1123025" y="2692675"/>
            <a:ext cx="2401410" cy="573393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8AD64250-ACED-19AE-6CFB-76CF0B5BEF0D}"/>
              </a:ext>
            </a:extLst>
          </p:cNvPr>
          <p:cNvSpPr txBox="1"/>
          <p:nvPr/>
        </p:nvSpPr>
        <p:spPr>
          <a:xfrm>
            <a:off x="1123025" y="280440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4.8 คณะกรรมการลูกจ้าง</a:t>
            </a: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A4FB959D-9AD5-ACEA-0C2D-241FBA4B815B}"/>
              </a:ext>
            </a:extLst>
          </p:cNvPr>
          <p:cNvSpPr/>
          <p:nvPr/>
        </p:nvSpPr>
        <p:spPr>
          <a:xfrm>
            <a:off x="1032029" y="3383320"/>
            <a:ext cx="6747029" cy="301941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3B16D424-6A92-4F76-1E6C-58B47D39590D}"/>
              </a:ext>
            </a:extLst>
          </p:cNvPr>
          <p:cNvSpPr txBox="1"/>
          <p:nvPr/>
        </p:nvSpPr>
        <p:spPr>
          <a:xfrm>
            <a:off x="1273946" y="3369843"/>
            <a:ext cx="19575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กรรมการลูกจ้าง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10BF076B-B876-0C53-1DB7-96346CC0D013}"/>
              </a:ext>
            </a:extLst>
          </p:cNvPr>
          <p:cNvSpPr txBox="1"/>
          <p:nvPr/>
        </p:nvSpPr>
        <p:spPr>
          <a:xfrm>
            <a:off x="945473" y="3749055"/>
            <a:ext cx="747055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กรรมการลูกจ้าง มีที่มาจาก พระราชบัญญัติแรงงานสัมพันธ์ พ.ศ. 2518 มาตรา 45 กำหนดไว้ว่า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“ในสถานประกอบกิจการที่มีลูกจ้างตั้งแต่ห้าสิบคนขึ้นไป ลูกจ้างอาจจัดตั้ง คณะกรรมการลูกจ้างในสถาน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ประกอบกิจการนั้นได้ ในกรณีที่ลูกจ้างในสถานประกอบกิจการนั้นเกินหนึ่งในห้าของจำนวนลูกจ้างทั้งหมด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เป็นสมาชิกของสหภาพแรงงานให้คณะกรรมการลูกจ้างประกอบด้วย ลูกจ้างในสถานประกอบกิจการนั้น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ที่สหภาพแรงงานแต่งตั้งมีจำนวนมากกว่ากรรมการอื่นที่มิได้เป็นสมาชิกของสหภาพแรงงานหนึ่งคน ถ้าลูกจ้าง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ในสถานประกอบกิจการนั้นเกินกึ่งหนึ่งของจำนวนลูกจ้างทั้งหมดเป็นสมาชิกของสหภาพแรงงาน สหภาพแรงงานอาจแต่งตั้งกรรมการลูกจ้างทั้งคณะก็ได้ ให้นำมาตรา 15 วรรคสาม และวรรคสี่ มาใช้บังคับแก่การแต่งตั้งกรรมการลูกจ้าง ตามวรรคสองโดยอนุโลม”องค์ประกอบคือ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04956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E37457E5-1A52-45FE-4312-24E8FC2AE6D8}"/>
              </a:ext>
            </a:extLst>
          </p:cNvPr>
          <p:cNvSpPr txBox="1"/>
          <p:nvPr/>
        </p:nvSpPr>
        <p:spPr>
          <a:xfrm>
            <a:off x="1209582" y="788620"/>
            <a:ext cx="672483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สถานประกอบการที่มีลูกจ้างตั้งแต่ 50 คน ขึ้นไป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หากมีสหภาพแรงงาน ที่มีสมาชิกเกิน หนึ่งในห้า ของลูกจ้างทั้งหมด สหภาพแรงงานแต่งตั้ง กรรมการลูกจ้างได้เกินกึ่ง (ครึ่งหนึ่ง) ของคณะกรรมการลูกจ้างทั้งหมด 1 คน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หากสหภาพแรงงานมีสมาชิกเกินครึ่งหนึ่งของจำนวนลูกจ้างทั้งหมด สหภาพแรงงานแต่งตั้งกรรมการลูกจ้างได้ทั้งคณะจำนวนกรรมการลูกจ้าง มีได้กี่คนในสถานประกอบการ พิจารณาจาก จำนวนลูกจ้างที่มีอยู่ ณ ขณะแต่งตั้งหรือเลือกตั้งแล้วแต่กรณี ตามมาตรา 46 สรุปได้ คือ</a:t>
            </a:r>
          </a:p>
          <a:p>
            <a:r>
              <a:rPr lang="th-TH" sz="2000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– ลูกจ้างเกิน 50 คน แต่ไม่เกิน 100 คน มีกรรมการลูกจ้างได้ 5 คน</a:t>
            </a:r>
          </a:p>
          <a:p>
            <a:r>
              <a:rPr lang="th-TH" sz="2000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– ลูกจ้างเกิน 101 คน แต่ไม่เกิน 200 คน มีกรรมการลูกจ้างได้ 7 คน</a:t>
            </a:r>
          </a:p>
          <a:p>
            <a:r>
              <a:rPr lang="th-TH" sz="2000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– ลูกจ้างเกิน 201 คน แต่ไม่เกิน 400 คน มีกรรมการลูกจ้างได้ 9 คน</a:t>
            </a:r>
          </a:p>
          <a:p>
            <a:r>
              <a:rPr lang="th-TH" sz="2000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– ลูกจ้างเกิน 401 คน แต่ไม่เกิน 800 คน มีกรรมการลูกจ้างได้ 11 คน</a:t>
            </a:r>
          </a:p>
          <a:p>
            <a:r>
              <a:rPr lang="th-TH" sz="2000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– ลูกจ้างเกิน 801 คน แต่ไม่เกิน 1,500 คน มีกรรมการลูกจ้างได้ 13 คน</a:t>
            </a:r>
          </a:p>
          <a:p>
            <a:r>
              <a:rPr lang="th-TH" sz="2000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– ลูกจ้างเกิน 1,501 คน แต่ไม่เกิน 2,500 คน มีกรรมการลูกจ้างได้ 15 คน</a:t>
            </a:r>
          </a:p>
          <a:p>
            <a:r>
              <a:rPr lang="th-TH" sz="2000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– ลูกจ้างเกิน 2,500 คนขึ้นไป มีกรรมการลูกจ้างได้ไม่เกิน 17 ถึง 21 คน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22C96066-E3AA-F897-55BF-31DD0A320472}"/>
              </a:ext>
            </a:extLst>
          </p:cNvPr>
          <p:cNvSpPr/>
          <p:nvPr/>
        </p:nvSpPr>
        <p:spPr>
          <a:xfrm>
            <a:off x="1187388" y="4931132"/>
            <a:ext cx="6747029" cy="301941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6BBFEB51-1BD7-7EDB-C39E-61B5D5617F93}"/>
              </a:ext>
            </a:extLst>
          </p:cNvPr>
          <p:cNvSpPr txBox="1"/>
          <p:nvPr/>
        </p:nvSpPr>
        <p:spPr>
          <a:xfrm>
            <a:off x="1540276" y="488204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กรรมการลูกจ้าง มีบทบาท หน้าที่อย่างไร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9DBDD90B-6E14-BCBF-5348-CF5380C04DF3}"/>
              </a:ext>
            </a:extLst>
          </p:cNvPr>
          <p:cNvSpPr txBox="1"/>
          <p:nvPr/>
        </p:nvSpPr>
        <p:spPr>
          <a:xfrm>
            <a:off x="1266177" y="5361494"/>
            <a:ext cx="65894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เป็นไปตามพระราชบัญญัติแรงงานสัมพันธ์ มาตรา 50 สรุปได้ คือ ประชุมหารือกับนายจ้างอย่างน้อยสามเดือนต่อหนึ่งครั้ง เพื่อ</a:t>
            </a:r>
          </a:p>
        </p:txBody>
      </p:sp>
    </p:spTree>
    <p:extLst>
      <p:ext uri="{BB962C8B-B14F-4D97-AF65-F5344CB8AC3E}">
        <p14:creationId xmlns:p14="http://schemas.microsoft.com/office/powerpoint/2010/main" val="1384182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8F37576C-B757-93DC-DA02-7AFB4192D3D7}"/>
              </a:ext>
            </a:extLst>
          </p:cNvPr>
          <p:cNvSpPr txBox="1"/>
          <p:nvPr/>
        </p:nvSpPr>
        <p:spPr>
          <a:xfrm>
            <a:off x="1220676" y="784293"/>
            <a:ext cx="64585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จัดสวัสดิการแก่ลูกจ้าง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ปรึกษาหารือเพื่อกำหนดข้อบังคับในการทำงานอันจะเป็นประโยชน์ต่อนายจ้างและ ลูกจ้าง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พิจารณาคำร้องทุกข์ของลูกจ้าง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4. หาทางปรองดองและระงับข้อขัดแย้งในสถานประกอบกิจการ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5. ร้องขอต่อศาลแรงงานให้วินิจฉัย กรณี เห็นว่านายจ้างการกระทำการใด ๆ อันทำให้ลูกจ้างไม่ได้รับความเป็นธรรมหรือได้รับความเดือดร้อนเกินสมควร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1D5AADD-C5C3-2002-04D6-2091CF9B358A}"/>
              </a:ext>
            </a:extLst>
          </p:cNvPr>
          <p:cNvSpPr/>
          <p:nvPr/>
        </p:nvSpPr>
        <p:spPr>
          <a:xfrm>
            <a:off x="1076415" y="3278029"/>
            <a:ext cx="6747029" cy="301941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C159AE7F-EBF3-9D5D-D313-8C5C0592FBCD}"/>
              </a:ext>
            </a:extLst>
          </p:cNvPr>
          <p:cNvSpPr txBox="1"/>
          <p:nvPr/>
        </p:nvSpPr>
        <p:spPr>
          <a:xfrm>
            <a:off x="1318334" y="326336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กรรมการลูกจ้างกระทำความผิด ลงโทษได้หรือไม่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8412ABEB-5C07-3E25-6F0F-FE0EED1AEC71}"/>
              </a:ext>
            </a:extLst>
          </p:cNvPr>
          <p:cNvSpPr txBox="1"/>
          <p:nvPr/>
        </p:nvSpPr>
        <p:spPr>
          <a:xfrm>
            <a:off x="1078637" y="3705737"/>
            <a:ext cx="64229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กรรมการลูกจ้างได้รับความคุ้มครอง ตามพระราชบัญญัติแรงงานสัมพันธ์ มาตรา 52 “ห้ามิให้นายจ้างเลิกจ้าง ลดค่าจ้างลงโทษ ขัดขวางการปฏิบัติหน้าที่ ของกรรมการลูกจ้าง หรือกระทำการใด ๆ อันอาจเป็นผลให้กรรมการลูกจ้างไม่สามารถทำงานอยู่ต่อไปได้ เว้นแต่จะได้รับอนุญาตจากศาลแรงงาน” ดังนั้น หากจะลงโทษกรรมการลูกจ้าง ไม่ว่าจะตักเตือนเป็นหนังสือ พักงาน หรือเลิกจ้าง ต้องรับอนุญาตจากศาลก่อน ในทางปฏิบัติต้องยื่นคำร้องขอต่อศาลแรงงาน ขอให้ศาลอนุญาตเสียก่อนจึงจะสามารถลงโทษได้</a:t>
            </a:r>
          </a:p>
        </p:txBody>
      </p:sp>
    </p:spTree>
    <p:extLst>
      <p:ext uri="{BB962C8B-B14F-4D97-AF65-F5344CB8AC3E}">
        <p14:creationId xmlns:p14="http://schemas.microsoft.com/office/powerpoint/2010/main" val="4236386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ตัดด้านบน 3">
            <a:extLst>
              <a:ext uri="{FF2B5EF4-FFF2-40B4-BE49-F238E27FC236}">
                <a16:creationId xmlns:a16="http://schemas.microsoft.com/office/drawing/2014/main" id="{1FD3E5E8-41C6-3A8D-AF4E-2EEFC7555E20}"/>
              </a:ext>
            </a:extLst>
          </p:cNvPr>
          <p:cNvSpPr/>
          <p:nvPr/>
        </p:nvSpPr>
        <p:spPr>
          <a:xfrm>
            <a:off x="1091953" y="693466"/>
            <a:ext cx="1930893" cy="573393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FC1F02F-3980-3EBC-2E78-B03EB10B2597}"/>
              </a:ext>
            </a:extLst>
          </p:cNvPr>
          <p:cNvSpPr txBox="1"/>
          <p:nvPr/>
        </p:nvSpPr>
        <p:spPr>
          <a:xfrm>
            <a:off x="1091953" y="805194"/>
            <a:ext cx="19308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4.9 สมาคมนายจ้าง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2DFE53DB-06E7-E20C-E22D-5370C1B57CCC}"/>
              </a:ext>
            </a:extLst>
          </p:cNvPr>
          <p:cNvSpPr/>
          <p:nvPr/>
        </p:nvSpPr>
        <p:spPr>
          <a:xfrm>
            <a:off x="1091953" y="1422399"/>
            <a:ext cx="6747029" cy="301941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749F7AE5-50F1-A4B4-C764-95EB00929ECB}"/>
              </a:ext>
            </a:extLst>
          </p:cNvPr>
          <p:cNvSpPr txBox="1"/>
          <p:nvPr/>
        </p:nvSpPr>
        <p:spPr>
          <a:xfrm>
            <a:off x="1229558" y="1422399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4.9.1 ความหมายของสมาคมนายจ้าง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8AD1AE4E-E27F-B8BC-46D4-ED9BD087D07A}"/>
              </a:ext>
            </a:extLst>
          </p:cNvPr>
          <p:cNvSpPr txBox="1"/>
          <p:nvPr/>
        </p:nvSpPr>
        <p:spPr>
          <a:xfrm>
            <a:off x="989861" y="1879880"/>
            <a:ext cx="67470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808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สมาคมนายจ้าง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เป็นองค์กรของนายจ้างที่จัดตั้งขึ้นตามพระราชบัญญัติแรงงานสัมพันธ์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พ.ศ.2518 ผู้มีสิทธิจัดตั้งสมาคมนายจ้างต้องเป็นนายจ้างที่ประกอบกิจการประเภทเดียวกัน มีวัตถุประสงค์ตามพระราชบัญญัติแรงงานสัมพันธ์ พ.ศ.2518 กำหนดดัง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876C5AF5-7670-7BAC-D897-737F5BBEF6F9}"/>
              </a:ext>
            </a:extLst>
          </p:cNvPr>
          <p:cNvSpPr txBox="1"/>
          <p:nvPr/>
        </p:nvSpPr>
        <p:spPr>
          <a:xfrm>
            <a:off x="989861" y="2952914"/>
            <a:ext cx="63874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แสวงหาและคุ้มครองผลประโยชน์เกี่ยวกับสภาพการจ้าง เช่น เงื่อนไขการจ้างหรือการทำงานกำหนดวันเวลา ทำงาน ค่าจ้าง สวัสดิการ การเลิกจ้าง หรือประโยชน์อื่นของนายจ้างหรือลูกจ้างอันเกี่ยวกับการจ้างหรือการทำงาน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ส่งเสริมความสัมพันธ์อันดีระหว่างนายจ้างกับลูกจ้าง และระหว่างนายจ้างด้วยกัน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8250661-2403-78A0-EC6B-5B9A62FFDBBA}"/>
              </a:ext>
            </a:extLst>
          </p:cNvPr>
          <p:cNvSpPr txBox="1"/>
          <p:nvPr/>
        </p:nvSpPr>
        <p:spPr>
          <a:xfrm>
            <a:off x="989861" y="4333724"/>
            <a:ext cx="67470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การขอจดทะเบียนสมาคมนายจ้างนั้น ให้นายจ้างผู้มีสิทธิจัดตั้งสมาคมนายจ้างจำนวนไม่น้อย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กว่าสามคนเป็นผู้เริ่มก่อการ ยื่นคำขอเป็นหนังสือต่อนายทะเบียนพร้อมด้วยร่างข้อบังคับของสมาคมนายจ้างอย่างน้อยสามฉบับ คำขอนั้นต้องระบุชื่อ อายุ อาชีพ หรือวิชาชีพ และที่อยู่ของผู้เริ่มก่อการทุกคน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สมาคมนายจ้างต้องมีข้อบังคับ กรรมการบริหาร และต้องจดทะเบียนต่อนายทะเบียน เมื่อได้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รับการจดทะเบียนแล้วมีฐานะเป็นนิติบุคคล</a:t>
            </a:r>
          </a:p>
        </p:txBody>
      </p:sp>
    </p:spTree>
    <p:extLst>
      <p:ext uri="{BB962C8B-B14F-4D97-AF65-F5344CB8AC3E}">
        <p14:creationId xmlns:p14="http://schemas.microsoft.com/office/powerpoint/2010/main" val="3102424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999A036B-3CC3-B037-A636-FFC06C4964B7}"/>
              </a:ext>
            </a:extLst>
          </p:cNvPr>
          <p:cNvSpPr/>
          <p:nvPr/>
        </p:nvSpPr>
        <p:spPr>
          <a:xfrm>
            <a:off x="1038687" y="831776"/>
            <a:ext cx="6747029" cy="301941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EEAF8C14-E8AA-4DB6-D2EC-8B1C43653407}"/>
              </a:ext>
            </a:extLst>
          </p:cNvPr>
          <p:cNvSpPr txBox="1"/>
          <p:nvPr/>
        </p:nvSpPr>
        <p:spPr>
          <a:xfrm>
            <a:off x="1282824" y="831776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คุณสมบัติของผู้เริ่มก่อการ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C9F2DEA7-324F-B403-FE09-7C15B1FDA8C7}"/>
              </a:ext>
            </a:extLst>
          </p:cNvPr>
          <p:cNvSpPr txBox="1"/>
          <p:nvPr/>
        </p:nvSpPr>
        <p:spPr>
          <a:xfrm>
            <a:off x="1185169" y="1231886"/>
            <a:ext cx="61211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เป็นผู้มีอำนาจกระทำการแทนบริษัทจำกัด/ห้างหุ้นส่วนจำกัด/ห้างหุ้นส่วนสามัญนิติบุคคล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บรรลุนิติภาวะ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มีสัญชาติไทย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AC90EBF2-56A2-BCD8-8E49-7B97453604E8}"/>
              </a:ext>
            </a:extLst>
          </p:cNvPr>
          <p:cNvSpPr/>
          <p:nvPr/>
        </p:nvSpPr>
        <p:spPr>
          <a:xfrm>
            <a:off x="1038686" y="2555325"/>
            <a:ext cx="6747029" cy="301941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90ABDC81-1FD5-62D0-F96A-4AD4654B49DF}"/>
              </a:ext>
            </a:extLst>
          </p:cNvPr>
          <p:cNvSpPr txBox="1"/>
          <p:nvPr/>
        </p:nvSpPr>
        <p:spPr>
          <a:xfrm>
            <a:off x="1069760" y="255532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อำนาจหน้าที่ของสมาคมนายจ้าง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1909E813-8F56-286D-99B3-E54E8B2F106E}"/>
              </a:ext>
            </a:extLst>
          </p:cNvPr>
          <p:cNvSpPr txBox="1"/>
          <p:nvPr/>
        </p:nvSpPr>
        <p:spPr>
          <a:xfrm>
            <a:off x="1047565" y="2945728"/>
            <a:ext cx="702667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เรียกร้อง เจรจา ทำความตกลงและรับทราบคำชี้ขาด หรือทำข้อตกลงกับสหภาพแรงงาน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หรือลูกจ้างในกิจการของสมาชิกได้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จัดการและดำเนินการเพื่อให้สมาชิกได้รับประโยชน์ ทั้งนี้ภายใต้บังคับของวัตถุที่ประสงค์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ของสมาคมนายจ้าง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จัดให้มีบริการสนเทศเพื่อให้สมาชิกมาติดต่อเกี่ยวกับการดำเนินธุรกิจ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4. จัดให้มีบริการการให้คำปรึกษาเพื่อแก้ไขปัญหา หรือขจัดข้อขัดแย้งเกี่ยวกับการบริหารงาน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และการทำงาน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5. จัดให้มีการให้บริการเกี่ยวกับการจัดสรรเงิน หรือทรัพย์สินเพื่อสวัสดิการของสมาชิก หรือ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เพื่อสาธารณประโยชน์ ทั้งนี้ตามที่ที่ประชุมใหญ่เห็นสมควร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6. เรียกเก็บเงินค่าสมัครเป็นสมาชิก และเงินค่าบำรุงตามอัตราที่กำหนดในข้อบังคับของสมาคม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นายจ้าง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37116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ตัดด้านบน 3">
            <a:extLst>
              <a:ext uri="{FF2B5EF4-FFF2-40B4-BE49-F238E27FC236}">
                <a16:creationId xmlns:a16="http://schemas.microsoft.com/office/drawing/2014/main" id="{5D4F02EC-D10E-9245-D8C0-CAF1E91C762D}"/>
              </a:ext>
            </a:extLst>
          </p:cNvPr>
          <p:cNvSpPr/>
          <p:nvPr/>
        </p:nvSpPr>
        <p:spPr>
          <a:xfrm>
            <a:off x="922124" y="713806"/>
            <a:ext cx="2478024" cy="573393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623D2F28-9C9F-84B9-AF11-4E0F20C53B26}"/>
              </a:ext>
            </a:extLst>
          </p:cNvPr>
          <p:cNvSpPr txBox="1"/>
          <p:nvPr/>
        </p:nvSpPr>
        <p:spPr>
          <a:xfrm>
            <a:off x="1238435" y="825534"/>
            <a:ext cx="2161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หัวข้อเรื่อง (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Topics)</a:t>
            </a:r>
            <a:endParaRPr lang="th-TH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3" name="สี่เหลี่ยมผืนผ้า 32">
            <a:extLst>
              <a:ext uri="{FF2B5EF4-FFF2-40B4-BE49-F238E27FC236}">
                <a16:creationId xmlns:a16="http://schemas.microsoft.com/office/drawing/2014/main" id="{6B257666-0B79-2D4E-2C2E-9C736169E28E}"/>
              </a:ext>
            </a:extLst>
          </p:cNvPr>
          <p:cNvSpPr/>
          <p:nvPr/>
        </p:nvSpPr>
        <p:spPr>
          <a:xfrm>
            <a:off x="880931" y="1455272"/>
            <a:ext cx="3318207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82D72C7-8166-F235-39ED-79398B6B8627}"/>
              </a:ext>
            </a:extLst>
          </p:cNvPr>
          <p:cNvSpPr txBox="1"/>
          <p:nvPr/>
        </p:nvSpPr>
        <p:spPr>
          <a:xfrm>
            <a:off x="922124" y="150653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4.1 พระราชบัญญัติแรงงานสัมพันธ์ พ.ศ. 2518</a:t>
            </a:r>
          </a:p>
        </p:txBody>
      </p: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0520104A-B802-C442-AF95-7DE3E1307ED9}"/>
              </a:ext>
            </a:extLst>
          </p:cNvPr>
          <p:cNvSpPr/>
          <p:nvPr/>
        </p:nvSpPr>
        <p:spPr>
          <a:xfrm>
            <a:off x="880930" y="1923897"/>
            <a:ext cx="3318207" cy="579449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1737E081-2D5E-732F-7CCC-84A8E9080365}"/>
              </a:ext>
            </a:extLst>
          </p:cNvPr>
          <p:cNvSpPr txBox="1"/>
          <p:nvPr/>
        </p:nvSpPr>
        <p:spPr>
          <a:xfrm>
            <a:off x="922124" y="1925916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4.2 วัตถุประสงค์ของพระราชบัญญัติแรงงาน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สัมพันธ์ พ.ศ. 2518</a:t>
            </a:r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B1ABE921-C344-C862-BFEF-7BA94481D6D1}"/>
              </a:ext>
            </a:extLst>
          </p:cNvPr>
          <p:cNvSpPr/>
          <p:nvPr/>
        </p:nvSpPr>
        <p:spPr>
          <a:xfrm>
            <a:off x="880929" y="2549991"/>
            <a:ext cx="3318207" cy="639981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DE88BBBB-9DD8-7CFE-504B-DE8BE94F1535}"/>
              </a:ext>
            </a:extLst>
          </p:cNvPr>
          <p:cNvSpPr txBox="1"/>
          <p:nvPr/>
        </p:nvSpPr>
        <p:spPr>
          <a:xfrm>
            <a:off x="915554" y="2557554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4.3 นิยามศัพท์ในพระราชบัญญัติแรงงานสัมพันธ์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พ.ศ. 2518</a:t>
            </a:r>
          </a:p>
        </p:txBody>
      </p:sp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92D333B3-372B-2EEC-D087-5B0AFD3C6742}"/>
              </a:ext>
            </a:extLst>
          </p:cNvPr>
          <p:cNvSpPr/>
          <p:nvPr/>
        </p:nvSpPr>
        <p:spPr>
          <a:xfrm>
            <a:off x="886389" y="3239781"/>
            <a:ext cx="3318207" cy="589391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A0EE52A3-0401-FC43-CCD1-6492A0776AC8}"/>
              </a:ext>
            </a:extLst>
          </p:cNvPr>
          <p:cNvSpPr txBox="1"/>
          <p:nvPr/>
        </p:nvSpPr>
        <p:spPr>
          <a:xfrm>
            <a:off x="915554" y="3197535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4.4 ขอบเขตการบังคับใช้และหน่วยงานที่มิให้ใช้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บังคับ</a:t>
            </a:r>
          </a:p>
        </p:txBody>
      </p:sp>
      <p:sp>
        <p:nvSpPr>
          <p:cNvPr id="37" name="สี่เหลี่ยมผืนผ้า 36">
            <a:extLst>
              <a:ext uri="{FF2B5EF4-FFF2-40B4-BE49-F238E27FC236}">
                <a16:creationId xmlns:a16="http://schemas.microsoft.com/office/drawing/2014/main" id="{A463787A-4243-6AE6-F379-D03A0D300B3C}"/>
              </a:ext>
            </a:extLst>
          </p:cNvPr>
          <p:cNvSpPr/>
          <p:nvPr/>
        </p:nvSpPr>
        <p:spPr>
          <a:xfrm>
            <a:off x="880929" y="3878981"/>
            <a:ext cx="3318207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C8197116-961E-C960-B044-22D0D6DC822A}"/>
              </a:ext>
            </a:extLst>
          </p:cNvPr>
          <p:cNvSpPr txBox="1"/>
          <p:nvPr/>
        </p:nvSpPr>
        <p:spPr>
          <a:xfrm>
            <a:off x="880929" y="3914712"/>
            <a:ext cx="3185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4.5 ข้อตกลงเกี่ยวกับสภาพการจ้างงาน</a:t>
            </a:r>
          </a:p>
        </p:txBody>
      </p:sp>
      <p:sp>
        <p:nvSpPr>
          <p:cNvPr id="38" name="สี่เหลี่ยมผืนผ้า 37">
            <a:extLst>
              <a:ext uri="{FF2B5EF4-FFF2-40B4-BE49-F238E27FC236}">
                <a16:creationId xmlns:a16="http://schemas.microsoft.com/office/drawing/2014/main" id="{CDB89DA6-B63F-0A68-E217-AE350E0B9430}"/>
              </a:ext>
            </a:extLst>
          </p:cNvPr>
          <p:cNvSpPr/>
          <p:nvPr/>
        </p:nvSpPr>
        <p:spPr>
          <a:xfrm>
            <a:off x="881021" y="4324112"/>
            <a:ext cx="3318207" cy="648141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774C43A5-9FD7-95E2-E051-1076C2347B41}"/>
              </a:ext>
            </a:extLst>
          </p:cNvPr>
          <p:cNvSpPr txBox="1"/>
          <p:nvPr/>
        </p:nvSpPr>
        <p:spPr>
          <a:xfrm>
            <a:off x="922124" y="4340252"/>
            <a:ext cx="30195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4.6 วิธีระงับข้อพิพาทแรงงาน การปิดงาน 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และการนัดหยุดงาน</a:t>
            </a:r>
          </a:p>
        </p:txBody>
      </p:sp>
      <p:sp>
        <p:nvSpPr>
          <p:cNvPr id="39" name="สี่เหลี่ยมผืนผ้า 38">
            <a:extLst>
              <a:ext uri="{FF2B5EF4-FFF2-40B4-BE49-F238E27FC236}">
                <a16:creationId xmlns:a16="http://schemas.microsoft.com/office/drawing/2014/main" id="{9971F9E4-6DE6-DFA1-98D6-38059F4682A0}"/>
              </a:ext>
            </a:extLst>
          </p:cNvPr>
          <p:cNvSpPr/>
          <p:nvPr/>
        </p:nvSpPr>
        <p:spPr>
          <a:xfrm>
            <a:off x="880928" y="5042206"/>
            <a:ext cx="3318207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31B69F0D-1710-F27B-73F2-F632A4B81ED5}"/>
              </a:ext>
            </a:extLst>
          </p:cNvPr>
          <p:cNvSpPr txBox="1"/>
          <p:nvPr/>
        </p:nvSpPr>
        <p:spPr>
          <a:xfrm>
            <a:off x="922124" y="5068646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4.7 ข้อห้ามสำหรับนายจ้าง</a:t>
            </a:r>
          </a:p>
        </p:txBody>
      </p:sp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6A49C028-5596-3895-51E8-16456ACA24D9}"/>
              </a:ext>
            </a:extLst>
          </p:cNvPr>
          <p:cNvSpPr/>
          <p:nvPr/>
        </p:nvSpPr>
        <p:spPr>
          <a:xfrm>
            <a:off x="880928" y="5523753"/>
            <a:ext cx="3318207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3B134E33-FD8A-46D9-5C57-AEB611714F8E}"/>
              </a:ext>
            </a:extLst>
          </p:cNvPr>
          <p:cNvSpPr txBox="1"/>
          <p:nvPr/>
        </p:nvSpPr>
        <p:spPr>
          <a:xfrm>
            <a:off x="922124" y="562035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4.8 คณะกรรมการลูกจ้าง</a:t>
            </a:r>
          </a:p>
        </p:txBody>
      </p:sp>
      <p:sp>
        <p:nvSpPr>
          <p:cNvPr id="41" name="สี่เหลี่ยมผืนผ้า 40">
            <a:extLst>
              <a:ext uri="{FF2B5EF4-FFF2-40B4-BE49-F238E27FC236}">
                <a16:creationId xmlns:a16="http://schemas.microsoft.com/office/drawing/2014/main" id="{49FAD24F-312F-226F-69F8-3655498C1718}"/>
              </a:ext>
            </a:extLst>
          </p:cNvPr>
          <p:cNvSpPr/>
          <p:nvPr/>
        </p:nvSpPr>
        <p:spPr>
          <a:xfrm>
            <a:off x="4851643" y="1923897"/>
            <a:ext cx="3318207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A741859B-8529-CB31-E566-14D61125773A}"/>
              </a:ext>
            </a:extLst>
          </p:cNvPr>
          <p:cNvSpPr txBox="1"/>
          <p:nvPr/>
        </p:nvSpPr>
        <p:spPr>
          <a:xfrm>
            <a:off x="4939406" y="1971842"/>
            <a:ext cx="23790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4.10 สหภาพแรงงาน</a:t>
            </a:r>
          </a:p>
        </p:txBody>
      </p:sp>
      <p:sp>
        <p:nvSpPr>
          <p:cNvPr id="42" name="สี่เหลี่ยมผืนผ้า 41">
            <a:extLst>
              <a:ext uri="{FF2B5EF4-FFF2-40B4-BE49-F238E27FC236}">
                <a16:creationId xmlns:a16="http://schemas.microsoft.com/office/drawing/2014/main" id="{18DDA4AD-C915-1F49-54EB-80F1A3512B4B}"/>
              </a:ext>
            </a:extLst>
          </p:cNvPr>
          <p:cNvSpPr/>
          <p:nvPr/>
        </p:nvSpPr>
        <p:spPr>
          <a:xfrm>
            <a:off x="4851643" y="2411317"/>
            <a:ext cx="3318207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88F39FCF-4D3F-F501-466B-3454F04625C4}"/>
              </a:ext>
            </a:extLst>
          </p:cNvPr>
          <p:cNvSpPr txBox="1"/>
          <p:nvPr/>
        </p:nvSpPr>
        <p:spPr>
          <a:xfrm>
            <a:off x="4939406" y="239970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4.11 สหพันธ์นายจ้างและสหพันธ์แรงงาน</a:t>
            </a:r>
          </a:p>
        </p:txBody>
      </p:sp>
      <p:sp>
        <p:nvSpPr>
          <p:cNvPr id="43" name="สี่เหลี่ยมผืนผ้า 42">
            <a:extLst>
              <a:ext uri="{FF2B5EF4-FFF2-40B4-BE49-F238E27FC236}">
                <a16:creationId xmlns:a16="http://schemas.microsoft.com/office/drawing/2014/main" id="{17022EF4-A67C-F64A-D9DE-ABDEA760D97E}"/>
              </a:ext>
            </a:extLst>
          </p:cNvPr>
          <p:cNvSpPr/>
          <p:nvPr/>
        </p:nvSpPr>
        <p:spPr>
          <a:xfrm>
            <a:off x="4851644" y="2924215"/>
            <a:ext cx="3318207" cy="620113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9EE0818C-F705-63D9-A71E-10F4700BF551}"/>
              </a:ext>
            </a:extLst>
          </p:cNvPr>
          <p:cNvSpPr txBox="1"/>
          <p:nvPr/>
        </p:nvSpPr>
        <p:spPr>
          <a:xfrm>
            <a:off x="4930013" y="2864433"/>
            <a:ext cx="31614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4.12 สภาองค์การนายจ้างและสภาองค์การ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ลูกจ้าง</a:t>
            </a:r>
          </a:p>
        </p:txBody>
      </p:sp>
      <p:sp>
        <p:nvSpPr>
          <p:cNvPr id="44" name="สี่เหลี่ยมผืนผ้า 43">
            <a:extLst>
              <a:ext uri="{FF2B5EF4-FFF2-40B4-BE49-F238E27FC236}">
                <a16:creationId xmlns:a16="http://schemas.microsoft.com/office/drawing/2014/main" id="{B98F2388-B1A8-CA96-C14E-BA348FDE5FB4}"/>
              </a:ext>
            </a:extLst>
          </p:cNvPr>
          <p:cNvSpPr/>
          <p:nvPr/>
        </p:nvSpPr>
        <p:spPr>
          <a:xfrm>
            <a:off x="4851645" y="3599325"/>
            <a:ext cx="3318207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9D65C084-DCC8-0ED9-1497-3D2440006D66}"/>
              </a:ext>
            </a:extLst>
          </p:cNvPr>
          <p:cNvSpPr txBox="1"/>
          <p:nvPr/>
        </p:nvSpPr>
        <p:spPr>
          <a:xfrm>
            <a:off x="4984809" y="3655492"/>
            <a:ext cx="31160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4.13 การกระทำอันไม่เป็นธรรม</a:t>
            </a:r>
          </a:p>
        </p:txBody>
      </p:sp>
      <p:sp>
        <p:nvSpPr>
          <p:cNvPr id="45" name="สี่เหลี่ยมผืนผ้า 44">
            <a:extLst>
              <a:ext uri="{FF2B5EF4-FFF2-40B4-BE49-F238E27FC236}">
                <a16:creationId xmlns:a16="http://schemas.microsoft.com/office/drawing/2014/main" id="{5BC037AB-06A8-84E0-5AAE-EB4D9D85DD17}"/>
              </a:ext>
            </a:extLst>
          </p:cNvPr>
          <p:cNvSpPr/>
          <p:nvPr/>
        </p:nvSpPr>
        <p:spPr>
          <a:xfrm>
            <a:off x="4851646" y="4043969"/>
            <a:ext cx="3318207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21A215CF-FBCF-0F92-2824-BBFC36D4D9BD}"/>
              </a:ext>
            </a:extLst>
          </p:cNvPr>
          <p:cNvSpPr txBox="1"/>
          <p:nvPr/>
        </p:nvSpPr>
        <p:spPr>
          <a:xfrm>
            <a:off x="5030178" y="4092536"/>
            <a:ext cx="22883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4.14 บทกำหนดโทษ</a:t>
            </a:r>
          </a:p>
        </p:txBody>
      </p:sp>
      <p:sp>
        <p:nvSpPr>
          <p:cNvPr id="46" name="สี่เหลี่ยมผืนผ้า 45">
            <a:extLst>
              <a:ext uri="{FF2B5EF4-FFF2-40B4-BE49-F238E27FC236}">
                <a16:creationId xmlns:a16="http://schemas.microsoft.com/office/drawing/2014/main" id="{82FD766B-8B43-61F6-0A0A-722F83121AB0}"/>
              </a:ext>
            </a:extLst>
          </p:cNvPr>
          <p:cNvSpPr/>
          <p:nvPr/>
        </p:nvSpPr>
        <p:spPr>
          <a:xfrm>
            <a:off x="4851643" y="1475359"/>
            <a:ext cx="3318207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96CF6123-D44B-97BD-03DC-CC71BD950AC9}"/>
              </a:ext>
            </a:extLst>
          </p:cNvPr>
          <p:cNvSpPr txBox="1"/>
          <p:nvPr/>
        </p:nvSpPr>
        <p:spPr>
          <a:xfrm>
            <a:off x="4939406" y="147701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4.9 สมาคมนายจ้าง</a:t>
            </a:r>
          </a:p>
        </p:txBody>
      </p:sp>
    </p:spTree>
    <p:extLst>
      <p:ext uri="{BB962C8B-B14F-4D97-AF65-F5344CB8AC3E}">
        <p14:creationId xmlns:p14="http://schemas.microsoft.com/office/powerpoint/2010/main" val="3685495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D8D4D83A-B247-8551-AAAC-1EA88712DD88}"/>
              </a:ext>
            </a:extLst>
          </p:cNvPr>
          <p:cNvSpPr/>
          <p:nvPr/>
        </p:nvSpPr>
        <p:spPr>
          <a:xfrm>
            <a:off x="1043126" y="742999"/>
            <a:ext cx="6747029" cy="301941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BA35189-69A9-A979-78C6-2745C3A2B374}"/>
              </a:ext>
            </a:extLst>
          </p:cNvPr>
          <p:cNvSpPr txBox="1"/>
          <p:nvPr/>
        </p:nvSpPr>
        <p:spPr>
          <a:xfrm>
            <a:off x="1247312" y="742999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4.9.2 บทบาทของสมาคมนายจ้างต่อสมาชิก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56A0D904-E0ED-FE62-264D-095C3D5F6865}"/>
              </a:ext>
            </a:extLst>
          </p:cNvPr>
          <p:cNvSpPr txBox="1"/>
          <p:nvPr/>
        </p:nvSpPr>
        <p:spPr>
          <a:xfrm>
            <a:off x="1043126" y="1223008"/>
            <a:ext cx="65428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เป็นตัวแทน เจรจา ทำความตกลง รับทราบคำชี้ขาดและดำเนินการใด ๆ เพื่อให้สมาชิกได้รับประโยชน์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เป็นผู้แทนที่ดี มีความซื่อสัตย์ต่อสมาชิก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ให้สมาชิกได้มีส่วนร่วมในกิจกรรมของสมาคมนายจ้างและให้คำแนะนำแก่สมาชิกในแนวทางที่ถูกต้อง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4. คุ้มครองผลประโยชน์ของสมาชิก และดำเนินกิจการตามขั้นตอนของกฎหมาย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สี่เหลี่ยมผืนผ้า: มุมตัดด้านบน 8">
            <a:extLst>
              <a:ext uri="{FF2B5EF4-FFF2-40B4-BE49-F238E27FC236}">
                <a16:creationId xmlns:a16="http://schemas.microsoft.com/office/drawing/2014/main" id="{C8B57961-747D-160E-B27C-B0C3B9ADE0CB}"/>
              </a:ext>
            </a:extLst>
          </p:cNvPr>
          <p:cNvSpPr/>
          <p:nvPr/>
        </p:nvSpPr>
        <p:spPr>
          <a:xfrm>
            <a:off x="1043126" y="3239223"/>
            <a:ext cx="1930893" cy="573393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4095C863-C139-C376-B77C-2304678546F6}"/>
              </a:ext>
            </a:extLst>
          </p:cNvPr>
          <p:cNvSpPr txBox="1"/>
          <p:nvPr/>
        </p:nvSpPr>
        <p:spPr>
          <a:xfrm>
            <a:off x="1043126" y="3324532"/>
            <a:ext cx="22593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4.10 สหภาพแรงงาน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031F78CF-2602-AB85-0FAF-D420F42397FF}"/>
              </a:ext>
            </a:extLst>
          </p:cNvPr>
          <p:cNvSpPr txBox="1"/>
          <p:nvPr/>
        </p:nvSpPr>
        <p:spPr>
          <a:xfrm>
            <a:off x="945471" y="3975148"/>
            <a:ext cx="67470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ในสถานประกอบการใด ๆ รวมกันไม่น้อยกว่าสิบคน อาจเข้าชื่อร่วมกันจัดตั้งสหภาพแรงงานได้โดยยื่นขอจดทะเบียนต่อนายทะเบียน ตามขั้นตอนที่กำหนด</a:t>
            </a: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489DBA32-856C-E8B7-779F-FEA4DC445E6C}"/>
              </a:ext>
            </a:extLst>
          </p:cNvPr>
          <p:cNvSpPr txBox="1"/>
          <p:nvPr/>
        </p:nvSpPr>
        <p:spPr>
          <a:xfrm>
            <a:off x="945471" y="5130423"/>
            <a:ext cx="67470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แสวงหาและคุ้มครองผลประโยชน์เกี่ยวกับสภาพการจ้าง และส่งเสริมความสัมพันธ์อันดี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ระหว่างนายจ้างกับลูกจ้าง และระหว่างลูกจ้างด้วยกันเอง ตามพระราชบัญญัติแรงงานสัมพันธ์ (มาตรา 86)</a:t>
            </a: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D4D3F4D7-C72E-B207-8D64-AEF993C62F60}"/>
              </a:ext>
            </a:extLst>
          </p:cNvPr>
          <p:cNvSpPr/>
          <p:nvPr/>
        </p:nvSpPr>
        <p:spPr>
          <a:xfrm>
            <a:off x="1043125" y="4730313"/>
            <a:ext cx="6747029" cy="301941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A89E6448-D682-C3D2-854B-B575418EA481}"/>
              </a:ext>
            </a:extLst>
          </p:cNvPr>
          <p:cNvSpPr txBox="1"/>
          <p:nvPr/>
        </p:nvSpPr>
        <p:spPr>
          <a:xfrm>
            <a:off x="1247312" y="4706673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4.10.1 วัตถุประสงค์ การตั้งสหภาพแรงงาน ฯ</a:t>
            </a:r>
          </a:p>
        </p:txBody>
      </p:sp>
    </p:spTree>
    <p:extLst>
      <p:ext uri="{BB962C8B-B14F-4D97-AF65-F5344CB8AC3E}">
        <p14:creationId xmlns:p14="http://schemas.microsoft.com/office/powerpoint/2010/main" val="2233258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4D3F541A-3B44-F036-3C6A-4E53EA8ADA39}"/>
              </a:ext>
            </a:extLst>
          </p:cNvPr>
          <p:cNvSpPr/>
          <p:nvPr/>
        </p:nvSpPr>
        <p:spPr>
          <a:xfrm>
            <a:off x="903301" y="761503"/>
            <a:ext cx="6747029" cy="301941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8FCF842F-0C06-196B-60D6-95227789D25C}"/>
              </a:ext>
            </a:extLst>
          </p:cNvPr>
          <p:cNvSpPr txBox="1"/>
          <p:nvPr/>
        </p:nvSpPr>
        <p:spPr>
          <a:xfrm>
            <a:off x="1140780" y="768996"/>
            <a:ext cx="58637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4.10.2 หน้าที่ของสหภาพแรงงาน ฯ หรือคณะกรรมการสหภาพแรงงาน ฯ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8B10EECB-9051-478B-5944-7319FF9B84B4}"/>
              </a:ext>
            </a:extLst>
          </p:cNvPr>
          <p:cNvSpPr txBox="1"/>
          <p:nvPr/>
        </p:nvSpPr>
        <p:spPr>
          <a:xfrm>
            <a:off x="903301" y="1252543"/>
            <a:ext cx="636972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เรียกร้อง เจรจา ทำความตกลง และรับทราบตำชี้ขาดหรือทำข้อตกลงกับนายจ้าง หรือสมาคมนายจ้างในกิจการของสมาชิกได้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จัดการและดำเนินการเพื่อให้สมาชิกได้รับประโยชน์ ภายใต้วัตถุประสงค์ของสหภาพแรงงาน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จัดให้บริการสารสนเทศให้สมาชิก เกี่ยวกับการจัดหางาน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ให้คำปรึกษา เพื่อแก้ไขปัญหาหรือขจัดข้อขัดแย้งเกี่ยวกับการบริหารและการทำงาน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ให้บริการเกี่ยวกับการจัดสรรเงินหรือทรัพย์สินเพื่อสวัสดิการของสมาชิก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เรียกเก็บค่าสมัครสมาชิกและเงินค่าบำรุง ตามข้อบังคับสหภาพแรงงาน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156B7EB1-991C-8C33-3C68-95C3DCD69C64}"/>
              </a:ext>
            </a:extLst>
          </p:cNvPr>
          <p:cNvSpPr/>
          <p:nvPr/>
        </p:nvSpPr>
        <p:spPr>
          <a:xfrm>
            <a:off x="1037945" y="3845216"/>
            <a:ext cx="6747029" cy="301941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C3993BEE-4513-78BB-DB73-3D737F00054E}"/>
              </a:ext>
            </a:extLst>
          </p:cNvPr>
          <p:cNvSpPr txBox="1"/>
          <p:nvPr/>
        </p:nvSpPr>
        <p:spPr>
          <a:xfrm>
            <a:off x="1140780" y="3845216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4.10.3 สิทธิการลากรรมการสหภาพแรงงาน ฯ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CA7160A7-C695-AF45-0834-C2549C70CA46}"/>
              </a:ext>
            </a:extLst>
          </p:cNvPr>
          <p:cNvSpPr txBox="1"/>
          <p:nvPr/>
        </p:nvSpPr>
        <p:spPr>
          <a:xfrm>
            <a:off x="1398232" y="4245326"/>
            <a:ext cx="57127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ลาเพื่อไปดำเนินกิจการสหภาพแรงงานในฐานะผู้แทนลูกจ้างในการเจรจา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การไกล่เกลี่ย และการชี้ขาดข้อพิพาทแรงงาน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ลาเพื่อไปร่วมประชุมตามที่ทางราชการกำหนด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แจ้งให้นายจ้างทราบล่วงหน้าถึงสาเหตุที่ลาโดยชัดแจ้ง พร้อมแสดงหลักฐานที่เกี่ยวข้อง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ถือว่าเป็นวันทำงาน</a:t>
            </a:r>
          </a:p>
        </p:txBody>
      </p:sp>
    </p:spTree>
    <p:extLst>
      <p:ext uri="{BB962C8B-B14F-4D97-AF65-F5344CB8AC3E}">
        <p14:creationId xmlns:p14="http://schemas.microsoft.com/office/powerpoint/2010/main" val="409365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E2B5CA42-CB41-19DD-A0FD-E2202C357F18}"/>
              </a:ext>
            </a:extLst>
          </p:cNvPr>
          <p:cNvSpPr/>
          <p:nvPr/>
        </p:nvSpPr>
        <p:spPr>
          <a:xfrm>
            <a:off x="940291" y="918543"/>
            <a:ext cx="6747029" cy="301941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2C01435-E090-A8E4-89F5-81A7C9E4EF16}"/>
              </a:ext>
            </a:extLst>
          </p:cNvPr>
          <p:cNvSpPr txBox="1"/>
          <p:nvPr/>
        </p:nvSpPr>
        <p:spPr>
          <a:xfrm>
            <a:off x="1194047" y="87834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4.10.4 หน้าที่ของคณะกรรมการสวัสดิการในสถานประกอบการ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E4EEFFE7-CCCB-7ABA-B851-FE5B35DDDD6C}"/>
              </a:ext>
            </a:extLst>
          </p:cNvPr>
          <p:cNvSpPr txBox="1"/>
          <p:nvPr/>
        </p:nvSpPr>
        <p:spPr>
          <a:xfrm>
            <a:off x="895902" y="1318653"/>
            <a:ext cx="674702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ประชุมหารือกับนายจ้างอย่างน้อย สามเดือนต่อครั้ง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ร่วมหารือกับนายจ้างเพื่อจัดสวัสดิการแก่ลูกจ้าง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ให้คำปรึกษา เสนอแนะความเห็นแก่นายจ้างในการจัดสวัสดิการสำหรับลูกจ้าง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ตรวจตรา ควบคุม ดูแล การจัดสวัสดิการที่นายจ้างจัดให้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เสนอข้อคิดเห็น และแนวทางในการจัดสวัสดิการ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A57DDB41-96C8-2AAF-C1BD-2A86B2370147}"/>
              </a:ext>
            </a:extLst>
          </p:cNvPr>
          <p:cNvSpPr/>
          <p:nvPr/>
        </p:nvSpPr>
        <p:spPr>
          <a:xfrm>
            <a:off x="1003914" y="3045561"/>
            <a:ext cx="6747029" cy="301941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552F5691-3F4A-0CAE-67CE-CBA547E3342F}"/>
              </a:ext>
            </a:extLst>
          </p:cNvPr>
          <p:cNvSpPr txBox="1"/>
          <p:nvPr/>
        </p:nvSpPr>
        <p:spPr>
          <a:xfrm>
            <a:off x="1194047" y="299647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4.10.5 บทบาทหน้าที่ของคณะกรรมการลูกจ้าง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04826F78-849C-12BA-DAC7-CCBE35DA40B3}"/>
              </a:ext>
            </a:extLst>
          </p:cNvPr>
          <p:cNvSpPr txBox="1"/>
          <p:nvPr/>
        </p:nvSpPr>
        <p:spPr>
          <a:xfrm>
            <a:off x="1194047" y="3591158"/>
            <a:ext cx="67470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ประชุมหารือกับนายจ้างอย่างน้อย สามเดือนต่อครั้งหรือเมื่อคณะกรรมการลูกจ้างเกิน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กึ่งหนึ่งร้องขอ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จัดสวัสดิการแก่ลูกจ้าง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ปรึกษาหารือเพื่อกำหนดข้อบังคับในการทำงาน เป็นประโยชน์ต่อนายจ้างและลูกจ้าง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พิจารณาคำร้องทุกข์ของลูกจ้าง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หาทางปรองดอง ระงับข้อขัดแย้งในสถานประกอบการ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99826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ตัดด้านบน 3">
            <a:extLst>
              <a:ext uri="{FF2B5EF4-FFF2-40B4-BE49-F238E27FC236}">
                <a16:creationId xmlns:a16="http://schemas.microsoft.com/office/drawing/2014/main" id="{3A061BD3-0250-4144-FB53-A1CB42D4868A}"/>
              </a:ext>
            </a:extLst>
          </p:cNvPr>
          <p:cNvSpPr/>
          <p:nvPr/>
        </p:nvSpPr>
        <p:spPr>
          <a:xfrm>
            <a:off x="929936" y="595656"/>
            <a:ext cx="3970538" cy="573393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F570B7F4-402D-55CB-BE96-CF019BD5F409}"/>
              </a:ext>
            </a:extLst>
          </p:cNvPr>
          <p:cNvSpPr txBox="1"/>
          <p:nvPr/>
        </p:nvSpPr>
        <p:spPr>
          <a:xfrm>
            <a:off x="1034248" y="707384"/>
            <a:ext cx="3866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4.11 สหพันธ์นายจ้างและสหพันธ์แรงงาน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0AE816A6-0059-D10F-737B-178F9B45CF4E}"/>
              </a:ext>
            </a:extLst>
          </p:cNvPr>
          <p:cNvSpPr txBox="1"/>
          <p:nvPr/>
        </p:nvSpPr>
        <p:spPr>
          <a:xfrm>
            <a:off x="803428" y="1246477"/>
            <a:ext cx="730188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สหพันธ์นายจ้าง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สมาคมนายจ้างตั้งแต่สองสมาคมขึ้นไปรวมตัวกันจัดตั้งเป็นสหพันธ์นายจ้างตามพระราชบัญญัติแรงงานสัมพันธ์ พ.ศ. 2518 โดยมีวัตถุประสงค์เพื่อ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ส่งเสริมความสัมพันธ์อันดีระหว่างสมาคมนายจ้าง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คุ้มครองผลประโยชน์ของสมาคมนายจ้างและนายจ้าง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สมาคมนายจ้างที่มีสิทธิ์จัดตั้งสหพันธ์นายจ้าง ยื่นคำขอตามแบบที่กำหนด (แบบร.ส.(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สท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ก.) 1.3 ต่อนายทะเบียนพร้อมเอกสาร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สหพันธ์นายจ้างที่ได้จดทะเบียนแล้วมีสถานเป็นนิติบุคคล (มาตรา 115)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D89A5CDF-2EFF-CA15-FC7D-56085ED9452C}"/>
              </a:ext>
            </a:extLst>
          </p:cNvPr>
          <p:cNvSpPr txBox="1"/>
          <p:nvPr/>
        </p:nvSpPr>
        <p:spPr>
          <a:xfrm>
            <a:off x="803428" y="3570674"/>
            <a:ext cx="78789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สหพันธ์แรงงาน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องค์กรของลูกจ้างที่เกิดจากสหภาพแรงงานตั้งแต่สองสหภาพแรงงานขึ้นไปรวมตัวกัน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จัดตั้งและนำมาจดทะเบียนต่อนายทะเบียน เมื่อได้รับจดทะเบียนแล้วมีฐานเป็นนิติบุคคล โดยมีวัตถุประสงค์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 (มาตรา 112)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ส่งเสริมความสัมพันธ์อันดีระหว่างสหภาพแรงงาน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คุ้มครองผลประโยชน์ของสหภาพแรงงานและลูกจ้างต้องเป็นสหภาพแรงงานประเภทเดียวกัน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(มาตรา 113)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1.1 สหภาพแรงงานประเภทนายจ้างคนเดียวกัน หรือ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1.2 สหภาพแรงงานประเภทกิจการเดียวกัน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07659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ตัดด้านบน 3">
            <a:extLst>
              <a:ext uri="{FF2B5EF4-FFF2-40B4-BE49-F238E27FC236}">
                <a16:creationId xmlns:a16="http://schemas.microsoft.com/office/drawing/2014/main" id="{401BA22D-EE4D-22B2-F209-5B1DCE2D77D3}"/>
              </a:ext>
            </a:extLst>
          </p:cNvPr>
          <p:cNvSpPr/>
          <p:nvPr/>
        </p:nvSpPr>
        <p:spPr>
          <a:xfrm>
            <a:off x="858915" y="622289"/>
            <a:ext cx="4556464" cy="573393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590327C0-4E68-A8AC-4AD5-81AEF7501E76}"/>
              </a:ext>
            </a:extLst>
          </p:cNvPr>
          <p:cNvSpPr txBox="1"/>
          <p:nvPr/>
        </p:nvSpPr>
        <p:spPr>
          <a:xfrm>
            <a:off x="945471" y="734017"/>
            <a:ext cx="44699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4.12 สภาองค์การนายจ้างและสภาองค์การลูกจ้าง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F6F57376-3E5D-5B74-B7B5-DB4748C51696}"/>
              </a:ext>
            </a:extLst>
          </p:cNvPr>
          <p:cNvSpPr txBox="1"/>
          <p:nvPr/>
        </p:nvSpPr>
        <p:spPr>
          <a:xfrm>
            <a:off x="945471" y="1307410"/>
            <a:ext cx="67692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สภาองค์การนายจ้าง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สมาคมนายจ้างหรือสหพันธ์นายจ้างไม่น้อยกว่าห้าแห่งรวมตัวกันจัดตั้งเป็น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สภาองค์การนายจ้าง ตามพระราชบัญญัติแรงงานสัมพันธ์ พ.ศ. 2518 โดยมีวัตถุประสงค์เพื่อ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ส่งเสริมการศึกษา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ส่งเสริมการแรงงานสัมพันธ์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1BBDCE93-5ADE-4830-9D23-11AF923E2377}"/>
              </a:ext>
            </a:extLst>
          </p:cNvPr>
          <p:cNvSpPr txBox="1"/>
          <p:nvPr/>
        </p:nvSpPr>
        <p:spPr>
          <a:xfrm>
            <a:off x="945471" y="2938626"/>
            <a:ext cx="69711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สภาองค์การลูกจ้าง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องค์การของลูกจ้างที่จัดตั้งขึ้นตามพระราชบัญญัติแรงงานสัมพันธ์ พ.ศ. 2518โดยสหภาพแรงงาน หรือสหพันธ์แรงงานไม่น้อยกว่าสิบห้าแห่งรวมกันจัดตั้งขึ้นและเมื่อได้รับจดทะเบียนแล้วสภาองค์การลูกจ้างมีฐานเป็นนิติบุคคล (มาตรา 120)</a:t>
            </a: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79D7FBD3-3B3A-4F41-4FE2-DB95CF7978CD}"/>
              </a:ext>
            </a:extLst>
          </p:cNvPr>
          <p:cNvSpPr/>
          <p:nvPr/>
        </p:nvSpPr>
        <p:spPr>
          <a:xfrm>
            <a:off x="1096392" y="4169732"/>
            <a:ext cx="6747029" cy="301941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9F13C9A-54F7-D32F-CF9C-35A36CA0C2C6}"/>
              </a:ext>
            </a:extLst>
          </p:cNvPr>
          <p:cNvSpPr txBox="1"/>
          <p:nvPr/>
        </p:nvSpPr>
        <p:spPr>
          <a:xfrm>
            <a:off x="1300579" y="416973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วัตถุประสงค์ของสภาองค์การลูกจ้าง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49A27B55-2622-3A85-39FB-9A262E3E174A}"/>
              </a:ext>
            </a:extLst>
          </p:cNvPr>
          <p:cNvSpPr txBox="1"/>
          <p:nvPr/>
        </p:nvSpPr>
        <p:spPr>
          <a:xfrm>
            <a:off x="1096392" y="4687116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เพื่อส่งเสริมการศึกษา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เพื่อส่งเสริมการแรงงานสัมพันธ์</a:t>
            </a:r>
          </a:p>
        </p:txBody>
      </p:sp>
    </p:spTree>
    <p:extLst>
      <p:ext uri="{BB962C8B-B14F-4D97-AF65-F5344CB8AC3E}">
        <p14:creationId xmlns:p14="http://schemas.microsoft.com/office/powerpoint/2010/main" val="593840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ตัดด้านบน 3">
            <a:extLst>
              <a:ext uri="{FF2B5EF4-FFF2-40B4-BE49-F238E27FC236}">
                <a16:creationId xmlns:a16="http://schemas.microsoft.com/office/drawing/2014/main" id="{E2B802BD-2F05-01F4-8625-61AE8D8E1CF1}"/>
              </a:ext>
            </a:extLst>
          </p:cNvPr>
          <p:cNvSpPr/>
          <p:nvPr/>
        </p:nvSpPr>
        <p:spPr>
          <a:xfrm>
            <a:off x="905522" y="657955"/>
            <a:ext cx="3302494" cy="573393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3C073EC6-1044-6FFA-C3FB-C06DE2D5AA73}"/>
              </a:ext>
            </a:extLst>
          </p:cNvPr>
          <p:cNvSpPr txBox="1"/>
          <p:nvPr/>
        </p:nvSpPr>
        <p:spPr>
          <a:xfrm>
            <a:off x="1096392" y="769683"/>
            <a:ext cx="2889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4.13 การกระทำอันไม่เป็นธรรม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C88E05C2-A8EB-379F-0224-138FAD4CEB73}"/>
              </a:ext>
            </a:extLst>
          </p:cNvPr>
          <p:cNvSpPr txBox="1"/>
          <p:nvPr/>
        </p:nvSpPr>
        <p:spPr>
          <a:xfrm>
            <a:off x="905521" y="1343076"/>
            <a:ext cx="693346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ตามพระราชบัญญัติแรงงานสัมพันธ์ พ.ศ. 2518 (มาตรา 121, 123)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นายจ้างได้เลิกจ้างหรือกระทำการใด ๆ อันอาจเป็นผลให้ลูกจ้าง ผู้แทนลูกจ้าง กรรมการสหภาพแรงงานหรือกรรมการสหพันธ์แรงงานไม่สามารถทนทำงานอยู่ต่อไปได้ เพราะเหตุที่ลูกจ้างหรือสหภาพแรงงานได้นัดชุมนุม ทำคำร้อง ยื่นข้อเรียกร้อง เจรจา หรือดำเนินการฟ้องร้อง หรือเป็นพยาน หรือให้หลักฐานต่อพนักงานเจ้าหน้าที่ตามกฎหมายว่าด้วยการคุ้มครองแรงงาน หรือนายทะเบียนพนักงานประนอมข้อพิพาทแรงงานผู้พิพาทแรงงาน หรือกรรมการแรงงานสัมพันธ์ ตามพระราชบัญญัตินี้หรือ ต่อศาลแรงงาน หรือเพราะเหตุที่ลูกจ้างหรือสหภาพแรงงานกำลังจะทำการดังกล่าว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92257E93-B8B0-193D-A99E-69B65838406D}"/>
              </a:ext>
            </a:extLst>
          </p:cNvPr>
          <p:cNvSpPr txBox="1"/>
          <p:nvPr/>
        </p:nvSpPr>
        <p:spPr>
          <a:xfrm>
            <a:off x="1049782" y="3763717"/>
            <a:ext cx="664493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นายจ้างได้เลิกจ้างหรือกระทำการใด ๆ อันอาจเป็นผลให้ลูกจ้างไม่สามารถทนทำงานอยู่ต่อไปได้เพราะเหตุที่ลูกจ้างนั้น เป็นสมาชิกของสหภาพแรงงาน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นายจ้างได้ขัดขวางในการที่ลูกจ้างนั้นเป็นสมาชิกหรือให้ลูกจ้างออกจากการเป็นสมาชิกของสหภาพแรงงานหรือให้หรือตกลงจะให้เงินหรือทรัพย์สินแก่ลูกจ้างหรือเจ้าหน้าที่ของสหภาพแรงงาน เพ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ื่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อมิให้สมัครหรือรับสมัครลูกจ้างเป็นสมาชิก หรือเพื่อให้ออกจากการเป็นสมาชิกสหภาพแรงงาน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94620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B851CCEE-10F9-BEF3-767C-2C2900A24981}"/>
              </a:ext>
            </a:extLst>
          </p:cNvPr>
          <p:cNvSpPr txBox="1"/>
          <p:nvPr/>
        </p:nvSpPr>
        <p:spPr>
          <a:xfrm>
            <a:off x="941033" y="781546"/>
            <a:ext cx="709325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นายจ้างเข้าแทรกแซง ในการดำเนินการของสหภาพแรงงานหรือสหพันธ์แรงงานโดยไม่มีอำนาจ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โดยชอบด้วยกฎหมาย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ผู้ใดบังคับหรือขู่เข็ญ โดยทางตรงหรือทางอ้อมให้ลูกจ้างต้องเป็นสมาชิกสหภาพแรงงานหรือต้องออกจากการเป็นสหภาพแรงงานหรือ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ผู้ใดกระทำการใด ๆ อันอาจเป็นผลให้นายจ้างฝ่าฝืนมาตรา 121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นายจ้างได้เลิกจ้างลูกจ้าง ผู้แทนลูกจ้าง กรรมการ อนุกรรมการ หรือสมาชิกสหภาพแรงงานหรือกรรมการอนุกรรมการ สหพันธ์แรงงาน ซึ่งเกี่ยวข้องกับข้อเรียกร้อง เว้นแต่บุคคลดังกล่าวได้กระทำการดังต่อไปนี้ทุจริตต่อหน้าที่หรือกระทำความผิดอาญาโดยเจตนาแก่นาย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จงใจทำให้นายจ้างได้รับความเสียหาย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ฝ่าฝืนข้อบังคับ ระเบียบ หรือคำสั่งอันชอบธรรมด้วยกฎหมายของนายจ้างโดยนายจ้างว่ากล่าวและ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ตักเตือนเป็นหนังสือแล้ว เว้นแต่กรณีที่ร้ายแรงนายจ้างไม่จำต้องว่ากล่าวตักเตือนทั้งนี้ ข้อบังคับ ระเบียบ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คำสั่งนั้นต้องมิได้ออกเพื่อขัดขวางมิให้บุคคลดังกล่าว ดำเนินการเกี่ยวกับข้อเรียกร้องหรือ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ละทิ้งหน้าที่เป็นเวลาสามวัน ทำงานติดต่อกันโดยไม่มีเหตุผลอันสมควร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กระทำการใด ๆ เป็นการยุยง สนับสนุน หรือชักชวนให้มีการฝ่าฝืนข้อตกลงเกี่ยวกับสภาพการจ้างหรือคำชี้ขาด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62405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ตัดด้านบน 3">
            <a:extLst>
              <a:ext uri="{FF2B5EF4-FFF2-40B4-BE49-F238E27FC236}">
                <a16:creationId xmlns:a16="http://schemas.microsoft.com/office/drawing/2014/main" id="{34A7414F-ED25-D7BB-E56C-3E469A128D7A}"/>
              </a:ext>
            </a:extLst>
          </p:cNvPr>
          <p:cNvSpPr/>
          <p:nvPr/>
        </p:nvSpPr>
        <p:spPr>
          <a:xfrm>
            <a:off x="1029808" y="690867"/>
            <a:ext cx="2379217" cy="573393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F2885E0-2BFC-108D-1D41-53F4FB99CDE4}"/>
              </a:ext>
            </a:extLst>
          </p:cNvPr>
          <p:cNvSpPr txBox="1"/>
          <p:nvPr/>
        </p:nvSpPr>
        <p:spPr>
          <a:xfrm>
            <a:off x="1229557" y="802595"/>
            <a:ext cx="21794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4.14 บทกำหนดโทษ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8CDAA139-9651-5426-21AD-57F37ADEB443}"/>
              </a:ext>
            </a:extLst>
          </p:cNvPr>
          <p:cNvSpPr txBox="1"/>
          <p:nvPr/>
        </p:nvSpPr>
        <p:spPr>
          <a:xfrm>
            <a:off x="1096391" y="1375988"/>
            <a:ext cx="66271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	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หนดโทษ ในกรณีนายจ้าง ลูกจ้างหรือบุคคลที่กฎหมายแรงงานสัมพันธ์กำหนด เมื่อมีการกระทำผิดตามกฎหมายมีลักษณะโทษ ดังนี้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3124A7FF-B209-4B94-8054-146B04EA94BE}"/>
              </a:ext>
            </a:extLst>
          </p:cNvPr>
          <p:cNvSpPr txBox="1"/>
          <p:nvPr/>
        </p:nvSpPr>
        <p:spPr>
          <a:xfrm>
            <a:off x="1029808" y="2144555"/>
            <a:ext cx="69023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(1) โดนปรับอย่างเดียวหรือจำคุกอย่างเดียว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(2) โทษจำคุกและโทษปรับโดยอัตราโทษต่ำสุดจำคุกไม่เกิน 1 เดือนโทษปรับไม่เกิน 1,000 บาท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(3) การกำหนดโทษปรับรายวันในอัตราวันละ 50 บาทจนกว่าจะปฏิบัติตามกฎหมาย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(4) กำหนดโทษขั้นสูงคือจำคุกไม่เกิน 2 ปี ปรับไม่เกิน 40,000 บาท</a:t>
            </a:r>
          </a:p>
        </p:txBody>
      </p:sp>
    </p:spTree>
    <p:extLst>
      <p:ext uri="{BB962C8B-B14F-4D97-AF65-F5344CB8AC3E}">
        <p14:creationId xmlns:p14="http://schemas.microsoft.com/office/powerpoint/2010/main" val="3685786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ตัดด้านบน 3">
            <a:extLst>
              <a:ext uri="{FF2B5EF4-FFF2-40B4-BE49-F238E27FC236}">
                <a16:creationId xmlns:a16="http://schemas.microsoft.com/office/drawing/2014/main" id="{26B126A8-75CE-AC0E-05D9-C8E17B96B18F}"/>
              </a:ext>
            </a:extLst>
          </p:cNvPr>
          <p:cNvSpPr/>
          <p:nvPr/>
        </p:nvSpPr>
        <p:spPr>
          <a:xfrm>
            <a:off x="921634" y="649077"/>
            <a:ext cx="4369457" cy="573393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7ECF2C57-4C6C-32F5-F77A-01D563954C4F}"/>
              </a:ext>
            </a:extLst>
          </p:cNvPr>
          <p:cNvSpPr txBox="1"/>
          <p:nvPr/>
        </p:nvSpPr>
        <p:spPr>
          <a:xfrm>
            <a:off x="1016493" y="76080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4.1 พระราชบัญญัติแรงงานสัมพันธ์ พ.ศ. 2518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C8AC0779-2C37-CFB9-467B-E1D84035587D}"/>
              </a:ext>
            </a:extLst>
          </p:cNvPr>
          <p:cNvSpPr txBox="1"/>
          <p:nvPr/>
        </p:nvSpPr>
        <p:spPr>
          <a:xfrm>
            <a:off x="963226" y="1419467"/>
            <a:ext cx="732851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ในปี ค.ศ. 1919 ได้มีการจัดตั้ง “องค์กรแรงงานระหว่างประเทศ (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International Labor </a:t>
            </a:r>
            <a:r>
              <a:rPr lang="en-US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Organization;ILO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ขึ้นโดยมีสำนักงานใหญ่ตั้งอยู่ที่กรุงเจนีวา ประเทศสวิสเซอร์แลนด์ มีสมาชิกอยู่ 158 ประเทศ แนวคิดและทฤษฎีว่าด้วยแรงงานสัมพันธ์ ซึ่งประกอบด้วยความหลากหลายของแนวคิดและทฤษฎีต่าง ๆ กันซึ่งแรงงานสัมพันธ์จะเกิดขึ้นเมื่อมีการว่าจ้างงานกันและมีสภาพนายจ้างและลูกจ้างเกิดขึ้น ที่จะเห็นได้อย่างชัดเจนก็เป็นยุคปฏิวัติอุตสาหกรรมในยุโรป อย่างเช่นของ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AADEEB8E-B64D-4D5D-7A81-F89D3FC9B8C7}"/>
              </a:ext>
            </a:extLst>
          </p:cNvPr>
          <p:cNvSpPr txBox="1"/>
          <p:nvPr/>
        </p:nvSpPr>
        <p:spPr>
          <a:xfrm>
            <a:off x="921634" y="3247680"/>
            <a:ext cx="689351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Adam Smith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นักเศรษฐศาสตร์ชาวอังกฤษ มีความเห็นว่า “ลูกจ้างและนายจ้างมีความต้องการที่แตกต่างกัน ทำให้ต่างฝ่ายต่างรวมกลุ่มกันเพื่อรักษาผลประโยชน์ของตนเอง” ในศตวรรษที่ 18 นายจ้างได้เริ่มมีการรวมตัวกันตั้งเป็นสมาคมก่อน โดยมีวัตถุประสงค์เพื่อต้องการลดค่าจ้างแรงงานให้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ต่ำลง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ในทุกวิถีทางดังนั้นในส่วนของลูกจ้างก็มีการรวมตัวกันตั้งเป็นสหภาพแรงงานขึ้น โดยมีวัตถุประสงค์ที่จะคุ้มครองในเรื่องของค่าจ้างแรงงาน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8AD9DCD9-5F89-478B-F0A1-07AAFD01DF50}"/>
              </a:ext>
            </a:extLst>
          </p:cNvPr>
          <p:cNvSpPr txBox="1"/>
          <p:nvPr/>
        </p:nvSpPr>
        <p:spPr>
          <a:xfrm>
            <a:off x="963226" y="4994306"/>
            <a:ext cx="68386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ในส่วนของประเทศไทยได้มีการปรับปรุงเปลี่ยนแปลงแก้ไขในส่วนที่เกี่ยวกับพระราชบัญญัติแรงงานสัมพันธ์นี้หลายครั้งอันเกิดจากความไม่เข้าใจกันระหว่างนายจ้างและลูกจ้างในสถานประกอบการมักเป็นสาเหตุของความขัดแย้ง หรือเกิดข้อบาดหมางขึ้น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41855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98E8F554-8129-F399-5779-7EDFFC3BDCB1}"/>
              </a:ext>
            </a:extLst>
          </p:cNvPr>
          <p:cNvSpPr txBox="1"/>
          <p:nvPr/>
        </p:nvSpPr>
        <p:spPr>
          <a:xfrm>
            <a:off x="1034249" y="826414"/>
            <a:ext cx="68402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ส่งผลให้มีการหยุดงานของฝ่ายลูกจ้างไปจนถึงขั้นร้ายแรงคือการปิดงานของฝ่ายนายจ้างซึ่งส่งผลกระทบต่อประเทศชาติทั้งทางด้านการเมือง เศรษฐกิจ และสังคม ประกอบกับประเทศไทยมีการส่งเสริมการลงทุนและเศรษฐกิจของประเทศจะต้องอาศัยการลงทุนจากต่างชาตินับเป็นปัจจัยที่สำคัญอย่างหนึ่งที่นักลงทุนจะนำไปประกอบการพิจารณาลงทุนคือ เรื่องแรงงานของลูกจ้าง เรื่องนโยบายค่าแรงหากมีค่าแรงที่ไม่สูงยังส่งผลให้ต้นทุนของนายจ้างด้วย สถานการณ์ทางด้านแรงงานและนโยบายรัฐที่มีต่อนโยบายด้านแรงงาน หากประเทศใดมีการประท้วงจากคนงานตลอดเวลา โอกาสที่นักลงทุนจะเข้ามาลงทุนก็น้อยลง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74604520-29B1-B974-ADE8-B8E6010E1603}"/>
              </a:ext>
            </a:extLst>
          </p:cNvPr>
          <p:cNvSpPr txBox="1"/>
          <p:nvPr/>
        </p:nvSpPr>
        <p:spPr>
          <a:xfrm>
            <a:off x="1034249" y="3103464"/>
            <a:ext cx="699116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พระราชบัญญัติแรงงานสัมพันธ์ประกอบไปด้วย 3 ฝ่าย คือ ฝ่ายลูกจ้าง ฝ่ายนายจ้าง และฝ่ายรัฐบาลโดยเนื้อความที่แท้จริงของพระราชบัญญัติแรงงานสัมพันธ์นั้น ต้องการให้ทั้งสองฝ่ายคือ นายจ้างและลูกจ้างได้อยู่กันอย่างเข้าใจกันดีมีความสุข โดยใช้ระบบสามฝ่าย มีการพูดคุยกัน มีความเข้าใจกันและยอมรับในเหตุผลซึ่งกันและกันตราบใดที่ทั้งสองฝ่ายสามารถตกลงกันได้ส่วนฝ่ายที่สามหรือรัฐบาลจะไม่เข้าไปมีบทบาทในฐานะเป็นผู้ไกล่เกลี่ย ประนีประนอมเพื่อให้เรื่องยุติลง แรงงานสัมพันธ์ในประเทศไทยเริ่มมีแนวโน้มที่ดีขึ้นเรื่อย ๆจากปัญหาทางด้านแรงงานสัมพันธ์และความไม่เข้าใจกันระหว่างนายจ้างและลูกจ้าง ส่งผลให้เกิดกฎหมายแรงงานสัมพันธ์ พ.ศ. 2518 ซึ่งกฎหมายดังกล่าวนี้มีเรื่องของการให้สิทธิเสรีภาพในการรวมกลุ่มเพื่อก่อตั้งเป็นสหภาพแรงงาน เพื่อทำการเจรจาต่อรองกับนายจ้างในเรื่องต่าง ๆ เช่น ค่าจ้าง สวัสดิการ ฯลฯ</a:t>
            </a:r>
          </a:p>
        </p:txBody>
      </p:sp>
    </p:spTree>
    <p:extLst>
      <p:ext uri="{BB962C8B-B14F-4D97-AF65-F5344CB8AC3E}">
        <p14:creationId xmlns:p14="http://schemas.microsoft.com/office/powerpoint/2010/main" val="2839833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ตัดด้านบน 3">
            <a:extLst>
              <a:ext uri="{FF2B5EF4-FFF2-40B4-BE49-F238E27FC236}">
                <a16:creationId xmlns:a16="http://schemas.microsoft.com/office/drawing/2014/main" id="{E4C8F646-35FB-1DCE-6603-EC99FC0EA37C}"/>
              </a:ext>
            </a:extLst>
          </p:cNvPr>
          <p:cNvSpPr/>
          <p:nvPr/>
        </p:nvSpPr>
        <p:spPr>
          <a:xfrm>
            <a:off x="930511" y="622445"/>
            <a:ext cx="5683353" cy="573393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EEDA9A21-AE8E-1E37-216C-6D84A2FDBA5A}"/>
              </a:ext>
            </a:extLst>
          </p:cNvPr>
          <p:cNvSpPr txBox="1"/>
          <p:nvPr/>
        </p:nvSpPr>
        <p:spPr>
          <a:xfrm>
            <a:off x="1105270" y="734173"/>
            <a:ext cx="59613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4.2 วัตถุประสงค์ของพระราชบัญญัติแรงงานสัมพันธ์ พ.ศ. 2518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9F16890-1F59-5BFE-2DA4-304BB69BABBD}"/>
              </a:ext>
            </a:extLst>
          </p:cNvPr>
          <p:cNvSpPr txBox="1"/>
          <p:nvPr/>
        </p:nvSpPr>
        <p:spPr>
          <a:xfrm>
            <a:off x="930511" y="1307566"/>
            <a:ext cx="71082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เพื่อให้คุ้มครองแรงงานทุกภาคส่วน ทั้งลูกจ้างภาคเอกชน ภาคอุตสาหกรรม ภาคเกษตรกรรม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เพื่อให้มีการเปลี่ยนแนวความคิด จาก นายกับผู้ใช้แรงงาน ให้ไปเป็น ผู้ร่วมธุรกิจ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เพื่อให้เกิดความเป็นธรรมทั้งฝ่ายนายจ้างและลูกจ้าง ในกระบวนการแรงงานสัมพันธ์</a:t>
            </a:r>
          </a:p>
        </p:txBody>
      </p:sp>
      <p:sp>
        <p:nvSpPr>
          <p:cNvPr id="9" name="สี่เหลี่ยมผืนผ้า: มุมตัดด้านบน 8">
            <a:extLst>
              <a:ext uri="{FF2B5EF4-FFF2-40B4-BE49-F238E27FC236}">
                <a16:creationId xmlns:a16="http://schemas.microsoft.com/office/drawing/2014/main" id="{0BC9418F-8811-9A84-81C0-8E552FC65174}"/>
              </a:ext>
            </a:extLst>
          </p:cNvPr>
          <p:cNvSpPr/>
          <p:nvPr/>
        </p:nvSpPr>
        <p:spPr>
          <a:xfrm>
            <a:off x="919989" y="2384544"/>
            <a:ext cx="5683353" cy="573393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C2DD70D9-DCD5-0069-22CC-8718E30452DF}"/>
              </a:ext>
            </a:extLst>
          </p:cNvPr>
          <p:cNvSpPr txBox="1"/>
          <p:nvPr/>
        </p:nvSpPr>
        <p:spPr>
          <a:xfrm>
            <a:off x="1057017" y="2517643"/>
            <a:ext cx="5326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4.3 นิยามศัพท์ในพระราชบัญญัติแรงงานสัมพันธ์ พ.ศ. 2518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8683D836-C86B-E344-708F-94A8EB043F1F}"/>
              </a:ext>
            </a:extLst>
          </p:cNvPr>
          <p:cNvSpPr txBox="1"/>
          <p:nvPr/>
        </p:nvSpPr>
        <p:spPr>
          <a:xfrm>
            <a:off x="919989" y="3091036"/>
            <a:ext cx="747828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“นายจ้าง”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 ผู้ซึ่งตกลงรับลูกจ้างเข้าทำงานโดยจ่ายค่าจ้างให้ และ หมายความรวมถึง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ผู้ซึ่งได้รับมอบหมายจากนายจ้างให้ทำการแทน ในกรณีที่นายจ้างเป็นนิติบุคคล หมายความว่า ผู้มีอำนาจ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กระทำการแทนนิติบุคคลนั้น และหมายความรวมถึงผู้ซึ่งได้รับมอบหมาย จากผู้มีอำนาจกระทำการแทน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นิติบุคคลให้ทำการแทน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“ลูกจ้าง”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หมายความว่าผู้ซึ่งตกลงทำงานให้แก่นายจ้างเพื่อรับค่าจ้าง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“สภาพการจ้าง”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 เงื่อนไขการจ้างหรือการทำงาน กำหนดวันและเวลาทำงาน ค่าจ้าง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สวัสดิการ การเลิกจ้าง หรือประโยชน์อื่นของนายจ้างหรือลูกจ้างอันเกี่ยวกับ การจ้างหรือการทำงาน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“ข้อตกลงเกี่ยวกับสภาพการจ้าง”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 ข้อตกลงระหว่างนายจ้างกับลูกจ้าง หรือระหว่าง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นายจ้างหรือสมาคมนายจ้างกับสหภาพแรงงานเกี่ยวกับสภาพการจ้าง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8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“ข้อพิพาทแรงงาน”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 ข้อขัดแย้งระหว่างนายจ้างกับลูกจ้างเกี่ยวกับ สภาพการจ้าง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66071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66853B9B-ED78-CB95-D64E-C1B31645D8C3}"/>
              </a:ext>
            </a:extLst>
          </p:cNvPr>
          <p:cNvSpPr txBox="1"/>
          <p:nvPr/>
        </p:nvSpPr>
        <p:spPr>
          <a:xfrm>
            <a:off x="1056442" y="806829"/>
            <a:ext cx="692458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FF006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“การปิดงาน”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 การที่นายจ้างปฏิเสธไม่ยอมให้ลูกจ้างทำงานชั่วคราว เนื่องจากข้อพิพาทแรงงาน</a:t>
            </a:r>
          </a:p>
          <a:p>
            <a:r>
              <a:rPr lang="th-TH" sz="20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“การนัดหยุดงาน”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 การที่ลูกจ้างร่วมกันไม่ทำงานชั่วคราวเนื่องจาก ข้อพิพาทแรงงาน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“สมาคมนายจ้าง”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หมายความว่าองค์การของนายจ้างที่จัดตั้งขึ้นตาพระราชบัญญัตินี้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0033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“สหภาพแรงงาน”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หมายความว่าองค์การของลูกจ้างที่จัดตั้งขึ้นตาพระราชบัญญัตินี้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99336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“สหพันธ์นายจ้าง”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 องค์การของสมาคมนายจ้างตั้งแต่สองสมาคมขึ้นไป ที่จัดตั้งขึ้นตามพระราชบัญญัตินี้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4D4D4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“นายทะเบียน”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หมายความว่าผู้ซึ่งรัฐมนตรีแต่งตั้งให้ปฏิบัติการตามพระราชบัญญัตินี้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chemeClr val="accent4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“พนักงานประนอมข้อพิพาทแรงงาน”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 ผู้ซึ่งรัฐมนตรีแต่งตั้งให้ปฏิบัติการตามพระราชบัญญัตินี้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“อธิบดี”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หมายความว่าอธิบดีกรมแรงงาน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“รัฐมนตรี”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 รัฐมนตรีผู้รักษาการตามพระราชบัญญัตินี้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74029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ตัดด้านบน 3">
            <a:extLst>
              <a:ext uri="{FF2B5EF4-FFF2-40B4-BE49-F238E27FC236}">
                <a16:creationId xmlns:a16="http://schemas.microsoft.com/office/drawing/2014/main" id="{0457915A-7216-6873-5B1B-DB9D46EBA0A2}"/>
              </a:ext>
            </a:extLst>
          </p:cNvPr>
          <p:cNvSpPr/>
          <p:nvPr/>
        </p:nvSpPr>
        <p:spPr>
          <a:xfrm>
            <a:off x="1096393" y="711221"/>
            <a:ext cx="4718482" cy="573393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B073A766-25B4-2569-0724-BC8774F714C6}"/>
              </a:ext>
            </a:extLst>
          </p:cNvPr>
          <p:cNvSpPr txBox="1"/>
          <p:nvPr/>
        </p:nvSpPr>
        <p:spPr>
          <a:xfrm>
            <a:off x="1096392" y="893970"/>
            <a:ext cx="6050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4.4 ขอบเขตการบังคับใช้และหน่วยงานที่มิให้ใช้บังคับ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58E84E8D-97FB-7609-B1AD-B88BD27C66FF}"/>
              </a:ext>
            </a:extLst>
          </p:cNvPr>
          <p:cNvSpPr/>
          <p:nvPr/>
        </p:nvSpPr>
        <p:spPr>
          <a:xfrm>
            <a:off x="1096392" y="1467363"/>
            <a:ext cx="6747029" cy="301941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C38A884D-F519-A7E1-149D-A81689C1128C}"/>
              </a:ext>
            </a:extLst>
          </p:cNvPr>
          <p:cNvSpPr txBox="1"/>
          <p:nvPr/>
        </p:nvSpPr>
        <p:spPr>
          <a:xfrm>
            <a:off x="1169634" y="1467363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มาตรา 4 พระราชบัญญัตินี้มิให้ใช้บังคับแก่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F584E159-F494-714C-69F2-95077570425A}"/>
              </a:ext>
            </a:extLst>
          </p:cNvPr>
          <p:cNvSpPr txBox="1"/>
          <p:nvPr/>
        </p:nvSpPr>
        <p:spPr>
          <a:xfrm>
            <a:off x="1169634" y="1927727"/>
            <a:ext cx="737956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ราชการส่วนกลาง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ราชการส่วนภูมิภาค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ราชการส่วนท้องถิ่น รวมทั้งราชการของกรุงเทพมหานคร และเมืองพัทยา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4. กิจการรัฐวิสาหกิจตามกฎหมายว่าด้วยพนักงานรัฐวิสาหกิจสัมพันธ์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5. กิจการอื่นตามที่กำหนดในพระราชกฤษฎีกา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6. กิจการอื่นตามกำหนดในพระราชกฤษฎีกา(ปัจจุบันธนาคารแห่งประเทศไทยเป็นกิจการที่อยู่นอก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ข่ายบังคับของกฎหมายแรงงานสัมพันธ์ โดยได้มีการตราพระราชกฤษีกากำหนดกิจการที่พระราชบัญญัติ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แรงงานสัมพันธ์ พ.ศ. 2518ไม่ให้ใช้บังคับ พ.ศ.2523 ขึ้น)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7. หน่วยงานที่กฎหมายอื่นยกเว้นเอาไว้ไม่ให้อยู่ในบังคับของพระราชบัญญัติแรงงานสัมพันธ์เช่น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พระราชบัญญัติ การท่าอากาศยานแห่งประเทศไทย พ.ศ. 2522 มาตรา 6</a:t>
            </a:r>
          </a:p>
        </p:txBody>
      </p:sp>
    </p:spTree>
    <p:extLst>
      <p:ext uri="{BB962C8B-B14F-4D97-AF65-F5344CB8AC3E}">
        <p14:creationId xmlns:p14="http://schemas.microsoft.com/office/powerpoint/2010/main" val="1307554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ตัดด้านบน 1">
            <a:extLst>
              <a:ext uri="{FF2B5EF4-FFF2-40B4-BE49-F238E27FC236}">
                <a16:creationId xmlns:a16="http://schemas.microsoft.com/office/drawing/2014/main" id="{94602703-5D8B-E91D-AA6A-061EA4600D6A}"/>
              </a:ext>
            </a:extLst>
          </p:cNvPr>
          <p:cNvSpPr/>
          <p:nvPr/>
        </p:nvSpPr>
        <p:spPr>
          <a:xfrm>
            <a:off x="1096393" y="711221"/>
            <a:ext cx="3821836" cy="573393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AF248D5B-279F-6A1F-DE1F-240306B71991}"/>
              </a:ext>
            </a:extLst>
          </p:cNvPr>
          <p:cNvSpPr txBox="1"/>
          <p:nvPr/>
        </p:nvSpPr>
        <p:spPr>
          <a:xfrm>
            <a:off x="1242875" y="822949"/>
            <a:ext cx="36753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4.5 ข้อตกลงเกี่ยวกับสภาพการจ้างงาน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C6FE98BF-9B68-606F-084B-EEFC0E663838}"/>
              </a:ext>
            </a:extLst>
          </p:cNvPr>
          <p:cNvSpPr txBox="1"/>
          <p:nvPr/>
        </p:nvSpPr>
        <p:spPr>
          <a:xfrm>
            <a:off x="1096393" y="1485119"/>
            <a:ext cx="706218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พระราชบัญญัติแรงงานสัมพันธ์ พ.ศ. 2518 มาตรา 5 วรรค 3 บัญญัติไว้ว่า “สภาพการจ้าง หมายถึงเงื่อนไขการจ้างหรือการทำงาน กำหนดวันและเวลาทำงาน ค่าจ้าง สวัสดิการ การเลิกจ้าง หรือประโยชน์อื่นของนายจ้าง หรือลูกจ้าง อันเกี่ยวกับการจ้าง หรือการทำงาน”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มาตรา 10 บัญญัติไว้ว่า ให้สถานประกอบกิจการที่มีลูกจ้างตั้งแต่ยี่สิบคนขึ้นไป จัดให้มีข้อตกลงเกี่ยวกับสภาพการจ้างตามความในหมวดนี้</a:t>
            </a: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3D53613A-390E-4FC0-7C6E-EAA8620BCEB4}"/>
              </a:ext>
            </a:extLst>
          </p:cNvPr>
          <p:cNvSpPr/>
          <p:nvPr/>
        </p:nvSpPr>
        <p:spPr>
          <a:xfrm>
            <a:off x="1096393" y="3239496"/>
            <a:ext cx="6747029" cy="301941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072BBBE7-8E54-D4E1-807F-2A4E900B3EEA}"/>
              </a:ext>
            </a:extLst>
          </p:cNvPr>
          <p:cNvSpPr txBox="1"/>
          <p:nvPr/>
        </p:nvSpPr>
        <p:spPr>
          <a:xfrm>
            <a:off x="1300578" y="320290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ข้อตกลงเกี่ยวกับสภาพการจ้างให้ทำเป็นหนังสือ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6A8BCCC7-847E-B49B-90D0-271ECF5D9FA2}"/>
              </a:ext>
            </a:extLst>
          </p:cNvPr>
          <p:cNvSpPr txBox="1"/>
          <p:nvPr/>
        </p:nvSpPr>
        <p:spPr>
          <a:xfrm>
            <a:off x="1096393" y="3689591"/>
            <a:ext cx="612115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ข้อตกลงเกี่ยวกับสภาพการจ้างอย่างน้อยต้องมีข้อความดังต่อไปนี้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เงื่อนไขการจ้าง หรือ การทำงาน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กำหนดวันและเวลาการทำงาน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ค่าจ้าง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4. สวัสดิการ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5. การเลิกจ้าง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6. การยื่นเรื่องราวร้องทุกข์ขงลูกจ้าง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26502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21933C89-2C17-5E55-91C0-14D36FD05201}"/>
              </a:ext>
            </a:extLst>
          </p:cNvPr>
          <p:cNvSpPr/>
          <p:nvPr/>
        </p:nvSpPr>
        <p:spPr>
          <a:xfrm>
            <a:off x="1131904" y="880861"/>
            <a:ext cx="6747029" cy="301941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B2809B1A-F07A-4B06-7E90-95937AE5D592}"/>
              </a:ext>
            </a:extLst>
          </p:cNvPr>
          <p:cNvSpPr txBox="1"/>
          <p:nvPr/>
        </p:nvSpPr>
        <p:spPr>
          <a:xfrm>
            <a:off x="1131904" y="88086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 เป็นข้อตกลง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585D9550-83CF-8898-5C48-A1D65AA8E853}"/>
              </a:ext>
            </a:extLst>
          </p:cNvPr>
          <p:cNvSpPr txBox="1"/>
          <p:nvPr/>
        </p:nvSpPr>
        <p:spPr>
          <a:xfrm>
            <a:off x="1131904" y="1280971"/>
            <a:ext cx="67470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หมายถึง การแสดงเจตนาของบุคคล 2 ฝ่าย กล่าวคือ ฝ่ายนายจ้าง หรือองค์การ ฝ่ายนายจ้างฝ่ายหนึ่ง กับลูกจ้างหรือองค์การฝ่ายลูกจ้างฝ่ายหนึ่ง หากเป็นการตกลงระหว่างนายจ้างด้วยกันเอง หรือฝ่ายลูกจ้างด้วยกันเองไม่ถือว่าเป็นข้อตกลงเกี่ยวกับสภาพการจ้าง และจะต้องมีการแสดงเจตนาเพื่อให้มีผลผูกพันต่อกันในลักษณะที่เป็นการทั่วไป ไม่ใช่ใช้บังคับเพียงชั่วระยะเวลาหนึ่ง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C8C638D2-DBB0-AE71-9B61-28D8C7283005}"/>
              </a:ext>
            </a:extLst>
          </p:cNvPr>
          <p:cNvSpPr/>
          <p:nvPr/>
        </p:nvSpPr>
        <p:spPr>
          <a:xfrm>
            <a:off x="1131903" y="2628933"/>
            <a:ext cx="6747029" cy="301941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C85F1B40-2D0B-D481-2014-7849CEFFBED8}"/>
              </a:ext>
            </a:extLst>
          </p:cNvPr>
          <p:cNvSpPr txBox="1"/>
          <p:nvPr/>
        </p:nvSpPr>
        <p:spPr>
          <a:xfrm>
            <a:off x="1131904" y="2604410"/>
            <a:ext cx="27476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 ระหว่างลูกจ้างกับนายจ้าง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95C76D49-53E0-5046-0A39-07B18F17888E}"/>
              </a:ext>
            </a:extLst>
          </p:cNvPr>
          <p:cNvSpPr txBox="1"/>
          <p:nvPr/>
        </p:nvSpPr>
        <p:spPr>
          <a:xfrm>
            <a:off x="1202924" y="3090986"/>
            <a:ext cx="66760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ข้อตกลงเกี่ยวกับสภาพการจ้างจะต้องเป็นการตกลงระหว่างฝ่ายนายจ้างกับฝ่ายลูกจ้าง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เท่านั้น หากเป็นการตกลงกับบุคคลภายนอกแล้วย่อมไม่ใช่ข้อตกลงเกี่ยวกับสภาพการจ้าง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34C4E8F8-6966-863C-D417-7591269F9DD8}"/>
              </a:ext>
            </a:extLst>
          </p:cNvPr>
          <p:cNvSpPr/>
          <p:nvPr/>
        </p:nvSpPr>
        <p:spPr>
          <a:xfrm>
            <a:off x="1131902" y="3927127"/>
            <a:ext cx="6747029" cy="301941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B61B9D64-8A2D-88AF-2DEE-87E8ABE1AE8A}"/>
              </a:ext>
            </a:extLst>
          </p:cNvPr>
          <p:cNvSpPr txBox="1"/>
          <p:nvPr/>
        </p:nvSpPr>
        <p:spPr>
          <a:xfrm>
            <a:off x="1202924" y="391305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 เกี่ยวกับสภาพการจ้าง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AFA7178C-32A3-9E55-E150-8633E36BC082}"/>
              </a:ext>
            </a:extLst>
          </p:cNvPr>
          <p:cNvSpPr txBox="1"/>
          <p:nvPr/>
        </p:nvSpPr>
        <p:spPr>
          <a:xfrm>
            <a:off x="1131902" y="4287601"/>
            <a:ext cx="64229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จากบทนิยาม สภาพการจ้างจึงเป็นเงื่อนไขการจ้างหรือการทำงานอันนายจ้างและลูกจ้าง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พึงปฏิบัติ ซึ่งสามารถสรุปสาระสำคัญได้ดังนี้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(1) เงื่อนไขหรือประโยชน์เกี่ยวกับการจ้าง หรือการทำงานเท่านั้น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(2) เป็นเงื่อนไขหรือประโยชน์เกี่ยวกับการจ้างหรือการทำงานระหว่างนายจ้างกับลูกจ้าง</a:t>
            </a:r>
          </a:p>
        </p:txBody>
      </p:sp>
    </p:spTree>
    <p:extLst>
      <p:ext uri="{BB962C8B-B14F-4D97-AF65-F5344CB8AC3E}">
        <p14:creationId xmlns:p14="http://schemas.microsoft.com/office/powerpoint/2010/main" val="3570301459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96</TotalTime>
  <Words>4815</Words>
  <Application>Microsoft Office PowerPoint</Application>
  <PresentationFormat>นำเสนอทางหน้าจอ (4:3)</PresentationFormat>
  <Paragraphs>282</Paragraphs>
  <Slides>27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TH Sarabun New</vt:lpstr>
      <vt:lpstr>TH SarabunPSK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Muangthaibook</dc:creator>
  <cp:lastModifiedBy>HP</cp:lastModifiedBy>
  <cp:revision>2</cp:revision>
  <dcterms:created xsi:type="dcterms:W3CDTF">2024-11-14T01:40:41Z</dcterms:created>
  <dcterms:modified xsi:type="dcterms:W3CDTF">2026-03-22T13:26:28Z</dcterms:modified>
</cp:coreProperties>
</file>