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9999"/>
    <a:srgbClr val="993300"/>
    <a:srgbClr val="FFFFCC"/>
    <a:srgbClr val="FF33CC"/>
    <a:srgbClr val="99FF99"/>
    <a:srgbClr val="FF9900"/>
    <a:srgbClr val="9900CC"/>
    <a:srgbClr val="CC33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6" d="100"/>
          <a:sy n="106" d="100"/>
        </p:scale>
        <p:origin x="166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F40D3-42FC-439B-9845-E824226C9128}" type="datetimeFigureOut">
              <a:rPr lang="th-TH" smtClean="0"/>
              <a:t>22/03/69</a:t>
            </a:fld>
            <a:endParaRPr lang="th-TH"/>
          </a:p>
        </p:txBody>
      </p:sp>
      <p:sp>
        <p:nvSpPr>
          <p:cNvPr id="4" name="ตัวแทนรูปบนสไลด์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107685-8A88-4310-BD40-379B0EA62BD2}" type="slidenum">
              <a:rPr lang="th-TH" smtClean="0"/>
              <a:t>‹#›</a:t>
            </a:fld>
            <a:endParaRPr lang="th-TH"/>
          </a:p>
        </p:txBody>
      </p:sp>
    </p:spTree>
    <p:extLst>
      <p:ext uri="{BB962C8B-B14F-4D97-AF65-F5344CB8AC3E}">
        <p14:creationId xmlns:p14="http://schemas.microsoft.com/office/powerpoint/2010/main" val="944527504"/>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สไลด์ 3"/>
          <p:cNvSpPr>
            <a:spLocks noGrp="1"/>
          </p:cNvSpPr>
          <p:nvPr>
            <p:ph type="sldNum" sz="quarter" idx="5"/>
          </p:nvPr>
        </p:nvSpPr>
        <p:spPr/>
        <p:txBody>
          <a:bodyPr/>
          <a:lstStyle/>
          <a:p>
            <a:fld id="{8B107685-8A88-4310-BD40-379B0EA62BD2}" type="slidenum">
              <a:rPr lang="th-TH" smtClean="0"/>
              <a:t>44</a:t>
            </a:fld>
            <a:endParaRPr lang="th-TH"/>
          </a:p>
        </p:txBody>
      </p:sp>
    </p:spTree>
    <p:extLst>
      <p:ext uri="{BB962C8B-B14F-4D97-AF65-F5344CB8AC3E}">
        <p14:creationId xmlns:p14="http://schemas.microsoft.com/office/powerpoint/2010/main" val="299263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6F70EBF4-F463-40C5-90B2-7144A3D08411}"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336338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6F70EBF4-F463-40C5-90B2-7144A3D08411}"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146702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6F70EBF4-F463-40C5-90B2-7144A3D08411}"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87712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6F70EBF4-F463-40C5-90B2-7144A3D08411}"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305745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6F70EBF4-F463-40C5-90B2-7144A3D08411}" type="datetimeFigureOut">
              <a:rPr lang="th-TH" smtClean="0"/>
              <a:t>22/03/69</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284248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6F70EBF4-F463-40C5-90B2-7144A3D08411}" type="datetimeFigureOut">
              <a:rPr lang="th-TH" smtClean="0"/>
              <a:t>22/03/69</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168264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629842" y="2505075"/>
            <a:ext cx="3868340"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6" name="Content Placeholder 5"/>
          <p:cNvSpPr>
            <a:spLocks noGrp="1"/>
          </p:cNvSpPr>
          <p:nvPr>
            <p:ph sz="quarter" idx="4"/>
          </p:nvPr>
        </p:nvSpPr>
        <p:spPr>
          <a:xfrm>
            <a:off x="4629150" y="2505075"/>
            <a:ext cx="3887391"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6F70EBF4-F463-40C5-90B2-7144A3D08411}" type="datetimeFigureOut">
              <a:rPr lang="th-TH" smtClean="0"/>
              <a:t>22/03/69</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173031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6F70EBF4-F463-40C5-90B2-7144A3D08411}" type="datetimeFigureOut">
              <a:rPr lang="th-TH" smtClean="0"/>
              <a:t>22/03/69</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389464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0EBF4-F463-40C5-90B2-7144A3D08411}" type="datetimeFigureOut">
              <a:rPr lang="th-TH" smtClean="0"/>
              <a:t>22/03/69</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281219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6F70EBF4-F463-40C5-90B2-7144A3D08411}" type="datetimeFigureOut">
              <a:rPr lang="th-TH" smtClean="0"/>
              <a:t>22/03/69</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379813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6F70EBF4-F463-40C5-90B2-7144A3D08411}" type="datetimeFigureOut">
              <a:rPr lang="th-TH" smtClean="0"/>
              <a:t>22/03/69</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6FAC64DD-C6FA-4684-8C8A-A15CE555C856}" type="slidenum">
              <a:rPr lang="th-TH" smtClean="0"/>
              <a:t>‹#›</a:t>
            </a:fld>
            <a:endParaRPr lang="th-TH"/>
          </a:p>
        </p:txBody>
      </p:sp>
    </p:spTree>
    <p:extLst>
      <p:ext uri="{BB962C8B-B14F-4D97-AF65-F5344CB8AC3E}">
        <p14:creationId xmlns:p14="http://schemas.microsoft.com/office/powerpoint/2010/main" val="213027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0EBF4-F463-40C5-90B2-7144A3D08411}" type="datetimeFigureOut">
              <a:rPr lang="th-TH" smtClean="0"/>
              <a:t>22/03/69</a:t>
            </a:fld>
            <a:endParaRPr lang="th-T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AC64DD-C6FA-4684-8C8A-A15CE555C856}" type="slidenum">
              <a:rPr lang="th-TH" smtClean="0"/>
              <a:t>‹#›</a:t>
            </a:fld>
            <a:endParaRPr lang="th-TH"/>
          </a:p>
        </p:txBody>
      </p:sp>
    </p:spTree>
    <p:extLst>
      <p:ext uri="{BB962C8B-B14F-4D97-AF65-F5344CB8AC3E}">
        <p14:creationId xmlns:p14="http://schemas.microsoft.com/office/powerpoint/2010/main" val="14518338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กล่องข้อความ 1">
            <a:extLst>
              <a:ext uri="{FF2B5EF4-FFF2-40B4-BE49-F238E27FC236}">
                <a16:creationId xmlns:a16="http://schemas.microsoft.com/office/drawing/2014/main" id="{599735FC-0249-3497-5ABF-A390D8AB160F}"/>
              </a:ext>
            </a:extLst>
          </p:cNvPr>
          <p:cNvSpPr txBox="1"/>
          <p:nvPr/>
        </p:nvSpPr>
        <p:spPr>
          <a:xfrm>
            <a:off x="-162962" y="5517062"/>
            <a:ext cx="4299575" cy="1446550"/>
          </a:xfrm>
          <a:prstGeom prst="rect">
            <a:avLst/>
          </a:prstGeom>
          <a:noFill/>
        </p:spPr>
        <p:txBody>
          <a:bodyPr wrap="none" rtlCol="0">
            <a:spAutoFit/>
          </a:bodyPr>
          <a:lstStyle/>
          <a:p>
            <a:pPr algn="ctr"/>
            <a:r>
              <a:rPr lang="th-TH" sz="4400" b="1" dirty="0">
                <a:solidFill>
                  <a:srgbClr val="002060"/>
                </a:solidFill>
                <a:highlight>
                  <a:srgbClr val="FFFFCC"/>
                </a:highlight>
                <a:latin typeface="TH SarabunPSK" panose="020B0500040200020003" pitchFamily="34" charset="-34"/>
                <a:cs typeface="TH SarabunPSK" panose="020B0500040200020003" pitchFamily="34" charset="-34"/>
              </a:rPr>
              <a:t>จิตวัฒนา  บุญเลิศ</a:t>
            </a:r>
          </a:p>
          <a:p>
            <a:pPr algn="ctr"/>
            <a:r>
              <a:rPr lang="th-TH" sz="4400" b="1" dirty="0">
                <a:solidFill>
                  <a:srgbClr val="002060"/>
                </a:solidFill>
                <a:highlight>
                  <a:srgbClr val="FFFFCC"/>
                </a:highlight>
                <a:latin typeface="TH SarabunPSK" panose="020B0500040200020003" pitchFamily="34" charset="-34"/>
                <a:cs typeface="TH SarabunPSK" panose="020B0500040200020003" pitchFamily="34" charset="-34"/>
              </a:rPr>
              <a:t>วิทยาลัยเทคนิคบางสะพาน</a:t>
            </a:r>
          </a:p>
        </p:txBody>
      </p:sp>
    </p:spTree>
    <p:extLst>
      <p:ext uri="{BB962C8B-B14F-4D97-AF65-F5344CB8AC3E}">
        <p14:creationId xmlns:p14="http://schemas.microsoft.com/office/powerpoint/2010/main" val="912843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108518F8-A9DE-4695-C52D-57CC7FD1AFA2}"/>
              </a:ext>
            </a:extLst>
          </p:cNvPr>
          <p:cNvSpPr/>
          <p:nvPr/>
        </p:nvSpPr>
        <p:spPr>
          <a:xfrm>
            <a:off x="964692" y="672870"/>
            <a:ext cx="2674620"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4532FB47-857F-715E-BAEA-E7BE9840C23F}"/>
              </a:ext>
            </a:extLst>
          </p:cNvPr>
          <p:cNvSpPr txBox="1"/>
          <p:nvPr/>
        </p:nvSpPr>
        <p:spPr>
          <a:xfrm>
            <a:off x="1060704" y="857750"/>
            <a:ext cx="2825496"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2.4 การใช้แรงงานทั่วไป</a:t>
            </a:r>
          </a:p>
        </p:txBody>
      </p:sp>
      <p:sp>
        <p:nvSpPr>
          <p:cNvPr id="8" name="กล่องข้อความ 7">
            <a:extLst>
              <a:ext uri="{FF2B5EF4-FFF2-40B4-BE49-F238E27FC236}">
                <a16:creationId xmlns:a16="http://schemas.microsoft.com/office/drawing/2014/main" id="{49ED8C63-91E4-A0A7-46CC-13F1F6722F0A}"/>
              </a:ext>
            </a:extLst>
          </p:cNvPr>
          <p:cNvSpPr txBox="1"/>
          <p:nvPr/>
        </p:nvSpPr>
        <p:spPr>
          <a:xfrm>
            <a:off x="964692" y="1733348"/>
            <a:ext cx="6954012"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ในการทำงานวันหนึ่ง แต่ละวันหนึ่งต้องไม่เกินแปดชั่วโมง ในกรณีวันใดทำงานน้อยกว่า แปดชั่วโมงนายจ้างและลูกจ้างจะตกลงกันให้นำเวลาส่วนที่เหลือ ไปรวมกับวันอื่นได้แต่ต้อง ไม่เกินวันละเก้าชั่วโมง และเมื่อรวมเวลาทำงานทั้งสิ้นแล้ว สัปดาห์หนึ่งต้องไม่เกินสี่สิบแปดชั่วโมง</a:t>
            </a:r>
          </a:p>
        </p:txBody>
      </p:sp>
      <p:sp>
        <p:nvSpPr>
          <p:cNvPr id="10" name="กล่องข้อความ 9">
            <a:extLst>
              <a:ext uri="{FF2B5EF4-FFF2-40B4-BE49-F238E27FC236}">
                <a16:creationId xmlns:a16="http://schemas.microsoft.com/office/drawing/2014/main" id="{10691F11-72B0-63F4-8803-D5BA634024A5}"/>
              </a:ext>
            </a:extLst>
          </p:cNvPr>
          <p:cNvSpPr txBox="1"/>
          <p:nvPr/>
        </p:nvSpPr>
        <p:spPr>
          <a:xfrm>
            <a:off x="964692" y="2749011"/>
            <a:ext cx="6890004"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เว้นแต่งานที่อาจเป็นอันตรายต่อสุขภาพและความปลอดภัยของลูกจ้าง ตามที่กำหนด</a:t>
            </a:r>
          </a:p>
          <a:p>
            <a:r>
              <a:rPr lang="th-TH" sz="2000" dirty="0">
                <a:latin typeface="TH Sarabun New" panose="020B0500040200020003" pitchFamily="34" charset="-34"/>
                <a:cs typeface="TH Sarabun New" panose="020B0500040200020003" pitchFamily="34" charset="-34"/>
              </a:rPr>
              <a:t>ในกฎกระทรวง จะมีเวลาทำงานปกติวันหนึ่งต้องไม่เกินเจ็ดชั่วโมง แต่เมื่อรวมเวลาทำงานทั้งสิ้นแล้วสัปดาห์หนึ่งไม่เกินสี่สิบสองชั่วโมง</a:t>
            </a:r>
            <a:endParaRPr lang="th-TH" dirty="0">
              <a:latin typeface="TH Sarabun New" panose="020B0500040200020003" pitchFamily="34" charset="-34"/>
              <a:cs typeface="TH Sarabun New" panose="020B0500040200020003" pitchFamily="34" charset="-34"/>
            </a:endParaRPr>
          </a:p>
        </p:txBody>
      </p:sp>
      <p:sp>
        <p:nvSpPr>
          <p:cNvPr id="12" name="กล่องข้อความ 11">
            <a:extLst>
              <a:ext uri="{FF2B5EF4-FFF2-40B4-BE49-F238E27FC236}">
                <a16:creationId xmlns:a16="http://schemas.microsoft.com/office/drawing/2014/main" id="{BCB3A5F6-A35E-7646-A69A-2B38AC58E7ED}"/>
              </a:ext>
            </a:extLst>
          </p:cNvPr>
          <p:cNvSpPr txBox="1"/>
          <p:nvPr/>
        </p:nvSpPr>
        <p:spPr>
          <a:xfrm>
            <a:off x="982980" y="3764674"/>
            <a:ext cx="7196328"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งานที่อาจเป็นอันตรายต่อสุขภาพและความปลอดภัยของลูกจ้างที่กำหนดไว้ในกฎกระทรวงได้แก่</a:t>
            </a:r>
          </a:p>
          <a:p>
            <a:r>
              <a:rPr lang="th-TH" sz="2000" dirty="0">
                <a:latin typeface="TH Sarabun New" panose="020B0500040200020003" pitchFamily="34" charset="-34"/>
                <a:cs typeface="TH Sarabun New" panose="020B0500040200020003" pitchFamily="34" charset="-34"/>
              </a:rPr>
              <a:t>	1. งานที่ต้องทำใต้ดิน ใต้น้ำ ในถ้ำ ในอุโมงค์ หรือในที่อับอากาศ</a:t>
            </a:r>
          </a:p>
          <a:p>
            <a:r>
              <a:rPr lang="th-TH" sz="2000" dirty="0">
                <a:latin typeface="TH Sarabun New" panose="020B0500040200020003" pitchFamily="34" charset="-34"/>
                <a:cs typeface="TH Sarabun New" panose="020B0500040200020003" pitchFamily="34" charset="-34"/>
              </a:rPr>
              <a:t>	2. งานที่เกี่ยวกับกัมมันตภาพรังสี</a:t>
            </a:r>
          </a:p>
          <a:p>
            <a:r>
              <a:rPr lang="th-TH" sz="2000" dirty="0">
                <a:latin typeface="TH Sarabun New" panose="020B0500040200020003" pitchFamily="34" charset="-34"/>
                <a:cs typeface="TH Sarabun New" panose="020B0500040200020003" pitchFamily="34" charset="-34"/>
              </a:rPr>
              <a:t>	3. งานเชื่อมโลหะ</a:t>
            </a:r>
          </a:p>
          <a:p>
            <a:r>
              <a:rPr lang="th-TH" sz="2000" dirty="0">
                <a:latin typeface="TH Sarabun New" panose="020B0500040200020003" pitchFamily="34" charset="-34"/>
                <a:cs typeface="TH Sarabun New" panose="020B0500040200020003" pitchFamily="34" charset="-34"/>
              </a:rPr>
              <a:t>	4. งานขนส่งวัตถุอันตราย</a:t>
            </a:r>
          </a:p>
          <a:p>
            <a:r>
              <a:rPr lang="th-TH" sz="2000" dirty="0">
                <a:latin typeface="TH Sarabun New" panose="020B0500040200020003" pitchFamily="34" charset="-34"/>
                <a:cs typeface="TH Sarabun New" panose="020B0500040200020003" pitchFamily="34" charset="-34"/>
              </a:rPr>
              <a:t>	5. งานผลิตสารเคมีอันตราย</a:t>
            </a:r>
          </a:p>
          <a:p>
            <a:r>
              <a:rPr lang="th-TH" sz="2000" dirty="0">
                <a:latin typeface="TH Sarabun New" panose="020B0500040200020003" pitchFamily="34" charset="-34"/>
                <a:cs typeface="TH Sarabun New" panose="020B0500040200020003" pitchFamily="34" charset="-34"/>
              </a:rPr>
              <a:t>	6. งานที่ต้องทำด้วยเครื่องมือเครื่องจักร</a:t>
            </a:r>
          </a:p>
          <a:p>
            <a:r>
              <a:rPr lang="th-TH" sz="2000" dirty="0">
                <a:latin typeface="TH Sarabun New" panose="020B0500040200020003" pitchFamily="34" charset="-34"/>
                <a:cs typeface="TH Sarabun New" panose="020B0500040200020003" pitchFamily="34" charset="-34"/>
              </a:rPr>
              <a:t>	7. งานที่ต้องทำเกี่ยวกับความร้อนจัด หรือความเย็นจัด</a:t>
            </a:r>
            <a:endParaRPr lang="th-TH" dirty="0">
              <a:latin typeface="TH Sarabun New" panose="020B0500040200020003" pitchFamily="34" charset="-34"/>
              <a:cs typeface="TH Sarabun New" panose="020B0500040200020003" pitchFamily="34" charset="-34"/>
            </a:endParaRPr>
          </a:p>
        </p:txBody>
      </p:sp>
      <p:sp>
        <p:nvSpPr>
          <p:cNvPr id="15" name="สี่เหลี่ยมผืนผ้า 14">
            <a:extLst>
              <a:ext uri="{FF2B5EF4-FFF2-40B4-BE49-F238E27FC236}">
                <a16:creationId xmlns:a16="http://schemas.microsoft.com/office/drawing/2014/main" id="{9BC15A55-55C6-7567-3F03-85A9B1457768}"/>
              </a:ext>
            </a:extLst>
          </p:cNvPr>
          <p:cNvSpPr/>
          <p:nvPr/>
        </p:nvSpPr>
        <p:spPr>
          <a:xfrm>
            <a:off x="964692" y="1467065"/>
            <a:ext cx="6839712" cy="214991"/>
          </a:xfrm>
          <a:prstGeom prst="rect">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กล่องข้อความ 13">
            <a:extLst>
              <a:ext uri="{FF2B5EF4-FFF2-40B4-BE49-F238E27FC236}">
                <a16:creationId xmlns:a16="http://schemas.microsoft.com/office/drawing/2014/main" id="{97FA3B21-A81F-C282-724E-27EDF025AC9C}"/>
              </a:ext>
            </a:extLst>
          </p:cNvPr>
          <p:cNvSpPr txBox="1"/>
          <p:nvPr/>
        </p:nvSpPr>
        <p:spPr>
          <a:xfrm>
            <a:off x="1353312" y="1406390"/>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2.4.1 เรื่องเวลาการทำงานปกติของลูกจ้าง (มาตรา 23)</a:t>
            </a:r>
          </a:p>
        </p:txBody>
      </p:sp>
    </p:spTree>
    <p:extLst>
      <p:ext uri="{BB962C8B-B14F-4D97-AF65-F5344CB8AC3E}">
        <p14:creationId xmlns:p14="http://schemas.microsoft.com/office/powerpoint/2010/main" val="283950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รูปภาพ 2">
            <a:extLst>
              <a:ext uri="{FF2B5EF4-FFF2-40B4-BE49-F238E27FC236}">
                <a16:creationId xmlns:a16="http://schemas.microsoft.com/office/drawing/2014/main" id="{02FE8071-82C5-67A3-A5FF-855BBBEA2355}"/>
              </a:ext>
            </a:extLst>
          </p:cNvPr>
          <p:cNvPicPr>
            <a:picLocks noChangeAspect="1"/>
          </p:cNvPicPr>
          <p:nvPr/>
        </p:nvPicPr>
        <p:blipFill>
          <a:blip r:embed="rId2"/>
          <a:stretch>
            <a:fillRect/>
          </a:stretch>
        </p:blipFill>
        <p:spPr>
          <a:xfrm>
            <a:off x="2415349" y="703811"/>
            <a:ext cx="4075557" cy="906485"/>
          </a:xfrm>
          <a:prstGeom prst="rect">
            <a:avLst/>
          </a:prstGeom>
        </p:spPr>
      </p:pic>
      <p:sp>
        <p:nvSpPr>
          <p:cNvPr id="6" name="สี่เหลี่ยมผืนผ้า 5">
            <a:extLst>
              <a:ext uri="{FF2B5EF4-FFF2-40B4-BE49-F238E27FC236}">
                <a16:creationId xmlns:a16="http://schemas.microsoft.com/office/drawing/2014/main" id="{9C53A91A-4120-C07D-D838-71FD1433937A}"/>
              </a:ext>
            </a:extLst>
          </p:cNvPr>
          <p:cNvSpPr/>
          <p:nvPr/>
        </p:nvSpPr>
        <p:spPr>
          <a:xfrm>
            <a:off x="1033271" y="1774615"/>
            <a:ext cx="6839712" cy="214991"/>
          </a:xfrm>
          <a:prstGeom prst="rect">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กล่องข้อความ 4">
            <a:extLst>
              <a:ext uri="{FF2B5EF4-FFF2-40B4-BE49-F238E27FC236}">
                <a16:creationId xmlns:a16="http://schemas.microsoft.com/office/drawing/2014/main" id="{8AD45DA2-0D58-F9EE-98F4-FB43BADE7966}"/>
              </a:ext>
            </a:extLst>
          </p:cNvPr>
          <p:cNvSpPr txBox="1"/>
          <p:nvPr/>
        </p:nvSpPr>
        <p:spPr>
          <a:xfrm>
            <a:off x="1197864" y="1682056"/>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2.4.2 การทำงานล่วงเวลา (มาตรา 24)</a:t>
            </a:r>
          </a:p>
        </p:txBody>
      </p:sp>
      <p:sp>
        <p:nvSpPr>
          <p:cNvPr id="14" name="กล่องข้อความ 13">
            <a:extLst>
              <a:ext uri="{FF2B5EF4-FFF2-40B4-BE49-F238E27FC236}">
                <a16:creationId xmlns:a16="http://schemas.microsoft.com/office/drawing/2014/main" id="{2BDB8601-F802-A1C7-2866-7BA731578B4A}"/>
              </a:ext>
            </a:extLst>
          </p:cNvPr>
          <p:cNvSpPr txBox="1"/>
          <p:nvPr/>
        </p:nvSpPr>
        <p:spPr>
          <a:xfrm>
            <a:off x="1033271" y="2082165"/>
            <a:ext cx="6409945" cy="317009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การทำงานล่วงเวลา คือ การที่ลูกจ้างทำงานเกินเวลาทำงานปกติหรือเกินชั่วโมงการทำงานในวันนั้น ซึ่งเป็นการนอกเหนือจากเวลาที่ตกลงกัน</a:t>
            </a:r>
          </a:p>
          <a:p>
            <a:r>
              <a:rPr lang="th-TH" sz="2000" dirty="0">
                <a:latin typeface="TH Sarabun New" panose="020B0500040200020003" pitchFamily="34" charset="-34"/>
                <a:cs typeface="TH Sarabun New" panose="020B0500040200020003" pitchFamily="34" charset="-34"/>
              </a:rPr>
              <a:t>การทำงานล่วงเวลาของลูกจ้างมีดังนี้</a:t>
            </a:r>
          </a:p>
          <a:p>
            <a:r>
              <a:rPr lang="th-TH" sz="2000" dirty="0">
                <a:latin typeface="TH Sarabun New" panose="020B0500040200020003" pitchFamily="34" charset="-34"/>
                <a:cs typeface="TH Sarabun New" panose="020B0500040200020003" pitchFamily="34" charset="-34"/>
              </a:rPr>
              <a:t>	1. ห้ามมิให้นายจ้างสั่งให้ลูกจ้างทำงานล่วงเวลาในวันทำงานปกติ (</a:t>
            </a:r>
            <a:r>
              <a:rPr lang="en-US" sz="2000" dirty="0">
                <a:latin typeface="TH Sarabun New" panose="020B0500040200020003" pitchFamily="34" charset="-34"/>
                <a:cs typeface="TH Sarabun New" panose="020B0500040200020003" pitchFamily="34" charset="-34"/>
              </a:rPr>
              <a:t>Over Time) </a:t>
            </a:r>
            <a:r>
              <a:rPr lang="th-TH" sz="2000" dirty="0">
                <a:latin typeface="TH Sarabun New" panose="020B0500040200020003" pitchFamily="34" charset="-34"/>
                <a:cs typeface="TH Sarabun New" panose="020B0500040200020003" pitchFamily="34" charset="-34"/>
              </a:rPr>
              <a:t>เว้นแต่</a:t>
            </a:r>
          </a:p>
          <a:p>
            <a:r>
              <a:rPr lang="th-TH" sz="2000" dirty="0">
                <a:latin typeface="TH Sarabun New" panose="020B0500040200020003" pitchFamily="34" charset="-34"/>
                <a:cs typeface="TH Sarabun New" panose="020B0500040200020003" pitchFamily="34" charset="-34"/>
              </a:rPr>
              <a:t>ได้รับความยินยอมจากลูกจ้าง หากลูกจ้างได้ทำงานปกติมา 7–8 ชั่วโมงแล้ว</a:t>
            </a:r>
          </a:p>
          <a:p>
            <a:r>
              <a:rPr lang="th-TH" sz="2000" dirty="0">
                <a:latin typeface="TH Sarabun New" panose="020B0500040200020003" pitchFamily="34" charset="-34"/>
                <a:cs typeface="TH Sarabun New" panose="020B0500040200020003" pitchFamily="34" charset="-34"/>
              </a:rPr>
              <a:t>	2. ในกรณีที่ลักษณะหรือสภาพของงานต้องทำติดต่อกันไป ถ้าหยุดจะเสียหายแก่งาน หรือเป็นงานฉุกเฉิน หรือเป็นงานอื่นตามที่กำหนดในกฎกระทรวง นายจ้างให้ลูกจ้างทำงานล่วงเวลาได้เท่าที่จำเป็น</a:t>
            </a:r>
          </a:p>
          <a:p>
            <a:r>
              <a:rPr lang="th-TH" sz="2000" dirty="0">
                <a:latin typeface="TH Sarabun New" panose="020B0500040200020003" pitchFamily="34" charset="-34"/>
                <a:cs typeface="TH Sarabun New" panose="020B0500040200020003" pitchFamily="34" charset="-34"/>
              </a:rPr>
              <a:t>	3. หากลูกจ้างมีการทำงานล่วงเวลาในวันทำงานปกติ นายจ้างจะต้องจัดให้ลูกจ้างมีการพักก่อนการทำงานล่วงเวลาไม่น้อยกว่า 20 นาที</a:t>
            </a:r>
          </a:p>
        </p:txBody>
      </p:sp>
      <p:pic>
        <p:nvPicPr>
          <p:cNvPr id="16" name="รูปภาพ 15">
            <a:extLst>
              <a:ext uri="{FF2B5EF4-FFF2-40B4-BE49-F238E27FC236}">
                <a16:creationId xmlns:a16="http://schemas.microsoft.com/office/drawing/2014/main" id="{B70F750A-09DA-9B99-1091-29C70980A42A}"/>
              </a:ext>
            </a:extLst>
          </p:cNvPr>
          <p:cNvPicPr>
            <a:picLocks noChangeAspect="1"/>
          </p:cNvPicPr>
          <p:nvPr/>
        </p:nvPicPr>
        <p:blipFill>
          <a:blip r:embed="rId3"/>
          <a:stretch>
            <a:fillRect/>
          </a:stretch>
        </p:blipFill>
        <p:spPr>
          <a:xfrm>
            <a:off x="2299976" y="5268514"/>
            <a:ext cx="3876534" cy="885675"/>
          </a:xfrm>
          <a:prstGeom prst="rect">
            <a:avLst/>
          </a:prstGeom>
        </p:spPr>
      </p:pic>
    </p:spTree>
    <p:extLst>
      <p:ext uri="{BB962C8B-B14F-4D97-AF65-F5344CB8AC3E}">
        <p14:creationId xmlns:p14="http://schemas.microsoft.com/office/powerpoint/2010/main" val="955163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a:extLst>
              <a:ext uri="{FF2B5EF4-FFF2-40B4-BE49-F238E27FC236}">
                <a16:creationId xmlns:a16="http://schemas.microsoft.com/office/drawing/2014/main" id="{1A774B77-7A59-4EB5-748F-C48C69BF619E}"/>
              </a:ext>
            </a:extLst>
          </p:cNvPr>
          <p:cNvSpPr/>
          <p:nvPr/>
        </p:nvSpPr>
        <p:spPr>
          <a:xfrm>
            <a:off x="932687" y="785717"/>
            <a:ext cx="6839712" cy="214991"/>
          </a:xfrm>
          <a:prstGeom prst="rect">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EB39FD92-DEB7-4BD0-3F3D-06789CDBE11D}"/>
              </a:ext>
            </a:extLst>
          </p:cNvPr>
          <p:cNvSpPr txBox="1"/>
          <p:nvPr/>
        </p:nvSpPr>
        <p:spPr>
          <a:xfrm>
            <a:off x="1152144" y="693158"/>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2.4.3 การทำงานในวันหยุด (มาตรา 25)</a:t>
            </a:r>
          </a:p>
        </p:txBody>
      </p:sp>
      <p:sp>
        <p:nvSpPr>
          <p:cNvPr id="6" name="กล่องข้อความ 5">
            <a:extLst>
              <a:ext uri="{FF2B5EF4-FFF2-40B4-BE49-F238E27FC236}">
                <a16:creationId xmlns:a16="http://schemas.microsoft.com/office/drawing/2014/main" id="{25E24D84-CF82-0C2B-1EC9-47C96DA397D5}"/>
              </a:ext>
            </a:extLst>
          </p:cNvPr>
          <p:cNvSpPr txBox="1"/>
          <p:nvPr/>
        </p:nvSpPr>
        <p:spPr>
          <a:xfrm>
            <a:off x="1001268" y="1279017"/>
            <a:ext cx="7141464" cy="4093428"/>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ลูกจ้างทำงานในวันหยุด คือ วันที่นายจ้างให้ลูกจ้างมาทำงานในวันหยุดประจำสัปดาห์ วันหยุด</a:t>
            </a:r>
          </a:p>
          <a:p>
            <a:r>
              <a:rPr lang="th-TH" sz="2000" dirty="0">
                <a:latin typeface="TH Sarabun New" panose="020B0500040200020003" pitchFamily="34" charset="-34"/>
                <a:cs typeface="TH Sarabun New" panose="020B0500040200020003" pitchFamily="34" charset="-34"/>
              </a:rPr>
              <a:t>พักผ่อนประจำปี หรือวันหยุดตามประเพณี</a:t>
            </a:r>
          </a:p>
          <a:p>
            <a:r>
              <a:rPr lang="th-TH" sz="2000" dirty="0">
                <a:latin typeface="TH Sarabun New" panose="020B0500040200020003" pitchFamily="34" charset="-34"/>
                <a:cs typeface="TH Sarabun New" panose="020B0500040200020003" pitchFamily="34" charset="-34"/>
              </a:rPr>
              <a:t>	ซึ่งกฎหมายคุ้มครองแรงงาน ได้ห้ามมิให้นายจ้างให้ลูกจ้างทำงานในวันหยุด เว้นแต่ในกรณี</a:t>
            </a:r>
          </a:p>
          <a:p>
            <a:r>
              <a:rPr lang="th-TH" sz="2000" dirty="0">
                <a:latin typeface="TH Sarabun New" panose="020B0500040200020003" pitchFamily="34" charset="-34"/>
                <a:cs typeface="TH Sarabun New" panose="020B0500040200020003" pitchFamily="34" charset="-34"/>
              </a:rPr>
              <a:t>ที่ลักษณะหรือสภาพของงานต้องทำติดต่อกันไป ถ้าหยุดจะเสียหายแก่งาน หรือเป็นงานฉุกเฉิน นายจ้างอาจให้ลูกจ้างทำงานในวันหยุดได้เท่าที่จำเป็น</a:t>
            </a:r>
          </a:p>
          <a:p>
            <a:r>
              <a:rPr lang="th-TH" sz="2000" dirty="0">
                <a:latin typeface="TH Sarabun New" panose="020B0500040200020003" pitchFamily="34" charset="-34"/>
                <a:cs typeface="TH Sarabun New" panose="020B0500040200020003" pitchFamily="34" charset="-34"/>
              </a:rPr>
              <a:t>	นายจ้างอาจให้ลูกจ้างทำงานในวันหยุดได้ สำหรับกิจการโรงแรม สถานมหรสพ งานขนส่ง</a:t>
            </a:r>
          </a:p>
          <a:p>
            <a:r>
              <a:rPr lang="th-TH" sz="2000" dirty="0">
                <a:latin typeface="TH Sarabun New" panose="020B0500040200020003" pitchFamily="34" charset="-34"/>
                <a:cs typeface="TH Sarabun New" panose="020B0500040200020003" pitchFamily="34" charset="-34"/>
              </a:rPr>
              <a:t>ร้านขายอาหาร ร้านขายเครื่องดื่ม สโมสร สมาคม สถานพยาบาล หรือกิจการอื่นตามที่กำหนดในกฎกระทรวงเพื่อประโยชน์แก่การผลิต การจำหน่าย และการบริการ นายจ้างอาจให้ลูกจ้างทำงานนอกจากที่กำหนดตามวรรคหนึ่งและวรรคสองในวันหยุดเท่าที่จำเป็น โดยได้รับความยินยอมจากลูกจ้างก่อนเป็นคราว ๆ ไป</a:t>
            </a:r>
          </a:p>
          <a:p>
            <a:r>
              <a:rPr lang="th-TH" sz="2000" dirty="0">
                <a:latin typeface="TH Sarabun New" panose="020B0500040200020003" pitchFamily="34" charset="-34"/>
                <a:cs typeface="TH Sarabun New" panose="020B0500040200020003" pitchFamily="34" charset="-34"/>
              </a:rPr>
              <a:t>	นายจ้างให้ลูกจ้างทำงานล่วงเวลาในกรณีที่เข้าข้อยกเว้นในงานบางชนิดที่มีลักษณะสภาพ</a:t>
            </a:r>
          </a:p>
          <a:p>
            <a:r>
              <a:rPr lang="th-TH" sz="2000" dirty="0">
                <a:latin typeface="TH Sarabun New" panose="020B0500040200020003" pitchFamily="34" charset="-34"/>
                <a:cs typeface="TH Sarabun New" panose="020B0500040200020003" pitchFamily="34" charset="-34"/>
              </a:rPr>
              <a:t>ที่ต้องทำติดต่อกัน เพราะถ้าหยุดงานจะเสียหายได้ กรณีของสด งานบริการ งานในป่า งานขนส่ง งานฉุกเฉินในโรงพยาบาล เป็นต้น</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972102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4BB48028-0DF5-4A59-3368-E768D7B6DE10}"/>
              </a:ext>
            </a:extLst>
          </p:cNvPr>
          <p:cNvSpPr txBox="1"/>
          <p:nvPr/>
        </p:nvSpPr>
        <p:spPr>
          <a:xfrm>
            <a:off x="1197863" y="861303"/>
            <a:ext cx="6345936"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จากข้อความกฎหมายข้างต้น กฎหมายห้ามนายจ้างสั่งให้ลูกจ้างมาทำงานในวันหยุด เช่น วันหยุดสงกรานต์ 13–15 เมษายน หรือในวันหยุดประจำสัปดาห์โดยต้องการให้ลูกจ้าง ได้รับการพักผ่อนบ้างแต่มีข้อยกเว้นให้ทำงานในวันหยุดได้ หากลูกจ้างให้ความยินยอมในงานดังนี้</a:t>
            </a:r>
          </a:p>
          <a:p>
            <a:r>
              <a:rPr lang="th-TH" sz="2000" dirty="0">
                <a:latin typeface="TH Sarabun New" panose="020B0500040200020003" pitchFamily="34" charset="-34"/>
                <a:cs typeface="TH Sarabun New" panose="020B0500040200020003" pitchFamily="34" charset="-34"/>
              </a:rPr>
              <a:t>	1. ลักษณะหรือสภาพของงานต้องทำติดต่อกันไป ถ้าหยุดจะเสียหายแก่งาน</a:t>
            </a:r>
          </a:p>
          <a:p>
            <a:r>
              <a:rPr lang="th-TH" sz="2000" dirty="0">
                <a:latin typeface="TH Sarabun New" panose="020B0500040200020003" pitchFamily="34" charset="-34"/>
                <a:cs typeface="TH Sarabun New" panose="020B0500040200020003" pitchFamily="34" charset="-34"/>
              </a:rPr>
              <a:t>	2. งานฉุกเฉิน</a:t>
            </a:r>
          </a:p>
          <a:p>
            <a:r>
              <a:rPr lang="th-TH" sz="2000" dirty="0">
                <a:latin typeface="TH Sarabun New" panose="020B0500040200020003" pitchFamily="34" charset="-34"/>
                <a:cs typeface="TH Sarabun New" panose="020B0500040200020003" pitchFamily="34" charset="-34"/>
              </a:rPr>
              <a:t>	3. กิจการโรงแรม สถานมหรสพ งานขนส่ง ร้านขายอาหาร ร้านขายเครื่องดื่ม สโมสร สมาคมสถานพยาบาล</a:t>
            </a:r>
          </a:p>
        </p:txBody>
      </p:sp>
      <p:pic>
        <p:nvPicPr>
          <p:cNvPr id="5" name="รูปภาพ 4">
            <a:extLst>
              <a:ext uri="{FF2B5EF4-FFF2-40B4-BE49-F238E27FC236}">
                <a16:creationId xmlns:a16="http://schemas.microsoft.com/office/drawing/2014/main" id="{6C278A1D-0ED4-3C17-DA06-524983E7B77D}"/>
              </a:ext>
            </a:extLst>
          </p:cNvPr>
          <p:cNvPicPr>
            <a:picLocks noChangeAspect="1"/>
          </p:cNvPicPr>
          <p:nvPr/>
        </p:nvPicPr>
        <p:blipFill>
          <a:blip r:embed="rId2"/>
          <a:stretch>
            <a:fillRect/>
          </a:stretch>
        </p:blipFill>
        <p:spPr>
          <a:xfrm>
            <a:off x="3537870" y="3606744"/>
            <a:ext cx="1830515" cy="1903736"/>
          </a:xfrm>
          <a:prstGeom prst="rect">
            <a:avLst/>
          </a:prstGeom>
        </p:spPr>
      </p:pic>
      <p:sp>
        <p:nvSpPr>
          <p:cNvPr id="7" name="กล่องข้อความ 6">
            <a:extLst>
              <a:ext uri="{FF2B5EF4-FFF2-40B4-BE49-F238E27FC236}">
                <a16:creationId xmlns:a16="http://schemas.microsoft.com/office/drawing/2014/main" id="{410D9CC0-84E3-9C76-40AC-E70E8879D9FE}"/>
              </a:ext>
            </a:extLst>
          </p:cNvPr>
          <p:cNvSpPr txBox="1"/>
          <p:nvPr/>
        </p:nvSpPr>
        <p:spPr>
          <a:xfrm>
            <a:off x="3675888" y="5596587"/>
            <a:ext cx="1901952" cy="400110"/>
          </a:xfrm>
          <a:prstGeom prst="rect">
            <a:avLst/>
          </a:prstGeom>
          <a:noFill/>
        </p:spPr>
        <p:txBody>
          <a:bodyPr wrap="square">
            <a:spAutoFit/>
          </a:bodyPr>
          <a:lstStyle/>
          <a:p>
            <a:r>
              <a:rPr lang="th-TH" sz="2000" b="1" dirty="0">
                <a:latin typeface="TH Sarabun New" panose="020B0500040200020003" pitchFamily="34" charset="-34"/>
                <a:cs typeface="TH Sarabun New" panose="020B0500040200020003" pitchFamily="34" charset="-34"/>
              </a:rPr>
              <a:t>ลูกจ้างทำงานในวันหยุด</a:t>
            </a:r>
          </a:p>
        </p:txBody>
      </p:sp>
    </p:spTree>
    <p:extLst>
      <p:ext uri="{BB962C8B-B14F-4D97-AF65-F5344CB8AC3E}">
        <p14:creationId xmlns:p14="http://schemas.microsoft.com/office/powerpoint/2010/main" val="2898575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รูปภาพ 2">
            <a:extLst>
              <a:ext uri="{FF2B5EF4-FFF2-40B4-BE49-F238E27FC236}">
                <a16:creationId xmlns:a16="http://schemas.microsoft.com/office/drawing/2014/main" id="{8535BCE4-8DEF-84CA-B431-302747EE075C}"/>
              </a:ext>
            </a:extLst>
          </p:cNvPr>
          <p:cNvPicPr>
            <a:picLocks noChangeAspect="1"/>
          </p:cNvPicPr>
          <p:nvPr/>
        </p:nvPicPr>
        <p:blipFill>
          <a:blip r:embed="rId2"/>
          <a:stretch>
            <a:fillRect/>
          </a:stretch>
        </p:blipFill>
        <p:spPr>
          <a:xfrm>
            <a:off x="2333720" y="687684"/>
            <a:ext cx="3984784" cy="1686135"/>
          </a:xfrm>
          <a:prstGeom prst="rect">
            <a:avLst/>
          </a:prstGeom>
        </p:spPr>
      </p:pic>
      <p:sp>
        <p:nvSpPr>
          <p:cNvPr id="6" name="สี่เหลี่ยมผืนผ้า 5">
            <a:extLst>
              <a:ext uri="{FF2B5EF4-FFF2-40B4-BE49-F238E27FC236}">
                <a16:creationId xmlns:a16="http://schemas.microsoft.com/office/drawing/2014/main" id="{63839B8E-A511-599B-D872-BD02C554AF19}"/>
              </a:ext>
            </a:extLst>
          </p:cNvPr>
          <p:cNvSpPr/>
          <p:nvPr/>
        </p:nvSpPr>
        <p:spPr>
          <a:xfrm>
            <a:off x="987550" y="2698789"/>
            <a:ext cx="6839712" cy="214991"/>
          </a:xfrm>
          <a:prstGeom prst="rect">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กล่องข้อความ 4">
            <a:extLst>
              <a:ext uri="{FF2B5EF4-FFF2-40B4-BE49-F238E27FC236}">
                <a16:creationId xmlns:a16="http://schemas.microsoft.com/office/drawing/2014/main" id="{3EB62F62-51DF-1AE8-B151-230CFE5AC247}"/>
              </a:ext>
            </a:extLst>
          </p:cNvPr>
          <p:cNvSpPr txBox="1"/>
          <p:nvPr/>
        </p:nvSpPr>
        <p:spPr>
          <a:xfrm>
            <a:off x="1115568" y="2604908"/>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2.4.4 เวลาพักในการทำงานของลูกจ้าง (มาตรา 27)</a:t>
            </a:r>
          </a:p>
        </p:txBody>
      </p:sp>
      <p:sp>
        <p:nvSpPr>
          <p:cNvPr id="8" name="กล่องข้อความ 7">
            <a:extLst>
              <a:ext uri="{FF2B5EF4-FFF2-40B4-BE49-F238E27FC236}">
                <a16:creationId xmlns:a16="http://schemas.microsoft.com/office/drawing/2014/main" id="{28D45D0E-0327-C182-3E1F-CD7F299FF2ED}"/>
              </a:ext>
            </a:extLst>
          </p:cNvPr>
          <p:cNvSpPr txBox="1"/>
          <p:nvPr/>
        </p:nvSpPr>
        <p:spPr>
          <a:xfrm>
            <a:off x="987550" y="3141524"/>
            <a:ext cx="6967729"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ให้นายจ้างจัดให้ลูกจ้างมีเวลาพักระหว่างการทำงาน วันหนึ่งไม่น้อยกว่าหนึ่งชั่วโมง หลังจาก</a:t>
            </a:r>
          </a:p>
          <a:p>
            <a:r>
              <a:rPr lang="th-TH" sz="2000" dirty="0">
                <a:latin typeface="TH Sarabun New" panose="020B0500040200020003" pitchFamily="34" charset="-34"/>
                <a:cs typeface="TH Sarabun New" panose="020B0500040200020003" pitchFamily="34" charset="-34"/>
              </a:rPr>
              <a:t>ที่ลูกจ้างทำงานมานานแล้วไม่เกินห้าชั่วโมงติดต่อกันนายจ้างต้องจัดให้ลูกจ้างมีเวลาพักไ</a:t>
            </a:r>
            <a:r>
              <a:rPr lang="th-TH" sz="2000" dirty="0" err="1">
                <a:latin typeface="TH Sarabun New" panose="020B0500040200020003" pitchFamily="34" charset="-34"/>
                <a:cs typeface="TH Sarabun New" panose="020B0500040200020003" pitchFamily="34" charset="-34"/>
              </a:rPr>
              <a:t>ม่น้อ</a:t>
            </a:r>
            <a:r>
              <a:rPr lang="th-TH" sz="2000" dirty="0">
                <a:latin typeface="TH Sarabun New" panose="020B0500040200020003" pitchFamily="34" charset="-34"/>
                <a:cs typeface="TH Sarabun New" panose="020B0500040200020003" pitchFamily="34" charset="-34"/>
              </a:rPr>
              <a:t>ยกว่าย</a:t>
            </a:r>
            <a:r>
              <a:rPr lang="th-TH" sz="2000" dirty="0" err="1">
                <a:latin typeface="TH Sarabun New" panose="020B0500040200020003" pitchFamily="34" charset="-34"/>
                <a:cs typeface="TH Sarabun New" panose="020B0500040200020003" pitchFamily="34" charset="-34"/>
              </a:rPr>
              <a:t>ี่</a:t>
            </a:r>
            <a:r>
              <a:rPr lang="th-TH" sz="2000" dirty="0">
                <a:latin typeface="TH Sarabun New" panose="020B0500040200020003" pitchFamily="34" charset="-34"/>
                <a:cs typeface="TH Sarabun New" panose="020B0500040200020003" pitchFamily="34" charset="-34"/>
              </a:rPr>
              <a:t>สิบนาที ก่อนที่ลูกจ้างเริ่มทำงานล่วงเวลา หลังจากที่ลูกจ้างได้ทำงานในเวลาปกติมาแล้ว</a:t>
            </a:r>
            <a:endParaRPr lang="th-TH" dirty="0">
              <a:latin typeface="TH Sarabun New" panose="020B0500040200020003" pitchFamily="34" charset="-34"/>
              <a:cs typeface="TH Sarabun New" panose="020B0500040200020003" pitchFamily="34" charset="-34"/>
            </a:endParaRPr>
          </a:p>
        </p:txBody>
      </p:sp>
      <p:pic>
        <p:nvPicPr>
          <p:cNvPr id="10" name="รูปภาพ 9">
            <a:extLst>
              <a:ext uri="{FF2B5EF4-FFF2-40B4-BE49-F238E27FC236}">
                <a16:creationId xmlns:a16="http://schemas.microsoft.com/office/drawing/2014/main" id="{389E58E4-CC3C-805C-A0E2-811D197DF014}"/>
              </a:ext>
            </a:extLst>
          </p:cNvPr>
          <p:cNvPicPr>
            <a:picLocks noChangeAspect="1"/>
          </p:cNvPicPr>
          <p:nvPr/>
        </p:nvPicPr>
        <p:blipFill>
          <a:blip r:embed="rId3"/>
          <a:stretch>
            <a:fillRect/>
          </a:stretch>
        </p:blipFill>
        <p:spPr>
          <a:xfrm>
            <a:off x="2045779" y="4342306"/>
            <a:ext cx="4272725" cy="922606"/>
          </a:xfrm>
          <a:prstGeom prst="rect">
            <a:avLst/>
          </a:prstGeom>
        </p:spPr>
      </p:pic>
    </p:spTree>
    <p:extLst>
      <p:ext uri="{BB962C8B-B14F-4D97-AF65-F5344CB8AC3E}">
        <p14:creationId xmlns:p14="http://schemas.microsoft.com/office/powerpoint/2010/main" val="2368592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รูปภาพ 2">
            <a:extLst>
              <a:ext uri="{FF2B5EF4-FFF2-40B4-BE49-F238E27FC236}">
                <a16:creationId xmlns:a16="http://schemas.microsoft.com/office/drawing/2014/main" id="{A9D88BCC-98EB-DE9C-B7A6-A928C2E05B2D}"/>
              </a:ext>
            </a:extLst>
          </p:cNvPr>
          <p:cNvPicPr>
            <a:picLocks noChangeAspect="1"/>
          </p:cNvPicPr>
          <p:nvPr/>
        </p:nvPicPr>
        <p:blipFill>
          <a:blip r:embed="rId2"/>
          <a:stretch>
            <a:fillRect/>
          </a:stretch>
        </p:blipFill>
        <p:spPr>
          <a:xfrm>
            <a:off x="2456307" y="700813"/>
            <a:ext cx="4231386" cy="885290"/>
          </a:xfrm>
          <a:prstGeom prst="rect">
            <a:avLst/>
          </a:prstGeom>
        </p:spPr>
      </p:pic>
      <p:pic>
        <p:nvPicPr>
          <p:cNvPr id="6" name="รูปภาพ 5">
            <a:extLst>
              <a:ext uri="{FF2B5EF4-FFF2-40B4-BE49-F238E27FC236}">
                <a16:creationId xmlns:a16="http://schemas.microsoft.com/office/drawing/2014/main" id="{AA7F51E4-0860-6C0D-6DA5-0B4ECB6A0414}"/>
              </a:ext>
            </a:extLst>
          </p:cNvPr>
          <p:cNvPicPr>
            <a:picLocks noChangeAspect="1"/>
          </p:cNvPicPr>
          <p:nvPr/>
        </p:nvPicPr>
        <p:blipFill>
          <a:blip r:embed="rId3"/>
          <a:stretch>
            <a:fillRect/>
          </a:stretch>
        </p:blipFill>
        <p:spPr>
          <a:xfrm>
            <a:off x="1042416" y="1960003"/>
            <a:ext cx="6852498" cy="225572"/>
          </a:xfrm>
          <a:prstGeom prst="rect">
            <a:avLst/>
          </a:prstGeom>
        </p:spPr>
      </p:pic>
      <p:sp>
        <p:nvSpPr>
          <p:cNvPr id="5" name="กล่องข้อความ 4">
            <a:extLst>
              <a:ext uri="{FF2B5EF4-FFF2-40B4-BE49-F238E27FC236}">
                <a16:creationId xmlns:a16="http://schemas.microsoft.com/office/drawing/2014/main" id="{1881966C-AB8E-DE5D-E534-E5B02BC46819}"/>
              </a:ext>
            </a:extLst>
          </p:cNvPr>
          <p:cNvSpPr txBox="1"/>
          <p:nvPr/>
        </p:nvSpPr>
        <p:spPr>
          <a:xfrm>
            <a:off x="1197864" y="1872734"/>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2.4.5 วันหยุดและวันลาของลูกจ้าง</a:t>
            </a:r>
          </a:p>
        </p:txBody>
      </p:sp>
      <p:sp>
        <p:nvSpPr>
          <p:cNvPr id="8" name="กล่องข้อความ 7">
            <a:extLst>
              <a:ext uri="{FF2B5EF4-FFF2-40B4-BE49-F238E27FC236}">
                <a16:creationId xmlns:a16="http://schemas.microsoft.com/office/drawing/2014/main" id="{05F642F0-8F63-75F0-9A04-11C211BFEEC3}"/>
              </a:ext>
            </a:extLst>
          </p:cNvPr>
          <p:cNvSpPr txBox="1"/>
          <p:nvPr/>
        </p:nvSpPr>
        <p:spPr>
          <a:xfrm>
            <a:off x="1357884" y="2359420"/>
            <a:ext cx="6080760" cy="400110"/>
          </a:xfrm>
          <a:prstGeom prst="rect">
            <a:avLst/>
          </a:prstGeom>
          <a:noFill/>
        </p:spPr>
        <p:txBody>
          <a:bodyPr wrap="square">
            <a:spAutoFit/>
          </a:bodyPr>
          <a:lstStyle/>
          <a:p>
            <a:r>
              <a:rPr lang="th-TH" sz="2000" b="1" dirty="0">
                <a:solidFill>
                  <a:srgbClr val="FF33CC"/>
                </a:solidFill>
                <a:latin typeface="TH Sarabun New" panose="020B0500040200020003" pitchFamily="34" charset="-34"/>
                <a:cs typeface="TH Sarabun New" panose="020B0500040200020003" pitchFamily="34" charset="-34"/>
              </a:rPr>
              <a:t>วันหยุดตามกฎหมาย </a:t>
            </a:r>
            <a:r>
              <a:rPr lang="th-TH" sz="2000" dirty="0">
                <a:latin typeface="TH Sarabun New" panose="020B0500040200020003" pitchFamily="34" charset="-34"/>
                <a:cs typeface="TH Sarabun New" panose="020B0500040200020003" pitchFamily="34" charset="-34"/>
              </a:rPr>
              <a:t>มีอยู่ 3 ประเภทซึ่งสาระสำคัญมีดังนี้(มาตรา 5)</a:t>
            </a:r>
          </a:p>
        </p:txBody>
      </p:sp>
      <p:sp>
        <p:nvSpPr>
          <p:cNvPr id="10" name="กล่องข้อความ 9">
            <a:extLst>
              <a:ext uri="{FF2B5EF4-FFF2-40B4-BE49-F238E27FC236}">
                <a16:creationId xmlns:a16="http://schemas.microsoft.com/office/drawing/2014/main" id="{54CE1CA5-322D-E1C0-D67C-410941B8B7BF}"/>
              </a:ext>
            </a:extLst>
          </p:cNvPr>
          <p:cNvSpPr txBox="1"/>
          <p:nvPr/>
        </p:nvSpPr>
        <p:spPr>
          <a:xfrm>
            <a:off x="1042416" y="2759530"/>
            <a:ext cx="8101584" cy="347787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latin typeface="TH Sarabun New" panose="020B0500040200020003" pitchFamily="34" charset="-34"/>
                <a:cs typeface="TH Sarabun New" panose="020B0500040200020003" pitchFamily="34" charset="-34"/>
              </a:rPr>
              <a:t>1. วันหยุดประจำสัปดาห์ </a:t>
            </a:r>
            <a:r>
              <a:rPr lang="th-TH" sz="2000" dirty="0">
                <a:latin typeface="TH Sarabun New" panose="020B0500040200020003" pitchFamily="34" charset="-34"/>
                <a:cs typeface="TH Sarabun New" panose="020B0500040200020003" pitchFamily="34" charset="-34"/>
              </a:rPr>
              <a:t>ไม่น้อยกว่า 1 วัน/สัปดาห์ โดยให้มีระยะห่างกันไม่เกิน 6 วัน สำหรับ</a:t>
            </a:r>
          </a:p>
          <a:p>
            <a:r>
              <a:rPr lang="th-TH" sz="2000" dirty="0">
                <a:latin typeface="TH Sarabun New" panose="020B0500040200020003" pitchFamily="34" charset="-34"/>
                <a:cs typeface="TH Sarabun New" panose="020B0500040200020003" pitchFamily="34" charset="-34"/>
              </a:rPr>
              <a:t>งานโรงแรม งานขนส่งงานในป่า งานในที่ทุรกันดาร หรืองานอื่นตามที่กำหนดในกฎกระทรวงอาจตกลงกัน</a:t>
            </a:r>
          </a:p>
          <a:p>
            <a:r>
              <a:rPr lang="th-TH" sz="2000" dirty="0">
                <a:latin typeface="TH Sarabun New" panose="020B0500040200020003" pitchFamily="34" charset="-34"/>
                <a:cs typeface="TH Sarabun New" panose="020B0500040200020003" pitchFamily="34" charset="-34"/>
              </a:rPr>
              <a:t>สะสมและเลื่อนวันหยุดประจำ สัปดาห์ไปหยุดเมื่อใดก็ได้ภายในระยะเวลา 4 สัปดาห์ติดต่อกัน (มาตรา 28)</a:t>
            </a:r>
          </a:p>
          <a:p>
            <a:r>
              <a:rPr lang="th-TH" sz="2000" b="1" dirty="0">
                <a:latin typeface="TH Sarabun New" panose="020B0500040200020003" pitchFamily="34" charset="-34"/>
                <a:cs typeface="TH Sarabun New" panose="020B0500040200020003" pitchFamily="34" charset="-34"/>
              </a:rPr>
              <a:t>	2. วันหยุดตามประเพณี </a:t>
            </a:r>
            <a:r>
              <a:rPr lang="th-TH" sz="2000" dirty="0">
                <a:latin typeface="TH Sarabun New" panose="020B0500040200020003" pitchFamily="34" charset="-34"/>
                <a:cs typeface="TH Sarabun New" panose="020B0500040200020003" pitchFamily="34" charset="-34"/>
              </a:rPr>
              <a:t>ไม่น้อยกว่า 13 วัน/ปี โดยรวมวันแรงงานแห่งชาติ โดยพิจารณา</a:t>
            </a:r>
          </a:p>
          <a:p>
            <a:r>
              <a:rPr lang="th-TH" sz="2000" dirty="0">
                <a:latin typeface="TH Sarabun New" panose="020B0500040200020003" pitchFamily="34" charset="-34"/>
                <a:cs typeface="TH Sarabun New" panose="020B0500040200020003" pitchFamily="34" charset="-34"/>
              </a:rPr>
              <a:t>จากวันหยุดราชการประจำปี วันหยุดทางศาสนา หรือขนบธรรมเนียมประเพณีแห่งท้องถิ่น ถ้าวันหยุดตาม</a:t>
            </a:r>
          </a:p>
          <a:p>
            <a:r>
              <a:rPr lang="th-TH" sz="2000" dirty="0">
                <a:latin typeface="TH Sarabun New" panose="020B0500040200020003" pitchFamily="34" charset="-34"/>
                <a:cs typeface="TH Sarabun New" panose="020B0500040200020003" pitchFamily="34" charset="-34"/>
              </a:rPr>
              <a:t>ประเพณีตรงกับวันหยุดประจำสัปดาห์ให้หยุดชดเชยวันหยุดตาม ประเพณีในวันทำงานถัดไป สำหรับงานใน</a:t>
            </a:r>
          </a:p>
          <a:p>
            <a:r>
              <a:rPr lang="th-TH" sz="2000" dirty="0">
                <a:latin typeface="TH Sarabun New" panose="020B0500040200020003" pitchFamily="34" charset="-34"/>
                <a:cs typeface="TH Sarabun New" panose="020B0500040200020003" pitchFamily="34" charset="-34"/>
              </a:rPr>
              <a:t>กิจการโรงแรม สถานมหรสพ ร้านขายอาหาร ร้านขายเครื่องดื่ม ฯลฯ อาจตกลงกันหยุดวันอื่นชดเชยวันหยุด</a:t>
            </a:r>
          </a:p>
          <a:p>
            <a:r>
              <a:rPr lang="th-TH" sz="2000" dirty="0">
                <a:latin typeface="TH Sarabun New" panose="020B0500040200020003" pitchFamily="34" charset="-34"/>
                <a:cs typeface="TH Sarabun New" panose="020B0500040200020003" pitchFamily="34" charset="-34"/>
              </a:rPr>
              <a:t>ตามประเพณี หรือจ่ายค่าทำงานในวันหยุดให้ก็ได้ (มาตรา 29)</a:t>
            </a:r>
          </a:p>
          <a:p>
            <a:r>
              <a:rPr lang="th-TH" sz="2000" b="1" dirty="0">
                <a:latin typeface="TH Sarabun New" panose="020B0500040200020003" pitchFamily="34" charset="-34"/>
                <a:cs typeface="TH Sarabun New" panose="020B0500040200020003" pitchFamily="34" charset="-34"/>
              </a:rPr>
              <a:t>	3. วันหยุดพักผ่อนประจำปี </a:t>
            </a:r>
            <a:r>
              <a:rPr lang="th-TH" sz="2000" dirty="0">
                <a:latin typeface="TH Sarabun New" panose="020B0500040200020003" pitchFamily="34" charset="-34"/>
                <a:cs typeface="TH Sarabun New" panose="020B0500040200020003" pitchFamily="34" charset="-34"/>
              </a:rPr>
              <a:t>ไม่น้อยกว่า 6 วันทำงาน/ปี สำหรับลูกจ้างซึ่งทำงานติดต่อกันมา</a:t>
            </a:r>
          </a:p>
          <a:p>
            <a:r>
              <a:rPr lang="th-TH" sz="2000" dirty="0">
                <a:latin typeface="TH Sarabun New" panose="020B0500040200020003" pitchFamily="34" charset="-34"/>
                <a:cs typeface="TH Sarabun New" panose="020B0500040200020003" pitchFamily="34" charset="-34"/>
              </a:rPr>
              <a:t>ครบ 1 ปี อาจตกลงกันล่วงหน้าสะสมและเลื่อนวันหยุดพักผ่อนประจำปี ไปรวมหยุดในปีต่อ ๆ ไปได้</a:t>
            </a:r>
          </a:p>
          <a:p>
            <a:r>
              <a:rPr lang="th-TH" sz="2000" dirty="0">
                <a:latin typeface="TH Sarabun New" panose="020B0500040200020003" pitchFamily="34" charset="-34"/>
                <a:cs typeface="TH Sarabun New" panose="020B0500040200020003" pitchFamily="34" charset="-34"/>
              </a:rPr>
              <a:t>(มาตรา 30)</a:t>
            </a:r>
          </a:p>
        </p:txBody>
      </p:sp>
    </p:spTree>
    <p:extLst>
      <p:ext uri="{BB962C8B-B14F-4D97-AF65-F5344CB8AC3E}">
        <p14:creationId xmlns:p14="http://schemas.microsoft.com/office/powerpoint/2010/main" val="3774747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กล่องข้อความ 6">
            <a:extLst>
              <a:ext uri="{FF2B5EF4-FFF2-40B4-BE49-F238E27FC236}">
                <a16:creationId xmlns:a16="http://schemas.microsoft.com/office/drawing/2014/main" id="{AB38C32A-1701-0421-02AF-2EADE84FDAA5}"/>
              </a:ext>
            </a:extLst>
          </p:cNvPr>
          <p:cNvSpPr txBox="1"/>
          <p:nvPr/>
        </p:nvSpPr>
        <p:spPr>
          <a:xfrm>
            <a:off x="1545336" y="866894"/>
            <a:ext cx="4572000" cy="400110"/>
          </a:xfrm>
          <a:prstGeom prst="rect">
            <a:avLst/>
          </a:prstGeom>
          <a:noFill/>
        </p:spPr>
        <p:txBody>
          <a:bodyPr wrap="square">
            <a:spAutoFit/>
          </a:bodyPr>
          <a:lstStyle/>
          <a:p>
            <a:r>
              <a:rPr lang="th-TH" sz="2000" b="1" dirty="0">
                <a:solidFill>
                  <a:srgbClr val="FF33CC"/>
                </a:solidFill>
                <a:latin typeface="TH Sarabun New" panose="020B0500040200020003" pitchFamily="34" charset="-34"/>
                <a:cs typeface="TH Sarabun New" panose="020B0500040200020003" pitchFamily="34" charset="-34"/>
              </a:rPr>
              <a:t>วันลาของลูกจ้างตามกฎหมาย </a:t>
            </a:r>
            <a:r>
              <a:rPr lang="th-TH" sz="2000" dirty="0">
                <a:latin typeface="TH Sarabun New" panose="020B0500040200020003" pitchFamily="34" charset="-34"/>
                <a:cs typeface="TH Sarabun New" panose="020B0500040200020003" pitchFamily="34" charset="-34"/>
              </a:rPr>
              <a:t>สรุปได้ดังนี้</a:t>
            </a:r>
          </a:p>
        </p:txBody>
      </p:sp>
      <p:sp>
        <p:nvSpPr>
          <p:cNvPr id="9" name="กล่องข้อความ 8">
            <a:extLst>
              <a:ext uri="{FF2B5EF4-FFF2-40B4-BE49-F238E27FC236}">
                <a16:creationId xmlns:a16="http://schemas.microsoft.com/office/drawing/2014/main" id="{D142E038-89E3-4C2E-07DF-6B00DF3CE093}"/>
              </a:ext>
            </a:extLst>
          </p:cNvPr>
          <p:cNvSpPr txBox="1"/>
          <p:nvPr/>
        </p:nvSpPr>
        <p:spPr>
          <a:xfrm>
            <a:off x="982980" y="1395210"/>
            <a:ext cx="7178040" cy="3785652"/>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	วันลาป่วย </a:t>
            </a:r>
            <a:r>
              <a:rPr lang="th-TH" sz="2000" dirty="0">
                <a:latin typeface="TH Sarabun New" panose="020B0500040200020003" pitchFamily="34" charset="-34"/>
                <a:cs typeface="TH Sarabun New" panose="020B0500040200020003" pitchFamily="34" charset="-34"/>
              </a:rPr>
              <a:t>ลูกจ้างลาป่วยได้เท่าที่ป่วยจริง การลาป่วยตั้งแต่ 3 วันทำงานขึ้นไปนายจ้างอาจให้</a:t>
            </a:r>
          </a:p>
          <a:p>
            <a:r>
              <a:rPr lang="th-TH" sz="2000" dirty="0">
                <a:latin typeface="TH Sarabun New" panose="020B0500040200020003" pitchFamily="34" charset="-34"/>
                <a:cs typeface="TH Sarabun New" panose="020B0500040200020003" pitchFamily="34" charset="-34"/>
              </a:rPr>
              <a:t>ลูกจ้างแสดงใบรับรองของแพทย์แผนปัจจุบันชั้น หนึ่งหรือของสถานพยาบาลของทางราชการได้ หากลูกจ้าง</a:t>
            </a:r>
          </a:p>
          <a:p>
            <a:r>
              <a:rPr lang="th-TH" sz="2000" dirty="0">
                <a:latin typeface="TH Sarabun New" panose="020B0500040200020003" pitchFamily="34" charset="-34"/>
                <a:cs typeface="TH Sarabun New" panose="020B0500040200020003" pitchFamily="34" charset="-34"/>
              </a:rPr>
              <a:t>ไม่อาจแสดงได้ให้ลูกจ้างชี้แจงให้นายจ้างทราบวันที่ลูกจ้างไม่อาจ ทำงานได้เนื่องจากประสบอันตรายหรือเจ็บป่วยซึ่งเกิดจากการทำงานหรือวันลา เพื่อคลอดบุตรไม่ถือเป็นวันลาป่วย(มาตรา 32)</a:t>
            </a:r>
          </a:p>
          <a:p>
            <a:r>
              <a:rPr lang="th-TH" sz="2000" b="1" dirty="0">
                <a:solidFill>
                  <a:schemeClr val="accent2"/>
                </a:solidFill>
                <a:latin typeface="TH Sarabun New" panose="020B0500040200020003" pitchFamily="34" charset="-34"/>
                <a:cs typeface="TH Sarabun New" panose="020B0500040200020003" pitchFamily="34" charset="-34"/>
              </a:rPr>
              <a:t>	วันลากิจ </a:t>
            </a:r>
            <a:r>
              <a:rPr lang="th-TH" sz="2000" dirty="0">
                <a:latin typeface="TH Sarabun New" panose="020B0500040200020003" pitchFamily="34" charset="-34"/>
                <a:cs typeface="TH Sarabun New" panose="020B0500040200020003" pitchFamily="34" charset="-34"/>
              </a:rPr>
              <a:t>ลูกจ้างลาเพื่อกิจธุระอันจำเป็นได้ตามข้อบังคับเกี่ยวกับการทำงานได้ 3 วัน โดยได้รับ</a:t>
            </a:r>
          </a:p>
          <a:p>
            <a:r>
              <a:rPr lang="th-TH" sz="2000" dirty="0">
                <a:latin typeface="TH Sarabun New" panose="020B0500040200020003" pitchFamily="34" charset="-34"/>
                <a:cs typeface="TH Sarabun New" panose="020B0500040200020003" pitchFamily="34" charset="-34"/>
              </a:rPr>
              <a:t>ค่าจ้าง (พระราชบัญญัติ คุ้มครองแรงงาน (ฉบับที่ 7) พ.ศ. 2562 มาตรา 34)</a:t>
            </a:r>
          </a:p>
          <a:p>
            <a:r>
              <a:rPr lang="th-TH" sz="2000" b="1" dirty="0">
                <a:solidFill>
                  <a:schemeClr val="accent2"/>
                </a:solidFill>
                <a:latin typeface="TH Sarabun New" panose="020B0500040200020003" pitchFamily="34" charset="-34"/>
                <a:cs typeface="TH Sarabun New" panose="020B0500040200020003" pitchFamily="34" charset="-34"/>
              </a:rPr>
              <a:t>	วันลาทำหมัน </a:t>
            </a:r>
            <a:r>
              <a:rPr lang="th-TH" sz="2000" dirty="0">
                <a:latin typeface="TH Sarabun New" panose="020B0500040200020003" pitchFamily="34" charset="-34"/>
                <a:cs typeface="TH Sarabun New" panose="020B0500040200020003" pitchFamily="34" charset="-34"/>
              </a:rPr>
              <a:t>ลูกจ้างลาเพื่อทำหมันและเนื่องจาก</a:t>
            </a:r>
            <a:r>
              <a:rPr lang="th-TH" sz="2000" dirty="0" err="1">
                <a:latin typeface="TH Sarabun New" panose="020B0500040200020003" pitchFamily="34" charset="-34"/>
                <a:cs typeface="TH Sarabun New" panose="020B0500040200020003" pitchFamily="34" charset="-34"/>
              </a:rPr>
              <a:t>การทำ</a:t>
            </a:r>
            <a:r>
              <a:rPr lang="th-TH" sz="2000" dirty="0">
                <a:latin typeface="TH Sarabun New" panose="020B0500040200020003" pitchFamily="34" charset="-34"/>
                <a:cs typeface="TH Sarabun New" panose="020B0500040200020003" pitchFamily="34" charset="-34"/>
              </a:rPr>
              <a:t>หมันได้ตามระยะเวลาที่แพทย์แผนปัจจุบัน</a:t>
            </a:r>
          </a:p>
          <a:p>
            <a:r>
              <a:rPr lang="th-TH" sz="2000" dirty="0">
                <a:latin typeface="TH Sarabun New" panose="020B0500040200020003" pitchFamily="34" charset="-34"/>
                <a:cs typeface="TH Sarabun New" panose="020B0500040200020003" pitchFamily="34" charset="-34"/>
              </a:rPr>
              <a:t>ชั้นหนึ่งกำหนดและออกใบรับรอง (มาตรา 33)</a:t>
            </a:r>
          </a:p>
          <a:p>
            <a:r>
              <a:rPr lang="th-TH" sz="2000" b="1" dirty="0">
                <a:solidFill>
                  <a:schemeClr val="accent2"/>
                </a:solidFill>
                <a:latin typeface="TH Sarabun New" panose="020B0500040200020003" pitchFamily="34" charset="-34"/>
                <a:cs typeface="TH Sarabun New" panose="020B0500040200020003" pitchFamily="34" charset="-34"/>
              </a:rPr>
              <a:t>	วันลารับราชการทหาร </a:t>
            </a:r>
            <a:r>
              <a:rPr lang="th-TH" sz="2000" dirty="0">
                <a:latin typeface="TH Sarabun New" panose="020B0500040200020003" pitchFamily="34" charset="-34"/>
                <a:cs typeface="TH Sarabun New" panose="020B0500040200020003" pitchFamily="34" charset="-34"/>
              </a:rPr>
              <a:t>ลูกจ้างลาเพื่อรับราชการทหารในการเรียกพล เพื่อตรวจสอบฝึกวิชา</a:t>
            </a:r>
          </a:p>
          <a:p>
            <a:r>
              <a:rPr lang="th-TH" sz="2000" dirty="0">
                <a:latin typeface="TH Sarabun New" panose="020B0500040200020003" pitchFamily="34" charset="-34"/>
                <a:cs typeface="TH Sarabun New" panose="020B0500040200020003" pitchFamily="34" charset="-34"/>
              </a:rPr>
              <a:t>ทหาร หรือทดลองความพรั่งพร้อมตามกฎหมายว่าด้วยการรับราชการทหารได้(มาตรา 35)</a:t>
            </a:r>
          </a:p>
          <a:p>
            <a:r>
              <a:rPr lang="th-TH" sz="2000" dirty="0">
                <a:latin typeface="TH Sarabun New" panose="020B0500040200020003" pitchFamily="34" charset="-34"/>
                <a:cs typeface="TH Sarabun New" panose="020B0500040200020003" pitchFamily="34" charset="-34"/>
              </a:rPr>
              <a:t>วันลาคลอดบุตร ลูกจ้างหญิงมีครรภ์ลาเพื่อคลอดบุตรได้ครรภ์หนึ่งไม่เกิน 98 วัน โดยนับรวม</a:t>
            </a:r>
          </a:p>
          <a:p>
            <a:r>
              <a:rPr lang="th-TH" sz="2000" dirty="0">
                <a:latin typeface="TH Sarabun New" panose="020B0500040200020003" pitchFamily="34" charset="-34"/>
                <a:cs typeface="TH Sarabun New" panose="020B0500040200020003" pitchFamily="34" charset="-34"/>
              </a:rPr>
              <a:t>วันหยุด (พระราชบัญญัติ คุ้มครองแรงงาน (ฉบับที่ 7) พ.ศ. 2562 มาตรา 41)</a:t>
            </a:r>
          </a:p>
        </p:txBody>
      </p:sp>
    </p:spTree>
    <p:extLst>
      <p:ext uri="{BB962C8B-B14F-4D97-AF65-F5344CB8AC3E}">
        <p14:creationId xmlns:p14="http://schemas.microsoft.com/office/powerpoint/2010/main" val="4280463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6DB91471-5320-1AE5-46C1-11564CBCD8ED}"/>
              </a:ext>
            </a:extLst>
          </p:cNvPr>
          <p:cNvSpPr txBox="1"/>
          <p:nvPr/>
        </p:nvSpPr>
        <p:spPr>
          <a:xfrm>
            <a:off x="1193292" y="1008988"/>
            <a:ext cx="6757416"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chemeClr val="accent2"/>
                </a:solidFill>
                <a:latin typeface="TH Sarabun New" panose="020B0500040200020003" pitchFamily="34" charset="-34"/>
                <a:cs typeface="TH Sarabun New" panose="020B0500040200020003" pitchFamily="34" charset="-34"/>
              </a:rPr>
              <a:t>วันลาฝึกอบรม </a:t>
            </a:r>
            <a:r>
              <a:rPr lang="th-TH" sz="2000" dirty="0">
                <a:latin typeface="TH Sarabun New" panose="020B0500040200020003" pitchFamily="34" charset="-34"/>
                <a:cs typeface="TH Sarabun New" panose="020B0500040200020003" pitchFamily="34" charset="-34"/>
              </a:rPr>
              <a:t>ลูกจ้างมีสิทธิลาเพื่อการฝึกอบรมหรือพัฒนาความรู้ความสามารถเพื่อประโยชน์ต่อการแรงงานและสวัสดิการสังคมหรือการเพิ่มทักษะความชำนาญเพื่อเพิ่ม ประสิทธิภาพในการทำงานของลูกจ้างตามโครงการหรือหลักสูตร ซึ่งมีกำหนดช่วงเวลาที่แน่นอนและชัดเจน และเพื่อการสอบวัดผลทางการศึกษาที่ทางราชการจัดหรืออนุญาตให้จัดขึ้น ลูกจ้างต้องแจ้งเหตุในการลาโดยชัดแจ้ง พร้อมทั้งแสดงหลักฐานที่เกี่ยวข้อง (ถ้ามี) ให้นายจ้างทราบล่วงหน้าไม่น้อยกว่า 7 วันก่อนวันลา นายจ้างอาจไม่อนุญาตให้ลาหากในปีที่ลาลูกจ้างเคยได้รับอนุญาตให้ลามาแล้วไม่ น้อยกว่า 30 วัน หรือ 3 ครั้งหรือแสดงได้ว่าการลาของลูกจ้างอาจก่อให้เกิดความเสียหายหรือกระทบต่อ การประกอบธุรกิจของนายจ้าง (มาตรา 36 และกฎกระทรวงฉบับที่ 5)</a:t>
            </a:r>
          </a:p>
        </p:txBody>
      </p:sp>
      <p:pic>
        <p:nvPicPr>
          <p:cNvPr id="5" name="รูปภาพ 4">
            <a:extLst>
              <a:ext uri="{FF2B5EF4-FFF2-40B4-BE49-F238E27FC236}">
                <a16:creationId xmlns:a16="http://schemas.microsoft.com/office/drawing/2014/main" id="{64BA4B50-44D6-CA05-B175-AE4475A145A4}"/>
              </a:ext>
            </a:extLst>
          </p:cNvPr>
          <p:cNvPicPr>
            <a:picLocks noChangeAspect="1"/>
          </p:cNvPicPr>
          <p:nvPr/>
        </p:nvPicPr>
        <p:blipFill>
          <a:blip r:embed="rId2"/>
          <a:stretch>
            <a:fillRect/>
          </a:stretch>
        </p:blipFill>
        <p:spPr>
          <a:xfrm>
            <a:off x="2474405" y="3709837"/>
            <a:ext cx="4785931" cy="1022563"/>
          </a:xfrm>
          <a:prstGeom prst="rect">
            <a:avLst/>
          </a:prstGeom>
        </p:spPr>
      </p:pic>
    </p:spTree>
    <p:extLst>
      <p:ext uri="{BB962C8B-B14F-4D97-AF65-F5344CB8AC3E}">
        <p14:creationId xmlns:p14="http://schemas.microsoft.com/office/powerpoint/2010/main" val="4022062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54EABFC8-D1FB-E8CB-F69C-7F37A3626D74}"/>
              </a:ext>
            </a:extLst>
          </p:cNvPr>
          <p:cNvSpPr/>
          <p:nvPr/>
        </p:nvSpPr>
        <p:spPr>
          <a:xfrm>
            <a:off x="1046988" y="744789"/>
            <a:ext cx="2674620"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6E94135F-59EF-84A2-DC7D-B694CF70AAD4}"/>
              </a:ext>
            </a:extLst>
          </p:cNvPr>
          <p:cNvSpPr txBox="1"/>
          <p:nvPr/>
        </p:nvSpPr>
        <p:spPr>
          <a:xfrm>
            <a:off x="1316736" y="867107"/>
            <a:ext cx="2313432"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2.5 การใช้แรงงานหญิง</a:t>
            </a:r>
          </a:p>
        </p:txBody>
      </p:sp>
      <p:sp>
        <p:nvSpPr>
          <p:cNvPr id="6" name="กล่องข้อความ 5">
            <a:extLst>
              <a:ext uri="{FF2B5EF4-FFF2-40B4-BE49-F238E27FC236}">
                <a16:creationId xmlns:a16="http://schemas.microsoft.com/office/drawing/2014/main" id="{5D3C9F5B-C99A-C0FB-867A-2D55118587A5}"/>
              </a:ext>
            </a:extLst>
          </p:cNvPr>
          <p:cNvSpPr txBox="1"/>
          <p:nvPr/>
        </p:nvSpPr>
        <p:spPr>
          <a:xfrm>
            <a:off x="1046988" y="1540639"/>
            <a:ext cx="7008876" cy="193899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แรงงานหญิงมีบทบาทอย่างมากในการพัฒนาประเทศและมีแนวโน้มว่าจะมีบทบาทมากขึ้น ปัจจุบันมีแรงงานหญิงทำงานอยู่แทบทุกสาขาอาชีพ แต่เนื่องจากมีความแตกต่างกันทางสรีระระหว่างเพศชายกับเพศหญิง โดยเฉพาะความแข็งแรงและการมีครรภ์ของเพศหญิง รัฐบาลจึงออกกฎหมายคุ้มครองแรงงานหญิงเป็นกรณีพิเศษ เพ</a:t>
            </a:r>
            <a:r>
              <a:rPr lang="th-TH" sz="2000" dirty="0" err="1">
                <a:latin typeface="TH Sarabun New" panose="020B0500040200020003" pitchFamily="34" charset="-34"/>
                <a:cs typeface="TH Sarabun New" panose="020B0500040200020003" pitchFamily="34" charset="-34"/>
              </a:rPr>
              <a:t>ื่</a:t>
            </a:r>
            <a:r>
              <a:rPr lang="th-TH" sz="2000" dirty="0">
                <a:latin typeface="TH Sarabun New" panose="020B0500040200020003" pitchFamily="34" charset="-34"/>
                <a:cs typeface="TH Sarabun New" panose="020B0500040200020003" pitchFamily="34" charset="-34"/>
              </a:rPr>
              <a:t>อมิให้ทำงานหนักเกินกำลัง และมีความปลอดภัยในการทำงาน พร้อมก้าวเข้าสู่ตลาดแรงงานเป็นที่ยอมรับกับนายจ้างทุกสาขาอาชีพ ตามพระราชบัญญัติคุ้มครองแรงงาน</a:t>
            </a:r>
          </a:p>
        </p:txBody>
      </p:sp>
      <p:pic>
        <p:nvPicPr>
          <p:cNvPr id="8" name="รูปภาพ 7">
            <a:extLst>
              <a:ext uri="{FF2B5EF4-FFF2-40B4-BE49-F238E27FC236}">
                <a16:creationId xmlns:a16="http://schemas.microsoft.com/office/drawing/2014/main" id="{82CD3723-DBE0-8500-6C3F-072C4ED843A4}"/>
              </a:ext>
            </a:extLst>
          </p:cNvPr>
          <p:cNvPicPr>
            <a:picLocks noChangeAspect="1"/>
          </p:cNvPicPr>
          <p:nvPr/>
        </p:nvPicPr>
        <p:blipFill>
          <a:blip r:embed="rId2"/>
          <a:stretch>
            <a:fillRect/>
          </a:stretch>
        </p:blipFill>
        <p:spPr>
          <a:xfrm>
            <a:off x="3209925" y="3479631"/>
            <a:ext cx="2888742" cy="1976508"/>
          </a:xfrm>
          <a:prstGeom prst="rect">
            <a:avLst/>
          </a:prstGeom>
        </p:spPr>
      </p:pic>
    </p:spTree>
    <p:extLst>
      <p:ext uri="{BB962C8B-B14F-4D97-AF65-F5344CB8AC3E}">
        <p14:creationId xmlns:p14="http://schemas.microsoft.com/office/powerpoint/2010/main" val="4202856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EF38F685-37B8-5FA7-1ADD-A3A189A616A5}"/>
              </a:ext>
            </a:extLst>
          </p:cNvPr>
          <p:cNvPicPr>
            <a:picLocks noChangeAspect="1"/>
          </p:cNvPicPr>
          <p:nvPr/>
        </p:nvPicPr>
        <p:blipFill>
          <a:blip r:embed="rId2"/>
          <a:stretch>
            <a:fillRect/>
          </a:stretch>
        </p:blipFill>
        <p:spPr>
          <a:xfrm>
            <a:off x="896112" y="881011"/>
            <a:ext cx="6852498" cy="225572"/>
          </a:xfrm>
          <a:prstGeom prst="rect">
            <a:avLst/>
          </a:prstGeom>
        </p:spPr>
      </p:pic>
      <p:sp>
        <p:nvSpPr>
          <p:cNvPr id="3" name="กล่องข้อความ 2">
            <a:extLst>
              <a:ext uri="{FF2B5EF4-FFF2-40B4-BE49-F238E27FC236}">
                <a16:creationId xmlns:a16="http://schemas.microsoft.com/office/drawing/2014/main" id="{734BF0BF-D017-B58F-9A51-2637EFF3A6F5}"/>
              </a:ext>
            </a:extLst>
          </p:cNvPr>
          <p:cNvSpPr txBox="1"/>
          <p:nvPr/>
        </p:nvSpPr>
        <p:spPr>
          <a:xfrm>
            <a:off x="1197864" y="793742"/>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งานที่ห้ามลูกจ้างหญิงทำ (มาตรา 38)</a:t>
            </a:r>
          </a:p>
        </p:txBody>
      </p:sp>
      <p:sp>
        <p:nvSpPr>
          <p:cNvPr id="6" name="กล่องข้อความ 5">
            <a:extLst>
              <a:ext uri="{FF2B5EF4-FFF2-40B4-BE49-F238E27FC236}">
                <a16:creationId xmlns:a16="http://schemas.microsoft.com/office/drawing/2014/main" id="{33C125D9-5168-FB91-A2C6-D77C5F6CC07F}"/>
              </a:ext>
            </a:extLst>
          </p:cNvPr>
          <p:cNvSpPr txBox="1"/>
          <p:nvPr/>
        </p:nvSpPr>
        <p:spPr>
          <a:xfrm>
            <a:off x="1005840" y="1281121"/>
            <a:ext cx="6940296"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งานเหมืองแร่หรืองานก่อสร้างที่ต้องทำใต้ดิน ใต้น้ำ ในถ้ำ ในอุโมงค์ หรือปล่องในภูเขา</a:t>
            </a:r>
          </a:p>
          <a:p>
            <a:r>
              <a:rPr lang="th-TH" sz="2000" dirty="0">
                <a:latin typeface="TH Sarabun New" panose="020B0500040200020003" pitchFamily="34" charset="-34"/>
                <a:cs typeface="TH Sarabun New" panose="020B0500040200020003" pitchFamily="34" charset="-34"/>
              </a:rPr>
              <a:t>– งานที่ต้องทำบนนั่งร้านที่สูงกว่าพื้นดินตั้งแต่ 10 เมตร ขึ้นไป</a:t>
            </a:r>
          </a:p>
          <a:p>
            <a:r>
              <a:rPr lang="th-TH" sz="2000" dirty="0">
                <a:latin typeface="TH Sarabun New" panose="020B0500040200020003" pitchFamily="34" charset="-34"/>
                <a:cs typeface="TH Sarabun New" panose="020B0500040200020003" pitchFamily="34" charset="-34"/>
              </a:rPr>
              <a:t>– งานผลิตหรือขนส่งวัตถุระเบิดหรือวัตถุไวไฟ</a:t>
            </a:r>
          </a:p>
          <a:p>
            <a:r>
              <a:rPr lang="th-TH" sz="2000" dirty="0">
                <a:latin typeface="TH Sarabun New" panose="020B0500040200020003" pitchFamily="34" charset="-34"/>
                <a:cs typeface="TH Sarabun New" panose="020B0500040200020003" pitchFamily="34" charset="-34"/>
              </a:rPr>
              <a:t>– งานยก แบก หาม หาบ ทูน ลาก หรือเข็นของหนักเกิน 25 กิโลกรัม</a:t>
            </a:r>
          </a:p>
        </p:txBody>
      </p:sp>
      <p:pic>
        <p:nvPicPr>
          <p:cNvPr id="9" name="รูปภาพ 8">
            <a:extLst>
              <a:ext uri="{FF2B5EF4-FFF2-40B4-BE49-F238E27FC236}">
                <a16:creationId xmlns:a16="http://schemas.microsoft.com/office/drawing/2014/main" id="{240C9FBC-2E22-E9FA-EC8A-581E3CE2E5F6}"/>
              </a:ext>
            </a:extLst>
          </p:cNvPr>
          <p:cNvPicPr>
            <a:picLocks noChangeAspect="1"/>
          </p:cNvPicPr>
          <p:nvPr/>
        </p:nvPicPr>
        <p:blipFill>
          <a:blip r:embed="rId2"/>
          <a:stretch>
            <a:fillRect/>
          </a:stretch>
        </p:blipFill>
        <p:spPr>
          <a:xfrm>
            <a:off x="896112" y="2691829"/>
            <a:ext cx="6852498" cy="225572"/>
          </a:xfrm>
          <a:prstGeom prst="rect">
            <a:avLst/>
          </a:prstGeom>
        </p:spPr>
      </p:pic>
      <p:sp>
        <p:nvSpPr>
          <p:cNvPr id="8" name="กล่องข้อความ 7">
            <a:extLst>
              <a:ext uri="{FF2B5EF4-FFF2-40B4-BE49-F238E27FC236}">
                <a16:creationId xmlns:a16="http://schemas.microsoft.com/office/drawing/2014/main" id="{AEBC05C2-F1F6-4EE7-6EDD-414C628945F1}"/>
              </a:ext>
            </a:extLst>
          </p:cNvPr>
          <p:cNvSpPr txBox="1"/>
          <p:nvPr/>
        </p:nvSpPr>
        <p:spPr>
          <a:xfrm>
            <a:off x="896112" y="2604560"/>
            <a:ext cx="5477256"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กรณีลูกจ้างหญิงทำงานระหว่างเวลา 24.00–06.00 น. (มาตรา 40)</a:t>
            </a:r>
          </a:p>
        </p:txBody>
      </p:sp>
      <p:sp>
        <p:nvSpPr>
          <p:cNvPr id="11" name="กล่องข้อความ 10">
            <a:extLst>
              <a:ext uri="{FF2B5EF4-FFF2-40B4-BE49-F238E27FC236}">
                <a16:creationId xmlns:a16="http://schemas.microsoft.com/office/drawing/2014/main" id="{E69B9735-9212-6745-2C8D-C452FA6CBCB8}"/>
              </a:ext>
            </a:extLst>
          </p:cNvPr>
          <p:cNvSpPr txBox="1"/>
          <p:nvPr/>
        </p:nvSpPr>
        <p:spPr>
          <a:xfrm>
            <a:off x="1005840" y="3147231"/>
            <a:ext cx="7552944" cy="286232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กรณีลูกจ้างหญิงทำงานระหว่างเวลา 24.00–06.00 น. และพนักงานตรวจแรงงานเห็นว่างานนั้นอาจ</a:t>
            </a:r>
          </a:p>
          <a:p>
            <a:r>
              <a:rPr lang="th-TH" sz="2000" dirty="0">
                <a:latin typeface="TH Sarabun New" panose="020B0500040200020003" pitchFamily="34" charset="-34"/>
                <a:cs typeface="TH Sarabun New" panose="020B0500040200020003" pitchFamily="34" charset="-34"/>
              </a:rPr>
              <a:t>เป็นอันตรายต่อสุขภาพและความปลอดภัยของหญิง อธิบดีหรือผู้ซึ่งอธิบดีมอบหมายอาจมีคำสั่งให้นายจ้าง</a:t>
            </a:r>
          </a:p>
          <a:p>
            <a:r>
              <a:rPr lang="th-TH" sz="2000" dirty="0">
                <a:latin typeface="TH Sarabun New" panose="020B0500040200020003" pitchFamily="34" charset="-34"/>
                <a:cs typeface="TH Sarabun New" panose="020B0500040200020003" pitchFamily="34" charset="-34"/>
              </a:rPr>
              <a:t>เปลี่ยนเวลาทำงานหรือลดชั่วโมงทำงานได้ตามที่เห็นสมควรลูกจ้างชายและหญิงสิทธิเท่าเทียมกัน (มาตรา 15)</a:t>
            </a:r>
          </a:p>
          <a:p>
            <a:r>
              <a:rPr lang="th-TH" sz="2000" dirty="0">
                <a:latin typeface="TH Sarabun New" panose="020B0500040200020003" pitchFamily="34" charset="-34"/>
                <a:cs typeface="TH Sarabun New" panose="020B0500040200020003" pitchFamily="34" charset="-34"/>
              </a:rPr>
              <a:t>	– ให้นายจ้างปฏิบัติต่อลูกจ้างชายหญิงเท่าเทียมกันในการจ้างงาน เว้นแต่ลักษณะหรือสภาพของงาน</a:t>
            </a:r>
          </a:p>
          <a:p>
            <a:r>
              <a:rPr lang="th-TH" sz="2000" dirty="0">
                <a:latin typeface="TH Sarabun New" panose="020B0500040200020003" pitchFamily="34" charset="-34"/>
                <a:cs typeface="TH Sarabun New" panose="020B0500040200020003" pitchFamily="34" charset="-34"/>
              </a:rPr>
              <a:t>ไม่อาจปฏิบัติเช่นนั้นได้</a:t>
            </a:r>
          </a:p>
          <a:p>
            <a:r>
              <a:rPr lang="th-TH" sz="2000" dirty="0">
                <a:latin typeface="TH Sarabun New" panose="020B0500040200020003" pitchFamily="34" charset="-34"/>
                <a:cs typeface="TH Sarabun New" panose="020B0500040200020003" pitchFamily="34" charset="-34"/>
              </a:rPr>
              <a:t>	– ในกรณีที่งานมีลักษณะและคุณภาพอย่างเดียวกันและปริมาณเท่ากัน นายจ้างจะต้องกำหนดค่าจ้าง</a:t>
            </a:r>
          </a:p>
          <a:p>
            <a:r>
              <a:rPr lang="th-TH" sz="2000" dirty="0">
                <a:latin typeface="TH Sarabun New" panose="020B0500040200020003" pitchFamily="34" charset="-34"/>
                <a:cs typeface="TH Sarabun New" panose="020B0500040200020003" pitchFamily="34" charset="-34"/>
              </a:rPr>
              <a:t>ค่าล่วงเวลาและค่าทำงานในวันหยุดให้ลูกจ้างเท่าเทียมกันไม่ว่าลูกจ้างนั้นจะเป็นชายหรือหญิง</a:t>
            </a:r>
          </a:p>
          <a:p>
            <a:r>
              <a:rPr lang="th-TH" sz="2000" dirty="0">
                <a:latin typeface="TH Sarabun New" panose="020B0500040200020003" pitchFamily="34" charset="-34"/>
                <a:cs typeface="TH Sarabun New" panose="020B0500040200020003" pitchFamily="34" charset="-34"/>
              </a:rPr>
              <a:t>	– ประกาศกำหนดอัตราค่าจ้างขั้นต่ำ ให้ใช้บังคับแก่นายจ้างและลูกจ้างไม่ว่านายจ้างและลูกจ้างนั้น</a:t>
            </a:r>
          </a:p>
          <a:p>
            <a:r>
              <a:rPr lang="th-TH" sz="2000" dirty="0">
                <a:latin typeface="TH Sarabun New" panose="020B0500040200020003" pitchFamily="34" charset="-34"/>
                <a:cs typeface="TH Sarabun New" panose="020B0500040200020003" pitchFamily="34" charset="-34"/>
              </a:rPr>
              <a:t>จะมีสัญชาติ ศาสนาหรือเพศใด</a:t>
            </a:r>
          </a:p>
        </p:txBody>
      </p:sp>
    </p:spTree>
    <p:extLst>
      <p:ext uri="{BB962C8B-B14F-4D97-AF65-F5344CB8AC3E}">
        <p14:creationId xmlns:p14="http://schemas.microsoft.com/office/powerpoint/2010/main" val="3247765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4BE40BC0-E6B6-995F-85C0-C52007A2AB29}"/>
              </a:ext>
            </a:extLst>
          </p:cNvPr>
          <p:cNvSpPr/>
          <p:nvPr/>
        </p:nvSpPr>
        <p:spPr>
          <a:xfrm>
            <a:off x="868680" y="773454"/>
            <a:ext cx="2478024"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065043FB-92F2-518A-8812-2634E2233721}"/>
              </a:ext>
            </a:extLst>
          </p:cNvPr>
          <p:cNvSpPr txBox="1"/>
          <p:nvPr/>
        </p:nvSpPr>
        <p:spPr>
          <a:xfrm>
            <a:off x="1133856" y="829317"/>
            <a:ext cx="4572000"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หัวข้อเรื่อง (</a:t>
            </a:r>
            <a:r>
              <a:rPr lang="en-US" sz="2400" b="1" dirty="0">
                <a:latin typeface="TH Sarabun New" panose="020B0500040200020003" pitchFamily="34" charset="-34"/>
                <a:cs typeface="TH Sarabun New" panose="020B0500040200020003" pitchFamily="34" charset="-34"/>
              </a:rPr>
              <a:t>Topics)</a:t>
            </a:r>
            <a:endParaRPr lang="th-TH" sz="2400" b="1" dirty="0">
              <a:latin typeface="TH Sarabun New" panose="020B0500040200020003" pitchFamily="34" charset="-34"/>
              <a:cs typeface="TH Sarabun New" panose="020B0500040200020003" pitchFamily="34" charset="-34"/>
            </a:endParaRPr>
          </a:p>
        </p:txBody>
      </p:sp>
      <p:sp>
        <p:nvSpPr>
          <p:cNvPr id="37" name="สี่เหลี่ยมผืนผ้า 36">
            <a:extLst>
              <a:ext uri="{FF2B5EF4-FFF2-40B4-BE49-F238E27FC236}">
                <a16:creationId xmlns:a16="http://schemas.microsoft.com/office/drawing/2014/main" id="{BC788674-6790-FE93-12EC-01FFC754249B}"/>
              </a:ext>
            </a:extLst>
          </p:cNvPr>
          <p:cNvSpPr/>
          <p:nvPr/>
        </p:nvSpPr>
        <p:spPr>
          <a:xfrm>
            <a:off x="868680" y="1486451"/>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กล่องข้อความ 5">
            <a:extLst>
              <a:ext uri="{FF2B5EF4-FFF2-40B4-BE49-F238E27FC236}">
                <a16:creationId xmlns:a16="http://schemas.microsoft.com/office/drawing/2014/main" id="{FA00585F-0C19-5C61-D22D-D7292C635C24}"/>
              </a:ext>
            </a:extLst>
          </p:cNvPr>
          <p:cNvSpPr txBox="1"/>
          <p:nvPr/>
        </p:nvSpPr>
        <p:spPr>
          <a:xfrm>
            <a:off x="868680" y="1462811"/>
            <a:ext cx="4572000"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2.1 พระราชบัญญัติคุ้มครองแรงงาน พ.ศ. 2541</a:t>
            </a:r>
          </a:p>
        </p:txBody>
      </p:sp>
      <p:sp>
        <p:nvSpPr>
          <p:cNvPr id="38" name="สี่เหลี่ยมผืนผ้า 37">
            <a:extLst>
              <a:ext uri="{FF2B5EF4-FFF2-40B4-BE49-F238E27FC236}">
                <a16:creationId xmlns:a16="http://schemas.microsoft.com/office/drawing/2014/main" id="{F749D9BD-A311-0327-E62F-AEDAAE369433}"/>
              </a:ext>
            </a:extLst>
          </p:cNvPr>
          <p:cNvSpPr/>
          <p:nvPr/>
        </p:nvSpPr>
        <p:spPr>
          <a:xfrm>
            <a:off x="868680" y="1963604"/>
            <a:ext cx="3392424" cy="611216"/>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กล่องข้อความ 7">
            <a:extLst>
              <a:ext uri="{FF2B5EF4-FFF2-40B4-BE49-F238E27FC236}">
                <a16:creationId xmlns:a16="http://schemas.microsoft.com/office/drawing/2014/main" id="{4FBDEFE4-99E7-D3AF-30B1-6FA2A3315849}"/>
              </a:ext>
            </a:extLst>
          </p:cNvPr>
          <p:cNvSpPr txBox="1"/>
          <p:nvPr/>
        </p:nvSpPr>
        <p:spPr>
          <a:xfrm>
            <a:off x="868680" y="1923021"/>
            <a:ext cx="4572000"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2.2 นิยามศัพท์ในพระราชบัญญัติ</a:t>
            </a:r>
          </a:p>
          <a:p>
            <a:r>
              <a:rPr lang="th-TH" sz="2000" dirty="0">
                <a:latin typeface="TH Sarabun New" panose="020B0500040200020003" pitchFamily="34" charset="-34"/>
                <a:cs typeface="TH Sarabun New" panose="020B0500040200020003" pitchFamily="34" charset="-34"/>
              </a:rPr>
              <a:t>คุ้มครองแรงงาน พ.ศ. 2541</a:t>
            </a:r>
          </a:p>
        </p:txBody>
      </p:sp>
      <p:sp>
        <p:nvSpPr>
          <p:cNvPr id="39" name="สี่เหลี่ยมผืนผ้า 38">
            <a:extLst>
              <a:ext uri="{FF2B5EF4-FFF2-40B4-BE49-F238E27FC236}">
                <a16:creationId xmlns:a16="http://schemas.microsoft.com/office/drawing/2014/main" id="{5AD35232-6FB7-3468-8DD0-44D4EA49B798}"/>
              </a:ext>
            </a:extLst>
          </p:cNvPr>
          <p:cNvSpPr/>
          <p:nvPr/>
        </p:nvSpPr>
        <p:spPr>
          <a:xfrm>
            <a:off x="868680" y="2635407"/>
            <a:ext cx="3392424" cy="707885"/>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กล่องข้อความ 9">
            <a:extLst>
              <a:ext uri="{FF2B5EF4-FFF2-40B4-BE49-F238E27FC236}">
                <a16:creationId xmlns:a16="http://schemas.microsoft.com/office/drawing/2014/main" id="{F9EA7ADA-B077-8583-45F9-A3413A922519}"/>
              </a:ext>
            </a:extLst>
          </p:cNvPr>
          <p:cNvSpPr txBox="1"/>
          <p:nvPr/>
        </p:nvSpPr>
        <p:spPr>
          <a:xfrm>
            <a:off x="868680" y="2643804"/>
            <a:ext cx="4572000"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2.3 บททั่วไปตามพระราชบัญญัติ</a:t>
            </a:r>
          </a:p>
          <a:p>
            <a:r>
              <a:rPr lang="th-TH" sz="2000" dirty="0">
                <a:latin typeface="TH Sarabun New" panose="020B0500040200020003" pitchFamily="34" charset="-34"/>
                <a:cs typeface="TH Sarabun New" panose="020B0500040200020003" pitchFamily="34" charset="-34"/>
              </a:rPr>
              <a:t>คุ้มครองแรงงาน พ.ศ. 2541</a:t>
            </a:r>
          </a:p>
        </p:txBody>
      </p:sp>
      <p:sp>
        <p:nvSpPr>
          <p:cNvPr id="40" name="สี่เหลี่ยมผืนผ้า 39">
            <a:extLst>
              <a:ext uri="{FF2B5EF4-FFF2-40B4-BE49-F238E27FC236}">
                <a16:creationId xmlns:a16="http://schemas.microsoft.com/office/drawing/2014/main" id="{BF2A41E8-2D9B-806C-FAB7-4F53B5A05540}"/>
              </a:ext>
            </a:extLst>
          </p:cNvPr>
          <p:cNvSpPr/>
          <p:nvPr/>
        </p:nvSpPr>
        <p:spPr>
          <a:xfrm>
            <a:off x="868680" y="3376490"/>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กล่องข้อความ 11">
            <a:extLst>
              <a:ext uri="{FF2B5EF4-FFF2-40B4-BE49-F238E27FC236}">
                <a16:creationId xmlns:a16="http://schemas.microsoft.com/office/drawing/2014/main" id="{6A316889-EDC2-91E8-C25B-801E47F1A088}"/>
              </a:ext>
            </a:extLst>
          </p:cNvPr>
          <p:cNvSpPr txBox="1"/>
          <p:nvPr/>
        </p:nvSpPr>
        <p:spPr>
          <a:xfrm>
            <a:off x="868680" y="3394095"/>
            <a:ext cx="4572000"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2.4 การใช้แรงงานทั่วไป</a:t>
            </a:r>
          </a:p>
        </p:txBody>
      </p:sp>
      <p:sp>
        <p:nvSpPr>
          <p:cNvPr id="41" name="สี่เหลี่ยมผืนผ้า 40">
            <a:extLst>
              <a:ext uri="{FF2B5EF4-FFF2-40B4-BE49-F238E27FC236}">
                <a16:creationId xmlns:a16="http://schemas.microsoft.com/office/drawing/2014/main" id="{47747077-BB5E-996C-79B1-53FE8EC76AF3}"/>
              </a:ext>
            </a:extLst>
          </p:cNvPr>
          <p:cNvSpPr/>
          <p:nvPr/>
        </p:nvSpPr>
        <p:spPr>
          <a:xfrm>
            <a:off x="868680" y="3813794"/>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กล่องข้อความ 13">
            <a:extLst>
              <a:ext uri="{FF2B5EF4-FFF2-40B4-BE49-F238E27FC236}">
                <a16:creationId xmlns:a16="http://schemas.microsoft.com/office/drawing/2014/main" id="{FF378C40-8095-906C-9F72-3E459E7FBF5A}"/>
              </a:ext>
            </a:extLst>
          </p:cNvPr>
          <p:cNvSpPr txBox="1"/>
          <p:nvPr/>
        </p:nvSpPr>
        <p:spPr>
          <a:xfrm>
            <a:off x="868680" y="3826984"/>
            <a:ext cx="4572000"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2.5 การใช้แรงงานหญิง</a:t>
            </a:r>
          </a:p>
        </p:txBody>
      </p:sp>
      <p:sp>
        <p:nvSpPr>
          <p:cNvPr id="42" name="สี่เหลี่ยมผืนผ้า 41">
            <a:extLst>
              <a:ext uri="{FF2B5EF4-FFF2-40B4-BE49-F238E27FC236}">
                <a16:creationId xmlns:a16="http://schemas.microsoft.com/office/drawing/2014/main" id="{94334A18-6E02-7748-3057-FF22B9052A63}"/>
              </a:ext>
            </a:extLst>
          </p:cNvPr>
          <p:cNvSpPr/>
          <p:nvPr/>
        </p:nvSpPr>
        <p:spPr>
          <a:xfrm>
            <a:off x="868680" y="4290183"/>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กล่องข้อความ 15">
            <a:extLst>
              <a:ext uri="{FF2B5EF4-FFF2-40B4-BE49-F238E27FC236}">
                <a16:creationId xmlns:a16="http://schemas.microsoft.com/office/drawing/2014/main" id="{972E008C-CBFA-50D2-19F6-F7549155340B}"/>
              </a:ext>
            </a:extLst>
          </p:cNvPr>
          <p:cNvSpPr txBox="1"/>
          <p:nvPr/>
        </p:nvSpPr>
        <p:spPr>
          <a:xfrm>
            <a:off x="868680" y="4273897"/>
            <a:ext cx="4572000"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2.6 การใช้แรงงานเด็ก</a:t>
            </a:r>
          </a:p>
        </p:txBody>
      </p:sp>
      <p:sp>
        <p:nvSpPr>
          <p:cNvPr id="43" name="สี่เหลี่ยมผืนผ้า 42">
            <a:extLst>
              <a:ext uri="{FF2B5EF4-FFF2-40B4-BE49-F238E27FC236}">
                <a16:creationId xmlns:a16="http://schemas.microsoft.com/office/drawing/2014/main" id="{69AB8002-8FDF-7430-1282-DEC56B6C6E26}"/>
              </a:ext>
            </a:extLst>
          </p:cNvPr>
          <p:cNvSpPr/>
          <p:nvPr/>
        </p:nvSpPr>
        <p:spPr>
          <a:xfrm>
            <a:off x="868680" y="4734757"/>
            <a:ext cx="3392424" cy="636791"/>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กล่องข้อความ 17">
            <a:extLst>
              <a:ext uri="{FF2B5EF4-FFF2-40B4-BE49-F238E27FC236}">
                <a16:creationId xmlns:a16="http://schemas.microsoft.com/office/drawing/2014/main" id="{496D9475-C9EA-C463-A0FD-DED5831E70A7}"/>
              </a:ext>
            </a:extLst>
          </p:cNvPr>
          <p:cNvSpPr txBox="1"/>
          <p:nvPr/>
        </p:nvSpPr>
        <p:spPr>
          <a:xfrm>
            <a:off x="864108" y="4766303"/>
            <a:ext cx="4572000"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2.7 กฎกระทรวงคุ้มครองแรงงานในงานเกษตร</a:t>
            </a:r>
          </a:p>
          <a:p>
            <a:r>
              <a:rPr lang="th-TH" sz="2000" dirty="0">
                <a:latin typeface="TH Sarabun New" panose="020B0500040200020003" pitchFamily="34" charset="-34"/>
                <a:cs typeface="TH Sarabun New" panose="020B0500040200020003" pitchFamily="34" charset="-34"/>
              </a:rPr>
              <a:t>กรรม พ.ศ. 2557</a:t>
            </a:r>
          </a:p>
        </p:txBody>
      </p:sp>
      <p:sp>
        <p:nvSpPr>
          <p:cNvPr id="44" name="สี่เหลี่ยมผืนผ้า 43">
            <a:extLst>
              <a:ext uri="{FF2B5EF4-FFF2-40B4-BE49-F238E27FC236}">
                <a16:creationId xmlns:a16="http://schemas.microsoft.com/office/drawing/2014/main" id="{BCB56A18-F630-2DE8-FD8E-2ADD043C29F1}"/>
              </a:ext>
            </a:extLst>
          </p:cNvPr>
          <p:cNvSpPr/>
          <p:nvPr/>
        </p:nvSpPr>
        <p:spPr>
          <a:xfrm>
            <a:off x="864108" y="5471516"/>
            <a:ext cx="3392424" cy="613029"/>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กล่องข้อความ 19">
            <a:extLst>
              <a:ext uri="{FF2B5EF4-FFF2-40B4-BE49-F238E27FC236}">
                <a16:creationId xmlns:a16="http://schemas.microsoft.com/office/drawing/2014/main" id="{060E5DC1-4204-562D-31FF-804727615661}"/>
              </a:ext>
            </a:extLst>
          </p:cNvPr>
          <p:cNvSpPr txBox="1"/>
          <p:nvPr/>
        </p:nvSpPr>
        <p:spPr>
          <a:xfrm>
            <a:off x="864108" y="5431810"/>
            <a:ext cx="3707892"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2.8 ค่าตอบแทนการทำงาน ค่าจ้าง ค่าล่วงเวลา </a:t>
            </a:r>
          </a:p>
          <a:p>
            <a:r>
              <a:rPr lang="th-TH" sz="2000" dirty="0">
                <a:latin typeface="TH Sarabun New" panose="020B0500040200020003" pitchFamily="34" charset="-34"/>
                <a:cs typeface="TH Sarabun New" panose="020B0500040200020003" pitchFamily="34" charset="-34"/>
              </a:rPr>
              <a:t>ค่าทำงานในวันหยุด ค่าล่วงเวลาในวันหยุด</a:t>
            </a:r>
          </a:p>
        </p:txBody>
      </p:sp>
      <p:sp>
        <p:nvSpPr>
          <p:cNvPr id="45" name="สี่เหลี่ยมผืนผ้า 44">
            <a:extLst>
              <a:ext uri="{FF2B5EF4-FFF2-40B4-BE49-F238E27FC236}">
                <a16:creationId xmlns:a16="http://schemas.microsoft.com/office/drawing/2014/main" id="{AE56BA9F-1A72-2CB3-0152-7434C82EC312}"/>
              </a:ext>
            </a:extLst>
          </p:cNvPr>
          <p:cNvSpPr/>
          <p:nvPr/>
        </p:nvSpPr>
        <p:spPr>
          <a:xfrm>
            <a:off x="4572000" y="1482059"/>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กล่องข้อความ 21">
            <a:extLst>
              <a:ext uri="{FF2B5EF4-FFF2-40B4-BE49-F238E27FC236}">
                <a16:creationId xmlns:a16="http://schemas.microsoft.com/office/drawing/2014/main" id="{00F9EFA3-F845-F9E1-23CF-C31F094DB0C0}"/>
              </a:ext>
            </a:extLst>
          </p:cNvPr>
          <p:cNvSpPr txBox="1"/>
          <p:nvPr/>
        </p:nvSpPr>
        <p:spPr>
          <a:xfrm>
            <a:off x="4670298" y="1505461"/>
            <a:ext cx="2432302" cy="400110"/>
          </a:xfrm>
          <a:prstGeom prst="rect">
            <a:avLst/>
          </a:prstGeom>
          <a:noFill/>
        </p:spPr>
        <p:txBody>
          <a:bodyPr wrap="square">
            <a:spAutoFit/>
          </a:bodyPr>
          <a:lstStyle/>
          <a:p>
            <a:r>
              <a:rPr lang="th-TH" sz="2000" dirty="0"/>
              <a:t>2.9 คณะกรรมการการค่าจ้าง</a:t>
            </a:r>
          </a:p>
        </p:txBody>
      </p:sp>
      <p:sp>
        <p:nvSpPr>
          <p:cNvPr id="46" name="สี่เหลี่ยมผืนผ้า 45">
            <a:extLst>
              <a:ext uri="{FF2B5EF4-FFF2-40B4-BE49-F238E27FC236}">
                <a16:creationId xmlns:a16="http://schemas.microsoft.com/office/drawing/2014/main" id="{718BAF5F-A71F-5E9F-842C-CC741B482E9F}"/>
              </a:ext>
            </a:extLst>
          </p:cNvPr>
          <p:cNvSpPr/>
          <p:nvPr/>
        </p:nvSpPr>
        <p:spPr>
          <a:xfrm>
            <a:off x="4572000" y="1940902"/>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กล่องข้อความ 23">
            <a:extLst>
              <a:ext uri="{FF2B5EF4-FFF2-40B4-BE49-F238E27FC236}">
                <a16:creationId xmlns:a16="http://schemas.microsoft.com/office/drawing/2014/main" id="{F91166E2-817F-276E-28A1-CC4288E34731}"/>
              </a:ext>
            </a:extLst>
          </p:cNvPr>
          <p:cNvSpPr txBox="1"/>
          <p:nvPr/>
        </p:nvSpPr>
        <p:spPr>
          <a:xfrm>
            <a:off x="4670298" y="1968284"/>
            <a:ext cx="4572000"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2.10 สวัสดิการ</a:t>
            </a:r>
          </a:p>
        </p:txBody>
      </p:sp>
      <p:sp>
        <p:nvSpPr>
          <p:cNvPr id="47" name="สี่เหลี่ยมผืนผ้า 46">
            <a:extLst>
              <a:ext uri="{FF2B5EF4-FFF2-40B4-BE49-F238E27FC236}">
                <a16:creationId xmlns:a16="http://schemas.microsoft.com/office/drawing/2014/main" id="{BEBEECE4-E2C2-D52C-E6EA-73232FCC3D4B}"/>
              </a:ext>
            </a:extLst>
          </p:cNvPr>
          <p:cNvSpPr/>
          <p:nvPr/>
        </p:nvSpPr>
        <p:spPr>
          <a:xfrm>
            <a:off x="4572000" y="2389933"/>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กล่องข้อความ 25">
            <a:extLst>
              <a:ext uri="{FF2B5EF4-FFF2-40B4-BE49-F238E27FC236}">
                <a16:creationId xmlns:a16="http://schemas.microsoft.com/office/drawing/2014/main" id="{BB2F9D37-B191-2459-5414-DEC0D38FA59A}"/>
              </a:ext>
            </a:extLst>
          </p:cNvPr>
          <p:cNvSpPr txBox="1"/>
          <p:nvPr/>
        </p:nvSpPr>
        <p:spPr>
          <a:xfrm>
            <a:off x="4620006" y="2357659"/>
            <a:ext cx="1490472"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2.11 การพักงาน</a:t>
            </a:r>
          </a:p>
        </p:txBody>
      </p:sp>
      <p:sp>
        <p:nvSpPr>
          <p:cNvPr id="48" name="สี่เหลี่ยมผืนผ้า 47">
            <a:extLst>
              <a:ext uri="{FF2B5EF4-FFF2-40B4-BE49-F238E27FC236}">
                <a16:creationId xmlns:a16="http://schemas.microsoft.com/office/drawing/2014/main" id="{666D9C70-F283-912F-DFA8-23A1678B62A2}"/>
              </a:ext>
            </a:extLst>
          </p:cNvPr>
          <p:cNvSpPr/>
          <p:nvPr/>
        </p:nvSpPr>
        <p:spPr>
          <a:xfrm>
            <a:off x="4572000" y="2854443"/>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กล่องข้อความ 27">
            <a:extLst>
              <a:ext uri="{FF2B5EF4-FFF2-40B4-BE49-F238E27FC236}">
                <a16:creationId xmlns:a16="http://schemas.microsoft.com/office/drawing/2014/main" id="{13B05097-6364-58E5-5CF3-DC3026DCD2CA}"/>
              </a:ext>
            </a:extLst>
          </p:cNvPr>
          <p:cNvSpPr txBox="1"/>
          <p:nvPr/>
        </p:nvSpPr>
        <p:spPr>
          <a:xfrm>
            <a:off x="4670298" y="2824168"/>
            <a:ext cx="4572000"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2.12 ค่าชดเชย และค่าชดเชยพิเศษ</a:t>
            </a:r>
          </a:p>
        </p:txBody>
      </p:sp>
      <p:sp>
        <p:nvSpPr>
          <p:cNvPr id="49" name="สี่เหลี่ยมผืนผ้า 48">
            <a:extLst>
              <a:ext uri="{FF2B5EF4-FFF2-40B4-BE49-F238E27FC236}">
                <a16:creationId xmlns:a16="http://schemas.microsoft.com/office/drawing/2014/main" id="{5ABF8B2B-3648-4A15-C0B1-92E5A2C37527}"/>
              </a:ext>
            </a:extLst>
          </p:cNvPr>
          <p:cNvSpPr/>
          <p:nvPr/>
        </p:nvSpPr>
        <p:spPr>
          <a:xfrm>
            <a:off x="4560570" y="3284524"/>
            <a:ext cx="3392424" cy="646872"/>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 name="กล่องข้อความ 29">
            <a:extLst>
              <a:ext uri="{FF2B5EF4-FFF2-40B4-BE49-F238E27FC236}">
                <a16:creationId xmlns:a16="http://schemas.microsoft.com/office/drawing/2014/main" id="{7132D100-F5F6-A915-25FC-0C49A9FFF546}"/>
              </a:ext>
            </a:extLst>
          </p:cNvPr>
          <p:cNvSpPr txBox="1"/>
          <p:nvPr/>
        </p:nvSpPr>
        <p:spPr>
          <a:xfrm>
            <a:off x="4620006" y="3249971"/>
            <a:ext cx="3573018"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2.13 การเรียกร้องสิทธิของลูกจ้าง กรณีค่าจ้าง</a:t>
            </a:r>
          </a:p>
          <a:p>
            <a:r>
              <a:rPr lang="th-TH" sz="2000" dirty="0">
                <a:latin typeface="TH Sarabun New" panose="020B0500040200020003" pitchFamily="34" charset="-34"/>
                <a:cs typeface="TH Sarabun New" panose="020B0500040200020003" pitchFamily="34" charset="-34"/>
              </a:rPr>
              <a:t> ค่าล่วงเวลา ค่าทำงาน ค่าชดเชยฯ</a:t>
            </a:r>
          </a:p>
        </p:txBody>
      </p:sp>
      <p:sp>
        <p:nvSpPr>
          <p:cNvPr id="50" name="สี่เหลี่ยมผืนผ้า 49">
            <a:extLst>
              <a:ext uri="{FF2B5EF4-FFF2-40B4-BE49-F238E27FC236}">
                <a16:creationId xmlns:a16="http://schemas.microsoft.com/office/drawing/2014/main" id="{6B120513-E1D7-289B-4116-ED4BD454E6F2}"/>
              </a:ext>
            </a:extLst>
          </p:cNvPr>
          <p:cNvSpPr/>
          <p:nvPr/>
        </p:nvSpPr>
        <p:spPr>
          <a:xfrm>
            <a:off x="4560570" y="3987341"/>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2" name="กล่องข้อความ 31">
            <a:extLst>
              <a:ext uri="{FF2B5EF4-FFF2-40B4-BE49-F238E27FC236}">
                <a16:creationId xmlns:a16="http://schemas.microsoft.com/office/drawing/2014/main" id="{3852071D-DD95-C61A-8EBC-6B0929CBAA7A}"/>
              </a:ext>
            </a:extLst>
          </p:cNvPr>
          <p:cNvSpPr txBox="1"/>
          <p:nvPr/>
        </p:nvSpPr>
        <p:spPr>
          <a:xfrm>
            <a:off x="4620006" y="4002230"/>
            <a:ext cx="4864608"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2.14 กองทุนสงเคราะห์</a:t>
            </a:r>
          </a:p>
        </p:txBody>
      </p:sp>
      <p:sp>
        <p:nvSpPr>
          <p:cNvPr id="51" name="สี่เหลี่ยมผืนผ้า 50">
            <a:extLst>
              <a:ext uri="{FF2B5EF4-FFF2-40B4-BE49-F238E27FC236}">
                <a16:creationId xmlns:a16="http://schemas.microsoft.com/office/drawing/2014/main" id="{619D86BC-D555-730F-F5B3-1C2C464A29B1}"/>
              </a:ext>
            </a:extLst>
          </p:cNvPr>
          <p:cNvSpPr/>
          <p:nvPr/>
        </p:nvSpPr>
        <p:spPr>
          <a:xfrm>
            <a:off x="4560570" y="4446279"/>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กล่องข้อความ 33">
            <a:extLst>
              <a:ext uri="{FF2B5EF4-FFF2-40B4-BE49-F238E27FC236}">
                <a16:creationId xmlns:a16="http://schemas.microsoft.com/office/drawing/2014/main" id="{8A03FA9E-31C1-F231-A398-C3090AB5E724}"/>
              </a:ext>
            </a:extLst>
          </p:cNvPr>
          <p:cNvSpPr txBox="1"/>
          <p:nvPr/>
        </p:nvSpPr>
        <p:spPr>
          <a:xfrm>
            <a:off x="4620006" y="4470605"/>
            <a:ext cx="4960620"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2.15 พนักงานตรวจแรงงาน</a:t>
            </a:r>
          </a:p>
        </p:txBody>
      </p:sp>
      <p:sp>
        <p:nvSpPr>
          <p:cNvPr id="52" name="สี่เหลี่ยมผืนผ้า 51">
            <a:extLst>
              <a:ext uri="{FF2B5EF4-FFF2-40B4-BE49-F238E27FC236}">
                <a16:creationId xmlns:a16="http://schemas.microsoft.com/office/drawing/2014/main" id="{5BD1D5E2-2F48-9117-E3B0-A0C1E30D39AD}"/>
              </a:ext>
            </a:extLst>
          </p:cNvPr>
          <p:cNvSpPr/>
          <p:nvPr/>
        </p:nvSpPr>
        <p:spPr>
          <a:xfrm>
            <a:off x="4560570" y="4901515"/>
            <a:ext cx="3392424" cy="404264"/>
          </a:xfrm>
          <a:prstGeom prst="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กล่องข้อความ 35">
            <a:extLst>
              <a:ext uri="{FF2B5EF4-FFF2-40B4-BE49-F238E27FC236}">
                <a16:creationId xmlns:a16="http://schemas.microsoft.com/office/drawing/2014/main" id="{6852F350-3C34-438E-3944-8B4F587182DA}"/>
              </a:ext>
            </a:extLst>
          </p:cNvPr>
          <p:cNvSpPr txBox="1"/>
          <p:nvPr/>
        </p:nvSpPr>
        <p:spPr>
          <a:xfrm>
            <a:off x="4670298" y="4882089"/>
            <a:ext cx="5010912"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2.16 บทกำหนดโทษ</a:t>
            </a:r>
          </a:p>
        </p:txBody>
      </p:sp>
    </p:spTree>
    <p:extLst>
      <p:ext uri="{BB962C8B-B14F-4D97-AF65-F5344CB8AC3E}">
        <p14:creationId xmlns:p14="http://schemas.microsoft.com/office/powerpoint/2010/main" val="2613442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E2BACC82-4C9B-F525-63A0-64876C95CFB6}"/>
              </a:ext>
            </a:extLst>
          </p:cNvPr>
          <p:cNvPicPr>
            <a:picLocks noChangeAspect="1"/>
          </p:cNvPicPr>
          <p:nvPr/>
        </p:nvPicPr>
        <p:blipFill>
          <a:blip r:embed="rId2"/>
          <a:stretch>
            <a:fillRect/>
          </a:stretch>
        </p:blipFill>
        <p:spPr>
          <a:xfrm>
            <a:off x="941832" y="848606"/>
            <a:ext cx="6852498" cy="225572"/>
          </a:xfrm>
          <a:prstGeom prst="rect">
            <a:avLst/>
          </a:prstGeom>
        </p:spPr>
      </p:pic>
      <p:sp>
        <p:nvSpPr>
          <p:cNvPr id="3" name="กล่องข้อความ 2">
            <a:extLst>
              <a:ext uri="{FF2B5EF4-FFF2-40B4-BE49-F238E27FC236}">
                <a16:creationId xmlns:a16="http://schemas.microsoft.com/office/drawing/2014/main" id="{860A486E-1984-FD77-6437-0F944F7F0C55}"/>
              </a:ext>
            </a:extLst>
          </p:cNvPr>
          <p:cNvSpPr txBox="1"/>
          <p:nvPr/>
        </p:nvSpPr>
        <p:spPr>
          <a:xfrm>
            <a:off x="1024128" y="761337"/>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การคุ้มครองลูกจ้างหญิงมีครรภ์</a:t>
            </a:r>
          </a:p>
        </p:txBody>
      </p:sp>
      <p:sp>
        <p:nvSpPr>
          <p:cNvPr id="6" name="กล่องข้อความ 5">
            <a:extLst>
              <a:ext uri="{FF2B5EF4-FFF2-40B4-BE49-F238E27FC236}">
                <a16:creationId xmlns:a16="http://schemas.microsoft.com/office/drawing/2014/main" id="{F8278E85-59A0-1300-B5F3-55F62A8B5A27}"/>
              </a:ext>
            </a:extLst>
          </p:cNvPr>
          <p:cNvSpPr txBox="1"/>
          <p:nvPr/>
        </p:nvSpPr>
        <p:spPr>
          <a:xfrm>
            <a:off x="1024128" y="1161447"/>
            <a:ext cx="6656832"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งานที่ห้ามนายจ้างให้ลูกจ้างหญิงมีครรภ์ทำ (มาตรา 39,39/1)</a:t>
            </a:r>
          </a:p>
          <a:p>
            <a:r>
              <a:rPr lang="th-TH" sz="2000" dirty="0">
                <a:latin typeface="TH Sarabun New" panose="020B0500040200020003" pitchFamily="34" charset="-34"/>
                <a:cs typeface="TH Sarabun New" panose="020B0500040200020003" pitchFamily="34" charset="-34"/>
              </a:rPr>
              <a:t>	– งานเกี่ยวกับเครื่องยนต์มี่มีความสั่นสะเทือน</a:t>
            </a:r>
          </a:p>
          <a:p>
            <a:r>
              <a:rPr lang="th-TH" sz="2000" dirty="0">
                <a:latin typeface="TH Sarabun New" panose="020B0500040200020003" pitchFamily="34" charset="-34"/>
                <a:cs typeface="TH Sarabun New" panose="020B0500040200020003" pitchFamily="34" charset="-34"/>
              </a:rPr>
              <a:t>	– งานที่ขับเคลื่อนหรือติดไปกับยานพาหนะ</a:t>
            </a:r>
          </a:p>
          <a:p>
            <a:r>
              <a:rPr lang="th-TH" sz="2000" dirty="0">
                <a:latin typeface="TH Sarabun New" panose="020B0500040200020003" pitchFamily="34" charset="-34"/>
                <a:cs typeface="TH Sarabun New" panose="020B0500040200020003" pitchFamily="34" charset="-34"/>
              </a:rPr>
              <a:t>	– งานยก แบก หาม ทูน ลากหรือเข็นของหนักเกิน 15 กิโลกรัม</a:t>
            </a:r>
          </a:p>
          <a:p>
            <a:r>
              <a:rPr lang="th-TH" sz="2000" dirty="0">
                <a:latin typeface="TH Sarabun New" panose="020B0500040200020003" pitchFamily="34" charset="-34"/>
                <a:cs typeface="TH Sarabun New" panose="020B0500040200020003" pitchFamily="34" charset="-34"/>
              </a:rPr>
              <a:t>	– งานที่ทำในเรือ และอยู่ค้างแรมในเรือ ซึ่งห่างไกลสถานพยาบาล</a:t>
            </a:r>
          </a:p>
          <a:p>
            <a:pPr lvl="1"/>
            <a:r>
              <a:rPr lang="th-TH" sz="2000" dirty="0">
                <a:latin typeface="TH Sarabun New" panose="020B0500040200020003" pitchFamily="34" charset="-34"/>
                <a:cs typeface="TH Sarabun New" panose="020B0500040200020003" pitchFamily="34" charset="-34"/>
              </a:rPr>
              <a:t>– การทำงานล่วงเวลา 22.00–06.00 น.</a:t>
            </a:r>
          </a:p>
          <a:p>
            <a:r>
              <a:rPr lang="th-TH" sz="2000" dirty="0">
                <a:latin typeface="TH Sarabun New" panose="020B0500040200020003" pitchFamily="34" charset="-34"/>
                <a:cs typeface="TH Sarabun New" panose="020B0500040200020003" pitchFamily="34" charset="-34"/>
              </a:rPr>
              <a:t>	– การทำงานล่วงเวลา</a:t>
            </a:r>
          </a:p>
          <a:p>
            <a:r>
              <a:rPr lang="th-TH" sz="2000" dirty="0">
                <a:latin typeface="TH Sarabun New" panose="020B0500040200020003" pitchFamily="34" charset="-34"/>
                <a:cs typeface="TH Sarabun New" panose="020B0500040200020003" pitchFamily="34" charset="-34"/>
              </a:rPr>
              <a:t>	– การทำงานในวันหยุด</a:t>
            </a:r>
            <a:endParaRPr lang="th-TH" dirty="0">
              <a:latin typeface="TH Sarabun New" panose="020B0500040200020003" pitchFamily="34" charset="-34"/>
              <a:cs typeface="TH Sarabun New" panose="020B0500040200020003" pitchFamily="34" charset="-34"/>
            </a:endParaRPr>
          </a:p>
        </p:txBody>
      </p:sp>
      <p:pic>
        <p:nvPicPr>
          <p:cNvPr id="8" name="รูปภาพ 7">
            <a:extLst>
              <a:ext uri="{FF2B5EF4-FFF2-40B4-BE49-F238E27FC236}">
                <a16:creationId xmlns:a16="http://schemas.microsoft.com/office/drawing/2014/main" id="{A8993AD4-E2CC-5EBF-126E-D9534A3D019A}"/>
              </a:ext>
            </a:extLst>
          </p:cNvPr>
          <p:cNvPicPr>
            <a:picLocks noChangeAspect="1"/>
          </p:cNvPicPr>
          <p:nvPr/>
        </p:nvPicPr>
        <p:blipFill>
          <a:blip r:embed="rId3"/>
          <a:stretch>
            <a:fillRect/>
          </a:stretch>
        </p:blipFill>
        <p:spPr>
          <a:xfrm>
            <a:off x="2498217" y="3645903"/>
            <a:ext cx="4003167" cy="891164"/>
          </a:xfrm>
          <a:prstGeom prst="rect">
            <a:avLst/>
          </a:prstGeom>
        </p:spPr>
      </p:pic>
      <p:sp>
        <p:nvSpPr>
          <p:cNvPr id="10" name="กล่องข้อความ 9">
            <a:extLst>
              <a:ext uri="{FF2B5EF4-FFF2-40B4-BE49-F238E27FC236}">
                <a16:creationId xmlns:a16="http://schemas.microsoft.com/office/drawing/2014/main" id="{1C29CC13-6498-FDFE-8721-04F05B05EFAE}"/>
              </a:ext>
            </a:extLst>
          </p:cNvPr>
          <p:cNvSpPr txBox="1"/>
          <p:nvPr/>
        </p:nvSpPr>
        <p:spPr>
          <a:xfrm>
            <a:off x="1197864" y="4850393"/>
            <a:ext cx="6852498"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2. ลูกจ้างหญิงมีครรภ์ที่ทำงานในตำแหน่งผู้บริหาร งานวิชาการ งานธุรการ งานการเงินหรือบัญชีทำงานล่วงเวลาในวันทำงานได้ โดยได้รับความยินยอมจากลูกจ้าง เป็นคราว ๆ ไป</a:t>
            </a:r>
          </a:p>
        </p:txBody>
      </p:sp>
    </p:spTree>
    <p:extLst>
      <p:ext uri="{BB962C8B-B14F-4D97-AF65-F5344CB8AC3E}">
        <p14:creationId xmlns:p14="http://schemas.microsoft.com/office/powerpoint/2010/main" val="154277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90769913-6851-35C6-A8E5-B96279876B85}"/>
              </a:ext>
            </a:extLst>
          </p:cNvPr>
          <p:cNvPicPr>
            <a:picLocks noChangeAspect="1"/>
          </p:cNvPicPr>
          <p:nvPr/>
        </p:nvPicPr>
        <p:blipFill>
          <a:blip r:embed="rId2"/>
          <a:stretch>
            <a:fillRect/>
          </a:stretch>
        </p:blipFill>
        <p:spPr>
          <a:xfrm>
            <a:off x="941832" y="763252"/>
            <a:ext cx="6852498" cy="225572"/>
          </a:xfrm>
          <a:prstGeom prst="rect">
            <a:avLst/>
          </a:prstGeom>
        </p:spPr>
      </p:pic>
      <p:sp>
        <p:nvSpPr>
          <p:cNvPr id="3" name="กล่องข้อความ 2">
            <a:extLst>
              <a:ext uri="{FF2B5EF4-FFF2-40B4-BE49-F238E27FC236}">
                <a16:creationId xmlns:a16="http://schemas.microsoft.com/office/drawing/2014/main" id="{F65FCE79-0BC7-5CB9-E448-55D704055BDE}"/>
              </a:ext>
            </a:extLst>
          </p:cNvPr>
          <p:cNvSpPr txBox="1"/>
          <p:nvPr/>
        </p:nvSpPr>
        <p:spPr>
          <a:xfrm>
            <a:off x="1005840" y="673084"/>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สิทธิของหญิงมีครรภ์</a:t>
            </a:r>
          </a:p>
        </p:txBody>
      </p:sp>
      <p:sp>
        <p:nvSpPr>
          <p:cNvPr id="6" name="กล่องข้อความ 5">
            <a:extLst>
              <a:ext uri="{FF2B5EF4-FFF2-40B4-BE49-F238E27FC236}">
                <a16:creationId xmlns:a16="http://schemas.microsoft.com/office/drawing/2014/main" id="{03E7C1C3-9950-82C1-4F8B-BE2DAAAC53F4}"/>
              </a:ext>
            </a:extLst>
          </p:cNvPr>
          <p:cNvSpPr txBox="1"/>
          <p:nvPr/>
        </p:nvSpPr>
        <p:spPr>
          <a:xfrm>
            <a:off x="1005840" y="1121813"/>
            <a:ext cx="6995160" cy="347787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chemeClr val="accent6"/>
                </a:solidFill>
                <a:latin typeface="TH Sarabun New" panose="020B0500040200020003" pitchFamily="34" charset="-34"/>
                <a:cs typeface="TH Sarabun New" panose="020B0500040200020003" pitchFamily="34" charset="-34"/>
              </a:rPr>
              <a:t>1. สิทธิการลาคลอดและ</a:t>
            </a:r>
            <a:r>
              <a:rPr lang="th-TH" sz="2000" b="1" dirty="0" err="1">
                <a:solidFill>
                  <a:schemeClr val="accent6"/>
                </a:solidFill>
                <a:latin typeface="TH Sarabun New" panose="020B0500040200020003" pitchFamily="34" charset="-34"/>
                <a:cs typeface="TH Sarabun New" panose="020B0500040200020003" pitchFamily="34" charset="-34"/>
              </a:rPr>
              <a:t>การทำ</a:t>
            </a:r>
            <a:r>
              <a:rPr lang="th-TH" sz="2000" b="1" dirty="0">
                <a:solidFill>
                  <a:schemeClr val="accent6"/>
                </a:solidFill>
                <a:latin typeface="TH Sarabun New" panose="020B0500040200020003" pitchFamily="34" charset="-34"/>
                <a:cs typeface="TH Sarabun New" panose="020B0500040200020003" pitchFamily="34" charset="-34"/>
              </a:rPr>
              <a:t>หมัน (มาตรา 41)</a:t>
            </a:r>
          </a:p>
          <a:p>
            <a:r>
              <a:rPr lang="th-TH" sz="2000" dirty="0">
                <a:latin typeface="TH Sarabun New" panose="020B0500040200020003" pitchFamily="34" charset="-34"/>
                <a:cs typeface="TH Sarabun New" panose="020B0500040200020003" pitchFamily="34" charset="-34"/>
              </a:rPr>
              <a:t>	– ลูกจ้างหญิงมีครรภ์มีสิทธิลาคลอดก่อนและหลังคลอดได้ ครรภ์หนึ่งไม่เกิน 98 วัน โดยให้นายจ้างจ่ายค่าจ้างให้แก่ลูกจ้างซึ่งลาคลอดเท่ากับค่าจ้างในวันทำงานตลอดระยะเวลาที่ลา แต่ไม่เกิน 45 วัน</a:t>
            </a:r>
          </a:p>
          <a:p>
            <a:r>
              <a:rPr lang="th-TH" sz="2000" dirty="0">
                <a:latin typeface="TH Sarabun New" panose="020B0500040200020003" pitchFamily="34" charset="-34"/>
                <a:cs typeface="TH Sarabun New" panose="020B0500040200020003" pitchFamily="34" charset="-34"/>
              </a:rPr>
              <a:t>	– ถ้ามีใบรับรองแพทย์แสดงว่าไม่อาจทำงานในหน้าที่เดิมต่อไปได้ ลูกจ้างมีสิทธิขอให้นายจ้าง</a:t>
            </a:r>
          </a:p>
          <a:p>
            <a:r>
              <a:rPr lang="th-TH" sz="2000" dirty="0">
                <a:latin typeface="TH Sarabun New" panose="020B0500040200020003" pitchFamily="34" charset="-34"/>
                <a:cs typeface="TH Sarabun New" panose="020B0500040200020003" pitchFamily="34" charset="-34"/>
              </a:rPr>
              <a:t>พิจารณาเปลี่ยนงานที่เหมาะสมให้แก่ลูกจ้างเป็นการชั่วคราวก่อนหรือหลังคลอดได้</a:t>
            </a:r>
          </a:p>
          <a:p>
            <a:r>
              <a:rPr lang="th-TH" sz="2000" dirty="0">
                <a:latin typeface="TH Sarabun New" panose="020B0500040200020003" pitchFamily="34" charset="-34"/>
                <a:cs typeface="TH Sarabun New" panose="020B0500040200020003" pitchFamily="34" charset="-34"/>
              </a:rPr>
              <a:t>	– ลูกจ้างมีสิทธิลาเพื่อทำหมันได้ตามระยะเวลาที่แพทย์แผนปัจจุบันชั้นหนึ่งกำหนดและออกใบรับรองโดยได้รับค่าจ้าง</a:t>
            </a:r>
          </a:p>
          <a:p>
            <a:r>
              <a:rPr lang="th-TH" sz="2000" b="1" dirty="0">
                <a:solidFill>
                  <a:schemeClr val="accent6"/>
                </a:solidFill>
                <a:latin typeface="TH Sarabun New" panose="020B0500040200020003" pitchFamily="34" charset="-34"/>
                <a:cs typeface="TH Sarabun New" panose="020B0500040200020003" pitchFamily="34" charset="-34"/>
              </a:rPr>
              <a:t>	2. ห้ามมิให้นายจ้าง เลิกจ้าง เพราะเหตุมีครรภ์ (มาตรา 43)</a:t>
            </a:r>
          </a:p>
          <a:p>
            <a:r>
              <a:rPr lang="th-TH" sz="2000" dirty="0">
                <a:latin typeface="TH Sarabun New" panose="020B0500040200020003" pitchFamily="34" charset="-34"/>
                <a:cs typeface="TH Sarabun New" panose="020B0500040200020003" pitchFamily="34" charset="-34"/>
              </a:rPr>
              <a:t>	</a:t>
            </a:r>
            <a:r>
              <a:rPr lang="th-TH" sz="2000" b="1" dirty="0">
                <a:solidFill>
                  <a:schemeClr val="accent6"/>
                </a:solidFill>
                <a:latin typeface="TH Sarabun New" panose="020B0500040200020003" pitchFamily="34" charset="-34"/>
                <a:cs typeface="TH Sarabun New" panose="020B0500040200020003" pitchFamily="34" charset="-34"/>
              </a:rPr>
              <a:t>3. มีสิทธิขอให้นายจ้าง </a:t>
            </a:r>
            <a:r>
              <a:rPr lang="th-TH" sz="2000" dirty="0">
                <a:latin typeface="TH Sarabun New" panose="020B0500040200020003" pitchFamily="34" charset="-34"/>
                <a:cs typeface="TH Sarabun New" panose="020B0500040200020003" pitchFamily="34" charset="-34"/>
              </a:rPr>
              <a:t>เปลี่ยนลักษณะงานที่ทำอยู่เป็นการชั่วคราว เพื่อ ให้เหมาะสม โดยมี</a:t>
            </a:r>
          </a:p>
          <a:p>
            <a:r>
              <a:rPr lang="th-TH" sz="2000" dirty="0">
                <a:latin typeface="TH Sarabun New" panose="020B0500040200020003" pitchFamily="34" charset="-34"/>
                <a:cs typeface="TH Sarabun New" panose="020B0500040200020003" pitchFamily="34" charset="-34"/>
              </a:rPr>
              <a:t>ใบรับรองแพทย์มารับรองว่า สภาพงานเดิมไม่เหมาะในการทำงานต่อไปได้ (มาตรา 42)</a:t>
            </a:r>
          </a:p>
        </p:txBody>
      </p:sp>
      <p:pic>
        <p:nvPicPr>
          <p:cNvPr id="8" name="รูปภาพ 7">
            <a:extLst>
              <a:ext uri="{FF2B5EF4-FFF2-40B4-BE49-F238E27FC236}">
                <a16:creationId xmlns:a16="http://schemas.microsoft.com/office/drawing/2014/main" id="{52EE4059-A843-5389-1FB6-B84B6BFDAFA7}"/>
              </a:ext>
            </a:extLst>
          </p:cNvPr>
          <p:cNvPicPr>
            <a:picLocks noChangeAspect="1"/>
          </p:cNvPicPr>
          <p:nvPr/>
        </p:nvPicPr>
        <p:blipFill>
          <a:blip r:embed="rId3"/>
          <a:stretch>
            <a:fillRect/>
          </a:stretch>
        </p:blipFill>
        <p:spPr>
          <a:xfrm>
            <a:off x="2648141" y="4732677"/>
            <a:ext cx="4310444" cy="928519"/>
          </a:xfrm>
          <a:prstGeom prst="rect">
            <a:avLst/>
          </a:prstGeom>
        </p:spPr>
      </p:pic>
    </p:spTree>
    <p:extLst>
      <p:ext uri="{BB962C8B-B14F-4D97-AF65-F5344CB8AC3E}">
        <p14:creationId xmlns:p14="http://schemas.microsoft.com/office/powerpoint/2010/main" val="3476007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0D8DA39B-113C-291E-12C3-DFDE11803D67}"/>
              </a:ext>
            </a:extLst>
          </p:cNvPr>
          <p:cNvPicPr>
            <a:picLocks noChangeAspect="1"/>
          </p:cNvPicPr>
          <p:nvPr/>
        </p:nvPicPr>
        <p:blipFill>
          <a:blip r:embed="rId2"/>
          <a:stretch>
            <a:fillRect/>
          </a:stretch>
        </p:blipFill>
        <p:spPr>
          <a:xfrm>
            <a:off x="923544" y="848606"/>
            <a:ext cx="6852498" cy="225572"/>
          </a:xfrm>
          <a:prstGeom prst="rect">
            <a:avLst/>
          </a:prstGeom>
        </p:spPr>
      </p:pic>
      <p:sp>
        <p:nvSpPr>
          <p:cNvPr id="3" name="กล่องข้อความ 2">
            <a:extLst>
              <a:ext uri="{FF2B5EF4-FFF2-40B4-BE49-F238E27FC236}">
                <a16:creationId xmlns:a16="http://schemas.microsoft.com/office/drawing/2014/main" id="{D3CCB4E5-A9CB-3BF8-8850-D6EEEB217D48}"/>
              </a:ext>
            </a:extLst>
          </p:cNvPr>
          <p:cNvSpPr txBox="1"/>
          <p:nvPr/>
        </p:nvSpPr>
        <p:spPr>
          <a:xfrm>
            <a:off x="1051560" y="761337"/>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การคุ้มครองกรณีการล่วงเกินทางเพศ</a:t>
            </a:r>
          </a:p>
        </p:txBody>
      </p:sp>
      <p:sp>
        <p:nvSpPr>
          <p:cNvPr id="6" name="กล่องข้อความ 5">
            <a:extLst>
              <a:ext uri="{FF2B5EF4-FFF2-40B4-BE49-F238E27FC236}">
                <a16:creationId xmlns:a16="http://schemas.microsoft.com/office/drawing/2014/main" id="{04F45536-99CA-B6EA-AF52-5164613417FD}"/>
              </a:ext>
            </a:extLst>
          </p:cNvPr>
          <p:cNvSpPr txBox="1"/>
          <p:nvPr/>
        </p:nvSpPr>
        <p:spPr>
          <a:xfrm>
            <a:off x="923544" y="1248716"/>
            <a:ext cx="6931152"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ห้ามมิให้นายจ้าง หัวหน้างาน ผู้คุมคนงาน หรือตรวจงาน กระทำการล่วงเกิน คุกคาม หรือก่อความเดือนร้อนรำคาญทางเพศต่อลูกจ้าง ซึ่งลูกจ้างหญิงมีสิทธิดำเนินคดีอาญา กับผู้ที่มาล่วงเกินดังกล่าวได้ นอกเหนือจากการคุ้มครองแรงงานตามกฎหมายคุ้มครองแรงงานฉบับปัจจุบันได้อีก</a:t>
            </a:r>
          </a:p>
        </p:txBody>
      </p:sp>
      <p:sp>
        <p:nvSpPr>
          <p:cNvPr id="9" name="สี่เหลี่ยมผืนผ้า: มุมตัดด้านบน 8">
            <a:extLst>
              <a:ext uri="{FF2B5EF4-FFF2-40B4-BE49-F238E27FC236}">
                <a16:creationId xmlns:a16="http://schemas.microsoft.com/office/drawing/2014/main" id="{E99E8801-38BF-E72C-28F1-90DF5CC5B848}"/>
              </a:ext>
            </a:extLst>
          </p:cNvPr>
          <p:cNvSpPr/>
          <p:nvPr/>
        </p:nvSpPr>
        <p:spPr>
          <a:xfrm>
            <a:off x="923544" y="2264379"/>
            <a:ext cx="2674620"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กล่องข้อความ 7">
            <a:extLst>
              <a:ext uri="{FF2B5EF4-FFF2-40B4-BE49-F238E27FC236}">
                <a16:creationId xmlns:a16="http://schemas.microsoft.com/office/drawing/2014/main" id="{020B8DDD-6B92-7E17-F29C-181CE6981E8A}"/>
              </a:ext>
            </a:extLst>
          </p:cNvPr>
          <p:cNvSpPr txBox="1"/>
          <p:nvPr/>
        </p:nvSpPr>
        <p:spPr>
          <a:xfrm>
            <a:off x="1124712" y="2376107"/>
            <a:ext cx="2093976"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2.6 การใช้แรงงานเด็ก</a:t>
            </a:r>
          </a:p>
        </p:txBody>
      </p:sp>
      <p:sp>
        <p:nvSpPr>
          <p:cNvPr id="11" name="กล่องข้อความ 10">
            <a:extLst>
              <a:ext uri="{FF2B5EF4-FFF2-40B4-BE49-F238E27FC236}">
                <a16:creationId xmlns:a16="http://schemas.microsoft.com/office/drawing/2014/main" id="{E5AD4C2F-8612-864C-1808-AA281201BC38}"/>
              </a:ext>
            </a:extLst>
          </p:cNvPr>
          <p:cNvSpPr txBox="1"/>
          <p:nvPr/>
        </p:nvSpPr>
        <p:spPr>
          <a:xfrm>
            <a:off x="1051560" y="3035130"/>
            <a:ext cx="6931152"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ในกฎหมาย พระราชบัญญัติคุ้มครองแรงงาน พ.ศ. 2541 (ฉบับปรับปรุง พ.ศ. 2560) คำว่าเด็ก</a:t>
            </a:r>
          </a:p>
          <a:p>
            <a:r>
              <a:rPr lang="th-TH" sz="2000" dirty="0">
                <a:latin typeface="TH Sarabun New" panose="020B0500040200020003" pitchFamily="34" charset="-34"/>
                <a:cs typeface="TH Sarabun New" panose="020B0500040200020003" pitchFamily="34" charset="-34"/>
              </a:rPr>
              <a:t>ที่นายจ้างสามารถใช้เป็นแรงงานได้ ไม่ว่าจะเป็นเด็กชายหรือหญิง ห้ามนายจ้าง จ้างเด็กอายุต่ำกว่า 15 ปีเป็นลูกจ้างโดยเด็ดขาดในงานทุกชนิด เพื่อเป็นการป้องกันปัญหาการค้ามนุ</a:t>
            </a:r>
            <a:r>
              <a:rPr lang="th-TH" sz="2000" dirty="0" err="1">
                <a:latin typeface="TH Sarabun New" panose="020B0500040200020003" pitchFamily="34" charset="-34"/>
                <a:cs typeface="TH Sarabun New" panose="020B0500040200020003" pitchFamily="34" charset="-34"/>
              </a:rPr>
              <a:t>ยษ์แ</a:t>
            </a:r>
            <a:r>
              <a:rPr lang="th-TH" sz="2000" dirty="0">
                <a:latin typeface="TH Sarabun New" panose="020B0500040200020003" pitchFamily="34" charset="-34"/>
                <a:cs typeface="TH Sarabun New" panose="020B0500040200020003" pitchFamily="34" charset="-34"/>
              </a:rPr>
              <a:t>ละเด็กควรอยู่ในโรงเรียนมากกว่ามาทำงานในวัยนี้</a:t>
            </a:r>
            <a:endParaRPr lang="th-TH" dirty="0">
              <a:latin typeface="TH Sarabun New" panose="020B0500040200020003" pitchFamily="34" charset="-34"/>
              <a:cs typeface="TH Sarabun New" panose="020B0500040200020003" pitchFamily="34" charset="-34"/>
            </a:endParaRPr>
          </a:p>
        </p:txBody>
      </p:sp>
      <p:pic>
        <p:nvPicPr>
          <p:cNvPr id="13" name="รูปภาพ 12">
            <a:extLst>
              <a:ext uri="{FF2B5EF4-FFF2-40B4-BE49-F238E27FC236}">
                <a16:creationId xmlns:a16="http://schemas.microsoft.com/office/drawing/2014/main" id="{2DE4916C-4C87-ED5C-C7D8-01CE7F1FB3F5}"/>
              </a:ext>
            </a:extLst>
          </p:cNvPr>
          <p:cNvPicPr>
            <a:picLocks noChangeAspect="1"/>
          </p:cNvPicPr>
          <p:nvPr/>
        </p:nvPicPr>
        <p:blipFill>
          <a:blip r:embed="rId3"/>
          <a:stretch>
            <a:fillRect/>
          </a:stretch>
        </p:blipFill>
        <p:spPr>
          <a:xfrm>
            <a:off x="3598164" y="4447892"/>
            <a:ext cx="2225421" cy="1362855"/>
          </a:xfrm>
          <a:prstGeom prst="rect">
            <a:avLst/>
          </a:prstGeom>
        </p:spPr>
      </p:pic>
      <p:sp>
        <p:nvSpPr>
          <p:cNvPr id="15" name="กล่องข้อความ 14">
            <a:extLst>
              <a:ext uri="{FF2B5EF4-FFF2-40B4-BE49-F238E27FC236}">
                <a16:creationId xmlns:a16="http://schemas.microsoft.com/office/drawing/2014/main" id="{1E799CE2-0092-85B5-37FE-0B8B72E3568F}"/>
              </a:ext>
            </a:extLst>
          </p:cNvPr>
          <p:cNvSpPr txBox="1"/>
          <p:nvPr/>
        </p:nvSpPr>
        <p:spPr>
          <a:xfrm>
            <a:off x="4349793" y="5809339"/>
            <a:ext cx="1036023" cy="400110"/>
          </a:xfrm>
          <a:prstGeom prst="rect">
            <a:avLst/>
          </a:prstGeom>
          <a:noFill/>
        </p:spPr>
        <p:txBody>
          <a:bodyPr wrap="square">
            <a:spAutoFit/>
          </a:bodyPr>
          <a:lstStyle/>
          <a:p>
            <a:r>
              <a:rPr lang="th-TH" sz="2000" b="1" dirty="0">
                <a:latin typeface="TH Sarabun New" panose="020B0500040200020003" pitchFamily="34" charset="-34"/>
                <a:cs typeface="TH Sarabun New" panose="020B0500040200020003" pitchFamily="34" charset="-34"/>
              </a:rPr>
              <a:t>แรงงานเด็ก</a:t>
            </a:r>
          </a:p>
        </p:txBody>
      </p:sp>
    </p:spTree>
    <p:extLst>
      <p:ext uri="{BB962C8B-B14F-4D97-AF65-F5344CB8AC3E}">
        <p14:creationId xmlns:p14="http://schemas.microsoft.com/office/powerpoint/2010/main" val="54587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59DFFBA2-A004-FE14-91F0-6BAF571F94A0}"/>
              </a:ext>
            </a:extLst>
          </p:cNvPr>
          <p:cNvPicPr>
            <a:picLocks noChangeAspect="1"/>
          </p:cNvPicPr>
          <p:nvPr/>
        </p:nvPicPr>
        <p:blipFill>
          <a:blip r:embed="rId2"/>
          <a:stretch>
            <a:fillRect/>
          </a:stretch>
        </p:blipFill>
        <p:spPr>
          <a:xfrm>
            <a:off x="868680" y="841377"/>
            <a:ext cx="6852498" cy="225572"/>
          </a:xfrm>
          <a:prstGeom prst="rect">
            <a:avLst/>
          </a:prstGeom>
        </p:spPr>
      </p:pic>
      <p:sp>
        <p:nvSpPr>
          <p:cNvPr id="3" name="กล่องข้อความ 2">
            <a:extLst>
              <a:ext uri="{FF2B5EF4-FFF2-40B4-BE49-F238E27FC236}">
                <a16:creationId xmlns:a16="http://schemas.microsoft.com/office/drawing/2014/main" id="{4500F4BD-7ABE-5D74-36B2-524DF1168F09}"/>
              </a:ext>
            </a:extLst>
          </p:cNvPr>
          <p:cNvSpPr txBox="1"/>
          <p:nvPr/>
        </p:nvSpPr>
        <p:spPr>
          <a:xfrm>
            <a:off x="996696" y="754108"/>
            <a:ext cx="4517136"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การใช้แรงงานเด็ก</a:t>
            </a:r>
          </a:p>
        </p:txBody>
      </p:sp>
      <p:sp>
        <p:nvSpPr>
          <p:cNvPr id="6" name="กล่องข้อความ 5">
            <a:extLst>
              <a:ext uri="{FF2B5EF4-FFF2-40B4-BE49-F238E27FC236}">
                <a16:creationId xmlns:a16="http://schemas.microsoft.com/office/drawing/2014/main" id="{AB9CE3A7-E7B7-A14D-8F97-B9748BF1F63D}"/>
              </a:ext>
            </a:extLst>
          </p:cNvPr>
          <p:cNvSpPr txBox="1"/>
          <p:nvPr/>
        </p:nvSpPr>
        <p:spPr>
          <a:xfrm>
            <a:off x="996696" y="1154218"/>
            <a:ext cx="7452360" cy="532453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ห้ามนายจ้างจ้างเด็กอายุต่ำกว่า 15 ปี เป็นลูกจ้าง (มาตรา 44,45)</a:t>
            </a:r>
          </a:p>
          <a:p>
            <a:r>
              <a:rPr lang="th-TH" sz="2000" dirty="0">
                <a:latin typeface="TH Sarabun New" panose="020B0500040200020003" pitchFamily="34" charset="-34"/>
                <a:cs typeface="TH Sarabun New" panose="020B0500040200020003" pitchFamily="34" charset="-34"/>
              </a:rPr>
              <a:t>	2. กรณี ที่มีการจ้างเด็กอายุต่ำกว่า 18 ปี เป็นลูกจ้าง นายจ้างต้องแจ้งต่อพนักงาน ตรวจแรงงานภายใน</a:t>
            </a:r>
          </a:p>
          <a:p>
            <a:r>
              <a:rPr lang="th-TH" sz="2000" dirty="0">
                <a:latin typeface="TH Sarabun New" panose="020B0500040200020003" pitchFamily="34" charset="-34"/>
                <a:cs typeface="TH Sarabun New" panose="020B0500040200020003" pitchFamily="34" charset="-34"/>
              </a:rPr>
              <a:t>15 วันนับแต่วันที่ เด็กเข้าทำงาน และแจ้งการสิ้นสุดการ จ้างเด็กนั้นต่อพนักงานตรวจแรงงานภายใน 7 วัน</a:t>
            </a:r>
          </a:p>
          <a:p>
            <a:r>
              <a:rPr lang="th-TH" sz="2000" dirty="0">
                <a:latin typeface="TH Sarabun New" panose="020B0500040200020003" pitchFamily="34" charset="-34"/>
                <a:cs typeface="TH Sarabun New" panose="020B0500040200020003" pitchFamily="34" charset="-34"/>
              </a:rPr>
              <a:t>นับแต่วันที่เด็กออกจากงาน นายจ้างต้องจัดให้มีเวลาพัก 1 ชั่วโมงต่อวันภายใน 4 ชั่วโมงแรกของ การทำงาน</a:t>
            </a:r>
          </a:p>
          <a:p>
            <a:r>
              <a:rPr lang="th-TH" sz="2000" dirty="0">
                <a:latin typeface="TH Sarabun New" panose="020B0500040200020003" pitchFamily="34" charset="-34"/>
                <a:cs typeface="TH Sarabun New" panose="020B0500040200020003" pitchFamily="34" charset="-34"/>
              </a:rPr>
              <a:t>และให้มีเวลาพักย่อยได้ตามที่นายจ้างกำหนด (มาตรา 45,146)</a:t>
            </a:r>
          </a:p>
          <a:p>
            <a:r>
              <a:rPr lang="th-TH" sz="2000" dirty="0">
                <a:latin typeface="TH Sarabun New" panose="020B0500040200020003" pitchFamily="34" charset="-34"/>
                <a:cs typeface="TH Sarabun New" panose="020B0500040200020003" pitchFamily="34" charset="-34"/>
              </a:rPr>
              <a:t>	3. ห้ามนายจ้างใช้ลูกจ้างเด็กที่มีอายุต่ำกว่า 18 ปี ทำงานในระหว่างเวลา 22.00 – 06.00 น. เว้นแต่</a:t>
            </a:r>
          </a:p>
          <a:p>
            <a:r>
              <a:rPr lang="th-TH" sz="2000" dirty="0">
                <a:latin typeface="TH Sarabun New" panose="020B0500040200020003" pitchFamily="34" charset="-34"/>
                <a:cs typeface="TH Sarabun New" panose="020B0500040200020003" pitchFamily="34" charset="-34"/>
              </a:rPr>
              <a:t>ได้รับอนุญาตจากอธิบดีหรือ ผู้ซึ่งอธิปดีมอบหมาย ยกเว้นงานที่เกี่ยวกับ งานทางด้านภาพยนตร์ การแสดง</a:t>
            </a:r>
          </a:p>
          <a:p>
            <a:r>
              <a:rPr lang="th-TH" sz="2000" dirty="0">
                <a:latin typeface="TH Sarabun New" panose="020B0500040200020003" pitchFamily="34" charset="-34"/>
                <a:cs typeface="TH Sarabun New" panose="020B0500040200020003" pitchFamily="34" charset="-34"/>
              </a:rPr>
              <a:t>แต่ต้องให้เด็กได้พักผ่อนตามความเหมาะสม (มาตรา 47,144)</a:t>
            </a:r>
          </a:p>
          <a:p>
            <a:r>
              <a:rPr lang="th-TH" sz="2000" dirty="0">
                <a:latin typeface="TH Sarabun New" panose="020B0500040200020003" pitchFamily="34" charset="-34"/>
                <a:cs typeface="TH Sarabun New" panose="020B0500040200020003" pitchFamily="34" charset="-34"/>
              </a:rPr>
              <a:t>	4. ห้ามนายจ้างใช้ลูกจ้างเด็กที่มีอายุต่ำกว่า 18 ปี ทำงานล่วงเวลา</a:t>
            </a:r>
          </a:p>
          <a:p>
            <a:r>
              <a:rPr lang="th-TH" sz="2000" dirty="0">
                <a:latin typeface="TH Sarabun New" panose="020B0500040200020003" pitchFamily="34" charset="-34"/>
                <a:cs typeface="TH Sarabun New" panose="020B0500040200020003" pitchFamily="34" charset="-34"/>
              </a:rPr>
              <a:t>	5. ห้ามนายจ้างให้ลูกจ้างเด็กที่มีอายุต่ำกว่า 18 ปี ทำงานต่อไปนี้ (มาตรา 49,144)</a:t>
            </a:r>
          </a:p>
          <a:p>
            <a:r>
              <a:rPr lang="th-TH" sz="2000" dirty="0">
                <a:latin typeface="TH Sarabun New" panose="020B0500040200020003" pitchFamily="34" charset="-34"/>
                <a:cs typeface="TH Sarabun New" panose="020B0500040200020003" pitchFamily="34" charset="-34"/>
              </a:rPr>
              <a:t>	– งานหลอม เป่า หล่อ หรือรีดโลหะ</a:t>
            </a:r>
          </a:p>
          <a:p>
            <a:r>
              <a:rPr lang="th-TH" sz="2000" dirty="0">
                <a:latin typeface="TH Sarabun New" panose="020B0500040200020003" pitchFamily="34" charset="-34"/>
                <a:cs typeface="TH Sarabun New" panose="020B0500040200020003" pitchFamily="34" charset="-34"/>
              </a:rPr>
              <a:t>	– งานปั๊มโลหะ</a:t>
            </a:r>
          </a:p>
          <a:p>
            <a:r>
              <a:rPr lang="th-TH" sz="2000" dirty="0">
                <a:latin typeface="TH Sarabun New" panose="020B0500040200020003" pitchFamily="34" charset="-34"/>
                <a:cs typeface="TH Sarabun New" panose="020B0500040200020003" pitchFamily="34" charset="-34"/>
              </a:rPr>
              <a:t>	– งานเกี่ยวกับความร้อน ความเย็น ความสั่นสะเทือน เสียงและแสง ที่มีระดับแตกต่างจากปกติ</a:t>
            </a:r>
          </a:p>
          <a:p>
            <a:r>
              <a:rPr lang="th-TH" sz="2000" dirty="0">
                <a:latin typeface="TH Sarabun New" panose="020B0500040200020003" pitchFamily="34" charset="-34"/>
                <a:cs typeface="TH Sarabun New" panose="020B0500040200020003" pitchFamily="34" charset="-34"/>
              </a:rPr>
              <a:t>อันอาจเป็นอันตรายตามที่กำหนดในกฎกระทรวง</a:t>
            </a:r>
          </a:p>
          <a:p>
            <a:r>
              <a:rPr lang="th-TH" sz="2000" dirty="0">
                <a:latin typeface="TH Sarabun New" panose="020B0500040200020003" pitchFamily="34" charset="-34"/>
                <a:cs typeface="TH Sarabun New" panose="020B0500040200020003" pitchFamily="34" charset="-34"/>
              </a:rPr>
              <a:t>	– งานเกี่ยวกับสารเคมีที่เป็นอันตรายตามที่กำหนดในกฎกระทรวง</a:t>
            </a:r>
          </a:p>
          <a:p>
            <a:r>
              <a:rPr lang="th-TH" sz="2000" dirty="0">
                <a:latin typeface="TH Sarabun New" panose="020B0500040200020003" pitchFamily="34" charset="-34"/>
                <a:cs typeface="TH Sarabun New" panose="020B0500040200020003" pitchFamily="34" charset="-34"/>
              </a:rPr>
              <a:t>	– งานเกี่ยวกับจุลชีวันเป็นพิษซึ่งอาจเป็นเชื้อไวรัส แบคทีเรีย รา หรือเชื้ออื่น ตามที่กำหนดในกฎ</a:t>
            </a:r>
          </a:p>
          <a:p>
            <a:r>
              <a:rPr lang="th-TH" sz="2000" dirty="0">
                <a:latin typeface="TH Sarabun New" panose="020B0500040200020003" pitchFamily="34" charset="-34"/>
                <a:cs typeface="TH Sarabun New" panose="020B0500040200020003" pitchFamily="34" charset="-34"/>
              </a:rPr>
              <a:t>กระทรวง</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227300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933A8E6D-C7A6-5CE6-6903-DC38FC7F036D}"/>
              </a:ext>
            </a:extLst>
          </p:cNvPr>
          <p:cNvSpPr txBox="1"/>
          <p:nvPr/>
        </p:nvSpPr>
        <p:spPr>
          <a:xfrm>
            <a:off x="1133856" y="775876"/>
            <a:ext cx="7552944" cy="5016758"/>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 งานเกี่ยวกับวัตถุมีพิษ วัตถุระเบิด หรือวัตถุไวไฟ เว้นแต่งานในสถานี บริการที่เป็นเชื้อเพลิง</a:t>
            </a:r>
          </a:p>
          <a:p>
            <a:r>
              <a:rPr lang="th-TH" sz="2000" dirty="0">
                <a:latin typeface="TH Sarabun New" panose="020B0500040200020003" pitchFamily="34" charset="-34"/>
                <a:cs typeface="TH Sarabun New" panose="020B0500040200020003" pitchFamily="34" charset="-34"/>
              </a:rPr>
              <a:t>ตามที่กำหนดในกฎกระทรวง</a:t>
            </a:r>
          </a:p>
          <a:p>
            <a:r>
              <a:rPr lang="th-TH" sz="2000" dirty="0">
                <a:latin typeface="TH Sarabun New" panose="020B0500040200020003" pitchFamily="34" charset="-34"/>
                <a:cs typeface="TH Sarabun New" panose="020B0500040200020003" pitchFamily="34" charset="-34"/>
              </a:rPr>
              <a:t>	– งานขับหรือบังคับรถยกหรือปั้นจั่นตามที่กำหนดในกฎกระทรวง</a:t>
            </a:r>
          </a:p>
          <a:p>
            <a:r>
              <a:rPr lang="th-TH" sz="2000" dirty="0">
                <a:latin typeface="TH Sarabun New" panose="020B0500040200020003" pitchFamily="34" charset="-34"/>
                <a:cs typeface="TH Sarabun New" panose="020B0500040200020003" pitchFamily="34" charset="-34"/>
              </a:rPr>
              <a:t>	– งานใช้เลื่อยเดินด้วยพลังไฟฟ้าหรือเครื่องยนต์</a:t>
            </a:r>
          </a:p>
          <a:p>
            <a:r>
              <a:rPr lang="th-TH" sz="2000" dirty="0">
                <a:latin typeface="TH Sarabun New" panose="020B0500040200020003" pitchFamily="34" charset="-34"/>
                <a:cs typeface="TH Sarabun New" panose="020B0500040200020003" pitchFamily="34" charset="-34"/>
              </a:rPr>
              <a:t>	– งานที่ต้องทำใต้ดิน ใต้น้ำ, ในถ้ำ อุโมงค์ หรือปล่องในภูเขา</a:t>
            </a:r>
          </a:p>
          <a:p>
            <a:r>
              <a:rPr lang="th-TH" sz="2000" dirty="0">
                <a:latin typeface="TH Sarabun New" panose="020B0500040200020003" pitchFamily="34" charset="-34"/>
                <a:cs typeface="TH Sarabun New" panose="020B0500040200020003" pitchFamily="34" charset="-34"/>
              </a:rPr>
              <a:t>	– งานเกี่ยวกับกัมมันตภาพรังสีตามที่กำหนดในกฎกระทรวง</a:t>
            </a:r>
          </a:p>
          <a:p>
            <a:r>
              <a:rPr lang="th-TH" sz="2000" dirty="0">
                <a:latin typeface="TH Sarabun New" panose="020B0500040200020003" pitchFamily="34" charset="-34"/>
                <a:cs typeface="TH Sarabun New" panose="020B0500040200020003" pitchFamily="34" charset="-34"/>
              </a:rPr>
              <a:t>	– งานทำความสะอาดเครื่องจักรหรือเครื่องยนต์ที่กำลังทำงาน</a:t>
            </a:r>
          </a:p>
          <a:p>
            <a:r>
              <a:rPr lang="th-TH" sz="2000" dirty="0">
                <a:latin typeface="TH Sarabun New" panose="020B0500040200020003" pitchFamily="34" charset="-34"/>
                <a:cs typeface="TH Sarabun New" panose="020B0500040200020003" pitchFamily="34" charset="-34"/>
              </a:rPr>
              <a:t>	– งานที่ต้องทำบนนั่งร้านที่สูงกว่าพื้นดินตั้งแต่ 10 เมตรขึ้นไป</a:t>
            </a:r>
          </a:p>
          <a:p>
            <a:r>
              <a:rPr lang="th-TH" sz="2000" dirty="0">
                <a:latin typeface="TH Sarabun New" panose="020B0500040200020003" pitchFamily="34" charset="-34"/>
                <a:cs typeface="TH Sarabun New" panose="020B0500040200020003" pitchFamily="34" charset="-34"/>
              </a:rPr>
              <a:t>	– งานอื่นตามที่กำหนดในกระทรวง</a:t>
            </a:r>
          </a:p>
          <a:p>
            <a:r>
              <a:rPr lang="th-TH" sz="2000" dirty="0">
                <a:latin typeface="TH Sarabun New" panose="020B0500040200020003" pitchFamily="34" charset="-34"/>
                <a:cs typeface="TH Sarabun New" panose="020B0500040200020003" pitchFamily="34" charset="-34"/>
              </a:rPr>
              <a:t>	6. ห้ามนายจ้างให้ลูกจ้างเด็กที่มีอายุต่ำกว่า 18 ปี ทำงานในสถานที่ต่อไปนี้ (มาตรา 50,144)</a:t>
            </a:r>
          </a:p>
          <a:p>
            <a:r>
              <a:rPr lang="th-TH" sz="2000" dirty="0">
                <a:latin typeface="TH Sarabun New" panose="020B0500040200020003" pitchFamily="34" charset="-34"/>
                <a:cs typeface="TH Sarabun New" panose="020B0500040200020003" pitchFamily="34" charset="-34"/>
              </a:rPr>
              <a:t>	– โรงฆ่าสัตว์</a:t>
            </a:r>
          </a:p>
          <a:p>
            <a:r>
              <a:rPr lang="th-TH" sz="2000" dirty="0">
                <a:latin typeface="TH Sarabun New" panose="020B0500040200020003" pitchFamily="34" charset="-34"/>
                <a:cs typeface="TH Sarabun New" panose="020B0500040200020003" pitchFamily="34" charset="-34"/>
              </a:rPr>
              <a:t>	– สถานที่เล่นการพนัน</a:t>
            </a:r>
          </a:p>
          <a:p>
            <a:r>
              <a:rPr lang="th-TH" sz="2000" dirty="0">
                <a:latin typeface="TH Sarabun New" panose="020B0500040200020003" pitchFamily="34" charset="-34"/>
                <a:cs typeface="TH Sarabun New" panose="020B0500040200020003" pitchFamily="34" charset="-34"/>
              </a:rPr>
              <a:t>	– สถานที่เต้นรำ รำวง หรือ รองเง็ง</a:t>
            </a:r>
          </a:p>
          <a:p>
            <a:r>
              <a:rPr lang="th-TH" sz="2000" dirty="0">
                <a:latin typeface="TH Sarabun New" panose="020B0500040200020003" pitchFamily="34" charset="-34"/>
                <a:cs typeface="TH Sarabun New" panose="020B0500040200020003" pitchFamily="34" charset="-34"/>
              </a:rPr>
              <a:t>	– สถาน ที่ที่มีอาหาร สุรา น้ำชา หรือเครื่องดื่ม อย่างอื่นจำหน่ายและบริการ โดยมีผู้บำเรอสำหรับ</a:t>
            </a:r>
          </a:p>
          <a:p>
            <a:r>
              <a:rPr lang="th-TH" sz="2000" dirty="0">
                <a:latin typeface="TH Sarabun New" panose="020B0500040200020003" pitchFamily="34" charset="-34"/>
                <a:cs typeface="TH Sarabun New" panose="020B0500040200020003" pitchFamily="34" charset="-34"/>
              </a:rPr>
              <a:t>ปรนนิบัติลูกจ้าง หรือโดยมีที่สำหรับพักผ่อนหลับนอน หรือมีบริการนวดให้แก่ลูกค้า</a:t>
            </a:r>
          </a:p>
          <a:p>
            <a:r>
              <a:rPr lang="th-TH" sz="2000" dirty="0">
                <a:latin typeface="TH Sarabun New" panose="020B0500040200020003" pitchFamily="34" charset="-34"/>
                <a:cs typeface="TH Sarabun New" panose="020B0500040200020003" pitchFamily="34" charset="-34"/>
              </a:rPr>
              <a:t>	– สถานที่อื่นตามที่กำหนดในกฎกระทรวง</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2936025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917A8781-83B7-C2BA-4A9B-BAD932748448}"/>
              </a:ext>
            </a:extLst>
          </p:cNvPr>
          <p:cNvSpPr txBox="1"/>
          <p:nvPr/>
        </p:nvSpPr>
        <p:spPr>
          <a:xfrm>
            <a:off x="1124712" y="754255"/>
            <a:ext cx="6419088" cy="193899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7. ห้ามนายจ้างจ่ายค่าจ้างของลูกจ้างซึ่งเป็นเด็กแก่บุคคลอื่น (มาตรา 51 วรรค1)</a:t>
            </a:r>
          </a:p>
          <a:p>
            <a:r>
              <a:rPr lang="th-TH" sz="2000" dirty="0">
                <a:latin typeface="TH Sarabun New" panose="020B0500040200020003" pitchFamily="34" charset="-34"/>
                <a:cs typeface="TH Sarabun New" panose="020B0500040200020003" pitchFamily="34" charset="-34"/>
              </a:rPr>
              <a:t>	8. ห้ามนายจ้างเรียก/หรือรับ เงินประกันจากฝ่ายลูกจ้างซึ่งเป็นเด็ก (มาตรา 51วรรค 2)</a:t>
            </a:r>
          </a:p>
          <a:p>
            <a:r>
              <a:rPr lang="th-TH" sz="2000" dirty="0">
                <a:latin typeface="TH Sarabun New" panose="020B0500040200020003" pitchFamily="34" charset="-34"/>
                <a:cs typeface="TH Sarabun New" panose="020B0500040200020003" pitchFamily="34" charset="-34"/>
              </a:rPr>
              <a:t>	9. ลูกจ้าง ซึ่งเป็นเด็กอายุต่ำกว่า 18 ปี มีสิทธิลาเพื่อเข้าประชุม สัมมนา รับการอบรม รับการฝึกหรือลาเพื่อการอื่นซึ่งจัดโดยสถานศึกษา หรือหน่วยงานของรัฐหรือเอกชน ที่อธิบดีเห็นชอบ และให้นายจ้างจ่ายค่าจ้างแก่ลูกจ้างเด็กเท่ากับค่าจ้างในวันทำงานตลอดระยะเวลาที่ลา แต่ปีหนึ่งต้องไม่เกิน 30 วัน (มาตรา 52)</a:t>
            </a:r>
          </a:p>
        </p:txBody>
      </p:sp>
      <p:sp>
        <p:nvSpPr>
          <p:cNvPr id="6" name="สี่เหลี่ยมผืนผ้า: มุมตัดด้านบน 5">
            <a:extLst>
              <a:ext uri="{FF2B5EF4-FFF2-40B4-BE49-F238E27FC236}">
                <a16:creationId xmlns:a16="http://schemas.microsoft.com/office/drawing/2014/main" id="{950000D2-2656-949C-AFE6-EC26D2E5FB96}"/>
              </a:ext>
            </a:extLst>
          </p:cNvPr>
          <p:cNvSpPr/>
          <p:nvPr/>
        </p:nvSpPr>
        <p:spPr>
          <a:xfrm>
            <a:off x="1014984" y="2766846"/>
            <a:ext cx="5477256"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กล่องข้อความ 4">
            <a:extLst>
              <a:ext uri="{FF2B5EF4-FFF2-40B4-BE49-F238E27FC236}">
                <a16:creationId xmlns:a16="http://schemas.microsoft.com/office/drawing/2014/main" id="{C6FEEDE7-CB06-D659-EBE1-FEB4EF905E2D}"/>
              </a:ext>
            </a:extLst>
          </p:cNvPr>
          <p:cNvSpPr txBox="1"/>
          <p:nvPr/>
        </p:nvSpPr>
        <p:spPr>
          <a:xfrm>
            <a:off x="1014984" y="2878574"/>
            <a:ext cx="7022592"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2.7 กฎกระทรวงคุ้มครองแรงงานในงานเกษตรกรรม พ.ศ. 2557</a:t>
            </a:r>
          </a:p>
        </p:txBody>
      </p:sp>
      <p:sp>
        <p:nvSpPr>
          <p:cNvPr id="10" name="กล่องข้อความ 9">
            <a:extLst>
              <a:ext uri="{FF2B5EF4-FFF2-40B4-BE49-F238E27FC236}">
                <a16:creationId xmlns:a16="http://schemas.microsoft.com/office/drawing/2014/main" id="{F60F9E21-A472-D172-F73B-BC6E4827E714}"/>
              </a:ext>
            </a:extLst>
          </p:cNvPr>
          <p:cNvSpPr txBox="1"/>
          <p:nvPr/>
        </p:nvSpPr>
        <p:spPr>
          <a:xfrm>
            <a:off x="905256" y="3517762"/>
            <a:ext cx="7333488" cy="70788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งานเกษตรกรรม” หมายความว่า งานที่เกี่ยวกับการเพาะปลูก การเลี้ยงสัตว์ การป่าไม้ </a:t>
            </a:r>
            <a:r>
              <a:rPr lang="th-TH" sz="2000" dirty="0" err="1">
                <a:latin typeface="TH Sarabun New" panose="020B0500040200020003" pitchFamily="34" charset="-34"/>
                <a:cs typeface="TH Sarabun New" panose="020B0500040200020003" pitchFamily="34" charset="-34"/>
              </a:rPr>
              <a:t>การทำ</a:t>
            </a:r>
            <a:r>
              <a:rPr lang="th-TH" sz="2000" dirty="0">
                <a:latin typeface="TH Sarabun New" panose="020B0500040200020003" pitchFamily="34" charset="-34"/>
                <a:cs typeface="TH Sarabun New" panose="020B0500040200020003" pitchFamily="34" charset="-34"/>
              </a:rPr>
              <a:t>นาเกลือ</a:t>
            </a:r>
          </a:p>
          <a:p>
            <a:r>
              <a:rPr lang="th-TH" sz="2000" dirty="0">
                <a:latin typeface="TH Sarabun New" panose="020B0500040200020003" pitchFamily="34" charset="-34"/>
                <a:cs typeface="TH Sarabun New" panose="020B0500040200020003" pitchFamily="34" charset="-34"/>
              </a:rPr>
              <a:t>สมุทร และการประมงที่มิใช่การประมงทะเล</a:t>
            </a:r>
            <a:endParaRPr lang="th-TH" dirty="0">
              <a:latin typeface="TH Sarabun New" panose="020B0500040200020003" pitchFamily="34" charset="-34"/>
              <a:cs typeface="TH Sarabun New" panose="020B0500040200020003" pitchFamily="34" charset="-34"/>
            </a:endParaRPr>
          </a:p>
        </p:txBody>
      </p:sp>
      <p:sp>
        <p:nvSpPr>
          <p:cNvPr id="12" name="กล่องข้อความ 11">
            <a:extLst>
              <a:ext uri="{FF2B5EF4-FFF2-40B4-BE49-F238E27FC236}">
                <a16:creationId xmlns:a16="http://schemas.microsoft.com/office/drawing/2014/main" id="{7A2BB71D-6B9C-2C48-D055-57C25F78F758}"/>
              </a:ext>
            </a:extLst>
          </p:cNvPr>
          <p:cNvSpPr txBox="1"/>
          <p:nvPr/>
        </p:nvSpPr>
        <p:spPr>
          <a:xfrm>
            <a:off x="1014984" y="4289656"/>
            <a:ext cx="7333488"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ในปัจจุบันมีการมุ่งเน้นการให้ความคุ้มครองแรงงานที่เป็นเด็กมากขึ้นตามอนุสัญญาขององค์การแรงงานระหว่างประเทศ ฉบับที่ 138 ว่าด้วยอายุขั้นต่ำที่อนุญาตให้จ้างงานได้ ค.ศ. 1973 และอนุสัญญาขององค์การแรงงานระหว่างประเทศ ฉบับที่ 182 ว่าด้วย การห้ามและการปฏิบัติโดยฉับพลันเพื่อขจัดรูปแบบที่เลวร้ายที่สุดของการใช้แรงงานเด็ก ค.ศ. 1999 ซึ่งกำหนดอายุขั้นต่ำของแรงงานทั่วไปตั้งแต่อายุ 15 ปีขึ้นไป ประกอบกับโดยที่กฎกระทรวงว่าด้วยการคุ้มครองแรงงานในงานเกษตรกรรม พ.ศ. 2557</a:t>
            </a:r>
          </a:p>
        </p:txBody>
      </p:sp>
    </p:spTree>
    <p:extLst>
      <p:ext uri="{BB962C8B-B14F-4D97-AF65-F5344CB8AC3E}">
        <p14:creationId xmlns:p14="http://schemas.microsoft.com/office/powerpoint/2010/main" val="954400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3514A221-6B3B-C4BC-9AD6-5349D41E7D1C}"/>
              </a:ext>
            </a:extLst>
          </p:cNvPr>
          <p:cNvSpPr txBox="1"/>
          <p:nvPr/>
        </p:nvSpPr>
        <p:spPr>
          <a:xfrm>
            <a:off x="978408" y="827407"/>
            <a:ext cx="6903720"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มีการปรับปรุงมาตรฐานการคุ้มครองลูกจ้างในงานเกษตรกรรมซึ่งเป็น แรงงานหญิง และ แรงงานเด็ก ให้สอดคล้องกับอนุสัญญาขององค์การแรงงานระหว่างประเทศและกฎหมายว่าด้วยการคุ้มครองแรงงานเพื่อป้องกันและแก้ไขปัญหาการค้ามนุษย์ด้านแรงงานใช้ในกรณี ที่นายจ้าง มิได้จ้างลูกจ้างทำงานเกษตรกรรมตลอดปี หากการจ้างลูกจ้างนั้นกระทำตลอดปี นายจ้างก็ต้องกับไปใช้ พระราชบัญญัติคุ้มครองแรงงาน พ.ศ.2541 ซึ่งกฎกระทรวงมีข้อแตกต่างอยู่ 3 ประการดังนี้</a:t>
            </a:r>
            <a:endParaRPr lang="th-TH" dirty="0">
              <a:latin typeface="TH Sarabun New" panose="020B0500040200020003" pitchFamily="34" charset="-34"/>
              <a:cs typeface="TH Sarabun New" panose="020B0500040200020003" pitchFamily="34" charset="-34"/>
            </a:endParaRPr>
          </a:p>
        </p:txBody>
      </p:sp>
      <p:pic>
        <p:nvPicPr>
          <p:cNvPr id="6" name="รูปภาพ 5">
            <a:extLst>
              <a:ext uri="{FF2B5EF4-FFF2-40B4-BE49-F238E27FC236}">
                <a16:creationId xmlns:a16="http://schemas.microsoft.com/office/drawing/2014/main" id="{EBB0A626-E912-96DD-0DC2-A897BC9491AD}"/>
              </a:ext>
            </a:extLst>
          </p:cNvPr>
          <p:cNvPicPr>
            <a:picLocks noChangeAspect="1"/>
          </p:cNvPicPr>
          <p:nvPr/>
        </p:nvPicPr>
        <p:blipFill>
          <a:blip r:embed="rId2"/>
          <a:stretch>
            <a:fillRect/>
          </a:stretch>
        </p:blipFill>
        <p:spPr>
          <a:xfrm>
            <a:off x="1057062" y="2533017"/>
            <a:ext cx="6852498" cy="225572"/>
          </a:xfrm>
          <a:prstGeom prst="rect">
            <a:avLst/>
          </a:prstGeom>
        </p:spPr>
      </p:pic>
      <p:sp>
        <p:nvSpPr>
          <p:cNvPr id="5" name="กล่องข้อความ 4">
            <a:extLst>
              <a:ext uri="{FF2B5EF4-FFF2-40B4-BE49-F238E27FC236}">
                <a16:creationId xmlns:a16="http://schemas.microsoft.com/office/drawing/2014/main" id="{73AC2B03-7368-B199-E819-80D21E7A1295}"/>
              </a:ext>
            </a:extLst>
          </p:cNvPr>
          <p:cNvSpPr txBox="1"/>
          <p:nvPr/>
        </p:nvSpPr>
        <p:spPr>
          <a:xfrm>
            <a:off x="1057062" y="2458623"/>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วันหยุดพักผ่อน</a:t>
            </a:r>
          </a:p>
        </p:txBody>
      </p:sp>
      <p:sp>
        <p:nvSpPr>
          <p:cNvPr id="8" name="กล่องข้อความ 7">
            <a:extLst>
              <a:ext uri="{FF2B5EF4-FFF2-40B4-BE49-F238E27FC236}">
                <a16:creationId xmlns:a16="http://schemas.microsoft.com/office/drawing/2014/main" id="{AA17BC9D-CC3F-6574-A9A5-60DACE0CB973}"/>
              </a:ext>
            </a:extLst>
          </p:cNvPr>
          <p:cNvSpPr txBox="1"/>
          <p:nvPr/>
        </p:nvSpPr>
        <p:spPr>
          <a:xfrm>
            <a:off x="978408" y="2858733"/>
            <a:ext cx="8732520" cy="347787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ลูกจ้างซึ่งทำงานติดต่อกันมาแล้วครบ 180 วัน มีสิทธิหยุดพักผ่อนได้ไม่น้อยกว่า 3 วันทำงาน โดยให้</a:t>
            </a:r>
          </a:p>
          <a:p>
            <a:r>
              <a:rPr lang="th-TH" sz="2000" dirty="0">
                <a:latin typeface="TH Sarabun New" panose="020B0500040200020003" pitchFamily="34" charset="-34"/>
                <a:cs typeface="TH Sarabun New" panose="020B0500040200020003" pitchFamily="34" charset="-34"/>
              </a:rPr>
              <a:t>นายจ้างเป็นผู้กำหนดวันหยุดดังกล่าวให้แก่ลูกจ้างล่วงหน้าหรือกำหนดให้ตามที่นายจ้างและลูกจ้างตกลงกัน</a:t>
            </a:r>
          </a:p>
          <a:p>
            <a:r>
              <a:rPr lang="th-TH" sz="2000" dirty="0">
                <a:latin typeface="TH Sarabun New" panose="020B0500040200020003" pitchFamily="34" charset="-34"/>
                <a:cs typeface="TH Sarabun New" panose="020B0500040200020003" pitchFamily="34" charset="-34"/>
              </a:rPr>
              <a:t>ให้นายจ้างจ่ายค่าจ้างให้แก่ลูกจ้างในวันหยุดพักผ่อนเสมือนว่าลูกจ้างมาทำงานตามปกติในวันหยุด</a:t>
            </a:r>
          </a:p>
          <a:p>
            <a:r>
              <a:rPr lang="th-TH" sz="2000" dirty="0">
                <a:latin typeface="TH Sarabun New" panose="020B0500040200020003" pitchFamily="34" charset="-34"/>
                <a:cs typeface="TH Sarabun New" panose="020B0500040200020003" pitchFamily="34" charset="-34"/>
              </a:rPr>
              <a:t>พักผ่อนนั้น</a:t>
            </a:r>
          </a:p>
          <a:p>
            <a:r>
              <a:rPr lang="th-TH" sz="2000" dirty="0">
                <a:latin typeface="TH Sarabun New" panose="020B0500040200020003" pitchFamily="34" charset="-34"/>
                <a:cs typeface="TH Sarabun New" panose="020B0500040200020003" pitchFamily="34" charset="-34"/>
              </a:rPr>
              <a:t>	ถ้านายจ้างให้ลูกจ้างทำงานในวันหยุดพักผ่อน ให้นายจ้างจ่ายค่าทำงานในวันหยุดแก่ลูกจ้างเพิ่มขึ้น</a:t>
            </a:r>
          </a:p>
          <a:p>
            <a:r>
              <a:rPr lang="th-TH" sz="2000" dirty="0">
                <a:latin typeface="TH Sarabun New" panose="020B0500040200020003" pitchFamily="34" charset="-34"/>
                <a:cs typeface="TH Sarabun New" panose="020B0500040200020003" pitchFamily="34" charset="-34"/>
              </a:rPr>
              <a:t>ไม่น้อยกว่า 1 เท่าของอัตราค่าจ้างต่อชั่วโมงในวันทำงานตามจำนวนชั่วโมงที่ทำ หรือไม่น้อยกว่า 1 เท่า</a:t>
            </a:r>
          </a:p>
          <a:p>
            <a:r>
              <a:rPr lang="th-TH" sz="2000" dirty="0">
                <a:latin typeface="TH Sarabun New" panose="020B0500040200020003" pitchFamily="34" charset="-34"/>
                <a:cs typeface="TH Sarabun New" panose="020B0500040200020003" pitchFamily="34" charset="-34"/>
              </a:rPr>
              <a:t>ของอัตราค่าจ้างต่อหน่วยในวันทำงานตามจำนวนผลงานที่ทำได้สำหรับลูกจ้าง ซึ่งได้รับค่าจ้างตามผลงาน</a:t>
            </a:r>
          </a:p>
          <a:p>
            <a:r>
              <a:rPr lang="th-TH" sz="2000" dirty="0">
                <a:latin typeface="TH Sarabun New" panose="020B0500040200020003" pitchFamily="34" charset="-34"/>
                <a:cs typeface="TH Sarabun New" panose="020B0500040200020003" pitchFamily="34" charset="-34"/>
              </a:rPr>
              <a:t>โดยคำนวณเป็นหน่วย</a:t>
            </a:r>
          </a:p>
          <a:p>
            <a:r>
              <a:rPr lang="th-TH" sz="2000" dirty="0">
                <a:latin typeface="TH Sarabun New" panose="020B0500040200020003" pitchFamily="34" charset="-34"/>
                <a:cs typeface="TH Sarabun New" panose="020B0500040200020003" pitchFamily="34" charset="-34"/>
              </a:rPr>
              <a:t>	ในกรณีที่นายจ้างมิได้จัดให้ลูกจ้างหยุดพักผ่อนหรือจัดให้ลูกจ้างหยุดพักผ่อนน้อยกว่าที่กำหนดไว้</a:t>
            </a:r>
          </a:p>
          <a:p>
            <a:r>
              <a:rPr lang="th-TH" sz="2000" dirty="0">
                <a:latin typeface="TH Sarabun New" panose="020B0500040200020003" pitchFamily="34" charset="-34"/>
                <a:cs typeface="TH Sarabun New" panose="020B0500040200020003" pitchFamily="34" charset="-34"/>
              </a:rPr>
              <a:t>ให้นายจ้างจ่ายค่าทำงานในวันหยุดเพิ่มขึ้นไม่น้อยกว่า 1 เท่าของอัตราค่าจ้างในวันทำงานเสมือนว่านายจ้าง</a:t>
            </a:r>
          </a:p>
          <a:p>
            <a:r>
              <a:rPr lang="th-TH" sz="2000" dirty="0">
                <a:latin typeface="TH Sarabun New" panose="020B0500040200020003" pitchFamily="34" charset="-34"/>
                <a:cs typeface="TH Sarabun New" panose="020B0500040200020003" pitchFamily="34" charset="-34"/>
              </a:rPr>
              <a:t>ให้ลูกจ้างทำงานในวันหยุด</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877591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72F39FFF-A4E7-5B9C-2B7B-D902E5F43FBC}"/>
              </a:ext>
            </a:extLst>
          </p:cNvPr>
          <p:cNvPicPr>
            <a:picLocks noChangeAspect="1"/>
          </p:cNvPicPr>
          <p:nvPr/>
        </p:nvPicPr>
        <p:blipFill>
          <a:blip r:embed="rId2"/>
          <a:stretch>
            <a:fillRect/>
          </a:stretch>
        </p:blipFill>
        <p:spPr>
          <a:xfrm>
            <a:off x="801030" y="790684"/>
            <a:ext cx="6852498" cy="225572"/>
          </a:xfrm>
          <a:prstGeom prst="rect">
            <a:avLst/>
          </a:prstGeom>
        </p:spPr>
      </p:pic>
      <p:sp>
        <p:nvSpPr>
          <p:cNvPr id="3" name="กล่องข้อความ 2">
            <a:extLst>
              <a:ext uri="{FF2B5EF4-FFF2-40B4-BE49-F238E27FC236}">
                <a16:creationId xmlns:a16="http://schemas.microsoft.com/office/drawing/2014/main" id="{6FCC49B9-7287-A05A-0C8E-E1D8E40A7D47}"/>
              </a:ext>
            </a:extLst>
          </p:cNvPr>
          <p:cNvSpPr txBox="1"/>
          <p:nvPr/>
        </p:nvSpPr>
        <p:spPr>
          <a:xfrm>
            <a:off x="965622" y="703415"/>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การลาป่วย</a:t>
            </a:r>
          </a:p>
        </p:txBody>
      </p:sp>
      <p:sp>
        <p:nvSpPr>
          <p:cNvPr id="6" name="กล่องข้อความ 5">
            <a:extLst>
              <a:ext uri="{FF2B5EF4-FFF2-40B4-BE49-F238E27FC236}">
                <a16:creationId xmlns:a16="http://schemas.microsoft.com/office/drawing/2014/main" id="{407EB8DE-893E-9D2A-3A75-8FA852672A7D}"/>
              </a:ext>
            </a:extLst>
          </p:cNvPr>
          <p:cNvSpPr txBox="1"/>
          <p:nvPr/>
        </p:nvSpPr>
        <p:spPr>
          <a:xfrm>
            <a:off x="801030" y="1103525"/>
            <a:ext cx="7108530"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ลูกจ้างมีสิทธิลาป่วยได้เท่าที่ป่วยจริง การลาป่วยตั้งแต่ 3 วันทำงานขึ้นไป นายจ้างอาจให้ลูกจ้างแสดงใบรับรองแพทย์แผนปัจจุบันชั้นหนึ่งหรือของสถานพยาบาลของทางราชการ ในกรณีที่ลูกจ้างไม่อาจแสดงใบรับรองแพทย์แผนปัจจุบันชั้นหนึ่งหรือของสถานพยาบาลของทางราชการได้ให้ลูกจ้างชี้แจงนายจ้างทราบโดยให้นายจ้างจ่ายค่าจ้างในวันลาป่วยเท่ากับอัตราค่าจ้างในวันทำงานตลอดระยะเวลาที่ลา แต่ต้องไม่เกิน15 วันทำงาน</a:t>
            </a:r>
          </a:p>
        </p:txBody>
      </p:sp>
      <p:pic>
        <p:nvPicPr>
          <p:cNvPr id="9" name="รูปภาพ 8">
            <a:extLst>
              <a:ext uri="{FF2B5EF4-FFF2-40B4-BE49-F238E27FC236}">
                <a16:creationId xmlns:a16="http://schemas.microsoft.com/office/drawing/2014/main" id="{93984AD5-0AB2-3DA7-AAE7-945EAF07C84E}"/>
              </a:ext>
            </a:extLst>
          </p:cNvPr>
          <p:cNvPicPr>
            <a:picLocks noChangeAspect="1"/>
          </p:cNvPicPr>
          <p:nvPr/>
        </p:nvPicPr>
        <p:blipFill>
          <a:blip r:embed="rId2"/>
          <a:stretch>
            <a:fillRect/>
          </a:stretch>
        </p:blipFill>
        <p:spPr>
          <a:xfrm>
            <a:off x="801030" y="2734741"/>
            <a:ext cx="6852498" cy="225572"/>
          </a:xfrm>
          <a:prstGeom prst="rect">
            <a:avLst/>
          </a:prstGeom>
        </p:spPr>
      </p:pic>
      <p:sp>
        <p:nvSpPr>
          <p:cNvPr id="8" name="กล่องข้อความ 7">
            <a:extLst>
              <a:ext uri="{FF2B5EF4-FFF2-40B4-BE49-F238E27FC236}">
                <a16:creationId xmlns:a16="http://schemas.microsoft.com/office/drawing/2014/main" id="{FD161A12-3638-91FF-F97B-56CBD7F07402}"/>
              </a:ext>
            </a:extLst>
          </p:cNvPr>
          <p:cNvSpPr txBox="1"/>
          <p:nvPr/>
        </p:nvSpPr>
        <p:spPr>
          <a:xfrm>
            <a:off x="987552" y="2647472"/>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สวัสดิการ</a:t>
            </a:r>
          </a:p>
        </p:txBody>
      </p:sp>
      <p:sp>
        <p:nvSpPr>
          <p:cNvPr id="11" name="กล่องข้อความ 10">
            <a:extLst>
              <a:ext uri="{FF2B5EF4-FFF2-40B4-BE49-F238E27FC236}">
                <a16:creationId xmlns:a16="http://schemas.microsoft.com/office/drawing/2014/main" id="{3E827108-7D67-8578-8995-FB91DF762E59}"/>
              </a:ext>
            </a:extLst>
          </p:cNvPr>
          <p:cNvSpPr txBox="1"/>
          <p:nvPr/>
        </p:nvSpPr>
        <p:spPr>
          <a:xfrm>
            <a:off x="965622" y="3242572"/>
            <a:ext cx="7108530"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ให้นายจ้างจัดให้มีน้ำสะอาดสำหรับดื่มโดยมีปริมาณเพียงพอแก่ลูกจ้าง</a:t>
            </a:r>
          </a:p>
          <a:p>
            <a:r>
              <a:rPr lang="th-TH" sz="2000" dirty="0">
                <a:latin typeface="TH Sarabun New" panose="020B0500040200020003" pitchFamily="34" charset="-34"/>
                <a:cs typeface="TH Sarabun New" panose="020B0500040200020003" pitchFamily="34" charset="-34"/>
              </a:rPr>
              <a:t>กรณีลูกจ้างพักอาศัยอยู่กับนายจ้าง นายจ้างต้องจัดหาที่พักอาศัยที่สะอาด ถูกสุขลักษณะและปลอดภัย</a:t>
            </a:r>
          </a:p>
          <a:p>
            <a:r>
              <a:rPr lang="th-TH" sz="2000" dirty="0">
                <a:latin typeface="TH Sarabun New" panose="020B0500040200020003" pitchFamily="34" charset="-34"/>
                <a:cs typeface="TH Sarabun New" panose="020B0500040200020003" pitchFamily="34" charset="-34"/>
              </a:rPr>
              <a:t>ให้แก่ลูกจ้าง</a:t>
            </a:r>
          </a:p>
          <a:p>
            <a:r>
              <a:rPr lang="th-TH" sz="2000" dirty="0">
                <a:latin typeface="TH Sarabun New" panose="020B0500040200020003" pitchFamily="34" charset="-34"/>
                <a:cs typeface="TH Sarabun New" panose="020B0500040200020003" pitchFamily="34" charset="-34"/>
              </a:rPr>
              <a:t>	ให้นายจ้างจัดสวัสดิการอื่น ๆ ที่เป็นประโยชน์แก่ลูกจ้างตามที่อธิบดีประกาศกำหนด</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523053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BEA5083C-08FF-585F-0864-D764AC3B16EE}"/>
              </a:ext>
            </a:extLst>
          </p:cNvPr>
          <p:cNvSpPr/>
          <p:nvPr/>
        </p:nvSpPr>
        <p:spPr>
          <a:xfrm>
            <a:off x="850392" y="626471"/>
            <a:ext cx="5907024" cy="830997"/>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D0A119C2-C7C4-D8AD-CEF7-E1431C554EE2}"/>
              </a:ext>
            </a:extLst>
          </p:cNvPr>
          <p:cNvSpPr txBox="1"/>
          <p:nvPr/>
        </p:nvSpPr>
        <p:spPr>
          <a:xfrm>
            <a:off x="960120" y="626471"/>
            <a:ext cx="6163056" cy="830997"/>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	2.8 ค่าตอบแทนการทำงาน ค่าจ้าง ค่าล่วงเวลา ค่าทำงานในวันหยุดค่าล่วงเวลาในวันหยุด</a:t>
            </a:r>
            <a:endParaRPr lang="th-TH" b="1" dirty="0">
              <a:latin typeface="TH Sarabun New" panose="020B0500040200020003" pitchFamily="34" charset="-34"/>
              <a:cs typeface="TH Sarabun New" panose="020B0500040200020003" pitchFamily="34" charset="-34"/>
            </a:endParaRPr>
          </a:p>
        </p:txBody>
      </p:sp>
      <p:pic>
        <p:nvPicPr>
          <p:cNvPr id="7" name="รูปภาพ 6">
            <a:extLst>
              <a:ext uri="{FF2B5EF4-FFF2-40B4-BE49-F238E27FC236}">
                <a16:creationId xmlns:a16="http://schemas.microsoft.com/office/drawing/2014/main" id="{9E9167A0-222E-4D90-2D9E-0326C801FFFA}"/>
              </a:ext>
            </a:extLst>
          </p:cNvPr>
          <p:cNvPicPr>
            <a:picLocks noChangeAspect="1"/>
          </p:cNvPicPr>
          <p:nvPr/>
        </p:nvPicPr>
        <p:blipFill>
          <a:blip r:embed="rId2"/>
          <a:stretch>
            <a:fillRect/>
          </a:stretch>
        </p:blipFill>
        <p:spPr>
          <a:xfrm>
            <a:off x="850392" y="1769092"/>
            <a:ext cx="6852498" cy="225572"/>
          </a:xfrm>
          <a:prstGeom prst="rect">
            <a:avLst/>
          </a:prstGeom>
        </p:spPr>
      </p:pic>
      <p:sp>
        <p:nvSpPr>
          <p:cNvPr id="6" name="กล่องข้อความ 5">
            <a:extLst>
              <a:ext uri="{FF2B5EF4-FFF2-40B4-BE49-F238E27FC236}">
                <a16:creationId xmlns:a16="http://schemas.microsoft.com/office/drawing/2014/main" id="{46C4D076-7F7F-7166-5D14-0CA3A56AA1A4}"/>
              </a:ext>
            </a:extLst>
          </p:cNvPr>
          <p:cNvSpPr txBox="1"/>
          <p:nvPr/>
        </p:nvSpPr>
        <p:spPr>
          <a:xfrm>
            <a:off x="960120" y="1681823"/>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2.8.1 ค่าจ้าง</a:t>
            </a:r>
          </a:p>
        </p:txBody>
      </p:sp>
      <p:sp>
        <p:nvSpPr>
          <p:cNvPr id="9" name="กล่องข้อความ 8">
            <a:extLst>
              <a:ext uri="{FF2B5EF4-FFF2-40B4-BE49-F238E27FC236}">
                <a16:creationId xmlns:a16="http://schemas.microsoft.com/office/drawing/2014/main" id="{61D667EF-0C87-305D-2EB7-4EC926DEFADB}"/>
              </a:ext>
            </a:extLst>
          </p:cNvPr>
          <p:cNvSpPr txBox="1"/>
          <p:nvPr/>
        </p:nvSpPr>
        <p:spPr>
          <a:xfrm>
            <a:off x="1124712" y="2306288"/>
            <a:ext cx="7077456" cy="317009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rgbClr val="FF0000"/>
                </a:solidFill>
                <a:latin typeface="TH Sarabun New" panose="020B0500040200020003" pitchFamily="34" charset="-34"/>
                <a:cs typeface="TH Sarabun New" panose="020B0500040200020003" pitchFamily="34" charset="-34"/>
              </a:rPr>
              <a:t>ค่าจ้าง” </a:t>
            </a:r>
            <a:r>
              <a:rPr lang="th-TH" sz="2000" dirty="0">
                <a:latin typeface="TH Sarabun New" panose="020B0500040200020003" pitchFamily="34" charset="-34"/>
                <a:cs typeface="TH Sarabun New" panose="020B0500040200020003" pitchFamily="34" charset="-34"/>
              </a:rPr>
              <a:t>เป็นเงินที่นายจ้างจ่ายเพื่อตอบแทนการทำงานให้แก่ลูกจ้าง อาจเรียกชื่อแตกต่าง</a:t>
            </a:r>
          </a:p>
          <a:p>
            <a:r>
              <a:rPr lang="th-TH" sz="2000" dirty="0">
                <a:latin typeface="TH Sarabun New" panose="020B0500040200020003" pitchFamily="34" charset="-34"/>
                <a:cs typeface="TH Sarabun New" panose="020B0500040200020003" pitchFamily="34" charset="-34"/>
              </a:rPr>
              <a:t>กันไป เช่น เงินเดือน ค่าครองชีพ เงินเบี้ยเลี้ยง เบี้ยขยัน เงินช่วยเหลือบุตร เป็นต้น</a:t>
            </a:r>
          </a:p>
          <a:p>
            <a:r>
              <a:rPr lang="th-TH" sz="2000" dirty="0">
                <a:latin typeface="TH Sarabun New" panose="020B0500040200020003" pitchFamily="34" charset="-34"/>
                <a:cs typeface="TH Sarabun New" panose="020B0500040200020003" pitchFamily="34" charset="-34"/>
              </a:rPr>
              <a:t>	</a:t>
            </a:r>
            <a:r>
              <a:rPr lang="th-TH" sz="2000" b="1" dirty="0">
                <a:solidFill>
                  <a:srgbClr val="FF0000"/>
                </a:solidFill>
                <a:latin typeface="TH Sarabun New" panose="020B0500040200020003" pitchFamily="34" charset="-34"/>
                <a:cs typeface="TH Sarabun New" panose="020B0500040200020003" pitchFamily="34" charset="-34"/>
              </a:rPr>
              <a:t>“ค่าจ้าง” </a:t>
            </a:r>
            <a:r>
              <a:rPr lang="th-TH" sz="2000" dirty="0">
                <a:latin typeface="TH Sarabun New" panose="020B0500040200020003" pitchFamily="34" charset="-34"/>
                <a:cs typeface="TH Sarabun New" panose="020B0500040200020003" pitchFamily="34" charset="-34"/>
              </a:rPr>
              <a:t>ตามพระราชบัญญัติคุ้มครองแรงงาน พ.ศ. 2541 มาตรา 5 ให้คำจำกัดความไว้ว่า</a:t>
            </a:r>
          </a:p>
          <a:p>
            <a:r>
              <a:rPr lang="th-TH" sz="2000" b="1" dirty="0">
                <a:solidFill>
                  <a:srgbClr val="FF0000"/>
                </a:solidFill>
                <a:latin typeface="TH Sarabun New" panose="020B0500040200020003" pitchFamily="34" charset="-34"/>
                <a:cs typeface="TH Sarabun New" panose="020B0500040200020003" pitchFamily="34" charset="-34"/>
              </a:rPr>
              <a:t>	“ค่าจ้าง”</a:t>
            </a:r>
            <a:r>
              <a:rPr lang="th-TH" sz="2000" dirty="0">
                <a:latin typeface="TH Sarabun New" panose="020B0500040200020003" pitchFamily="34" charset="-34"/>
                <a:cs typeface="TH Sarabun New" panose="020B0500040200020003" pitchFamily="34" charset="-34"/>
              </a:rPr>
              <a:t>หมายความว่าเงินที่นายจ้างและลูกจ้างตกลงกันจ่ายเป็นค่าตอบแทนในการทำงานตาม</a:t>
            </a:r>
          </a:p>
          <a:p>
            <a:r>
              <a:rPr lang="th-TH" sz="2000" dirty="0">
                <a:latin typeface="TH Sarabun New" panose="020B0500040200020003" pitchFamily="34" charset="-34"/>
                <a:cs typeface="TH Sarabun New" panose="020B0500040200020003" pitchFamily="34" charset="-34"/>
              </a:rPr>
              <a:t>สัญญาจ้างสำหรับระยะเวลาการทำงานปกติเป็นรายชั่วโมง รายวันรายสัปดาห์รายเดือนหรือระยะเวลาอื่นหรือจ่ายให้โดยคำนวณตามผลงานที่ลูกจ้างทำได้ในเวลาทำงานปกติของวันทำงานและให้หมายความรวมถึงเงินที่นายจ้างจ่ายให้แก่ลูกจ้างในวันหยุดและวันลาที่ลูกจ้างมิได้ทำงานแต่ลูกจ้างมีสิทธิได้รับตามพระราชบัญญัตินี้</a:t>
            </a:r>
          </a:p>
          <a:p>
            <a:r>
              <a:rPr lang="th-TH" sz="2000" dirty="0">
                <a:latin typeface="TH Sarabun New" panose="020B0500040200020003" pitchFamily="34" charset="-34"/>
                <a:cs typeface="TH Sarabun New" panose="020B0500040200020003" pitchFamily="34" charset="-34"/>
              </a:rPr>
              <a:t>	จากตัวบทกฎหมาย คำว่า “ค่าจ้าง” ตามตามพระราชบัญญัติคุ้มครองแรงงาน ฯ จึงมีองค์ประกอบ</a:t>
            </a:r>
          </a:p>
          <a:p>
            <a:r>
              <a:rPr lang="th-TH" sz="2000" dirty="0">
                <a:latin typeface="TH Sarabun New" panose="020B0500040200020003" pitchFamily="34" charset="-34"/>
                <a:cs typeface="TH Sarabun New" panose="020B0500040200020003" pitchFamily="34" charset="-34"/>
              </a:rPr>
              <a:t>สำคัญ ๆ คือ</a:t>
            </a:r>
          </a:p>
        </p:txBody>
      </p:sp>
    </p:spTree>
    <p:extLst>
      <p:ext uri="{BB962C8B-B14F-4D97-AF65-F5344CB8AC3E}">
        <p14:creationId xmlns:p14="http://schemas.microsoft.com/office/powerpoint/2010/main" val="472573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417DE5FD-718F-2289-311F-F9661027A6C9}"/>
              </a:ext>
            </a:extLst>
          </p:cNvPr>
          <p:cNvSpPr txBox="1"/>
          <p:nvPr/>
        </p:nvSpPr>
        <p:spPr>
          <a:xfrm>
            <a:off x="1074420" y="820710"/>
            <a:ext cx="6867144" cy="286232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chemeClr val="accent6"/>
                </a:solidFill>
                <a:latin typeface="TH Sarabun New" panose="020B0500040200020003" pitchFamily="34" charset="-34"/>
                <a:cs typeface="TH Sarabun New" panose="020B0500040200020003" pitchFamily="34" charset="-34"/>
              </a:rPr>
              <a:t>1. ต้องเป็นเงินที่นายจ้างและลูกจ้างตกลงกันจ่าย</a:t>
            </a:r>
          </a:p>
          <a:p>
            <a:r>
              <a:rPr lang="th-TH" sz="2000" dirty="0">
                <a:latin typeface="TH Sarabun New" panose="020B0500040200020003" pitchFamily="34" charset="-34"/>
                <a:cs typeface="TH Sarabun New" panose="020B0500040200020003" pitchFamily="34" charset="-34"/>
              </a:rPr>
              <a:t>	ตามกฎหมาย ปัจจุบัน กำหนดให้มีการจ่ายค่าจ้างเป็นเงินเท่านั้น ดังนั้นสิทธิประโยชน์อื่น ๆ</a:t>
            </a:r>
          </a:p>
          <a:p>
            <a:r>
              <a:rPr lang="th-TH" sz="2000" dirty="0">
                <a:latin typeface="TH Sarabun New" panose="020B0500040200020003" pitchFamily="34" charset="-34"/>
                <a:cs typeface="TH Sarabun New" panose="020B0500040200020003" pitchFamily="34" charset="-34"/>
              </a:rPr>
              <a:t>ที่ไม่ใช่ตัวเงินจึงไม่ถือเป็นค่าจ้าง เช่น รถประจำตำแหน่ง ชุดยูนิฟอร์ม ห้องพัก ประกันภัย อุปกรณ์ป้องกันภัยรองเท้า ถุงมือ เป็นต้น</a:t>
            </a:r>
          </a:p>
          <a:p>
            <a:r>
              <a:rPr lang="th-TH" sz="2000" dirty="0">
                <a:latin typeface="TH Sarabun New" panose="020B0500040200020003" pitchFamily="34" charset="-34"/>
                <a:cs typeface="TH Sarabun New" panose="020B0500040200020003" pitchFamily="34" charset="-34"/>
              </a:rPr>
              <a:t>	ผู้จ่ายต้องเป็นนายจ้าง ผู้รับต้องเป็นลูกจ้าง ดังนั้น ผู้อื่นหรือบุคคลที่ไม่ได้รับมอบอำนาจ หรือ</a:t>
            </a:r>
          </a:p>
          <a:p>
            <a:r>
              <a:rPr lang="th-TH" sz="2000" dirty="0">
                <a:latin typeface="TH Sarabun New" panose="020B0500040200020003" pitchFamily="34" charset="-34"/>
                <a:cs typeface="TH Sarabun New" panose="020B0500040200020003" pitchFamily="34" charset="-34"/>
              </a:rPr>
              <a:t>มีอำนาจกระทำการแทนนายจ้าง จ่ายค่าจ้างแทนนายจ้างไม่ได้ ไม่ถือว่าเป็นการจ่ายค่าจ้าง ในทางตรงกันข้ามผู้รับต้องเป็นลูกจ้าง เองโดยตรง ค่าจ้างถือเป็นสิทธิเฉพาะบุคคล พนักงานคนอื่น บุคคลอื่นรับค่าจ้างแทนไม่ได้หรือจ่ายด้วยวิธีการอื่น โดยที่ลูกจ้างไม่ได้ตกลงด้วยไม่ได้ ไม่ถือว่าเป็นการจ่ายหรือรับค่าจ้างโดยชอบ เว้นแต่การรับมรดกของทายาท</a:t>
            </a:r>
            <a:endParaRPr lang="th-TH" dirty="0">
              <a:latin typeface="TH Sarabun New" panose="020B0500040200020003" pitchFamily="34" charset="-34"/>
              <a:cs typeface="TH Sarabun New" panose="020B0500040200020003" pitchFamily="34" charset="-34"/>
            </a:endParaRPr>
          </a:p>
        </p:txBody>
      </p:sp>
      <p:sp>
        <p:nvSpPr>
          <p:cNvPr id="5" name="กล่องข้อความ 4">
            <a:extLst>
              <a:ext uri="{FF2B5EF4-FFF2-40B4-BE49-F238E27FC236}">
                <a16:creationId xmlns:a16="http://schemas.microsoft.com/office/drawing/2014/main" id="{60287B26-54E6-AEE4-1EDA-75B4EE101790}"/>
              </a:ext>
            </a:extLst>
          </p:cNvPr>
          <p:cNvSpPr txBox="1"/>
          <p:nvPr/>
        </p:nvSpPr>
        <p:spPr>
          <a:xfrm>
            <a:off x="1074420" y="3683032"/>
            <a:ext cx="7168896" cy="2554545"/>
          </a:xfrm>
          <a:prstGeom prst="rect">
            <a:avLst/>
          </a:prstGeom>
          <a:noFill/>
        </p:spPr>
        <p:txBody>
          <a:bodyPr wrap="square">
            <a:spAutoFit/>
          </a:bodyPr>
          <a:lstStyle/>
          <a:p>
            <a:r>
              <a:rPr lang="th-TH" sz="2000" b="1" dirty="0">
                <a:solidFill>
                  <a:schemeClr val="accent6"/>
                </a:solidFill>
                <a:latin typeface="TH Sarabun New" panose="020B0500040200020003" pitchFamily="34" charset="-34"/>
                <a:cs typeface="TH Sarabun New" panose="020B0500040200020003" pitchFamily="34" charset="-34"/>
              </a:rPr>
              <a:t>	2. จ่ายเป็นค่าตอบแทนการทำงานตามสัญญาจ้าง</a:t>
            </a:r>
          </a:p>
          <a:p>
            <a:r>
              <a:rPr lang="th-TH" sz="2000" dirty="0">
                <a:latin typeface="TH Sarabun New" panose="020B0500040200020003" pitchFamily="34" charset="-34"/>
                <a:cs typeface="TH Sarabun New" panose="020B0500040200020003" pitchFamily="34" charset="-34"/>
              </a:rPr>
              <a:t>เป็นการจ่ายเพื่อตอบแทนการทำงานของลูกจ้างตามที่ตกลงในสัญญาจ้าง ตามตำแหน่ง</a:t>
            </a:r>
          </a:p>
          <a:p>
            <a:r>
              <a:rPr lang="th-TH" sz="2000" dirty="0">
                <a:latin typeface="TH Sarabun New" panose="020B0500040200020003" pitchFamily="34" charset="-34"/>
                <a:cs typeface="TH Sarabun New" panose="020B0500040200020003" pitchFamily="34" charset="-34"/>
              </a:rPr>
              <a:t>หน้าที่นั้น ๆ การจ่ายเพื่อวัตถุประสงค์ อื่น ไม่ถือว่าเป็นค่าจ้าง เช่น จ่ายเพื่อเป็นสวัสดิการ เป็นเงินจูงใจ	กรณีถือว่าจ่ายไปเพื่อตอบแทนการทำงาน เช่นเงินค่าครองชีพ ที่จ่ายเป็นประจำ แน่นอน</a:t>
            </a:r>
          </a:p>
          <a:p>
            <a:r>
              <a:rPr lang="th-TH" sz="2000" dirty="0">
                <a:latin typeface="TH Sarabun New" panose="020B0500040200020003" pitchFamily="34" charset="-34"/>
                <a:cs typeface="TH Sarabun New" panose="020B0500040200020003" pitchFamily="34" charset="-34"/>
              </a:rPr>
              <a:t>ทุกเดือน, ค่าเบี้ยเลี้ยงทำงานต่างจังหวัดและค่าที่พัก สำหรับพนักงานทำงานต่างจังหวัด โดยเหมาจ่าย</a:t>
            </a:r>
          </a:p>
          <a:p>
            <a:r>
              <a:rPr lang="th-TH" sz="2000" dirty="0">
                <a:latin typeface="TH Sarabun New" panose="020B0500040200020003" pitchFamily="34" charset="-34"/>
                <a:cs typeface="TH Sarabun New" panose="020B0500040200020003" pitchFamily="34" charset="-34"/>
              </a:rPr>
              <a:t>เป็นจำนวนเงินแน่นอน เป็นประจำทุกเดือน</a:t>
            </a:r>
          </a:p>
          <a:p>
            <a:r>
              <a:rPr lang="th-TH" sz="2000" dirty="0">
                <a:latin typeface="TH Sarabun New" panose="020B0500040200020003" pitchFamily="34" charset="-34"/>
                <a:cs typeface="TH Sarabun New" panose="020B0500040200020003" pitchFamily="34" charset="-34"/>
              </a:rPr>
              <a:t>	กรณีไม่ถือว่าจ่ายเพื่อตอบแทนการทำงาน เช่น เงินเบี้ยเลี้ยงพิเศษ, ค่าเบี้ยเลี้ยงต่างจังหวัด</a:t>
            </a:r>
          </a:p>
          <a:p>
            <a:r>
              <a:rPr lang="th-TH" sz="2000" dirty="0">
                <a:latin typeface="TH Sarabun New" panose="020B0500040200020003" pitchFamily="34" charset="-34"/>
                <a:cs typeface="TH Sarabun New" panose="020B0500040200020003" pitchFamily="34" charset="-34"/>
              </a:rPr>
              <a:t>ที่นายจ้างจ่ายให้แก่ลูกจ้างเมื่อออกไปทำงานต่างจังหวัดเมื่อผู้บังคับบัญชาสั่งเป็นครั้งคราว</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295580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ตัดด้านบน 1">
            <a:extLst>
              <a:ext uri="{FF2B5EF4-FFF2-40B4-BE49-F238E27FC236}">
                <a16:creationId xmlns:a16="http://schemas.microsoft.com/office/drawing/2014/main" id="{C1D46315-E667-AB33-634F-C0CCDED86A79}"/>
              </a:ext>
            </a:extLst>
          </p:cNvPr>
          <p:cNvSpPr/>
          <p:nvPr/>
        </p:nvSpPr>
        <p:spPr>
          <a:xfrm>
            <a:off x="868680" y="773454"/>
            <a:ext cx="4151376"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กล่องข้อความ 3">
            <a:extLst>
              <a:ext uri="{FF2B5EF4-FFF2-40B4-BE49-F238E27FC236}">
                <a16:creationId xmlns:a16="http://schemas.microsoft.com/office/drawing/2014/main" id="{4234F6DB-B48B-0B38-7981-66E9AFA626E3}"/>
              </a:ext>
            </a:extLst>
          </p:cNvPr>
          <p:cNvSpPr txBox="1"/>
          <p:nvPr/>
        </p:nvSpPr>
        <p:spPr>
          <a:xfrm>
            <a:off x="868680" y="885182"/>
            <a:ext cx="4572000"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2.1 พระราชบัญญัติคุ้มครองแรงงาน พ.ศ. 2541</a:t>
            </a:r>
          </a:p>
        </p:txBody>
      </p:sp>
      <p:sp>
        <p:nvSpPr>
          <p:cNvPr id="6" name="กล่องข้อความ 5">
            <a:extLst>
              <a:ext uri="{FF2B5EF4-FFF2-40B4-BE49-F238E27FC236}">
                <a16:creationId xmlns:a16="http://schemas.microsoft.com/office/drawing/2014/main" id="{13D728B1-F726-8052-1831-03921263C27E}"/>
              </a:ext>
            </a:extLst>
          </p:cNvPr>
          <p:cNvSpPr txBox="1"/>
          <p:nvPr/>
        </p:nvSpPr>
        <p:spPr>
          <a:xfrm>
            <a:off x="763524" y="1585591"/>
            <a:ext cx="7616952" cy="1323439"/>
          </a:xfrm>
          <a:prstGeom prst="rect">
            <a:avLst/>
          </a:prstGeom>
          <a:noFill/>
        </p:spPr>
        <p:txBody>
          <a:bodyPr wrap="square">
            <a:spAutoFit/>
          </a:bodyPr>
          <a:lstStyle/>
          <a:p>
            <a:r>
              <a:rPr lang="th-TH" sz="2000" b="0" i="0" u="none" strike="noStrike" baseline="0" dirty="0">
                <a:solidFill>
                  <a:srgbClr val="221E1F"/>
                </a:solidFill>
                <a:latin typeface="TH Sarabun New" panose="020B0500040200020003" pitchFamily="34" charset="-34"/>
                <a:cs typeface="TH Sarabun New" panose="020B0500040200020003" pitchFamily="34" charset="-34"/>
              </a:rPr>
              <a:t>	กฎหม</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ยคุ้มครองแรงง</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นที่ใช้บังคับอยู่ในปัจจุบันคือพระร</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ชบัญญัติคุ้มครองแรงง</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น พ.ศ. 2541 (ฉบับปรับปรุง พ.ศ. 2560) โดยเนื้อห</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 </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หลักก</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รสำคัญยังคงอยู่ในพระร</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ชบัญญัติคุ้มครองแรงง</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น พ.ศ. 2541 โดยมีก</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รปรับเปลี่ยนข้อกฎหม</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ยเพื่อคว</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มเหม</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ะสมของสภ</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พสถ</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นก</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รณ์ในปัจจุบัน เพื่อคว</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มเป็นธรรม สมเหตุสมผลกับผู้เกี่ยวข้องม</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กยิ่งขึ้น </a:t>
            </a:r>
            <a:endParaRPr lang="th-TH" sz="2400" dirty="0"/>
          </a:p>
        </p:txBody>
      </p:sp>
      <p:pic>
        <p:nvPicPr>
          <p:cNvPr id="8" name="รูปภาพ 7">
            <a:extLst>
              <a:ext uri="{FF2B5EF4-FFF2-40B4-BE49-F238E27FC236}">
                <a16:creationId xmlns:a16="http://schemas.microsoft.com/office/drawing/2014/main" id="{A1005666-33C9-854B-E5D3-FD84617078DD}"/>
              </a:ext>
            </a:extLst>
          </p:cNvPr>
          <p:cNvPicPr>
            <a:picLocks noChangeAspect="1"/>
          </p:cNvPicPr>
          <p:nvPr/>
        </p:nvPicPr>
        <p:blipFill>
          <a:blip r:embed="rId2"/>
          <a:stretch>
            <a:fillRect/>
          </a:stretch>
        </p:blipFill>
        <p:spPr>
          <a:xfrm>
            <a:off x="3044952" y="3147774"/>
            <a:ext cx="2810828" cy="2099893"/>
          </a:xfrm>
          <a:prstGeom prst="rect">
            <a:avLst/>
          </a:prstGeom>
        </p:spPr>
      </p:pic>
      <p:sp>
        <p:nvSpPr>
          <p:cNvPr id="10" name="กล่องข้อความ 9">
            <a:extLst>
              <a:ext uri="{FF2B5EF4-FFF2-40B4-BE49-F238E27FC236}">
                <a16:creationId xmlns:a16="http://schemas.microsoft.com/office/drawing/2014/main" id="{4A499AB6-6507-249F-6E54-5F3FD9670EF5}"/>
              </a:ext>
            </a:extLst>
          </p:cNvPr>
          <p:cNvSpPr txBox="1"/>
          <p:nvPr/>
        </p:nvSpPr>
        <p:spPr>
          <a:xfrm>
            <a:off x="3822192" y="5320022"/>
            <a:ext cx="1106424" cy="400110"/>
          </a:xfrm>
          <a:prstGeom prst="rect">
            <a:avLst/>
          </a:prstGeom>
          <a:noFill/>
        </p:spPr>
        <p:txBody>
          <a:bodyPr wrap="square">
            <a:spAutoFit/>
          </a:bodyPr>
          <a:lstStyle/>
          <a:p>
            <a:r>
              <a:rPr lang="th-TH" sz="2000" b="1" dirty="0">
                <a:latin typeface="TH Sarabun New" panose="020B0500040200020003" pitchFamily="34" charset="-34"/>
                <a:cs typeface="TH Sarabun New" panose="020B0500040200020003" pitchFamily="34" charset="-34"/>
              </a:rPr>
              <a:t>อาชีพต่าง ๆ</a:t>
            </a:r>
          </a:p>
        </p:txBody>
      </p:sp>
    </p:spTree>
    <p:extLst>
      <p:ext uri="{BB962C8B-B14F-4D97-AF65-F5344CB8AC3E}">
        <p14:creationId xmlns:p14="http://schemas.microsoft.com/office/powerpoint/2010/main" val="3266458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53583A40-2067-34BD-D972-45F2EC9645E9}"/>
              </a:ext>
            </a:extLst>
          </p:cNvPr>
          <p:cNvSpPr txBox="1"/>
          <p:nvPr/>
        </p:nvSpPr>
        <p:spPr>
          <a:xfrm>
            <a:off x="1088136" y="823389"/>
            <a:ext cx="7187184" cy="224676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chemeClr val="accent6"/>
                </a:solidFill>
                <a:latin typeface="TH Sarabun New" panose="020B0500040200020003" pitchFamily="34" charset="-34"/>
                <a:cs typeface="TH Sarabun New" panose="020B0500040200020003" pitchFamily="34" charset="-34"/>
              </a:rPr>
              <a:t>3. จ่ายเพื่อตอบแทนสำหรับระยะเวลาการทำงานปกติ</a:t>
            </a:r>
          </a:p>
          <a:p>
            <a:r>
              <a:rPr lang="th-TH" sz="2000" dirty="0">
                <a:latin typeface="TH Sarabun New" panose="020B0500040200020003" pitchFamily="34" charset="-34"/>
                <a:cs typeface="TH Sarabun New" panose="020B0500040200020003" pitchFamily="34" charset="-34"/>
              </a:rPr>
              <a:t>	เป็นเงินที่จ่ายเพื่อตอบแทนการทำงานตามระยะเวลาทำงานปกติเท่านั้น อาจเป็นรายวัน</a:t>
            </a:r>
          </a:p>
          <a:p>
            <a:r>
              <a:rPr lang="th-TH" sz="2000" dirty="0">
                <a:latin typeface="TH Sarabun New" panose="020B0500040200020003" pitchFamily="34" charset="-34"/>
                <a:cs typeface="TH Sarabun New" panose="020B0500040200020003" pitchFamily="34" charset="-34"/>
              </a:rPr>
              <a:t>รายสัปดาห์ หรือรายเดือน หรือตามผลงาน ตามระยะเวลาที่ทำงานในวันทำงานปกติ เงินอื่นที่จ่ายนอกเวลา</a:t>
            </a:r>
          </a:p>
          <a:p>
            <a:r>
              <a:rPr lang="th-TH" sz="2000" dirty="0">
                <a:latin typeface="TH Sarabun New" panose="020B0500040200020003" pitchFamily="34" charset="-34"/>
                <a:cs typeface="TH Sarabun New" panose="020B0500040200020003" pitchFamily="34" charset="-34"/>
              </a:rPr>
              <a:t>ทำงานปกติ ไม่ถือเป็นค่าจ้าง เช่น ค่าทำงานล่วงเวลา ค่าทำงานในวันหยุด เป็นต้น</a:t>
            </a:r>
          </a:p>
          <a:p>
            <a:r>
              <a:rPr lang="th-TH" sz="2000" dirty="0">
                <a:latin typeface="TH Sarabun New" panose="020B0500040200020003" pitchFamily="34" charset="-34"/>
                <a:cs typeface="TH Sarabun New" panose="020B0500040200020003" pitchFamily="34" charset="-34"/>
              </a:rPr>
              <a:t>	ค่าจ้าง จ่ายเป็นเงินเท่านั้นสกุลเงินไทยหรือตามสกุลที่ตกลงกันก็ได้ จ่ายค่าจ้างให้แก่ลูกจ้าง</a:t>
            </a:r>
          </a:p>
          <a:p>
            <a:r>
              <a:rPr lang="th-TH" sz="2000" dirty="0">
                <a:latin typeface="TH Sarabun New" panose="020B0500040200020003" pitchFamily="34" charset="-34"/>
                <a:cs typeface="TH Sarabun New" panose="020B0500040200020003" pitchFamily="34" charset="-34"/>
              </a:rPr>
              <a:t>ไม่น้อยกว่าอัตราค่าจ้างขั้นต่ำหรืออัตราค่าจ้างตามมาตราฐานฝีมือที่กำหนด หากนายจ้างฝ่าฝืนมีจำคุก ไม่เกินหกเดือน หรือปรับไม่เกิน หนึ่งแสนบาทหรือทั้งจำทั้งปรับ (มาตรา 90,144)</a:t>
            </a:r>
          </a:p>
        </p:txBody>
      </p:sp>
      <p:pic>
        <p:nvPicPr>
          <p:cNvPr id="6" name="รูปภาพ 5">
            <a:extLst>
              <a:ext uri="{FF2B5EF4-FFF2-40B4-BE49-F238E27FC236}">
                <a16:creationId xmlns:a16="http://schemas.microsoft.com/office/drawing/2014/main" id="{CE970A54-BAD0-97AE-D999-ECC9015F698F}"/>
              </a:ext>
            </a:extLst>
          </p:cNvPr>
          <p:cNvPicPr>
            <a:picLocks noChangeAspect="1"/>
          </p:cNvPicPr>
          <p:nvPr/>
        </p:nvPicPr>
        <p:blipFill>
          <a:blip r:embed="rId2"/>
          <a:stretch>
            <a:fillRect/>
          </a:stretch>
        </p:blipFill>
        <p:spPr>
          <a:xfrm>
            <a:off x="1005840" y="3134735"/>
            <a:ext cx="6852498" cy="225572"/>
          </a:xfrm>
          <a:prstGeom prst="rect">
            <a:avLst/>
          </a:prstGeom>
        </p:spPr>
      </p:pic>
      <p:sp>
        <p:nvSpPr>
          <p:cNvPr id="5" name="กล่องข้อความ 4">
            <a:extLst>
              <a:ext uri="{FF2B5EF4-FFF2-40B4-BE49-F238E27FC236}">
                <a16:creationId xmlns:a16="http://schemas.microsoft.com/office/drawing/2014/main" id="{2F04982C-2F27-6782-EDF9-852CA118FEF5}"/>
              </a:ext>
            </a:extLst>
          </p:cNvPr>
          <p:cNvSpPr txBox="1"/>
          <p:nvPr/>
        </p:nvSpPr>
        <p:spPr>
          <a:xfrm>
            <a:off x="1005840" y="3070158"/>
            <a:ext cx="6300216"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2.8.2 ค่าล่วงเวลาในวันทำงาน (</a:t>
            </a:r>
            <a:r>
              <a:rPr lang="en-US" sz="2000" b="1" dirty="0">
                <a:solidFill>
                  <a:schemeClr val="accent2"/>
                </a:solidFill>
                <a:latin typeface="TH Sarabun New" panose="020B0500040200020003" pitchFamily="34" charset="-34"/>
                <a:cs typeface="TH Sarabun New" panose="020B0500040200020003" pitchFamily="34" charset="-34"/>
              </a:rPr>
              <a:t>Over Times) (</a:t>
            </a:r>
            <a:r>
              <a:rPr lang="th-TH" sz="2000" b="1" dirty="0">
                <a:solidFill>
                  <a:schemeClr val="accent2"/>
                </a:solidFill>
                <a:latin typeface="TH Sarabun New" panose="020B0500040200020003" pitchFamily="34" charset="-34"/>
                <a:cs typeface="TH Sarabun New" panose="020B0500040200020003" pitchFamily="34" charset="-34"/>
              </a:rPr>
              <a:t>มาตรา 61)</a:t>
            </a:r>
          </a:p>
        </p:txBody>
      </p:sp>
      <p:sp>
        <p:nvSpPr>
          <p:cNvPr id="8" name="กล่องข้อความ 7">
            <a:extLst>
              <a:ext uri="{FF2B5EF4-FFF2-40B4-BE49-F238E27FC236}">
                <a16:creationId xmlns:a16="http://schemas.microsoft.com/office/drawing/2014/main" id="{C4F6CDD8-7D7A-9762-7E2A-891CEEFCA15D}"/>
              </a:ext>
            </a:extLst>
          </p:cNvPr>
          <p:cNvSpPr txBox="1"/>
          <p:nvPr/>
        </p:nvSpPr>
        <p:spPr>
          <a:xfrm>
            <a:off x="1088136" y="3497694"/>
            <a:ext cx="6556248"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ถ้าลูกจ้างทำงานเกินเวลาทำงานปกติของวันทำงาน นายจ้างต้องจ่ายค่าล่วงเวลาไม่น้อยกว่า 1.5 เท่าของอัตราค่าจ้างต่อชั่วโมงในวันทำงานตามจำนวน ชั่วโมงที่ทำหรือไม่น้อยกว่าหนึ่งเท่าครึ่งของอัตราค่าจ้างต่อหน่วย ในวันทำงานตามจำนวนผลงานที่ทำได้สำหรับลูกจ้างที่ได้รับค่าจ้างตามผลงาน</a:t>
            </a:r>
            <a:endParaRPr lang="th-TH" dirty="0">
              <a:latin typeface="TH Sarabun New" panose="020B0500040200020003" pitchFamily="34" charset="-34"/>
              <a:cs typeface="TH Sarabun New" panose="020B0500040200020003" pitchFamily="34" charset="-34"/>
            </a:endParaRPr>
          </a:p>
        </p:txBody>
      </p:sp>
      <p:pic>
        <p:nvPicPr>
          <p:cNvPr id="11" name="รูปภาพ 10">
            <a:extLst>
              <a:ext uri="{FF2B5EF4-FFF2-40B4-BE49-F238E27FC236}">
                <a16:creationId xmlns:a16="http://schemas.microsoft.com/office/drawing/2014/main" id="{B2E2EC52-3D2E-2C48-5CCA-0F3943548F1B}"/>
              </a:ext>
            </a:extLst>
          </p:cNvPr>
          <p:cNvPicPr>
            <a:picLocks noChangeAspect="1"/>
          </p:cNvPicPr>
          <p:nvPr/>
        </p:nvPicPr>
        <p:blipFill>
          <a:blip r:embed="rId2"/>
          <a:stretch>
            <a:fillRect/>
          </a:stretch>
        </p:blipFill>
        <p:spPr>
          <a:xfrm>
            <a:off x="1005840" y="4848559"/>
            <a:ext cx="6852498" cy="225572"/>
          </a:xfrm>
          <a:prstGeom prst="rect">
            <a:avLst/>
          </a:prstGeom>
        </p:spPr>
      </p:pic>
      <p:sp>
        <p:nvSpPr>
          <p:cNvPr id="10" name="กล่องข้อความ 9">
            <a:extLst>
              <a:ext uri="{FF2B5EF4-FFF2-40B4-BE49-F238E27FC236}">
                <a16:creationId xmlns:a16="http://schemas.microsoft.com/office/drawing/2014/main" id="{8FFFE3C2-5566-0DCC-8DB3-72CFBC3AA628}"/>
              </a:ext>
            </a:extLst>
          </p:cNvPr>
          <p:cNvSpPr txBox="1"/>
          <p:nvPr/>
        </p:nvSpPr>
        <p:spPr>
          <a:xfrm>
            <a:off x="1145751" y="4758465"/>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2.8.3 ค่าทำงานในวันหยุด (มาตรา 62)</a:t>
            </a:r>
          </a:p>
        </p:txBody>
      </p:sp>
      <p:sp>
        <p:nvSpPr>
          <p:cNvPr id="13" name="กล่องข้อความ 12">
            <a:extLst>
              <a:ext uri="{FF2B5EF4-FFF2-40B4-BE49-F238E27FC236}">
                <a16:creationId xmlns:a16="http://schemas.microsoft.com/office/drawing/2014/main" id="{55E83F2F-3214-FB46-8BA2-9C5EA4D47777}"/>
              </a:ext>
            </a:extLst>
          </p:cNvPr>
          <p:cNvSpPr txBox="1"/>
          <p:nvPr/>
        </p:nvSpPr>
        <p:spPr>
          <a:xfrm>
            <a:off x="1145750" y="5186001"/>
            <a:ext cx="6852497"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ถ้าลูกจ้างทำงานในวันหยุดซึ่งวันหยุดเราได้ศึกษามาแล้วว่ามี 3 ประเภทคือ วันหยุดประจำ</a:t>
            </a:r>
          </a:p>
          <a:p>
            <a:r>
              <a:rPr lang="th-TH" sz="2000" dirty="0">
                <a:latin typeface="TH Sarabun New" panose="020B0500040200020003" pitchFamily="34" charset="-34"/>
                <a:cs typeface="TH Sarabun New" panose="020B0500040200020003" pitchFamily="34" charset="-34"/>
              </a:rPr>
              <a:t>สัปดาห์ วันหยุดตามประเพณี และวันหยุดพักผ่อนประจำปีในเวลาทำงานปกติ (7–8 ชั่วโมง) นายจ้างต้องจ่ายค่าทำงานในวันหยุดให้แก่ลูกจ้างดังนี้</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2375635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6AEA0C2F-1325-AA3E-95A0-BDE492E37D4F}"/>
              </a:ext>
            </a:extLst>
          </p:cNvPr>
          <p:cNvSpPr txBox="1"/>
          <p:nvPr/>
        </p:nvSpPr>
        <p:spPr>
          <a:xfrm>
            <a:off x="1033272" y="797296"/>
            <a:ext cx="6739128"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(๑) สำหรับลูกจ้างซึ่งมีสิทธิได้รับค่าจ้างในวันหยุด ให้จ่ายเพิ่มขึ้นจากค่าจ้างอีกไม่น้อยกว่าหนึ่งเท่าของอัตราค่าจ้างต่อชั่วโมงในวันทำงานตามจำนวนชั่วโมงที่ทำหรือไม่น้อยกว่าหนึ่งเท่าของอัตราค่าจ้างต่อหน่วยในวันทำงานตามจำนวนผลงานที่ทำได้สำหรับลูกจ้างซึ่งได้รับค่าจ้างตามผลงานโดยคำนวณเป็นหน่วย</a:t>
            </a:r>
          </a:p>
          <a:p>
            <a:r>
              <a:rPr lang="th-TH" sz="2000" dirty="0">
                <a:latin typeface="TH Sarabun New" panose="020B0500040200020003" pitchFamily="34" charset="-34"/>
                <a:cs typeface="TH Sarabun New" panose="020B0500040200020003" pitchFamily="34" charset="-34"/>
              </a:rPr>
              <a:t>	(๒) สำ หรับลูกจ้างซึ่งไม่มีสิทธิได้รับค่าจ้างในวันหยุด ให้จ่ายไม่น้อยกว่าสองเท่าของอัตราค่าจ้างต่อชั่วโมงในวันทำงานตามจำนวนชั่วโมงที่ทำ หรือไม่น้อยกว่าสองเท่าของอัตราค่าจ้าง ต่อหน่วยในวันทำงานตามจำนวนผลงานที่ทำได้สำหรับลูกจ้างซึ่งได้รับค่าจ้างตามผลงานโดยคำนวณ เป็นหน่วย</a:t>
            </a:r>
          </a:p>
        </p:txBody>
      </p:sp>
      <p:pic>
        <p:nvPicPr>
          <p:cNvPr id="5" name="รูปภาพ 4">
            <a:extLst>
              <a:ext uri="{FF2B5EF4-FFF2-40B4-BE49-F238E27FC236}">
                <a16:creationId xmlns:a16="http://schemas.microsoft.com/office/drawing/2014/main" id="{0A4D6B67-3E46-9FC8-71F8-BC98C61DB4D8}"/>
              </a:ext>
            </a:extLst>
          </p:cNvPr>
          <p:cNvPicPr>
            <a:picLocks noChangeAspect="1"/>
          </p:cNvPicPr>
          <p:nvPr/>
        </p:nvPicPr>
        <p:blipFill>
          <a:blip r:embed="rId2"/>
          <a:stretch>
            <a:fillRect/>
          </a:stretch>
        </p:blipFill>
        <p:spPr>
          <a:xfrm>
            <a:off x="2470594" y="3351841"/>
            <a:ext cx="4038219" cy="926330"/>
          </a:xfrm>
          <a:prstGeom prst="rect">
            <a:avLst/>
          </a:prstGeom>
        </p:spPr>
      </p:pic>
      <p:pic>
        <p:nvPicPr>
          <p:cNvPr id="8" name="รูปภาพ 7">
            <a:extLst>
              <a:ext uri="{FF2B5EF4-FFF2-40B4-BE49-F238E27FC236}">
                <a16:creationId xmlns:a16="http://schemas.microsoft.com/office/drawing/2014/main" id="{5D953D22-8F2D-FDC4-1026-578350857D13}"/>
              </a:ext>
            </a:extLst>
          </p:cNvPr>
          <p:cNvPicPr>
            <a:picLocks noChangeAspect="1"/>
          </p:cNvPicPr>
          <p:nvPr/>
        </p:nvPicPr>
        <p:blipFill>
          <a:blip r:embed="rId3"/>
          <a:stretch>
            <a:fillRect/>
          </a:stretch>
        </p:blipFill>
        <p:spPr>
          <a:xfrm>
            <a:off x="919902" y="4552728"/>
            <a:ext cx="6852498" cy="225572"/>
          </a:xfrm>
          <a:prstGeom prst="rect">
            <a:avLst/>
          </a:prstGeom>
        </p:spPr>
      </p:pic>
      <p:sp>
        <p:nvSpPr>
          <p:cNvPr id="7" name="กล่องข้อความ 6">
            <a:extLst>
              <a:ext uri="{FF2B5EF4-FFF2-40B4-BE49-F238E27FC236}">
                <a16:creationId xmlns:a16="http://schemas.microsoft.com/office/drawing/2014/main" id="{6F17122F-083C-DBE6-773E-79368347FB81}"/>
              </a:ext>
            </a:extLst>
          </p:cNvPr>
          <p:cNvSpPr txBox="1"/>
          <p:nvPr/>
        </p:nvSpPr>
        <p:spPr>
          <a:xfrm>
            <a:off x="1033272" y="4465459"/>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2.8.4 ค่าล่วงเวลาในวันหยุด (มาตรา 63)</a:t>
            </a:r>
          </a:p>
        </p:txBody>
      </p:sp>
      <p:sp>
        <p:nvSpPr>
          <p:cNvPr id="10" name="กล่องข้อความ 9">
            <a:extLst>
              <a:ext uri="{FF2B5EF4-FFF2-40B4-BE49-F238E27FC236}">
                <a16:creationId xmlns:a16="http://schemas.microsoft.com/office/drawing/2014/main" id="{4D7CBB73-C328-D5A6-D444-DBF0E5ED1775}"/>
              </a:ext>
            </a:extLst>
          </p:cNvPr>
          <p:cNvSpPr txBox="1"/>
          <p:nvPr/>
        </p:nvSpPr>
        <p:spPr>
          <a:xfrm>
            <a:off x="919902" y="4905350"/>
            <a:ext cx="7278624"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ถ้าทำงานในวันหยุดเกินเวลาทำงานปกติของวันทำงาน นายจ้างต้องจ่ายค่าล่วงเวลาในวันหยุด</a:t>
            </a:r>
          </a:p>
          <a:p>
            <a:r>
              <a:rPr lang="th-TH" sz="2000" dirty="0">
                <a:latin typeface="TH Sarabun New" panose="020B0500040200020003" pitchFamily="34" charset="-34"/>
                <a:cs typeface="TH Sarabun New" panose="020B0500040200020003" pitchFamily="34" charset="-34"/>
              </a:rPr>
              <a:t>ให้แก่ลูกจ้างในอัตราสามเท่าของอัตราค่าจ้างต่อชั่วโมง ในวันทำงานตามจำนวนชั่วโมงที่ทำหรือตามจำนวน</a:t>
            </a:r>
          </a:p>
          <a:p>
            <a:r>
              <a:rPr lang="th-TH" sz="2000" dirty="0">
                <a:latin typeface="TH Sarabun New" panose="020B0500040200020003" pitchFamily="34" charset="-34"/>
                <a:cs typeface="TH Sarabun New" panose="020B0500040200020003" pitchFamily="34" charset="-34"/>
              </a:rPr>
              <a:t>ผลงานที่ทำได้สำหรับลูกจ้างที่ได้รับค่าจ้างตามผลงานโดยคำนวณเป็นหน่วย</a:t>
            </a:r>
          </a:p>
        </p:txBody>
      </p:sp>
    </p:spTree>
    <p:extLst>
      <p:ext uri="{BB962C8B-B14F-4D97-AF65-F5344CB8AC3E}">
        <p14:creationId xmlns:p14="http://schemas.microsoft.com/office/powerpoint/2010/main" val="2606573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รูปภาพ 2">
            <a:extLst>
              <a:ext uri="{FF2B5EF4-FFF2-40B4-BE49-F238E27FC236}">
                <a16:creationId xmlns:a16="http://schemas.microsoft.com/office/drawing/2014/main" id="{4F2BC557-F350-B00C-F522-F3F04D4566A1}"/>
              </a:ext>
            </a:extLst>
          </p:cNvPr>
          <p:cNvPicPr>
            <a:picLocks noChangeAspect="1"/>
          </p:cNvPicPr>
          <p:nvPr/>
        </p:nvPicPr>
        <p:blipFill>
          <a:blip r:embed="rId2"/>
          <a:stretch>
            <a:fillRect/>
          </a:stretch>
        </p:blipFill>
        <p:spPr>
          <a:xfrm>
            <a:off x="2451735" y="653073"/>
            <a:ext cx="3949065" cy="1274786"/>
          </a:xfrm>
          <a:prstGeom prst="rect">
            <a:avLst/>
          </a:prstGeom>
        </p:spPr>
      </p:pic>
      <p:sp>
        <p:nvSpPr>
          <p:cNvPr id="6" name="สี่เหลี่ยมผืนผ้า: มุมมน 5">
            <a:extLst>
              <a:ext uri="{FF2B5EF4-FFF2-40B4-BE49-F238E27FC236}">
                <a16:creationId xmlns:a16="http://schemas.microsoft.com/office/drawing/2014/main" id="{9BA81588-37B1-7AD7-897E-CC7A671FF408}"/>
              </a:ext>
            </a:extLst>
          </p:cNvPr>
          <p:cNvSpPr/>
          <p:nvPr/>
        </p:nvSpPr>
        <p:spPr>
          <a:xfrm>
            <a:off x="1116139" y="2130766"/>
            <a:ext cx="6620256" cy="923330"/>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กล่องข้อความ 4">
            <a:extLst>
              <a:ext uri="{FF2B5EF4-FFF2-40B4-BE49-F238E27FC236}">
                <a16:creationId xmlns:a16="http://schemas.microsoft.com/office/drawing/2014/main" id="{3B83C2B1-4BED-62B4-AB62-B1A68BE30EF4}"/>
              </a:ext>
            </a:extLst>
          </p:cNvPr>
          <p:cNvSpPr txBox="1"/>
          <p:nvPr/>
        </p:nvSpPr>
        <p:spPr>
          <a:xfrm>
            <a:off x="1508760" y="2130766"/>
            <a:ext cx="5614416" cy="923330"/>
          </a:xfrm>
          <a:prstGeom prst="rect">
            <a:avLst/>
          </a:prstGeom>
          <a:noFill/>
        </p:spPr>
        <p:txBody>
          <a:bodyPr wrap="square">
            <a:spAutoFit/>
          </a:bodyPr>
          <a:lstStyle/>
          <a:p>
            <a:r>
              <a:rPr lang="th-TH" b="1" i="0" u="none" strike="noStrike" baseline="0" dirty="0">
                <a:solidFill>
                  <a:schemeClr val="accent2"/>
                </a:solidFill>
                <a:latin typeface="TH Sarabun New" panose="020B0500040200020003" pitchFamily="34" charset="-34"/>
                <a:cs typeface="TH Sarabun New" panose="020B0500040200020003" pitchFamily="34" charset="-34"/>
              </a:rPr>
              <a:t>	***ลักษณะงาน ต่อไปนี้ลูกจ้างไม่สามารถได้ค่าล่วงเวลาค่าทำงานในวันหยุด และค่าล่วงใน วันหยุด ยกเว้นตกลงกันไว้ว่านายจ้างจะจ่ายให้ (พระราชบัญญัติคุ้มครอง แรงงาน พ.ศ. 2541 (แก้ไขเพิ่มเติมใหม่ 2551) </a:t>
            </a:r>
            <a:endParaRPr lang="th-TH" sz="2000" b="1" dirty="0">
              <a:solidFill>
                <a:schemeClr val="accent2"/>
              </a:solidFill>
              <a:latin typeface="TH Sarabun New" panose="020B0500040200020003" pitchFamily="34" charset="-34"/>
              <a:cs typeface="TH Sarabun New" panose="020B0500040200020003" pitchFamily="34" charset="-34"/>
            </a:endParaRPr>
          </a:p>
        </p:txBody>
      </p:sp>
      <p:sp>
        <p:nvSpPr>
          <p:cNvPr id="8" name="กล่องข้อความ 7">
            <a:extLst>
              <a:ext uri="{FF2B5EF4-FFF2-40B4-BE49-F238E27FC236}">
                <a16:creationId xmlns:a16="http://schemas.microsoft.com/office/drawing/2014/main" id="{E302CF9E-9924-E3C4-936D-646FA759FD17}"/>
              </a:ext>
            </a:extLst>
          </p:cNvPr>
          <p:cNvSpPr txBox="1"/>
          <p:nvPr/>
        </p:nvSpPr>
        <p:spPr>
          <a:xfrm>
            <a:off x="1116139" y="3142185"/>
            <a:ext cx="6953155"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มาตรา 65 ลูกจ้างซึ่งมีอำนาจหน้าที่หรือซึ่งนายจ้างให้ทำงานอย่างหนึ่งอย่างใดดังต่อไปนี้</a:t>
            </a:r>
          </a:p>
          <a:p>
            <a:r>
              <a:rPr lang="th-TH" sz="2000" dirty="0">
                <a:latin typeface="TH Sarabun New" panose="020B0500040200020003" pitchFamily="34" charset="-34"/>
                <a:cs typeface="TH Sarabun New" panose="020B0500040200020003" pitchFamily="34" charset="-34"/>
              </a:rPr>
              <a:t>ไม่มีสิทธิได้รับค่าล่วงเวลาตามมาตรา 61 และค่าล่วงเวลาในวันหยุดตามมาตรา 63 แต่ลูกจ้างซึ่งนายจ้าง</a:t>
            </a:r>
          </a:p>
          <a:p>
            <a:r>
              <a:rPr lang="th-TH" sz="2000" dirty="0">
                <a:latin typeface="TH Sarabun New" panose="020B0500040200020003" pitchFamily="34" charset="-34"/>
                <a:cs typeface="TH Sarabun New" panose="020B0500040200020003" pitchFamily="34" charset="-34"/>
              </a:rPr>
              <a:t>ให้ทำงานตาม (3) (4) (5) (6) (7) (8) หรือ (9) มีสิทธิได้รับค่าตอบแทนเป็นเงินเท่ากับอัตราค่าจ้างต่อชั่วโมงในวันทำงานตามจำนวนชั่วโมงที่ทำ</a:t>
            </a:r>
            <a:endParaRPr lang="th-TH" dirty="0">
              <a:latin typeface="TH Sarabun New" panose="020B0500040200020003" pitchFamily="34" charset="-34"/>
              <a:cs typeface="TH Sarabun New" panose="020B0500040200020003" pitchFamily="34" charset="-34"/>
            </a:endParaRPr>
          </a:p>
        </p:txBody>
      </p:sp>
      <p:sp>
        <p:nvSpPr>
          <p:cNvPr id="10" name="กล่องข้อความ 9">
            <a:extLst>
              <a:ext uri="{FF2B5EF4-FFF2-40B4-BE49-F238E27FC236}">
                <a16:creationId xmlns:a16="http://schemas.microsoft.com/office/drawing/2014/main" id="{4EBD4D3B-F5CF-0554-8524-A90A0DF1FFB9}"/>
              </a:ext>
            </a:extLst>
          </p:cNvPr>
          <p:cNvSpPr txBox="1"/>
          <p:nvPr/>
        </p:nvSpPr>
        <p:spPr>
          <a:xfrm>
            <a:off x="1207008" y="4525783"/>
            <a:ext cx="7114032"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ลูกจ้างซึ่งมีอำนาจหน้าที่ทำการแทนนายจ้างสำหรับกรณีการจ้าง การให้บำเหน็จ หรือ</a:t>
            </a:r>
          </a:p>
          <a:p>
            <a:r>
              <a:rPr lang="th-TH" sz="2000" dirty="0">
                <a:latin typeface="TH Sarabun New" panose="020B0500040200020003" pitchFamily="34" charset="-34"/>
                <a:cs typeface="TH Sarabun New" panose="020B0500040200020003" pitchFamily="34" charset="-34"/>
              </a:rPr>
              <a:t>การเลิกจ้าง</a:t>
            </a:r>
          </a:p>
          <a:p>
            <a:r>
              <a:rPr lang="th-TH" sz="2000" dirty="0">
                <a:latin typeface="TH Sarabun New" panose="020B0500040200020003" pitchFamily="34" charset="-34"/>
                <a:cs typeface="TH Sarabun New" panose="020B0500040200020003" pitchFamily="34" charset="-34"/>
              </a:rPr>
              <a:t>	(2) งานเร่ขายหรือชักชวนซื้อสินค้าซึ่งนายจ้างได้จ่ายค่านายหน้าจากการขายสินค้าให้แก่ลูกจ้าง</a:t>
            </a:r>
          </a:p>
          <a:p>
            <a:r>
              <a:rPr lang="th-TH" sz="2000" dirty="0">
                <a:latin typeface="TH Sarabun New" panose="020B0500040200020003" pitchFamily="34" charset="-34"/>
                <a:cs typeface="TH Sarabun New" panose="020B0500040200020003" pitchFamily="34" charset="-34"/>
              </a:rPr>
              <a:t>	(3) งานขบวนการจัดงานรถไฟ ซึ่งได้แก่งานที่ทำบนขบวนรถและงานอำนวยความสะดวกแก่</a:t>
            </a:r>
          </a:p>
          <a:p>
            <a:r>
              <a:rPr lang="th-TH" sz="2000" dirty="0">
                <a:latin typeface="TH Sarabun New" panose="020B0500040200020003" pitchFamily="34" charset="-34"/>
                <a:cs typeface="TH Sarabun New" panose="020B0500040200020003" pitchFamily="34" charset="-34"/>
              </a:rPr>
              <a:t>การเดินรถ</a:t>
            </a:r>
          </a:p>
        </p:txBody>
      </p:sp>
    </p:spTree>
    <p:extLst>
      <p:ext uri="{BB962C8B-B14F-4D97-AF65-F5344CB8AC3E}">
        <p14:creationId xmlns:p14="http://schemas.microsoft.com/office/powerpoint/2010/main" val="2879073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8C8A2F95-E5D2-1DEF-09C0-5E8CD6E918F7}"/>
              </a:ext>
            </a:extLst>
          </p:cNvPr>
          <p:cNvSpPr txBox="1"/>
          <p:nvPr/>
        </p:nvSpPr>
        <p:spPr>
          <a:xfrm>
            <a:off x="1207008" y="725484"/>
            <a:ext cx="6318504"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(4) งานเปิดปิดประตูน้ำหรือประตูระบายน้ำ</a:t>
            </a:r>
          </a:p>
          <a:p>
            <a:r>
              <a:rPr lang="th-TH" sz="2000" dirty="0">
                <a:latin typeface="TH Sarabun New" panose="020B0500040200020003" pitchFamily="34" charset="-34"/>
                <a:cs typeface="TH Sarabun New" panose="020B0500040200020003" pitchFamily="34" charset="-34"/>
              </a:rPr>
              <a:t>	(5) งานอ่านระดับน้ำและวัดปริมาณน้ำ</a:t>
            </a:r>
          </a:p>
          <a:p>
            <a:r>
              <a:rPr lang="th-TH" sz="2000" dirty="0">
                <a:latin typeface="TH Sarabun New" panose="020B0500040200020003" pitchFamily="34" charset="-34"/>
                <a:cs typeface="TH Sarabun New" panose="020B0500040200020003" pitchFamily="34" charset="-34"/>
              </a:rPr>
              <a:t>	(6) งานดับเพลิงหรืองานป้องกันอันตรายสาธารณะ</a:t>
            </a:r>
          </a:p>
          <a:p>
            <a:r>
              <a:rPr lang="th-TH" sz="2000" dirty="0">
                <a:latin typeface="TH Sarabun New" panose="020B0500040200020003" pitchFamily="34" charset="-34"/>
                <a:cs typeface="TH Sarabun New" panose="020B0500040200020003" pitchFamily="34" charset="-34"/>
              </a:rPr>
              <a:t>	(7) งานที่มีลักษณะหรือสภาพต้องออกไปทำงานนอกสถานที่และโดยลักษณะหรือสภาพของงานไม่อาจกำหนดเวลาทำงานที่แน่นอนได้</a:t>
            </a:r>
          </a:p>
          <a:p>
            <a:r>
              <a:rPr lang="th-TH" sz="2000" dirty="0">
                <a:latin typeface="TH Sarabun New" panose="020B0500040200020003" pitchFamily="34" charset="-34"/>
                <a:cs typeface="TH Sarabun New" panose="020B0500040200020003" pitchFamily="34" charset="-34"/>
              </a:rPr>
              <a:t>	(8) งานอยู่เวรเฝ้าดูแลสถานที่หรือทรัพย์สินอันมิใช่หน้าที่การทำงานปกติของลูกจ้าง</a:t>
            </a:r>
          </a:p>
          <a:p>
            <a:r>
              <a:rPr lang="th-TH" sz="2000" dirty="0">
                <a:latin typeface="TH Sarabun New" panose="020B0500040200020003" pitchFamily="34" charset="-34"/>
                <a:cs typeface="TH Sarabun New" panose="020B0500040200020003" pitchFamily="34" charset="-34"/>
              </a:rPr>
              <a:t>	(9) งานที่กำหนดในกฎกระทรวงทั้งนี้เว้นแต่นายจ้างตกลงจ่ายค่าล่วงเวลาหรือค่าล่วงเวลาในวันหยุดให้แก่ลูกจ้าง</a:t>
            </a:r>
          </a:p>
        </p:txBody>
      </p:sp>
      <p:sp>
        <p:nvSpPr>
          <p:cNvPr id="6" name="สี่เหลี่ยมผืนผ้า: มุมมน 5">
            <a:extLst>
              <a:ext uri="{FF2B5EF4-FFF2-40B4-BE49-F238E27FC236}">
                <a16:creationId xmlns:a16="http://schemas.microsoft.com/office/drawing/2014/main" id="{9B93722B-6408-59A3-660E-8935FDEC3709}"/>
              </a:ext>
            </a:extLst>
          </p:cNvPr>
          <p:cNvSpPr/>
          <p:nvPr/>
        </p:nvSpPr>
        <p:spPr>
          <a:xfrm>
            <a:off x="1188720" y="3429000"/>
            <a:ext cx="6592824" cy="1764792"/>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กล่องข้อความ 4">
            <a:extLst>
              <a:ext uri="{FF2B5EF4-FFF2-40B4-BE49-F238E27FC236}">
                <a16:creationId xmlns:a16="http://schemas.microsoft.com/office/drawing/2014/main" id="{F1E2F0B5-2A0B-5F18-176F-D4552B22AB15}"/>
              </a:ext>
            </a:extLst>
          </p:cNvPr>
          <p:cNvSpPr txBox="1"/>
          <p:nvPr/>
        </p:nvSpPr>
        <p:spPr>
          <a:xfrm>
            <a:off x="1207008" y="3572732"/>
            <a:ext cx="6592824" cy="1477328"/>
          </a:xfrm>
          <a:prstGeom prst="rect">
            <a:avLst/>
          </a:prstGeom>
          <a:noFill/>
        </p:spPr>
        <p:txBody>
          <a:bodyPr wrap="square">
            <a:spAutoFit/>
          </a:bodyPr>
          <a:lstStyle/>
          <a:p>
            <a:r>
              <a:rPr lang="th-TH" b="1" dirty="0">
                <a:solidFill>
                  <a:schemeClr val="accent2"/>
                </a:solidFill>
                <a:latin typeface="TH Sarabun New" panose="020B0500040200020003" pitchFamily="34" charset="-34"/>
                <a:cs typeface="TH Sarabun New" panose="020B0500040200020003" pitchFamily="34" charset="-34"/>
              </a:rPr>
              <a:t>	***บทบัญญัติดังกล่าวข้างต้นนั้นจะเห็นได้ว่ามีลูกจ้างอยู่ 2 ประเภท ด้วยกัน ประเภทแรกลูกจ้างที่ไม่มีสิทธิได้รับค่าล่วงเวลา ค่าทำงานในวันหยุด และค่าล่วงเวลาในวันหยุด ซึ่งได้แก่ลูกจ้างตามมาตรา 65 (1) ประเภทที่สอง ลูกจ้างที่ไม่มีสิทธิได้รับค่าล่วงเวลาและค่าล่วงเวลาในวันหยุดแต่ได้รับค่าตอบแทนเป็นเงินเท่ากับค่าจ้างต่อชั่วโมงใน การทำงานตามจำนวนชั่วโมงที่ทำได้ซึ่ง ได้แก่ลูกจ้างที่ทำงานตามมาตรา 65 (2) ถึง (9)</a:t>
            </a:r>
            <a:endParaRPr lang="th-TH" sz="1600" b="1" dirty="0">
              <a:solidFill>
                <a:schemeClr val="accent2"/>
              </a:solidFill>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3739356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03C00A95-0C1D-BA70-ED49-B38FAB4932BF}"/>
              </a:ext>
            </a:extLst>
          </p:cNvPr>
          <p:cNvSpPr txBox="1"/>
          <p:nvPr/>
        </p:nvSpPr>
        <p:spPr>
          <a:xfrm>
            <a:off x="987552" y="801315"/>
            <a:ext cx="6766560"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สำหรับลูกจ้างประเภทแรกที่ไม่สิทธิ ได้รับค่าล่วงเวลา ค่าทำงานในวันหยุดและ ค่าล่วงเวลาในวันหยุดนั้น กฎหมายระบุไว้ ว่าลูกจ้างซึ่งมีอำนาจหน้าที่ทำการแทน นายจ้าง สำหรับกรณีการจ้าง การให้บำเหน็จหรือการเลิกจ้าง ลูกจ้างประเภทนี้ โดยปกติแล้วจะทำหน้าที่ในการบริหารและ ควบคุมบังคับบัญชาลูกจ้างอื่นซึ่งมีลักษณะ เป็นนายจ้าง เมื่อเป็นนายจ้างแล้วก็ไม่ควร ที่จะมีสิทธิได้รับค่าล่วงเวลา ค่าทำงานใน วันหยุดหรือค่าล่วงเวลาในวันหยุด</a:t>
            </a:r>
            <a:endParaRPr lang="th-TH" dirty="0">
              <a:latin typeface="TH Sarabun New" panose="020B0500040200020003" pitchFamily="34" charset="-34"/>
              <a:cs typeface="TH Sarabun New" panose="020B0500040200020003" pitchFamily="34" charset="-34"/>
            </a:endParaRPr>
          </a:p>
        </p:txBody>
      </p:sp>
      <p:sp>
        <p:nvSpPr>
          <p:cNvPr id="6" name="สี่เหลี่ยมผืนผ้า: มุมตัดด้านบน 5">
            <a:extLst>
              <a:ext uri="{FF2B5EF4-FFF2-40B4-BE49-F238E27FC236}">
                <a16:creationId xmlns:a16="http://schemas.microsoft.com/office/drawing/2014/main" id="{B8F095E0-C7CA-9EBD-0E20-09C277E623EE}"/>
              </a:ext>
            </a:extLst>
          </p:cNvPr>
          <p:cNvSpPr/>
          <p:nvPr/>
        </p:nvSpPr>
        <p:spPr>
          <a:xfrm>
            <a:off x="850392" y="2583526"/>
            <a:ext cx="2825496" cy="59413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กล่องข้อความ 4">
            <a:extLst>
              <a:ext uri="{FF2B5EF4-FFF2-40B4-BE49-F238E27FC236}">
                <a16:creationId xmlns:a16="http://schemas.microsoft.com/office/drawing/2014/main" id="{727E4459-7CF1-8A26-FA81-28A5B8653054}"/>
              </a:ext>
            </a:extLst>
          </p:cNvPr>
          <p:cNvSpPr txBox="1"/>
          <p:nvPr/>
        </p:nvSpPr>
        <p:spPr>
          <a:xfrm>
            <a:off x="850392" y="2729597"/>
            <a:ext cx="2935224" cy="461665"/>
          </a:xfrm>
          <a:prstGeom prst="rect">
            <a:avLst/>
          </a:prstGeom>
          <a:noFill/>
        </p:spPr>
        <p:txBody>
          <a:bodyPr wrap="square">
            <a:spAutoFit/>
          </a:bodyPr>
          <a:lstStyle/>
          <a:p>
            <a:r>
              <a:rPr lang="th-TH" sz="2400" dirty="0">
                <a:latin typeface="TH Sarabun New" panose="020B0500040200020003" pitchFamily="34" charset="-34"/>
                <a:cs typeface="TH Sarabun New" panose="020B0500040200020003" pitchFamily="34" charset="-34"/>
              </a:rPr>
              <a:t>2.9 คณะกรรมการการค่าจ้าง</a:t>
            </a:r>
          </a:p>
        </p:txBody>
      </p:sp>
      <p:sp>
        <p:nvSpPr>
          <p:cNvPr id="8" name="กล่องข้อความ 7">
            <a:extLst>
              <a:ext uri="{FF2B5EF4-FFF2-40B4-BE49-F238E27FC236}">
                <a16:creationId xmlns:a16="http://schemas.microsoft.com/office/drawing/2014/main" id="{69350A3D-F9A7-C25E-5C43-1C0EC3AE3A67}"/>
              </a:ext>
            </a:extLst>
          </p:cNvPr>
          <p:cNvSpPr txBox="1"/>
          <p:nvPr/>
        </p:nvSpPr>
        <p:spPr>
          <a:xfrm>
            <a:off x="850392" y="3364765"/>
            <a:ext cx="6949440"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พระราชบัญญัติคุ้มครองแรงงาน พ.ศ. 2541 มีการให้อำนาจหน้าที่คณะกรรมการค่าจ้างกำหนดอัตราค่าจ้างขั้นต่ำ อัตราค่าจ้างตามมาตรฐานฝีมือ เพื่อประโยชน์ และเพื่อความเป็นธรรมของทั้งฝ่ายนายจ้างและลูกจ้างโดย ลูกจ้างจะได้ค่าจ้างโดยไม่คำนึงถึงเชื้อชาติ เพศ หรือศาสนาใด จะต้องได้รับในอัตราเท่าเทียมกันทุกคน และเสนอความเห็นต่อคณะรัฐมนตรีคณะกรรมการค่าจ้างจะมีข้อสังเกตเกี่ยวกับการพัฒนาระบบรายได้ของประเทศด้วยก็ได้</a:t>
            </a:r>
          </a:p>
        </p:txBody>
      </p:sp>
    </p:spTree>
    <p:extLst>
      <p:ext uri="{BB962C8B-B14F-4D97-AF65-F5344CB8AC3E}">
        <p14:creationId xmlns:p14="http://schemas.microsoft.com/office/powerpoint/2010/main" val="1941905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ตัดด้านบน 1">
            <a:extLst>
              <a:ext uri="{FF2B5EF4-FFF2-40B4-BE49-F238E27FC236}">
                <a16:creationId xmlns:a16="http://schemas.microsoft.com/office/drawing/2014/main" id="{0B0EBA09-942F-D672-3E72-1F3D9126905C}"/>
              </a:ext>
            </a:extLst>
          </p:cNvPr>
          <p:cNvSpPr/>
          <p:nvPr/>
        </p:nvSpPr>
        <p:spPr>
          <a:xfrm>
            <a:off x="896112" y="675128"/>
            <a:ext cx="1764792" cy="59413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กล่องข้อความ 3">
            <a:extLst>
              <a:ext uri="{FF2B5EF4-FFF2-40B4-BE49-F238E27FC236}">
                <a16:creationId xmlns:a16="http://schemas.microsoft.com/office/drawing/2014/main" id="{E48F6DA9-9B75-CDDB-3459-05C6C9A661C9}"/>
              </a:ext>
            </a:extLst>
          </p:cNvPr>
          <p:cNvSpPr txBox="1"/>
          <p:nvPr/>
        </p:nvSpPr>
        <p:spPr>
          <a:xfrm>
            <a:off x="1033272" y="807596"/>
            <a:ext cx="1783080"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2.10 สวัสดิการ</a:t>
            </a:r>
          </a:p>
        </p:txBody>
      </p:sp>
      <p:sp>
        <p:nvSpPr>
          <p:cNvPr id="6" name="กล่องข้อความ 5">
            <a:extLst>
              <a:ext uri="{FF2B5EF4-FFF2-40B4-BE49-F238E27FC236}">
                <a16:creationId xmlns:a16="http://schemas.microsoft.com/office/drawing/2014/main" id="{619F2E99-BFCE-F518-310A-421F795B09B8}"/>
              </a:ext>
            </a:extLst>
          </p:cNvPr>
          <p:cNvSpPr txBox="1"/>
          <p:nvPr/>
        </p:nvSpPr>
        <p:spPr>
          <a:xfrm>
            <a:off x="896112" y="1401729"/>
            <a:ext cx="7424928" cy="1631216"/>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สวัสดิการแรงงาน คือ การที่นายจ้าง สหภาพแรงงาน (ลูกจ้าง) หรือรัฐบาลที่มีความมุ่งหมายเพื่อให้</a:t>
            </a:r>
          </a:p>
          <a:p>
            <a:r>
              <a:rPr lang="th-TH" sz="2000" dirty="0">
                <a:latin typeface="TH Sarabun New" panose="020B0500040200020003" pitchFamily="34" charset="-34"/>
                <a:cs typeface="TH Sarabun New" panose="020B0500040200020003" pitchFamily="34" charset="-34"/>
              </a:rPr>
              <a:t>ลูกจ้างสามารถมีระดับความเป็นอยู่ในชีวิตการทำงานที่ดี มีความสุขทั้งร่างกายและจิตใจ มีสุขภาพอนามัยที่ดี</a:t>
            </a:r>
          </a:p>
          <a:p>
            <a:r>
              <a:rPr lang="th-TH" sz="2000" dirty="0">
                <a:latin typeface="TH Sarabun New" panose="020B0500040200020003" pitchFamily="34" charset="-34"/>
                <a:cs typeface="TH Sarabun New" panose="020B0500040200020003" pitchFamily="34" charset="-34"/>
              </a:rPr>
              <a:t>มีความปลอดภัยในการทำงาน มีความเจริญก้าวหน้า มีความมั่นคงในการดำเนินชีวิตไม่เฉพาะแต่ตัวลูกจ้าง</a:t>
            </a:r>
          </a:p>
          <a:p>
            <a:r>
              <a:rPr lang="th-TH" sz="2000" dirty="0">
                <a:latin typeface="TH Sarabun New" panose="020B0500040200020003" pitchFamily="34" charset="-34"/>
                <a:cs typeface="TH Sarabun New" panose="020B0500040200020003" pitchFamily="34" charset="-34"/>
              </a:rPr>
              <a:t>เท่านั้น แต่รวมถึงครอบครัวของลูกจ้างด้วย เมื่อลูกจ้างมีความสุขเกิดขึ้นก็จะส่งผลดีต่อนายจ้างทั้งการทำงาน</a:t>
            </a:r>
          </a:p>
          <a:p>
            <a:r>
              <a:rPr lang="th-TH" sz="2000" dirty="0">
                <a:latin typeface="TH Sarabun New" panose="020B0500040200020003" pitchFamily="34" charset="-34"/>
                <a:cs typeface="TH Sarabun New" panose="020B0500040200020003" pitchFamily="34" charset="-34"/>
              </a:rPr>
              <a:t>และลดปัญหาอันจะเกิดขึ้น</a:t>
            </a:r>
          </a:p>
        </p:txBody>
      </p:sp>
      <p:sp>
        <p:nvSpPr>
          <p:cNvPr id="8" name="กล่องข้อความ 7">
            <a:extLst>
              <a:ext uri="{FF2B5EF4-FFF2-40B4-BE49-F238E27FC236}">
                <a16:creationId xmlns:a16="http://schemas.microsoft.com/office/drawing/2014/main" id="{8FA63769-02A9-8565-E4F1-461C63ABBC0B}"/>
              </a:ext>
            </a:extLst>
          </p:cNvPr>
          <p:cNvSpPr txBox="1"/>
          <p:nvPr/>
        </p:nvSpPr>
        <p:spPr>
          <a:xfrm>
            <a:off x="928116" y="3165413"/>
            <a:ext cx="7219188"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สวัสดิการแรงงานตามที่กฎหมายกำหนด เป็นสวัสดิการที่ได้มีการพิจารณาแล้วว่าเป็นสิ่งจำเป็นพื้นฐานสำหรับลูกจ้างในสถานประกอบกิจการ ซึ่งกฎหมายที่ใช้บังคับเพื่อให้สถานประกอบกิจการที่มีลูกจ้างตั้งแต่1 คนขึ้นไปต้องมีการจัดสวัสดิการประเภทนี้ คือ ประกาศกระทรวงมหาดไทย ว่าด้วยการจัดสวัสดิการในสถานประกอบกิจการ พ.ศ.2548 เกี่ยวกับสุขภาพอนามัย สำหรับลูกจ้าง ให้มีดังนี้</a:t>
            </a:r>
          </a:p>
        </p:txBody>
      </p:sp>
      <p:sp>
        <p:nvSpPr>
          <p:cNvPr id="10" name="กล่องข้อความ 9">
            <a:extLst>
              <a:ext uri="{FF2B5EF4-FFF2-40B4-BE49-F238E27FC236}">
                <a16:creationId xmlns:a16="http://schemas.microsoft.com/office/drawing/2014/main" id="{5FD8AE93-7AE3-1A9C-04A3-5B75FBA1E6F5}"/>
              </a:ext>
            </a:extLst>
          </p:cNvPr>
          <p:cNvSpPr txBox="1"/>
          <p:nvPr/>
        </p:nvSpPr>
        <p:spPr>
          <a:xfrm>
            <a:off x="1033272" y="4621320"/>
            <a:ext cx="6885432"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ให้นายจ้างจัดให้มีน้ำสะอาดสำหรับดื่ม ห้องน้ำ และห้องส้วมอันถูกต้องตามสุขลักษณะและมีปริมาณเพียงพอแก่ลูกจ้าง</a:t>
            </a:r>
          </a:p>
          <a:p>
            <a:r>
              <a:rPr lang="th-TH" sz="2000" dirty="0">
                <a:latin typeface="TH Sarabun New" panose="020B0500040200020003" pitchFamily="34" charset="-34"/>
                <a:cs typeface="TH Sarabun New" panose="020B0500040200020003" pitchFamily="34" charset="-34"/>
              </a:rPr>
              <a:t>	2. นายจ้างต้องจัดให้มีบริการเพื่อช่วยเหลือลูกจ้างเมื่อประสบอันตรายหรือเจ็บป่วยในการปฐมพยาบาลหรือในการรักษาพยาบาล</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3073349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D213D541-808E-D3F0-956A-213B4618A550}"/>
              </a:ext>
            </a:extLst>
          </p:cNvPr>
          <p:cNvSpPr txBox="1"/>
          <p:nvPr/>
        </p:nvSpPr>
        <p:spPr>
          <a:xfrm>
            <a:off x="859536" y="458956"/>
            <a:ext cx="9336024" cy="5940088"/>
          </a:xfrm>
          <a:prstGeom prst="rect">
            <a:avLst/>
          </a:prstGeom>
          <a:noFill/>
        </p:spPr>
        <p:txBody>
          <a:bodyPr wrap="square">
            <a:spAutoFit/>
          </a:bodyPr>
          <a:lstStyle/>
          <a:p>
            <a:pPr lvl="1"/>
            <a:r>
              <a:rPr lang="th-TH" sz="2000" dirty="0">
                <a:latin typeface="TH Sarabun New" panose="020B0500040200020003" pitchFamily="34" charset="-34"/>
                <a:cs typeface="TH Sarabun New" panose="020B0500040200020003" pitchFamily="34" charset="-34"/>
              </a:rPr>
              <a:t>3. สถานที่ทำงานที่มีลูกจ้างทำงานตั้งแต่สิบคนขึ้นไป ต้องมีปัจจัยในการปฐมพยาบาล สถานที่ทำงาน</a:t>
            </a:r>
          </a:p>
          <a:p>
            <a:r>
              <a:rPr lang="th-TH" sz="2000" dirty="0">
                <a:latin typeface="TH Sarabun New" panose="020B0500040200020003" pitchFamily="34" charset="-34"/>
                <a:cs typeface="TH Sarabun New" panose="020B0500040200020003" pitchFamily="34" charset="-34"/>
              </a:rPr>
              <a:t>อุตสาหกรรม นอกจากปัจจัยในการปฐมพยาบาล แล้ว ต้องจัดให้มีห้องรักษาพยาบาล พยาบาล และแพทย์</a:t>
            </a:r>
          </a:p>
          <a:p>
            <a:r>
              <a:rPr lang="th-TH" sz="2000" dirty="0">
                <a:latin typeface="TH Sarabun New" panose="020B0500040200020003" pitchFamily="34" charset="-34"/>
                <a:cs typeface="TH Sarabun New" panose="020B0500040200020003" pitchFamily="34" charset="-34"/>
              </a:rPr>
              <a:t>ดังต่อไปนี้ ถ้ามีลูกจ้างทำงานในขณะเดียวกันตั้งแต่สองร้อยคนขึ้นไป ต้องจัดให้มี</a:t>
            </a:r>
          </a:p>
          <a:p>
            <a:r>
              <a:rPr lang="th-TH" sz="2000" dirty="0">
                <a:latin typeface="TH Sarabun New" panose="020B0500040200020003" pitchFamily="34" charset="-34"/>
                <a:cs typeface="TH Sarabun New" panose="020B0500040200020003" pitchFamily="34" charset="-34"/>
              </a:rPr>
              <a:t>	(1) ห้องรักษาพยาบาลพร้อมเตียงพักคนไข้หนึ่งเตียง และเวชภัณฑ์อันจำเป็นเพียงพอแก่การรักษา</a:t>
            </a:r>
          </a:p>
          <a:p>
            <a:r>
              <a:rPr lang="th-TH" sz="2000" dirty="0">
                <a:latin typeface="TH Sarabun New" panose="020B0500040200020003" pitchFamily="34" charset="-34"/>
                <a:cs typeface="TH Sarabun New" panose="020B0500040200020003" pitchFamily="34" charset="-34"/>
              </a:rPr>
              <a:t>พยาบาล</a:t>
            </a:r>
          </a:p>
          <a:p>
            <a:r>
              <a:rPr lang="th-TH" sz="2000" dirty="0">
                <a:latin typeface="TH Sarabun New" panose="020B0500040200020003" pitchFamily="34" charset="-34"/>
                <a:cs typeface="TH Sarabun New" panose="020B0500040200020003" pitchFamily="34" charset="-34"/>
              </a:rPr>
              <a:t>	(2) พยาบาลไว้ประจำอย่างน้อยหนึ่งคน และ</a:t>
            </a:r>
          </a:p>
          <a:p>
            <a:r>
              <a:rPr lang="th-TH" sz="2000" dirty="0">
                <a:latin typeface="TH Sarabun New" panose="020B0500040200020003" pitchFamily="34" charset="-34"/>
                <a:cs typeface="TH Sarabun New" panose="020B0500040200020003" pitchFamily="34" charset="-34"/>
              </a:rPr>
              <a:t>	(3) แพทย์แผนปัจจุบันชั้นหนึ่งอย่างน้อยหนึ่งคนเพื่อตรวจรักษาพยาบาลเป็นครั้งคราว ถ้ามีลูกจ้าง</a:t>
            </a:r>
          </a:p>
          <a:p>
            <a:r>
              <a:rPr lang="th-TH" sz="2000" dirty="0">
                <a:latin typeface="TH Sarabun New" panose="020B0500040200020003" pitchFamily="34" charset="-34"/>
                <a:cs typeface="TH Sarabun New" panose="020B0500040200020003" pitchFamily="34" charset="-34"/>
              </a:rPr>
              <a:t>ทำงานในขณะเดียวกันหนึ่งพันคนขึ้นไป ต้องจัดให้มี</a:t>
            </a:r>
          </a:p>
          <a:p>
            <a:r>
              <a:rPr lang="th-TH" sz="2000" dirty="0">
                <a:latin typeface="TH Sarabun New" panose="020B0500040200020003" pitchFamily="34" charset="-34"/>
                <a:cs typeface="TH Sarabun New" panose="020B0500040200020003" pitchFamily="34" charset="-34"/>
              </a:rPr>
              <a:t>	(ก) สถานพยาบาลพร้อมเตียงพักคนไข้สองเตียง และเวชภัณฑ์อันจำเป็นเพียงพอแก่การรักษา</a:t>
            </a:r>
          </a:p>
          <a:p>
            <a:r>
              <a:rPr lang="th-TH" sz="2000" dirty="0">
                <a:latin typeface="TH Sarabun New" panose="020B0500040200020003" pitchFamily="34" charset="-34"/>
                <a:cs typeface="TH Sarabun New" panose="020B0500040200020003" pitchFamily="34" charset="-34"/>
              </a:rPr>
              <a:t>พยาบาล</a:t>
            </a:r>
          </a:p>
          <a:p>
            <a:r>
              <a:rPr lang="th-TH" sz="2000" dirty="0">
                <a:latin typeface="TH Sarabun New" panose="020B0500040200020003" pitchFamily="34" charset="-34"/>
                <a:cs typeface="TH Sarabun New" panose="020B0500040200020003" pitchFamily="34" charset="-34"/>
              </a:rPr>
              <a:t>	(ข) พยาบาลไว้ประจำอย่างน้อยสองคน</a:t>
            </a:r>
          </a:p>
          <a:p>
            <a:r>
              <a:rPr lang="th-TH" sz="2000" dirty="0">
                <a:latin typeface="TH Sarabun New" panose="020B0500040200020003" pitchFamily="34" charset="-34"/>
                <a:cs typeface="TH Sarabun New" panose="020B0500040200020003" pitchFamily="34" charset="-34"/>
              </a:rPr>
              <a:t>	(ค) แพทย์แผนปัจจุบันชั้นหนึ่งอย่างน้อยสองคนประจำตามเวลาที่กำหนดในเวลาทำงานปกติ</a:t>
            </a:r>
          </a:p>
          <a:p>
            <a:r>
              <a:rPr lang="th-TH" sz="2000" dirty="0">
                <a:latin typeface="TH Sarabun New" panose="020B0500040200020003" pitchFamily="34" charset="-34"/>
                <a:cs typeface="TH Sarabun New" panose="020B0500040200020003" pitchFamily="34" charset="-34"/>
              </a:rPr>
              <a:t>คราวละไม่น้อยกว่าสองชั่วโมง และ</a:t>
            </a:r>
          </a:p>
          <a:p>
            <a:r>
              <a:rPr lang="th-TH" sz="2000" dirty="0">
                <a:latin typeface="TH Sarabun New" panose="020B0500040200020003" pitchFamily="34" charset="-34"/>
                <a:cs typeface="TH Sarabun New" panose="020B0500040200020003" pitchFamily="34" charset="-34"/>
              </a:rPr>
              <a:t>	(ง) ยานพาหนะพร้อมที่จะนำส่งลูกจ้างส่งสถานพยาบาล โรงพยาบาล หรือสถานีอนามัยชั้นหนึ่ง</a:t>
            </a:r>
          </a:p>
          <a:p>
            <a:r>
              <a:rPr lang="th-TH" sz="2000" dirty="0">
                <a:latin typeface="TH Sarabun New" panose="020B0500040200020003" pitchFamily="34" charset="-34"/>
                <a:cs typeface="TH Sarabun New" panose="020B0500040200020003" pitchFamily="34" charset="-34"/>
              </a:rPr>
              <a:t>ที่นายจ้างได้ตกลงไว้ เพื่อให้การรักษาพยาบาลลูกจ้างที่ประสบอันตรายหรือเจ็บป่วยได้โดยพลัน</a:t>
            </a:r>
          </a:p>
          <a:p>
            <a:r>
              <a:rPr lang="th-TH" sz="2000" dirty="0">
                <a:latin typeface="TH Sarabun New" panose="020B0500040200020003" pitchFamily="34" charset="-34"/>
                <a:cs typeface="TH Sarabun New" panose="020B0500040200020003" pitchFamily="34" charset="-34"/>
              </a:rPr>
              <a:t>	4. นายจ้างอาจทำความตกลงเพื่อส่งลูกจ้างเข้ารับการรักษาพยาบาลกับสถานพยาบาล ที่เปิดบริการ</a:t>
            </a:r>
          </a:p>
          <a:p>
            <a:r>
              <a:rPr lang="th-TH" sz="2000" dirty="0">
                <a:latin typeface="TH Sarabun New" panose="020B0500040200020003" pitchFamily="34" charset="-34"/>
                <a:cs typeface="TH Sarabun New" panose="020B0500040200020003" pitchFamily="34" charset="-34"/>
              </a:rPr>
              <a:t>ตลอดยี่สิบสี่ชั่วโมงและเป็นสถานพยาบาลที่นายจ้างอาจนำลูกจ้าง ส่งเข้ารับการรักษาพยาบาลได้โดยความ</a:t>
            </a:r>
          </a:p>
          <a:p>
            <a:r>
              <a:rPr lang="th-TH" sz="2000" dirty="0">
                <a:latin typeface="TH Sarabun New" panose="020B0500040200020003" pitchFamily="34" charset="-34"/>
                <a:cs typeface="TH Sarabun New" panose="020B0500040200020003" pitchFamily="34" charset="-34"/>
              </a:rPr>
              <a:t>สะดวกและรวดเร็ว แทนการจัดให้มีแพทย์ตามข้อ 2 (2) หรือข้อ 2 (3) ได้โดยต้องได้รับอนุญาตจากอธิบดี</a:t>
            </a:r>
          </a:p>
          <a:p>
            <a:r>
              <a:rPr lang="th-TH" sz="2000" dirty="0">
                <a:latin typeface="TH Sarabun New" panose="020B0500040200020003" pitchFamily="34" charset="-34"/>
                <a:cs typeface="TH Sarabun New" panose="020B0500040200020003" pitchFamily="34" charset="-34"/>
              </a:rPr>
              <a:t>หรือผู้ซึ่งอธิบดีมอบหมาย</a:t>
            </a:r>
          </a:p>
        </p:txBody>
      </p:sp>
    </p:spTree>
    <p:extLst>
      <p:ext uri="{BB962C8B-B14F-4D97-AF65-F5344CB8AC3E}">
        <p14:creationId xmlns:p14="http://schemas.microsoft.com/office/powerpoint/2010/main" val="2939514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7628FBDC-F0ED-6796-F719-E39F7FC44612}"/>
              </a:ext>
            </a:extLst>
          </p:cNvPr>
          <p:cNvSpPr/>
          <p:nvPr/>
        </p:nvSpPr>
        <p:spPr>
          <a:xfrm>
            <a:off x="1033272" y="752714"/>
            <a:ext cx="1764792" cy="59413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B7A86AD2-5FC1-A950-DEE2-36D99D8D2C75}"/>
              </a:ext>
            </a:extLst>
          </p:cNvPr>
          <p:cNvSpPr txBox="1"/>
          <p:nvPr/>
        </p:nvSpPr>
        <p:spPr>
          <a:xfrm>
            <a:off x="1161288" y="818947"/>
            <a:ext cx="1636776"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2.11 การพักงาน</a:t>
            </a:r>
          </a:p>
        </p:txBody>
      </p:sp>
      <p:sp>
        <p:nvSpPr>
          <p:cNvPr id="6" name="กล่องข้อความ 5">
            <a:extLst>
              <a:ext uri="{FF2B5EF4-FFF2-40B4-BE49-F238E27FC236}">
                <a16:creationId xmlns:a16="http://schemas.microsoft.com/office/drawing/2014/main" id="{FC409EEC-79CD-2E62-2006-4973D05BEC60}"/>
              </a:ext>
            </a:extLst>
          </p:cNvPr>
          <p:cNvSpPr txBox="1"/>
          <p:nvPr/>
        </p:nvSpPr>
        <p:spPr>
          <a:xfrm>
            <a:off x="969264" y="1413080"/>
            <a:ext cx="7324344"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หากมีการพบว่าลูกจ้าง อาจมีการกระทำผิดเกิดขึ้นหรืออยู่ในระหว่างนายจ้างทำการสอบสวน</a:t>
            </a:r>
          </a:p>
          <a:p>
            <a:r>
              <a:rPr lang="th-TH" sz="2000" dirty="0">
                <a:latin typeface="TH Sarabun New" panose="020B0500040200020003" pitchFamily="34" charset="-34"/>
                <a:cs typeface="TH Sarabun New" panose="020B0500040200020003" pitchFamily="34" charset="-34"/>
              </a:rPr>
              <a:t>ข้อเท็จจริงอยู่ ให้นายจ้างบอกกล่าวลูกจ้าง เป็นลายลักษณ์อักษรระบุการกระทำผิด และอาจสั่งพักงานลูกจ้างได้ไม่เกิน 7 วันและต้อง มีการบอกกล่าวล่วงหน้าก่อนพักงาน หากต่อมาพบว่าไม่มีการกระทำผิดของลูกจ้าง</a:t>
            </a:r>
          </a:p>
          <a:p>
            <a:r>
              <a:rPr lang="th-TH" sz="2000" dirty="0">
                <a:latin typeface="TH Sarabun New" panose="020B0500040200020003" pitchFamily="34" charset="-34"/>
                <a:cs typeface="TH Sarabun New" panose="020B0500040200020003" pitchFamily="34" charset="-34"/>
              </a:rPr>
              <a:t>ให้นายจ้างจ่ายค่าจ้างพร้อมดอกเบี้ยร้อยละ 15 บาทต่อปีแก่ลูกจ้างตามกฎหมายด้วย</a:t>
            </a:r>
          </a:p>
        </p:txBody>
      </p:sp>
      <p:sp>
        <p:nvSpPr>
          <p:cNvPr id="9" name="สี่เหลี่ยมผืนผ้า: มุมตัดด้านบน 8">
            <a:extLst>
              <a:ext uri="{FF2B5EF4-FFF2-40B4-BE49-F238E27FC236}">
                <a16:creationId xmlns:a16="http://schemas.microsoft.com/office/drawing/2014/main" id="{7D078CAF-562A-0A19-00AE-C94303455442}"/>
              </a:ext>
            </a:extLst>
          </p:cNvPr>
          <p:cNvSpPr/>
          <p:nvPr/>
        </p:nvSpPr>
        <p:spPr>
          <a:xfrm>
            <a:off x="1033272" y="2816339"/>
            <a:ext cx="3172968" cy="59413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 name="กล่องข้อความ 7">
            <a:extLst>
              <a:ext uri="{FF2B5EF4-FFF2-40B4-BE49-F238E27FC236}">
                <a16:creationId xmlns:a16="http://schemas.microsoft.com/office/drawing/2014/main" id="{9132E51D-39A4-1DEF-5BFE-C79BD24BBC67}"/>
              </a:ext>
            </a:extLst>
          </p:cNvPr>
          <p:cNvSpPr txBox="1"/>
          <p:nvPr/>
        </p:nvSpPr>
        <p:spPr>
          <a:xfrm>
            <a:off x="1033272" y="2967335"/>
            <a:ext cx="4572000"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2.12 ค่าชดเชย และค่าชดเชยพิเศษ</a:t>
            </a:r>
          </a:p>
        </p:txBody>
      </p:sp>
      <p:sp>
        <p:nvSpPr>
          <p:cNvPr id="11" name="กล่องข้อความ 10">
            <a:extLst>
              <a:ext uri="{FF2B5EF4-FFF2-40B4-BE49-F238E27FC236}">
                <a16:creationId xmlns:a16="http://schemas.microsoft.com/office/drawing/2014/main" id="{8016207A-3D57-D278-DAF5-64690BC2388A}"/>
              </a:ext>
            </a:extLst>
          </p:cNvPr>
          <p:cNvSpPr txBox="1"/>
          <p:nvPr/>
        </p:nvSpPr>
        <p:spPr>
          <a:xfrm>
            <a:off x="969264" y="3641288"/>
            <a:ext cx="6867144" cy="1015663"/>
          </a:xfrm>
          <a:prstGeom prst="rect">
            <a:avLst/>
          </a:prstGeom>
          <a:noFill/>
        </p:spPr>
        <p:txBody>
          <a:bodyPr wrap="square">
            <a:spAutoFit/>
          </a:bodyPr>
          <a:lstStyle/>
          <a:p>
            <a:r>
              <a:rPr lang="th-TH" sz="2000" b="1" dirty="0">
                <a:solidFill>
                  <a:srgbClr val="C00000"/>
                </a:solidFill>
                <a:latin typeface="TH Sarabun New" panose="020B0500040200020003" pitchFamily="34" charset="-34"/>
                <a:cs typeface="TH Sarabun New" panose="020B0500040200020003" pitchFamily="34" charset="-34"/>
              </a:rPr>
              <a:t>	ค่าชดเชย </a:t>
            </a:r>
            <a:r>
              <a:rPr lang="th-TH" sz="2000" dirty="0">
                <a:latin typeface="TH Sarabun New" panose="020B0500040200020003" pitchFamily="34" charset="-34"/>
                <a:cs typeface="TH Sarabun New" panose="020B0500040200020003" pitchFamily="34" charset="-34"/>
              </a:rPr>
              <a:t>เป็นเงิน ก้อนที่ลูกจ้างจะได้จากนายจ้าง เพื่อเป็นทุนสำรองในการใช้ชีวิตของลูกจ้างหลังจากที่ลูกจ้างถูกเลิกจ้าง โดยที่ลูกจ้างไม่มีความผิด แต่ถ้าลูกจ้างลาออกจากงานเองโดยสมัครใจ จะไม่ได้เงินชดเชยดังกล่าว</a:t>
            </a:r>
            <a:endParaRPr lang="th-TH" dirty="0">
              <a:latin typeface="TH Sarabun New" panose="020B0500040200020003" pitchFamily="34" charset="-34"/>
              <a:cs typeface="TH Sarabun New" panose="020B0500040200020003" pitchFamily="34" charset="-34"/>
            </a:endParaRPr>
          </a:p>
        </p:txBody>
      </p:sp>
      <p:sp>
        <p:nvSpPr>
          <p:cNvPr id="13" name="กล่องข้อความ 12">
            <a:extLst>
              <a:ext uri="{FF2B5EF4-FFF2-40B4-BE49-F238E27FC236}">
                <a16:creationId xmlns:a16="http://schemas.microsoft.com/office/drawing/2014/main" id="{AFDBB7C2-3A52-F4E1-D930-C77399EB7819}"/>
              </a:ext>
            </a:extLst>
          </p:cNvPr>
          <p:cNvSpPr txBox="1"/>
          <p:nvPr/>
        </p:nvSpPr>
        <p:spPr>
          <a:xfrm>
            <a:off x="1033272" y="4656951"/>
            <a:ext cx="7260336"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latin typeface="TH Sarabun New" panose="020B0500040200020003" pitchFamily="34" charset="-34"/>
                <a:cs typeface="TH Sarabun New" panose="020B0500040200020003" pitchFamily="34" charset="-34"/>
              </a:rPr>
              <a:t>1. ลูกจ้างมีสิทธิได้รับค่าชดเชย </a:t>
            </a:r>
            <a:r>
              <a:rPr lang="th-TH" sz="2000" dirty="0">
                <a:latin typeface="TH Sarabun New" panose="020B0500040200020003" pitchFamily="34" charset="-34"/>
                <a:cs typeface="TH Sarabun New" panose="020B0500040200020003" pitchFamily="34" charset="-34"/>
              </a:rPr>
              <a:t>หากนายจ้างเลิกจ้างโดยลูกจ้างไม่มีความผิด ดังนี้ (พระราชบัญญัติ</a:t>
            </a:r>
          </a:p>
          <a:p>
            <a:r>
              <a:rPr lang="th-TH" sz="2000" dirty="0">
                <a:latin typeface="TH Sarabun New" panose="020B0500040200020003" pitchFamily="34" charset="-34"/>
                <a:cs typeface="TH Sarabun New" panose="020B0500040200020003" pitchFamily="34" charset="-34"/>
              </a:rPr>
              <a:t>คุ้มครองแรงงาน (ฉบับที่ 7) พ.ศ. 2562 มาตรา 118 วรรคแรก)</a:t>
            </a:r>
          </a:p>
          <a:p>
            <a:r>
              <a:rPr lang="th-TH" sz="2000" dirty="0">
                <a:latin typeface="TH Sarabun New" panose="020B0500040200020003" pitchFamily="34" charset="-34"/>
                <a:cs typeface="TH Sarabun New" panose="020B0500040200020003" pitchFamily="34" charset="-34"/>
              </a:rPr>
              <a:t>	(1) ลูกจ้างซึ่งทำงานติดต่อกันครบ 120 วัน แต่ไม่ครบ 1 ปี มีสิทธิได้รับค่าชดเชยเท่ากับค่าจ้าง</a:t>
            </a:r>
          </a:p>
          <a:p>
            <a:r>
              <a:rPr lang="th-TH" sz="2000" dirty="0">
                <a:latin typeface="TH Sarabun New" panose="020B0500040200020003" pitchFamily="34" charset="-34"/>
                <a:cs typeface="TH Sarabun New" panose="020B0500040200020003" pitchFamily="34" charset="-34"/>
              </a:rPr>
              <a:t>อัตราสุดท้าย 30 วัน</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2003502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650740FA-7ADA-7D4C-3E7F-0373E2F3B97E}"/>
              </a:ext>
            </a:extLst>
          </p:cNvPr>
          <p:cNvSpPr txBox="1"/>
          <p:nvPr/>
        </p:nvSpPr>
        <p:spPr>
          <a:xfrm>
            <a:off x="1133856" y="744879"/>
            <a:ext cx="6876288" cy="378565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(2) ลูกจ้างซึ่งทำงานติดต่อกันครบ 1 ปี แต่ไม่ครบ 3 ปี มีสิทธิได้รับค่าชดเชยเท่ากับค่าจ้างอัตรา</a:t>
            </a:r>
          </a:p>
          <a:p>
            <a:r>
              <a:rPr lang="th-TH" sz="2000" dirty="0">
                <a:latin typeface="TH Sarabun New" panose="020B0500040200020003" pitchFamily="34" charset="-34"/>
                <a:cs typeface="TH Sarabun New" panose="020B0500040200020003" pitchFamily="34" charset="-34"/>
              </a:rPr>
              <a:t>สุดท้าย 90 วัน</a:t>
            </a:r>
          </a:p>
          <a:p>
            <a:r>
              <a:rPr lang="th-TH" sz="2000" dirty="0">
                <a:latin typeface="TH Sarabun New" panose="020B0500040200020003" pitchFamily="34" charset="-34"/>
                <a:cs typeface="TH Sarabun New" panose="020B0500040200020003" pitchFamily="34" charset="-34"/>
              </a:rPr>
              <a:t>	(3) ลูกจ้างซึ่งทำงานติดต่อกันครบ 3 ปีแต่ไม่ครบ 6 ปี มีสิทธิได้รับค่าชดเชยเท่ากับค่าจ้างอัตรา</a:t>
            </a:r>
          </a:p>
          <a:p>
            <a:r>
              <a:rPr lang="th-TH" sz="2000" dirty="0">
                <a:latin typeface="TH Sarabun New" panose="020B0500040200020003" pitchFamily="34" charset="-34"/>
                <a:cs typeface="TH Sarabun New" panose="020B0500040200020003" pitchFamily="34" charset="-34"/>
              </a:rPr>
              <a:t>สุดท้าย 180 วัน</a:t>
            </a:r>
          </a:p>
          <a:p>
            <a:r>
              <a:rPr lang="th-TH" sz="2000" dirty="0">
                <a:latin typeface="TH Sarabun New" panose="020B0500040200020003" pitchFamily="34" charset="-34"/>
                <a:cs typeface="TH Sarabun New" panose="020B0500040200020003" pitchFamily="34" charset="-34"/>
              </a:rPr>
              <a:t>	(4) ลูกจ้างซึ่งทำงานติดต่อกันครบ 6 ปี แต่ไม่ครบ 10 ปี มีสิทธิ์ได้รับค่าชดเชยเท่ากับอัตราค่าจ้าง</a:t>
            </a:r>
          </a:p>
          <a:p>
            <a:r>
              <a:rPr lang="th-TH" sz="2000" dirty="0">
                <a:latin typeface="TH Sarabun New" panose="020B0500040200020003" pitchFamily="34" charset="-34"/>
                <a:cs typeface="TH Sarabun New" panose="020B0500040200020003" pitchFamily="34" charset="-34"/>
              </a:rPr>
              <a:t>สุดท้าย 240 วัน</a:t>
            </a:r>
          </a:p>
          <a:p>
            <a:r>
              <a:rPr lang="th-TH" sz="2000" dirty="0">
                <a:latin typeface="TH Sarabun New" panose="020B0500040200020003" pitchFamily="34" charset="-34"/>
                <a:cs typeface="TH Sarabun New" panose="020B0500040200020003" pitchFamily="34" charset="-34"/>
              </a:rPr>
              <a:t>	(5) ลูกจ้างซึ่งทำงานติดต่อกันครบ 10 ปีขึ้นไป มีสิทธิ์ได้รับค่าชดเชยเท่ากับค่าจ้างอัตราสุดท้าย</a:t>
            </a:r>
          </a:p>
          <a:p>
            <a:r>
              <a:rPr lang="th-TH" sz="2000" dirty="0">
                <a:latin typeface="TH Sarabun New" panose="020B0500040200020003" pitchFamily="34" charset="-34"/>
                <a:cs typeface="TH Sarabun New" panose="020B0500040200020003" pitchFamily="34" charset="-34"/>
              </a:rPr>
              <a:t>300 วัน</a:t>
            </a:r>
          </a:p>
          <a:p>
            <a:r>
              <a:rPr lang="th-TH" sz="2000" dirty="0">
                <a:latin typeface="TH Sarabun New" panose="020B0500040200020003" pitchFamily="34" charset="-34"/>
                <a:cs typeface="TH Sarabun New" panose="020B0500040200020003" pitchFamily="34" charset="-34"/>
              </a:rPr>
              <a:t>	(6) ลูกจ้างซึ่งทำงานติดต่อกันครบยี่สิบปีขึ้นไป ให้จ่ายไม่น้อยกว่าค่าจ้างอัตราสุดท้าย สี่ร้อยวัน หรือไม่น้อยกว่าค่าจ้างของการทา งานสี่ร้อยวันสุดท้ายสา หรับลูกจ้างซึ่งได้รับค่าจ้างตามผลงาน โดยคำนวณเป็นหน่วย</a:t>
            </a:r>
            <a:endParaRPr lang="th-TH" dirty="0">
              <a:latin typeface="TH Sarabun New" panose="020B0500040200020003" pitchFamily="34" charset="-34"/>
              <a:cs typeface="TH Sarabun New" panose="020B0500040200020003" pitchFamily="34" charset="-34"/>
            </a:endParaRPr>
          </a:p>
        </p:txBody>
      </p:sp>
      <p:sp>
        <p:nvSpPr>
          <p:cNvPr id="6" name="สี่เหลี่ยมผืนผ้า: มุมมน 5">
            <a:extLst>
              <a:ext uri="{FF2B5EF4-FFF2-40B4-BE49-F238E27FC236}">
                <a16:creationId xmlns:a16="http://schemas.microsoft.com/office/drawing/2014/main" id="{88F8800A-467E-0C3B-3765-4A3D6BC93168}"/>
              </a:ext>
            </a:extLst>
          </p:cNvPr>
          <p:cNvSpPr/>
          <p:nvPr/>
        </p:nvSpPr>
        <p:spPr>
          <a:xfrm>
            <a:off x="1517904" y="4617720"/>
            <a:ext cx="5916168" cy="1197864"/>
          </a:xfrm>
          <a:prstGeom prst="round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กล่องข้อความ 4">
            <a:extLst>
              <a:ext uri="{FF2B5EF4-FFF2-40B4-BE49-F238E27FC236}">
                <a16:creationId xmlns:a16="http://schemas.microsoft.com/office/drawing/2014/main" id="{CD9FD806-8488-8DB4-E622-5774695723AB}"/>
              </a:ext>
            </a:extLst>
          </p:cNvPr>
          <p:cNvSpPr txBox="1"/>
          <p:nvPr/>
        </p:nvSpPr>
        <p:spPr>
          <a:xfrm>
            <a:off x="1709928" y="4754916"/>
            <a:ext cx="5724144" cy="923330"/>
          </a:xfrm>
          <a:prstGeom prst="rect">
            <a:avLst/>
          </a:prstGeom>
          <a:noFill/>
        </p:spPr>
        <p:txBody>
          <a:bodyPr wrap="square">
            <a:spAutoFit/>
          </a:bodyPr>
          <a:lstStyle/>
          <a:p>
            <a:r>
              <a:rPr lang="th-TH" b="1" dirty="0">
                <a:solidFill>
                  <a:schemeClr val="accent2"/>
                </a:solidFill>
                <a:latin typeface="TH Sarabun New" panose="020B0500040200020003" pitchFamily="34" charset="-34"/>
                <a:cs typeface="TH Sarabun New" panose="020B0500040200020003" pitchFamily="34" charset="-34"/>
              </a:rPr>
              <a:t>***กรณีลูกจ้างกระทำผิดอย่างร้ายแรงต่องานของนายจ้าง ตามที่กฎหมายระบุ นายจ้างไม่ต้องจ่ายค่าชดเชยให้ลูกจ้างและสามารถยกเลิกสัญญาจ้างแรงงานได้ทันทีถือว่าเป็นความผิดร้ายแรง(มาตรา 119 วรรคแรก แห่งตามพระราชบัญญัติคุ้มครองแรงาน)</a:t>
            </a:r>
          </a:p>
        </p:txBody>
      </p:sp>
    </p:spTree>
    <p:extLst>
      <p:ext uri="{BB962C8B-B14F-4D97-AF65-F5344CB8AC3E}">
        <p14:creationId xmlns:p14="http://schemas.microsoft.com/office/powerpoint/2010/main" val="1012902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6D6F43F4-963B-26DC-3049-C79AF3CF5190}"/>
              </a:ext>
            </a:extLst>
          </p:cNvPr>
          <p:cNvSpPr txBox="1"/>
          <p:nvPr/>
        </p:nvSpPr>
        <p:spPr>
          <a:xfrm>
            <a:off x="1051560" y="856613"/>
            <a:ext cx="7315200" cy="532453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นายจ้างไม่ต้องจ่ายค่าชดเชยให้แก่ลูกจ้างซึ่งเลิกจ้างในกรณีหนึ่งกรณีใด ดังต่อไปนี้</a:t>
            </a:r>
          </a:p>
          <a:p>
            <a:r>
              <a:rPr lang="th-TH" sz="2000" dirty="0">
                <a:latin typeface="TH Sarabun New" panose="020B0500040200020003" pitchFamily="34" charset="-34"/>
                <a:cs typeface="TH Sarabun New" panose="020B0500040200020003" pitchFamily="34" charset="-34"/>
              </a:rPr>
              <a:t>	(1) ทุจริตต่อหน้าที่หรือกระทำความผิดอาญาโดยเจตนาแก่นายจ้าง เช่น ยักยอกทรัพย์นายจ้าง</a:t>
            </a:r>
          </a:p>
          <a:p>
            <a:r>
              <a:rPr lang="th-TH" sz="2000" dirty="0">
                <a:latin typeface="TH Sarabun New" panose="020B0500040200020003" pitchFamily="34" charset="-34"/>
                <a:cs typeface="TH Sarabun New" panose="020B0500040200020003" pitchFamily="34" charset="-34"/>
              </a:rPr>
              <a:t>	(2) จงใจทำให้นายจ้างได้รับความเสียหาย เช่น กินเหล้าจนเมาแล้วนำรถของนายจ้างไปขับชนเกิด</a:t>
            </a:r>
          </a:p>
          <a:p>
            <a:r>
              <a:rPr lang="th-TH" sz="2000" dirty="0">
                <a:latin typeface="TH Sarabun New" panose="020B0500040200020003" pitchFamily="34" charset="-34"/>
                <a:cs typeface="TH Sarabun New" panose="020B0500040200020003" pitchFamily="34" charset="-34"/>
              </a:rPr>
              <a:t>อุบัติเหตุ</a:t>
            </a:r>
          </a:p>
          <a:p>
            <a:r>
              <a:rPr lang="th-TH" sz="2000" dirty="0">
                <a:latin typeface="TH Sarabun New" panose="020B0500040200020003" pitchFamily="34" charset="-34"/>
                <a:cs typeface="TH Sarabun New" panose="020B0500040200020003" pitchFamily="34" charset="-34"/>
              </a:rPr>
              <a:t>	(3) ประมาทเลินเล่อเป็นเหตุให้นายจ้างได้รับความเสียหายอย่างร้ายแรง เช่น ขณะลูกจ้างมีหน้าที่</a:t>
            </a:r>
          </a:p>
          <a:p>
            <a:r>
              <a:rPr lang="th-TH" sz="2000" dirty="0">
                <a:latin typeface="TH Sarabun New" panose="020B0500040200020003" pitchFamily="34" charset="-34"/>
                <a:cs typeface="TH Sarabun New" panose="020B0500040200020003" pitchFamily="34" charset="-34"/>
              </a:rPr>
              <a:t>ต้องควบคุมเครื่องจักรขณะทำงาน แต่ขณะนั้นมัวแต่เล่น </a:t>
            </a:r>
            <a:r>
              <a:rPr lang="th-TH" sz="2000" dirty="0" err="1">
                <a:latin typeface="TH Sarabun New" panose="020B0500040200020003" pitchFamily="34" charset="-34"/>
                <a:cs typeface="TH Sarabun New" panose="020B0500040200020003" pitchFamily="34" charset="-34"/>
              </a:rPr>
              <a:t>เฟส</a:t>
            </a:r>
            <a:r>
              <a:rPr lang="th-TH" sz="2000" dirty="0">
                <a:latin typeface="TH Sarabun New" panose="020B0500040200020003" pitchFamily="34" charset="-34"/>
                <a:cs typeface="TH Sarabun New" panose="020B0500040200020003" pitchFamily="34" charset="-34"/>
              </a:rPr>
              <a:t>บุ๊ค แชทไลน์ เป็นการกระทำโดยประมาท</a:t>
            </a:r>
          </a:p>
          <a:p>
            <a:r>
              <a:rPr lang="th-TH" sz="2000" dirty="0">
                <a:latin typeface="TH Sarabun New" panose="020B0500040200020003" pitchFamily="34" charset="-34"/>
                <a:cs typeface="TH Sarabun New" panose="020B0500040200020003" pitchFamily="34" charset="-34"/>
              </a:rPr>
              <a:t>ให้เครื่องจักรเกิดการทำงานพลาด จนเกิดความเสียหายขึ้น</a:t>
            </a:r>
          </a:p>
          <a:p>
            <a:r>
              <a:rPr lang="th-TH" sz="2000" dirty="0">
                <a:latin typeface="TH Sarabun New" panose="020B0500040200020003" pitchFamily="34" charset="-34"/>
                <a:cs typeface="TH Sarabun New" panose="020B0500040200020003" pitchFamily="34" charset="-34"/>
              </a:rPr>
              <a:t>	(4) ฝ่าฝืนข้อบังคับเกี่ยวกับการทำงาน ระเบียบหรือคำสั่งของนายจ้างอันชอบด้วยกฎหมายและ</a:t>
            </a:r>
          </a:p>
          <a:p>
            <a:r>
              <a:rPr lang="th-TH" sz="2000" dirty="0">
                <a:latin typeface="TH Sarabun New" panose="020B0500040200020003" pitchFamily="34" charset="-34"/>
                <a:cs typeface="TH Sarabun New" panose="020B0500040200020003" pitchFamily="34" charset="-34"/>
              </a:rPr>
              <a:t>เป็นธรรม และนายจ้างได้ตักเตือนเป็นหนังสือแล้ว เว้นแต่กรณีที่ร้ายแรง นายจ้างไม่จำเป็นต้องตักเตือน หนังสือ</a:t>
            </a:r>
          </a:p>
          <a:p>
            <a:r>
              <a:rPr lang="th-TH" sz="2000" dirty="0">
                <a:latin typeface="TH Sarabun New" panose="020B0500040200020003" pitchFamily="34" charset="-34"/>
                <a:cs typeface="TH Sarabun New" panose="020B0500040200020003" pitchFamily="34" charset="-34"/>
              </a:rPr>
              <a:t>เตือนให้มีผลบังคับได้ไม่เกินหนึ่งปีนับแต่วันที่ลูกจ้างได้กระทำผิด เช่น ลูกจ้างมาทำงานสายประจำ นายจ้าง</a:t>
            </a:r>
          </a:p>
          <a:p>
            <a:r>
              <a:rPr lang="th-TH" sz="2000" dirty="0">
                <a:latin typeface="TH Sarabun New" panose="020B0500040200020003" pitchFamily="34" charset="-34"/>
                <a:cs typeface="TH Sarabun New" panose="020B0500040200020003" pitchFamily="34" charset="-34"/>
              </a:rPr>
              <a:t>ก็ได้มีการเตือนเป็นหนังสือแล้ว แต่ก็ยังคงมาสาย อีกหลายครั้ง</a:t>
            </a:r>
          </a:p>
          <a:p>
            <a:r>
              <a:rPr lang="th-TH" sz="2000" dirty="0">
                <a:latin typeface="TH Sarabun New" panose="020B0500040200020003" pitchFamily="34" charset="-34"/>
                <a:cs typeface="TH Sarabun New" panose="020B0500040200020003" pitchFamily="34" charset="-34"/>
              </a:rPr>
              <a:t>	(5) ละทิ้งหน้าที่เป็นเวลาสามวันทำงานติดต่อกันไม่ว่าจะมีวันหยุดคั่นหรือไม่ก็ตามโดยไม่มีเหตุ</a:t>
            </a:r>
          </a:p>
          <a:p>
            <a:r>
              <a:rPr lang="th-TH" sz="2000" dirty="0">
                <a:latin typeface="TH Sarabun New" panose="020B0500040200020003" pitchFamily="34" charset="-34"/>
                <a:cs typeface="TH Sarabun New" panose="020B0500040200020003" pitchFamily="34" charset="-34"/>
              </a:rPr>
              <a:t>อันสมควร</a:t>
            </a:r>
          </a:p>
          <a:p>
            <a:r>
              <a:rPr lang="th-TH" sz="2000" dirty="0">
                <a:latin typeface="TH Sarabun New" panose="020B0500040200020003" pitchFamily="34" charset="-34"/>
                <a:cs typeface="TH Sarabun New" panose="020B0500040200020003" pitchFamily="34" charset="-34"/>
              </a:rPr>
              <a:t>	(6) ได้รับโทษจำคุกตามคำพิพากษาถึงที่สุดให้จำคุก</a:t>
            </a:r>
          </a:p>
          <a:p>
            <a:r>
              <a:rPr lang="th-TH" sz="2000" dirty="0">
                <a:latin typeface="TH Sarabun New" panose="020B0500040200020003" pitchFamily="34" charset="-34"/>
                <a:cs typeface="TH Sarabun New" panose="020B0500040200020003" pitchFamily="34" charset="-34"/>
              </a:rPr>
              <a:t>	(7) ถ้าเป็นความผิดที่ได้กระทำโดยประมาทหรือความผิดลหุโทษต้องเป็นกรณีที่เป็นเหตุให้นายจ้าง</a:t>
            </a:r>
          </a:p>
          <a:p>
            <a:r>
              <a:rPr lang="th-TH" sz="2000" dirty="0">
                <a:latin typeface="TH Sarabun New" panose="020B0500040200020003" pitchFamily="34" charset="-34"/>
                <a:cs typeface="TH Sarabun New" panose="020B0500040200020003" pitchFamily="34" charset="-34"/>
              </a:rPr>
              <a:t>ได้รับความเสียหาย</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722606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2DF6797E-D6BC-AFFF-2807-A60BEB2758F9}"/>
              </a:ext>
            </a:extLst>
          </p:cNvPr>
          <p:cNvSpPr txBox="1"/>
          <p:nvPr/>
        </p:nvSpPr>
        <p:spPr>
          <a:xfrm>
            <a:off x="1056132" y="578072"/>
            <a:ext cx="6766560"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บรรดากฎหมาย กฎ และข้อบังคับอื่น ในส่วนที่มีบัญญัติไว้แล้วในพระราชบัญญัติคุ้มครองแรงงานพ.ศ. 2541 ใช้บังคับกับกิจการที่มีการจ้างแรงานทุกราย ทุกประเภท ทุกกิจการ ไม่ว่าจะมีลูกจ้างมากน้อยเพียงใด ยกเว้นแต่เฉพาะกิจการที่มิให้ใช้บังคับตามมาตรา 4 ดังนี้</a:t>
            </a:r>
          </a:p>
        </p:txBody>
      </p:sp>
      <p:sp>
        <p:nvSpPr>
          <p:cNvPr id="9" name="กล่องข้อความ 8">
            <a:extLst>
              <a:ext uri="{FF2B5EF4-FFF2-40B4-BE49-F238E27FC236}">
                <a16:creationId xmlns:a16="http://schemas.microsoft.com/office/drawing/2014/main" id="{4C64BE49-665E-C285-B0E3-9DC52B346BBB}"/>
              </a:ext>
            </a:extLst>
          </p:cNvPr>
          <p:cNvSpPr txBox="1"/>
          <p:nvPr/>
        </p:nvSpPr>
        <p:spPr>
          <a:xfrm>
            <a:off x="1014984" y="1593735"/>
            <a:ext cx="6684264" cy="286232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ราชการส่วนกลาง ราชการส่วนภูมิภาค และราชการส่วนท้องถิ่น มีกฎหมายเฉพาะอยู่</a:t>
            </a:r>
          </a:p>
          <a:p>
            <a:r>
              <a:rPr lang="th-TH" sz="2000" dirty="0">
                <a:latin typeface="TH Sarabun New" panose="020B0500040200020003" pitchFamily="34" charset="-34"/>
                <a:cs typeface="TH Sarabun New" panose="020B0500040200020003" pitchFamily="34" charset="-34"/>
              </a:rPr>
              <a:t>	(2) รัฐวิสาหกิจตามกฎหมายที่ว่าด้วยแรงงานรัฐวิสาหกิจสัมพันธ์ มีกฎหมายเฉพาะอยู่</a:t>
            </a:r>
          </a:p>
          <a:p>
            <a:r>
              <a:rPr lang="th-TH" sz="2000" dirty="0">
                <a:latin typeface="TH Sarabun New" panose="020B0500040200020003" pitchFamily="34" charset="-34"/>
                <a:cs typeface="TH Sarabun New" panose="020B0500040200020003" pitchFamily="34" charset="-34"/>
              </a:rPr>
              <a:t>	(3) อื่น ๆ ตามกฎหมายกำหนด นอกจากนี้ในปัจจุบัน กฎกระทรวงว่าด้วยการคุ้มครองแรงงานในงานที่รับไปทำที่บ้าน พ.ศ. 2547 และกฎกระทรวงว่าด้วยการคุ้มครองแรงงานในงานเกษตรกรรม พ.ศ. 2547</a:t>
            </a:r>
          </a:p>
          <a:p>
            <a:r>
              <a:rPr lang="th-TH" sz="2000" dirty="0">
                <a:latin typeface="TH Sarabun New" panose="020B0500040200020003" pitchFamily="34" charset="-34"/>
                <a:cs typeface="TH Sarabun New" panose="020B0500040200020003" pitchFamily="34" charset="-34"/>
              </a:rPr>
              <a:t>	(4) นายจ้างที่ประกอบกิจการโรงเรียนเอกชน ตามกฎหมายว่าด้วยโรงเรียนเอกชน เฉพาะในส่วนที่เกี่ยวกับครูใหญ่และครูในโรงเรียน</a:t>
            </a:r>
          </a:p>
          <a:p>
            <a:r>
              <a:rPr lang="th-TH" sz="2000" dirty="0">
                <a:latin typeface="TH Sarabun New" panose="020B0500040200020003" pitchFamily="34" charset="-34"/>
                <a:cs typeface="TH Sarabun New" panose="020B0500040200020003" pitchFamily="34" charset="-34"/>
              </a:rPr>
              <a:t>	(5) นายจ้างซึ่งลูกจ้างทำงานเกี่ยวกับงานบ้าน อันมิได้ประกอบธุรกิจรวมอยู่ด้วย เช่น ผู้ช่วยแม่บ้าน</a:t>
            </a:r>
          </a:p>
        </p:txBody>
      </p:sp>
      <p:sp>
        <p:nvSpPr>
          <p:cNvPr id="11" name="กล่องข้อความ 10">
            <a:extLst>
              <a:ext uri="{FF2B5EF4-FFF2-40B4-BE49-F238E27FC236}">
                <a16:creationId xmlns:a16="http://schemas.microsoft.com/office/drawing/2014/main" id="{B7E74998-5537-4BBA-9431-196CA7ECC409}"/>
              </a:ext>
            </a:extLst>
          </p:cNvPr>
          <p:cNvSpPr txBox="1"/>
          <p:nvPr/>
        </p:nvSpPr>
        <p:spPr>
          <a:xfrm>
            <a:off x="1014984" y="4456057"/>
            <a:ext cx="7498080" cy="193899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พระราชบัญญัติคุ้มครองแรงงาน เป็นกฎหมายที่เกี่ยวข้องสัมพันธ์กันระหว่างนายจ้างกันลูกจ้าง ที่พึง</a:t>
            </a:r>
          </a:p>
          <a:p>
            <a:r>
              <a:rPr lang="th-TH" sz="2000" dirty="0">
                <a:latin typeface="TH Sarabun New" panose="020B0500040200020003" pitchFamily="34" charset="-34"/>
                <a:cs typeface="TH Sarabun New" panose="020B0500040200020003" pitchFamily="34" charset="-34"/>
              </a:rPr>
              <a:t>ปฏิบัติต่อกันตามสิทธิหน้าที่ ใช้บังคับระหว่างนายจ้างกับลูกจ้าง เป็นกฎหมายที่เกี่ยวข้องกับความสงบเรียบร้อย</a:t>
            </a:r>
          </a:p>
          <a:p>
            <a:r>
              <a:rPr lang="th-TH" sz="2000" dirty="0">
                <a:latin typeface="TH Sarabun New" panose="020B0500040200020003" pitchFamily="34" charset="-34"/>
                <a:cs typeface="TH Sarabun New" panose="020B0500040200020003" pitchFamily="34" charset="-34"/>
              </a:rPr>
              <a:t>และความเป็นธรรมในการจ้างงาน รวมทั้งถือเป็นการกำหนดมาตรฐานขั้นต่ำ ที่นายจ้างจะพึงปฏิบัติต่อลูกจ้าง</a:t>
            </a:r>
          </a:p>
          <a:p>
            <a:r>
              <a:rPr lang="th-TH" sz="2000" dirty="0">
                <a:latin typeface="TH Sarabun New" panose="020B0500040200020003" pitchFamily="34" charset="-34"/>
                <a:cs typeface="TH Sarabun New" panose="020B0500040200020003" pitchFamily="34" charset="-34"/>
              </a:rPr>
              <a:t>คือ นายจ้างจะต้องถือปฏิบัติต่อลูกจ้างไม่ต่ำกว่ามาตรฐานที่กำหนดย่อมทำได้ พระราชบัญญัติคุ้มครองแรงงาน</a:t>
            </a:r>
          </a:p>
          <a:p>
            <a:r>
              <a:rPr lang="th-TH" sz="2000" dirty="0">
                <a:latin typeface="TH Sarabun New" panose="020B0500040200020003" pitchFamily="34" charset="-34"/>
                <a:cs typeface="TH Sarabun New" panose="020B0500040200020003" pitchFamily="34" charset="-34"/>
              </a:rPr>
              <a:t>เป็นกฎหมายพิเศษ ที่ใช้บังคับระหว่างนายจ้างลูกจ้าง ขณะเดียวกันก็ได้กำหนดโทษทางอาญาแก่ผู้ที่ไม่ปฏิบัติ</a:t>
            </a:r>
          </a:p>
          <a:p>
            <a:r>
              <a:rPr lang="th-TH" sz="2000" dirty="0">
                <a:latin typeface="TH Sarabun New" panose="020B0500040200020003" pitchFamily="34" charset="-34"/>
                <a:cs typeface="TH Sarabun New" panose="020B0500040200020003" pitchFamily="34" charset="-34"/>
              </a:rPr>
              <a:t>ตามด้วย</a:t>
            </a:r>
          </a:p>
        </p:txBody>
      </p:sp>
    </p:spTree>
    <p:extLst>
      <p:ext uri="{BB962C8B-B14F-4D97-AF65-F5344CB8AC3E}">
        <p14:creationId xmlns:p14="http://schemas.microsoft.com/office/powerpoint/2010/main" val="3471499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รูปภาพ 2">
            <a:extLst>
              <a:ext uri="{FF2B5EF4-FFF2-40B4-BE49-F238E27FC236}">
                <a16:creationId xmlns:a16="http://schemas.microsoft.com/office/drawing/2014/main" id="{561DDFD8-C098-963D-35D5-D6918768CADC}"/>
              </a:ext>
            </a:extLst>
          </p:cNvPr>
          <p:cNvPicPr>
            <a:picLocks noChangeAspect="1"/>
          </p:cNvPicPr>
          <p:nvPr/>
        </p:nvPicPr>
        <p:blipFill>
          <a:blip r:embed="rId2"/>
          <a:stretch>
            <a:fillRect/>
          </a:stretch>
        </p:blipFill>
        <p:spPr>
          <a:xfrm>
            <a:off x="2598801" y="640343"/>
            <a:ext cx="3946398" cy="1277610"/>
          </a:xfrm>
          <a:prstGeom prst="rect">
            <a:avLst/>
          </a:prstGeom>
        </p:spPr>
      </p:pic>
      <p:sp>
        <p:nvSpPr>
          <p:cNvPr id="5" name="กล่องข้อความ 4">
            <a:extLst>
              <a:ext uri="{FF2B5EF4-FFF2-40B4-BE49-F238E27FC236}">
                <a16:creationId xmlns:a16="http://schemas.microsoft.com/office/drawing/2014/main" id="{609CB578-F26C-2EFB-F56D-F145AB00454F}"/>
              </a:ext>
            </a:extLst>
          </p:cNvPr>
          <p:cNvSpPr txBox="1"/>
          <p:nvPr/>
        </p:nvSpPr>
        <p:spPr>
          <a:xfrm>
            <a:off x="1152144" y="2173450"/>
            <a:ext cx="6940296"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rgbClr val="993300"/>
                </a:solidFill>
                <a:latin typeface="TH Sarabun New" panose="020B0500040200020003" pitchFamily="34" charset="-34"/>
                <a:cs typeface="TH Sarabun New" panose="020B0500040200020003" pitchFamily="34" charset="-34"/>
              </a:rPr>
              <a:t>ค่าชดเชยพิเศษ </a:t>
            </a:r>
            <a:r>
              <a:rPr lang="th-TH" sz="2000" dirty="0">
                <a:latin typeface="TH Sarabun New" panose="020B0500040200020003" pitchFamily="34" charset="-34"/>
                <a:cs typeface="TH Sarabun New" panose="020B0500040200020003" pitchFamily="34" charset="-34"/>
              </a:rPr>
              <a:t>เป็นการชดเชยรายได้ให้ลูกจ้างเพิ่มจาก กรณีลูกจ้างมีสิทธิได้ค่าชดเชยปกติอยู่แล้วตามกฎหมาย เมื่อสัญญาจ้างสิ้นสุดลงเพราะมีเหตุกรณีพิเศษที่กำหนดไว้ในพระราชบัญญัตินี้ (มาตรา 5, 120–122แห่งพระราชบัญญัติคุ้มครองแรงงาน พ.ศ. 2541)</a:t>
            </a:r>
            <a:endParaRPr lang="th-TH" dirty="0">
              <a:latin typeface="TH Sarabun New" panose="020B0500040200020003" pitchFamily="34" charset="-34"/>
              <a:cs typeface="TH Sarabun New" panose="020B0500040200020003" pitchFamily="34" charset="-34"/>
            </a:endParaRPr>
          </a:p>
        </p:txBody>
      </p:sp>
      <p:sp>
        <p:nvSpPr>
          <p:cNvPr id="7" name="กล่องข้อความ 6">
            <a:extLst>
              <a:ext uri="{FF2B5EF4-FFF2-40B4-BE49-F238E27FC236}">
                <a16:creationId xmlns:a16="http://schemas.microsoft.com/office/drawing/2014/main" id="{974932F9-E254-855A-6BCC-531AB3E2523B}"/>
              </a:ext>
            </a:extLst>
          </p:cNvPr>
          <p:cNvSpPr txBox="1"/>
          <p:nvPr/>
        </p:nvSpPr>
        <p:spPr>
          <a:xfrm>
            <a:off x="1175004" y="3220332"/>
            <a:ext cx="6793992"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rgbClr val="00B050"/>
                </a:solidFill>
                <a:latin typeface="TH Sarabun New" panose="020B0500040200020003" pitchFamily="34" charset="-34"/>
                <a:cs typeface="TH Sarabun New" panose="020B0500040200020003" pitchFamily="34" charset="-34"/>
              </a:rPr>
              <a:t>1. ในกรณีที่นายจ้างจะเลิกจ้างลูกจ้างเพราะเหตุปรับปรุงหน่วยงาน กระบวนการผลิตการจำหน่ายหรือการบริการอันเนื่องมาจากการนำเครื่องจักรมาใช้หรือเปลี่ยนแปลงเครื่อง จักรหรือเทคโนโลยี ซึ่งเป็นเหตุให้ต้องลดจำนวนลูกจ้างลง นายจ้างต้องปฏิบัติดังนี้</a:t>
            </a:r>
            <a:endParaRPr lang="th-TH" b="1" dirty="0">
              <a:solidFill>
                <a:srgbClr val="00B050"/>
              </a:solidFill>
              <a:latin typeface="TH Sarabun New" panose="020B0500040200020003" pitchFamily="34" charset="-34"/>
              <a:cs typeface="TH Sarabun New" panose="020B0500040200020003" pitchFamily="34" charset="-34"/>
            </a:endParaRPr>
          </a:p>
        </p:txBody>
      </p:sp>
      <p:sp>
        <p:nvSpPr>
          <p:cNvPr id="9" name="กล่องข้อความ 8">
            <a:extLst>
              <a:ext uri="{FF2B5EF4-FFF2-40B4-BE49-F238E27FC236}">
                <a16:creationId xmlns:a16="http://schemas.microsoft.com/office/drawing/2014/main" id="{1DA95E11-140D-6295-1132-2B2D074A4A74}"/>
              </a:ext>
            </a:extLst>
          </p:cNvPr>
          <p:cNvSpPr txBox="1"/>
          <p:nvPr/>
        </p:nvSpPr>
        <p:spPr>
          <a:xfrm>
            <a:off x="1078992" y="4235995"/>
            <a:ext cx="7498080" cy="193899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แจ้งวันที่จะเลิกจ้าง เหตุผลของการเลิกจ้าง และรายชื่อลูกจ้างที่จะถูกเลิกจ้าง ให้ลูกจ้างและ</a:t>
            </a:r>
          </a:p>
          <a:p>
            <a:r>
              <a:rPr lang="th-TH" sz="2000" dirty="0">
                <a:latin typeface="TH Sarabun New" panose="020B0500040200020003" pitchFamily="34" charset="-34"/>
                <a:cs typeface="TH Sarabun New" panose="020B0500040200020003" pitchFamily="34" charset="-34"/>
              </a:rPr>
              <a:t>พนักงานตรวจแรงงาน ทราบล่วงหน้าไม่น้อยกว่าหกสิบวันก่อนวันที่จะเลิกจ้าง</a:t>
            </a:r>
          </a:p>
          <a:p>
            <a:r>
              <a:rPr lang="th-TH" sz="2000" dirty="0">
                <a:latin typeface="TH Sarabun New" panose="020B0500040200020003" pitchFamily="34" charset="-34"/>
                <a:cs typeface="TH Sarabun New" panose="020B0500040200020003" pitchFamily="34" charset="-34"/>
              </a:rPr>
              <a:t>	(2) ถ้าไม่ แจ้งแก่ลูกจ้างที่จะเลิกจ้างทราบล่วงหน้า หรือแจ้งล่วงหน้าน้อยกว่าระยะเวลาหกสิบวัน</a:t>
            </a:r>
          </a:p>
          <a:p>
            <a:r>
              <a:rPr lang="th-TH" sz="2000" dirty="0">
                <a:latin typeface="TH Sarabun New" panose="020B0500040200020003" pitchFamily="34" charset="-34"/>
                <a:cs typeface="TH Sarabun New" panose="020B0500040200020003" pitchFamily="34" charset="-34"/>
              </a:rPr>
              <a:t>นายจ้างต้องจ่ายค่าชดเชยพิเศษแทนการบอกกล่าวล่วงหน้าแก่ลูกจ้างเท่ากับค่า จ้างอัตราสุดท้ายหกสิบวัน</a:t>
            </a:r>
          </a:p>
          <a:p>
            <a:r>
              <a:rPr lang="th-TH" sz="2000" dirty="0">
                <a:latin typeface="TH Sarabun New" panose="020B0500040200020003" pitchFamily="34" charset="-34"/>
                <a:cs typeface="TH Sarabun New" panose="020B0500040200020003" pitchFamily="34" charset="-34"/>
              </a:rPr>
              <a:t>หรือเท่ากับค่าจ้างของการทำงานหกสิบวันสุดท้ายสำหรับลูกจ้างซึ่งได้รับค่า จ้างตามผลงานโดยคำนวณ</a:t>
            </a:r>
          </a:p>
          <a:p>
            <a:r>
              <a:rPr lang="th-TH" sz="2000" dirty="0">
                <a:latin typeface="TH Sarabun New" panose="020B0500040200020003" pitchFamily="34" charset="-34"/>
                <a:cs typeface="TH Sarabun New" panose="020B0500040200020003" pitchFamily="34" charset="-34"/>
              </a:rPr>
              <a:t>เป็นหน่วย</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33454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B7E4F699-D4B0-84EF-4D88-6155FD7B42A9}"/>
              </a:ext>
            </a:extLst>
          </p:cNvPr>
          <p:cNvSpPr txBox="1"/>
          <p:nvPr/>
        </p:nvSpPr>
        <p:spPr>
          <a:xfrm>
            <a:off x="1207008" y="881164"/>
            <a:ext cx="6336792"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a:t>
            </a:r>
            <a:r>
              <a:rPr lang="th-TH" sz="2000" b="1" dirty="0">
                <a:solidFill>
                  <a:srgbClr val="009999"/>
                </a:solidFill>
                <a:latin typeface="TH Sarabun New" panose="020B0500040200020003" pitchFamily="34" charset="-34"/>
                <a:cs typeface="TH Sarabun New" panose="020B0500040200020003" pitchFamily="34" charset="-34"/>
              </a:rPr>
              <a:t>ค่าชดเชยแทนการบอกกล่าวล่วงหน้านี้ ให้ถือว่านายจ้างได้จ่ายค่าสินจ้างแทน การบอกกล่าวล่วงหน้าตามกฎหมายด้วย นายจ้างต้องจ่ายค่าชดเชยพิเศษเพิ่มขึ้นจากค่าชดเชยปกติดังต่อไปนี้</a:t>
            </a:r>
          </a:p>
        </p:txBody>
      </p:sp>
      <p:sp>
        <p:nvSpPr>
          <p:cNvPr id="5" name="กล่องข้อความ 4">
            <a:extLst>
              <a:ext uri="{FF2B5EF4-FFF2-40B4-BE49-F238E27FC236}">
                <a16:creationId xmlns:a16="http://schemas.microsoft.com/office/drawing/2014/main" id="{03D30AF2-0424-A2F6-1E4E-EC43C9504D9C}"/>
              </a:ext>
            </a:extLst>
          </p:cNvPr>
          <p:cNvSpPr txBox="1"/>
          <p:nvPr/>
        </p:nvSpPr>
        <p:spPr>
          <a:xfrm>
            <a:off x="1207008" y="1896827"/>
            <a:ext cx="6729984" cy="286232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ลูกจ้างทำงานติดต่อกันครบหกปีขึ้นไป นายจ้างจะต้องจ่ายค่าชดเชย พิเศษเพิ่มขึ้นจากค่าชดเชยปกติซึ่งลูกจ้างนั้นมีสิทธิได้รับอยู่แล้ว ไม่น้อยกว่าค่าจ้างอัตราสุดท้ายสิบห้าวันต่อการทำงานครบหนึ่งปี หรือไม่น้อยกว่าค่าจ้างของการทำงานสิบห้าวันสุดท้ายต่อการทำงาน ครบหนึ่งปีสำหรับลูกจ้างซึ่งได้รับค่าจ้างตามผลงานโดยคำนวณเป็นหน่วย</a:t>
            </a:r>
          </a:p>
          <a:p>
            <a:r>
              <a:rPr lang="th-TH" sz="2000" dirty="0">
                <a:latin typeface="TH Sarabun New" panose="020B0500040200020003" pitchFamily="34" charset="-34"/>
                <a:cs typeface="TH Sarabun New" panose="020B0500040200020003" pitchFamily="34" charset="-34"/>
              </a:rPr>
              <a:t>	2. ค่าชดเชยพิเศษนี้รวมแล้วต้องไม่เกินค่าจ้างอัตราสุดท้ายสามร้อย หกสิบวัน หรือไม่เกินค่าจ้างของการทำงานสามร้อยหกสิบวันสุดท้าย สำหรับลูกจ้างซึ่งได้รับค่าจ้างตามผลงานโดยคำนวณเป็นหน่วยแต่รวมแล้วต้องไม่เกินค่าจ้างอัตราสุดท้ายสามร้อยหกสิบวัน</a:t>
            </a:r>
          </a:p>
          <a:p>
            <a:r>
              <a:rPr lang="th-TH" sz="2000" dirty="0">
                <a:latin typeface="TH Sarabun New" panose="020B0500040200020003" pitchFamily="34" charset="-34"/>
                <a:cs typeface="TH Sarabun New" panose="020B0500040200020003" pitchFamily="34" charset="-34"/>
              </a:rPr>
              <a:t>	3. เพื่อประโยชน์ในการคำนวณค่าชดเชยพิเศษ เศษของระยะเวลาทำงานที่มากกว่าหนึ่งร้อยแปดสิบวัน ให้นับเป็นการทำงานครบหนึ่งปี</a:t>
            </a:r>
            <a:endParaRPr lang="th-TH" dirty="0">
              <a:latin typeface="TH Sarabun New" panose="020B0500040200020003" pitchFamily="34" charset="-34"/>
              <a:cs typeface="TH Sarabun New" panose="020B0500040200020003" pitchFamily="34" charset="-34"/>
            </a:endParaRPr>
          </a:p>
        </p:txBody>
      </p:sp>
      <p:sp>
        <p:nvSpPr>
          <p:cNvPr id="7" name="กล่องข้อความ 6">
            <a:extLst>
              <a:ext uri="{FF2B5EF4-FFF2-40B4-BE49-F238E27FC236}">
                <a16:creationId xmlns:a16="http://schemas.microsoft.com/office/drawing/2014/main" id="{873B8509-0BFA-B5A7-8E6C-D8C9D8FFB755}"/>
              </a:ext>
            </a:extLst>
          </p:cNvPr>
          <p:cNvSpPr txBox="1"/>
          <p:nvPr/>
        </p:nvSpPr>
        <p:spPr>
          <a:xfrm>
            <a:off x="1399032" y="4961173"/>
            <a:ext cx="6345936" cy="1015663"/>
          </a:xfrm>
          <a:prstGeom prst="rect">
            <a:avLst/>
          </a:prstGeom>
          <a:noFill/>
        </p:spPr>
        <p:txBody>
          <a:bodyPr wrap="square">
            <a:spAutoFit/>
          </a:bodyPr>
          <a:lstStyle/>
          <a:p>
            <a:r>
              <a:rPr lang="th-TH" sz="2000" b="1" dirty="0">
                <a:solidFill>
                  <a:srgbClr val="009900"/>
                </a:solidFill>
                <a:latin typeface="TH Sarabun New" panose="020B0500040200020003" pitchFamily="34" charset="-34"/>
                <a:cs typeface="TH Sarabun New" panose="020B0500040200020003" pitchFamily="34" charset="-34"/>
              </a:rPr>
              <a:t>	2. ในกรณีที่นายจ้างย้ายสถานประกอบกิจการไปตั้ง ณ สถานที่อื่นอันมีผลกระทบ สำคัญต่อการดำรงชีวิตตามปกติของลูกจ้างหรือครอบครัว(พระราชบัญญัติ คุ้มครองแรงงาน (ฉบับที่ 7) พ.ศ. 2562 ม.120)</a:t>
            </a:r>
          </a:p>
        </p:txBody>
      </p:sp>
    </p:spTree>
    <p:extLst>
      <p:ext uri="{BB962C8B-B14F-4D97-AF65-F5344CB8AC3E}">
        <p14:creationId xmlns:p14="http://schemas.microsoft.com/office/powerpoint/2010/main" val="1185652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7CB858B2-61C1-6264-A412-5D36DB66DD22}"/>
              </a:ext>
            </a:extLst>
          </p:cNvPr>
          <p:cNvSpPr txBox="1"/>
          <p:nvPr/>
        </p:nvSpPr>
        <p:spPr>
          <a:xfrm>
            <a:off x="1097280" y="742664"/>
            <a:ext cx="6766560"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(1) นายจ้างต้องแจ้งล่วงหน้าให้แก่ลูกจ้างทราบล่วงหน้าไม่น้อยกว่าสามสิบวันก่อนย้าย ถ้าลูกจ้างไม่ประสงค์จะไปทำงานด้วย ลูกจ้างมีสิทธิ์บอกเลิกสัญญาจ้างได้โดยได้รับค่าชดเชยพิเศษไม่น้อยกว่าอัตราค่าชดเชยปกติที่ลูกจ้างพึงมีสิทธิ์ได้รับ</a:t>
            </a:r>
            <a:endParaRPr lang="th-TH" dirty="0">
              <a:latin typeface="TH Sarabun New" panose="020B0500040200020003" pitchFamily="34" charset="-34"/>
              <a:cs typeface="TH Sarabun New" panose="020B0500040200020003" pitchFamily="34" charset="-34"/>
            </a:endParaRPr>
          </a:p>
        </p:txBody>
      </p:sp>
      <p:sp>
        <p:nvSpPr>
          <p:cNvPr id="6" name="สี่เหลี่ยมผืนผ้า: มุมตัดด้านบน 5">
            <a:extLst>
              <a:ext uri="{FF2B5EF4-FFF2-40B4-BE49-F238E27FC236}">
                <a16:creationId xmlns:a16="http://schemas.microsoft.com/office/drawing/2014/main" id="{3D14E2C4-91FB-88A1-6A3C-B5EB3F4CD127}"/>
              </a:ext>
            </a:extLst>
          </p:cNvPr>
          <p:cNvSpPr/>
          <p:nvPr/>
        </p:nvSpPr>
        <p:spPr>
          <a:xfrm>
            <a:off x="873252" y="1928724"/>
            <a:ext cx="7324344" cy="59413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5" name="กล่องข้อความ 4">
            <a:extLst>
              <a:ext uri="{FF2B5EF4-FFF2-40B4-BE49-F238E27FC236}">
                <a16:creationId xmlns:a16="http://schemas.microsoft.com/office/drawing/2014/main" id="{1D3FEA61-9F9D-3583-C6ED-423139DB49E3}"/>
              </a:ext>
            </a:extLst>
          </p:cNvPr>
          <p:cNvSpPr txBox="1"/>
          <p:nvPr/>
        </p:nvSpPr>
        <p:spPr>
          <a:xfrm>
            <a:off x="946404" y="2061192"/>
            <a:ext cx="7068312"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2.13 การเรียกร้องสิทธิของลูกจ้าง กรณีค่าจ้าง ค่าล่วงเวลา ค่าทำงาน ค่าชดเชยฯ</a:t>
            </a:r>
            <a:endParaRPr lang="th-TH" sz="2000" b="1" dirty="0">
              <a:latin typeface="TH Sarabun New" panose="020B0500040200020003" pitchFamily="34" charset="-34"/>
              <a:cs typeface="TH Sarabun New" panose="020B0500040200020003" pitchFamily="34" charset="-34"/>
            </a:endParaRPr>
          </a:p>
        </p:txBody>
      </p:sp>
      <p:sp>
        <p:nvSpPr>
          <p:cNvPr id="8" name="กล่องข้อความ 7">
            <a:extLst>
              <a:ext uri="{FF2B5EF4-FFF2-40B4-BE49-F238E27FC236}">
                <a16:creationId xmlns:a16="http://schemas.microsoft.com/office/drawing/2014/main" id="{C5CCFC46-4812-C1F4-624C-1DB14472DA78}"/>
              </a:ext>
            </a:extLst>
          </p:cNvPr>
          <p:cNvSpPr txBox="1"/>
          <p:nvPr/>
        </p:nvSpPr>
        <p:spPr>
          <a:xfrm>
            <a:off x="763524" y="2722911"/>
            <a:ext cx="7251192"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กรณีลูกจ้างไม่ได้รับความเป็นธรรมจากนายจ้าง เรื่องเงินที่ลูกจ้างควรได้รับจากนายจ้าง กรณีค่าจ้าง</a:t>
            </a:r>
          </a:p>
          <a:p>
            <a:r>
              <a:rPr lang="th-TH" sz="2000" dirty="0">
                <a:latin typeface="TH Sarabun New" panose="020B0500040200020003" pitchFamily="34" charset="-34"/>
                <a:cs typeface="TH Sarabun New" panose="020B0500040200020003" pitchFamily="34" charset="-34"/>
              </a:rPr>
              <a:t>ค่าล่วงเวลา คำทำงาน ค่าชดเชยฯ ให้ลูกจ้าง ยื่นคำร้องต่อพนักงานตรวจแรงงานท้องที่ ที่ลูกจ้างทำงานอยู่และให้พนักงานตรวจแรงงาน ดำเนินการสืบสวนข้อเท็จจริงดังกล่าวโดยเร็วภายใน 60 วันนับแต่วันที่ได้รับเรื่องราวร้องเรียนจากลูกจ้าง</a:t>
            </a:r>
            <a:endParaRPr lang="th-TH" dirty="0">
              <a:latin typeface="TH Sarabun New" panose="020B0500040200020003" pitchFamily="34" charset="-34"/>
              <a:cs typeface="TH Sarabun New" panose="020B0500040200020003" pitchFamily="34" charset="-34"/>
            </a:endParaRPr>
          </a:p>
        </p:txBody>
      </p:sp>
      <p:sp>
        <p:nvSpPr>
          <p:cNvPr id="10" name="กล่องข้อความ 9">
            <a:extLst>
              <a:ext uri="{FF2B5EF4-FFF2-40B4-BE49-F238E27FC236}">
                <a16:creationId xmlns:a16="http://schemas.microsoft.com/office/drawing/2014/main" id="{423D8E1C-8858-A915-EF8C-F6E3CBCEEA63}"/>
              </a:ext>
            </a:extLst>
          </p:cNvPr>
          <p:cNvSpPr txBox="1"/>
          <p:nvPr/>
        </p:nvSpPr>
        <p:spPr>
          <a:xfrm>
            <a:off x="873252" y="4218972"/>
            <a:ext cx="7141464" cy="1015663"/>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	หากนายจ้างไม่ปฏิบัติเรื่องการจ่าย ค่าจ้าง ค่าล่วงเวลา คำทำงาน ค่าชดเชยฯ ให้เป็นไปตามกฎหมายนายจ้างถูกดำเนินคดีอาญาได้ โดยพนังงานตรวจแรงงานสามารถดำเนินคดีอาญากับนายจ้างดังกล่าวได้</a:t>
            </a:r>
          </a:p>
        </p:txBody>
      </p:sp>
    </p:spTree>
    <p:extLst>
      <p:ext uri="{BB962C8B-B14F-4D97-AF65-F5344CB8AC3E}">
        <p14:creationId xmlns:p14="http://schemas.microsoft.com/office/powerpoint/2010/main" val="1746777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53C48309-B595-C786-346A-ECAAF80D720C}"/>
              </a:ext>
            </a:extLst>
          </p:cNvPr>
          <p:cNvSpPr/>
          <p:nvPr/>
        </p:nvSpPr>
        <p:spPr>
          <a:xfrm>
            <a:off x="754380" y="794868"/>
            <a:ext cx="2665476" cy="59413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8306619B-622A-1C93-78AF-1D4277FB185E}"/>
              </a:ext>
            </a:extLst>
          </p:cNvPr>
          <p:cNvSpPr txBox="1"/>
          <p:nvPr/>
        </p:nvSpPr>
        <p:spPr>
          <a:xfrm>
            <a:off x="886968" y="927336"/>
            <a:ext cx="4572000"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2.14 กองทุนสงเคราะห์</a:t>
            </a:r>
          </a:p>
        </p:txBody>
      </p:sp>
      <p:sp>
        <p:nvSpPr>
          <p:cNvPr id="6" name="กล่องข้อความ 5">
            <a:extLst>
              <a:ext uri="{FF2B5EF4-FFF2-40B4-BE49-F238E27FC236}">
                <a16:creationId xmlns:a16="http://schemas.microsoft.com/office/drawing/2014/main" id="{C42B1D3A-7DD8-DCAD-73BA-678A944A3BDC}"/>
              </a:ext>
            </a:extLst>
          </p:cNvPr>
          <p:cNvSpPr txBox="1"/>
          <p:nvPr/>
        </p:nvSpPr>
        <p:spPr>
          <a:xfrm>
            <a:off x="754380" y="1521469"/>
            <a:ext cx="7365492"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พระราชบัญญัติคุ้มครองแรงงาน พ.ศ. 2541 (มาตรา 126–127) กำหนดให้มีกองทุนสงเคราะห์ลูกจ้าง</a:t>
            </a:r>
          </a:p>
          <a:p>
            <a:r>
              <a:rPr lang="th-TH" sz="2000" dirty="0">
                <a:latin typeface="TH Sarabun New" panose="020B0500040200020003" pitchFamily="34" charset="-34"/>
                <a:cs typeface="TH Sarabun New" panose="020B0500040200020003" pitchFamily="34" charset="-34"/>
              </a:rPr>
              <a:t>ในกรมสวัสดิการและคุ้มครองแรงงาน เพื่อสงเคราะห์ลูกจ้าง กรณีออกจากงาน หรือตาย หรือในกรณีอื่น</a:t>
            </a:r>
          </a:p>
          <a:p>
            <a:r>
              <a:rPr lang="th-TH" sz="2000" dirty="0">
                <a:latin typeface="TH Sarabun New" panose="020B0500040200020003" pitchFamily="34" charset="-34"/>
                <a:cs typeface="TH Sarabun New" panose="020B0500040200020003" pitchFamily="34" charset="-34"/>
              </a:rPr>
              <a:t>ที่กำหนดโดยคณะกรรมการกองทุนสงเคราะห์ลูกจ้า</a:t>
            </a:r>
            <a:endParaRPr lang="th-TH" dirty="0">
              <a:latin typeface="TH Sarabun New" panose="020B0500040200020003" pitchFamily="34" charset="-34"/>
              <a:cs typeface="TH Sarabun New" panose="020B0500040200020003" pitchFamily="34" charset="-34"/>
            </a:endParaRPr>
          </a:p>
        </p:txBody>
      </p:sp>
      <p:pic>
        <p:nvPicPr>
          <p:cNvPr id="9" name="รูปภาพ 8">
            <a:extLst>
              <a:ext uri="{FF2B5EF4-FFF2-40B4-BE49-F238E27FC236}">
                <a16:creationId xmlns:a16="http://schemas.microsoft.com/office/drawing/2014/main" id="{EA3E628E-E92C-2176-3BB1-A608A2956586}"/>
              </a:ext>
            </a:extLst>
          </p:cNvPr>
          <p:cNvPicPr>
            <a:picLocks noChangeAspect="1"/>
          </p:cNvPicPr>
          <p:nvPr/>
        </p:nvPicPr>
        <p:blipFill>
          <a:blip r:embed="rId2"/>
          <a:stretch>
            <a:fillRect/>
          </a:stretch>
        </p:blipFill>
        <p:spPr>
          <a:xfrm>
            <a:off x="819318" y="2669600"/>
            <a:ext cx="6852498" cy="225572"/>
          </a:xfrm>
          <a:prstGeom prst="rect">
            <a:avLst/>
          </a:prstGeom>
        </p:spPr>
      </p:pic>
      <p:sp>
        <p:nvSpPr>
          <p:cNvPr id="8" name="กล่องข้อความ 7">
            <a:extLst>
              <a:ext uri="{FF2B5EF4-FFF2-40B4-BE49-F238E27FC236}">
                <a16:creationId xmlns:a16="http://schemas.microsoft.com/office/drawing/2014/main" id="{B92C0CD6-5939-30B4-1145-BE0B0B384B51}"/>
              </a:ext>
            </a:extLst>
          </p:cNvPr>
          <p:cNvSpPr txBox="1"/>
          <p:nvPr/>
        </p:nvSpPr>
        <p:spPr>
          <a:xfrm>
            <a:off x="886968" y="2582331"/>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การบริหารกองทุน</a:t>
            </a:r>
          </a:p>
        </p:txBody>
      </p:sp>
      <p:sp>
        <p:nvSpPr>
          <p:cNvPr id="11" name="กล่องข้อความ 10">
            <a:extLst>
              <a:ext uri="{FF2B5EF4-FFF2-40B4-BE49-F238E27FC236}">
                <a16:creationId xmlns:a16="http://schemas.microsoft.com/office/drawing/2014/main" id="{69F69AA5-70C1-005A-2FD4-B3D209C61C59}"/>
              </a:ext>
            </a:extLst>
          </p:cNvPr>
          <p:cNvSpPr txBox="1"/>
          <p:nvPr/>
        </p:nvSpPr>
        <p:spPr>
          <a:xfrm>
            <a:off x="932688" y="3027640"/>
            <a:ext cx="8540496" cy="317009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กองทุนสงเคราะห์ลูกจ้างบริหารงานโดยคณะกรรมการกองทุนสงเคราะห์ลูกจ้าง มี 3ฝ่ายด้วยกัน จำนวน</a:t>
            </a:r>
          </a:p>
          <a:p>
            <a:r>
              <a:rPr lang="th-TH" sz="2000" dirty="0">
                <a:latin typeface="TH Sarabun New" panose="020B0500040200020003" pitchFamily="34" charset="-34"/>
                <a:cs typeface="TH Sarabun New" panose="020B0500040200020003" pitchFamily="34" charset="-34"/>
              </a:rPr>
              <a:t>15 คน ประกอบด้วยตัวแทนฝ่ายนายจ้าง ฝ่ายลูกจ้าง และฝ่ายรัฐบาล ฝ่ายละ 5 คน โดยมี ปลัดกระทรวง</a:t>
            </a:r>
          </a:p>
          <a:p>
            <a:r>
              <a:rPr lang="th-TH" sz="2000" dirty="0">
                <a:latin typeface="TH Sarabun New" panose="020B0500040200020003" pitchFamily="34" charset="-34"/>
                <a:cs typeface="TH Sarabun New" panose="020B0500040200020003" pitchFamily="34" charset="-34"/>
              </a:rPr>
              <a:t>แรงงานเป็นประธานกรรมการ ผู้แทนกระทรวงการคลัง ผู้แทนสำนักงานคณะกรรมการ พัฒนาการเศรษฐกิจ</a:t>
            </a:r>
          </a:p>
          <a:p>
            <a:r>
              <a:rPr lang="th-TH" sz="2000" dirty="0">
                <a:latin typeface="TH Sarabun New" panose="020B0500040200020003" pitchFamily="34" charset="-34"/>
                <a:cs typeface="TH Sarabun New" panose="020B0500040200020003" pitchFamily="34" charset="-34"/>
              </a:rPr>
              <a:t>และสังคมแห่งชาติ ผู้แทนธนาคารแห่งประเทศไทยเป็นกรรมการ อธิบดีกรมสวัสดิการและคุ้มครองแรงงาน</a:t>
            </a:r>
          </a:p>
          <a:p>
            <a:r>
              <a:rPr lang="th-TH" sz="2000" dirty="0">
                <a:latin typeface="TH Sarabun New" panose="020B0500040200020003" pitchFamily="34" charset="-34"/>
                <a:cs typeface="TH Sarabun New" panose="020B0500040200020003" pitchFamily="34" charset="-34"/>
              </a:rPr>
              <a:t>เป็นกรรมการและเลขานุการ คณะกรรมการกองทุนฯ มีอำนาจหน้าที่กำหนดนโยบายในการบริหารและ</a:t>
            </a:r>
          </a:p>
          <a:p>
            <a:r>
              <a:rPr lang="th-TH" sz="2000" dirty="0">
                <a:latin typeface="TH Sarabun New" panose="020B0500040200020003" pitchFamily="34" charset="-34"/>
                <a:cs typeface="TH Sarabun New" panose="020B0500040200020003" pitchFamily="34" charset="-34"/>
              </a:rPr>
              <a:t>การจ่ายเงินกองทุนสงเคราะห์ลูกจ้าง รวมทั้งกำหนดระเบียบต่าง ๆ ในการดำเนินงาน โดยมีกลุ่มงานกองทุน</a:t>
            </a:r>
          </a:p>
          <a:p>
            <a:r>
              <a:rPr lang="th-TH" sz="2000" dirty="0">
                <a:latin typeface="TH Sarabun New" panose="020B0500040200020003" pitchFamily="34" charset="-34"/>
                <a:cs typeface="TH Sarabun New" panose="020B0500040200020003" pitchFamily="34" charset="-34"/>
              </a:rPr>
              <a:t>สงเคราะห์ลูกจ้างทำหน้าที่ฝ่ายเลขานุการคณะกรรมการดำเนินงานต่าง ๆ เกี่ยวกับการบริหารงานกองทุน</a:t>
            </a:r>
          </a:p>
          <a:p>
            <a:r>
              <a:rPr lang="th-TH" sz="2000" dirty="0">
                <a:latin typeface="TH Sarabun New" panose="020B0500040200020003" pitchFamily="34" charset="-34"/>
                <a:cs typeface="TH Sarabun New" panose="020B0500040200020003" pitchFamily="34" charset="-34"/>
              </a:rPr>
              <a:t>	กองทุนสงเคราะห์ลูกจ้างมีหลักเกณฑ์การจ่ายเงินสงเคราะห์ตามระเบียบที่กำหนด โดยคณะกรรมการ</a:t>
            </a:r>
          </a:p>
          <a:p>
            <a:r>
              <a:rPr lang="th-TH" sz="2000" dirty="0">
                <a:latin typeface="TH Sarabun New" panose="020B0500040200020003" pitchFamily="34" charset="-34"/>
                <a:cs typeface="TH Sarabun New" panose="020B0500040200020003" pitchFamily="34" charset="-34"/>
              </a:rPr>
              <a:t>กองทุนสงเคราะห์ลูกจ้าง และเมื่อจ่ายเงินให้แก่ลูกจ้างแล้ว กองทุนมีสิทธิ์เรียกให้นายจ้างชดใช้เงินที่กองทุน</a:t>
            </a:r>
          </a:p>
          <a:p>
            <a:r>
              <a:rPr lang="th-TH" sz="2000" dirty="0">
                <a:latin typeface="TH Sarabun New" panose="020B0500040200020003" pitchFamily="34" charset="-34"/>
                <a:cs typeface="TH Sarabun New" panose="020B0500040200020003" pitchFamily="34" charset="-34"/>
              </a:rPr>
              <a:t>ได้จ่ายไปพร้อมดอกเบี้ยในอัตราร้อยละ 15 ต่อปี</a:t>
            </a:r>
          </a:p>
        </p:txBody>
      </p:sp>
    </p:spTree>
    <p:extLst>
      <p:ext uri="{BB962C8B-B14F-4D97-AF65-F5344CB8AC3E}">
        <p14:creationId xmlns:p14="http://schemas.microsoft.com/office/powerpoint/2010/main" val="3681950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930DEF7C-E0D9-06A5-209E-D2ECBEF707CA}"/>
              </a:ext>
            </a:extLst>
          </p:cNvPr>
          <p:cNvPicPr>
            <a:picLocks noChangeAspect="1"/>
          </p:cNvPicPr>
          <p:nvPr/>
        </p:nvPicPr>
        <p:blipFill>
          <a:blip r:embed="rId3"/>
          <a:stretch>
            <a:fillRect/>
          </a:stretch>
        </p:blipFill>
        <p:spPr>
          <a:xfrm>
            <a:off x="782742" y="802886"/>
            <a:ext cx="6852498" cy="225572"/>
          </a:xfrm>
          <a:prstGeom prst="rect">
            <a:avLst/>
          </a:prstGeom>
        </p:spPr>
      </p:pic>
      <p:sp>
        <p:nvSpPr>
          <p:cNvPr id="3" name="กล่องข้อความ 2">
            <a:extLst>
              <a:ext uri="{FF2B5EF4-FFF2-40B4-BE49-F238E27FC236}">
                <a16:creationId xmlns:a16="http://schemas.microsoft.com/office/drawing/2014/main" id="{BC43FFB7-A47D-6502-9C82-37679C990BA3}"/>
              </a:ext>
            </a:extLst>
          </p:cNvPr>
          <p:cNvSpPr txBox="1"/>
          <p:nvPr/>
        </p:nvSpPr>
        <p:spPr>
          <a:xfrm>
            <a:off x="850392" y="715617"/>
            <a:ext cx="4471416"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เงินสงเคราะห์จ่ายให้ใคร</a:t>
            </a:r>
          </a:p>
        </p:txBody>
      </p:sp>
      <p:sp>
        <p:nvSpPr>
          <p:cNvPr id="6" name="กล่องข้อความ 5">
            <a:extLst>
              <a:ext uri="{FF2B5EF4-FFF2-40B4-BE49-F238E27FC236}">
                <a16:creationId xmlns:a16="http://schemas.microsoft.com/office/drawing/2014/main" id="{8719C6C6-06F8-B335-27F2-515252BFC83B}"/>
              </a:ext>
            </a:extLst>
          </p:cNvPr>
          <p:cNvSpPr txBox="1"/>
          <p:nvPr/>
        </p:nvSpPr>
        <p:spPr>
          <a:xfrm>
            <a:off x="850392" y="1115727"/>
            <a:ext cx="7150608" cy="1015663"/>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เงินสงเคราะห์ของกองทุนสงเคราะห์ลูกจ้างจะจ่ายให้กับลูกจ้างซึ่งได้รับความเดือดร้อน เนื่องจาก</a:t>
            </a:r>
          </a:p>
          <a:p>
            <a:r>
              <a:rPr lang="th-TH" sz="2000" dirty="0">
                <a:latin typeface="TH Sarabun New" panose="020B0500040200020003" pitchFamily="34" charset="-34"/>
                <a:cs typeface="TH Sarabun New" panose="020B0500040200020003" pitchFamily="34" charset="-34"/>
              </a:rPr>
              <a:t>นายจ้างไม่จ่ายค่าชดเชย หรือนายจ้างไม่สามารถจ่ายค่าจ้าง หรือเงินอื่นตามพระราชบัญญัติคุ้มครองแรงงานพ.ศ. 2541 แต่ไม่รวมถึงทายาทโดยธรรมของลูกจ้างซึ่งถึงแก่ความตายที่ได้ยื่นคำร้องทุกข์ไว้</a:t>
            </a:r>
          </a:p>
        </p:txBody>
      </p:sp>
      <p:pic>
        <p:nvPicPr>
          <p:cNvPr id="9" name="รูปภาพ 8">
            <a:extLst>
              <a:ext uri="{FF2B5EF4-FFF2-40B4-BE49-F238E27FC236}">
                <a16:creationId xmlns:a16="http://schemas.microsoft.com/office/drawing/2014/main" id="{29D38390-4B71-17DD-BD26-B0ED3F57AB11}"/>
              </a:ext>
            </a:extLst>
          </p:cNvPr>
          <p:cNvPicPr>
            <a:picLocks noChangeAspect="1"/>
          </p:cNvPicPr>
          <p:nvPr/>
        </p:nvPicPr>
        <p:blipFill>
          <a:blip r:embed="rId3"/>
          <a:stretch>
            <a:fillRect/>
          </a:stretch>
        </p:blipFill>
        <p:spPr>
          <a:xfrm>
            <a:off x="782742" y="2218659"/>
            <a:ext cx="6852498" cy="225572"/>
          </a:xfrm>
          <a:prstGeom prst="rect">
            <a:avLst/>
          </a:prstGeom>
        </p:spPr>
      </p:pic>
      <p:sp>
        <p:nvSpPr>
          <p:cNvPr id="8" name="กล่องข้อความ 7">
            <a:extLst>
              <a:ext uri="{FF2B5EF4-FFF2-40B4-BE49-F238E27FC236}">
                <a16:creationId xmlns:a16="http://schemas.microsoft.com/office/drawing/2014/main" id="{2B2A35F3-60D2-1996-8EE6-5E6C3A53E21B}"/>
              </a:ext>
            </a:extLst>
          </p:cNvPr>
          <p:cNvSpPr txBox="1"/>
          <p:nvPr/>
        </p:nvSpPr>
        <p:spPr>
          <a:xfrm>
            <a:off x="850392" y="2131390"/>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ประโยชน์ที่ลูกจ้างจะได้รับจากกองทุน</a:t>
            </a:r>
          </a:p>
        </p:txBody>
      </p:sp>
      <p:sp>
        <p:nvSpPr>
          <p:cNvPr id="11" name="กล่องข้อความ 10">
            <a:extLst>
              <a:ext uri="{FF2B5EF4-FFF2-40B4-BE49-F238E27FC236}">
                <a16:creationId xmlns:a16="http://schemas.microsoft.com/office/drawing/2014/main" id="{4E09FF6C-6688-CA22-6148-492D4816C063}"/>
              </a:ext>
            </a:extLst>
          </p:cNvPr>
          <p:cNvSpPr txBox="1"/>
          <p:nvPr/>
        </p:nvSpPr>
        <p:spPr>
          <a:xfrm>
            <a:off x="935439" y="2618769"/>
            <a:ext cx="6980514"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 เมื่อลูกจ้างถูกเลิกจ้างและนายจ้างไม่จ่ายค่าชดเชย ลูกจ้างยื่นคำขอรับเงินสงเคราะห์ได้ เมื่อพนักงานตรวจแรงงานได้มีคำสั่งให้นายจ้างจ่ายค่าชดเชยและ นายจ้าง มิได้จ่ายเงินตามคำสั่งภายในกำหนด ซึ่งนายจ้างมิได้นำคดีไปสู่ศาล (พ้นระยะ 30 วัน นับแต่วันทราบคำสั่ง)</a:t>
            </a:r>
          </a:p>
          <a:p>
            <a:r>
              <a:rPr lang="th-TH" sz="2000" dirty="0">
                <a:latin typeface="TH Sarabun New" panose="020B0500040200020003" pitchFamily="34" charset="-34"/>
                <a:cs typeface="TH Sarabun New" panose="020B0500040200020003" pitchFamily="34" charset="-34"/>
              </a:rPr>
              <a:t>	– เมื่อนายจ้างค้างจ่ายค่าจ้างหรือเงินอื่นตามที่กำหนดไว้ในพระราชบัญญัติคุ้มครองแรงงาน พ.ศ. 2541ลูกจ้างยื่นคำขอรับเงินสงเคราะห์ได้เมื่อพนักงาน ตรวจแรงงาน ได้มีคำสั่งให้นายจ้างจ่ายเงินและนายจ้างมิได้จ่ายเงินตามคำสั่งภายในกำหนด</a:t>
            </a:r>
          </a:p>
          <a:p>
            <a:r>
              <a:rPr lang="th-TH" sz="2000" dirty="0">
                <a:latin typeface="TH Sarabun New" panose="020B0500040200020003" pitchFamily="34" charset="-34"/>
                <a:cs typeface="TH Sarabun New" panose="020B0500040200020003" pitchFamily="34" charset="-34"/>
              </a:rPr>
              <a:t>	– การยื่นขอรับเงินกองทุนฯ ต้องยื่นคำขอภายในหนึ่งปี นับแต่วันที่พนักงานตรวจแรงงานได้มีคำสั่งให้นายจ้างจ่ายเงิน</a:t>
            </a:r>
          </a:p>
        </p:txBody>
      </p:sp>
    </p:spTree>
    <p:extLst>
      <p:ext uri="{BB962C8B-B14F-4D97-AF65-F5344CB8AC3E}">
        <p14:creationId xmlns:p14="http://schemas.microsoft.com/office/powerpoint/2010/main" val="347640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5763B2C3-36B1-1C32-EAD1-812FAFF80B52}"/>
              </a:ext>
            </a:extLst>
          </p:cNvPr>
          <p:cNvPicPr>
            <a:picLocks noChangeAspect="1"/>
          </p:cNvPicPr>
          <p:nvPr/>
        </p:nvPicPr>
        <p:blipFill>
          <a:blip r:embed="rId2"/>
          <a:stretch>
            <a:fillRect/>
          </a:stretch>
        </p:blipFill>
        <p:spPr>
          <a:xfrm>
            <a:off x="914400" y="775454"/>
            <a:ext cx="6852498" cy="225572"/>
          </a:xfrm>
          <a:prstGeom prst="rect">
            <a:avLst/>
          </a:prstGeom>
        </p:spPr>
      </p:pic>
      <p:sp>
        <p:nvSpPr>
          <p:cNvPr id="3" name="กล่องข้อความ 2">
            <a:extLst>
              <a:ext uri="{FF2B5EF4-FFF2-40B4-BE49-F238E27FC236}">
                <a16:creationId xmlns:a16="http://schemas.microsoft.com/office/drawing/2014/main" id="{906A445D-92DC-CAD8-75B5-33DB5C7A2279}"/>
              </a:ext>
            </a:extLst>
          </p:cNvPr>
          <p:cNvSpPr txBox="1"/>
          <p:nvPr/>
        </p:nvSpPr>
        <p:spPr>
          <a:xfrm>
            <a:off x="914400" y="688185"/>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หลักเกณฑ์การจ่ายเงินสงเคราะห์</a:t>
            </a:r>
          </a:p>
        </p:txBody>
      </p:sp>
      <p:sp>
        <p:nvSpPr>
          <p:cNvPr id="6" name="กล่องข้อความ 5">
            <a:extLst>
              <a:ext uri="{FF2B5EF4-FFF2-40B4-BE49-F238E27FC236}">
                <a16:creationId xmlns:a16="http://schemas.microsoft.com/office/drawing/2014/main" id="{BE8F9375-28E0-7966-8B65-297BCA77B9D4}"/>
              </a:ext>
            </a:extLst>
          </p:cNvPr>
          <p:cNvSpPr txBox="1"/>
          <p:nvPr/>
        </p:nvSpPr>
        <p:spPr>
          <a:xfrm>
            <a:off x="996696" y="1175564"/>
            <a:ext cx="7351776" cy="347787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กองทุนสงเคราะห์ลูกจ้างจะจ่ายเงินสงเคราะห์ 2 กรณี</a:t>
            </a:r>
          </a:p>
          <a:p>
            <a:r>
              <a:rPr lang="th-TH" sz="2000" dirty="0">
                <a:latin typeface="TH Sarabun New" panose="020B0500040200020003" pitchFamily="34" charset="-34"/>
                <a:cs typeface="TH Sarabun New" panose="020B0500040200020003" pitchFamily="34" charset="-34"/>
              </a:rPr>
              <a:t>	1. เงินสงเคราะห์ในกรณีที่นายจ้างไม่จ่ายค่าชดเชยให้ตามกฎหมาย โดยจะจ่ายเงินสงเคราะห์ให้บางส่วนหรือไม่เต็มสิทธิตามที่กฎหมายกำหนด คือจ่ายให้ ลูกจ้างผู้ขอรับเงินสงเคราะห์ในอัตราดังต่อไปนี้</a:t>
            </a:r>
          </a:p>
          <a:p>
            <a:r>
              <a:rPr lang="th-TH" sz="2000" dirty="0">
                <a:latin typeface="TH Sarabun New" panose="020B0500040200020003" pitchFamily="34" charset="-34"/>
                <a:cs typeface="TH Sarabun New" panose="020B0500040200020003" pitchFamily="34" charset="-34"/>
              </a:rPr>
              <a:t>	1.1 สามสิบเท่าของอัตราค่าจ้างขั้นต่ำรายวันที่ลูกจ้างพึงได้รับตามพระราชบัญญัติคุ้มครองแรงงาน</a:t>
            </a:r>
          </a:p>
          <a:p>
            <a:r>
              <a:rPr lang="th-TH" sz="2000" dirty="0">
                <a:latin typeface="TH Sarabun New" panose="020B0500040200020003" pitchFamily="34" charset="-34"/>
                <a:cs typeface="TH Sarabun New" panose="020B0500040200020003" pitchFamily="34" charset="-34"/>
              </a:rPr>
              <a:t>พ.ศ. 2541 สำหรับลูกจ้างซึ่งทำงานติดต่อกันครบ หนึ่งร้อยยี่สิบวันแต่ไม่ครบหกปี</a:t>
            </a:r>
          </a:p>
          <a:p>
            <a:r>
              <a:rPr lang="th-TH" sz="2000" dirty="0">
                <a:latin typeface="TH Sarabun New" panose="020B0500040200020003" pitchFamily="34" charset="-34"/>
                <a:cs typeface="TH Sarabun New" panose="020B0500040200020003" pitchFamily="34" charset="-34"/>
              </a:rPr>
              <a:t>	1.2 หกสิบเท่าของอัตราค่าจ้างขั้นต่ำรายวันที่ลูกจ้างพึงได้รับตามพระราชบัญญัติคุ้มครองแรงงาน</a:t>
            </a:r>
          </a:p>
          <a:p>
            <a:r>
              <a:rPr lang="th-TH" sz="2000" dirty="0">
                <a:latin typeface="TH Sarabun New" panose="020B0500040200020003" pitchFamily="34" charset="-34"/>
                <a:cs typeface="TH Sarabun New" panose="020B0500040200020003" pitchFamily="34" charset="-34"/>
              </a:rPr>
              <a:t>พ.ศ. 2541 สำหรับลูกจ้างซึ่งทำงานติดต่อกันครบ หกปีขึ้นไป</a:t>
            </a:r>
          </a:p>
          <a:p>
            <a:r>
              <a:rPr lang="th-TH" sz="2000" dirty="0">
                <a:latin typeface="TH Sarabun New" panose="020B0500040200020003" pitchFamily="34" charset="-34"/>
                <a:cs typeface="TH Sarabun New" panose="020B0500040200020003" pitchFamily="34" charset="-34"/>
              </a:rPr>
              <a:t>	2. เงินสงเคราะห์ในกรณีอื่นนอกจากค่าชดเชย เช่น ค่าจ้างค้างจ่าย ฯลฯ จะให้การสงเคราะห์เมื่อได้รับ</a:t>
            </a:r>
          </a:p>
          <a:p>
            <a:r>
              <a:rPr lang="th-TH" sz="2000" dirty="0">
                <a:latin typeface="TH Sarabun New" panose="020B0500040200020003" pitchFamily="34" charset="-34"/>
                <a:cs typeface="TH Sarabun New" panose="020B0500040200020003" pitchFamily="34" charset="-34"/>
              </a:rPr>
              <a:t>ความเห็นชอบจากคณะกรรมการกองทุนสงเคราะห์ ลูกจ้าง สำหรับอัตราเงินที่จะจ่ายให้แก่ลูกจ้าง จะจ่าย</a:t>
            </a:r>
          </a:p>
          <a:p>
            <a:r>
              <a:rPr lang="th-TH" sz="2000" dirty="0">
                <a:latin typeface="TH Sarabun New" panose="020B0500040200020003" pitchFamily="34" charset="-34"/>
                <a:cs typeface="TH Sarabun New" panose="020B0500040200020003" pitchFamily="34" charset="-34"/>
              </a:rPr>
              <a:t>ในอัตราไม่เกินหกสิบเท่าของอัตราค่าจ้างขั้นต่ำรายวันของลูกจ้างที่พึงได้รับตามพระราชบัญญัติคุ้มครอง</a:t>
            </a:r>
          </a:p>
          <a:p>
            <a:r>
              <a:rPr lang="th-TH" sz="2000" dirty="0">
                <a:latin typeface="TH Sarabun New" panose="020B0500040200020003" pitchFamily="34" charset="-34"/>
                <a:cs typeface="TH Sarabun New" panose="020B0500040200020003" pitchFamily="34" charset="-34"/>
              </a:rPr>
              <a:t>แรงงาน พ.ศ. 2541</a:t>
            </a:r>
          </a:p>
        </p:txBody>
      </p:sp>
    </p:spTree>
    <p:extLst>
      <p:ext uri="{BB962C8B-B14F-4D97-AF65-F5344CB8AC3E}">
        <p14:creationId xmlns:p14="http://schemas.microsoft.com/office/powerpoint/2010/main" val="4262993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7D02B5F9-A972-9B96-53B6-8FDAA8BE3CE6}"/>
              </a:ext>
            </a:extLst>
          </p:cNvPr>
          <p:cNvPicPr>
            <a:picLocks noChangeAspect="1"/>
          </p:cNvPicPr>
          <p:nvPr/>
        </p:nvPicPr>
        <p:blipFill>
          <a:blip r:embed="rId2"/>
          <a:stretch>
            <a:fillRect/>
          </a:stretch>
        </p:blipFill>
        <p:spPr>
          <a:xfrm>
            <a:off x="993054" y="832233"/>
            <a:ext cx="6852498" cy="225572"/>
          </a:xfrm>
          <a:prstGeom prst="rect">
            <a:avLst/>
          </a:prstGeom>
        </p:spPr>
      </p:pic>
      <p:sp>
        <p:nvSpPr>
          <p:cNvPr id="3" name="กล่องข้อความ 2">
            <a:extLst>
              <a:ext uri="{FF2B5EF4-FFF2-40B4-BE49-F238E27FC236}">
                <a16:creationId xmlns:a16="http://schemas.microsoft.com/office/drawing/2014/main" id="{C4A4F05D-2D84-947F-CB61-A57F50D0E681}"/>
              </a:ext>
            </a:extLst>
          </p:cNvPr>
          <p:cNvSpPr txBox="1"/>
          <p:nvPr/>
        </p:nvSpPr>
        <p:spPr>
          <a:xfrm>
            <a:off x="993054" y="744964"/>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หลักฐานที่ต้องใช้ในการยื่นขอรับเงินสงเคราะห์</a:t>
            </a:r>
          </a:p>
        </p:txBody>
      </p:sp>
      <p:sp>
        <p:nvSpPr>
          <p:cNvPr id="6" name="กล่องข้อความ 5">
            <a:extLst>
              <a:ext uri="{FF2B5EF4-FFF2-40B4-BE49-F238E27FC236}">
                <a16:creationId xmlns:a16="http://schemas.microsoft.com/office/drawing/2014/main" id="{2C93F0DF-EE2D-9949-8C3F-7D693CF9879F}"/>
              </a:ext>
            </a:extLst>
          </p:cNvPr>
          <p:cNvSpPr txBox="1"/>
          <p:nvPr/>
        </p:nvSpPr>
        <p:spPr>
          <a:xfrm>
            <a:off x="1078992" y="1228397"/>
            <a:ext cx="7187184" cy="4093428"/>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บัตรประจำตัวประชาชน หรือหลักฐานอื่นที่ทางราชการออกให้ซึ่งแสดงได้ว่าระบุถึงตัวผู้นั้นพร้อมสำเนา สถานที่ยื่นขอรับเงินสงเคราะห์ยื่นคำขอรับเงินสงเคราะห์ตามแบบที่อธิบดีกำหนด (แบบ สกล.1) ต่อพนักงานตรวจแรงงานแห่งท้องที่</a:t>
            </a:r>
          </a:p>
          <a:p>
            <a:r>
              <a:rPr lang="th-TH" sz="2000" dirty="0">
                <a:latin typeface="TH Sarabun New" panose="020B0500040200020003" pitchFamily="34" charset="-34"/>
                <a:cs typeface="TH Sarabun New" panose="020B0500040200020003" pitchFamily="34" charset="-34"/>
              </a:rPr>
              <a:t>ที่มีคำสั่งให้นายจ้างจ่ายเงิน</a:t>
            </a:r>
          </a:p>
          <a:p>
            <a:r>
              <a:rPr lang="th-TH" sz="2000" dirty="0">
                <a:latin typeface="TH Sarabun New" panose="020B0500040200020003" pitchFamily="34" charset="-34"/>
                <a:cs typeface="TH Sarabun New" panose="020B0500040200020003" pitchFamily="34" charset="-34"/>
              </a:rPr>
              <a:t>	– ส่วนกลาง ยื่นได้ที่กลุ่มงานสวัสดิการและคุ้มครองแรงงานพื้นที่ ทุกพื้นที่</a:t>
            </a:r>
          </a:p>
          <a:p>
            <a:r>
              <a:rPr lang="th-TH" sz="2000" dirty="0">
                <a:latin typeface="TH Sarabun New" panose="020B0500040200020003" pitchFamily="34" charset="-34"/>
                <a:cs typeface="TH Sarabun New" panose="020B0500040200020003" pitchFamily="34" charset="-34"/>
              </a:rPr>
              <a:t>	– ส่วนภูมิภาค ยืนได้ที่สำนักงานสวัสดิการและคุ้มครองแรงงานจังหวัด ทุกจังหวัด</a:t>
            </a:r>
          </a:p>
          <a:p>
            <a:r>
              <a:rPr lang="th-TH" sz="2000" dirty="0">
                <a:latin typeface="TH Sarabun New" panose="020B0500040200020003" pitchFamily="34" charset="-34"/>
                <a:cs typeface="TH Sarabun New" panose="020B0500040200020003" pitchFamily="34" charset="-34"/>
              </a:rPr>
              <a:t>การรับเงินสงเคราะห์</a:t>
            </a:r>
          </a:p>
          <a:p>
            <a:r>
              <a:rPr lang="th-TH" sz="2000" dirty="0">
                <a:latin typeface="TH Sarabun New" panose="020B0500040200020003" pitchFamily="34" charset="-34"/>
                <a:cs typeface="TH Sarabun New" panose="020B0500040200020003" pitchFamily="34" charset="-34"/>
              </a:rPr>
              <a:t>ลูกจ้างมารับเงินด้วยตนเองภายใน 60 วัน นับแต่วันที่ได้รับหนังสือแจ้งผลการพิจารณาคำขอรับเงิน</a:t>
            </a:r>
          </a:p>
          <a:p>
            <a:r>
              <a:rPr lang="th-TH" sz="2000" dirty="0">
                <a:latin typeface="TH Sarabun New" panose="020B0500040200020003" pitchFamily="34" charset="-34"/>
                <a:cs typeface="TH Sarabun New" panose="020B0500040200020003" pitchFamily="34" charset="-34"/>
              </a:rPr>
              <a:t>สงเคราะห์พร้อมนำบัตรประจำตัวประชาชนไปแสดงด้วย หากไม่สามารถมารับเงินด้วยตนเองได้ สามารถ</a:t>
            </a:r>
          </a:p>
          <a:p>
            <a:r>
              <a:rPr lang="th-TH" sz="2000" dirty="0">
                <a:latin typeface="TH Sarabun New" panose="020B0500040200020003" pitchFamily="34" charset="-34"/>
                <a:cs typeface="TH Sarabun New" panose="020B0500040200020003" pitchFamily="34" charset="-34"/>
              </a:rPr>
              <a:t>ทำหนังสือมอบอำนาจให้บุคคลอื่นมารับเงินแทนได้ ผู้รับมอบอำนาจต้องนำบัตรประจำตัวประชาชนของ</a:t>
            </a:r>
          </a:p>
          <a:p>
            <a:r>
              <a:rPr lang="th-TH" sz="2000" dirty="0">
                <a:latin typeface="TH Sarabun New" panose="020B0500040200020003" pitchFamily="34" charset="-34"/>
                <a:cs typeface="TH Sarabun New" panose="020B0500040200020003" pitchFamily="34" charset="-34"/>
              </a:rPr>
              <a:t>ผู้มอบอำนาจ และตนไปแสดงต่อพนักงานเจ้าหน้าที่เพื่อขอรับเงิน หากไม่มารับเงินภายใน 60 วัน นับแต่วันที่ได้รับหนังสือ หรือลูกจ้างถึงแก่ความตาย สิทธิในการขอรับเงิน สงเคราะห์เป็นอันระงับสิ้นไป หากลูกจ้างผู้ถูกระงับสิทธิ์ไปแล้ว มีความประสงค์จะรับเงินกองทุนฯ อีกต้องยื่นเรื่องขอรับเงินสงเคราะห์ใหม่</a:t>
            </a:r>
          </a:p>
        </p:txBody>
      </p:sp>
    </p:spTree>
    <p:extLst>
      <p:ext uri="{BB962C8B-B14F-4D97-AF65-F5344CB8AC3E}">
        <p14:creationId xmlns:p14="http://schemas.microsoft.com/office/powerpoint/2010/main" val="2547677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กล่องข้อความ 5">
            <a:extLst>
              <a:ext uri="{FF2B5EF4-FFF2-40B4-BE49-F238E27FC236}">
                <a16:creationId xmlns:a16="http://schemas.microsoft.com/office/drawing/2014/main" id="{BEEF30B2-99F7-19B3-1C1E-4179304BC918}"/>
              </a:ext>
            </a:extLst>
          </p:cNvPr>
          <p:cNvSpPr txBox="1"/>
          <p:nvPr/>
        </p:nvSpPr>
        <p:spPr>
          <a:xfrm>
            <a:off x="1056132" y="1271977"/>
            <a:ext cx="7031736" cy="4093428"/>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พนักงานตรวจแรงงานคือ ผู้ซึ่งรัฐมนตรีกระทรวงแรงงานแต่งตั้งให้ปฏิบัติการตามกฎหมายแรงงาน</a:t>
            </a:r>
          </a:p>
          <a:p>
            <a:r>
              <a:rPr lang="th-TH" sz="2000" dirty="0">
                <a:latin typeface="TH Sarabun New" panose="020B0500040200020003" pitchFamily="34" charset="-34"/>
                <a:cs typeface="TH Sarabun New" panose="020B0500040200020003" pitchFamily="34" charset="-34"/>
              </a:rPr>
              <a:t>เป็นข้าราชการประจำของกระทรวงแรงงาน กรมสวัสดิการคุ้มครองแรงงานพนักงานตรวจแรงงาน มีหน้าที่	(1)เข้าไปในสถานประกอบการของนายจ้างและสถานที่ทำงานของ</a:t>
            </a:r>
          </a:p>
          <a:p>
            <a:r>
              <a:rPr lang="th-TH" sz="2000" dirty="0">
                <a:latin typeface="TH Sarabun New" panose="020B0500040200020003" pitchFamily="34" charset="-34"/>
                <a:cs typeface="TH Sarabun New" panose="020B0500040200020003" pitchFamily="34" charset="-34"/>
              </a:rPr>
              <a:t>ลูกจ้างในเวลาทำการ เพื่อตรวจสภาพการทำงานของลูกจ้างและสภาพการจ้าง สอบถามข้อเท็จจริง ถ่ายรูปถ่ายเอกสารที่เกี่ยวกับการจ้าง การจ่ายค่าจ้าง ค่าล่วงเวลา ค่าทำงานในวันหยุด ค่าล่วงเวลาในวันหยุดและทะเบียนลูกจ้าง เก็บตัวอย่างวัสดุหรือผลิตภัณฑ์เพื่อวิเคราะห์เกี่ยวกับความปลอดภัยในการทำงานและกระทำการอย่างอื่นเพื่อให้ได้ข้อเท็จจริงต่างๆ (2) มีหนังสือสอบถามหรือเรียกนายจ้าง ลูกจ้าง หรือบุคคลอื่นที่เกี่ยวข้องมาชี้แจงข้อเท็จจริงหรือให้ส่งของหรือเอกสารที่เกี่ยวข้องเพื่อประกอบการพิจารณา (3) มีคำสั่งให้นายจ้างหรือลูกจ้างปฏิบัติให้ถูกต้องตามกฎหมายแรงงาน (4) เป็นหน่วยงานที่เปิดโอกาสให้นายจ้างหรือลูกจ้างร้องเรียนหากฝ่ายหนึ่งฝ่ายใดไม่ปฏิบัติตามกฎหมายคุ้มครองแรงงาน</a:t>
            </a:r>
          </a:p>
          <a:p>
            <a:r>
              <a:rPr lang="th-TH" sz="2000" dirty="0">
                <a:latin typeface="TH Sarabun New" panose="020B0500040200020003" pitchFamily="34" charset="-34"/>
                <a:cs typeface="TH Sarabun New" panose="020B0500040200020003" pitchFamily="34" charset="-34"/>
              </a:rPr>
              <a:t>	การติดต่อพนักงานตรวจแรงงาน สามารถติดต่อได้ ณ กรมสวัสดิการและคุ้มครองแรงงาน กระทรวงแรงงาน (ในส่วน </a:t>
            </a:r>
            <a:r>
              <a:rPr lang="th-TH" sz="2000" dirty="0" err="1">
                <a:latin typeface="TH Sarabun New" panose="020B0500040200020003" pitchFamily="34" charset="-34"/>
                <a:cs typeface="TH Sarabun New" panose="020B0500040200020003" pitchFamily="34" charset="-34"/>
              </a:rPr>
              <a:t>กทม</a:t>
            </a:r>
            <a:r>
              <a:rPr lang="th-TH" sz="2000" dirty="0">
                <a:latin typeface="TH Sarabun New" panose="020B0500040200020003" pitchFamily="34" charset="-34"/>
                <a:cs typeface="TH Sarabun New" panose="020B0500040200020003" pitchFamily="34" charset="-34"/>
              </a:rPr>
              <a:t>) และสำนักงานสวัสดิการและคุ้มครองแรงงานแต่ละจังหวัด (ในส่วนต่างจังหวัด)</a:t>
            </a:r>
          </a:p>
        </p:txBody>
      </p:sp>
      <p:sp>
        <p:nvSpPr>
          <p:cNvPr id="7" name="สี่เหลี่ยมผืนผ้า: มุมตัดด้านบน 6">
            <a:extLst>
              <a:ext uri="{FF2B5EF4-FFF2-40B4-BE49-F238E27FC236}">
                <a16:creationId xmlns:a16="http://schemas.microsoft.com/office/drawing/2014/main" id="{7B8AAA53-BFA0-F4AE-58E9-D762BF0C74EF}"/>
              </a:ext>
            </a:extLst>
          </p:cNvPr>
          <p:cNvSpPr/>
          <p:nvPr/>
        </p:nvSpPr>
        <p:spPr>
          <a:xfrm>
            <a:off x="1284732" y="578978"/>
            <a:ext cx="2665476" cy="59413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4682E2C9-DD61-D60E-9C84-0BFCB442D107}"/>
              </a:ext>
            </a:extLst>
          </p:cNvPr>
          <p:cNvSpPr txBox="1"/>
          <p:nvPr/>
        </p:nvSpPr>
        <p:spPr>
          <a:xfrm>
            <a:off x="1353312" y="711446"/>
            <a:ext cx="3154680" cy="461665"/>
          </a:xfrm>
          <a:prstGeom prst="rect">
            <a:avLst/>
          </a:prstGeom>
          <a:noFill/>
        </p:spPr>
        <p:txBody>
          <a:bodyPr wrap="square">
            <a:spAutoFit/>
          </a:bodyPr>
          <a:lstStyle/>
          <a:p>
            <a:r>
              <a:rPr lang="th-TH" sz="2400" b="1" dirty="0">
                <a:solidFill>
                  <a:schemeClr val="tx1">
                    <a:lumMod val="95000"/>
                    <a:lumOff val="5000"/>
                  </a:schemeClr>
                </a:solidFill>
                <a:latin typeface="TH Sarabun New" panose="020B0500040200020003" pitchFamily="34" charset="-34"/>
                <a:cs typeface="TH Sarabun New" panose="020B0500040200020003" pitchFamily="34" charset="-34"/>
              </a:rPr>
              <a:t>2.15 พนักงานตรวจแรงงาน</a:t>
            </a:r>
          </a:p>
        </p:txBody>
      </p:sp>
    </p:spTree>
    <p:extLst>
      <p:ext uri="{BB962C8B-B14F-4D97-AF65-F5344CB8AC3E}">
        <p14:creationId xmlns:p14="http://schemas.microsoft.com/office/powerpoint/2010/main" val="2097421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3D9C015D-0ECD-A5F0-E4DD-0524E0730A77}"/>
              </a:ext>
            </a:extLst>
          </p:cNvPr>
          <p:cNvSpPr/>
          <p:nvPr/>
        </p:nvSpPr>
        <p:spPr>
          <a:xfrm>
            <a:off x="772668" y="627790"/>
            <a:ext cx="2665476" cy="59413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กล่องข้อความ 2">
            <a:extLst>
              <a:ext uri="{FF2B5EF4-FFF2-40B4-BE49-F238E27FC236}">
                <a16:creationId xmlns:a16="http://schemas.microsoft.com/office/drawing/2014/main" id="{DACAF51A-0432-4972-2B56-70A89A185194}"/>
              </a:ext>
            </a:extLst>
          </p:cNvPr>
          <p:cNvSpPr txBox="1"/>
          <p:nvPr/>
        </p:nvSpPr>
        <p:spPr>
          <a:xfrm>
            <a:off x="914400" y="781438"/>
            <a:ext cx="4572000"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2.16 บทกำหนดโทษ</a:t>
            </a:r>
          </a:p>
        </p:txBody>
      </p:sp>
      <p:sp>
        <p:nvSpPr>
          <p:cNvPr id="6" name="กล่องข้อความ 5">
            <a:extLst>
              <a:ext uri="{FF2B5EF4-FFF2-40B4-BE49-F238E27FC236}">
                <a16:creationId xmlns:a16="http://schemas.microsoft.com/office/drawing/2014/main" id="{1C859D3D-9A05-D4BB-54B8-72907BFA0914}"/>
              </a:ext>
            </a:extLst>
          </p:cNvPr>
          <p:cNvSpPr txBox="1"/>
          <p:nvPr/>
        </p:nvSpPr>
        <p:spPr>
          <a:xfrm>
            <a:off x="914400" y="1382286"/>
            <a:ext cx="7178040" cy="4093428"/>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ตามที่กรมสวัสดิการและคุ้มครองแรงงานได้เสนอร่าง พระราชบัญญัติคุ้มครองแรงงาน 2541</a:t>
            </a:r>
          </a:p>
          <a:p>
            <a:r>
              <a:rPr lang="th-TH" sz="2000" dirty="0">
                <a:latin typeface="TH Sarabun New" panose="020B0500040200020003" pitchFamily="34" charset="-34"/>
                <a:cs typeface="TH Sarabun New" panose="020B0500040200020003" pitchFamily="34" charset="-34"/>
              </a:rPr>
              <a:t>(ฉบับปรับปรุง พ.ศ. 2560) ขณะนี้ร่างกฎหมายดังกล่าวได้รับความเห็นชอบจากสภานิติบัญญัติแห่งชาติ</a:t>
            </a:r>
          </a:p>
          <a:p>
            <a:r>
              <a:rPr lang="th-TH" sz="2000" dirty="0">
                <a:latin typeface="TH Sarabun New" panose="020B0500040200020003" pitchFamily="34" charset="-34"/>
                <a:cs typeface="TH Sarabun New" panose="020B0500040200020003" pitchFamily="34" charset="-34"/>
              </a:rPr>
              <a:t>(สนช.) แล้ว และอยู่ระหว่างขั้นตอนการประกาศใช้เป็นกฎหมาย สาระสำคัญที่ได้เพิ่มเติมในกฎหมายฉบับนี้</a:t>
            </a:r>
          </a:p>
          <a:p>
            <a:r>
              <a:rPr lang="th-TH" sz="2000" dirty="0">
                <a:latin typeface="TH Sarabun New" panose="020B0500040200020003" pitchFamily="34" charset="-34"/>
                <a:cs typeface="TH Sarabun New" panose="020B0500040200020003" pitchFamily="34" charset="-34"/>
              </a:rPr>
              <a:t>คือการเพิ่มอัตราโทษสำหรับความผิดเกี่ยวกับการใช้แรงงานเด็ก 3 กรณีด้วยกัน กรณีแรกได้แก่อายุขั้นต่ำของการจ้างแรงงานเด็ก คือ การจ้างแรงงานเด็กซึ่งมีอายุต่ำกว่า 15 ปี เข้าทำงานในงานทั่วไป งานเกษตรกรรม, กรณีที่สองการจ้างให้เด็กอายุต่ำกว่า 18 ปี ทำงานในงานที่เป็นอันตราย เช่น งานปั๊มโลหะ งานเกี่ยวกับวัตถุมีพิษ และกรณีสุดท้าย คือ การจ้างเด็กอายุต่ำกว่า 18 ปี ทำงานในสถานที่ต้องห้าม เช่น ทำงานโรงฆ่าสัตว์ สถานที่เล่นพนัน สถานประกอบกิจการที่เกี่ยวกับการแปรรูปสัตว์น้ำ ในเรือประมง มีอัตราโทษปรับตั้งแต่ 400,000บาท ถึง 800,000 บาท ต่อลูกจ้างหนึ่งคน หรือจำคุกไม่เกิน 2 ปีหรือทั้งปรับทั้งจำ นอกจากนี้กรณีที่นายจ้างให้ลูกจ้างซึ่งเป็นเด็กอายุต่ำกว่า 18 ปี ทำงานอันตรายหรือสถานที่ที่ห้ามเด็กทำจนเป็นเหตุให้ลูกจ้างเด็กได้รับอันตรายแก่กายหรือจิตใจ หรือถึงแก่ความตาย นายจ้างจะได้รับโทษเพิ่มมากขึ้นคือ ปรับตั้งแต่ 800,000 บาทถึง 2,000,000 บาท ต่อลูกจ้าง 1 คน หรือจำคุกไม่เกิน 4 ปี หรือทั้งปรับทั้งจำ</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1993808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63166642-8905-B111-32DF-E08F6F301973}"/>
              </a:ext>
            </a:extLst>
          </p:cNvPr>
          <p:cNvSpPr txBox="1"/>
          <p:nvPr/>
        </p:nvSpPr>
        <p:spPr>
          <a:xfrm>
            <a:off x="1033272" y="814477"/>
            <a:ext cx="6446520" cy="1323439"/>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ซึ่งการที่นายจ้างฝ่าฝืนหรือไม่ปฏิบัติตามพรบ.คุ้มครองแรงงาน นั้นบทกำหนดโทษจะหนักเบาขึ้นอยู่กับความผิดที่ได้กระทำ บางอย่างอาจมีเพียงโทษปรับ บางอย่างอาจมีทั้งโทษปรับและจำคุก ซึ่งโทษที่เกี่ยวกับเด็กจะมีโทษปรับและโทษจำคุกค่อนข้างสูงนายจ้างจึงต้องควรพึงระวัง ตามกฎหมาย พรบ.คุ้มครองแรงงานฉบับใหม่</a:t>
            </a:r>
          </a:p>
        </p:txBody>
      </p:sp>
    </p:spTree>
    <p:extLst>
      <p:ext uri="{BB962C8B-B14F-4D97-AF65-F5344CB8AC3E}">
        <p14:creationId xmlns:p14="http://schemas.microsoft.com/office/powerpoint/2010/main" val="3789521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E9C005DB-EAEC-C338-846B-3811227462AF}"/>
              </a:ext>
            </a:extLst>
          </p:cNvPr>
          <p:cNvSpPr/>
          <p:nvPr/>
        </p:nvSpPr>
        <p:spPr>
          <a:xfrm>
            <a:off x="914400" y="700302"/>
            <a:ext cx="5404104"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7D22C147-A269-C17B-6BDF-E6039047D982}"/>
              </a:ext>
            </a:extLst>
          </p:cNvPr>
          <p:cNvSpPr txBox="1"/>
          <p:nvPr/>
        </p:nvSpPr>
        <p:spPr>
          <a:xfrm>
            <a:off x="1014984" y="812030"/>
            <a:ext cx="5879592"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2.2 นิยามศัพท์ในพระราชบัญญัติคุ้มครองแรงงาน พ.ศ. 2541</a:t>
            </a:r>
          </a:p>
        </p:txBody>
      </p:sp>
      <p:sp>
        <p:nvSpPr>
          <p:cNvPr id="6" name="กล่องข้อความ 5">
            <a:extLst>
              <a:ext uri="{FF2B5EF4-FFF2-40B4-BE49-F238E27FC236}">
                <a16:creationId xmlns:a16="http://schemas.microsoft.com/office/drawing/2014/main" id="{49E3573D-B31B-C734-5753-33D6A1410BEC}"/>
              </a:ext>
            </a:extLst>
          </p:cNvPr>
          <p:cNvSpPr txBox="1"/>
          <p:nvPr/>
        </p:nvSpPr>
        <p:spPr>
          <a:xfrm>
            <a:off x="914400" y="1385423"/>
            <a:ext cx="4572000" cy="400110"/>
          </a:xfrm>
          <a:prstGeom prst="rect">
            <a:avLst/>
          </a:prstGeom>
          <a:noFill/>
        </p:spPr>
        <p:txBody>
          <a:bodyPr wrap="square">
            <a:spAutoFit/>
          </a:bodyPr>
          <a:lstStyle/>
          <a:p>
            <a:r>
              <a:rPr lang="th-TH" sz="2000" b="1" dirty="0">
                <a:solidFill>
                  <a:schemeClr val="accent2"/>
                </a:solidFill>
                <a:latin typeface="TH Sarabun New" panose="020B0500040200020003" pitchFamily="34" charset="-34"/>
                <a:cs typeface="TH Sarabun New" panose="020B0500040200020003" pitchFamily="34" charset="-34"/>
              </a:rPr>
              <a:t>	มาตรา 5 </a:t>
            </a:r>
            <a:r>
              <a:rPr lang="th-TH" sz="2000" dirty="0">
                <a:latin typeface="TH Sarabun New" panose="020B0500040200020003" pitchFamily="34" charset="-34"/>
                <a:cs typeface="TH Sarabun New" panose="020B0500040200020003" pitchFamily="34" charset="-34"/>
              </a:rPr>
              <a:t>ในพระราชบัญญัตินี้</a:t>
            </a:r>
          </a:p>
        </p:txBody>
      </p:sp>
      <p:sp>
        <p:nvSpPr>
          <p:cNvPr id="8" name="กล่องข้อความ 7">
            <a:extLst>
              <a:ext uri="{FF2B5EF4-FFF2-40B4-BE49-F238E27FC236}">
                <a16:creationId xmlns:a16="http://schemas.microsoft.com/office/drawing/2014/main" id="{CA74F030-A70E-E79E-FF90-87773D11331F}"/>
              </a:ext>
            </a:extLst>
          </p:cNvPr>
          <p:cNvSpPr txBox="1"/>
          <p:nvPr/>
        </p:nvSpPr>
        <p:spPr>
          <a:xfrm>
            <a:off x="914400" y="1714381"/>
            <a:ext cx="7479792" cy="4093428"/>
          </a:xfrm>
          <a:prstGeom prst="rect">
            <a:avLst/>
          </a:prstGeom>
          <a:noFill/>
        </p:spPr>
        <p:txBody>
          <a:bodyPr wrap="square">
            <a:spAutoFit/>
          </a:bodyPr>
          <a:lstStyle/>
          <a:p>
            <a:r>
              <a:rPr lang="th-TH" sz="2000" dirty="0">
                <a:solidFill>
                  <a:srgbClr val="C00000"/>
                </a:solidFill>
                <a:latin typeface="TH Sarabun New" panose="020B0500040200020003" pitchFamily="34" charset="-34"/>
                <a:cs typeface="TH Sarabun New" panose="020B0500040200020003" pitchFamily="34" charset="-34"/>
              </a:rPr>
              <a:t>	“นายจ้าง” </a:t>
            </a:r>
            <a:r>
              <a:rPr lang="th-TH" sz="2000" dirty="0">
                <a:latin typeface="TH Sarabun New" panose="020B0500040200020003" pitchFamily="34" charset="-34"/>
                <a:cs typeface="TH Sarabun New" panose="020B0500040200020003" pitchFamily="34" charset="-34"/>
              </a:rPr>
              <a:t>หมายความว่า ผู้ซึ่งตกลงรับลูกจ้างเข้าทำงานโดยจ่ายค่าจ้างให้และหมายความรวมถึง</a:t>
            </a:r>
          </a:p>
          <a:p>
            <a:r>
              <a:rPr lang="th-TH" sz="2000" dirty="0">
                <a:latin typeface="TH Sarabun New" panose="020B0500040200020003" pitchFamily="34" charset="-34"/>
                <a:cs typeface="TH Sarabun New" panose="020B0500040200020003" pitchFamily="34" charset="-34"/>
              </a:rPr>
              <a:t>	(1) ผู้ซึ่งได้รับมอบหมายให้ทำงานแทนนายจ้าง</a:t>
            </a:r>
          </a:p>
          <a:p>
            <a:r>
              <a:rPr lang="th-TH" sz="2000" dirty="0">
                <a:latin typeface="TH Sarabun New" panose="020B0500040200020003" pitchFamily="34" charset="-34"/>
                <a:cs typeface="TH Sarabun New" panose="020B0500040200020003" pitchFamily="34" charset="-34"/>
              </a:rPr>
              <a:t>	(2) ในกรณีที่นายจ้างเป็นนิติบุคคลให้หมายความรวมถึงผู้มีอำนาจกระทำการแทนนิติบุคคลและผู้ซึ่ง</a:t>
            </a:r>
          </a:p>
          <a:p>
            <a:r>
              <a:rPr lang="th-TH" sz="2000" dirty="0">
                <a:latin typeface="TH Sarabun New" panose="020B0500040200020003" pitchFamily="34" charset="-34"/>
                <a:cs typeface="TH Sarabun New" panose="020B0500040200020003" pitchFamily="34" charset="-34"/>
              </a:rPr>
              <a:t>ได้รับมอบหมายจากผู้มีอำนาจกระทำการแทนนิติบุคคลให้ทำการแทนด้วย</a:t>
            </a:r>
          </a:p>
          <a:p>
            <a:r>
              <a:rPr lang="th-TH" sz="2000" dirty="0">
                <a:latin typeface="TH Sarabun New" panose="020B0500040200020003" pitchFamily="34" charset="-34"/>
                <a:cs typeface="TH Sarabun New" panose="020B0500040200020003" pitchFamily="34" charset="-34"/>
              </a:rPr>
              <a:t>	</a:t>
            </a:r>
            <a:r>
              <a:rPr lang="th-TH" sz="2000" dirty="0">
                <a:solidFill>
                  <a:srgbClr val="FF0000"/>
                </a:solidFill>
                <a:latin typeface="TH Sarabun New" panose="020B0500040200020003" pitchFamily="34" charset="-34"/>
                <a:cs typeface="TH Sarabun New" panose="020B0500040200020003" pitchFamily="34" charset="-34"/>
              </a:rPr>
              <a:t>“ลูกจ้าง” </a:t>
            </a:r>
            <a:r>
              <a:rPr lang="th-TH" sz="2000" dirty="0">
                <a:latin typeface="TH Sarabun New" panose="020B0500040200020003" pitchFamily="34" charset="-34"/>
                <a:cs typeface="TH Sarabun New" panose="020B0500040200020003" pitchFamily="34" charset="-34"/>
              </a:rPr>
              <a:t>หมายความว่า ผู้ซึ่งตกลงทำงานให้นายจ้างโดยรับค่าจ้างไม่ว่าจะเรียกชื่ออย่างไร</a:t>
            </a:r>
          </a:p>
          <a:p>
            <a:r>
              <a:rPr lang="th-TH" sz="2000" dirty="0">
                <a:latin typeface="TH Sarabun New" panose="020B0500040200020003" pitchFamily="34" charset="-34"/>
                <a:cs typeface="TH Sarabun New" panose="020B0500040200020003" pitchFamily="34" charset="-34"/>
              </a:rPr>
              <a:t>	“ผู้ว่าจ้าง” หมายความว่า ผู้ซึ่งตกลงว่าจ้างบุคคลอีกบุคคลหนึ่งให้ดำเนินงานทั้งหมดหรือแต่บางส่วนของงานใดเพื่อประโยชน์แก่ตน โดยจะจ่ายสินจ้างตอบแทนผลสำเร็จแห่ง</a:t>
            </a:r>
            <a:r>
              <a:rPr lang="th-TH" sz="2000" dirty="0" err="1">
                <a:latin typeface="TH Sarabun New" panose="020B0500040200020003" pitchFamily="34" charset="-34"/>
                <a:cs typeface="TH Sarabun New" panose="020B0500040200020003" pitchFamily="34" charset="-34"/>
              </a:rPr>
              <a:t>การทำ</a:t>
            </a:r>
            <a:r>
              <a:rPr lang="th-TH" sz="2000" dirty="0">
                <a:latin typeface="TH Sarabun New" panose="020B0500040200020003" pitchFamily="34" charset="-34"/>
                <a:cs typeface="TH Sarabun New" panose="020B0500040200020003" pitchFamily="34" charset="-34"/>
              </a:rPr>
              <a:t>งานที่ทำนั้น</a:t>
            </a:r>
          </a:p>
          <a:p>
            <a:r>
              <a:rPr lang="th-TH" sz="2000" dirty="0">
                <a:latin typeface="TH Sarabun New" panose="020B0500040200020003" pitchFamily="34" charset="-34"/>
                <a:cs typeface="TH Sarabun New" panose="020B0500040200020003" pitchFamily="34" charset="-34"/>
              </a:rPr>
              <a:t>“ผู้รับเหมาชั้นต้น” หมายความว่า ผู้ซึ่งตกลงรับจะดำเนินงานทั้งหมดหรือแต่บางส่วนของงานใด</a:t>
            </a:r>
          </a:p>
          <a:p>
            <a:r>
              <a:rPr lang="th-TH" sz="2000" dirty="0">
                <a:latin typeface="TH Sarabun New" panose="020B0500040200020003" pitchFamily="34" charset="-34"/>
                <a:cs typeface="TH Sarabun New" panose="020B0500040200020003" pitchFamily="34" charset="-34"/>
              </a:rPr>
              <a:t>จนสำเร็จประโยชน์ของผู้ว่าจ้าง</a:t>
            </a:r>
          </a:p>
          <a:p>
            <a:r>
              <a:rPr lang="th-TH" sz="2000" dirty="0">
                <a:latin typeface="TH Sarabun New" panose="020B0500040200020003" pitchFamily="34" charset="-34"/>
                <a:cs typeface="TH Sarabun New" panose="020B0500040200020003" pitchFamily="34" charset="-34"/>
              </a:rPr>
              <a:t>	</a:t>
            </a:r>
            <a:r>
              <a:rPr lang="th-TH" sz="2000" dirty="0">
                <a:solidFill>
                  <a:srgbClr val="FFC000"/>
                </a:solidFill>
                <a:latin typeface="TH Sarabun New" panose="020B0500040200020003" pitchFamily="34" charset="-34"/>
                <a:cs typeface="TH Sarabun New" panose="020B0500040200020003" pitchFamily="34" charset="-34"/>
              </a:rPr>
              <a:t>“ผู้รับเหมาช่วง” </a:t>
            </a:r>
            <a:r>
              <a:rPr lang="th-TH" sz="2000" dirty="0">
                <a:latin typeface="TH Sarabun New" panose="020B0500040200020003" pitchFamily="34" charset="-34"/>
                <a:cs typeface="TH Sarabun New" panose="020B0500040200020003" pitchFamily="34" charset="-34"/>
              </a:rPr>
              <a:t>หมายความว่า ผู้ซึ่งทำสัญญาหับผู้รับเหมาชั้นต้น โดยรับจะดำเนินงานทั้งหมด</a:t>
            </a:r>
          </a:p>
          <a:p>
            <a:r>
              <a:rPr lang="th-TH" sz="2000" dirty="0">
                <a:latin typeface="TH Sarabun New" panose="020B0500040200020003" pitchFamily="34" charset="-34"/>
                <a:cs typeface="TH Sarabun New" panose="020B0500040200020003" pitchFamily="34" charset="-34"/>
              </a:rPr>
              <a:t>หรือแต่บางส่วนของงานใดในความรับผิดชอบของผู้รับเหมาชั้นต้น เพื่อประโยชน์แก่ผู้ว่าจ้าง และหมายความ</a:t>
            </a:r>
          </a:p>
          <a:p>
            <a:r>
              <a:rPr lang="th-TH" sz="2000" dirty="0">
                <a:latin typeface="TH Sarabun New" panose="020B0500040200020003" pitchFamily="34" charset="-34"/>
                <a:cs typeface="TH Sarabun New" panose="020B0500040200020003" pitchFamily="34" charset="-34"/>
              </a:rPr>
              <a:t>รวมถึงผู้ซึ่งทำสัญญากับผู้รับเหมาช่วง เพื่อรับช่วงในความรับผิดชอบของผู้รับเหมาช่วง ทั้งนี้ ไม่ว่าจะรับเหมา</a:t>
            </a:r>
          </a:p>
          <a:p>
            <a:r>
              <a:rPr lang="th-TH" sz="2000" dirty="0">
                <a:latin typeface="TH Sarabun New" panose="020B0500040200020003" pitchFamily="34" charset="-34"/>
                <a:cs typeface="TH Sarabun New" panose="020B0500040200020003" pitchFamily="34" charset="-34"/>
              </a:rPr>
              <a:t>ช่วงกันกี่ช่วงก็ตาม</a:t>
            </a:r>
            <a:endParaRPr lang="th-TH" dirty="0">
              <a:latin typeface="TH Sarabun New" panose="020B0500040200020003" pitchFamily="34" charset="-34"/>
              <a:cs typeface="TH Sarabun New" panose="020B0500040200020003" pitchFamily="34" charset="-34"/>
            </a:endParaRPr>
          </a:p>
        </p:txBody>
      </p:sp>
    </p:spTree>
    <p:extLst>
      <p:ext uri="{BB962C8B-B14F-4D97-AF65-F5344CB8AC3E}">
        <p14:creationId xmlns:p14="http://schemas.microsoft.com/office/powerpoint/2010/main" val="49597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874E3005-D5DA-4867-744D-CDB39E92C07A}"/>
              </a:ext>
            </a:extLst>
          </p:cNvPr>
          <p:cNvSpPr txBox="1"/>
          <p:nvPr/>
        </p:nvSpPr>
        <p:spPr>
          <a:xfrm>
            <a:off x="1179576" y="799975"/>
            <a:ext cx="6592824" cy="5632311"/>
          </a:xfrm>
          <a:prstGeom prst="rect">
            <a:avLst/>
          </a:prstGeom>
          <a:noFill/>
        </p:spPr>
        <p:txBody>
          <a:bodyPr wrap="square">
            <a:spAutoFit/>
          </a:bodyPr>
          <a:lstStyle/>
          <a:p>
            <a:r>
              <a:rPr lang="th-TH" sz="2000" dirty="0">
                <a:solidFill>
                  <a:srgbClr val="92D050"/>
                </a:solidFill>
                <a:latin typeface="TH Sarabun New" panose="020B0500040200020003" pitchFamily="34" charset="-34"/>
                <a:cs typeface="TH Sarabun New" panose="020B0500040200020003" pitchFamily="34" charset="-34"/>
              </a:rPr>
              <a:t>	“สัญญาจ้าง” </a:t>
            </a:r>
            <a:r>
              <a:rPr lang="th-TH" sz="2000" dirty="0">
                <a:latin typeface="TH Sarabun New" panose="020B0500040200020003" pitchFamily="34" charset="-34"/>
                <a:cs typeface="TH Sarabun New" panose="020B0500040200020003" pitchFamily="34" charset="-34"/>
              </a:rPr>
              <a:t>หมายความว่า สัญญาไม่ว่าเป็นหนังสือ หรือด้วยวาจาระบุชัดเจน หรือเป็นที่เข้าใจโดยปริยาย ซึ่งบุคคลหนึ่งเรียกว่า ลูกจ้าง ตกลงจะทำงานให้แก่บุคคลอีกบุคคลหนึ่งเรียกว่า นายจ้าง และนายจ้างตกลงจะให้ค่าจ้างตลอดเวลาที่ทำงานให้</a:t>
            </a:r>
          </a:p>
          <a:p>
            <a:r>
              <a:rPr lang="th-TH" sz="2000" dirty="0">
                <a:latin typeface="TH Sarabun New" panose="020B0500040200020003" pitchFamily="34" charset="-34"/>
                <a:cs typeface="TH Sarabun New" panose="020B0500040200020003" pitchFamily="34" charset="-34"/>
              </a:rPr>
              <a:t>	</a:t>
            </a:r>
            <a:r>
              <a:rPr lang="th-TH" sz="2000" dirty="0">
                <a:solidFill>
                  <a:srgbClr val="00B050"/>
                </a:solidFill>
                <a:latin typeface="TH Sarabun New" panose="020B0500040200020003" pitchFamily="34" charset="-34"/>
                <a:cs typeface="TH Sarabun New" panose="020B0500040200020003" pitchFamily="34" charset="-34"/>
              </a:rPr>
              <a:t>“วันทำงาน” </a:t>
            </a:r>
            <a:r>
              <a:rPr lang="th-TH" sz="2000" dirty="0">
                <a:latin typeface="TH Sarabun New" panose="020B0500040200020003" pitchFamily="34" charset="-34"/>
                <a:cs typeface="TH Sarabun New" panose="020B0500040200020003" pitchFamily="34" charset="-34"/>
              </a:rPr>
              <a:t>หมายความว่า วันที่กำหนดให้ลูกจ้างทำงานตามปกติ</a:t>
            </a:r>
          </a:p>
          <a:p>
            <a:r>
              <a:rPr lang="th-TH" sz="2000" dirty="0">
                <a:latin typeface="TH Sarabun New" panose="020B0500040200020003" pitchFamily="34" charset="-34"/>
                <a:cs typeface="TH Sarabun New" panose="020B0500040200020003" pitchFamily="34" charset="-34"/>
              </a:rPr>
              <a:t>	</a:t>
            </a:r>
            <a:r>
              <a:rPr lang="th-TH" sz="2000" dirty="0">
                <a:solidFill>
                  <a:srgbClr val="00B0F0"/>
                </a:solidFill>
                <a:latin typeface="TH Sarabun New" panose="020B0500040200020003" pitchFamily="34" charset="-34"/>
                <a:cs typeface="TH Sarabun New" panose="020B0500040200020003" pitchFamily="34" charset="-34"/>
              </a:rPr>
              <a:t>“วันหยุด” </a:t>
            </a:r>
            <a:r>
              <a:rPr lang="th-TH" sz="2000" dirty="0">
                <a:latin typeface="TH Sarabun New" panose="020B0500040200020003" pitchFamily="34" charset="-34"/>
                <a:cs typeface="TH Sarabun New" panose="020B0500040200020003" pitchFamily="34" charset="-34"/>
              </a:rPr>
              <a:t>หมายความว่า วันที่กำหนดให้ลูกจ้างหยุดประจำสัปดาห์ หยุดตามประเพณี หรือ</a:t>
            </a:r>
          </a:p>
          <a:p>
            <a:r>
              <a:rPr lang="th-TH" sz="2000" dirty="0">
                <a:latin typeface="TH Sarabun New" panose="020B0500040200020003" pitchFamily="34" charset="-34"/>
                <a:cs typeface="TH Sarabun New" panose="020B0500040200020003" pitchFamily="34" charset="-34"/>
              </a:rPr>
              <a:t>หยุดพักผ่อนประจำปี</a:t>
            </a:r>
          </a:p>
          <a:p>
            <a:r>
              <a:rPr lang="th-TH" sz="2000" dirty="0">
                <a:latin typeface="TH Sarabun New" panose="020B0500040200020003" pitchFamily="34" charset="-34"/>
                <a:cs typeface="TH Sarabun New" panose="020B0500040200020003" pitchFamily="34" charset="-34"/>
              </a:rPr>
              <a:t>	</a:t>
            </a:r>
            <a:r>
              <a:rPr lang="th-TH" sz="2000" dirty="0">
                <a:solidFill>
                  <a:srgbClr val="0070C0"/>
                </a:solidFill>
                <a:latin typeface="TH Sarabun New" panose="020B0500040200020003" pitchFamily="34" charset="-34"/>
                <a:cs typeface="TH Sarabun New" panose="020B0500040200020003" pitchFamily="34" charset="-34"/>
              </a:rPr>
              <a:t>“วันลา” </a:t>
            </a:r>
            <a:r>
              <a:rPr lang="th-TH" sz="2000" dirty="0">
                <a:latin typeface="TH Sarabun New" panose="020B0500040200020003" pitchFamily="34" charset="-34"/>
                <a:cs typeface="TH Sarabun New" panose="020B0500040200020003" pitchFamily="34" charset="-34"/>
              </a:rPr>
              <a:t>หมายความว่า วันที่ลูกจ้างลาป่วย ลาเพื่อทำหมัน ลาเพื่อกิจธุระอันจำเป็น ลาเพื่อ</a:t>
            </a:r>
          </a:p>
          <a:p>
            <a:r>
              <a:rPr lang="th-TH" sz="2000" dirty="0">
                <a:latin typeface="TH Sarabun New" panose="020B0500040200020003" pitchFamily="34" charset="-34"/>
                <a:cs typeface="TH Sarabun New" panose="020B0500040200020003" pitchFamily="34" charset="-34"/>
              </a:rPr>
              <a:t>รับราชการทหาร ลาเพื่อการฝึกอบรม หรือพัฒนาความรู้ความสามารถ หรือลาเพื่อคลอดบุตร</a:t>
            </a:r>
          </a:p>
          <a:p>
            <a:r>
              <a:rPr lang="th-TH" sz="2000" dirty="0">
                <a:latin typeface="TH Sarabun New" panose="020B0500040200020003" pitchFamily="34" charset="-34"/>
                <a:cs typeface="TH Sarabun New" panose="020B0500040200020003" pitchFamily="34" charset="-34"/>
              </a:rPr>
              <a:t>	</a:t>
            </a:r>
            <a:r>
              <a:rPr lang="th-TH" sz="2000" dirty="0">
                <a:solidFill>
                  <a:srgbClr val="7030A0"/>
                </a:solidFill>
                <a:latin typeface="TH Sarabun New" panose="020B0500040200020003" pitchFamily="34" charset="-34"/>
                <a:cs typeface="TH Sarabun New" panose="020B0500040200020003" pitchFamily="34" charset="-34"/>
              </a:rPr>
              <a:t>“ค่าจ้าง” </a:t>
            </a:r>
            <a:r>
              <a:rPr lang="th-TH" sz="2000" dirty="0">
                <a:latin typeface="TH Sarabun New" panose="020B0500040200020003" pitchFamily="34" charset="-34"/>
                <a:cs typeface="TH Sarabun New" panose="020B0500040200020003" pitchFamily="34" charset="-34"/>
              </a:rPr>
              <a:t>หมายความว่า เงินที่นายจ้างและลูกจ้างตกลงกันจ่ายเป็นค่าตอบแทนในการทำงานตามสัญญาจ้าง สำหรับระยะเวลาการทำงานปกติเป็นรายชั่วโมง รายวัน รายสัปดาห์ รายเดือน หรือระยะเวลาอื่นหรือจ่ายให้โดยคำนวณตามผลงานที่ลูกจ้างทำได้ ในเวลาทำงานปกติของวันทำงาน และให้หมายความรวมถึงเงินที่นายจ้างจ่ายให้แก่ลูกจ้าง จ่ายในวันหยุดและวันลาที่ลุกจ้างมิได้ทำงาน แต่ลูกจ้างมีสิทธิได้รับตามพระราชบัญญัตินี้</a:t>
            </a:r>
          </a:p>
          <a:p>
            <a:r>
              <a:rPr lang="th-TH" sz="2000" dirty="0">
                <a:latin typeface="TH Sarabun New" panose="020B0500040200020003" pitchFamily="34" charset="-34"/>
                <a:cs typeface="TH Sarabun New" panose="020B0500040200020003" pitchFamily="34" charset="-34"/>
              </a:rPr>
              <a:t>	</a:t>
            </a:r>
            <a:r>
              <a:rPr lang="th-TH" sz="2000" dirty="0">
                <a:solidFill>
                  <a:srgbClr val="A50021"/>
                </a:solidFill>
                <a:latin typeface="TH Sarabun New" panose="020B0500040200020003" pitchFamily="34" charset="-34"/>
                <a:cs typeface="TH Sarabun New" panose="020B0500040200020003" pitchFamily="34" charset="-34"/>
              </a:rPr>
              <a:t>“ค่าจ้างในวันทำงาน” </a:t>
            </a:r>
            <a:r>
              <a:rPr lang="th-TH" sz="2000" dirty="0">
                <a:latin typeface="TH Sarabun New" panose="020B0500040200020003" pitchFamily="34" charset="-34"/>
                <a:cs typeface="TH Sarabun New" panose="020B0500040200020003" pitchFamily="34" charset="-34"/>
              </a:rPr>
              <a:t>หมายความว่าค่าจ้างที่จ่ายสำหรับการทำงานเต็มเวลาการทำงานปกติ</a:t>
            </a:r>
          </a:p>
          <a:p>
            <a:r>
              <a:rPr lang="th-TH" sz="2000" dirty="0">
                <a:solidFill>
                  <a:srgbClr val="FF33CC"/>
                </a:solidFill>
                <a:latin typeface="TH Sarabun New" panose="020B0500040200020003" pitchFamily="34" charset="-34"/>
                <a:cs typeface="TH Sarabun New" panose="020B0500040200020003" pitchFamily="34" charset="-34"/>
              </a:rPr>
              <a:t>	“อัตราค่าจ้างขั้นต่ำ” </a:t>
            </a:r>
            <a:r>
              <a:rPr lang="th-TH" sz="2000" dirty="0">
                <a:latin typeface="TH Sarabun New" panose="020B0500040200020003" pitchFamily="34" charset="-34"/>
                <a:cs typeface="TH Sarabun New" panose="020B0500040200020003" pitchFamily="34" charset="-34"/>
              </a:rPr>
              <a:t>หมายความว่า อัตราค่าจ้างที่คณะกรรมการค่าจ้างกำหนดตาม</a:t>
            </a:r>
          </a:p>
          <a:p>
            <a:r>
              <a:rPr lang="th-TH" sz="2000" dirty="0">
                <a:latin typeface="TH Sarabun New" panose="020B0500040200020003" pitchFamily="34" charset="-34"/>
                <a:cs typeface="TH Sarabun New" panose="020B0500040200020003" pitchFamily="34" charset="-34"/>
              </a:rPr>
              <a:t>พระราชบัญญัตินี้</a:t>
            </a:r>
          </a:p>
          <a:p>
            <a:r>
              <a:rPr lang="th-TH" sz="2000" dirty="0">
                <a:latin typeface="TH Sarabun New" panose="020B0500040200020003" pitchFamily="34" charset="-34"/>
                <a:cs typeface="TH Sarabun New" panose="020B0500040200020003" pitchFamily="34" charset="-34"/>
              </a:rPr>
              <a:t>	</a:t>
            </a:r>
          </a:p>
        </p:txBody>
      </p:sp>
    </p:spTree>
    <p:extLst>
      <p:ext uri="{BB962C8B-B14F-4D97-AF65-F5344CB8AC3E}">
        <p14:creationId xmlns:p14="http://schemas.microsoft.com/office/powerpoint/2010/main" val="212231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1AE3458F-AC0E-B14A-0862-9EF247ED591C}"/>
              </a:ext>
            </a:extLst>
          </p:cNvPr>
          <p:cNvSpPr txBox="1"/>
          <p:nvPr/>
        </p:nvSpPr>
        <p:spPr>
          <a:xfrm>
            <a:off x="1078992" y="956530"/>
            <a:ext cx="6766560" cy="3785652"/>
          </a:xfrm>
          <a:prstGeom prst="rect">
            <a:avLst/>
          </a:prstGeom>
          <a:noFill/>
        </p:spPr>
        <p:txBody>
          <a:bodyPr wrap="square">
            <a:spAutoFit/>
          </a:bodyPr>
          <a:lstStyle/>
          <a:p>
            <a:r>
              <a:rPr lang="th-TH" sz="2000" dirty="0">
                <a:solidFill>
                  <a:srgbClr val="33CC33"/>
                </a:solidFill>
                <a:latin typeface="TH Sarabun New" panose="020B0500040200020003" pitchFamily="34" charset="-34"/>
                <a:cs typeface="TH Sarabun New" panose="020B0500040200020003" pitchFamily="34" charset="-34"/>
              </a:rPr>
              <a:t>	“ค่าทำงานในวันหยุด” </a:t>
            </a:r>
            <a:r>
              <a:rPr lang="th-TH" sz="2000" dirty="0">
                <a:latin typeface="TH Sarabun New" panose="020B0500040200020003" pitchFamily="34" charset="-34"/>
                <a:cs typeface="TH Sarabun New" panose="020B0500040200020003" pitchFamily="34" charset="-34"/>
              </a:rPr>
              <a:t>หมายความว่า เงินที่นายจ้างจ่ายให้แก่ลูกจ้างเป็นการตอบแทนการทำงานในวันหยุด</a:t>
            </a:r>
          </a:p>
          <a:p>
            <a:r>
              <a:rPr lang="th-TH" sz="2000" dirty="0">
                <a:latin typeface="TH Sarabun New" panose="020B0500040200020003" pitchFamily="34" charset="-34"/>
                <a:cs typeface="TH Sarabun New" panose="020B0500040200020003" pitchFamily="34" charset="-34"/>
              </a:rPr>
              <a:t>	</a:t>
            </a:r>
            <a:r>
              <a:rPr lang="th-TH" sz="2000" dirty="0">
                <a:solidFill>
                  <a:srgbClr val="CC3300"/>
                </a:solidFill>
                <a:latin typeface="TH Sarabun New" panose="020B0500040200020003" pitchFamily="34" charset="-34"/>
                <a:cs typeface="TH Sarabun New" panose="020B0500040200020003" pitchFamily="34" charset="-34"/>
              </a:rPr>
              <a:t>“ค่าล่วงเวลาในวันหยุด” </a:t>
            </a:r>
            <a:r>
              <a:rPr lang="th-TH" sz="2000" dirty="0">
                <a:latin typeface="TH Sarabun New" panose="020B0500040200020003" pitchFamily="34" charset="-34"/>
                <a:cs typeface="TH Sarabun New" panose="020B0500040200020003" pitchFamily="34" charset="-34"/>
              </a:rPr>
              <a:t>หมายความว่าเงินที่นายจ้างจ่ายให้แก่ลูกจ้างเป็นการตอบแทนการทำงานล่วงเวลาในวันหยุด</a:t>
            </a:r>
          </a:p>
          <a:p>
            <a:r>
              <a:rPr lang="th-TH" sz="2000" dirty="0">
                <a:latin typeface="TH Sarabun New" panose="020B0500040200020003" pitchFamily="34" charset="-34"/>
                <a:cs typeface="TH Sarabun New" panose="020B0500040200020003" pitchFamily="34" charset="-34"/>
              </a:rPr>
              <a:t>	</a:t>
            </a:r>
            <a:r>
              <a:rPr lang="th-TH" sz="2000" dirty="0">
                <a:solidFill>
                  <a:srgbClr val="9900CC"/>
                </a:solidFill>
                <a:latin typeface="TH Sarabun New" panose="020B0500040200020003" pitchFamily="34" charset="-34"/>
                <a:cs typeface="TH Sarabun New" panose="020B0500040200020003" pitchFamily="34" charset="-34"/>
              </a:rPr>
              <a:t>“ค่าชดเชย” </a:t>
            </a:r>
            <a:r>
              <a:rPr lang="th-TH" sz="2000" dirty="0">
                <a:latin typeface="TH Sarabun New" panose="020B0500040200020003" pitchFamily="34" charset="-34"/>
                <a:cs typeface="TH Sarabun New" panose="020B0500040200020003" pitchFamily="34" charset="-34"/>
              </a:rPr>
              <a:t>หมายความว่า เงินที่นายจ้างจ่ายให้แก่ลูกจ้างเมื่อเลิกจ้าง นอกเหนือจากเงินประเภทอื่นซึ่งนายจ้างตกลงจ่ายให้แก่ลูกจ้าง</a:t>
            </a:r>
          </a:p>
          <a:p>
            <a:r>
              <a:rPr lang="th-TH" sz="2000" dirty="0">
                <a:latin typeface="TH Sarabun New" panose="020B0500040200020003" pitchFamily="34" charset="-34"/>
                <a:cs typeface="TH Sarabun New" panose="020B0500040200020003" pitchFamily="34" charset="-34"/>
              </a:rPr>
              <a:t>	</a:t>
            </a:r>
            <a:r>
              <a:rPr lang="th-TH" sz="2000" dirty="0">
                <a:solidFill>
                  <a:srgbClr val="FF9900"/>
                </a:solidFill>
                <a:latin typeface="TH Sarabun New" panose="020B0500040200020003" pitchFamily="34" charset="-34"/>
                <a:cs typeface="TH Sarabun New" panose="020B0500040200020003" pitchFamily="34" charset="-34"/>
              </a:rPr>
              <a:t>“ค่าชดเชยพิเศษ” </a:t>
            </a:r>
            <a:r>
              <a:rPr lang="th-TH" sz="2000" dirty="0">
                <a:latin typeface="TH Sarabun New" panose="020B0500040200020003" pitchFamily="34" charset="-34"/>
                <a:cs typeface="TH Sarabun New" panose="020B0500040200020003" pitchFamily="34" charset="-34"/>
              </a:rPr>
              <a:t>หมายความว่า เงินที่นายจ้างจ่ายให้แก่ลูกจ้างเมื่อสัญญาจ้างสิ้นสุดลง เพราะมีเหตุกรณีพิเศษที่กำหนดในพระราชบัญญัตินี้</a:t>
            </a:r>
          </a:p>
          <a:p>
            <a:r>
              <a:rPr lang="th-TH" sz="2000" dirty="0">
                <a:latin typeface="TH Sarabun New" panose="020B0500040200020003" pitchFamily="34" charset="-34"/>
                <a:cs typeface="TH Sarabun New" panose="020B0500040200020003" pitchFamily="34" charset="-34"/>
              </a:rPr>
              <a:t>	</a:t>
            </a:r>
            <a:r>
              <a:rPr lang="th-TH" sz="2000" dirty="0">
                <a:solidFill>
                  <a:srgbClr val="993300"/>
                </a:solidFill>
                <a:latin typeface="TH Sarabun New" panose="020B0500040200020003" pitchFamily="34" charset="-34"/>
                <a:cs typeface="TH Sarabun New" panose="020B0500040200020003" pitchFamily="34" charset="-34"/>
              </a:rPr>
              <a:t>“พนักงานตรวจแรงงาน” </a:t>
            </a:r>
            <a:r>
              <a:rPr lang="th-TH" sz="2000" dirty="0">
                <a:latin typeface="TH Sarabun New" panose="020B0500040200020003" pitchFamily="34" charset="-34"/>
                <a:cs typeface="TH Sarabun New" panose="020B0500040200020003" pitchFamily="34" charset="-34"/>
              </a:rPr>
              <a:t>หมายความว่า ผู้ซึ่งรัฐมนตรีแต่งตั้งให้ปฏิบัติการตามพระราชบัญญัตินี้</a:t>
            </a:r>
          </a:p>
          <a:p>
            <a:r>
              <a:rPr lang="th-TH" sz="2000" dirty="0">
                <a:latin typeface="TH Sarabun New" panose="020B0500040200020003" pitchFamily="34" charset="-34"/>
                <a:cs typeface="TH Sarabun New" panose="020B0500040200020003" pitchFamily="34" charset="-34"/>
              </a:rPr>
              <a:t>	</a:t>
            </a:r>
            <a:r>
              <a:rPr lang="th-TH" sz="2000" dirty="0">
                <a:solidFill>
                  <a:srgbClr val="99FF99"/>
                </a:solidFill>
                <a:latin typeface="TH Sarabun New" panose="020B0500040200020003" pitchFamily="34" charset="-34"/>
                <a:cs typeface="TH Sarabun New" panose="020B0500040200020003" pitchFamily="34" charset="-34"/>
              </a:rPr>
              <a:t>“อธิบดี” </a:t>
            </a:r>
            <a:r>
              <a:rPr lang="th-TH" sz="2000" dirty="0">
                <a:latin typeface="TH Sarabun New" panose="020B0500040200020003" pitchFamily="34" charset="-34"/>
                <a:cs typeface="TH Sarabun New" panose="020B0500040200020003" pitchFamily="34" charset="-34"/>
              </a:rPr>
              <a:t>หมายความว่า อธิบดีกรมสวัสดิการและคุ้มครองแรงงาน</a:t>
            </a:r>
          </a:p>
          <a:p>
            <a:r>
              <a:rPr lang="th-TH" sz="2000" dirty="0">
                <a:latin typeface="TH Sarabun New" panose="020B0500040200020003" pitchFamily="34" charset="-34"/>
                <a:cs typeface="TH Sarabun New" panose="020B0500040200020003" pitchFamily="34" charset="-34"/>
              </a:rPr>
              <a:t>	</a:t>
            </a:r>
            <a:r>
              <a:rPr lang="th-TH" sz="2000" dirty="0">
                <a:solidFill>
                  <a:schemeClr val="accent5"/>
                </a:solidFill>
                <a:latin typeface="TH Sarabun New" panose="020B0500040200020003" pitchFamily="34" charset="-34"/>
                <a:cs typeface="TH Sarabun New" panose="020B0500040200020003" pitchFamily="34" charset="-34"/>
              </a:rPr>
              <a:t>“รัฐมนตรี” </a:t>
            </a:r>
            <a:r>
              <a:rPr lang="th-TH" sz="2000" dirty="0">
                <a:latin typeface="TH Sarabun New" panose="020B0500040200020003" pitchFamily="34" charset="-34"/>
                <a:cs typeface="TH Sarabun New" panose="020B0500040200020003" pitchFamily="34" charset="-34"/>
              </a:rPr>
              <a:t>หมายความว่า รัฐมนตรีผู้รักษาการตามพระราชบัญญัตินี้</a:t>
            </a:r>
          </a:p>
        </p:txBody>
      </p:sp>
    </p:spTree>
    <p:extLst>
      <p:ext uri="{BB962C8B-B14F-4D97-AF65-F5344CB8AC3E}">
        <p14:creationId xmlns:p14="http://schemas.microsoft.com/office/powerpoint/2010/main" val="1440078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มุมตัดด้านบน 3">
            <a:extLst>
              <a:ext uri="{FF2B5EF4-FFF2-40B4-BE49-F238E27FC236}">
                <a16:creationId xmlns:a16="http://schemas.microsoft.com/office/drawing/2014/main" id="{F958582E-9568-A4CF-28F3-0539607B1215}"/>
              </a:ext>
            </a:extLst>
          </p:cNvPr>
          <p:cNvSpPr/>
          <p:nvPr/>
        </p:nvSpPr>
        <p:spPr>
          <a:xfrm>
            <a:off x="877824" y="736878"/>
            <a:ext cx="5404104" cy="573393"/>
          </a:xfrm>
          <a:prstGeom prst="snip2SameRect">
            <a:avLst/>
          </a:prstGeom>
          <a:solidFill>
            <a:srgbClr val="33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กล่องข้อความ 2">
            <a:extLst>
              <a:ext uri="{FF2B5EF4-FFF2-40B4-BE49-F238E27FC236}">
                <a16:creationId xmlns:a16="http://schemas.microsoft.com/office/drawing/2014/main" id="{602450D6-5208-D91C-206F-1F91099271A0}"/>
              </a:ext>
            </a:extLst>
          </p:cNvPr>
          <p:cNvSpPr txBox="1"/>
          <p:nvPr/>
        </p:nvSpPr>
        <p:spPr>
          <a:xfrm>
            <a:off x="950976" y="848606"/>
            <a:ext cx="6117336" cy="461665"/>
          </a:xfrm>
          <a:prstGeom prst="rect">
            <a:avLst/>
          </a:prstGeom>
          <a:noFill/>
        </p:spPr>
        <p:txBody>
          <a:bodyPr wrap="square">
            <a:spAutoFit/>
          </a:bodyPr>
          <a:lstStyle/>
          <a:p>
            <a:r>
              <a:rPr lang="th-TH" sz="2400" b="1" dirty="0">
                <a:latin typeface="TH Sarabun New" panose="020B0500040200020003" pitchFamily="34" charset="-34"/>
                <a:cs typeface="TH Sarabun New" panose="020B0500040200020003" pitchFamily="34" charset="-34"/>
              </a:rPr>
              <a:t>2.3 บททั่วไปตามพระราชบัญญัติคุ้มครองแรงงาน พ.ศ. 2541</a:t>
            </a:r>
          </a:p>
        </p:txBody>
      </p:sp>
      <p:sp>
        <p:nvSpPr>
          <p:cNvPr id="6" name="กล่องข้อความ 5">
            <a:extLst>
              <a:ext uri="{FF2B5EF4-FFF2-40B4-BE49-F238E27FC236}">
                <a16:creationId xmlns:a16="http://schemas.microsoft.com/office/drawing/2014/main" id="{244544D2-9582-3777-89B7-C370F93E6505}"/>
              </a:ext>
            </a:extLst>
          </p:cNvPr>
          <p:cNvSpPr txBox="1"/>
          <p:nvPr/>
        </p:nvSpPr>
        <p:spPr>
          <a:xfrm>
            <a:off x="809244" y="1421999"/>
            <a:ext cx="6400800" cy="400110"/>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บททั่วไปตามพระราชบัญญัติคุ้มครองแรงงาน พ.ศ. 2541 มีสาระสำคัญ ดังนี้</a:t>
            </a:r>
          </a:p>
        </p:txBody>
      </p:sp>
      <p:sp>
        <p:nvSpPr>
          <p:cNvPr id="8" name="กล่องข้อความ 7">
            <a:extLst>
              <a:ext uri="{FF2B5EF4-FFF2-40B4-BE49-F238E27FC236}">
                <a16:creationId xmlns:a16="http://schemas.microsoft.com/office/drawing/2014/main" id="{1FC051CC-B316-77E5-84A9-981250608439}"/>
              </a:ext>
            </a:extLst>
          </p:cNvPr>
          <p:cNvSpPr txBox="1"/>
          <p:nvPr/>
        </p:nvSpPr>
        <p:spPr>
          <a:xfrm>
            <a:off x="950976" y="1822109"/>
            <a:ext cx="6400800" cy="707886"/>
          </a:xfrm>
          <a:prstGeom prst="rect">
            <a:avLst/>
          </a:prstGeom>
          <a:noFill/>
        </p:spPr>
        <p:txBody>
          <a:bodyPr wrap="square">
            <a:spAutoFit/>
          </a:bodyPr>
          <a:lstStyle/>
          <a:p>
            <a:r>
              <a:rPr lang="th-TH" sz="2000" b="0" i="0" u="none" strike="noStrike" baseline="0" dirty="0">
                <a:solidFill>
                  <a:srgbClr val="221E1F"/>
                </a:solidFill>
                <a:latin typeface="TH Sarabun New" panose="020B0500040200020003" pitchFamily="34" charset="-34"/>
                <a:cs typeface="TH Sarabun New" panose="020B0500040200020003" pitchFamily="34" charset="-34"/>
              </a:rPr>
              <a:t>	2.3.1 ก</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รเรียกร้องหรือก</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รได้ม</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ซึ่ง สิทธิหรือประโยชน์ต</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มพระร</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ชบัญญัตินี้ ไม่เป็นก</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รตัดสิทธิหรือ ประโยชน์ที่ลูกจ้</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งพึงได้ต</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มกฎหม</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ยอื่น (ม</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ตร</a:t>
            </a:r>
            <a:r>
              <a:rPr lang="th-TH" sz="2000" b="0" i="0" u="none" strike="noStrike" baseline="0" dirty="0">
                <a:solidFill>
                  <a:srgbClr val="000000"/>
                </a:solidFill>
                <a:latin typeface="TH Sarabun New" panose="020B0500040200020003" pitchFamily="34" charset="-34"/>
                <a:cs typeface="TH Sarabun New" panose="020B0500040200020003" pitchFamily="34" charset="-34"/>
              </a:rPr>
              <a:t>า </a:t>
            </a:r>
            <a:r>
              <a:rPr lang="th-TH" sz="2000" b="0" i="0" u="none" strike="noStrike" baseline="0" dirty="0">
                <a:solidFill>
                  <a:srgbClr val="221E1F"/>
                </a:solidFill>
                <a:latin typeface="TH Sarabun New" panose="020B0500040200020003" pitchFamily="34" charset="-34"/>
                <a:cs typeface="TH Sarabun New" panose="020B0500040200020003" pitchFamily="34" charset="-34"/>
              </a:rPr>
              <a:t>7)</a:t>
            </a:r>
            <a:endParaRPr lang="th-TH" sz="2400" dirty="0"/>
          </a:p>
        </p:txBody>
      </p:sp>
      <p:pic>
        <p:nvPicPr>
          <p:cNvPr id="10" name="รูปภาพ 9">
            <a:extLst>
              <a:ext uri="{FF2B5EF4-FFF2-40B4-BE49-F238E27FC236}">
                <a16:creationId xmlns:a16="http://schemas.microsoft.com/office/drawing/2014/main" id="{82C112E9-81CA-233B-822A-310BEE209EBB}"/>
              </a:ext>
            </a:extLst>
          </p:cNvPr>
          <p:cNvPicPr>
            <a:picLocks noChangeAspect="1"/>
          </p:cNvPicPr>
          <p:nvPr/>
        </p:nvPicPr>
        <p:blipFill>
          <a:blip r:embed="rId2"/>
          <a:stretch>
            <a:fillRect/>
          </a:stretch>
        </p:blipFill>
        <p:spPr>
          <a:xfrm>
            <a:off x="2461641" y="2658410"/>
            <a:ext cx="3545967" cy="770590"/>
          </a:xfrm>
          <a:prstGeom prst="rect">
            <a:avLst/>
          </a:prstGeom>
        </p:spPr>
      </p:pic>
      <p:sp>
        <p:nvSpPr>
          <p:cNvPr id="12" name="กล่องข้อความ 11">
            <a:extLst>
              <a:ext uri="{FF2B5EF4-FFF2-40B4-BE49-F238E27FC236}">
                <a16:creationId xmlns:a16="http://schemas.microsoft.com/office/drawing/2014/main" id="{C866C8C6-A795-1878-1F4C-A43734AE61EA}"/>
              </a:ext>
            </a:extLst>
          </p:cNvPr>
          <p:cNvSpPr txBox="1"/>
          <p:nvPr/>
        </p:nvSpPr>
        <p:spPr>
          <a:xfrm>
            <a:off x="914400" y="3557415"/>
            <a:ext cx="6839712" cy="1938992"/>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2.3.2 ให้นายจ้างปฏิบัติต่อลูกจ้างชายและหญิงโดยเท่าเทียมกันในการจ้างงาน เว้นแต่ลักษณะหรือ</a:t>
            </a:r>
          </a:p>
          <a:p>
            <a:r>
              <a:rPr lang="th-TH" sz="2000" dirty="0">
                <a:latin typeface="TH Sarabun New" panose="020B0500040200020003" pitchFamily="34" charset="-34"/>
                <a:cs typeface="TH Sarabun New" panose="020B0500040200020003" pitchFamily="34" charset="-34"/>
              </a:rPr>
              <a:t>สภาพของงานไม่อาจปฏิบัติเช่นนั้นได้(มาตรา 15)</a:t>
            </a:r>
          </a:p>
          <a:p>
            <a:r>
              <a:rPr lang="th-TH" sz="2000" dirty="0">
                <a:latin typeface="TH Sarabun New" panose="020B0500040200020003" pitchFamily="34" charset="-34"/>
                <a:cs typeface="TH Sarabun New" panose="020B0500040200020003" pitchFamily="34" charset="-34"/>
              </a:rPr>
              <a:t>	นายจ้างต้องปฏิบัติต่อลูกจ้างชาย – หญิงเท่าเทียมกันในการจ้างงาน ยกเว้นกรณีที่สภาพลักษณะงานที่ไม่เอื้อต่อการปฏิบัติเช่นนั้นได้ อาจจะโดยสภาพงาน สรีระของลูกจ้างหญิงที่ไม่สามารถปฏิบัติงานได้</a:t>
            </a:r>
          </a:p>
        </p:txBody>
      </p:sp>
      <p:pic>
        <p:nvPicPr>
          <p:cNvPr id="14" name="รูปภาพ 13">
            <a:extLst>
              <a:ext uri="{FF2B5EF4-FFF2-40B4-BE49-F238E27FC236}">
                <a16:creationId xmlns:a16="http://schemas.microsoft.com/office/drawing/2014/main" id="{1634DE00-DD0F-C90F-20C0-64BF7F156D85}"/>
              </a:ext>
            </a:extLst>
          </p:cNvPr>
          <p:cNvPicPr>
            <a:picLocks noChangeAspect="1"/>
          </p:cNvPicPr>
          <p:nvPr/>
        </p:nvPicPr>
        <p:blipFill>
          <a:blip r:embed="rId3"/>
          <a:stretch>
            <a:fillRect/>
          </a:stretch>
        </p:blipFill>
        <p:spPr>
          <a:xfrm>
            <a:off x="2506980" y="5436001"/>
            <a:ext cx="3288792" cy="722360"/>
          </a:xfrm>
          <a:prstGeom prst="rect">
            <a:avLst/>
          </a:prstGeom>
        </p:spPr>
      </p:pic>
    </p:spTree>
    <p:extLst>
      <p:ext uri="{BB962C8B-B14F-4D97-AF65-F5344CB8AC3E}">
        <p14:creationId xmlns:p14="http://schemas.microsoft.com/office/powerpoint/2010/main" val="1351359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80624453-4E8D-2CA7-CEC5-FC29CF5F2EE9}"/>
              </a:ext>
            </a:extLst>
          </p:cNvPr>
          <p:cNvSpPr txBox="1"/>
          <p:nvPr/>
        </p:nvSpPr>
        <p:spPr>
          <a:xfrm>
            <a:off x="1312164" y="759381"/>
            <a:ext cx="6336792" cy="2554545"/>
          </a:xfrm>
          <a:prstGeom prst="rect">
            <a:avLst/>
          </a:prstGeom>
          <a:noFill/>
        </p:spPr>
        <p:txBody>
          <a:bodyPr wrap="square">
            <a:spAutoFit/>
          </a:bodyPr>
          <a:lstStyle/>
          <a:p>
            <a:r>
              <a:rPr lang="th-TH" sz="2000" dirty="0">
                <a:latin typeface="TH Sarabun New" panose="020B0500040200020003" pitchFamily="34" charset="-34"/>
                <a:cs typeface="TH Sarabun New" panose="020B0500040200020003" pitchFamily="34" charset="-34"/>
              </a:rPr>
              <a:t>	2.3.3 ห้ามมิให้นายจ้างหรือผู้ซึ่งเป็นหัวหน้างาน ผู้ควบคุมงาน หรือผู้ตรวจงานกระทำการล่วงเกินทางเพศต่อลูกจ้าง ซึ่งเป็นหญิงหรือเด็ก และปัจจุบันคุ้มครองลูกจ้างเพศชายด้วย(มาตรา 16)</a:t>
            </a:r>
          </a:p>
          <a:p>
            <a:r>
              <a:rPr lang="th-TH" sz="2000" dirty="0">
                <a:latin typeface="TH Sarabun New" panose="020B0500040200020003" pitchFamily="34" charset="-34"/>
                <a:cs typeface="TH Sarabun New" panose="020B0500040200020003" pitchFamily="34" charset="-34"/>
              </a:rPr>
              <a:t>	2.3.4 สัญญาจ้างย่อมสิ้นสุดลง เมื่อครบกำหนดระยะเวลาในสัญญาจ้าง โดยไม่ต้องบอกกล่าวล่วงหน้าในกรณีที่สัญญาจ้างไม่มีกำหนดระยะเวลา นายจ้างหรือลูกจ้างอาจบอกเลิกสัญญาจ้าง โดยบอกกล่าวล่วงหน้าเป็นหนังสือให้อีกฝ่ายหนึ่งทราบ ในเมื่อถึงหรือก่อนจะถึงกำหนดจ่ายค่าจ้างคราวหนึ่งคราวใดเพื่อให้เป็นผลเลิกสัญญากัน เมื่อถึงกำหนดจ่ายค่าจ้างคราวถัดไปข้างหน้าก็ได้ แต่ไม่จำเป็นต้องบอกกล่าวล่วงหน้าเกินสามเดือน(มาตรา 17)</a:t>
            </a:r>
            <a:endParaRPr lang="th-TH" dirty="0">
              <a:latin typeface="TH Sarabun New" panose="020B0500040200020003" pitchFamily="34" charset="-34"/>
              <a:cs typeface="TH Sarabun New" panose="020B0500040200020003" pitchFamily="34" charset="-34"/>
            </a:endParaRPr>
          </a:p>
        </p:txBody>
      </p:sp>
      <p:pic>
        <p:nvPicPr>
          <p:cNvPr id="5" name="รูปภาพ 4">
            <a:extLst>
              <a:ext uri="{FF2B5EF4-FFF2-40B4-BE49-F238E27FC236}">
                <a16:creationId xmlns:a16="http://schemas.microsoft.com/office/drawing/2014/main" id="{7630DE27-BCFA-AE41-7659-8C065F9E305D}"/>
              </a:ext>
            </a:extLst>
          </p:cNvPr>
          <p:cNvPicPr>
            <a:picLocks noChangeAspect="1"/>
          </p:cNvPicPr>
          <p:nvPr/>
        </p:nvPicPr>
        <p:blipFill>
          <a:blip r:embed="rId2"/>
          <a:stretch>
            <a:fillRect/>
          </a:stretch>
        </p:blipFill>
        <p:spPr>
          <a:xfrm>
            <a:off x="2689479" y="3429000"/>
            <a:ext cx="3939921" cy="829457"/>
          </a:xfrm>
          <a:prstGeom prst="rect">
            <a:avLst/>
          </a:prstGeom>
        </p:spPr>
      </p:pic>
      <p:pic>
        <p:nvPicPr>
          <p:cNvPr id="7" name="รูปภาพ 6">
            <a:extLst>
              <a:ext uri="{FF2B5EF4-FFF2-40B4-BE49-F238E27FC236}">
                <a16:creationId xmlns:a16="http://schemas.microsoft.com/office/drawing/2014/main" id="{0EC2B477-5973-8A94-FEB0-2E4144BD8BA1}"/>
              </a:ext>
            </a:extLst>
          </p:cNvPr>
          <p:cNvPicPr>
            <a:picLocks noChangeAspect="1"/>
          </p:cNvPicPr>
          <p:nvPr/>
        </p:nvPicPr>
        <p:blipFill>
          <a:blip r:embed="rId3"/>
          <a:stretch>
            <a:fillRect/>
          </a:stretch>
        </p:blipFill>
        <p:spPr>
          <a:xfrm>
            <a:off x="2689479" y="4723787"/>
            <a:ext cx="3939921" cy="886141"/>
          </a:xfrm>
          <a:prstGeom prst="rect">
            <a:avLst/>
          </a:prstGeom>
        </p:spPr>
      </p:pic>
    </p:spTree>
    <p:extLst>
      <p:ext uri="{BB962C8B-B14F-4D97-AF65-F5344CB8AC3E}">
        <p14:creationId xmlns:p14="http://schemas.microsoft.com/office/powerpoint/2010/main" val="3626710353"/>
      </p:ext>
    </p:extLst>
  </p:cSld>
  <p:clrMapOvr>
    <a:masterClrMapping/>
  </p:clrMapOvr>
</p:sld>
</file>

<file path=ppt/theme/theme1.xml><?xml version="1.0" encoding="utf-8"?>
<a:theme xmlns:a="http://schemas.openxmlformats.org/drawingml/2006/main" name="ธีมของ Office">
  <a:themeElements>
    <a:clrScheme name="ธีมของ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ธีมของ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ธีมของ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139</TotalTime>
  <Words>9213</Words>
  <Application>Microsoft Office PowerPoint</Application>
  <PresentationFormat>นำเสนอทางหน้าจอ (4:3)</PresentationFormat>
  <Paragraphs>439</Paragraphs>
  <Slides>49</Slides>
  <Notes>1</Notes>
  <HiddenSlides>0</HiddenSlides>
  <MMClips>0</MMClips>
  <ScaleCrop>false</ScaleCrop>
  <HeadingPairs>
    <vt:vector size="6" baseType="variant">
      <vt:variant>
        <vt:lpstr>ฟอนต์ที่ถูกใช้</vt:lpstr>
      </vt:variant>
      <vt:variant>
        <vt:i4>5</vt:i4>
      </vt:variant>
      <vt:variant>
        <vt:lpstr>ธีม</vt:lpstr>
      </vt:variant>
      <vt:variant>
        <vt:i4>1</vt:i4>
      </vt:variant>
      <vt:variant>
        <vt:lpstr>ชื่อเรื่องสไลด์</vt:lpstr>
      </vt:variant>
      <vt:variant>
        <vt:i4>49</vt:i4>
      </vt:variant>
    </vt:vector>
  </HeadingPairs>
  <TitlesOfParts>
    <vt:vector size="55" baseType="lpstr">
      <vt:lpstr>Arial</vt:lpstr>
      <vt:lpstr>Calibri</vt:lpstr>
      <vt:lpstr>Calibri Light</vt:lpstr>
      <vt:lpstr>TH Sarabun New</vt:lpstr>
      <vt:lpstr>TH SarabunPSK</vt:lpstr>
      <vt:lpstr>ธีมของ Office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Muangthaibook</dc:creator>
  <cp:lastModifiedBy>HP</cp:lastModifiedBy>
  <cp:revision>2</cp:revision>
  <dcterms:created xsi:type="dcterms:W3CDTF">2024-11-13T09:17:44Z</dcterms:created>
  <dcterms:modified xsi:type="dcterms:W3CDTF">2026-03-22T13:25:54Z</dcterms:modified>
</cp:coreProperties>
</file>