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57" r:id="rId3"/>
    <p:sldId id="258" r:id="rId4"/>
    <p:sldId id="259" r:id="rId5"/>
    <p:sldId id="280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99"/>
    <a:srgbClr val="99FF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6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4703-D30F-4AB7-8627-43CAB50AB71A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9874-8824-4E28-83EA-0C4F24FE2E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2656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4703-D30F-4AB7-8627-43CAB50AB71A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9874-8824-4E28-83EA-0C4F24FE2E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34613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4703-D30F-4AB7-8627-43CAB50AB71A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9874-8824-4E28-83EA-0C4F24FE2E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4616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4703-D30F-4AB7-8627-43CAB50AB71A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9874-8824-4E28-83EA-0C4F24FE2E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7163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4703-D30F-4AB7-8627-43CAB50AB71A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9874-8824-4E28-83EA-0C4F24FE2E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84432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4703-D30F-4AB7-8627-43CAB50AB71A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9874-8824-4E28-83EA-0C4F24FE2E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9781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4703-D30F-4AB7-8627-43CAB50AB71A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9874-8824-4E28-83EA-0C4F24FE2E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5234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4703-D30F-4AB7-8627-43CAB50AB71A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9874-8824-4E28-83EA-0C4F24FE2E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49108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4703-D30F-4AB7-8627-43CAB50AB71A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9874-8824-4E28-83EA-0C4F24FE2E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651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4703-D30F-4AB7-8627-43CAB50AB71A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9874-8824-4E28-83EA-0C4F24FE2E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081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4703-D30F-4AB7-8627-43CAB50AB71A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9874-8824-4E28-83EA-0C4F24FE2E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0207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E4703-D30F-4AB7-8627-43CAB50AB71A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49874-8824-4E28-83EA-0C4F24FE2E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685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A8FA532-20B2-AA72-2D96-C844CED4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DE58939-315F-0996-2ADA-E2F9235B7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04760CD-5AE5-0C9D-38BE-4760A25C7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429"/>
            <a:ext cx="9144000" cy="6186445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5FBE4431-BFBE-0554-DDF3-1C0EA61A8042}"/>
              </a:ext>
            </a:extLst>
          </p:cNvPr>
          <p:cNvSpPr txBox="1"/>
          <p:nvPr/>
        </p:nvSpPr>
        <p:spPr>
          <a:xfrm>
            <a:off x="0" y="5453688"/>
            <a:ext cx="42995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>
                <a:solidFill>
                  <a:srgbClr val="002060"/>
                </a:solidFill>
                <a:highlight>
                  <a:srgbClr val="FFFFCC"/>
                </a:highlight>
                <a:latin typeface="TH SarabunPSK" panose="020B0500040200020003" pitchFamily="34" charset="-34"/>
                <a:cs typeface="TH SarabunPSK" panose="020B0500040200020003" pitchFamily="34" charset="-34"/>
              </a:rPr>
              <a:t>จิตวัฒนา  บุญเลิศ</a:t>
            </a:r>
          </a:p>
          <a:p>
            <a:pPr algn="ctr"/>
            <a:r>
              <a:rPr lang="th-TH" sz="4400" b="1" dirty="0">
                <a:solidFill>
                  <a:srgbClr val="002060"/>
                </a:solidFill>
                <a:highlight>
                  <a:srgbClr val="FFFFCC"/>
                </a:highlight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วิทยาลัยเทคนิคบางสะพาน</a:t>
            </a:r>
          </a:p>
        </p:txBody>
      </p:sp>
    </p:spTree>
    <p:extLst>
      <p:ext uri="{BB962C8B-B14F-4D97-AF65-F5344CB8AC3E}">
        <p14:creationId xmlns:p14="http://schemas.microsoft.com/office/powerpoint/2010/main" val="3390735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ตัดด้านบน 3">
            <a:extLst>
              <a:ext uri="{FF2B5EF4-FFF2-40B4-BE49-F238E27FC236}">
                <a16:creationId xmlns:a16="http://schemas.microsoft.com/office/drawing/2014/main" id="{2305D6B0-6BFE-8F61-D1D6-E2C8081666BF}"/>
              </a:ext>
            </a:extLst>
          </p:cNvPr>
          <p:cNvSpPr/>
          <p:nvPr/>
        </p:nvSpPr>
        <p:spPr>
          <a:xfrm>
            <a:off x="886968" y="727734"/>
            <a:ext cx="3611880" cy="573393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32E0FCF8-AF8E-5603-6A57-E2144F7CDF49}"/>
              </a:ext>
            </a:extLst>
          </p:cNvPr>
          <p:cNvSpPr txBox="1"/>
          <p:nvPr/>
        </p:nvSpPr>
        <p:spPr>
          <a:xfrm>
            <a:off x="1033272" y="839462"/>
            <a:ext cx="3849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1.3 ความหมายและหน้าที่ของนายจ้าง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82E10FC-370A-55B1-FD9C-3F15FFC650A3}"/>
              </a:ext>
            </a:extLst>
          </p:cNvPr>
          <p:cNvSpPr txBox="1"/>
          <p:nvPr/>
        </p:nvSpPr>
        <p:spPr>
          <a:xfrm>
            <a:off x="886968" y="1412855"/>
            <a:ext cx="693115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พระราชบัญญัติ คุ้มครองแรงงาน พ.ศ. 2541 มาตรา 5 “นายจ้าง”หมายความว่า ผู้ซึ่งตกลงรับลูกจ้างเข้าทำงานโดยจ่ายค่าจ้างให้ และหมายความรวมถึง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(1) ผู้ซึ่งได้รับมอบหมายให้ทำงานแทนนายจ้าง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(2) ในกรณีที่นายจ้างเป็นนิติบุคคลให้หมายความรวมถึงผู้มีอำนาจกระทำการแทนนิติบุคคลและ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ผู้ซึ่งได้รับมอบหมายจากผู้มีอำนาจกระทำการแทนนิติบุคคลให้ทำการแทนด้วย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DDE609FB-E0CD-FB7B-18D7-F4D49429D37D}"/>
              </a:ext>
            </a:extLst>
          </p:cNvPr>
          <p:cNvSpPr/>
          <p:nvPr/>
        </p:nvSpPr>
        <p:spPr>
          <a:xfrm>
            <a:off x="886968" y="3155799"/>
            <a:ext cx="7086600" cy="311783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96D056A9-AD45-FEC3-2693-FE1B541A3CA5}"/>
              </a:ext>
            </a:extLst>
          </p:cNvPr>
          <p:cNvSpPr txBox="1"/>
          <p:nvPr/>
        </p:nvSpPr>
        <p:spPr>
          <a:xfrm>
            <a:off x="1033272" y="3155799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1.3.1 สิทธิของนายจ้าง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94BC85D6-315E-82C2-204C-FC54306FA86B}"/>
              </a:ext>
            </a:extLst>
          </p:cNvPr>
          <p:cNvSpPr txBox="1"/>
          <p:nvPr/>
        </p:nvSpPr>
        <p:spPr>
          <a:xfrm>
            <a:off x="1033272" y="3617672"/>
            <a:ext cx="72054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ออกคำสั่งให้ลูกจ้างปฏิบัติงาน ตามที่ได้ตกลงกัน(ประมวลกฎหมายแพ่งและพาณิชย์มาตรา 575)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เปลี่ยนตัวนายจ้างได้ เมื่อลูกจ้างยินยอมสมัครใจ(ประมวลกฎหมายแพ่งและพาณิชย์มาตรา 577)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บอกเลิกสัญญาจ้างได้ หากลูกจ้าง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ให้บุคคลอื่นมาทำงานแทนตน โดยนายจ้างไม่ยินยอม (ประมวลกฎหมายแพ่งและ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พาณิชย์มาตรา 577)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ลูกจ้างขาดงาน โดยไม่มีเหตุผลอันสมคาร (ประมวลกฎหมายแพ่งและพาณิชย์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มาตรา 579) เช่นลูกจ้างไม่มาทำงาน 7 วัน ทำให้งานของนายจ้างเสียหาย และลูกจ้างก้ไม่มีใบรับรองแพทย์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มาแสดงว่าป่วย หรือเหตุผลใดๆมาแจ้ง เรื่องการขาดงาน</a:t>
            </a:r>
          </a:p>
        </p:txBody>
      </p:sp>
    </p:spTree>
    <p:extLst>
      <p:ext uri="{BB962C8B-B14F-4D97-AF65-F5344CB8AC3E}">
        <p14:creationId xmlns:p14="http://schemas.microsoft.com/office/powerpoint/2010/main" val="78072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D194977E-A647-26AF-2CAB-E5E419C3561D}"/>
              </a:ext>
            </a:extLst>
          </p:cNvPr>
          <p:cNvSpPr txBox="1"/>
          <p:nvPr/>
        </p:nvSpPr>
        <p:spPr>
          <a:xfrm>
            <a:off x="992124" y="680871"/>
            <a:ext cx="715975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ลูกจ้างไม่มีฝีมือ ตามที่ได้ตกลงไว้กับนายจ้าง(ประมวลกฎหมายแพ่งและพาณิชย์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มาตรา 578) เช่น ลูกจ้าง ได้เขียนสัญญาจ้างแรงงานไว้ว่า สามารถใช้โปรแกรม คอมพิวเตอร์ได้หลายโปรแกรมนายจ้างจึงรับไว้ทำงาน ต่อมาปรากฏว่า ลูกจ้างไม่สามารถใช้งานโปรแกรมคอมพิวเตอร์ใด ๆ ได้เลย นายจ้างบอกเลิกสัญญาจ้างได้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ไล่ลูกจ้างออกได้ หากลูกจ้างกระทำดังต่อไปนี้ (ประมวลกฎหมายแพ่งและพาณิชย์มาตรา 583)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ทุจริตต่อหน้าที่ เช่น โกงเงินนายจ้าง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กระทำความผิดอาญาต่อนายจ้าง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จงใจทำให้นายจ้างได้รับความเสียหาย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4. ประมาทเลินเล่อเป็นเหตุให้นายจ้างได้รับความเสียหายอย่างร้ายแรง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5. ฝ่าฝืนข้อบังคับการทำงาน ระเบียบ หรือคำสั่งที่ชอบด้วยกฎหมายของนายจ้าง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6. ขาดงานโดยไม่มีเหตุอันสมควรเกิน 3 วัน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7. ได้รับโทษจำคุกตามคำพิพากษาของศาล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A826BC8F-48FD-F3C2-FFEA-AD00583ED806}"/>
              </a:ext>
            </a:extLst>
          </p:cNvPr>
          <p:cNvSpPr/>
          <p:nvPr/>
        </p:nvSpPr>
        <p:spPr>
          <a:xfrm>
            <a:off x="992124" y="4568214"/>
            <a:ext cx="7086600" cy="311783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1DD29A46-91E0-9469-912B-98AA5394D0F9}"/>
              </a:ext>
            </a:extLst>
          </p:cNvPr>
          <p:cNvSpPr txBox="1"/>
          <p:nvPr/>
        </p:nvSpPr>
        <p:spPr>
          <a:xfrm>
            <a:off x="1065276" y="4568214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1.3.2 หน้าที่ของนายจ้าง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มีดังต่อไปนี้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A5CFB3B-93C8-F89B-07B5-9823EE0428E7}"/>
              </a:ext>
            </a:extLst>
          </p:cNvPr>
          <p:cNvSpPr txBox="1"/>
          <p:nvPr/>
        </p:nvSpPr>
        <p:spPr>
          <a:xfrm>
            <a:off x="1133856" y="5070015"/>
            <a:ext cx="72969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จ่ายค่าจ้างให้ลูกจ้างเป็นค่าตอบแทนในการทำงานตามสัญญาจ้าง อาจจะเป็นรายชั่วโมง รายวัน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รายสัปดาห์ รายเดือน รายชิ้น หรือจ่ายเป็นอย่างอื่นก็ได้ ตามที่ตกลงกันตามสัญญาจ้าง (ประมวลกฎหมายแพ่งและพาณิชย์ มาตรา 576, 580)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27548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AB64131-7F25-A04F-062C-16C45BE69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796" y="785059"/>
            <a:ext cx="4780407" cy="1030406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F73C3AD8-0999-3895-DCAC-00E2A7136F59}"/>
              </a:ext>
            </a:extLst>
          </p:cNvPr>
          <p:cNvSpPr txBox="1"/>
          <p:nvPr/>
        </p:nvSpPr>
        <p:spPr>
          <a:xfrm>
            <a:off x="1193291" y="2205031"/>
            <a:ext cx="655624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นายจ้างมีหน้าที่ออกใบสำคัญให้ลูกจ้างเมื่อการจ้างสิ้นสุดลงแล้ว ลูกจ้างมีสิทธิที่จะได้รับ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ใบสำคัญ (ประมวลกฎหมายแพ่งและพาณิชย์มาตรา 585) เมื่อการจ้างแรงงานสิ้นสุดลง ลูกจ้างชอบที่จะได้รับใบสำคัญแสดงว่าลูกจ้างนั้นได้ทำงานมานานเท่าไร และงานที่ทำนั้นเป็นอย่างไร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นายจ้างต้องร่วมกันรับผิดกับลูกจ้างในผลแห่งละเมิด ซึ่งลูกจ้างได้กระทำไปในทางการ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ที่จ้างนั้น (ประมวลกฎหมายแพ่งและพาณิชย์ มาตรา 425) นายจ้างต้องรับผิดชอบร่วมกับลูกจ้าง กรณีที่ลูกจ้างละเมิดซึ่ง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ทำใน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ตามสัญญาจ้างเท่านั้น แต่ถ้าหากกระทำการนอกเหนือสัญญาจ้าง นายจ้างย่อมไม่ต้องรับผิดชอบร่วมกับลูกจ้าง</a:t>
            </a:r>
          </a:p>
        </p:txBody>
      </p:sp>
    </p:spTree>
    <p:extLst>
      <p:ext uri="{BB962C8B-B14F-4D97-AF65-F5344CB8AC3E}">
        <p14:creationId xmlns:p14="http://schemas.microsoft.com/office/powerpoint/2010/main" val="3021114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: มุมตัดด้านบน 5">
            <a:extLst>
              <a:ext uri="{FF2B5EF4-FFF2-40B4-BE49-F238E27FC236}">
                <a16:creationId xmlns:a16="http://schemas.microsoft.com/office/drawing/2014/main" id="{0B74180B-B8CE-E0D8-0592-4855664825CD}"/>
              </a:ext>
            </a:extLst>
          </p:cNvPr>
          <p:cNvSpPr/>
          <p:nvPr/>
        </p:nvSpPr>
        <p:spPr>
          <a:xfrm>
            <a:off x="960120" y="550009"/>
            <a:ext cx="3611880" cy="573393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FBB83DE-3F92-04AC-768C-8C1A239B52F2}"/>
              </a:ext>
            </a:extLst>
          </p:cNvPr>
          <p:cNvSpPr txBox="1"/>
          <p:nvPr/>
        </p:nvSpPr>
        <p:spPr>
          <a:xfrm>
            <a:off x="1069848" y="61675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1.4 ความหมายและหน้าที่ของลูกจ้าง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1D05397C-7ADA-FE65-C71D-DA3AE21B3C09}"/>
              </a:ext>
            </a:extLst>
          </p:cNvPr>
          <p:cNvSpPr txBox="1"/>
          <p:nvPr/>
        </p:nvSpPr>
        <p:spPr>
          <a:xfrm>
            <a:off x="960120" y="1168916"/>
            <a:ext cx="68305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พระราชบัญญัติคุ้มครองแรงงาน พ.ศ. 2541 มาตรา 5 ลูกจ้าง หมายความว่า ผู้ซึ่งตกลงทำงานให้นายจ้าง ได้รับค่าจ้างไม่ว่าจะเรียกชื่ออย่างไร เช่นเรียกว่า ลูกจ้างชั่วคราว ลูกจ้างทดลองงาน ลูกจ้างรายวัน</a:t>
            </a:r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A36128EF-DDA9-02FD-76EF-0C811F3FBE5A}"/>
              </a:ext>
            </a:extLst>
          </p:cNvPr>
          <p:cNvSpPr/>
          <p:nvPr/>
        </p:nvSpPr>
        <p:spPr>
          <a:xfrm>
            <a:off x="960120" y="2102648"/>
            <a:ext cx="7086600" cy="311783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A240B795-E225-2D2D-4DB7-1573783FCFBE}"/>
              </a:ext>
            </a:extLst>
          </p:cNvPr>
          <p:cNvSpPr txBox="1"/>
          <p:nvPr/>
        </p:nvSpPr>
        <p:spPr>
          <a:xfrm>
            <a:off x="960120" y="209505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1.4.1 สิทธิของลูกจ้าง</a:t>
            </a: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C8D77F2D-172A-2432-AF90-2556330D409F}"/>
              </a:ext>
            </a:extLst>
          </p:cNvPr>
          <p:cNvSpPr txBox="1"/>
          <p:nvPr/>
        </p:nvSpPr>
        <p:spPr>
          <a:xfrm>
            <a:off x="946404" y="2414431"/>
            <a:ext cx="725119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ได้รับ สินจ้างตลอดระยะเวลาที่ทำงานให้นายจ้าง(ประมวลกฎหมายแพ่งและพาณิชย์มาตรา 575)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ถ้านายจ้างยินยอม สามารถให้บุคคลอื่นมาทำงานแทนตนได้ (ประมวลกฎหมายแพ่งและ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พาณิชย์มาตรา 577)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ได้รับใบสำคัญการทำงานจากนายจ้าง เพื่อไปแสดงต่อนายจ้างในการสมัครงานที่อื่น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(ประมวลกฎหมายแพ่งและพาณิชย์มาตรา 585)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4. ได้รับเงินค่าเดินทางกลับบ้าน หากนายจ้างรับมาจากต่างถิ่น (ประมวลกฎหมายแพ่งและ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พาณิชย์มาตรา 586)</a:t>
            </a: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EAFE9AC7-4CDE-AB23-10C8-B44CCDD2F7B4}"/>
              </a:ext>
            </a:extLst>
          </p:cNvPr>
          <p:cNvSpPr/>
          <p:nvPr/>
        </p:nvSpPr>
        <p:spPr>
          <a:xfrm>
            <a:off x="832104" y="4655192"/>
            <a:ext cx="7086600" cy="311783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71594035-2162-037B-B380-4D25BB8FAF02}"/>
              </a:ext>
            </a:extLst>
          </p:cNvPr>
          <p:cNvSpPr txBox="1"/>
          <p:nvPr/>
        </p:nvSpPr>
        <p:spPr>
          <a:xfrm>
            <a:off x="1069848" y="4611029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1.4.2 หน้าที่ของลูกจ้าง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มีดังต่อไปนี้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2ED88682-3BAD-0751-9E8A-7A693FE47E52}"/>
              </a:ext>
            </a:extLst>
          </p:cNvPr>
          <p:cNvSpPr txBox="1"/>
          <p:nvPr/>
        </p:nvSpPr>
        <p:spPr>
          <a:xfrm>
            <a:off x="960120" y="5055302"/>
            <a:ext cx="75849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ลูกจ้างตกลงทำงานให้นายจ้าง โดยมีเจตนาทำงานในฐานะลูกจ้างด้วยตนเอง จะให้บุคคล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ภายนอกทำงานแทนตนเองต่อเมื่อนายจ้างยินยอม ความยินยอมของนายจ้างอาจทำเป็นลายลักษณ์อักษร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หรือโดยวาจาก็ได้ ถ้านายจ้างไม่ยินยอม นายจ้างมีสิทธิบอกเลิกสัญญาจ้างงานได้ (ประมวลกฎหมายแพ่งและ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พาณิชย์มาตรา 577)</a:t>
            </a:r>
          </a:p>
        </p:txBody>
      </p:sp>
    </p:spTree>
    <p:extLst>
      <p:ext uri="{BB962C8B-B14F-4D97-AF65-F5344CB8AC3E}">
        <p14:creationId xmlns:p14="http://schemas.microsoft.com/office/powerpoint/2010/main" val="494082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96EF7EA-6CE8-1B07-31E1-61B339BA6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886" y="845579"/>
            <a:ext cx="4110228" cy="2433688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3B53ABB8-EFB0-F318-C541-6D1165AE25FD}"/>
              </a:ext>
            </a:extLst>
          </p:cNvPr>
          <p:cNvSpPr txBox="1"/>
          <p:nvPr/>
        </p:nvSpPr>
        <p:spPr>
          <a:xfrm>
            <a:off x="4014216" y="3279267"/>
            <a:ext cx="941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ลูกจ้าง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953D91E3-A6A8-1D04-C7AE-C6DD6A7BB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216" y="3735402"/>
            <a:ext cx="4990338" cy="1056981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59C6945C-99D9-A6B8-4B3A-93CFF1FA4650}"/>
              </a:ext>
            </a:extLst>
          </p:cNvPr>
          <p:cNvSpPr txBox="1"/>
          <p:nvPr/>
        </p:nvSpPr>
        <p:spPr>
          <a:xfrm>
            <a:off x="1303020" y="4970253"/>
            <a:ext cx="65379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ลูกจ้างจะต้องทำงานตามคำสั่งของนายจ้าง อันเป็นคำสั่งที่ชอบด้วยกฎหมาย ถ้าลูกจ้างจงใจฝ่าฝืนเจตนาละทิ้ง ละเลย ขัดคำสั่ง อันเป็นเหตุให้นายจ้างเสียหาย นายจ้างจะเลิกสัญญาจ้างหรือไล่ออกโดยไม่จ่ายสินไหมทดแทนได้(ประมวลกฎหมายแพ่งและพาณิชย์มาตรา 583)</a:t>
            </a:r>
          </a:p>
        </p:txBody>
      </p:sp>
    </p:spTree>
    <p:extLst>
      <p:ext uri="{BB962C8B-B14F-4D97-AF65-F5344CB8AC3E}">
        <p14:creationId xmlns:p14="http://schemas.microsoft.com/office/powerpoint/2010/main" val="2562699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D817694-29DA-2069-038B-622F9633F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390" y="746695"/>
            <a:ext cx="4661154" cy="999999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ACC47906-0DB1-D1B1-0892-CF3CC51BA127}"/>
              </a:ext>
            </a:extLst>
          </p:cNvPr>
          <p:cNvSpPr txBox="1"/>
          <p:nvPr/>
        </p:nvSpPr>
        <p:spPr>
          <a:xfrm>
            <a:off x="1327023" y="1952351"/>
            <a:ext cx="62727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ลูกจ้างต้องทำงานเพื่อรับสินจ้าง แสดงเจตนาเป็นลูกจ้างชัดเจน มิได้ทำเพราะรักใคร่เสน่หาหรือช่วยทำงานเนื่องจากร่วมประกอบกิจการร่วมกัน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3BB39E2-16A9-86E2-FC7F-7C4E610DE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978" y="2865894"/>
            <a:ext cx="4391978" cy="945011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4DC01A36-1F92-79D3-8B7C-68D4E2F2237E}"/>
              </a:ext>
            </a:extLst>
          </p:cNvPr>
          <p:cNvSpPr txBox="1"/>
          <p:nvPr/>
        </p:nvSpPr>
        <p:spPr>
          <a:xfrm>
            <a:off x="1327021" y="3923883"/>
            <a:ext cx="62727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4. ลูกจ้างต้องทำงานตามเวลาที่ตกลงกันไว้ หากไม่มาตามที่ตกลงกันไว้ นายจ้างมีสิทธิไม่จ่ายค่าจ้าง เลิกสัญญาจ้าง หรือเรียกค่าเสียหายจากลูกจ้างได้ แต่ถ้าหากลูกจ้างขาดงานโดยมีเหตุทีผลที่สมควรช่วงสั้น ๆ งานไม่เสียหาย ไม่ทำให้นายจ้างบอกเลิกสัญญาได้(ประมวลกฎหมายแพ่งและพาณิชย์มาตรา 579)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C0C6A66-42F4-8D42-F7B7-1AD2BE8A6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462" y="5247322"/>
            <a:ext cx="4337494" cy="9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32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ตัดด้านบน 3">
            <a:extLst>
              <a:ext uri="{FF2B5EF4-FFF2-40B4-BE49-F238E27FC236}">
                <a16:creationId xmlns:a16="http://schemas.microsoft.com/office/drawing/2014/main" id="{AE672B2D-583A-62AF-7C18-7E13E9551962}"/>
              </a:ext>
            </a:extLst>
          </p:cNvPr>
          <p:cNvSpPr/>
          <p:nvPr/>
        </p:nvSpPr>
        <p:spPr>
          <a:xfrm>
            <a:off x="859536" y="653581"/>
            <a:ext cx="3611880" cy="573393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07ECF516-C003-6C04-E950-BEEF0D525BAF}"/>
              </a:ext>
            </a:extLst>
          </p:cNvPr>
          <p:cNvSpPr txBox="1"/>
          <p:nvPr/>
        </p:nvSpPr>
        <p:spPr>
          <a:xfrm>
            <a:off x="941832" y="76530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1.5 ความระงับแห่งสัญญาจ้างแรงงาน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837F241-7C6D-DEFA-CF18-20F2B49EE412}"/>
              </a:ext>
            </a:extLst>
          </p:cNvPr>
          <p:cNvSpPr txBox="1"/>
          <p:nvPr/>
        </p:nvSpPr>
        <p:spPr>
          <a:xfrm>
            <a:off x="795528" y="1338702"/>
            <a:ext cx="70500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สัญญาจ้างแรงงานย่อมระงับลงด้วยสาเหตุดังต่อไปนี้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สัญญาจ้างแรงงานนั้น มีทั้งสัญญาจ้างที่มีการกำหนดระยะเวลาจ้างไว้แน่นอน กับสัญญาจ้างที่ไม่มีการกำหนดระยะเวลาการจ้างไว้แน่นอน ซึ่งการสิ้นสุดของสัญญาจ้างทั้ง 2 ประเภทนี้ต้องแตกต่างกันดังนี้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F9608ABE-C163-1647-5AD5-B896E2EE8407}"/>
              </a:ext>
            </a:extLst>
          </p:cNvPr>
          <p:cNvSpPr txBox="1"/>
          <p:nvPr/>
        </p:nvSpPr>
        <p:spPr>
          <a:xfrm>
            <a:off x="859536" y="2429528"/>
            <a:ext cx="71231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 สัญญาจ้างแรงงานที่มีกำหนดระยะเวลาการจ้างไว้แน่นอน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มีเหตุแห่งความสิ้นสุดไว้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 สาเหตุ ดังนี้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9CC78EF4-E171-7D26-9AA4-CC16A75E3206}"/>
              </a:ext>
            </a:extLst>
          </p:cNvPr>
          <p:cNvSpPr txBox="1"/>
          <p:nvPr/>
        </p:nvSpPr>
        <p:spPr>
          <a:xfrm>
            <a:off x="941832" y="3137414"/>
            <a:ext cx="68717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(1) สิ้นสุดเมื่อถึงกำหนดระยะเวลาตามที่ตกลงไว้ในสัญญาจ้าง คือตกลงให้สิ้นสุดกัน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วันไหน เมื่อถึงกำหนดวันดันกล่าวก็ให้สัญญาจ้างสิ้นสุดลงวันนั้น เช่น พรรณีจ้างอุษา มาทำงานเป็นครูจ้างสอนกับตน มีระยะเวลา 1 ปี เมื่อครบกำหนด 1 ปี สัญญาจ้างย่อมระงับลงทันที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(2) สิ้นสุดเมื่อเงื่อนไขสำเร็จ (กรณีสัญญาจ้างมีเงื่อนไข) หรือเมื่อถึงเวลากำหนด (กรณี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สัญญาจ้างมีเงื่อนเวลา) เช่น จ้างมาวางระบบ ความปลอดภัย ให้สำเร็จ เมื่อวางระบบดำเนินการต่างๆ จนสำเร็จตรวจผ่าน ระบบความปลอดภัยใช้งานได้ดี ได้รับใบรับรองเรียบร้อยก็ถือว่าสัญญาจ้างสิ้นสุดลงแล้วเป็นต้น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(3) คู่สัญญาทั้ง 2 ฝ่ายตกลงเลิกสัญญากัน ซึ่งอาจตกลงเลิกกันก่อนที่จะสิ้นสุดระยะเวลา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ตามที่กำหนดไว้ในสัญญาก็ได้ ทั้งนี้เพราะสัญญาเกิดจากความสมัครใจของคู่สัญญานั้นเอง</a:t>
            </a:r>
          </a:p>
        </p:txBody>
      </p:sp>
    </p:spTree>
    <p:extLst>
      <p:ext uri="{BB962C8B-B14F-4D97-AF65-F5344CB8AC3E}">
        <p14:creationId xmlns:p14="http://schemas.microsoft.com/office/powerpoint/2010/main" val="2571542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BABAD3CE-B944-8494-150B-2A5D63678F4C}"/>
              </a:ext>
            </a:extLst>
          </p:cNvPr>
          <p:cNvSpPr txBox="1"/>
          <p:nvPr/>
        </p:nvSpPr>
        <p:spPr>
          <a:xfrm>
            <a:off x="1024128" y="828288"/>
            <a:ext cx="65196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2. สัญญาจ้างแรงงานที่ไม่มีกำหนดระยะเวลาจ้างไว้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ซึ่งได้แก่สัญญาจ้างงานทั่วไปของลูกจ้างประจำของบริษัท หรือกิจการของนายจ้าง ซึ่งมีเหตุแห่งความสิ้นสุดไว้ดังนี้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9B0C0C8-4142-3339-1412-31D1FDB4AC18}"/>
              </a:ext>
            </a:extLst>
          </p:cNvPr>
          <p:cNvSpPr txBox="1"/>
          <p:nvPr/>
        </p:nvSpPr>
        <p:spPr>
          <a:xfrm>
            <a:off x="1024128" y="1536174"/>
            <a:ext cx="698601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(1) เมื่อมีการบอกเลิกสัญญากันล่วงหน้า โดยวิธีการบอกก็โดยจะต้องบอกกล่าวล่วงหน้าใน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ถึงหรือก่อนจะถึงกำหนดจ่ายสินจ้างคราวใดคราวหนึ่งเพื่อให้มีผลเลิกสัญญากันเมื่อถึงกำหนดจ่ายสินจ้างคราวถัดไปข้างหน้าก็ได้ โดยไม่จำเป็นต้องบอกกล่าวล่วงหน้าเกินกว่า 3 เดือน โดยการบอกกล่าวนั้น ควรทำเป็นหนังสือ หรือเป็นลายลักอักษรชัดเจน (ซึ่งจะเป็นประโยชน์แก่นายจ้างเองหากมีเรื่อง ต้องขึ้นศาล)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(2) คู่สัญญาตกลงเลิกสัญญากัน เช่น กรณีที่ลูกจ้างลาออกตามระเบียบบริษัท หรือ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ข้อตกลงที่ทำกับนายจ้างไว้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(3) เมื่องานที่จ้างให้ทำเสร็จ เช่น จ้างคนมาเก็บทุเรียนให้หมดสวน เมื่อเก็บทุเรียน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จนหมดสวนก็ถือว่างานนั้นเสร็จ สัญญาจ้างย่อมระงับไปโดยปริยายนอกจากนี้แล้ว ก็มีเหตุแห่งการสิ้นสุดของสัญญาจ้างแรงงานอื่นๆ อีก เช่น สิ้นสุดเนื่องด้วยความตายของคู่สัญญา(ประมวลกฎหมายแพ่งและพาณิชย์มาตรา 583,582วรรค1) สิ้นสุดเนื่องด้วยลูกจ้างไม่สามารถทำงานให้นายจ้างได้อีกต่อไป สิ้นสุดเนื่องจากลูกจ้างไม่มีฝีมือในการทำงานตามที่แสดงไว้กับนายจ้าง ลูกจ้าง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กระทำผิดร้ายแรงต่อนายจ้าง เหล่านี้เป็นต้น</a:t>
            </a:r>
          </a:p>
        </p:txBody>
      </p:sp>
    </p:spTree>
    <p:extLst>
      <p:ext uri="{BB962C8B-B14F-4D97-AF65-F5344CB8AC3E}">
        <p14:creationId xmlns:p14="http://schemas.microsoft.com/office/powerpoint/2010/main" val="2749972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667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: มุมตัดด้านบน 4">
            <a:extLst>
              <a:ext uri="{FF2B5EF4-FFF2-40B4-BE49-F238E27FC236}">
                <a16:creationId xmlns:a16="http://schemas.microsoft.com/office/drawing/2014/main" id="{D9B34E55-C1E4-56DA-C106-25C6418C4597}"/>
              </a:ext>
            </a:extLst>
          </p:cNvPr>
          <p:cNvSpPr/>
          <p:nvPr/>
        </p:nvSpPr>
        <p:spPr>
          <a:xfrm>
            <a:off x="886968" y="988231"/>
            <a:ext cx="2478024" cy="573393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FBD3C5B9-EFAA-C65F-EDDE-2771386E08CE}"/>
              </a:ext>
            </a:extLst>
          </p:cNvPr>
          <p:cNvSpPr txBox="1"/>
          <p:nvPr/>
        </p:nvSpPr>
        <p:spPr>
          <a:xfrm>
            <a:off x="1115568" y="1044094"/>
            <a:ext cx="2020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หัวข้อเรื่อง (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Topics)</a:t>
            </a:r>
            <a:endParaRPr lang="th-TH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E4D6C8B4-D0DB-9AC1-CD9D-80E71D8A8D1F}"/>
              </a:ext>
            </a:extLst>
          </p:cNvPr>
          <p:cNvSpPr/>
          <p:nvPr/>
        </p:nvSpPr>
        <p:spPr>
          <a:xfrm>
            <a:off x="886968" y="1678066"/>
            <a:ext cx="6748272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6FE00E6A-F320-5925-5144-19E5277E68B4}"/>
              </a:ext>
            </a:extLst>
          </p:cNvPr>
          <p:cNvSpPr txBox="1"/>
          <p:nvPr/>
        </p:nvSpPr>
        <p:spPr>
          <a:xfrm>
            <a:off x="886968" y="167286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1.1 บททั่วไปของสัญญาจ้างแรงงาน</a:t>
            </a:r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406D1BF7-4114-5DAC-3574-65ECB320C5E4}"/>
              </a:ext>
            </a:extLst>
          </p:cNvPr>
          <p:cNvSpPr/>
          <p:nvPr/>
        </p:nvSpPr>
        <p:spPr>
          <a:xfrm>
            <a:off x="886968" y="2241120"/>
            <a:ext cx="6748272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1FC0FE6B-86BC-AEFB-B939-30F2AC17DEA1}"/>
              </a:ext>
            </a:extLst>
          </p:cNvPr>
          <p:cNvSpPr txBox="1"/>
          <p:nvPr/>
        </p:nvSpPr>
        <p:spPr>
          <a:xfrm>
            <a:off x="886968" y="223406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1.2 ความหมายและลักษณะสำคัญสัญญาจ้างแรงงาน</a:t>
            </a: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625383D3-D4FC-305A-A97B-358248C58E01}"/>
              </a:ext>
            </a:extLst>
          </p:cNvPr>
          <p:cNvSpPr/>
          <p:nvPr/>
        </p:nvSpPr>
        <p:spPr>
          <a:xfrm>
            <a:off x="886968" y="2782651"/>
            <a:ext cx="6748272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41F4A19A-3B8D-690C-27CA-67AF677C0AEC}"/>
              </a:ext>
            </a:extLst>
          </p:cNvPr>
          <p:cNvSpPr txBox="1"/>
          <p:nvPr/>
        </p:nvSpPr>
        <p:spPr>
          <a:xfrm>
            <a:off x="886968" y="277544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1.3 ความหมายและหน้าที่ของนายจ้าง</a:t>
            </a:r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31FBB89E-26B3-8AE5-EB28-57CCA680B6E3}"/>
              </a:ext>
            </a:extLst>
          </p:cNvPr>
          <p:cNvSpPr/>
          <p:nvPr/>
        </p:nvSpPr>
        <p:spPr>
          <a:xfrm>
            <a:off x="886968" y="3324182"/>
            <a:ext cx="6748272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F27B9EE7-EDBA-A8FA-3B35-24D91AAB459D}"/>
              </a:ext>
            </a:extLst>
          </p:cNvPr>
          <p:cNvSpPr txBox="1"/>
          <p:nvPr/>
        </p:nvSpPr>
        <p:spPr>
          <a:xfrm>
            <a:off x="886968" y="329548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1.4 ความหมายและหน้าที่ของลูกจ้าง</a:t>
            </a: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3DC21366-1984-2E08-5EB0-BDAF61F2AF76}"/>
              </a:ext>
            </a:extLst>
          </p:cNvPr>
          <p:cNvSpPr/>
          <p:nvPr/>
        </p:nvSpPr>
        <p:spPr>
          <a:xfrm>
            <a:off x="886968" y="3828838"/>
            <a:ext cx="6748272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480E3C3A-546B-4041-1747-5A6396366920}"/>
              </a:ext>
            </a:extLst>
          </p:cNvPr>
          <p:cNvSpPr txBox="1"/>
          <p:nvPr/>
        </p:nvSpPr>
        <p:spPr>
          <a:xfrm>
            <a:off x="886968" y="384042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1.5 ความระงับแห่งสัญญาจ้างแรงงาน</a:t>
            </a:r>
          </a:p>
        </p:txBody>
      </p:sp>
    </p:spTree>
    <p:extLst>
      <p:ext uri="{BB962C8B-B14F-4D97-AF65-F5344CB8AC3E}">
        <p14:creationId xmlns:p14="http://schemas.microsoft.com/office/powerpoint/2010/main" val="2435098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ตัดด้านบน 1">
            <a:extLst>
              <a:ext uri="{FF2B5EF4-FFF2-40B4-BE49-F238E27FC236}">
                <a16:creationId xmlns:a16="http://schemas.microsoft.com/office/drawing/2014/main" id="{CE54306C-FB0E-6EAF-4195-B1536E523576}"/>
              </a:ext>
            </a:extLst>
          </p:cNvPr>
          <p:cNvSpPr/>
          <p:nvPr/>
        </p:nvSpPr>
        <p:spPr>
          <a:xfrm>
            <a:off x="987552" y="675101"/>
            <a:ext cx="3172968" cy="573393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C66FFDBC-CABF-DB2F-5574-4236957B0B02}"/>
              </a:ext>
            </a:extLst>
          </p:cNvPr>
          <p:cNvSpPr txBox="1"/>
          <p:nvPr/>
        </p:nvSpPr>
        <p:spPr>
          <a:xfrm>
            <a:off x="987552" y="786829"/>
            <a:ext cx="32552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1.1 บททั่วไปของสัญญาจ้างแรงงาน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F52821BA-2FA3-8BD2-958F-83EBF82EBCC4}"/>
              </a:ext>
            </a:extLst>
          </p:cNvPr>
          <p:cNvSpPr txBox="1"/>
          <p:nvPr/>
        </p:nvSpPr>
        <p:spPr>
          <a:xfrm>
            <a:off x="996696" y="1332790"/>
            <a:ext cx="71506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กฎหมายว่าด้วยสัญญาจ้างแรงงาน ในประมวลกฎหมายแพ่งและพาณิชย์ บรรพ 3 เอกเทศ สัญญาลักษณะ 6 จ้างแรงงาน เริ่มใช้บังคับในสถานประกอบการตั้งแต่วันที่ 1 เมษายน 2472 โดยเริ่มจากมาตรา575 ถึง มาตรา 586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เมื่อมีจุดเริ่มต้นของการทำงาน บุคคลที่รับผู้อื่นเข้าทำงานเรียกว่า “นายจ้าง” และบุคคลที่รับทำงานเรียกว่า “ลูกจ้าง” อันเป็นจุดเริ่มต้นของกฎหมายแรงงานเช่นกัน “สัญญาจ้างแรงงาน” จึงเกิดขึ้นอันเป็นสัญญาลักษณะเฉพาะส่วนบุคคล ที่เป็นคู่สัญญาระหว่างนายจ้างกับลูกจ้างเท่านั้น โดยลูกจ้างตกลงทำงานให้นายจ้าง และนายจ้างตกลงจ่ายสินจ้างให้ลูกจ้างตลอดเวลาที่ทำงานให้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96FB58DF-51C0-FCFB-E4F2-667D536657DA}"/>
              </a:ext>
            </a:extLst>
          </p:cNvPr>
          <p:cNvSpPr txBox="1"/>
          <p:nvPr/>
        </p:nvSpPr>
        <p:spPr>
          <a:xfrm>
            <a:off x="987552" y="3579559"/>
            <a:ext cx="704088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สัญญาจ้างแรงงานเป็นสัญญาจ้างที่ใช้กับผู้ใช้แรงงาน ซึ่งลูกจ้างอาจใช้แรงกายในการทำงานหรือใช้ความรู้ใช้ความคิดสติปัญญาก็ได้ เช่น ทนายความ นายแพทย์ กรรมกร วิศวกร นักบัญชี สถาปนิก ไม่จำเป็นว่าการเป็นลูกจ้างนั้นจะต้องใช้แรงกายเพียงอย่างเดียวทำงานให้กับนายจ้าง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อนึ่ง ขอบเขตของสัญญาจ้างแรงงานตามประมวลกฎหมายแพ่งและพาณิชย์นี้ มีข้อยกเว้นคือ มิให้นำไปใช้แก่ลูกจ้างหรือนายจ้างซึ่งทำงานอยู่ในส่วนราชการ รัฐวิสาหกิจ เพราะข้าราชการหรือพนักงานรัฐวิสาหกิจที่รับเงินเดือนจากส่วนราชการหรือรัฐวิสาหกิจนั้นๆ จะมีกฎหมายพิเศษใช้บังคับต่างหากเช่น ข้าราชการของสำนักงานคณะกรรมการการอาชีวศึกษา ลูกจ้างประจำของ การไฟฟ้าฝ่ายผลิตแห่งประเทศไทย เป็นต้น</a:t>
            </a:r>
          </a:p>
        </p:txBody>
      </p:sp>
    </p:spTree>
    <p:extLst>
      <p:ext uri="{BB962C8B-B14F-4D97-AF65-F5344CB8AC3E}">
        <p14:creationId xmlns:p14="http://schemas.microsoft.com/office/powerpoint/2010/main" val="4015119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A400A-ACA7-C334-F004-D8718BAD7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02C9156-0993-BAD7-6051-8A8A0E81F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490" y="1049275"/>
            <a:ext cx="2815019" cy="1808996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BD30E95-0F9A-A198-0D4E-BE93D30393A6}"/>
              </a:ext>
            </a:extLst>
          </p:cNvPr>
          <p:cNvSpPr txBox="1"/>
          <p:nvPr/>
        </p:nvSpPr>
        <p:spPr>
          <a:xfrm>
            <a:off x="3803904" y="2945148"/>
            <a:ext cx="18379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ประชากรวัยแรงงาน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572F3E3B-6088-A7BF-F798-E3AB2D6A0321}"/>
              </a:ext>
            </a:extLst>
          </p:cNvPr>
          <p:cNvSpPr txBox="1"/>
          <p:nvPr/>
        </p:nvSpPr>
        <p:spPr>
          <a:xfrm>
            <a:off x="1186433" y="3665316"/>
            <a:ext cx="69242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สัญญาจ้างแรงงาน ไม่ได้กำหนดแบบของสัญญาไว้ชัดเจน อาจทำเป็นหนังสือหรือพึงตกลงด้วยวาจาโดยชัดแจ้ง หรือ โดยปริยายก็ได้ สัญญาจ้างแรงงานก็เกิดขึ้น เพียงแต่นายจ้างและลูกจ้างเข้าใจต่อกันหรือปฏิบัติต่อกันตามกฎหมายแรงงาน ซึ่งได้กำหนดสิทธิหน้าที่ของลูกจ้างและนายจ้างไว้ตามประมวลกฎหมายแพ่งและพาณิชย์ ลักษณะ 6 จ้างแรงงาน ซึ่งเป็นกฎหมายหลัก แล้วยังรวมถึงกฎหมายอื่น ประกอบด้วยเช่น พระราชบัญญัติคุ้มครองแรงงาน พ.ศ. 2541 ,พระราชบัญญัติประกันสังคม พ.ศ.2533,พระราชบัญญัติเงินทดแทน พ.ศ.2537 ,พระราชบัญญัติแรงงานสัมพันธ์ พ.ศ.2518, เป็นต้น</a:t>
            </a:r>
          </a:p>
        </p:txBody>
      </p:sp>
    </p:spTree>
    <p:extLst>
      <p:ext uri="{BB962C8B-B14F-4D97-AF65-F5344CB8AC3E}">
        <p14:creationId xmlns:p14="http://schemas.microsoft.com/office/powerpoint/2010/main" val="4046573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2BD8CDC-E7C5-DC22-7806-27767F843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683" y="711236"/>
            <a:ext cx="3963261" cy="543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04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ตัดด้านบน 3">
            <a:extLst>
              <a:ext uri="{FF2B5EF4-FFF2-40B4-BE49-F238E27FC236}">
                <a16:creationId xmlns:a16="http://schemas.microsoft.com/office/drawing/2014/main" id="{2B981F23-4E61-DE2B-A532-AB77084A3848}"/>
              </a:ext>
            </a:extLst>
          </p:cNvPr>
          <p:cNvSpPr/>
          <p:nvPr/>
        </p:nvSpPr>
        <p:spPr>
          <a:xfrm>
            <a:off x="905256" y="752487"/>
            <a:ext cx="4828032" cy="573393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7D420C99-859C-5581-115F-216D4BEA3085}"/>
              </a:ext>
            </a:extLst>
          </p:cNvPr>
          <p:cNvSpPr txBox="1"/>
          <p:nvPr/>
        </p:nvSpPr>
        <p:spPr>
          <a:xfrm>
            <a:off x="969264" y="86421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1.2 ความหมายและลักษณะสำคัญสัญญาจ้างแรงงาน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58CD3423-5B45-8F92-7CDB-721330C6C711}"/>
              </a:ext>
            </a:extLst>
          </p:cNvPr>
          <p:cNvSpPr txBox="1"/>
          <p:nvPr/>
        </p:nvSpPr>
        <p:spPr>
          <a:xfrm>
            <a:off x="905256" y="1437608"/>
            <a:ext cx="72511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ความหมายของสัญญาจ้างแรงงาน ตามประมวลกฎหมายแพ่งและพาณิชย์ มาตรา 575 อันว่าการจ้าง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แรงงาน หมายความว่าสัญญาซึ่งบุคคลหนึ่งเรียกว่า ลูกจ้าง ตกลงจะทำงานให้แก่บุคคลอีกคนหนึ่งเรียกว่า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นายจ้าง และนายจ้างตกลงจะให้สินจ้างตลอดเวลาที่ทำงานให้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4EB99B9E-EC89-3523-BD65-0B39B221CF10}"/>
              </a:ext>
            </a:extLst>
          </p:cNvPr>
          <p:cNvSpPr/>
          <p:nvPr/>
        </p:nvSpPr>
        <p:spPr>
          <a:xfrm>
            <a:off x="969264" y="2545830"/>
            <a:ext cx="6839712" cy="214991"/>
          </a:xfrm>
          <a:prstGeom prst="rect">
            <a:avLst/>
          </a:prstGeom>
          <a:solidFill>
            <a:srgbClr val="99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0CE73018-BCEA-D57B-6F55-D5B3CC97F4AC}"/>
              </a:ext>
            </a:extLst>
          </p:cNvPr>
          <p:cNvSpPr txBox="1"/>
          <p:nvPr/>
        </p:nvSpPr>
        <p:spPr>
          <a:xfrm>
            <a:off x="1033272" y="245327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u="none" strike="noStrike" baseline="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แยกพิจารณาองค์ประกอบได้ดังนี้ </a:t>
            </a:r>
            <a:endParaRPr lang="th-TH" sz="20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957AB86-F472-4401-4151-D4136C6CAADD}"/>
              </a:ext>
            </a:extLst>
          </p:cNvPr>
          <p:cNvSpPr txBox="1"/>
          <p:nvPr/>
        </p:nvSpPr>
        <p:spPr>
          <a:xfrm>
            <a:off x="969264" y="5007590"/>
            <a:ext cx="70317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อนึ่ง คำว่าสัญญาจ้างแรงงานอาจทำได้โดย ปริยาย คือ มีการให้บุคคลฝ่ายหนึ่งกระทำการอย่างใดอย่างหนึ่งให้กับบุคคลอีกฝ่ายหนึ่งเป็นประจำจนเกิดความเคยชิน เช่น นายแดงให้นายหนึ่งมาทำบัญชีที่บ้านของตนประจำแล้วก้จ่ายค่าจ้างเป็นรายสัปดาห์มาตลอด โดยทั้งสองฝ่ายก็เข้าใจทำงานแบบนี้กันมาตลอด ถือว่ามี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สัญญาจ้างแรงงานกันโดยปริยาย</a:t>
            </a: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1309E0EE-DED7-5015-19A5-643E30676A18}"/>
              </a:ext>
            </a:extLst>
          </p:cNvPr>
          <p:cNvSpPr/>
          <p:nvPr/>
        </p:nvSpPr>
        <p:spPr>
          <a:xfrm>
            <a:off x="905256" y="2941260"/>
            <a:ext cx="7333488" cy="40011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1788E72A-F2D8-FB0A-A2B7-8409D7950C11}"/>
              </a:ext>
            </a:extLst>
          </p:cNvPr>
          <p:cNvSpPr txBox="1"/>
          <p:nvPr/>
        </p:nvSpPr>
        <p:spPr>
          <a:xfrm>
            <a:off x="914400" y="2945940"/>
            <a:ext cx="72511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1.2.1 สัญญาจ้างแรงงานเป็นนิติกรรม 2 ฝ่าย คือ ฝ่ายนายจ้างและฝ่ายลูกจ้าง</a:t>
            </a:r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B08495E1-B1BC-0362-7A61-78D56EB1ABA0}"/>
              </a:ext>
            </a:extLst>
          </p:cNvPr>
          <p:cNvSpPr/>
          <p:nvPr/>
        </p:nvSpPr>
        <p:spPr>
          <a:xfrm>
            <a:off x="905256" y="3422766"/>
            <a:ext cx="7333488" cy="70788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CA326A82-3509-4AD5-7E90-AF01DC93B2F3}"/>
              </a:ext>
            </a:extLst>
          </p:cNvPr>
          <p:cNvSpPr txBox="1"/>
          <p:nvPr/>
        </p:nvSpPr>
        <p:spPr>
          <a:xfrm>
            <a:off x="914400" y="3468934"/>
            <a:ext cx="67757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1.2.2 สัญญาจ้างแรงงานเป็นสัญญาต่างตอบแทน ลูกจ้างทำงานให้นายจ้าง และนายจ้างจ่ายค่าจ้างตลอดเวลาที่ลูกจ้างทำงานให้</a:t>
            </a: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3DBC5D37-5866-1697-533F-609A9829898A}"/>
              </a:ext>
            </a:extLst>
          </p:cNvPr>
          <p:cNvSpPr/>
          <p:nvPr/>
        </p:nvSpPr>
        <p:spPr>
          <a:xfrm>
            <a:off x="873252" y="4207367"/>
            <a:ext cx="7333488" cy="70788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A76DF2DC-D6D0-BF28-86FA-230B8223C411}"/>
              </a:ext>
            </a:extLst>
          </p:cNvPr>
          <p:cNvSpPr txBox="1"/>
          <p:nvPr/>
        </p:nvSpPr>
        <p:spPr>
          <a:xfrm>
            <a:off x="969264" y="4176820"/>
            <a:ext cx="6839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1.2.3 สัญญาจ้างแรงงานอาจทำเป็นหนังสือ หรือด้วยวาจาชัดเจน หรือโดยปริยาย หรือมีพฤติกรรมอย่างใดอย่างหนึ่งที่บ่งชี้ว่ามีการจ้างแรงงานกัน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74106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922415B-9683-B773-041F-BDDC8FDEF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791" y="2045835"/>
            <a:ext cx="5630418" cy="2336807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FE84FF8-FAD3-EAF1-7505-5F9CF12875E4}"/>
              </a:ext>
            </a:extLst>
          </p:cNvPr>
          <p:cNvSpPr txBox="1"/>
          <p:nvPr/>
        </p:nvSpPr>
        <p:spPr>
          <a:xfrm>
            <a:off x="2815209" y="938707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สัญญาจ้างแรงงาน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ความประมวลกฎหมายแพ่งและพาณิชย์ ม 573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7AF48A6E-253D-F8EA-E8BC-AB578F1B848C}"/>
              </a:ext>
            </a:extLst>
          </p:cNvPr>
          <p:cNvSpPr txBox="1"/>
          <p:nvPr/>
        </p:nvSpPr>
        <p:spPr>
          <a:xfrm>
            <a:off x="1325880" y="4595854"/>
            <a:ext cx="64922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การจ่ายสินจ้างให้ลูกจ้าง อาจเป็นเงินตราหรือทรัพย์สินอื่นตามที่ตกลงกัน การจ้างแรงงานรวมไปถึงการจ้างในเรื่องความรู้ความสามารถด้วย ไม่จำเป็นต้องหมายถึงการใช้แรงงานหรือแรงกาย เช่น จ้างที่ปรึกษาบริษัท จ้างนักตรวจสอบ เป็นต้น แต่ถ้าเป็นการทำงานให้เปล่าโดยไม่หวังสินจ้างตอบแทน ก็ไม่ถือว่าเป็นสัญญาจ้างแรงงาน</a:t>
            </a:r>
          </a:p>
        </p:txBody>
      </p:sp>
    </p:spTree>
    <p:extLst>
      <p:ext uri="{BB962C8B-B14F-4D97-AF65-F5344CB8AC3E}">
        <p14:creationId xmlns:p14="http://schemas.microsoft.com/office/powerpoint/2010/main" val="2796414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4E025C7F-A108-7112-A2DD-2D447103B0C6}"/>
              </a:ext>
            </a:extLst>
          </p:cNvPr>
          <p:cNvSpPr/>
          <p:nvPr/>
        </p:nvSpPr>
        <p:spPr>
          <a:xfrm>
            <a:off x="877824" y="790182"/>
            <a:ext cx="6839712" cy="214991"/>
          </a:xfrm>
          <a:prstGeom prst="rect">
            <a:avLst/>
          </a:prstGeom>
          <a:solidFill>
            <a:srgbClr val="99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609CFF6B-37FF-00C0-5EDC-5EEA6EC00DAD}"/>
              </a:ext>
            </a:extLst>
          </p:cNvPr>
          <p:cNvSpPr txBox="1"/>
          <p:nvPr/>
        </p:nvSpPr>
        <p:spPr>
          <a:xfrm>
            <a:off x="877824" y="69762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ลักษณะสำคัญของสัญญาจ้างแรงงาน</a:t>
            </a:r>
          </a:p>
        </p:txBody>
      </p:sp>
      <p:sp>
        <p:nvSpPr>
          <p:cNvPr id="11" name="สี่เหลี่ยมผืนผ้า: มุมมน 10">
            <a:extLst>
              <a:ext uri="{FF2B5EF4-FFF2-40B4-BE49-F238E27FC236}">
                <a16:creationId xmlns:a16="http://schemas.microsoft.com/office/drawing/2014/main" id="{08D24AD8-AB3D-0C2A-C540-0CA986235183}"/>
              </a:ext>
            </a:extLst>
          </p:cNvPr>
          <p:cNvSpPr/>
          <p:nvPr/>
        </p:nvSpPr>
        <p:spPr>
          <a:xfrm>
            <a:off x="713232" y="1154400"/>
            <a:ext cx="7168896" cy="1323439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2967B52A-CD44-2DC6-F8AA-2E5B26963FBC}"/>
              </a:ext>
            </a:extLst>
          </p:cNvPr>
          <p:cNvSpPr txBox="1"/>
          <p:nvPr/>
        </p:nvSpPr>
        <p:spPr>
          <a:xfrm>
            <a:off x="877824" y="1182231"/>
            <a:ext cx="69128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สัญญาจ้างแรงงานเป็นสัญญาที่มีลักษณะเป็นการเฉพาะตัว (ประมวลกฎหมายแพ่งและพาณิชย์มาตรา 577) เพราะการที่นายจ้างจะจ้างใครก็ต้องพิจารณาถึงความรู้ความสามารถ ความตั้งใจ ความขยันอดทน ฯลฯ ส่วนลูกจ้างจะทำงานให้แก่ใคร ก็อาจต้องพิจารณานิสัยใจคอ สถานะทางการเงิน หรือเรื่องอื่นๆ ของนายจ้างด้วยเช่นกัน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สี่เหลี่ยมผืนผ้า: มุมมน 11">
            <a:extLst>
              <a:ext uri="{FF2B5EF4-FFF2-40B4-BE49-F238E27FC236}">
                <a16:creationId xmlns:a16="http://schemas.microsoft.com/office/drawing/2014/main" id="{36ACE40E-AEF4-210F-B1D0-3071211F54BE}"/>
              </a:ext>
            </a:extLst>
          </p:cNvPr>
          <p:cNvSpPr/>
          <p:nvPr/>
        </p:nvSpPr>
        <p:spPr>
          <a:xfrm>
            <a:off x="713232" y="2613392"/>
            <a:ext cx="7168896" cy="1631216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D6380DA-9C64-44A0-7531-758AE0714293}"/>
              </a:ext>
            </a:extLst>
          </p:cNvPr>
          <p:cNvSpPr txBox="1"/>
          <p:nvPr/>
        </p:nvSpPr>
        <p:spPr>
          <a:xfrm>
            <a:off x="877824" y="2613392"/>
            <a:ext cx="68397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สัญญาจ้างแรงงานเป็นสัญญาที่นายจ้างต้องร่วมรับผิดในผลแห่งละเมิดที่ลูกจ้างได้กระทำไปในทางการที่จ้าง(ประมวลกฎหมายแพ่งและพาณิชย์มาตรา 425)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การกระทำละเมิดของลูกจ้างนั้นต้องกระทำไปในทางการที่จ้าง – เกิดการละเมิดขึ้นขณะที่ลูกจ้างทำงานให้แก่นายจ้าง หรืออยู่ในขอบเขตการทำงานของลูกจ้าง หากเกิดนอกเวลางาน นอกขอบเขตการทำงานให้กับนายจ้าง นายจ้างย่อมไม่ต้องรับผิด</a:t>
            </a:r>
          </a:p>
        </p:txBody>
      </p:sp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id="{825D359B-F8F4-D182-BA22-DC3898BA5C66}"/>
              </a:ext>
            </a:extLst>
          </p:cNvPr>
          <p:cNvSpPr/>
          <p:nvPr/>
        </p:nvSpPr>
        <p:spPr>
          <a:xfrm>
            <a:off x="713232" y="4380161"/>
            <a:ext cx="7168896" cy="1499431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629F59B7-4CDC-4B65-7A9A-F90D9C17AD98}"/>
              </a:ext>
            </a:extLst>
          </p:cNvPr>
          <p:cNvSpPr txBox="1"/>
          <p:nvPr/>
        </p:nvSpPr>
        <p:spPr>
          <a:xfrm>
            <a:off x="841248" y="4458938"/>
            <a:ext cx="69128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สัญญาจ้างแรงงานนายจ้างมีอำนาจควบคุม บังคับบัญชาลูกจ้าง (ประมวลกฎหมายแพ่งและพาณิชย์มาตรา 583) 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นายจ้างมีอำนาจสั่งให้ลูกจ้างทำงานตามที่นายจ้างต้องการได้ โดยลูกจ้างจะต้องเชื่อฟังและปฏิบัติตามคำสั่ง ระเบียบ ข้อบังคับของนายจ้าง ถือเป็นสาระสำคัญของสัญญาจ้างแรงงานเช่นกัน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91706065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49</TotalTime>
  <Words>2349</Words>
  <Application>Microsoft Office PowerPoint</Application>
  <PresentationFormat>นำเสนอทางหน้าจอ (4:3)</PresentationFormat>
  <Paragraphs>102</Paragraphs>
  <Slides>17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TH Sarabun New</vt:lpstr>
      <vt:lpstr>TH SarabunPSK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Muangthaibook</dc:creator>
  <cp:lastModifiedBy>HP</cp:lastModifiedBy>
  <cp:revision>3</cp:revision>
  <dcterms:created xsi:type="dcterms:W3CDTF">2024-11-13T08:27:19Z</dcterms:created>
  <dcterms:modified xsi:type="dcterms:W3CDTF">2026-03-22T13:27:36Z</dcterms:modified>
</cp:coreProperties>
</file>