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6" r:id="rId3"/>
    <p:sldId id="300" r:id="rId4"/>
    <p:sldId id="433" r:id="rId5"/>
    <p:sldId id="468" r:id="rId6"/>
    <p:sldId id="392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69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70" r:id="rId31"/>
    <p:sldId id="456" r:id="rId32"/>
    <p:sldId id="457" r:id="rId33"/>
    <p:sldId id="460" r:id="rId34"/>
    <p:sldId id="458" r:id="rId35"/>
    <p:sldId id="461" r:id="rId36"/>
    <p:sldId id="459" r:id="rId37"/>
    <p:sldId id="462" r:id="rId38"/>
    <p:sldId id="463" r:id="rId39"/>
    <p:sldId id="464" r:id="rId40"/>
    <p:sldId id="465" r:id="rId41"/>
    <p:sldId id="466" r:id="rId42"/>
    <p:sldId id="467" r:id="rId43"/>
    <p:sldId id="26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7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7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408" y="310161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7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148130"/>
            <a:ext cx="7772398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443835"/>
            <a:ext cx="7764164" cy="52617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8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85579" y="0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4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6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0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8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6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5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slide" Target="slide41.xml"/><Relationship Id="rId5" Type="http://schemas.openxmlformats.org/officeDocument/2006/relationships/slide" Target="slide7.xml"/><Relationship Id="rId10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Attachments/Unit08-1.pdf" TargetMode="Externa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4714" y="3572617"/>
            <a:ext cx="6080086" cy="1066800"/>
          </a:xfrm>
        </p:spPr>
        <p:txBody>
          <a:bodyPr>
            <a:noAutofit/>
          </a:bodyPr>
          <a:lstStyle/>
          <a:p>
            <a:pPr algn="r"/>
            <a:r>
              <a:rPr lang="th-TH" sz="7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หน่วยที่ 8</a:t>
            </a:r>
            <a:endParaRPr lang="en-US" sz="7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432324" y="4410817"/>
            <a:ext cx="4492476" cy="542183"/>
          </a:xfrm>
        </p:spPr>
        <p:txBody>
          <a:bodyPr>
            <a:noAutofit/>
          </a:bodyPr>
          <a:lstStyle/>
          <a:p>
            <a:pPr algn="r"/>
            <a:r>
              <a:rPr lang="th-TH" sz="3600" b="1" dirty="0" smtClean="0"/>
              <a:t>การวิเคราะห์ข้อมูล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3960000" cy="1080000"/>
          </a:xfrm>
          <a:prstGeom prst="round2DiagRect">
            <a:avLst>
              <a:gd name="adj1" fmla="val 34225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1. ค่าร้อยละ (</a:t>
            </a:r>
            <a:r>
              <a:rPr lang="en-GB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Percentage)</a:t>
            </a:r>
            <a:endParaRPr lang="en-US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7" y="1676400"/>
            <a:ext cx="8611403" cy="4648200"/>
          </a:xfrm>
        </p:spPr>
      </p:pic>
    </p:spTree>
    <p:extLst>
      <p:ext uri="{BB962C8B-B14F-4D97-AF65-F5344CB8AC3E}">
        <p14:creationId xmlns:p14="http://schemas.microsoft.com/office/powerpoint/2010/main" val="24722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5029200" cy="1080000"/>
          </a:xfrm>
          <a:prstGeom prst="round2DiagRect">
            <a:avLst>
              <a:gd name="adj1" fmla="val 34225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การวัดแนวโน้มเข้าสู่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ส่วนกลาง</a:t>
            </a:r>
            <a:b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Measures of Central Tendency)</a:t>
            </a:r>
            <a:endParaRPr lang="en-US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914400"/>
          </a:xfrm>
        </p:spPr>
        <p:txBody>
          <a:bodyPr anchor="ctr">
            <a:noAutofit/>
          </a:bodyPr>
          <a:lstStyle/>
          <a:p>
            <a:pPr marL="0" indent="0" algn="thaiDist">
              <a:buNone/>
            </a:pP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2.1  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ค่าเฉลี่ยเลขคณิต (</a:t>
            </a:r>
            <a:r>
              <a:rPr lang="en-GB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Arithmetic  Mean)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ผลรวมของคะแนนแต่ละตัว แล้วหารด้วยจำนวนข้อมูลทั้งหมด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04800" y="2654873"/>
                <a:ext cx="8191500" cy="3506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sz="3200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h-TH" sz="3200" dirty="0" smtClean="0"/>
              </a:p>
              <a:p>
                <a:endParaRPr lang="en-GB" sz="3200" dirty="0"/>
              </a:p>
              <a:p>
                <a:r>
                  <a:rPr lang="th-TH" sz="3200" dirty="0"/>
                  <a:t>	</a:t>
                </a:r>
                <a:r>
                  <a:rPr lang="th-TH" sz="3200" dirty="0" smtClean="0"/>
                  <a:t>เมื่อ</a:t>
                </a:r>
                <a:r>
                  <a:rPr lang="th-TH" sz="32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h-TH" sz="3200" dirty="0"/>
                  <a:t>	แทน  ค่าเฉลี่ย</a:t>
                </a:r>
                <a:endParaRPr lang="en-GB" sz="3200" dirty="0"/>
              </a:p>
              <a:p>
                <a:r>
                  <a:rPr lang="th-TH" sz="3200" dirty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th-TH" sz="3200" dirty="0"/>
                  <a:t>	แทน  ผลรวมทั้งหมดของความถี่ คูณ คะแนน</a:t>
                </a:r>
                <a:endParaRPr lang="en-GB" sz="3200" dirty="0"/>
              </a:p>
              <a:p>
                <a:r>
                  <a:rPr lang="th-TH" sz="3200" dirty="0"/>
                  <a:t>		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h-TH" sz="3200" dirty="0"/>
                  <a:t>	แทน  ผลรวมทั้งหมดของความถี่ซึ่งมีค่า</a:t>
                </a:r>
                <a:r>
                  <a:rPr lang="th-TH" sz="3200" dirty="0" smtClean="0"/>
                  <a:t>เท่ากับ</a:t>
                </a:r>
              </a:p>
              <a:p>
                <a:r>
                  <a:rPr lang="th-TH" sz="3200" dirty="0"/>
                  <a:t>	</a:t>
                </a:r>
                <a:r>
                  <a:rPr lang="th-TH" sz="3200" dirty="0" smtClean="0"/>
                  <a:t>		         จำนวนข้อมูลทั้งหมด</a:t>
                </a:r>
                <a:endParaRPr lang="en-GB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654873"/>
                <a:ext cx="8191500" cy="3506666"/>
              </a:xfrm>
              <a:prstGeom prst="rect">
                <a:avLst/>
              </a:prstGeom>
              <a:blipFill rotWithShape="0">
                <a:blip r:embed="rId3"/>
                <a:stretch>
                  <a:fillRect b="-5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2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5029200" cy="1080000"/>
          </a:xfrm>
          <a:prstGeom prst="round2DiagRect">
            <a:avLst>
              <a:gd name="adj1" fmla="val 34225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การวัดแนวโน้มเข้าสู่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ส่วนกลาง</a:t>
            </a:r>
            <a:b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Measures of Central Tendency)</a:t>
            </a:r>
            <a:endParaRPr lang="en-US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10" y="1981200"/>
                <a:ext cx="9142390" cy="399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3200" dirty="0"/>
                  <a:t>	</a:t>
                </a:r>
                <a:r>
                  <a:rPr lang="th-TH" sz="3200" u="sng" dirty="0" smtClean="0"/>
                  <a:t>ตัวอย่าง</a:t>
                </a:r>
                <a:r>
                  <a:rPr lang="th-TH" sz="3200" dirty="0"/>
                  <a:t>	จงหาค่าเฉลี่ยเลขคณิตของคะแนนสอบของนักเรียน 10 คน</a:t>
                </a:r>
                <a:endParaRPr lang="en-GB" sz="3200" dirty="0"/>
              </a:p>
              <a:p>
                <a:r>
                  <a:rPr lang="th-TH" sz="3200" dirty="0"/>
                  <a:t>		ซึ่งสอบได้คะแนน ดังนี้ 9  12  10  12  15  18  16  12  13  18</a:t>
                </a:r>
                <a:endParaRPr lang="en-GB" sz="3200" dirty="0"/>
              </a:p>
              <a:p>
                <a:r>
                  <a:rPr lang="th-TH" sz="3200" dirty="0"/>
                  <a:t>	</a:t>
                </a:r>
                <a:r>
                  <a:rPr lang="th-TH" sz="3200" u="sng" dirty="0" smtClean="0"/>
                  <a:t>จาก</a:t>
                </a:r>
                <a:r>
                  <a:rPr lang="th-TH" sz="3200" u="sng" dirty="0"/>
                  <a:t>สูตร</a:t>
                </a:r>
                <a:endParaRPr lang="en-GB" sz="3200" dirty="0"/>
              </a:p>
              <a:p>
                <a:r>
                  <a:rPr lang="en-GB" sz="3200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sz="3200" i="1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sz="3200" dirty="0"/>
              </a:p>
              <a:p>
                <a:r>
                  <a:rPr lang="en-GB" sz="3200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sz="3200" i="1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3200" dirty="0"/>
              </a:p>
              <a:p>
                <a:r>
                  <a:rPr lang="en-GB" sz="3200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sz="28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13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endParaRPr lang="en-GB" sz="2800" dirty="0"/>
              </a:p>
              <a:p>
                <a:r>
                  <a:rPr lang="th-TH" sz="3200" dirty="0"/>
                  <a:t>	</a:t>
                </a:r>
                <a:r>
                  <a:rPr lang="th-TH" sz="3200" dirty="0" smtClean="0"/>
                  <a:t>ค่าเฉลี่ย</a:t>
                </a:r>
                <a:r>
                  <a:rPr lang="th-TH" sz="3200" dirty="0"/>
                  <a:t>เลขคณิตของคะแนนสอบของนักเรียนกลุ่มนี้เท่ากับ 13.50</a:t>
                </a:r>
                <a:endParaRPr lang="en-GB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" y="1981200"/>
                <a:ext cx="9142390" cy="3992311"/>
              </a:xfrm>
              <a:prstGeom prst="rect">
                <a:avLst/>
              </a:prstGeom>
              <a:blipFill rotWithShape="0">
                <a:blip r:embed="rId3"/>
                <a:stretch>
                  <a:fillRect t="-1527" b="-4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5029200" cy="1080000"/>
          </a:xfrm>
          <a:prstGeom prst="round2DiagRect">
            <a:avLst>
              <a:gd name="adj1" fmla="val 34225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การวัดแนวโน้มเข้าสู่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ส่วนกลาง</a:t>
            </a:r>
            <a:b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Measures of Central Tendency)</a:t>
            </a:r>
            <a:endParaRPr lang="en-US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191500" cy="1371600"/>
          </a:xfrm>
        </p:spPr>
        <p:txBody>
          <a:bodyPr anchor="ctr">
            <a:noAutofit/>
          </a:bodyPr>
          <a:lstStyle/>
          <a:p>
            <a:pPr marL="0" indent="0" algn="thaiDist">
              <a:buNone/>
            </a:pPr>
            <a:r>
              <a:rPr lang="en-US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2.2 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ค่ามัธยฐาน (</a:t>
            </a:r>
            <a:r>
              <a:rPr lang="en-GB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Median</a:t>
            </a:r>
            <a:r>
              <a:rPr lang="en-GB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ค่า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ของคะแนนตรงจุดกึ่งกลาง เมื่อเรียงลำดับ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แล้ว</a:t>
            </a:r>
            <a:r>
              <a:rPr lang="en-US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ใน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กรณีคะแนนชุดนั้นเป็นจำนวนคู่ จะต้องใช้ค่าเฉลี่ยของคะแนนคู่ที่อยู่ตรงกลาง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2400" y="3111000"/>
                <a:ext cx="8648700" cy="3658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3200" u="sng" dirty="0" smtClean="0"/>
                  <a:t>ตัวอย่าง</a:t>
                </a:r>
                <a:r>
                  <a:rPr lang="th-TH" sz="3200" dirty="0"/>
                  <a:t>	จงหาค่ามัธยฐานของคะแนนชุดเดิมของนักเรียน 10 คน</a:t>
                </a:r>
                <a:endParaRPr lang="en-GB" sz="3200" dirty="0"/>
              </a:p>
              <a:p>
                <a:r>
                  <a:rPr lang="th-TH" sz="3200" dirty="0"/>
                  <a:t>	ซึ่งจัดเรียงลำดับคะแนนได้ดังนี้ 9 12 10 12 15 18 16 12 13 และ 18</a:t>
                </a:r>
                <a:endParaRPr lang="en-GB" sz="3200" dirty="0"/>
              </a:p>
              <a:p>
                <a:r>
                  <a:rPr lang="en-US" sz="3200" dirty="0" smtClean="0"/>
                  <a:t>	</a:t>
                </a:r>
                <a:r>
                  <a:rPr lang="th-TH" sz="3200" dirty="0" smtClean="0"/>
                  <a:t>ค่ามัธย</a:t>
                </a:r>
                <a:r>
                  <a:rPr lang="th-TH" sz="3200" dirty="0"/>
                  <a:t>ฐาน คือ คะแนนเฉลี่ยของคะแนนคู่ที่อยู่ตรงกลาง</a:t>
                </a:r>
                <a:endParaRPr lang="en-GB" sz="3200" dirty="0"/>
              </a:p>
              <a:p>
                <a:r>
                  <a:rPr lang="th-TH" sz="3200" dirty="0"/>
                  <a:t>	</a:t>
                </a:r>
                <a:endParaRPr lang="en-US" sz="3200" dirty="0" smtClean="0"/>
              </a:p>
              <a:p>
                <a:r>
                  <a:rPr lang="en-US" sz="3200" dirty="0"/>
                  <a:t>	</a:t>
                </a:r>
                <a:r>
                  <a:rPr lang="th-TH" sz="3200" dirty="0" smtClean="0"/>
                  <a:t>คะแนน</a:t>
                </a:r>
                <a:r>
                  <a:rPr lang="th-TH" sz="3200" dirty="0"/>
                  <a:t>คู่ที่อยู่ตรงกลาง คือ 12 กับ 13</a:t>
                </a:r>
                <a:endParaRPr lang="en-GB" sz="3200" dirty="0"/>
              </a:p>
              <a:p>
                <a:r>
                  <a:rPr lang="th-TH" sz="3200" dirty="0"/>
                  <a:t>	</a:t>
                </a:r>
                <a:r>
                  <a:rPr lang="th-TH" sz="3200" dirty="0" smtClean="0"/>
                  <a:t>ดังนั้น </a:t>
                </a:r>
                <a:r>
                  <a:rPr lang="th-TH" sz="3200" dirty="0"/>
                  <a:t>ค่ามัธยฐาน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3200" dirty="0"/>
              </a:p>
              <a:p>
                <a:r>
                  <a:rPr lang="en-US" sz="3200" dirty="0"/>
                  <a:t>	</a:t>
                </a:r>
                <a:r>
                  <a:rPr lang="th-TH" sz="3200" dirty="0" smtClean="0"/>
                  <a:t>ค่ามัธย</a:t>
                </a:r>
                <a:r>
                  <a:rPr lang="th-TH" sz="3200" dirty="0"/>
                  <a:t>ฐานของคะแนนสอบของนักเรียนกลุ่มนี้เท่ากับ 12.50</a:t>
                </a:r>
                <a:endParaRPr lang="en-GB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11000"/>
                <a:ext cx="8648700" cy="3658950"/>
              </a:xfrm>
              <a:prstGeom prst="rect">
                <a:avLst/>
              </a:prstGeom>
              <a:blipFill rotWithShape="0">
                <a:blip r:embed="rId3"/>
                <a:stretch>
                  <a:fillRect l="-1762" t="-1664" r="-141" b="-49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7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5029200" cy="1080000"/>
          </a:xfrm>
          <a:prstGeom prst="round2DiagRect">
            <a:avLst>
              <a:gd name="adj1" fmla="val 34225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การวัดแนวโน้มเข้าสู่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ส่วนกลาง</a:t>
            </a:r>
            <a:b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Measures of Central Tendency)</a:t>
            </a:r>
            <a:endParaRPr lang="en-US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7700" y="1524536"/>
            <a:ext cx="7848600" cy="990064"/>
          </a:xfrm>
        </p:spPr>
        <p:txBody>
          <a:bodyPr anchor="ctr">
            <a:noAutofit/>
          </a:bodyPr>
          <a:lstStyle/>
          <a:p>
            <a:pPr marL="0" indent="0" algn="thaiDist">
              <a:buNone/>
            </a:pPr>
            <a:r>
              <a:rPr lang="en-US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2.3 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ค่าฐานนิยม  (</a:t>
            </a:r>
            <a:r>
              <a:rPr lang="en-US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Mode)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ค่าของคะแนนที่มีความถี่มากที่สุดหรือค่าของคะแนนตัว ที่ซ้ำกันมากที่สุด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" y="2654873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u="sng" dirty="0" smtClean="0"/>
              <a:t>ตัวอย่าง</a:t>
            </a:r>
            <a:r>
              <a:rPr lang="th-TH" sz="3200" dirty="0"/>
              <a:t>	จงหาค่าฐานนิยมของคะแนนสอบชุดเดิมของนักเรียน 10 คน</a:t>
            </a:r>
            <a:endParaRPr lang="en-GB" sz="3200" dirty="0"/>
          </a:p>
          <a:p>
            <a:r>
              <a:rPr lang="th-TH" sz="3200" dirty="0"/>
              <a:t>	ซึ่งมีคะแนน ดังนี้  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9  12  10  12  15  18  16  12  13  18  </a:t>
            </a:r>
            <a:endParaRPr lang="en-US" sz="32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en-GB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3200" dirty="0"/>
              <a:t>	</a:t>
            </a:r>
            <a:r>
              <a:rPr lang="th-TH" sz="3200" dirty="0" smtClean="0"/>
              <a:t>ค่า</a:t>
            </a:r>
            <a:r>
              <a:rPr lang="th-TH" sz="3200" dirty="0"/>
              <a:t>ฐานนิยม คือ ค่าของคะแนนตัวที่ซ้ำกันมากที่สุด นั่นคือ 12</a:t>
            </a:r>
            <a:endParaRPr lang="en-GB" sz="3200" dirty="0"/>
          </a:p>
          <a:p>
            <a:r>
              <a:rPr lang="th-TH" sz="3200" dirty="0"/>
              <a:t>	ค่าฐานนิยมของคะแนนสอบของนักเรียนกลุ่มนี้มีค่าเท่ากับ 12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063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3962400" cy="1080000"/>
          </a:xfrm>
          <a:prstGeom prst="round2DiagRect">
            <a:avLst>
              <a:gd name="adj1" fmla="val 34225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</a:t>
            </a:r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วัดการ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กระจาย</a:t>
            </a:r>
            <a:r>
              <a:rPr lang="en-US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Measures of Variability)</a:t>
            </a:r>
            <a:endParaRPr lang="en-US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7700" y="1676400"/>
            <a:ext cx="7848600" cy="914400"/>
          </a:xfrm>
        </p:spPr>
        <p:txBody>
          <a:bodyPr anchor="ctr">
            <a:noAutofit/>
          </a:bodyPr>
          <a:lstStyle/>
          <a:p>
            <a:pPr marL="0" indent="0" algn="thaiDist">
              <a:buNone/>
            </a:pPr>
            <a:r>
              <a:rPr lang="en-US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3.1 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ค่าพิสัย (</a:t>
            </a:r>
            <a:r>
              <a:rPr lang="en-US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Range)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การหาช่วงห่างของคะแนนระหว่างคะแนนตัวที่มีค่าสูงสุดกับคะแนนตัวที่มีค่าต่ำสุด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47700" y="2895600"/>
                <a:ext cx="7848600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	</a:t>
                </a:r>
                <a:r>
                  <a:rPr lang="th-TH" sz="3200" dirty="0" smtClean="0"/>
                  <a:t>เมื่อ</a:t>
                </a:r>
                <a:r>
                  <a:rPr lang="th-TH" sz="3200" dirty="0"/>
                  <a:t>	</a:t>
                </a:r>
                <a:r>
                  <a:rPr lang="en-US" sz="3200" dirty="0"/>
                  <a:t>R	</a:t>
                </a:r>
                <a:r>
                  <a:rPr lang="th-TH" sz="3200" dirty="0" smtClean="0"/>
                  <a:t>แทน  </a:t>
                </a:r>
                <a:r>
                  <a:rPr lang="th-TH" sz="3200" dirty="0"/>
                  <a:t>ค่าพิสัย</a:t>
                </a:r>
                <a:endParaRPr lang="en-GB" sz="3200" dirty="0"/>
              </a:p>
              <a:p>
                <a:r>
                  <a:rPr lang="en-US" sz="3200" dirty="0" smtClean="0"/>
                  <a:t>	</a:t>
                </a:r>
                <a:r>
                  <a:rPr lang="th-TH" sz="3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200" dirty="0"/>
                  <a:t>	</a:t>
                </a:r>
                <a:r>
                  <a:rPr lang="th-TH" sz="3200" dirty="0" smtClean="0"/>
                  <a:t>แทน  </a:t>
                </a:r>
                <a:r>
                  <a:rPr lang="th-TH" sz="3200" dirty="0"/>
                  <a:t>คะแนนที่มีค่าสูงสุด</a:t>
                </a:r>
                <a:endParaRPr lang="en-GB" sz="3200" dirty="0"/>
              </a:p>
              <a:p>
                <a:r>
                  <a:rPr lang="th-TH" sz="3200" dirty="0"/>
                  <a:t>	</a:t>
                </a:r>
                <a:r>
                  <a:rPr lang="en-US" sz="3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3200" dirty="0"/>
                  <a:t>	</a:t>
                </a:r>
                <a:r>
                  <a:rPr lang="th-TH" sz="3200" dirty="0" smtClean="0"/>
                  <a:t>แทน  </a:t>
                </a:r>
                <a:r>
                  <a:rPr lang="th-TH" sz="3200" dirty="0"/>
                  <a:t>คะแนนที่มีค่าต่ำสุด</a:t>
                </a:r>
                <a:endParaRPr lang="en-GB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895600"/>
                <a:ext cx="7848600" cy="2616101"/>
              </a:xfrm>
              <a:prstGeom prst="rect">
                <a:avLst/>
              </a:prstGeom>
              <a:blipFill rotWithShape="0">
                <a:blip r:embed="rId3"/>
                <a:stretch>
                  <a:fillRect b="-7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5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3962400" cy="1080000"/>
          </a:xfrm>
          <a:prstGeom prst="round2DiagRect">
            <a:avLst>
              <a:gd name="adj1" fmla="val 34225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</a:t>
            </a:r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วัดการ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กระจาย</a:t>
            </a:r>
            <a:r>
              <a:rPr lang="en-US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Measures of Variability)</a:t>
            </a:r>
            <a:endParaRPr lang="en-US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57200" y="2133600"/>
                <a:ext cx="8153400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3200" u="sng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ตัวอย่าง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จงหาค่าพิสัยของคะแนนสอบชุดเดิมของนักเรียน </a:t>
                </a:r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10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 คน</a:t>
                </a:r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ที่สอบได้คะแนน ดังนี้ </a:t>
                </a:r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9  12  10  12  15  18  16  12  13  18  </a:t>
                </a:r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จากสูตร</a:t>
                </a:r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</a:t>
                </a:r>
                <a:r>
                  <a:rPr lang="th-TH" sz="3200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แทน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ค่าสูตร</a:t>
                </a:r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	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th-TH" sz="3200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ดังนั้น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ค่าการกระจายของคะแนนจากการวัดด้วยค่าพิสัยมีค่าเท่ากับ </a:t>
                </a:r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9</a:t>
                </a:r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8153400" cy="4031873"/>
              </a:xfrm>
              <a:prstGeom prst="rect">
                <a:avLst/>
              </a:prstGeom>
              <a:blipFill rotWithShape="0">
                <a:blip r:embed="rId3"/>
                <a:stretch>
                  <a:fillRect l="-1868" t="-1967" b="-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0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3962400" cy="1080000"/>
          </a:xfrm>
          <a:prstGeom prst="round2DiagRect">
            <a:avLst>
              <a:gd name="adj1" fmla="val 34225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</a:t>
            </a:r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วัดการ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กระจาย</a:t>
            </a:r>
            <a:r>
              <a:rPr lang="en-US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Measures of Variability)</a:t>
            </a:r>
            <a:endParaRPr lang="en-US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039100" cy="15240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en-US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3.2 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ค่าเบี่ยงเบนมาตรฐาน (</a:t>
            </a:r>
            <a:r>
              <a:rPr lang="en-US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Standard  Deviation)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ค่าเฉลี่ยของผลต่างระหว่างคะแนนแต่ละจำนวนกับค่าเฉลี่ยเลขคณิต เมื่อยกกำลังสองและถอด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ราก</a:t>
            </a:r>
            <a:r>
              <a:rPr lang="en-US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สอง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47700" y="2895600"/>
                <a:ext cx="7848600" cy="3796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 = 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th-TH" sz="3200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เมื่อ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</a:t>
                </a:r>
                <a:r>
                  <a:rPr lang="th-TH" sz="3200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แทน  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ส่วนเบี่ยงเบนมาตรฐาน</a:t>
                </a:r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</a:t>
                </a:r>
                <a:r>
                  <a:rPr lang="th-TH" sz="3200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แทน  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จำนวนคู่</a:t>
                </a:r>
                <a:r>
                  <a:rPr lang="th-TH" sz="3200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ทั้งหมด</a:t>
                </a:r>
                <a:endParaRPr lang="en-GB" sz="3200" dirty="0" smtClean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</a:t>
                </a:r>
                <a:r>
                  <a:rPr lang="th-TH" sz="3200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แทน  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คะแนนแต่ละตัวในกลุ่มข้อมูล</a:t>
                </a:r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</a:t>
                </a:r>
                <a:r>
                  <a:rPr lang="th-TH" sz="3200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แทน  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ผลรวมของความแตกต่างของคะแนนแต่ละคู่</a:t>
                </a:r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th-TH" sz="3200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ใน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กรณีข้อมูลรวบรวมมาจากประชากรทั้งหมด ใช้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  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แทน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895600"/>
                <a:ext cx="7848600" cy="3796809"/>
              </a:xfrm>
              <a:prstGeom prst="rect">
                <a:avLst/>
              </a:prstGeom>
              <a:blipFill rotWithShape="0">
                <a:blip r:embed="rId3"/>
                <a:stretch>
                  <a:fillRect l="-1941" b="-5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8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3962400" cy="1080000"/>
          </a:xfrm>
          <a:prstGeom prst="round2DiagRect">
            <a:avLst>
              <a:gd name="adj1" fmla="val 34225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</a:t>
            </a:r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วัดการ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กระจาย</a:t>
            </a:r>
            <a:r>
              <a:rPr lang="en-US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Measures of Variability)</a:t>
            </a:r>
            <a:endParaRPr lang="en-US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954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จงหาค่าเบี่ยงเบนมาตรฐานของคะแนนสอบชุดเดิมของนักเรียน 10 </a:t>
            </a:r>
            <a:r>
              <a:rPr lang="th-TH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คนที่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สอบได้คะแนน ดังนี้ </a:t>
            </a: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9 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12  10  12  15  18  16  12  13  18</a:t>
            </a:r>
            <a:endParaRPr lang="en-GB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45" y="2362915"/>
            <a:ext cx="2819400" cy="43237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810000" y="2380021"/>
                <a:ext cx="5029200" cy="4520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74295" algn="thaiDist">
                  <a:spcAft>
                    <a:spcPts val="0"/>
                  </a:spcAft>
                  <a:tabLst>
                    <a:tab pos="810260" algn="l"/>
                    <a:tab pos="5287010" algn="l"/>
                  </a:tabLst>
                </a:pPr>
                <a:r>
                  <a:rPr lang="th-TH" sz="2400" dirty="0" smtClean="0">
                    <a:latin typeface="Angsana New" panose="02020603050405020304" pitchFamily="18" charset="-34"/>
                    <a:ea typeface="Calibri" panose="020F0502020204030204" pitchFamily="34" charset="0"/>
                  </a:rPr>
                  <a:t>คำนวณโดยใช้สูตร</a:t>
                </a:r>
                <a:endParaRPr lang="en-GB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R="74295" algn="thaiDist">
                  <a:spcAft>
                    <a:spcPts val="0"/>
                  </a:spcAft>
                  <a:tabLst>
                    <a:tab pos="810260" algn="l"/>
                    <a:tab pos="528701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𝑆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.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𝐷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. = </m:t>
                      </m:r>
                      <m:rad>
                        <m:radPr>
                          <m:degHide m:val="on"/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UPC" panose="020B0304020202020204" pitchFamily="34" charset="-34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ordiaUPC" panose="020B0304020202020204" pitchFamily="34" charset="-34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ordiaUPC" panose="020B0304020202020204" pitchFamily="34" charset="-34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ordiaUPC" panose="020B0304020202020204" pitchFamily="34" charset="-34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ordiaUPC" panose="020B0304020202020204" pitchFamily="34" charset="-34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ordiaUPC" panose="020B0304020202020204" pitchFamily="34" charset="-34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en-GB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CordiaUPC" panose="020B0304020202020204" pitchFamily="34" charset="-34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r>
                                                <a:rPr lang="en-US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CordiaUPC" panose="020B0304020202020204" pitchFamily="34" charset="-34"/>
                                                </a:rPr>
                                                <m:t>𝑥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ordiaUPC" panose="020B0304020202020204" pitchFamily="34" charset="-34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dirty="0" smtClean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CordiaUPC" panose="020B0304020202020204" pitchFamily="34" charset="-34"/>
                </a:endParaRPr>
              </a:p>
              <a:p>
                <a:pPr marR="74295" algn="thaiDist">
                  <a:spcAft>
                    <a:spcPts val="0"/>
                  </a:spcAft>
                  <a:tabLst>
                    <a:tab pos="5287010" algn="l"/>
                  </a:tabLst>
                </a:pPr>
                <a:r>
                  <a:rPr lang="th-TH" sz="2400" dirty="0" smtClean="0">
                    <a:latin typeface="Angsana New" panose="02020603050405020304" pitchFamily="18" charset="-34"/>
                    <a:ea typeface="Calibri" panose="020F0502020204030204" pitchFamily="34" charset="0"/>
                  </a:rPr>
                  <a:t>แทน</a:t>
                </a:r>
                <a:r>
                  <a:rPr lang="th-TH" sz="2400" dirty="0">
                    <a:latin typeface="Angsana New" panose="02020603050405020304" pitchFamily="18" charset="-34"/>
                    <a:ea typeface="Calibri" panose="020F0502020204030204" pitchFamily="34" charset="0"/>
                  </a:rPr>
                  <a:t>ค่าสูตร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R="74295" algn="ctr">
                  <a:spcAft>
                    <a:spcPts val="0"/>
                  </a:spcAft>
                  <a:tabLst>
                    <a:tab pos="528701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𝑆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.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𝐷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. = 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UPC" panose="020B0304020202020204" pitchFamily="34" charset="-34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  <m:t>10</m:t>
                              </m:r>
                              <m:d>
                                <m:d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  <m:t>1911</m:t>
                                  </m:r>
                                </m:e>
                              </m:d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  <m:t>135</m:t>
                                  </m:r>
                                </m:e>
                              </m:d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  <m:t>10</m:t>
                              </m:r>
                              <m:d>
                                <m:d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  <m:t>10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UPC" panose="020B0304020202020204" pitchFamily="34" charset="-34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R="74295" algn="ctr">
                  <a:spcAft>
                    <a:spcPts val="0"/>
                  </a:spcAft>
                  <a:tabLst>
                    <a:tab pos="528701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𝑆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.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𝐷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. = 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UPC" panose="020B0304020202020204" pitchFamily="34" charset="-34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  <m:t>19110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  <m:t>−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  <m:t>18225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  <m:t>10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  <m:t>×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UPC" panose="020B0304020202020204" pitchFamily="34" charset="-34"/>
                                </a:rPr>
                                <m:t>9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R="74295" algn="thaiDist">
                  <a:spcAft>
                    <a:spcPts val="0"/>
                  </a:spcAft>
                  <a:tabLst>
                    <a:tab pos="5287010" algn="l"/>
                  </a:tabLst>
                </a:pPr>
                <a:endParaRPr lang="en-US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ordiaUPC" panose="020B0304020202020204" pitchFamily="34" charset="-34"/>
                </a:endParaRPr>
              </a:p>
              <a:p>
                <a:pPr marR="74295" algn="thaiDist">
                  <a:spcAft>
                    <a:spcPts val="0"/>
                  </a:spcAft>
                  <a:tabLst>
                    <a:tab pos="528701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𝑆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.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𝐷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. =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3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.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13</m:t>
                      </m:r>
                    </m:oMath>
                  </m:oMathPara>
                </a14:m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spcAft>
                    <a:spcPts val="0"/>
                  </a:spcAft>
                  <a:tabLst>
                    <a:tab pos="810260" algn="l"/>
                    <a:tab pos="900430" algn="l"/>
                  </a:tabLst>
                </a:pPr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ordiaUPC" panose="020B0304020202020204" pitchFamily="34" charset="-34"/>
                  </a:rPr>
                  <a:t>	</a:t>
                </a:r>
                <a:r>
                  <a:rPr lang="th-TH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ordiaUPC" panose="020B0304020202020204" pitchFamily="34" charset="-34"/>
                  </a:rPr>
                  <a:t>จะ</a:t>
                </a:r>
                <a:r>
                  <a:rPr lang="th-TH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ordiaUPC" panose="020B0304020202020204" pitchFamily="34" charset="-34"/>
                  </a:rPr>
                  <a:t>เห็นได้ว่าการกระจายของข้อมูลชุดนี้เมื่อวัดด้วยค่าเบี่ยงเบนมาตรฐานมีค่าเท่ากับ 3.13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380021"/>
                <a:ext cx="5029200" cy="4520148"/>
              </a:xfrm>
              <a:prstGeom prst="rect">
                <a:avLst/>
              </a:prstGeom>
              <a:blipFill rotWithShape="0">
                <a:blip r:embed="rId4"/>
                <a:stretch>
                  <a:fillRect l="-1818"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5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3962400" cy="1080000"/>
          </a:xfrm>
          <a:prstGeom prst="round2DiagRect">
            <a:avLst>
              <a:gd name="adj1" fmla="val 34225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</a:t>
            </a:r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วัดการ</a:t>
            </a: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กระจาย</a:t>
            </a:r>
            <a:r>
              <a:rPr lang="en-US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Measures of Variability)</a:t>
            </a:r>
            <a:endParaRPr lang="en-US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7700" y="1524000"/>
            <a:ext cx="7848600" cy="15240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en-US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3.3 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ค่าความแปรปรวน (</a:t>
            </a:r>
            <a:r>
              <a:rPr lang="en-GB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Variance)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ค่าเบี่ยงเบนมาตรฐานยกกำลังสองสูตรของการหาค่าความแปรปรวนคือ สูตรหาค่าเบี่ยงเบนมาตรฐานที่เอารากที่สองออก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0" y="3082994"/>
                <a:ext cx="9144000" cy="3742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 </a:t>
                </a:r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หรือ</a:t>
                </a:r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endParaRPr lang="en-GB" sz="3200" dirty="0" smtClean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</a:t>
                </a:r>
                <a:r>
                  <a:rPr lang="th-TH" sz="3200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จาก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ตัวอย่างการค่าเบี่ยงเบนมาตรฐานข้อมูลมีค่าเท่ากับ </a:t>
                </a:r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3.13  </a:t>
                </a:r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en-US" sz="3200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</a:t>
                </a:r>
                <a:r>
                  <a:rPr lang="th-TH" sz="3200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ดังนั้น </a:t>
                </a:r>
                <a:r>
                  <a:rPr lang="th-TH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ค่าความแปรปรวนของคะแนนมีค่าเท่ากับ </a:t>
                </a:r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3.13</a:t>
                </a:r>
                <a:r>
                  <a:rPr lang="en-US" sz="3200" baseline="300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2</a:t>
                </a:r>
                <a:r>
                  <a:rPr lang="en-US" sz="32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 = 9.79</a:t>
                </a:r>
                <a:endParaRPr lang="en-GB" sz="32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82994"/>
                <a:ext cx="9144000" cy="3742563"/>
              </a:xfrm>
              <a:prstGeom prst="rect">
                <a:avLst/>
              </a:prstGeom>
              <a:blipFill rotWithShape="0">
                <a:blip r:embed="rId3"/>
                <a:stretch>
                  <a:fillRect b="-4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3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7886700" cy="12192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หัวข้อเรื่อง หน่วยที่ </a:t>
            </a:r>
            <a:r>
              <a:rPr lang="th-TH" sz="48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</a:t>
            </a:r>
            <a:endParaRPr lang="en-GB" sz="4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0050" y="1828800"/>
            <a:ext cx="8153400" cy="4386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3" action="ppaction://hlinksldjump"/>
              </a:rPr>
              <a:t>8.1  ความหมายของการวิเคราะห์ข้อมูล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4" action="ppaction://hlinksldjump"/>
              </a:rPr>
              <a:t>8.2  ความหมายและประเภทของข้อมูล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5" action="ppaction://hlinksldjump"/>
              </a:rPr>
              <a:t>8.3  พื้นฐานสถิติในการวิจัย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6" action="ppaction://hlinksldjump"/>
              </a:rPr>
              <a:t>8.4  การเลือกใช้สถิติในการวิเคราะห์ข้อมูล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7" action="ppaction://hlinksldjump"/>
              </a:rPr>
              <a:t>8.5  การแปลผลการวิเคราะห์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8" action="ppaction://hlinksldjump"/>
              </a:rPr>
              <a:t>8.6  การวิเคราะห์ข้อมูลจากแบบประเมินประสิทธิภาพของนวัตกรรม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9" action="ppaction://hlinksldjump"/>
              </a:rPr>
              <a:t>8.7  การนำเสนอผลการวิเคราะห์ข้อมูลงานวิจัย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10" action="ppaction://hlinksldjump"/>
              </a:rPr>
              <a:t>8.8  การวิเคราะห์ข้อมูลจากแบบประเมินความพึงพอใจในการใช้นวัตกรรม 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11" action="ppaction://hlinksldjump"/>
              </a:rPr>
              <a:t>8.9  รูปแบบการเสนอผลการวิเคราะห์ข้อมูล</a:t>
            </a:r>
            <a:endParaRPr lang="en-GB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81600" y="2362200"/>
            <a:ext cx="3695700" cy="1042594"/>
            <a:chOff x="-419100" y="395310"/>
            <a:chExt cx="3695700" cy="1042594"/>
          </a:xfrm>
        </p:grpSpPr>
        <p:sp>
          <p:nvSpPr>
            <p:cNvPr id="6" name="Rounded Rectangle 5"/>
            <p:cNvSpPr/>
            <p:nvPr/>
          </p:nvSpPr>
          <p:spPr>
            <a:xfrm>
              <a:off x="-114300" y="395310"/>
              <a:ext cx="3390900" cy="74769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atin typeface="CordiaUPC" panose="020B0304020202020204" pitchFamily="34" charset="-34"/>
                  <a:ea typeface="Adobe Kaiti Std R" panose="02020400000000000000" pitchFamily="18" charset="-128"/>
                  <a:cs typeface="CordiaUPC" panose="020B0304020202020204" pitchFamily="34" charset="-34"/>
                </a:rPr>
                <a:t>Click </a:t>
              </a:r>
              <a:r>
                <a:rPr lang="th-TH" sz="2400" dirty="0" smtClean="0">
                  <a:latin typeface="CordiaUPC" panose="020B0304020202020204" pitchFamily="34" charset="-34"/>
                  <a:ea typeface="Adobe Kaiti Std R" panose="02020400000000000000" pitchFamily="18" charset="-128"/>
                  <a:cs typeface="CordiaUPC" panose="020B0304020202020204" pitchFamily="34" charset="-34"/>
                </a:rPr>
                <a:t>เลือกหัวข้อเรื่องเพื่อศึกษา</a:t>
              </a:r>
              <a:endParaRPr lang="en-GB" sz="2400" dirty="0">
                <a:latin typeface="CordiaUPC" panose="020B0304020202020204" pitchFamily="34" charset="-34"/>
                <a:ea typeface="Adobe Kaiti Std R" panose="02020400000000000000" pitchFamily="18" charset="-128"/>
                <a:cs typeface="CordiaUPC" panose="020B0304020202020204" pitchFamily="34" charset="-34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9100" y="541749"/>
              <a:ext cx="896155" cy="896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7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1430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8.5  การแปลผลการวิเคราะห์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790700"/>
            <a:ext cx="4495800" cy="49530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นำผลที่ได้จากการวิเคราะห์ข้อมูลมาแปลความและตีความ แล้วสรุปอ้างอิงไปสู่ประชากรเพื่อตอบปัญหาการวิจัย การแปลผลการวิเคราะห์ข้อมูลเป็นการรวบรวมข้อเท็จจริงจากข้อมูล หรือการลงข้อสรุปที่ได้จากการวิเคราะห์โดยใช้ถ้อยคำสำนวนที่บุคคลทั่วไปสามารถเข้าใจได้อย่าง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ชัดเจน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13629"/>
            <a:ext cx="4319590" cy="43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21920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หลักการในการแปลผลการวิเคราะห์</a:t>
            </a:r>
            <a:r>
              <a:rPr lang="th-TH" sz="40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</a:t>
            </a:r>
            <a:endParaRPr lang="en-US" sz="40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1834" y="1752600"/>
            <a:ext cx="7320566" cy="48006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1. การแปลความหมายต้องใช้ภาษาที่กระจ่าง รัดกุมและเข้าใจง่าย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2. จะต้องแปลผลอยู่ภายในขอบเขตของข้อมูล จุดมุ่งหมายการวิจัยและประชากรที่ศึกษา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3. พยายามแปลความหมายของผลการวิเคราะห์ให้สอดคล้องกับข้อจำกัดของข้อมูล และ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สถิติ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68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21920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หลักการในการแปลผลการวิเคราะห์</a:t>
            </a:r>
            <a:r>
              <a:rPr lang="th-TH" sz="40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</a:t>
            </a:r>
            <a:endParaRPr lang="en-US" sz="40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1834" y="1752600"/>
            <a:ext cx="7320566" cy="48006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4. ต้องสัมพันธ์กับผลการวิเคราะห์ข้อมูล และจะต้องตรงกับความหมายของค่าสถิติที่ได้ด้วย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5. ต้องไม่มีอคติ ใช้ความรู้สึกส่วนตัวหรือพยายามตีความบิดเบือนไปจากข้อเท็จจริงเพื่อให้เป็นไปตามสมมุติฐานที่ตั้งไว้ และควรจัดทำด้วยความรอบคอบ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6. ต้องพิจารณาคุณภาพของข้อมูลว่ามีความเชื่อถือได้มากน้อยเพียงใด และมีองค์ประกอบใดบ้างที่อาจทำให้เกิดความคลาดเคลื่อนได้</a:t>
            </a:r>
          </a:p>
        </p:txBody>
      </p:sp>
    </p:spTree>
    <p:extLst>
      <p:ext uri="{BB962C8B-B14F-4D97-AF65-F5344CB8AC3E}">
        <p14:creationId xmlns:p14="http://schemas.microsoft.com/office/powerpoint/2010/main" val="26648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219200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ตัวอย่างการแปลผลการวิเคราะห์ข้อมูล</a:t>
            </a:r>
            <a:endParaRPr lang="en-US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600200"/>
            <a:ext cx="8153400" cy="5038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21920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ข้อบกพร่องหรือความผิดพลาดในการ</a:t>
            </a:r>
            <a:r>
              <a:rPr lang="th-TH" sz="40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วิเคราะห์</a:t>
            </a:r>
            <a:br>
              <a:rPr lang="th-TH" sz="40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</a:t>
            </a:r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แปลผลข้อมูล</a:t>
            </a:r>
            <a:endParaRPr lang="en-US" sz="40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1834" y="1600200"/>
            <a:ext cx="7777764" cy="5334000"/>
          </a:xfrm>
        </p:spPr>
        <p:txBody>
          <a:bodyPr anchor="ctr">
            <a:no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1. การคิดคำนวณค่าสถิติผิดพลาด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2. ใช้กระบวนการทางสถิติ หรือเลือกใช้สถิติไม่เหมาะสม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3. การแปลผลที่ใช้ความรู้สึกส่วนตัว เข้าไปเกี่ยวข้องด้วย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4. การสมมติค่าสถิติขึ้นเอง เพื่อการแปลความหมายได้ตามสมมุติฐานที่ตั้งไว้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5. ละเลยในข้อจำกัดหรือขอบเขตของการวิจัย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6. มีความสับสนในปัญหาและข้อเท็จจริงที่ค้นพบ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7. ผู้วิจัยขาดการจินตนาการ หรือความคิดสร้างสรรค์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8. การแปลความหมายโดยการใช้เหตุผลผิด</a:t>
            </a:r>
          </a:p>
        </p:txBody>
      </p:sp>
    </p:spTree>
    <p:extLst>
      <p:ext uri="{BB962C8B-B14F-4D97-AF65-F5344CB8AC3E}">
        <p14:creationId xmlns:p14="http://schemas.microsoft.com/office/powerpoint/2010/main" val="19331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1430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8.6  การวิเคราะห์ข้อมูลจากแบบประเมินประสิทธิภาพของนวัตกรรม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2057400"/>
            <a:ext cx="7162800" cy="4572000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วิธีที่ 1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วิเคราะห์ข้อมูล โดยใช้เกณฑ์จากนวัตกรรมที่มีขายตามท้องตลาด ส่วนมากใช้กับนวัตกรรมที่เกิดจากการพัฒนา  มุ่งเน้นที่ต้นทุนที่ถูกกว่า แต่มีประสิทธิภาพการทำงานที่ใกล้เคียงกัน</a:t>
            </a:r>
          </a:p>
        </p:txBody>
      </p:sp>
    </p:spTree>
    <p:extLst>
      <p:ext uri="{BB962C8B-B14F-4D97-AF65-F5344CB8AC3E}">
        <p14:creationId xmlns:p14="http://schemas.microsoft.com/office/powerpoint/2010/main" val="26649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"/>
            <a:ext cx="8305800" cy="15240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3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 </a:t>
            </a: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ายงานสรุปข้อมูลจากแบบประเมินประสิทธิภาพเครื่องฉายภาพสามมิติที่สร้างขึ้นเมื่อเปรียบเทียบกับเครื่องฉายภาพสามมิติที่จำหน่ายในท้องตลาด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7" y="1600200"/>
            <a:ext cx="8233913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1430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8.6  การวิเคราะห์ข้อมูลจากแบบประเมินประสิทธิภาพของนวัตกรรม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2057400"/>
            <a:ext cx="7162800" cy="4572000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วิธีที่ 2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การวิเคราะห์ข้อมูล โดยใช้เกณฑ์จากขอบเขตของโครงการที่ผู้ดำเนินโครงการได้กำหนดในการเสนอโครงร่าง ซึ่งสอดคล้องกับวัตถุประสงค์ของโครงการ ส่วนมากใช้นวัตกรรมที่สร้างขึ้นใหม่เพื่อแก้ไขปัญหา โดยยกปัญหามาเป็นเกณฑ์การประเมิน ถ้านวัตกรรมสามารถทำงานแก้ไขปัญหาได้ ถือว่านวัตกรรมมีประสิทธิภาพตามที่กำหนดยกตัวอย่าง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8931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"/>
            <a:ext cx="8305800" cy="15240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3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 </a:t>
            </a: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รายงานสรุปข้อมูลจากแบบประเมินประสิทธิภาพชุดระบบเสียง </a:t>
            </a:r>
            <a:r>
              <a:rPr lang="en-GB" sz="30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PA</a:t>
            </a:r>
            <a:endParaRPr lang="th-TH" sz="3000" dirty="0" smtClean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 algn="thaiDist">
              <a:buNone/>
            </a:pPr>
            <a:r>
              <a:rPr lang="th-TH" sz="30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</a:t>
            </a: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สร้างขึ้นเมื่อเปรียบเทียบกับเกณฑ์ที่กำหนด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4" y="1676400"/>
            <a:ext cx="8485716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5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3446"/>
            <a:ext cx="8458200" cy="1205753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8.7  การนำเสนอผลการ</a:t>
            </a:r>
            <a:r>
              <a:rPr lang="th-TH" sz="4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วิเคราะห์ข้อมูล</a:t>
            </a:r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งานวิจัย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447800"/>
            <a:ext cx="7467600" cy="51816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หลักการในการนำเสนอผลการวิเคราะห์ข้อมูล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1. จัดลำดับการนำเสนอให้เหมาะสม นิยมเสนอข้อมูลพื้นฐานทั่วไปเกี่ยวกับกลุ่มประชากรหรือกลุ่มตัวอย่างก่อนแล้วจึงนำเสนอตามวัตถุประสงค์ของการวิจัย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2. นำเสนอข้อมูลอย่างเป็นลำดับขั้นตอน อาจนำเสนอในลักษณะของการบรรยาย ตาราง แผนภูมิ แผนภาพ หรือหลายอย่างประกอบกันได้ เพื่อทำให้เกิดความชัดเจนและง่ายต่อการทำความ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เข้าใจ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60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894"/>
            <a:ext cx="7772398" cy="1192306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8.1  ความหมายของการวิเคราะห์ข้อมูล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447800"/>
            <a:ext cx="7543800" cy="5257800"/>
          </a:xfrm>
        </p:spPr>
        <p:txBody>
          <a:bodyPr anchor="ctr">
            <a:no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เป็นกระบวนการเพื่อตอบวัตถุประสงค์ของการวิจัย หลังจากรวบรวมข้อมูลมาแล้วต้อง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นำมา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ตรวจสอบความสมบูรณ์ และความเชื่อถือได้ของข้อมูล ก่อนที่จะ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นำไปวิเคราะห์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 อาจจะวิเคราะห์ในเชิงปริมาณหรือเชิงคุณภาพ ผู้วิจัยต้องเลือกวิธีการวิเคราะห์ข้อมูลให้เหมาะสมกับชนิดของข้อมูล และวัตถุประสงค์ของงานวิจัย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เชิงคุณภาพ 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ใช้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วิธีการวิเคราะห์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เนื้อหา</a:t>
            </a:r>
            <a:endParaRPr lang="en-US" sz="3600" dirty="0" smtClean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เชิงปริมาณ 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ใช้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สถิติในการวิเคราะห์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</a:t>
            </a:r>
            <a:endParaRPr lang="en-US" sz="3600" dirty="0" smtClean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 algn="thaiDist">
              <a:buNone/>
            </a:pP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เลือกวิธีการให้เหมาะสมกับชนิดของข้อมูล เงื่อนไขหรือข้อตกลงเบื้องต้นของการใช้สถิติแต่ละประเภท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17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3446"/>
            <a:ext cx="8458200" cy="1205753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8.7  การนำเสนอผลการ</a:t>
            </a:r>
            <a:r>
              <a:rPr lang="th-TH" sz="4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วิเคราะห์ข้อมูล</a:t>
            </a:r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งานวิจัย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447800"/>
            <a:ext cx="7467600" cy="51816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หลักการในการนำเสนอผลการวิเคราะห์ข้อมูล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3. ผลการวิเคราะห์ข้อมูลที่เป็นตัวเลขหรือค่าสถิติที่คำนวณได้ นิยมนำเสนอในรูปตาราง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4. ตารางที่นำเสนอทุกตารางต้องมีเลขตารางและชื่อกำกับทุกตาราง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5. สำหรับการแปลความหมายข้อมูลในตาราง อาจนำข้อมูลสำคัญมาอธิบาย</a:t>
            </a:r>
          </a:p>
        </p:txBody>
      </p:sp>
    </p:spTree>
    <p:extLst>
      <p:ext uri="{BB962C8B-B14F-4D97-AF65-F5344CB8AC3E}">
        <p14:creationId xmlns:p14="http://schemas.microsoft.com/office/powerpoint/2010/main" val="19672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72398" cy="16764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8.8  การวิเคราะห์ข้อมูลจากแบบประเมินความพึงพอใจในการใช้นวัตกรรม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752600"/>
            <a:ext cx="7467600" cy="49530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รายวิชาโครงการ ผู้สอนกำหนดการวิเคราะห์ข้อมูลแบบสอบถามความพึงพอใจในการใช้งานนวัตกรรม โดยยึดตามวัตถุประสงค์ของโครงการวิจัย ซึ่งประกอบด้วย 3 ตอน คือ 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ตอนที่ 1  เป็นข้อมูลพื้นฐานของผู้ตอบแบบสอบถาม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ตอนที่ 2  เป็นข้อมูลประเมินผลการใช้นวัตกรรม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ตอนที่ 3  เป็นข้อคิดเห็นและข้อเสนอแนะอื่น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39100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12192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การวิเคราะห์ข้อมูล ตอนที่ 1</a:t>
            </a:r>
            <a:endParaRPr lang="th-TH" sz="4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75151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ข้อมูลที่วิเคราะห์ คือ ข้อมูลพื้นฐานของผู้ตอบแบบสอบถาม </a:t>
            </a:r>
          </a:p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สถิติที่ใช้ คือ ร้อยละ</a:t>
            </a:r>
            <a:endParaRPr lang="en-GB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9" y="2895600"/>
            <a:ext cx="6781800" cy="37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"/>
            <a:ext cx="8305800" cy="15240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ขั้นตอนการวิเคราะห์ข้อมูลตอนที่ 1</a:t>
            </a:r>
            <a:endParaRPr lang="th-TH" sz="4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293" y="1752600"/>
            <a:ext cx="5721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1. พิจารณา</a:t>
            </a:r>
            <a:r>
              <a:rPr lang="en-GB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ข้อมูลจาก</a:t>
            </a:r>
            <a:r>
              <a:rPr lang="en-GB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แบบสอบถามตอนที่ 1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23581"/>
            <a:ext cx="8201378" cy="3672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0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"/>
            <a:ext cx="8305800" cy="15240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ขั้นตอนการวิเคราะห์ข้อมูลตอนที่ 1</a:t>
            </a:r>
            <a:endParaRPr lang="th-TH" sz="4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293" y="1752600"/>
            <a:ext cx="7010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2. วิเคราะห์แบบสอบถาม ออกแบบตารางการแปล ดังนี้</a:t>
            </a:r>
            <a:endParaRPr lang="en-GB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4" y="2306598"/>
            <a:ext cx="7990476" cy="451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7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"/>
            <a:ext cx="8305800" cy="15240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การวิเคราะห์ข้อมูล ตอนที่ 2</a:t>
            </a:r>
            <a:endParaRPr lang="th-TH" sz="4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53096" y="1905000"/>
                <a:ext cx="795270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3600" dirty="0" smtClean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ข้อมูลที่วิเคราะห์ คือ  ข้อมูลประเมินผลการใช้นวัตกรรม</a:t>
                </a:r>
                <a:endParaRPr lang="en-GB" sz="3600" dirty="0" smtClean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  <a:p>
                <a:r>
                  <a:rPr lang="th-TH" sz="36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	สถิติที่ใช้ คือ ค่าเฉลี่ย โดยใช้ค่าเฉลี่ย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 </a:t>
                </a:r>
                <a:r>
                  <a:rPr lang="th-TH" sz="36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และค่าเบี่ยงเบน มาตรฐาน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sz="36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 </a:t>
                </a:r>
                <a:r>
                  <a:rPr lang="th-TH" sz="3600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ตามรายการความพึงพอใจในการใช้นวัตกรรมของผู้ใช้นวัตกรรมเป็น รายข้อ รายด้านและภาพรวม </a:t>
                </a:r>
                <a:endParaRPr lang="en-GB" sz="36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96" y="1905000"/>
                <a:ext cx="7952704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2375" t="-3412" r="-843" b="-7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93227"/>
            <a:ext cx="4419600" cy="276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"/>
            <a:ext cx="8305800" cy="15240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ขั้นตอนการวิเคราะห์ข้อมูลตอนที่ 2</a:t>
            </a:r>
            <a:endParaRPr lang="th-TH" sz="4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60267"/>
            <a:ext cx="4681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1. วิเคราะห์แบบสอบถามในตอนที่ 2</a:t>
            </a:r>
            <a:endParaRPr lang="en-GB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06598"/>
            <a:ext cx="8597886" cy="3789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6144156"/>
            <a:ext cx="7542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วิเคราะห์ว่าแบบสอบถามประกอบด้วยกี่ด้าน แต่ละด้านมีรายละเอียดอย่างไร</a:t>
            </a:r>
            <a:endParaRPr lang="en-GB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13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"/>
            <a:ext cx="8305800" cy="15240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ขั้นตอนการวิเคราะห์ข้อมูลตอนที่ 2</a:t>
            </a:r>
            <a:endParaRPr lang="th-TH" sz="4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293" y="1752600"/>
            <a:ext cx="4499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2. กำหนดกรอบการวิเคราะห์ข้อมูล</a:t>
            </a:r>
            <a:endParaRPr lang="en-GB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458998"/>
            <a:ext cx="688842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	2.1 วิเคราะห์ค่าเฉลี่ย และค่าเบี่ยงเบนรายข้อ</a:t>
            </a:r>
          </a:p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	2.2 วิเคราะห์ค่าเฉลี่ย และค่าเบี่ยงเบนรายด้าน</a:t>
            </a:r>
          </a:p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	2.3 วิเคราะห์ค่าเฉลี่ย และค่าเบี่ยงเบนภาพรวม</a:t>
            </a:r>
            <a:endParaRPr lang="en-GB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99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"/>
            <a:ext cx="8305800" cy="15240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ขั้นตอนการวิเคราะห์ข้อมูลตอนที่ 2</a:t>
            </a:r>
            <a:endParaRPr lang="th-TH" sz="4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4293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3. ออกแบบตารางการรายงานผล</a:t>
            </a:r>
            <a:endParaRPr lang="en-GB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13752"/>
            <a:ext cx="7418962" cy="4629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6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"/>
            <a:ext cx="8305800" cy="15240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ขั้นตอนการวิเคราะห์ข้อมูลตอนที่ 2</a:t>
            </a:r>
            <a:endParaRPr lang="th-TH" sz="4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89261"/>
            <a:ext cx="4293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3. ออกแบบตารางการรายงานผล</a:t>
            </a:r>
            <a:endParaRPr lang="en-GB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24654"/>
            <a:ext cx="8054320" cy="3432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1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1430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8.2  ประเภทและความหมายของข้อมูล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2057400"/>
            <a:ext cx="7162800" cy="45720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ข้อมูล คือ ข้อเท็จจริงของสิ่งที่เราสนใจ ข้อเท็จจริงที่เป็นตัวเลข ข้อความ หรือรายละเอียดซึ่งอาจอยู่ในรูปแบบต่าง ๆ เช่น ภาพ เสียง วีดิโอไม่ว่าจะเป็นคน สัตว์ สิ่งของ 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หรือเหตุการณ์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ที่เกี่ยวข้องกับสิ่งต่าง ๆ ข้อมูลเป็นเรื่องเกี่ยวกับเหตุการณ์ที่เกิดขึ้นอย่างต่อเนื่อง และต้องถูกต้องแม่นยำ ครบถ้วน ขึ้นอยู่กับผู้ดำเนินการที่ให้ความสำคัญของความรวดเร็วของ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การเก็บ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4629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"/>
            <a:ext cx="8305800" cy="15240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การวิเคราะห์ข้อมูล ตอนที่ 3</a:t>
            </a:r>
            <a:endParaRPr lang="th-TH" sz="4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096" y="1905000"/>
            <a:ext cx="7419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	การวิเคราะห์ข้อมูลในตอนที่ 3 ของแบบประเมิน เป็นการเขียนการวิเคราะห์ข้อมูลในลักษณะการเขียนเรียงความแบบร้อยแก้ว โดยแยกประเด็นเป็น 6 ด้าน แต่ละด้านแยกประเด็น การแสดงความคิดเห็นและข้อเสนอแนะ</a:t>
            </a:r>
            <a:endParaRPr lang="en-GB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61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1430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8.9  รูปแบบการเสนอผลการวิเคราะห์ข้อมูล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2057400"/>
            <a:ext cx="4267200" cy="4572000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เสนอผลการวิเคราะห์ข้อมูล จึงสามารถสรุปรูปแบบได้ ดังไฟล์นี้</a:t>
            </a:r>
          </a:p>
        </p:txBody>
      </p:sp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3" y="1676400"/>
            <a:ext cx="16859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410200"/>
            <a:ext cx="7772398" cy="1143000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สรุปการ</a:t>
            </a: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วิเคราะห์ข้อมูล</a:t>
            </a:r>
            <a:endParaRPr lang="en-US" sz="5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7924799" cy="3276600"/>
          </a:xfrm>
        </p:spPr>
        <p:txBody>
          <a:bodyPr anchor="ctr">
            <a:no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สรุปขั้นตอนการวิเคราะห์ข้อมูลและการแปลผล การวิเคราะห์ข้อมูลนั้น ต้องอ้างอิงและสอดคล้องกับวัตถุประสงค์การวิจัยเสมอ เพื่อให้ผลการวิเคราะห์ข้อมูลในงานวิจัยนั้น ๆ ตอบโจทย์คำถามในงานวิจัยเพื่อนำสู่การสรุปผลการดำเนิน การเขียนอภิปรายผล การเขียนข้อเสนอแนะในลำดับต่อไป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23467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9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219200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คุณสมบัติของข้อมูลที่ดี</a:t>
            </a:r>
            <a:endParaRPr lang="en-US" sz="40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1752600"/>
            <a:ext cx="8039098" cy="50292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1. ความถูกต้องแม่นยำ (</a:t>
            </a:r>
            <a:r>
              <a:rPr lang="en-GB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Accuracy)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ข้อมูลที่ดีควรจะมีความถูกต้องแม่นยำสูง หรือถ้ามีความคลาดเคลื่อนน้อยที่สุด 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ความทันเวลา (</a:t>
            </a:r>
            <a:r>
              <a:rPr lang="en-GB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Timeliness)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เป็นข้อมูลที่ทันสมัยและทันต่อความต้องการของผู้ใช้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 ความสมบูรณ์ครบถ้วน (</a:t>
            </a:r>
            <a:r>
              <a:rPr lang="en-GB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Completeness)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เป็นข้อเท็จจริงที่ครบถ้วนทุกประการ มิใช่ขาดส่วนหนึ่งส่วนใด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ไป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6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219200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คุณสมบัติของข้อมูลที่ดี</a:t>
            </a:r>
            <a:endParaRPr lang="en-US" sz="40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1752600"/>
            <a:ext cx="8039098" cy="50292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4. ความกะทัดรัด (</a:t>
            </a:r>
            <a:r>
              <a:rPr lang="en-GB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Conciseness)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ข้อมูลควรอยู่ในรูปแบบที่กะทัดรัดไม่เยิ่นเย่อ สะดวกต่อการใช้และค้นหา ผู้ใช้มีความเข้าใจได้ทันที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5. ความตรงกับความต้องการของผู้ใช้ (</a:t>
            </a:r>
            <a:r>
              <a:rPr lang="en-GB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Relevance)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en-GB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6. 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ความต่อเนื่อง (</a:t>
            </a:r>
            <a:r>
              <a:rPr lang="en-GB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Continuity)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การเก็บรวบรวมข้อมูลควรต้องดำเนินการอย่างสม่ำเสมอและต่อเนื่อง เพื่อจะได้นำไปใช้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ประโยชน์อนาคต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32"/>
          <a:stretch/>
        </p:blipFill>
        <p:spPr>
          <a:xfrm>
            <a:off x="-332639" y="5410199"/>
            <a:ext cx="9781439" cy="167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72398" cy="16764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8.3  พื้นฐานสถิติในการวิจัย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828800"/>
            <a:ext cx="7162800" cy="48006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สถิติ หมายถึง ศาสตร์ที่นำมากระทำกับหลักฐานที่เป็นข้อมูลซึ่งอาจจะเป็นข้อมูลเชิงปริมาณหรือเชิงคุณภาพ โดยมีวิธีการกระทำได้แก่ การเก็บรวบรวมข้อมูล การนำเสนอข้อมูล 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วิเคราะห์โดยใช้หลักการทางคณิตศาสตร์ และการนำผลการวิเคราะห์มาสรุป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ดังนั้น สถิติเบื้องต้น ข้อมูลสถิติหรือข้อมูล จึงหมายถึง ข้อเท็จจริงของเรื่องใดเรื่องหนึ่งที่เราสนใจจะศึกษา ซึ่งอาจจะเป็นตัวเลขหรือข้อความก็ได้</a:t>
            </a:r>
          </a:p>
        </p:txBody>
      </p:sp>
    </p:spTree>
    <p:extLst>
      <p:ext uri="{BB962C8B-B14F-4D97-AF65-F5344CB8AC3E}">
        <p14:creationId xmlns:p14="http://schemas.microsoft.com/office/powerpoint/2010/main" val="5330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1430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8.4  การเลือกใช้สถิติในการวิเคราะห์ข้อมูล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981200"/>
            <a:ext cx="7162800" cy="4724400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พิจารณาว่าจะเลือกใช้สถิติตัวใดในการวิเคราะห์ข้อมูลนั้นจะต้องพิจารณาหลายอย่างประกอบ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กันเริ่ม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ตั้งแต่จุดมุ่งหมายของการวิจัย สมมุติฐาน กลุ่มตัวอย่างในการวิจัย ลักษณะข้อมูล ระดับข้อมูลและข้อตกลงเบื้องต้นของสถิติแต่ละ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</a:t>
            </a:r>
          </a:p>
          <a:p>
            <a:pPr marL="0" indent="0" algn="thaiDist">
              <a:buNone/>
            </a:pP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ใน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รายวิชาโครงการ กำหนดให้ใช้สถิติที่มุ่งอธิบายถึงคุณลักษณะหรือรายละเอียดของกลุ่มที่ศึกษาเท่านั้น โดยมีรายละเอียด ดังนี้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72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3960000" cy="1080000"/>
          </a:xfrm>
          <a:prstGeom prst="round2DiagRect">
            <a:avLst>
              <a:gd name="adj1" fmla="val 34225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1. ค่าร้อยละ (</a:t>
            </a:r>
            <a:r>
              <a:rPr lang="en-GB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Percentage)</a:t>
            </a:r>
            <a:endParaRPr lang="en-US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914400"/>
          </a:xfrm>
        </p:spPr>
        <p:txBody>
          <a:bodyPr anchor="ctr">
            <a:noAutofit/>
          </a:bodyPr>
          <a:lstStyle/>
          <a:p>
            <a:pPr marL="0" indent="0" algn="thaiDist">
              <a:buNone/>
            </a:pP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เป็น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การเทียบความถี่หรือจำนวนที่ต้องการกับความถี่หรือจำนวนทั้งหมดที่เทียบเป็น 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47700" y="2654873"/>
                <a:ext cx="7848600" cy="2987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𝑃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m:t> = </m:t>
                      </m:r>
                      <m:f>
                        <m:fPr>
                          <m:ctrlPr>
                            <a:rPr lang="en-GB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UPC" panose="020B0304020202020204" pitchFamily="34" charset="-34"/>
                            </a:rPr>
                          </m:ctrlPr>
                        </m:fPr>
                        <m:num>
                          <m:r>
                            <a:rPr lang="en-GB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UPC" panose="020B0304020202020204" pitchFamily="34" charset="-34"/>
                            </a:rPr>
                            <m:t>𝐹</m:t>
                          </m:r>
                          <m:r>
                            <a:rPr lang="en-GB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UPC" panose="020B0304020202020204" pitchFamily="34" charset="-34"/>
                            </a:rPr>
                            <m:t>×</m:t>
                          </m:r>
                          <m:r>
                            <a:rPr lang="en-GB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UPC" panose="020B0304020202020204" pitchFamily="34" charset="-34"/>
                            </a:rPr>
                            <m:t>100</m:t>
                          </m:r>
                        </m:num>
                        <m:den>
                          <m:r>
                            <a:rPr lang="en-GB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UPC" panose="020B0304020202020204" pitchFamily="34" charset="-34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spcAft>
                    <a:spcPts val="0"/>
                  </a:spcAft>
                  <a:tabLst>
                    <a:tab pos="540385" algn="l"/>
                  </a:tabLst>
                </a:pPr>
                <a:endParaRPr lang="th-TH" sz="3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UPC" panose="020B0304020202020204" pitchFamily="34" charset="-34"/>
                </a:endParaRPr>
              </a:p>
              <a:p>
                <a:pPr>
                  <a:spcAft>
                    <a:spcPts val="0"/>
                  </a:spcAft>
                  <a:tabLst>
                    <a:tab pos="540385" algn="l"/>
                  </a:tabLst>
                </a:pPr>
                <a:r>
                  <a:rPr lang="th-TH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UPC" panose="020B0304020202020204" pitchFamily="34" charset="-34"/>
                  </a:rPr>
                  <a:t>		เมื่อ	</a:t>
                </a:r>
                <a14:m>
                  <m:oMath xmlns:m="http://schemas.openxmlformats.org/officeDocument/2006/math">
                    <m:r>
                      <a:rPr lang="en-GB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UPC" panose="020B0304020202020204" pitchFamily="34" charset="-34"/>
                      </a:rPr>
                      <m:t>𝑃</m:t>
                    </m:r>
                  </m:oMath>
                </a14:m>
                <a:r>
                  <a:rPr lang="th-TH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UPC" panose="020B0304020202020204" pitchFamily="34" charset="-34"/>
                  </a:rPr>
                  <a:t>	แทน  ร้อยละ</a:t>
                </a:r>
                <a:endParaRPr lang="en-GB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spcAft>
                    <a:spcPts val="0"/>
                  </a:spcAft>
                  <a:tabLst>
                    <a:tab pos="540385" algn="l"/>
                  </a:tabLst>
                </a:pPr>
                <a:r>
                  <a:rPr lang="th-TH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UPC" panose="020B0304020202020204" pitchFamily="34" charset="-34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UPC" panose="020B0304020202020204" pitchFamily="34" charset="-34"/>
                      </a:rPr>
                      <m:t>𝐹</m:t>
                    </m:r>
                  </m:oMath>
                </a14:m>
                <a:r>
                  <a:rPr lang="en-GB" sz="3200" dirty="0">
                    <a:effectLst/>
                    <a:latin typeface="CordiaUPC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	</a:t>
                </a:r>
                <a:r>
                  <a:rPr lang="th-TH" sz="3200" dirty="0">
                    <a:latin typeface="CordiaUPC" panose="020B0304020202020204" pitchFamily="34" charset="-34"/>
                    <a:ea typeface="Calibri" panose="020F0502020204030204" pitchFamily="34" charset="0"/>
                  </a:rPr>
                  <a:t>แทน  ความถี่ที่ต้องการแปลค่าให้เป็นร้อยละ</a:t>
                </a:r>
                <a:endParaRPr lang="en-GB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spcAft>
                    <a:spcPts val="0"/>
                  </a:spcAft>
                  <a:tabLst>
                    <a:tab pos="540385" algn="l"/>
                  </a:tabLst>
                </a:pPr>
                <a:r>
                  <a:rPr lang="th-TH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UPC" panose="020B0304020202020204" pitchFamily="34" charset="-34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UPC" panose="020B0304020202020204" pitchFamily="34" charset="-34"/>
                      </a:rPr>
                      <m:t>𝑛</m:t>
                    </m:r>
                  </m:oMath>
                </a14:m>
                <a:r>
                  <a:rPr lang="en-GB" sz="3200" dirty="0">
                    <a:effectLst/>
                    <a:latin typeface="CordiaUPC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	</a:t>
                </a:r>
                <a:r>
                  <a:rPr lang="th-TH" sz="3200" dirty="0">
                    <a:latin typeface="CordiaUPC" panose="020B0304020202020204" pitchFamily="34" charset="-34"/>
                    <a:ea typeface="Calibri" panose="020F0502020204030204" pitchFamily="34" charset="0"/>
                  </a:rPr>
                  <a:t>แทน  จำนวนความถี่ทั้งหมด</a:t>
                </a:r>
                <a:endParaRPr lang="en-GB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654873"/>
                <a:ext cx="7848600" cy="2987293"/>
              </a:xfrm>
              <a:prstGeom prst="rect">
                <a:avLst/>
              </a:prstGeom>
              <a:blipFill rotWithShape="0">
                <a:blip r:embed="rId3"/>
                <a:stretch>
                  <a:fillRect r="-543" b="-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3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8575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</TotalTime>
  <Words>512</Words>
  <Application>Microsoft Office PowerPoint</Application>
  <PresentationFormat>On-screen Show (4:3)</PresentationFormat>
  <Paragraphs>187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Adobe Kaiti Std R</vt:lpstr>
      <vt:lpstr>Angsana New</vt:lpstr>
      <vt:lpstr>Arial</vt:lpstr>
      <vt:lpstr>Calibri</vt:lpstr>
      <vt:lpstr>Calibri Light</vt:lpstr>
      <vt:lpstr>Cambria Math</vt:lpstr>
      <vt:lpstr>Cordia New</vt:lpstr>
      <vt:lpstr>CordiaUPC</vt:lpstr>
      <vt:lpstr>Times New Roman</vt:lpstr>
      <vt:lpstr>Office Theme</vt:lpstr>
      <vt:lpstr>หน่วยที่ 8</vt:lpstr>
      <vt:lpstr>หัวข้อเรื่อง หน่วยที่ 8</vt:lpstr>
      <vt:lpstr>8.1  ความหมายของการวิเคราะห์ข้อมูล</vt:lpstr>
      <vt:lpstr>8.2  ประเภทและความหมายของข้อมูล</vt:lpstr>
      <vt:lpstr>คุณสมบัติของข้อมูลที่ดี</vt:lpstr>
      <vt:lpstr>คุณสมบัติของข้อมูลที่ดี</vt:lpstr>
      <vt:lpstr>8.3  พื้นฐานสถิติในการวิจัย</vt:lpstr>
      <vt:lpstr>8.4  การเลือกใช้สถิติในการวิเคราะห์ข้อมูล</vt:lpstr>
      <vt:lpstr>1. ค่าร้อยละ (Percentage)</vt:lpstr>
      <vt:lpstr>1. ค่าร้อยละ (Percentage)</vt:lpstr>
      <vt:lpstr>2. การวัดแนวโน้มเข้าสู่ส่วนกลาง (Measures of Central Tendency)</vt:lpstr>
      <vt:lpstr>2. การวัดแนวโน้มเข้าสู่ส่วนกลาง (Measures of Central Tendency)</vt:lpstr>
      <vt:lpstr>2. การวัดแนวโน้มเข้าสู่ส่วนกลาง (Measures of Central Tendency)</vt:lpstr>
      <vt:lpstr>2. การวัดแนวโน้มเข้าสู่ส่วนกลาง (Measures of Central Tendency)</vt:lpstr>
      <vt:lpstr>3. การวัดการกระจาย (Measures of Variability)</vt:lpstr>
      <vt:lpstr>3. การวัดการกระจาย (Measures of Variability)</vt:lpstr>
      <vt:lpstr>3. การวัดการกระจาย (Measures of Variability)</vt:lpstr>
      <vt:lpstr>3. การวัดการกระจาย (Measures of Variability)</vt:lpstr>
      <vt:lpstr>3. การวัดการกระจาย (Measures of Variability)</vt:lpstr>
      <vt:lpstr>8.5  การแปลผลการวิเคราะห์</vt:lpstr>
      <vt:lpstr>หลักการในการแปลผลการวิเคราะห์ข้อมูล</vt:lpstr>
      <vt:lpstr>หลักการในการแปลผลการวิเคราะห์ข้อมูล</vt:lpstr>
      <vt:lpstr>ตัวอย่างการแปลผลการวิเคราะห์ข้อมูล</vt:lpstr>
      <vt:lpstr>ข้อบกพร่องหรือความผิดพลาดในการวิเคราะห์ และแปลผลข้อมูล</vt:lpstr>
      <vt:lpstr>8.6  การวิเคราะห์ข้อมูลจากแบบประเมินประสิทธิภาพของนวัตกรรม</vt:lpstr>
      <vt:lpstr>PowerPoint Presentation</vt:lpstr>
      <vt:lpstr>8.6  การวิเคราะห์ข้อมูลจากแบบประเมินประสิทธิภาพของนวัตกรรม</vt:lpstr>
      <vt:lpstr>PowerPoint Presentation</vt:lpstr>
      <vt:lpstr>8.7  การนำเสนอผลการวิเคราะห์ข้อมูลงานวิจัย</vt:lpstr>
      <vt:lpstr>8.7  การนำเสนอผลการวิเคราะห์ข้อมูลงานวิจัย</vt:lpstr>
      <vt:lpstr>8.8  การวิเคราะห์ข้อมูลจากแบบประเมินความพึงพอใจในการใช้นวัตกรรม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8.9  รูปแบบการเสนอผลการวิเคราะห์ข้อมูล</vt:lpstr>
      <vt:lpstr>สรุปการวิเคราะห์ข้อมูล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Lemuel Conde</dc:creator>
  <cp:lastModifiedBy>Administrator-PCH</cp:lastModifiedBy>
  <cp:revision>235</cp:revision>
  <dcterms:created xsi:type="dcterms:W3CDTF">2014-01-21T04:35:43Z</dcterms:created>
  <dcterms:modified xsi:type="dcterms:W3CDTF">2015-07-30T05:39:41Z</dcterms:modified>
</cp:coreProperties>
</file>