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300" r:id="rId4"/>
    <p:sldId id="392" r:id="rId5"/>
    <p:sldId id="424" r:id="rId6"/>
    <p:sldId id="425" r:id="rId7"/>
    <p:sldId id="426" r:id="rId8"/>
    <p:sldId id="427" r:id="rId9"/>
    <p:sldId id="428" r:id="rId10"/>
    <p:sldId id="433" r:id="rId11"/>
    <p:sldId id="429" r:id="rId12"/>
    <p:sldId id="430" r:id="rId13"/>
    <p:sldId id="431" r:id="rId14"/>
    <p:sldId id="43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5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D4FDB-4402-436E-9F69-0EBC10444E2B}" type="doc">
      <dgm:prSet loTypeId="urn:microsoft.com/office/officeart/2005/8/layout/lProcess3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332B304-8B33-410A-9BD0-54E23B1D76A2}">
      <dgm:prSet phldrT="[Text]" custT="1"/>
      <dgm:spPr/>
      <dgm:t>
        <a:bodyPr/>
        <a:lstStyle/>
        <a:p>
          <a:r>
            <a:rPr lang="th-TH" sz="28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แหล่งข้อมูล</a:t>
          </a:r>
          <a:endParaRPr lang="en-GB" sz="28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50DDB234-EAB1-470E-AC92-7AE42E95FF7A}" type="parTrans" cxnId="{2E6351F6-D75D-406B-B5D6-B9B83D51A0CB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58DF160F-2513-4597-AE4E-12022D430330}" type="sibTrans" cxnId="{2E6351F6-D75D-406B-B5D6-B9B83D51A0CB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4E5895CC-6EB0-4E52-ACAF-685AF633FF51}">
      <dgm:prSet phldrT="[Text]" custT="1"/>
      <dgm:spPr/>
      <dgm:t>
        <a:bodyPr/>
        <a:lstStyle/>
        <a:p>
          <a:r>
            <a:rPr lang="th-TH" sz="2800" dirty="0" smtClean="0">
              <a:latin typeface="CordiaUPC" panose="020B0304020202020204" pitchFamily="34" charset="-34"/>
              <a:cs typeface="CordiaUPC" panose="020B0304020202020204" pitchFamily="34" charset="-34"/>
            </a:rPr>
            <a:t>ข้อมูลชนิดใดที่ตอบคำถามวิจัย</a:t>
          </a:r>
          <a:endParaRPr lang="en-GB" sz="28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0C0DFD72-1758-4359-94D4-95EF57FD3F8C}" type="parTrans" cxnId="{3BF4855B-9F7C-4558-81E2-058E29FC6DE9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CD886337-9F5B-4FFD-96A7-97AE83427CBA}" type="sibTrans" cxnId="{3BF4855B-9F7C-4558-81E2-058E29FC6DE9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450CD00C-B5EA-42A2-9616-5742F16897B1}">
      <dgm:prSet phldrT="[Text]" custT="1"/>
      <dgm:spPr/>
      <dgm:t>
        <a:bodyPr/>
        <a:lstStyle/>
        <a:p>
          <a:r>
            <a:rPr lang="th-TH" sz="28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วิธีการรวบรวมข้อมูล</a:t>
          </a:r>
          <a:endParaRPr lang="en-GB" sz="28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6057CD2C-87DE-4F8A-B1E7-5A8D8DF0F9D5}" type="parTrans" cxnId="{B643E1A6-EA6D-4054-A945-404C0CC1801F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9DC62419-DE62-413F-8949-824E2AEA98EC}" type="sibTrans" cxnId="{B643E1A6-EA6D-4054-A945-404C0CC1801F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F5662EE0-F7DE-46EB-B74F-110EFC95927B}">
      <dgm:prSet phldrT="[Text]" custT="1"/>
      <dgm:spPr/>
      <dgm:t>
        <a:bodyPr/>
        <a:lstStyle/>
        <a:p>
          <a:r>
            <a:rPr lang="th-TH" sz="28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จะเก็บรวบรวมข้อมูลได้อย่างไร</a:t>
          </a:r>
          <a:endParaRPr lang="en-GB" sz="28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F6C76A9E-A375-40BC-89DE-1EAE2C4E294D}" type="parTrans" cxnId="{C3E8B236-25DE-4BA5-B069-7BB61F04E7C2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BDE391E6-9FEC-46DE-89A7-281A4BE7F2AD}" type="sibTrans" cxnId="{C3E8B236-25DE-4BA5-B069-7BB61F04E7C2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665FF838-2B5D-4C03-BF1F-71A61F7BC240}">
      <dgm:prSet phldrT="[Text]" custT="1"/>
      <dgm:spPr/>
      <dgm:t>
        <a:bodyPr/>
        <a:lstStyle/>
        <a:p>
          <a:r>
            <a:rPr lang="th-TH" sz="28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แหล่งที่มา</a:t>
          </a:r>
          <a:endParaRPr lang="en-GB" sz="28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EF0B0957-E5A4-4EF9-B9A6-651B5A66ADEC}" type="parTrans" cxnId="{B1F0AC59-8619-436E-9928-2A499CB91DA4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485DC20A-3A11-4C99-9C02-DB59FDD3D432}" type="sibTrans" cxnId="{B1F0AC59-8619-436E-9928-2A499CB91DA4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7470979F-414C-4A25-920D-A84832D595F0}">
      <dgm:prSet phldrT="[Text]" custT="1"/>
      <dgm:spPr/>
      <dgm:t>
        <a:bodyPr/>
        <a:lstStyle/>
        <a:p>
          <a:r>
            <a:rPr lang="th-TH" sz="28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จะรวบรวมข้อมูลได้จากแหล่งใด / และเก็บจากใคร</a:t>
          </a:r>
          <a:endParaRPr lang="en-GB" sz="28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12CC332A-44B1-4607-9866-1A56DF7C01D9}" type="parTrans" cxnId="{7AB65D36-E7B1-46B8-A56F-06C3B77509E0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81A5AB8C-79D8-43ED-8C2B-D4631D615C91}" type="sibTrans" cxnId="{7AB65D36-E7B1-46B8-A56F-06C3B77509E0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75711C2A-DC11-43F1-A594-A48C76E8F06F}">
      <dgm:prSet phldrT="[Text]" custT="1"/>
      <dgm:spPr/>
      <dgm:t>
        <a:bodyPr/>
        <a:lstStyle/>
        <a:p>
          <a:r>
            <a:rPr lang="th-TH" sz="28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ตารางการปฏิบัติงาน</a:t>
          </a:r>
          <a:endParaRPr lang="en-GB" sz="28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815A7AA0-5AF3-4990-B728-DE1EDDCB872C}" type="parTrans" cxnId="{215DF7A7-9DE6-406B-90D4-164D692ABAB1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06FAB949-3591-47D5-947A-6CB316E00ABE}" type="sibTrans" cxnId="{215DF7A7-9DE6-406B-90D4-164D692ABAB1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CD8DA162-A5F9-4EAC-BC50-324AC88CA6D7}">
      <dgm:prSet phldrT="[Text]" custT="1"/>
      <dgm:spPr/>
      <dgm:t>
        <a:bodyPr/>
        <a:lstStyle/>
        <a:p>
          <a:r>
            <a:rPr lang="th-TH" sz="2800" b="1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การวิเคราะห์ข้อมูล</a:t>
          </a:r>
          <a:endParaRPr lang="en-GB" sz="28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54CDD845-F8D0-40EB-9903-500C9DE69954}" type="parTrans" cxnId="{0AFEE548-9960-48CD-BC2F-1D3F1F36AB83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40BA952E-5836-4273-B9A3-C6B0388C7234}" type="sibTrans" cxnId="{0AFEE548-9960-48CD-BC2F-1D3F1F36AB83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FBF4DF5D-4D51-42E9-9CF6-F8832D3416CD}">
      <dgm:prSet phldrT="[Text]" custT="1"/>
      <dgm:spPr/>
      <dgm:t>
        <a:bodyPr/>
        <a:lstStyle/>
        <a:p>
          <a:r>
            <a:rPr lang="th-TH" sz="28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จะรวบรวมข้อมูลได้เมื่อใด / บ่อยแค่ไหน</a:t>
          </a:r>
          <a:endParaRPr lang="en-GB" sz="28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8BD9305D-8615-4E1E-9AC4-5E0641968555}" type="parTrans" cxnId="{820225D4-2C4B-4B64-9591-D8BAA62F297F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1F0954A1-9C95-4A32-90FA-BD1B93A894E4}" type="sibTrans" cxnId="{820225D4-2C4B-4B64-9591-D8BAA62F297F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60BAD939-2B2D-490E-B288-ACAAE4B8C48D}">
      <dgm:prSet phldrT="[Text]" custT="1"/>
      <dgm:spPr/>
      <dgm:t>
        <a:bodyPr/>
        <a:lstStyle/>
        <a:p>
          <a:r>
            <a:rPr lang="th-TH" sz="28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จะนำข้อมูลมาทำอะไร / อะไรคือสิ่งที่ต้องทำการวิเคราะห์ก่อน</a:t>
          </a:r>
          <a:endParaRPr lang="en-GB" sz="28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18797679-1641-4356-936E-BFF9E8A8CE5F}" type="parTrans" cxnId="{CF8FA820-0AF6-4337-8805-80C3F9203CDB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1FD63DA3-9D08-4F64-A664-9C869ADD0257}" type="sibTrans" cxnId="{CF8FA820-0AF6-4337-8805-80C3F9203CDB}">
      <dgm:prSet/>
      <dgm:spPr/>
      <dgm:t>
        <a:bodyPr/>
        <a:lstStyle/>
        <a:p>
          <a:endParaRPr lang="en-GB" sz="280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B7B7559B-035F-48BC-880A-E5E979266B62}" type="pres">
      <dgm:prSet presAssocID="{595D4FDB-4402-436E-9F69-0EBC10444E2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EFA1E12-07C8-4695-990E-80CF42A720D4}" type="pres">
      <dgm:prSet presAssocID="{0332B304-8B33-410A-9BD0-54E23B1D76A2}" presName="horFlow" presStyleCnt="0"/>
      <dgm:spPr/>
    </dgm:pt>
    <dgm:pt modelId="{FF86D437-EBDE-45CA-A50F-F715B0B9F44D}" type="pres">
      <dgm:prSet presAssocID="{0332B304-8B33-410A-9BD0-54E23B1D76A2}" presName="bigChev" presStyleLbl="node1" presStyleIdx="0" presStyleCnt="5" custScaleX="204440" custScaleY="138701"/>
      <dgm:spPr/>
      <dgm:t>
        <a:bodyPr/>
        <a:lstStyle/>
        <a:p>
          <a:endParaRPr lang="en-GB"/>
        </a:p>
      </dgm:t>
    </dgm:pt>
    <dgm:pt modelId="{86EAB320-8BB5-49CB-B4C1-740D2A4F959F}" type="pres">
      <dgm:prSet presAssocID="{0C0DFD72-1758-4359-94D4-95EF57FD3F8C}" presName="parTrans" presStyleCnt="0"/>
      <dgm:spPr/>
    </dgm:pt>
    <dgm:pt modelId="{3DED4AB6-C42E-4DE4-9B64-FCEA6D34D8CB}" type="pres">
      <dgm:prSet presAssocID="{4E5895CC-6EB0-4E52-ACAF-685AF633FF51}" presName="node" presStyleLbl="alignAccFollowNode1" presStyleIdx="0" presStyleCnt="5" custScaleX="295881" custScaleY="138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448B48-507D-4119-B670-A035EB869390}" type="pres">
      <dgm:prSet presAssocID="{0332B304-8B33-410A-9BD0-54E23B1D76A2}" presName="vSp" presStyleCnt="0"/>
      <dgm:spPr/>
    </dgm:pt>
    <dgm:pt modelId="{1D49EBFE-D410-4AB9-A610-DEFBED51BBE5}" type="pres">
      <dgm:prSet presAssocID="{450CD00C-B5EA-42A2-9616-5742F16897B1}" presName="horFlow" presStyleCnt="0"/>
      <dgm:spPr/>
    </dgm:pt>
    <dgm:pt modelId="{B3785AE7-6FE4-478E-8D7C-F3248B4AF739}" type="pres">
      <dgm:prSet presAssocID="{450CD00C-B5EA-42A2-9616-5742F16897B1}" presName="bigChev" presStyleLbl="node1" presStyleIdx="1" presStyleCnt="5" custScaleX="204440" custScaleY="138701"/>
      <dgm:spPr/>
      <dgm:t>
        <a:bodyPr/>
        <a:lstStyle/>
        <a:p>
          <a:endParaRPr lang="en-GB"/>
        </a:p>
      </dgm:t>
    </dgm:pt>
    <dgm:pt modelId="{3C12BCB9-2AAA-4D65-B6BA-ECDB996C4A05}" type="pres">
      <dgm:prSet presAssocID="{F6C76A9E-A375-40BC-89DE-1EAE2C4E294D}" presName="parTrans" presStyleCnt="0"/>
      <dgm:spPr/>
    </dgm:pt>
    <dgm:pt modelId="{8CA913B4-E493-4F55-B1C8-1DB4F982D49F}" type="pres">
      <dgm:prSet presAssocID="{F5662EE0-F7DE-46EB-B74F-110EFC95927B}" presName="node" presStyleLbl="alignAccFollowNode1" presStyleIdx="1" presStyleCnt="5" custScaleX="295881" custScaleY="138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930D2-DE73-4B36-B5FD-AFC26683D4D8}" type="pres">
      <dgm:prSet presAssocID="{450CD00C-B5EA-42A2-9616-5742F16897B1}" presName="vSp" presStyleCnt="0"/>
      <dgm:spPr/>
    </dgm:pt>
    <dgm:pt modelId="{F640E416-2408-4E16-B7B3-031D76B4E8F0}" type="pres">
      <dgm:prSet presAssocID="{665FF838-2B5D-4C03-BF1F-71A61F7BC240}" presName="horFlow" presStyleCnt="0"/>
      <dgm:spPr/>
    </dgm:pt>
    <dgm:pt modelId="{0BB1463B-3BD7-40C1-B5DB-591A91DBB7C1}" type="pres">
      <dgm:prSet presAssocID="{665FF838-2B5D-4C03-BF1F-71A61F7BC240}" presName="bigChev" presStyleLbl="node1" presStyleIdx="2" presStyleCnt="5" custScaleX="204440" custScaleY="138701"/>
      <dgm:spPr/>
      <dgm:t>
        <a:bodyPr/>
        <a:lstStyle/>
        <a:p>
          <a:endParaRPr lang="en-GB"/>
        </a:p>
      </dgm:t>
    </dgm:pt>
    <dgm:pt modelId="{4695ADF1-D94F-41F8-B37A-631C550C7CD3}" type="pres">
      <dgm:prSet presAssocID="{12CC332A-44B1-4607-9866-1A56DF7C01D9}" presName="parTrans" presStyleCnt="0"/>
      <dgm:spPr/>
    </dgm:pt>
    <dgm:pt modelId="{D5B2CCB4-AE04-4845-B8BE-D7D614A6D425}" type="pres">
      <dgm:prSet presAssocID="{7470979F-414C-4A25-920D-A84832D595F0}" presName="node" presStyleLbl="alignAccFollowNode1" presStyleIdx="2" presStyleCnt="5" custScaleX="295881" custScaleY="138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C32FA-4601-4FCB-8FDB-050A54D48721}" type="pres">
      <dgm:prSet presAssocID="{665FF838-2B5D-4C03-BF1F-71A61F7BC240}" presName="vSp" presStyleCnt="0"/>
      <dgm:spPr/>
    </dgm:pt>
    <dgm:pt modelId="{A01EAC5F-3F33-4DDC-8736-A5E915C5FE89}" type="pres">
      <dgm:prSet presAssocID="{75711C2A-DC11-43F1-A594-A48C76E8F06F}" presName="horFlow" presStyleCnt="0"/>
      <dgm:spPr/>
    </dgm:pt>
    <dgm:pt modelId="{E896E5A3-6291-45FC-B0E2-207E2D5F9BC1}" type="pres">
      <dgm:prSet presAssocID="{75711C2A-DC11-43F1-A594-A48C76E8F06F}" presName="bigChev" presStyleLbl="node1" presStyleIdx="3" presStyleCnt="5" custScaleX="204440" custScaleY="138701"/>
      <dgm:spPr/>
      <dgm:t>
        <a:bodyPr/>
        <a:lstStyle/>
        <a:p>
          <a:endParaRPr lang="en-GB"/>
        </a:p>
      </dgm:t>
    </dgm:pt>
    <dgm:pt modelId="{FBC0F6CA-35D9-4B3D-8F4C-B478830F7885}" type="pres">
      <dgm:prSet presAssocID="{8BD9305D-8615-4E1E-9AC4-5E0641968555}" presName="parTrans" presStyleCnt="0"/>
      <dgm:spPr/>
    </dgm:pt>
    <dgm:pt modelId="{41009C88-AEFA-41F0-8983-55B5466B29A2}" type="pres">
      <dgm:prSet presAssocID="{FBF4DF5D-4D51-42E9-9CF6-F8832D3416CD}" presName="node" presStyleLbl="alignAccFollowNode1" presStyleIdx="3" presStyleCnt="5" custScaleX="295881" custScaleY="138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70B44-489D-43FB-869A-26ECDD433DC0}" type="pres">
      <dgm:prSet presAssocID="{75711C2A-DC11-43F1-A594-A48C76E8F06F}" presName="vSp" presStyleCnt="0"/>
      <dgm:spPr/>
    </dgm:pt>
    <dgm:pt modelId="{19D360CE-77EC-4C2B-BC7E-8B7E9B564B7F}" type="pres">
      <dgm:prSet presAssocID="{CD8DA162-A5F9-4EAC-BC50-324AC88CA6D7}" presName="horFlow" presStyleCnt="0"/>
      <dgm:spPr/>
    </dgm:pt>
    <dgm:pt modelId="{26A77E32-A250-4FF6-B127-32E472A69DB0}" type="pres">
      <dgm:prSet presAssocID="{CD8DA162-A5F9-4EAC-BC50-324AC88CA6D7}" presName="bigChev" presStyleLbl="node1" presStyleIdx="4" presStyleCnt="5" custScaleX="204440" custScaleY="138701"/>
      <dgm:spPr/>
      <dgm:t>
        <a:bodyPr/>
        <a:lstStyle/>
        <a:p>
          <a:endParaRPr lang="en-GB"/>
        </a:p>
      </dgm:t>
    </dgm:pt>
    <dgm:pt modelId="{0B31D37B-904C-4D3B-8D37-383C0C7FCBC6}" type="pres">
      <dgm:prSet presAssocID="{18797679-1641-4356-936E-BFF9E8A8CE5F}" presName="parTrans" presStyleCnt="0"/>
      <dgm:spPr/>
    </dgm:pt>
    <dgm:pt modelId="{5FE2EA8B-2B3F-4435-8D8C-E9B3342F6C6D}" type="pres">
      <dgm:prSet presAssocID="{60BAD939-2B2D-490E-B288-ACAAE4B8C48D}" presName="node" presStyleLbl="alignAccFollowNode1" presStyleIdx="4" presStyleCnt="5" custScaleX="295881" custScaleY="138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67FCEF-7B19-4EA8-8C36-7EAB9720500D}" type="presOf" srcId="{60BAD939-2B2D-490E-B288-ACAAE4B8C48D}" destId="{5FE2EA8B-2B3F-4435-8D8C-E9B3342F6C6D}" srcOrd="0" destOrd="0" presId="urn:microsoft.com/office/officeart/2005/8/layout/lProcess3"/>
    <dgm:cxn modelId="{EBC62DF5-3B63-456E-96F9-39B9940CC260}" type="presOf" srcId="{665FF838-2B5D-4C03-BF1F-71A61F7BC240}" destId="{0BB1463B-3BD7-40C1-B5DB-591A91DBB7C1}" srcOrd="0" destOrd="0" presId="urn:microsoft.com/office/officeart/2005/8/layout/lProcess3"/>
    <dgm:cxn modelId="{6AAD59EA-AEB4-47BB-9C78-F069AEA1EB51}" type="presOf" srcId="{F5662EE0-F7DE-46EB-B74F-110EFC95927B}" destId="{8CA913B4-E493-4F55-B1C8-1DB4F982D49F}" srcOrd="0" destOrd="0" presId="urn:microsoft.com/office/officeart/2005/8/layout/lProcess3"/>
    <dgm:cxn modelId="{B643E1A6-EA6D-4054-A945-404C0CC1801F}" srcId="{595D4FDB-4402-436E-9F69-0EBC10444E2B}" destId="{450CD00C-B5EA-42A2-9616-5742F16897B1}" srcOrd="1" destOrd="0" parTransId="{6057CD2C-87DE-4F8A-B1E7-5A8D8DF0F9D5}" sibTransId="{9DC62419-DE62-413F-8949-824E2AEA98EC}"/>
    <dgm:cxn modelId="{B1F0AC59-8619-436E-9928-2A499CB91DA4}" srcId="{595D4FDB-4402-436E-9F69-0EBC10444E2B}" destId="{665FF838-2B5D-4C03-BF1F-71A61F7BC240}" srcOrd="2" destOrd="0" parTransId="{EF0B0957-E5A4-4EF9-B9A6-651B5A66ADEC}" sibTransId="{485DC20A-3A11-4C99-9C02-DB59FDD3D432}"/>
    <dgm:cxn modelId="{F8AFAD1C-5469-41EB-9DF0-74437C3267A9}" type="presOf" srcId="{0332B304-8B33-410A-9BD0-54E23B1D76A2}" destId="{FF86D437-EBDE-45CA-A50F-F715B0B9F44D}" srcOrd="0" destOrd="0" presId="urn:microsoft.com/office/officeart/2005/8/layout/lProcess3"/>
    <dgm:cxn modelId="{2E6351F6-D75D-406B-B5D6-B9B83D51A0CB}" srcId="{595D4FDB-4402-436E-9F69-0EBC10444E2B}" destId="{0332B304-8B33-410A-9BD0-54E23B1D76A2}" srcOrd="0" destOrd="0" parTransId="{50DDB234-EAB1-470E-AC92-7AE42E95FF7A}" sibTransId="{58DF160F-2513-4597-AE4E-12022D430330}"/>
    <dgm:cxn modelId="{EFE1FCD1-468E-4577-AC5F-3786B96604CF}" type="presOf" srcId="{7470979F-414C-4A25-920D-A84832D595F0}" destId="{D5B2CCB4-AE04-4845-B8BE-D7D614A6D425}" srcOrd="0" destOrd="0" presId="urn:microsoft.com/office/officeart/2005/8/layout/lProcess3"/>
    <dgm:cxn modelId="{C265D90C-8099-419A-906C-0ED6B4FA192C}" type="presOf" srcId="{4E5895CC-6EB0-4E52-ACAF-685AF633FF51}" destId="{3DED4AB6-C42E-4DE4-9B64-FCEA6D34D8CB}" srcOrd="0" destOrd="0" presId="urn:microsoft.com/office/officeart/2005/8/layout/lProcess3"/>
    <dgm:cxn modelId="{CF8FA820-0AF6-4337-8805-80C3F9203CDB}" srcId="{CD8DA162-A5F9-4EAC-BC50-324AC88CA6D7}" destId="{60BAD939-2B2D-490E-B288-ACAAE4B8C48D}" srcOrd="0" destOrd="0" parTransId="{18797679-1641-4356-936E-BFF9E8A8CE5F}" sibTransId="{1FD63DA3-9D08-4F64-A664-9C869ADD0257}"/>
    <dgm:cxn modelId="{3BF4855B-9F7C-4558-81E2-058E29FC6DE9}" srcId="{0332B304-8B33-410A-9BD0-54E23B1D76A2}" destId="{4E5895CC-6EB0-4E52-ACAF-685AF633FF51}" srcOrd="0" destOrd="0" parTransId="{0C0DFD72-1758-4359-94D4-95EF57FD3F8C}" sibTransId="{CD886337-9F5B-4FFD-96A7-97AE83427CBA}"/>
    <dgm:cxn modelId="{11DBACDA-E697-4F33-9FFE-32A19C072FE2}" type="presOf" srcId="{FBF4DF5D-4D51-42E9-9CF6-F8832D3416CD}" destId="{41009C88-AEFA-41F0-8983-55B5466B29A2}" srcOrd="0" destOrd="0" presId="urn:microsoft.com/office/officeart/2005/8/layout/lProcess3"/>
    <dgm:cxn modelId="{3243AD8B-C07D-4380-9B5A-06022D0E30A3}" type="presOf" srcId="{75711C2A-DC11-43F1-A594-A48C76E8F06F}" destId="{E896E5A3-6291-45FC-B0E2-207E2D5F9BC1}" srcOrd="0" destOrd="0" presId="urn:microsoft.com/office/officeart/2005/8/layout/lProcess3"/>
    <dgm:cxn modelId="{7AB65D36-E7B1-46B8-A56F-06C3B77509E0}" srcId="{665FF838-2B5D-4C03-BF1F-71A61F7BC240}" destId="{7470979F-414C-4A25-920D-A84832D595F0}" srcOrd="0" destOrd="0" parTransId="{12CC332A-44B1-4607-9866-1A56DF7C01D9}" sibTransId="{81A5AB8C-79D8-43ED-8C2B-D4631D615C91}"/>
    <dgm:cxn modelId="{0AFEE548-9960-48CD-BC2F-1D3F1F36AB83}" srcId="{595D4FDB-4402-436E-9F69-0EBC10444E2B}" destId="{CD8DA162-A5F9-4EAC-BC50-324AC88CA6D7}" srcOrd="4" destOrd="0" parTransId="{54CDD845-F8D0-40EB-9903-500C9DE69954}" sibTransId="{40BA952E-5836-4273-B9A3-C6B0388C7234}"/>
    <dgm:cxn modelId="{F50F6F2D-0CC9-460D-84BC-61CD3B2084B4}" type="presOf" srcId="{CD8DA162-A5F9-4EAC-BC50-324AC88CA6D7}" destId="{26A77E32-A250-4FF6-B127-32E472A69DB0}" srcOrd="0" destOrd="0" presId="urn:microsoft.com/office/officeart/2005/8/layout/lProcess3"/>
    <dgm:cxn modelId="{C3E8B236-25DE-4BA5-B069-7BB61F04E7C2}" srcId="{450CD00C-B5EA-42A2-9616-5742F16897B1}" destId="{F5662EE0-F7DE-46EB-B74F-110EFC95927B}" srcOrd="0" destOrd="0" parTransId="{F6C76A9E-A375-40BC-89DE-1EAE2C4E294D}" sibTransId="{BDE391E6-9FEC-46DE-89A7-281A4BE7F2AD}"/>
    <dgm:cxn modelId="{820225D4-2C4B-4B64-9591-D8BAA62F297F}" srcId="{75711C2A-DC11-43F1-A594-A48C76E8F06F}" destId="{FBF4DF5D-4D51-42E9-9CF6-F8832D3416CD}" srcOrd="0" destOrd="0" parTransId="{8BD9305D-8615-4E1E-9AC4-5E0641968555}" sibTransId="{1F0954A1-9C95-4A32-90FA-BD1B93A894E4}"/>
    <dgm:cxn modelId="{23B8EC6A-B5DF-4B20-8BDA-C14CBE394695}" type="presOf" srcId="{450CD00C-B5EA-42A2-9616-5742F16897B1}" destId="{B3785AE7-6FE4-478E-8D7C-F3248B4AF739}" srcOrd="0" destOrd="0" presId="urn:microsoft.com/office/officeart/2005/8/layout/lProcess3"/>
    <dgm:cxn modelId="{215DF7A7-9DE6-406B-90D4-164D692ABAB1}" srcId="{595D4FDB-4402-436E-9F69-0EBC10444E2B}" destId="{75711C2A-DC11-43F1-A594-A48C76E8F06F}" srcOrd="3" destOrd="0" parTransId="{815A7AA0-5AF3-4990-B728-DE1EDDCB872C}" sibTransId="{06FAB949-3591-47D5-947A-6CB316E00ABE}"/>
    <dgm:cxn modelId="{7CC884E2-FAFA-4740-B030-336DA0B6296C}" type="presOf" srcId="{595D4FDB-4402-436E-9F69-0EBC10444E2B}" destId="{B7B7559B-035F-48BC-880A-E5E979266B62}" srcOrd="0" destOrd="0" presId="urn:microsoft.com/office/officeart/2005/8/layout/lProcess3"/>
    <dgm:cxn modelId="{A83FC04A-F5FD-4B22-A659-6BA0A6D73E95}" type="presParOf" srcId="{B7B7559B-035F-48BC-880A-E5E979266B62}" destId="{7EFA1E12-07C8-4695-990E-80CF42A720D4}" srcOrd="0" destOrd="0" presId="urn:microsoft.com/office/officeart/2005/8/layout/lProcess3"/>
    <dgm:cxn modelId="{6984E43D-D8AD-407D-BE57-AC34645B5F7A}" type="presParOf" srcId="{7EFA1E12-07C8-4695-990E-80CF42A720D4}" destId="{FF86D437-EBDE-45CA-A50F-F715B0B9F44D}" srcOrd="0" destOrd="0" presId="urn:microsoft.com/office/officeart/2005/8/layout/lProcess3"/>
    <dgm:cxn modelId="{D7D2FA22-DC2B-461F-ADD6-C5C40024E2F1}" type="presParOf" srcId="{7EFA1E12-07C8-4695-990E-80CF42A720D4}" destId="{86EAB320-8BB5-49CB-B4C1-740D2A4F959F}" srcOrd="1" destOrd="0" presId="urn:microsoft.com/office/officeart/2005/8/layout/lProcess3"/>
    <dgm:cxn modelId="{44E33D41-EFD0-48C3-B2AA-EF4B2A3F51F6}" type="presParOf" srcId="{7EFA1E12-07C8-4695-990E-80CF42A720D4}" destId="{3DED4AB6-C42E-4DE4-9B64-FCEA6D34D8CB}" srcOrd="2" destOrd="0" presId="urn:microsoft.com/office/officeart/2005/8/layout/lProcess3"/>
    <dgm:cxn modelId="{57C8A2EA-EF78-4DA1-B9BC-D8E02526E571}" type="presParOf" srcId="{B7B7559B-035F-48BC-880A-E5E979266B62}" destId="{11448B48-507D-4119-B670-A035EB869390}" srcOrd="1" destOrd="0" presId="urn:microsoft.com/office/officeart/2005/8/layout/lProcess3"/>
    <dgm:cxn modelId="{F2DF60E2-C770-468F-B10E-740FD2994CC2}" type="presParOf" srcId="{B7B7559B-035F-48BC-880A-E5E979266B62}" destId="{1D49EBFE-D410-4AB9-A610-DEFBED51BBE5}" srcOrd="2" destOrd="0" presId="urn:microsoft.com/office/officeart/2005/8/layout/lProcess3"/>
    <dgm:cxn modelId="{7BDD5A5B-50F7-4070-A378-D281A3AC78E1}" type="presParOf" srcId="{1D49EBFE-D410-4AB9-A610-DEFBED51BBE5}" destId="{B3785AE7-6FE4-478E-8D7C-F3248B4AF739}" srcOrd="0" destOrd="0" presId="urn:microsoft.com/office/officeart/2005/8/layout/lProcess3"/>
    <dgm:cxn modelId="{0834C4B0-ADFC-4363-86D0-728AC0AB966F}" type="presParOf" srcId="{1D49EBFE-D410-4AB9-A610-DEFBED51BBE5}" destId="{3C12BCB9-2AAA-4D65-B6BA-ECDB996C4A05}" srcOrd="1" destOrd="0" presId="urn:microsoft.com/office/officeart/2005/8/layout/lProcess3"/>
    <dgm:cxn modelId="{045B7AF5-48BD-4B14-8AAC-2D39231D401A}" type="presParOf" srcId="{1D49EBFE-D410-4AB9-A610-DEFBED51BBE5}" destId="{8CA913B4-E493-4F55-B1C8-1DB4F982D49F}" srcOrd="2" destOrd="0" presId="urn:microsoft.com/office/officeart/2005/8/layout/lProcess3"/>
    <dgm:cxn modelId="{92DEB709-267B-4D25-9892-64A0669F7A8C}" type="presParOf" srcId="{B7B7559B-035F-48BC-880A-E5E979266B62}" destId="{285930D2-DE73-4B36-B5FD-AFC26683D4D8}" srcOrd="3" destOrd="0" presId="urn:microsoft.com/office/officeart/2005/8/layout/lProcess3"/>
    <dgm:cxn modelId="{D1FE4434-8556-47E1-8549-555547ACBA6C}" type="presParOf" srcId="{B7B7559B-035F-48BC-880A-E5E979266B62}" destId="{F640E416-2408-4E16-B7B3-031D76B4E8F0}" srcOrd="4" destOrd="0" presId="urn:microsoft.com/office/officeart/2005/8/layout/lProcess3"/>
    <dgm:cxn modelId="{1C335BF0-5305-4F3E-8CA0-D5C1E1E9489F}" type="presParOf" srcId="{F640E416-2408-4E16-B7B3-031D76B4E8F0}" destId="{0BB1463B-3BD7-40C1-B5DB-591A91DBB7C1}" srcOrd="0" destOrd="0" presId="urn:microsoft.com/office/officeart/2005/8/layout/lProcess3"/>
    <dgm:cxn modelId="{E550079F-BE4C-42E4-A105-9F8097CE5C1E}" type="presParOf" srcId="{F640E416-2408-4E16-B7B3-031D76B4E8F0}" destId="{4695ADF1-D94F-41F8-B37A-631C550C7CD3}" srcOrd="1" destOrd="0" presId="urn:microsoft.com/office/officeart/2005/8/layout/lProcess3"/>
    <dgm:cxn modelId="{CC211965-8EF9-4A85-AE6B-AA61659A54EB}" type="presParOf" srcId="{F640E416-2408-4E16-B7B3-031D76B4E8F0}" destId="{D5B2CCB4-AE04-4845-B8BE-D7D614A6D425}" srcOrd="2" destOrd="0" presId="urn:microsoft.com/office/officeart/2005/8/layout/lProcess3"/>
    <dgm:cxn modelId="{0E06D96E-848F-4D3B-9ED8-2BAFC2AF9976}" type="presParOf" srcId="{B7B7559B-035F-48BC-880A-E5E979266B62}" destId="{BC8C32FA-4601-4FCB-8FDB-050A54D48721}" srcOrd="5" destOrd="0" presId="urn:microsoft.com/office/officeart/2005/8/layout/lProcess3"/>
    <dgm:cxn modelId="{C00C0680-8901-4E02-9454-8C5F5B86CD02}" type="presParOf" srcId="{B7B7559B-035F-48BC-880A-E5E979266B62}" destId="{A01EAC5F-3F33-4DDC-8736-A5E915C5FE89}" srcOrd="6" destOrd="0" presId="urn:microsoft.com/office/officeart/2005/8/layout/lProcess3"/>
    <dgm:cxn modelId="{087AFC55-AE72-485B-9A4E-88F92E588C0A}" type="presParOf" srcId="{A01EAC5F-3F33-4DDC-8736-A5E915C5FE89}" destId="{E896E5A3-6291-45FC-B0E2-207E2D5F9BC1}" srcOrd="0" destOrd="0" presId="urn:microsoft.com/office/officeart/2005/8/layout/lProcess3"/>
    <dgm:cxn modelId="{10DE2AD9-68F8-4724-987D-B44EAA3C13BF}" type="presParOf" srcId="{A01EAC5F-3F33-4DDC-8736-A5E915C5FE89}" destId="{FBC0F6CA-35D9-4B3D-8F4C-B478830F7885}" srcOrd="1" destOrd="0" presId="urn:microsoft.com/office/officeart/2005/8/layout/lProcess3"/>
    <dgm:cxn modelId="{84714E35-C6D2-4637-8020-9FFCA1B1A215}" type="presParOf" srcId="{A01EAC5F-3F33-4DDC-8736-A5E915C5FE89}" destId="{41009C88-AEFA-41F0-8983-55B5466B29A2}" srcOrd="2" destOrd="0" presId="urn:microsoft.com/office/officeart/2005/8/layout/lProcess3"/>
    <dgm:cxn modelId="{8C6F9A59-79BC-4AB0-815A-92176BBC433D}" type="presParOf" srcId="{B7B7559B-035F-48BC-880A-E5E979266B62}" destId="{27470B44-489D-43FB-869A-26ECDD433DC0}" srcOrd="7" destOrd="0" presId="urn:microsoft.com/office/officeart/2005/8/layout/lProcess3"/>
    <dgm:cxn modelId="{0831ED13-5BD2-4A2C-A87C-22BACDD5E2F2}" type="presParOf" srcId="{B7B7559B-035F-48BC-880A-E5E979266B62}" destId="{19D360CE-77EC-4C2B-BC7E-8B7E9B564B7F}" srcOrd="8" destOrd="0" presId="urn:microsoft.com/office/officeart/2005/8/layout/lProcess3"/>
    <dgm:cxn modelId="{686BF905-0F2D-43ED-8EC8-5AE825BF40A3}" type="presParOf" srcId="{19D360CE-77EC-4C2B-BC7E-8B7E9B564B7F}" destId="{26A77E32-A250-4FF6-B127-32E472A69DB0}" srcOrd="0" destOrd="0" presId="urn:microsoft.com/office/officeart/2005/8/layout/lProcess3"/>
    <dgm:cxn modelId="{2B99AD80-806D-4AD7-818C-227C90C1F446}" type="presParOf" srcId="{19D360CE-77EC-4C2B-BC7E-8B7E9B564B7F}" destId="{0B31D37B-904C-4D3B-8D37-383C0C7FCBC6}" srcOrd="1" destOrd="0" presId="urn:microsoft.com/office/officeart/2005/8/layout/lProcess3"/>
    <dgm:cxn modelId="{0CC1DC93-A4A6-45B7-AFB6-E114E5E74B67}" type="presParOf" srcId="{19D360CE-77EC-4C2B-BC7E-8B7E9B564B7F}" destId="{5FE2EA8B-2B3F-4435-8D8C-E9B3342F6C6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6D437-EBDE-45CA-A50F-F715B0B9F44D}">
      <dsp:nvSpPr>
        <dsp:cNvPr id="0" name=""/>
        <dsp:cNvSpPr/>
      </dsp:nvSpPr>
      <dsp:spPr>
        <a:xfrm>
          <a:off x="1033" y="54001"/>
          <a:ext cx="3563694" cy="9671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แหล่งข้อมูล</a:t>
          </a:r>
          <a:endParaRPr lang="en-GB" sz="28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484586" y="54001"/>
        <a:ext cx="2596588" cy="967106"/>
      </dsp:txXfrm>
    </dsp:sp>
    <dsp:sp modelId="{3DED4AB6-C42E-4DE4-9B64-FCEA6D34D8CB}">
      <dsp:nvSpPr>
        <dsp:cNvPr id="0" name=""/>
        <dsp:cNvSpPr/>
      </dsp:nvSpPr>
      <dsp:spPr>
        <a:xfrm>
          <a:off x="3338118" y="136205"/>
          <a:ext cx="4280847" cy="80269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ข้อมูลชนิดใดที่ตอบคำถามวิจัย</a:t>
          </a:r>
          <a:endParaRPr lang="en-GB" sz="28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739467" y="136205"/>
        <a:ext cx="3478149" cy="802698"/>
      </dsp:txXfrm>
    </dsp:sp>
    <dsp:sp modelId="{B3785AE7-6FE4-478E-8D7C-F3248B4AF739}">
      <dsp:nvSpPr>
        <dsp:cNvPr id="0" name=""/>
        <dsp:cNvSpPr/>
      </dsp:nvSpPr>
      <dsp:spPr>
        <a:xfrm>
          <a:off x="1033" y="1118724"/>
          <a:ext cx="3563694" cy="9671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วิธีการรวบรวมข้อมูล</a:t>
          </a:r>
          <a:endParaRPr lang="en-GB" sz="28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484586" y="1118724"/>
        <a:ext cx="2596588" cy="967106"/>
      </dsp:txXfrm>
    </dsp:sp>
    <dsp:sp modelId="{8CA913B4-E493-4F55-B1C8-1DB4F982D49F}">
      <dsp:nvSpPr>
        <dsp:cNvPr id="0" name=""/>
        <dsp:cNvSpPr/>
      </dsp:nvSpPr>
      <dsp:spPr>
        <a:xfrm>
          <a:off x="3338118" y="1200928"/>
          <a:ext cx="4280847" cy="80269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จะเก็บรวบรวมข้อมูลได้อย่างไร</a:t>
          </a:r>
          <a:endParaRPr lang="en-GB" sz="28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739467" y="1200928"/>
        <a:ext cx="3478149" cy="802698"/>
      </dsp:txXfrm>
    </dsp:sp>
    <dsp:sp modelId="{0BB1463B-3BD7-40C1-B5DB-591A91DBB7C1}">
      <dsp:nvSpPr>
        <dsp:cNvPr id="0" name=""/>
        <dsp:cNvSpPr/>
      </dsp:nvSpPr>
      <dsp:spPr>
        <a:xfrm>
          <a:off x="1033" y="2183446"/>
          <a:ext cx="3563694" cy="9671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แหล่งที่มา</a:t>
          </a:r>
          <a:endParaRPr lang="en-GB" sz="28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484586" y="2183446"/>
        <a:ext cx="2596588" cy="967106"/>
      </dsp:txXfrm>
    </dsp:sp>
    <dsp:sp modelId="{D5B2CCB4-AE04-4845-B8BE-D7D614A6D425}">
      <dsp:nvSpPr>
        <dsp:cNvPr id="0" name=""/>
        <dsp:cNvSpPr/>
      </dsp:nvSpPr>
      <dsp:spPr>
        <a:xfrm>
          <a:off x="3338118" y="2265650"/>
          <a:ext cx="4280847" cy="80269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จะรวบรวมข้อมูลได้จากแหล่งใด / และเก็บจากใคร</a:t>
          </a:r>
          <a:endParaRPr lang="en-GB" sz="28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739467" y="2265650"/>
        <a:ext cx="3478149" cy="802698"/>
      </dsp:txXfrm>
    </dsp:sp>
    <dsp:sp modelId="{E896E5A3-6291-45FC-B0E2-207E2D5F9BC1}">
      <dsp:nvSpPr>
        <dsp:cNvPr id="0" name=""/>
        <dsp:cNvSpPr/>
      </dsp:nvSpPr>
      <dsp:spPr>
        <a:xfrm>
          <a:off x="1033" y="3248169"/>
          <a:ext cx="3563694" cy="9671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ตารางการปฏิบัติงาน</a:t>
          </a:r>
          <a:endParaRPr lang="en-GB" sz="28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484586" y="3248169"/>
        <a:ext cx="2596588" cy="967106"/>
      </dsp:txXfrm>
    </dsp:sp>
    <dsp:sp modelId="{41009C88-AEFA-41F0-8983-55B5466B29A2}">
      <dsp:nvSpPr>
        <dsp:cNvPr id="0" name=""/>
        <dsp:cNvSpPr/>
      </dsp:nvSpPr>
      <dsp:spPr>
        <a:xfrm>
          <a:off x="3338118" y="3330373"/>
          <a:ext cx="4280847" cy="80269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จะรวบรวมข้อมูลได้เมื่อใด / บ่อยแค่ไหน</a:t>
          </a:r>
          <a:endParaRPr lang="en-GB" sz="28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739467" y="3330373"/>
        <a:ext cx="3478149" cy="802698"/>
      </dsp:txXfrm>
    </dsp:sp>
    <dsp:sp modelId="{26A77E32-A250-4FF6-B127-32E472A69DB0}">
      <dsp:nvSpPr>
        <dsp:cNvPr id="0" name=""/>
        <dsp:cNvSpPr/>
      </dsp:nvSpPr>
      <dsp:spPr>
        <a:xfrm>
          <a:off x="1033" y="4312892"/>
          <a:ext cx="3563694" cy="9671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การวิเคราะห์ข้อมูล</a:t>
          </a:r>
          <a:endParaRPr lang="en-GB" sz="28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484586" y="4312892"/>
        <a:ext cx="2596588" cy="967106"/>
      </dsp:txXfrm>
    </dsp:sp>
    <dsp:sp modelId="{5FE2EA8B-2B3F-4435-8D8C-E9B3342F6C6D}">
      <dsp:nvSpPr>
        <dsp:cNvPr id="0" name=""/>
        <dsp:cNvSpPr/>
      </dsp:nvSpPr>
      <dsp:spPr>
        <a:xfrm>
          <a:off x="3338118" y="4395096"/>
          <a:ext cx="4280847" cy="80269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CordiaUPC" panose="020B0304020202020204" pitchFamily="34" charset="-34"/>
              <a:cs typeface="CordiaUPC" panose="020B0304020202020204" pitchFamily="34" charset="-34"/>
            </a:rPr>
            <a:t>จะนำข้อมูลมาทำอะไร / อะไรคือสิ่งที่ต้องทำการวิเคราะห์ก่อน</a:t>
          </a:r>
          <a:endParaRPr lang="en-GB" sz="28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739467" y="4395096"/>
        <a:ext cx="3478149" cy="80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7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7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48130"/>
            <a:ext cx="777239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443835"/>
            <a:ext cx="7764164" cy="52617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85579" y="0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0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6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714" y="3496417"/>
            <a:ext cx="6080086" cy="1066800"/>
          </a:xfrm>
        </p:spPr>
        <p:txBody>
          <a:bodyPr>
            <a:noAutofit/>
          </a:bodyPr>
          <a:lstStyle/>
          <a:p>
            <a:pPr algn="r"/>
            <a:r>
              <a:rPr lang="th-TH" sz="7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หน่วยที่ </a:t>
            </a:r>
            <a:r>
              <a:rPr lang="en-US" sz="7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7</a:t>
            </a:r>
            <a:endParaRPr lang="en-US" sz="7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432324" y="4334617"/>
            <a:ext cx="4492476" cy="542183"/>
          </a:xfrm>
        </p:spPr>
        <p:txBody>
          <a:bodyPr>
            <a:noAutofit/>
          </a:bodyPr>
          <a:lstStyle/>
          <a:p>
            <a:pPr algn="r"/>
            <a:r>
              <a:rPr lang="th-TH" sz="3600" b="1" dirty="0"/>
              <a:t>การเก็บรวบรวมข้อมูล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ขั้นตอนการเก็บรวบรวมข้อมูลตามแผนผัง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696200" cy="49530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ขั้นตอนที่ 3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นำผลการทดลองใช้นวัตกรรมมาสรุปผล หากผลการทดลองนวัตกรรมไม่ผ่าน ต้องปรับปรุงแก้ไขนวัตกรรมให้ทำงานได้ตามแบบประเมินสิทธิภาพที่ผู้วิจัยกำหนดไว้ 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ขั้นตอนที่ 4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การนำนวัตกรรมไปใช้จริงตามวัตถุประสงค์ของโครงการวิจัย เก็บข้อมูลโดยใช้แบบสอบถามความพึงพอใจในการใช้นวัตกรรม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4085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7.3  แนวทางการนำเครื่องมือเก็บ</a:t>
            </a: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รวบรวม</a:t>
            </a:r>
            <a:b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กับกลุ่มตัวอย่างทดลองใช้งาน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57400"/>
            <a:ext cx="7315200" cy="45720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เป็นการทดสอบนวัตกรรม 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สามารถทำงานได้ตามที่ต้องการ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หรือ ถ้านวัตกรรมไม่สามารถทำงานได้ตามที่กำหนด ผู้สร้าง ผู้พัฒนานวัตกรรม ต้องกลับไปสู่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ขั้นตอนแก้ไขการออกแบบนวัตกรรม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แล้วจึงทำการทดสอบนวัตกรรมใหม่ซ้ำ จนกว่าจะแก้ไขปัญหาการทำงานของนวัตกรรมได้ เป็นขั้นตอน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การตรวจสอบประสิทธิภาพการทำงานของนวัตกรรม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เพื่อนำไปใช้งาน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7857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143000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</a:t>
            </a:r>
            <a:r>
              <a:rPr lang="en-US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แนวทางการนำเครื่องมือเก็บ</a:t>
            </a: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รวบรวม</a:t>
            </a:r>
            <a:b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กับกลุ่ม</a:t>
            </a: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ตัวอย่างใช้งานจริง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57400"/>
            <a:ext cx="7162800" cy="45720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การเก็บรวบรวมข้อมูลจาก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กลุ่มตัวอย่างจากกลุ่มตัวอย่างใช้งานจริง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เป็นการประเมินความพึงพอใจของผู้ใช้งานจริงว่า มีความ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คิดเห็นอย่างไรกับการใช้นวัตกรรม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โดยประเมินออกเป็น 4 ด้าน คือ ด้านโครงสร้าง ด้านการใช้งาน ด้านความคุ้มค่า และด้านคุณค่าของนวัตกรรม เพื่อนำผลการประเมิน มาสรุปในภาพรวมขั้นตอนการวิเคราะห์ผลในหน่วยต่อไป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12501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การตรวจสอบความสอดคล้องของข้อมูล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7315200" cy="4621306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เป็น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ธีการที่ใช้ในการเปรียบเทียบข้อมูลที่เก็บรวบรวมมาจากหลายวิธีหรือหลายแหล่งข้อมูลเพื่อให้การศึกษามีความสมบูรณ์และถูกต้องมากที่สุด สามารถทำได้หลายวิธี กำหนดช่วงเวลาในการเก็บหลายครั้งหรือหลายสถานที่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43702"/>
            <a:ext cx="5638800" cy="42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5257800"/>
            <a:ext cx="7772398" cy="1371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การเก็บรวบรวมข้อมูล</a:t>
            </a:r>
            <a:endParaRPr lang="en-GB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ขั้นตอนการเก็บรวบรวมข้อมูล เป็นขั้นตอนที่ส่วนมากในงานวิจัย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เรื่อง หนึ่ง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ๆ นั้น จะใช้เวลามากที่สุด เพราะการเก็บรวบรวมข้อมูลเพื่อให้ได้ซึ่งข้อมูลตรงตามวัตถุประสงค์ของงานวิจัย และต้องสอดคล้องกับขอบเขตของงานวิจัยนั้น จะต้องใช้เวลาในการเก็บจริงค่อนข้างนานกว่าขั้นตอนอื่น ๆ เพื่อนำไปวิเคราะห์และแปลผลต่อไป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42520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886700" cy="12192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หัวข้อเรื่อง หน่วยที่ </a:t>
            </a:r>
            <a:r>
              <a:rPr lang="en-US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8153400" cy="4386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  <a:hlinkClick r:id="rId3" action="ppaction://hlinksldjump"/>
              </a:rPr>
              <a:t>7.1  ความหมายของการเก็บรวบรวมข้อมูล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  <a:hlinkClick r:id="rId4" action="ppaction://hlinksldjump"/>
              </a:rPr>
              <a:t>7.2  การออกแบบขั้นตอนของการเก็บรวบรวมข้อมูล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  <a:hlinkClick r:id="rId5" action="ppaction://hlinksldjump"/>
              </a:rPr>
              <a:t>7.3  แนวทางการนำเครื่องมือเก็บรวบรวมข้อมูลกับกลุ่มตัวอย่างทดลองใช้งาน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  <a:hlinkClick r:id="rId6" action="ppaction://hlinksldjump"/>
              </a:rPr>
              <a:t>7.4  แนวทางการเก็บรวบรวมข้อมูลกับกลุ่มตัวอย่างใช้งานจริง</a:t>
            </a:r>
            <a:endParaRPr lang="en-GB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5410200"/>
            <a:ext cx="3695700" cy="1042594"/>
            <a:chOff x="-419100" y="395310"/>
            <a:chExt cx="3695700" cy="1042594"/>
          </a:xfrm>
        </p:grpSpPr>
        <p:sp>
          <p:nvSpPr>
            <p:cNvPr id="6" name="Rounded Rectangle 5"/>
            <p:cNvSpPr/>
            <p:nvPr/>
          </p:nvSpPr>
          <p:spPr>
            <a:xfrm>
              <a:off x="-114300" y="395310"/>
              <a:ext cx="3390900" cy="74769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atin typeface="CordiaUPC" panose="020B0304020202020204" pitchFamily="34" charset="-34"/>
                  <a:ea typeface="Adobe Kaiti Std R" panose="02020400000000000000" pitchFamily="18" charset="-128"/>
                  <a:cs typeface="CordiaUPC" panose="020B0304020202020204" pitchFamily="34" charset="-34"/>
                </a:rPr>
                <a:t>Click </a:t>
              </a:r>
              <a:r>
                <a:rPr lang="th-TH" sz="2400" dirty="0" smtClean="0">
                  <a:latin typeface="CordiaUPC" panose="020B0304020202020204" pitchFamily="34" charset="-34"/>
                  <a:ea typeface="Adobe Kaiti Std R" panose="02020400000000000000" pitchFamily="18" charset="-128"/>
                  <a:cs typeface="CordiaUPC" panose="020B0304020202020204" pitchFamily="34" charset="-34"/>
                </a:rPr>
                <a:t>เลือกหัวข้อเรื่องเพื่อศึกษา</a:t>
              </a:r>
              <a:endParaRPr lang="en-GB" sz="2400" dirty="0">
                <a:latin typeface="CordiaUPC" panose="020B0304020202020204" pitchFamily="34" charset="-34"/>
                <a:ea typeface="Adobe Kaiti Std R" panose="02020400000000000000" pitchFamily="18" charset="-128"/>
                <a:cs typeface="CordiaUPC" panose="020B0304020202020204" pitchFamily="34" charset="-34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9100" y="541749"/>
              <a:ext cx="896155" cy="896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7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6764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7.1  ความหมายของการเก็บรวบรวมข้อมูล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05000"/>
            <a:ext cx="7162800" cy="45720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การเก็บผลการทดลอง ทดสอบการ ใช้งานและการใช้งานจริงของนวัตกรรม ตามกรอบขอบเขตของโครงการวิจัย โดยการใช้เครื่องมือที่สร้างขึ้น ตามจำนวนกลุ่มตัวอย่างที่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ได้กำหนด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ไว้ในเบื้องต้น การเก็บรวบรวมข้อมูลจำนวนของกลุ่มตัวอย่างจะต้องมากกว่าหรือเท่ากับกลุ่มตัวอย่างที่ได้กำหนดไว้ การเก็บข้อมูลน้อยกว่าที่กำหนดไว้ไม่ควรทำ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28" y="5245292"/>
            <a:ext cx="6857143" cy="15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จุดมุ่งหมายของการเก็บข้อมูล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1676400"/>
            <a:ext cx="8305798" cy="50292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การกำหนดจุดมุ่งหมายของการเก็บข้อมูล โดยยึดหลักการของ </a:t>
            </a:r>
            <a:r>
              <a:rPr lang="en-GB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Miller (2000a) 5-W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1-</a:t>
            </a:r>
            <a:r>
              <a:rPr lang="en-GB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ดังต่อไปนี้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1.  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Why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ทำไมต้องรวบรวมข้อมูล</a:t>
            </a:r>
          </a:p>
          <a:p>
            <a:pPr marL="0" indent="0">
              <a:buNone/>
            </a:pP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ข้อมูล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สัมพันธ์กับคำถามวิจัยอย่างไร ข้อมูลบอกอะไรเกี่ยวกับยุทธวิธีที่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ใช้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 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What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เรากำลังต้องการเก็บข้อมูลจากที่ไหน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เก็บ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ข้อมูลจากหลายแหล่ง หลายวิธี และหลาย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ช่วงเวลา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 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Where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เราจะเก็บข้อมูลจากที่ไหน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กลุ่ม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ตัวอย่างคือใคร จำเป็นต้อง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ระบุ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จุดมุ่งหมายของการเก็บข้อมูล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077197" cy="50292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 When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เราจะเก็บข้อมูลเมื่อไหร่ และนานแค่ไหน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ต้องการ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ข้อมูลเท่าใด ช่วงเวลาการเก็บเป็น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อย่างไร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 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Who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ใครจะเป็นคนเก็บข้อมูล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เก็บ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เองหรือวิธีอื่น 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ๆ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6.  </a:t>
            </a:r>
            <a:r>
              <a:rPr lang="en-GB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How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จะรวบรวมและวิเคราะห์ข้อมูลอย่างไร 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กำหนด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ตารางเวลาทำงาน จะเก็บข้อมูลที่ไหน อย่างไร กำหนดเกณฑ์การตัดสินผลการวิเคราะห์ข้อมูล ระบบการเก็บข้อมูล การนำเสนอ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ผล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1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 anchor="ctr"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7.2  การออกแบบขั้นตอนของการ</a:t>
            </a:r>
            <a:r>
              <a:rPr lang="th-TH" sz="4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เก็บรวบรวม</a:t>
            </a:r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ข้อมูล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044404"/>
              </p:ext>
            </p:extLst>
          </p:nvPr>
        </p:nvGraphicFramePr>
        <p:xfrm>
          <a:off x="1219200" y="13716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7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86D437-EBDE-45CA-A50F-F715B0B9F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F86D437-EBDE-45CA-A50F-F715B0B9F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F86D437-EBDE-45CA-A50F-F715B0B9F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D4AB6-C42E-4DE4-9B64-FCEA6D34D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3DED4AB6-C42E-4DE4-9B64-FCEA6D34D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DED4AB6-C42E-4DE4-9B64-FCEA6D34D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85AE7-6FE4-478E-8D7C-F3248B4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3785AE7-6FE4-478E-8D7C-F3248B4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3785AE7-6FE4-478E-8D7C-F3248B4A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913B4-E493-4F55-B1C8-1DB4F982D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CA913B4-E493-4F55-B1C8-1DB4F982D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CA913B4-E493-4F55-B1C8-1DB4F982D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1463B-3BD7-40C1-B5DB-591A91DB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BB1463B-3BD7-40C1-B5DB-591A91DB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BB1463B-3BD7-40C1-B5DB-591A91DB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B2CCB4-AE04-4845-B8BE-D7D614A6D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5B2CCB4-AE04-4845-B8BE-D7D614A6D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5B2CCB4-AE04-4845-B8BE-D7D614A6D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E5A3-6291-45FC-B0E2-207E2D5F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896E5A3-6291-45FC-B0E2-207E2D5F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896E5A3-6291-45FC-B0E2-207E2D5F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09C88-AEFA-41F0-8983-55B5466B2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41009C88-AEFA-41F0-8983-55B5466B2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1009C88-AEFA-41F0-8983-55B5466B2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A77E32-A250-4FF6-B127-32E472A6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6A77E32-A250-4FF6-B127-32E472A6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6A77E32-A250-4FF6-B127-32E472A6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2EA8B-2B3F-4435-8D8C-E9B3342F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5FE2EA8B-2B3F-4435-8D8C-E9B3342F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5FE2EA8B-2B3F-4435-8D8C-E9B3342F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การออกแบบขั้นตอนของการเก็บรวบรวมข้อมูล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55694"/>
            <a:ext cx="7772398" cy="4621306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หลังจากกำหนดคำถามวิจัยแล้ว 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ให้เลือกข้อมูลที่ต้องการจัดเก็บ วิธีการจัดเก็บข้อมูล แหล่งข้อมูล ตารางการจัดเก็บข้อมูล และการวิเคราะห์ข้อมูล 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สิ่งที่ต้องระลึกถึงในการจัดเก็บข้อมูล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คือ วิธีการเก็บข้อมูลแต่ละแบบสามารถเก็บได้มากกว่า 1 ประเภท 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สิ่งที่ต้องเตือนใจตลอดเวลา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คือ คุณภาพของข้อมูลได้มาด้วยวิธีการเก็บข้อมูลที่ดี ไม่ได้ขึ้นอยู่กับปริมาณของข้อมูลที่เก็บมาได้</a:t>
            </a:r>
          </a:p>
        </p:txBody>
      </p:sp>
    </p:spTree>
    <p:extLst>
      <p:ext uri="{BB962C8B-B14F-4D97-AF65-F5344CB8AC3E}">
        <p14:creationId xmlns:p14="http://schemas.microsoft.com/office/powerpoint/2010/main" val="27244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6019800"/>
            <a:ext cx="7772398" cy="60960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ขั้นตอนการเก็บรวบรวมข้อมูล</a:t>
            </a:r>
            <a:endParaRPr lang="en-US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8600" y="339600"/>
            <a:ext cx="3060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dirty="0" smtClean="0"/>
              <a:t>เริ่มต้นกระบวนการเก็บข้อมูล</a:t>
            </a:r>
            <a:endParaRPr lang="en-GB" sz="2500" dirty="0"/>
          </a:p>
        </p:txBody>
      </p:sp>
      <p:sp>
        <p:nvSpPr>
          <p:cNvPr id="9" name="Rectangle 8"/>
          <p:cNvSpPr/>
          <p:nvPr/>
        </p:nvSpPr>
        <p:spPr>
          <a:xfrm>
            <a:off x="2958600" y="1232834"/>
            <a:ext cx="3060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dirty="0" smtClean="0"/>
              <a:t>เก็บข้อมูลโดยใช้</a:t>
            </a:r>
          </a:p>
          <a:p>
            <a:pPr algn="ctr"/>
            <a:r>
              <a:rPr lang="th-TH" sz="2500" dirty="0" smtClean="0"/>
              <a:t>แบบประเมินประสิทธิภาพ</a:t>
            </a:r>
            <a:endParaRPr lang="en-GB" sz="2500" dirty="0"/>
          </a:p>
        </p:txBody>
      </p:sp>
      <p:sp>
        <p:nvSpPr>
          <p:cNvPr id="10" name="Rectangle 9"/>
          <p:cNvSpPr/>
          <p:nvPr/>
        </p:nvSpPr>
        <p:spPr>
          <a:xfrm>
            <a:off x="2958600" y="4114800"/>
            <a:ext cx="3060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dirty="0" smtClean="0"/>
              <a:t>เก็บข้อมูลโดยใช้</a:t>
            </a:r>
          </a:p>
          <a:p>
            <a:pPr algn="ctr"/>
            <a:r>
              <a:rPr lang="th-TH" sz="2500" dirty="0" smtClean="0"/>
              <a:t>แบบประเมินความพึงพอใจ</a:t>
            </a:r>
            <a:endParaRPr lang="en-GB" sz="2500" dirty="0"/>
          </a:p>
        </p:txBody>
      </p:sp>
      <p:sp>
        <p:nvSpPr>
          <p:cNvPr id="11" name="Rectangle 10"/>
          <p:cNvSpPr/>
          <p:nvPr/>
        </p:nvSpPr>
        <p:spPr>
          <a:xfrm>
            <a:off x="2958600" y="5251200"/>
            <a:ext cx="306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dirty="0" smtClean="0"/>
              <a:t>วิเคราะห์และแปรผลข้อมูลต่อไป</a:t>
            </a:r>
            <a:endParaRPr lang="en-GB" sz="2500" dirty="0"/>
          </a:p>
        </p:txBody>
      </p:sp>
      <p:sp>
        <p:nvSpPr>
          <p:cNvPr id="12" name="Rectangle 11"/>
          <p:cNvSpPr/>
          <p:nvPr/>
        </p:nvSpPr>
        <p:spPr>
          <a:xfrm>
            <a:off x="6552000" y="2695800"/>
            <a:ext cx="2340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dirty="0" smtClean="0"/>
              <a:t>ปรับปรุงแก้ไขนวัตกรรม</a:t>
            </a:r>
          </a:p>
          <a:p>
            <a:pPr algn="ctr"/>
            <a:r>
              <a:rPr lang="th-TH" sz="2500" dirty="0" smtClean="0"/>
              <a:t>ตามผลการทดลอง</a:t>
            </a:r>
            <a:endParaRPr lang="en-GB" sz="25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4495800"/>
            <a:ext cx="1980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dirty="0" smtClean="0"/>
              <a:t>กระบวนการ</a:t>
            </a:r>
          </a:p>
          <a:p>
            <a:pPr algn="ctr"/>
            <a:r>
              <a:rPr lang="th-TH" sz="2500" dirty="0" smtClean="0"/>
              <a:t>ใช้งานนวัตกรรม</a:t>
            </a:r>
            <a:endParaRPr lang="en-GB" sz="25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1676400"/>
            <a:ext cx="1980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dirty="0" smtClean="0"/>
              <a:t>กระบวนการ</a:t>
            </a:r>
          </a:p>
          <a:p>
            <a:pPr algn="ctr"/>
            <a:r>
              <a:rPr lang="th-TH" sz="2500" dirty="0" smtClean="0"/>
              <a:t>ทดสอบนวัตกรรม</a:t>
            </a:r>
            <a:endParaRPr lang="en-GB" sz="25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9054" y="2404431"/>
            <a:ext cx="2879092" cy="1350600"/>
            <a:chOff x="3208653" y="2480631"/>
            <a:chExt cx="2879092" cy="1350600"/>
          </a:xfrm>
        </p:grpSpPr>
        <p:sp>
          <p:nvSpPr>
            <p:cNvPr id="15" name="Flowchart: Decision 14"/>
            <p:cNvSpPr/>
            <p:nvPr/>
          </p:nvSpPr>
          <p:spPr>
            <a:xfrm>
              <a:off x="3208653" y="2480631"/>
              <a:ext cx="2879092" cy="135060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5999" y="2725044"/>
              <a:ext cx="256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00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ผลการทดลอง</a:t>
              </a:r>
            </a:p>
            <a:p>
              <a:pPr algn="ctr"/>
              <a:r>
                <a:rPr lang="th-TH" sz="2500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นวัตกรรม</a:t>
              </a:r>
              <a:endParaRPr lang="en-GB" sz="250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13800" y="2662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ไม่ผ่าน</a:t>
            </a:r>
            <a:endParaRPr lang="en-GB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2200" y="3657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ผ่าน</a:t>
            </a:r>
            <a:endParaRPr lang="en-GB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4488600" y="879600"/>
            <a:ext cx="0" cy="353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4488600" y="2024834"/>
            <a:ext cx="0" cy="379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0" idx="0"/>
          </p:cNvCxnSpPr>
          <p:nvPr/>
        </p:nvCxnSpPr>
        <p:spPr>
          <a:xfrm>
            <a:off x="4488600" y="3755031"/>
            <a:ext cx="0" cy="359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1" idx="0"/>
          </p:cNvCxnSpPr>
          <p:nvPr/>
        </p:nvCxnSpPr>
        <p:spPr>
          <a:xfrm>
            <a:off x="4488600" y="4906800"/>
            <a:ext cx="0" cy="34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3"/>
            <a:endCxn id="12" idx="1"/>
          </p:cNvCxnSpPr>
          <p:nvPr/>
        </p:nvCxnSpPr>
        <p:spPr>
          <a:xfrm>
            <a:off x="5928146" y="3079731"/>
            <a:ext cx="623854" cy="12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0"/>
            <a:endCxn id="9" idx="3"/>
          </p:cNvCxnSpPr>
          <p:nvPr/>
        </p:nvCxnSpPr>
        <p:spPr>
          <a:xfrm rot="16200000" flipV="1">
            <a:off x="6336817" y="1310617"/>
            <a:ext cx="1066966" cy="170340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3" idx="3"/>
            <a:endCxn id="10" idx="1"/>
          </p:cNvCxnSpPr>
          <p:nvPr/>
        </p:nvCxnSpPr>
        <p:spPr>
          <a:xfrm flipV="1">
            <a:off x="2284800" y="4510800"/>
            <a:ext cx="673800" cy="381000"/>
          </a:xfrm>
          <a:prstGeom prst="bentConnector3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4" idx="3"/>
            <a:endCxn id="9" idx="1"/>
          </p:cNvCxnSpPr>
          <p:nvPr/>
        </p:nvCxnSpPr>
        <p:spPr>
          <a:xfrm flipV="1">
            <a:off x="2284800" y="1628834"/>
            <a:ext cx="673800" cy="443566"/>
          </a:xfrm>
          <a:prstGeom prst="bentConnector3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398" cy="121920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ขั้นตอนการเก็บรวบรวมข้อมูลตามแผนผัง</a:t>
            </a:r>
            <a:endParaRPr lang="en-US" sz="4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696200" cy="49530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ขั้นตอนที่ 1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นำเครื่องมือที่ได้รับการตรวจสอบคุณภาพแล้ว มาพิมพ์ตามจำนวนที่ต้องการโดยสอดคล้องกับจำนวนของกลุ่มตัวอย่าง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ขั้นตอนที่ 2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นำนวัตกรรมมาทดลองใช้งาน เก็บข้อมูลโดยใช้แบบประเมินประสิทธิภาพของ</a:t>
            </a:r>
            <a:r>
              <a:rPr lang="th-TH" sz="36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นวัตกรรม</a:t>
            </a: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2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246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Kaiti Std R</vt:lpstr>
      <vt:lpstr>Arial</vt:lpstr>
      <vt:lpstr>Calibri</vt:lpstr>
      <vt:lpstr>Calibri Light</vt:lpstr>
      <vt:lpstr>Cordia New</vt:lpstr>
      <vt:lpstr>CordiaUPC</vt:lpstr>
      <vt:lpstr>Office Theme</vt:lpstr>
      <vt:lpstr>หน่วยที่ 7</vt:lpstr>
      <vt:lpstr>หัวข้อเรื่อง หน่วยที่ 7</vt:lpstr>
      <vt:lpstr>7.1  ความหมายของการเก็บรวบรวมข้อมูล</vt:lpstr>
      <vt:lpstr>จุดมุ่งหมายของการเก็บข้อมูล</vt:lpstr>
      <vt:lpstr>จุดมุ่งหมายของการเก็บข้อมูล</vt:lpstr>
      <vt:lpstr>7.2  การออกแบบขั้นตอนของการเก็บรวบรวมข้อมูล</vt:lpstr>
      <vt:lpstr>การออกแบบขั้นตอนของการเก็บรวบรวมข้อมูล</vt:lpstr>
      <vt:lpstr>ขั้นตอนการเก็บรวบรวมข้อมูล</vt:lpstr>
      <vt:lpstr>ขั้นตอนการเก็บรวบรวมข้อมูลตามแผนผัง</vt:lpstr>
      <vt:lpstr>ขั้นตอนการเก็บรวบรวมข้อมูลตามแผนผัง</vt:lpstr>
      <vt:lpstr>7.3  แนวทางการนำเครื่องมือเก็บรวบรวม ข้อมูลกับกลุ่มตัวอย่างทดลองใช้งาน</vt:lpstr>
      <vt:lpstr>7.4  แนวทางการนำเครื่องมือเก็บรวบรวม ข้อมูลกับกลุ่มตัวอย่างใช้งานจริง</vt:lpstr>
      <vt:lpstr>การตรวจสอบความสอดคล้องของข้อมูล</vt:lpstr>
      <vt:lpstr>การเก็บรวบรวมข้อมูล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Lemuel Conde</dc:creator>
  <cp:lastModifiedBy>Administrator-PCH</cp:lastModifiedBy>
  <cp:revision>207</cp:revision>
  <dcterms:created xsi:type="dcterms:W3CDTF">2014-01-21T04:35:43Z</dcterms:created>
  <dcterms:modified xsi:type="dcterms:W3CDTF">2015-07-30T04:51:33Z</dcterms:modified>
</cp:coreProperties>
</file>