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311" r:id="rId4"/>
    <p:sldId id="312" r:id="rId5"/>
    <p:sldId id="313" r:id="rId6"/>
    <p:sldId id="301" r:id="rId7"/>
    <p:sldId id="300" r:id="rId8"/>
    <p:sldId id="314" r:id="rId9"/>
    <p:sldId id="315" r:id="rId10"/>
    <p:sldId id="316" r:id="rId11"/>
    <p:sldId id="302" r:id="rId12"/>
    <p:sldId id="317" r:id="rId13"/>
    <p:sldId id="303" r:id="rId14"/>
    <p:sldId id="318" r:id="rId15"/>
    <p:sldId id="319" r:id="rId16"/>
    <p:sldId id="304" r:id="rId17"/>
    <p:sldId id="320" r:id="rId18"/>
    <p:sldId id="305" r:id="rId19"/>
    <p:sldId id="321" r:id="rId20"/>
    <p:sldId id="306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07" r:id="rId31"/>
    <p:sldId id="331" r:id="rId32"/>
    <p:sldId id="308" r:id="rId33"/>
    <p:sldId id="332" r:id="rId34"/>
    <p:sldId id="309" r:id="rId35"/>
    <p:sldId id="333" r:id="rId36"/>
    <p:sldId id="310" r:id="rId37"/>
    <p:sldId id="264" r:id="rId38"/>
  </p:sldIdLst>
  <p:sldSz cx="9144000" cy="6858000" type="screen4x3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5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1" autoAdjust="0"/>
    <p:restoredTop sz="94434" autoAdjust="0"/>
  </p:normalViewPr>
  <p:slideViewPr>
    <p:cSldViewPr>
      <p:cViewPr varScale="1">
        <p:scale>
          <a:sx n="85" d="100"/>
          <a:sy n="85" d="100"/>
        </p:scale>
        <p:origin x="141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3005"/>
        <p:guide pos="21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5963"/>
            <a:ext cx="4770438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531916"/>
            <a:ext cx="5492750" cy="4293394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3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6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408" y="310161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6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148130"/>
            <a:ext cx="7772398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443835"/>
            <a:ext cx="7764164" cy="52617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85579" y="0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7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8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5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8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1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2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5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11" Type="http://schemas.openxmlformats.org/officeDocument/2006/relationships/slide" Target="slide32.xml"/><Relationship Id="rId5" Type="http://schemas.openxmlformats.org/officeDocument/2006/relationships/slide" Target="slide11.xml"/><Relationship Id="rId10" Type="http://schemas.openxmlformats.org/officeDocument/2006/relationships/slide" Target="slide30.xml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09" y="3392441"/>
            <a:ext cx="6805191" cy="1066800"/>
          </a:xfrm>
        </p:spPr>
        <p:txBody>
          <a:bodyPr>
            <a:noAutofit/>
          </a:bodyPr>
          <a:lstStyle/>
          <a:p>
            <a:pPr algn="r"/>
            <a:r>
              <a:rPr lang="th-TH" sz="7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หน่วยที่ </a:t>
            </a:r>
            <a:r>
              <a:rPr lang="en-US" sz="7200" b="1" dirty="0"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399" y="4419600"/>
            <a:ext cx="7007329" cy="542183"/>
          </a:xfrm>
        </p:spPr>
        <p:txBody>
          <a:bodyPr>
            <a:noAutofit/>
          </a:bodyPr>
          <a:lstStyle/>
          <a:p>
            <a:pPr algn="r"/>
            <a:r>
              <a:rPr lang="th-TH" sz="3600" b="1" dirty="0"/>
              <a:t>การเขียนโครงร่างโครงการ</a:t>
            </a:r>
            <a:endParaRPr lang="en-GB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6581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การเขียนความเป็นมาของโครงการ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97564" cy="4876800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สูงมาก สถานศึกษาไม่สามารถจัดหาให้เพียงพอต่อความต้องการของครูผู้สอนในสถานศึกษาเองได้</a:t>
            </a:r>
          </a:p>
          <a:p>
            <a:pPr marL="0" indent="0" algn="thaiDist">
              <a:buNone/>
            </a:pP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ดังนั้น ผู้จัดทำโครงการจึงได้เสนอโครงการพัฒนาเครื่องฉายภาพสามมิติสำหรับครูผู้สอนเพื่อใช้เป็นสื่อการสอน</a:t>
            </a:r>
            <a:endParaRPr lang="en-GB" sz="3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40567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5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72398" cy="16764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2.3  การเขียนวัตถุประสงค์ของโครงการ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62400"/>
            <a:ext cx="4703651" cy="35277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2801" y="1828800"/>
            <a:ext cx="7164000" cy="4800600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การกำหนดวัตถุประสงค์ของโครงการต้องมี</a:t>
            </a:r>
            <a:r>
              <a:rPr lang="th-TH" sz="3600" u="sng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ความชัดเจน เป็นภาษาที่เข้าใจง่าย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ทำการทดสอบได้ เฉพาะเจาะจง ไม่คลุมเครือ บ่งชี้ถึงสิ่งที่จะทำ วัตถุประสงค์ต้อง</a:t>
            </a:r>
            <a:r>
              <a:rPr lang="th-TH" sz="3600" u="sng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สอดคล้องกับชื่อเรื่องและความเป็นมา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โดยทั่วไปเขียนในรูปประโยคบอกเล่า แยกเป็นข้อๆ เพื่อชี้ให้เห็นถึงกระบวนการเรียงตามลำดับดำเนินโครงการ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352213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6581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การเขียนวัตถุประสงค์ของโครงการ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97564" cy="4876800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1. เพื่อพัฒนาเครื่องฉายภาพสามมิติสำหรับครูผู้สอนเพื่อใช้เป็นสื่อการสอน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2. เพื่อหาประสิทธิของเครื่องฉายภาพสามมิติสำหรับครูผู้สอนเพื่อใช้เป็นสื่อการสอน</a:t>
            </a:r>
            <a:endParaRPr lang="en-GB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37" y="3912673"/>
            <a:ext cx="4075090" cy="27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6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3352800"/>
            <a:ext cx="3970828" cy="2795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72398" cy="1219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2.4  การเขียนขอบเขตของโครงการ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6601" y="1524000"/>
            <a:ext cx="7164000" cy="4724400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การระบุให้เห็นถึงขอบเขตการดำเนินงาน วางกรอบปัญหา เพื่อให้เห็นว่าการจัดทำโครงการเกี่ยวข้องกับอะไร กับใคร ที่ไหน เมื่อไร จำนวนสิ่งที่เกี่ยวข้อง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3374" y="3352800"/>
            <a:ext cx="3658799" cy="280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defTabSz="685800">
              <a:lnSpc>
                <a:spcPct val="90000"/>
              </a:lnSpc>
              <a:spcBef>
                <a:spcPts val="750"/>
              </a:spcBef>
            </a:pPr>
            <a:r>
              <a:rPr lang="en-US" sz="36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การกำหนดขอบเขตส่วนใหญ่จะเป็นการกำหนด</a:t>
            </a:r>
            <a:r>
              <a:rPr lang="en-US" sz="36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1. </a:t>
            </a:r>
            <a:r>
              <a:rPr lang="th-TH" sz="36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ด้านเนื้อหา </a:t>
            </a:r>
            <a:endParaRPr lang="en-US" sz="3600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 algn="thaiDist" defTabSz="685800">
              <a:lnSpc>
                <a:spcPct val="90000"/>
              </a:lnSpc>
              <a:spcBef>
                <a:spcPts val="750"/>
              </a:spcBef>
            </a:pPr>
            <a:r>
              <a:rPr lang="en-US" sz="36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2. </a:t>
            </a:r>
            <a:r>
              <a:rPr lang="th-TH" sz="36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ด้านประชากร</a:t>
            </a:r>
            <a:endParaRPr lang="en-US" sz="3600" dirty="0">
              <a:solidFill>
                <a:prstClr val="black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 algn="thaiDist" defTabSz="685800">
              <a:lnSpc>
                <a:spcPct val="90000"/>
              </a:lnSpc>
              <a:spcBef>
                <a:spcPts val="750"/>
              </a:spcBef>
            </a:pPr>
            <a:r>
              <a:rPr lang="en-US" sz="36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3. </a:t>
            </a:r>
            <a:r>
              <a:rPr lang="th-TH" sz="36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ด้านระยะเวลา</a:t>
            </a:r>
          </a:p>
        </p:txBody>
      </p:sp>
    </p:spTree>
    <p:extLst>
      <p:ext uri="{BB962C8B-B14F-4D97-AF65-F5344CB8AC3E}">
        <p14:creationId xmlns:p14="http://schemas.microsoft.com/office/powerpoint/2010/main" val="3259690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0485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การเขียนขอบเขตของโครงการ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97564" cy="5029200"/>
          </a:xfrm>
        </p:spPr>
        <p:txBody>
          <a:bodyPr anchor="t">
            <a:normAutofit lnSpcReduction="10000"/>
          </a:bodyPr>
          <a:lstStyle/>
          <a:p>
            <a:pPr marL="0" indent="0" algn="thaiDist">
              <a:buNone/>
            </a:pPr>
            <a:r>
              <a:rPr lang="th-TH" sz="3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ศึกษาประชากร / กลุ่มตัวอย่าง</a:t>
            </a:r>
          </a:p>
          <a:p>
            <a:pPr marL="0" indent="0" algn="thaiDist">
              <a:buNone/>
            </a:pP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ประชากร คือ ผู้เชี่ยวชาญ, ครูผู้สอน, นักศึกษาสาขางานอิเล็กทรอนิกส์และเทคนิคคอมพิวเตอร์</a:t>
            </a:r>
          </a:p>
          <a:p>
            <a:pPr marL="0" indent="0" algn="thaiDist">
              <a:buNone/>
            </a:pP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กลุ่มเป้าหมายที่ 1 เพื่อทดลองใช้เครื่องฉายภาพสามมิติประกอบการสอน กำหนดจากผู้มีประสบการณ์/เชี่ยวชาญทางด้านสื่อประเภทอุปกรณ์เครื่องมืออิเล็กทรอนิกส์ จำนวน  5 คน และ นักศึกษาสาขางานอิเล็กทรอนิกส์และเทคนิคคอมพิวเตอร์จำนวน 5 คน</a:t>
            </a:r>
          </a:p>
          <a:p>
            <a:pPr marL="0" indent="0" algn="thaiDist">
              <a:buNone/>
            </a:pP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กลุ่มเป้าหมายที่ 2 เพื่อการใช้เครื่องฉายภาพสามมิติประกอบการสอน คือ ครูผู้สอนภายในสาขางานอิเล็กทรอนิกส์และสาขางานเครื่องมือกลในวิทยาลัยเทคนิคแพร่และวิทยาลัยสารพัดช่างแพร่ จำนวน 5 คน และนักเรียนนักศึกษาภายในสาขางานอิเล็กทรอนิกส์ และคอมพิวเตอร์ธุรกิจ ในวิทยาลัยเทคนิคแพร่และวิทยาลัยสารพัดช่างแพร่ จำนวน 20 คน</a:t>
            </a:r>
            <a:endParaRPr lang="en-GB" sz="3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96985" y="6324600"/>
            <a:ext cx="3147015" cy="519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>
              <a:lnSpc>
                <a:spcPct val="90000"/>
              </a:lnSpc>
              <a:spcBef>
                <a:spcPts val="750"/>
              </a:spcBef>
            </a:pPr>
            <a:r>
              <a:rPr lang="th-TH" sz="3000" i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.../ด้านเนื้อหาที่ใช้ในการวิจัย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362001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0485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การเขียนขอบเขตของโครงการ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97564" cy="5029200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ด้านเนื้อหาที่ใช้ในการวิจัย</a:t>
            </a:r>
          </a:p>
          <a:p>
            <a:pPr marL="0" indent="0" algn="thaiDist">
              <a:buNone/>
            </a:pP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เรื่อง การใช้เครื่องฉายภาพสามมิติ ประกอบการสอนมีรายละเอียดของเนื้อหาดังนี้ </a:t>
            </a:r>
          </a:p>
          <a:p>
            <a:pPr marL="0" indent="0" algn="thaiDist">
              <a:buNone/>
            </a:pP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ด้านที่ 1 ประสิทธิภาพของเครื่องฉายภาพสามมิติ</a:t>
            </a:r>
          </a:p>
          <a:p>
            <a:pPr marL="0" indent="0" algn="thaiDist">
              <a:buNone/>
            </a:pP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ด้านที่ 2 ความพึงพอใจของครูผู้สอน  (ที่ใช้เครื่องฉายภาพสามมิติ)</a:t>
            </a:r>
          </a:p>
          <a:p>
            <a:pPr marL="0" indent="0" algn="thaiDist">
              <a:buNone/>
            </a:pP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ด้านที่ 3 ความพึงพอใจของนักเรียนนักศึกษา (จากการเรียนผ่านเครื่องฉายภาพสามมิติ)</a:t>
            </a:r>
          </a:p>
          <a:p>
            <a:pPr marL="0" indent="0" algn="thaiDist">
              <a:buNone/>
            </a:pPr>
            <a:r>
              <a:rPr lang="th-TH" sz="3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ด้านระยะเวลา</a:t>
            </a:r>
          </a:p>
          <a:p>
            <a:pPr marL="0" indent="0" algn="thaiDist">
              <a:buNone/>
            </a:pP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	ผู้วิจัยใช้เวลาดำเนินการวิจัย เริ่มวันที่ 27 ตุลาคม พ.ศ.2551 ถึงวันที่ 1 มีนาคม พ.ศ. 2552</a:t>
            </a:r>
          </a:p>
        </p:txBody>
      </p:sp>
    </p:spTree>
    <p:extLst>
      <p:ext uri="{BB962C8B-B14F-4D97-AF65-F5344CB8AC3E}">
        <p14:creationId xmlns:p14="http://schemas.microsoft.com/office/powerpoint/2010/main" val="119219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"/>
            <a:ext cx="7772398" cy="1197854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2.5  การเขียนประโยชน์ที่คาดว่าได้รับ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8601" y="1828800"/>
            <a:ext cx="4800600" cy="48768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การระบุผลที่ต้องการให้เกิดขึ้นหลังการดำเนินโครงการ จะเขียนโดยยึดตามวัตถุประสงค์ ประโยชน์และผลกระทบจากการดำเนินงาน ซึ่งเป็นการคาดการล่วงหน้า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8" r="22240"/>
          <a:stretch/>
        </p:blipFill>
        <p:spPr>
          <a:xfrm>
            <a:off x="-23611" y="867119"/>
            <a:ext cx="4724400" cy="59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8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4295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การเขียนประโยชน์ที่คาดว่าได้รับ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97564" cy="4876800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วัตถุประสงค์การวิจัย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1. เพื่อพัฒนาเครื่องฉายภาพสามมิติสำหรับครูผู้สอนเพื่อใช้เป็นสื่อการสอน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2. เพื่อหาประสิทธิของเครื่องฉายภาพสามมิติสำหรับครูผู้สอนเพื่อใช้เป็นสื่อการสอน</a:t>
            </a:r>
          </a:p>
          <a:p>
            <a:pPr marL="0" indent="0" algn="thaiDist">
              <a:buNone/>
            </a:pPr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ประโยชน์ที่คาดว่าจะได้รับ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1. ได้เครื่องฉายภาพสามมิติที่มีประสิทธิภาพ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2. ได้เครื่องฉายภาพสามมิติที่มีราคาถูกกว่าท้องตลาด</a:t>
            </a:r>
          </a:p>
        </p:txBody>
      </p:sp>
    </p:spTree>
    <p:extLst>
      <p:ext uri="{BB962C8B-B14F-4D97-AF65-F5344CB8AC3E}">
        <p14:creationId xmlns:p14="http://schemas.microsoft.com/office/powerpoint/2010/main" val="213169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72398" cy="16764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2.6  การเขียนคำนิยามศัพท์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2801" y="1828800"/>
            <a:ext cx="7164000" cy="4876800"/>
          </a:xfrm>
        </p:spPr>
        <p:txBody>
          <a:bodyPr anchor="ctr"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กำหนดคำสำคัญที่เกี่ยวข้องกับโครงการและการให้คำจำกัดความที่เฉพาะเจาะจงในประเด็นที่เกี่ยวข้องกับการดำเนินโครงการวิจัย</a:t>
            </a:r>
            <a:endParaRPr lang="en-US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 algn="thaiDist">
              <a:buNone/>
            </a:pPr>
            <a:r>
              <a:rPr lang="en-US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ควรนิยามในรูปคำปฏิบัติการให้ชัดเจน ไม่กำกวมหรือกว้างเกินไปเพื่อให้ผู้ดำเนินโครงการและผู้อ่านมีความเข้าใจตรงกัน มักนิยามในเรื่องของนวัตกรรม และเนื้อหารายละเอียดย่อยของเรื่องที่นำมาพัฒนา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1835362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54483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การเขียนนิยามศัพท์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97564" cy="48768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การใช้เครื่องฉายภาพสามมิติประกอบการเรียนการสอน คือ การพัฒนากระบวนการเรียนการสอนในชั้นเรียน โดยนำเสนอสื่อผ่านนวัตกรรมเครื่องฉายภาพสามมิติ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ประสิทธิภาพของเครื่องฉายภาพสามมิติ คือ ความสามารถของเครื่องฉายภาพสามมิติที่ผู้วิจัยสร้างขึ้น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ความพึงพอใจของครูผู้สอน คือ ความพึงพอใจของครูผู้สอนต่อการใช้เครื่องฉายภาพ 3 มิติ    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ความพึงพอใจของนักเรียนนักศึกษา คือ ความพอใจของนักเรียนนักศึกษาจากการเรียนผ่านสื่อ เครื่องฉายภาพ 3 มิติที่ผู้วิจัยสร้างขึ้น </a:t>
            </a:r>
          </a:p>
        </p:txBody>
      </p:sp>
    </p:spTree>
    <p:extLst>
      <p:ext uri="{BB962C8B-B14F-4D97-AF65-F5344CB8AC3E}">
        <p14:creationId xmlns:p14="http://schemas.microsoft.com/office/powerpoint/2010/main" val="42239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1"/>
            <a:ext cx="7886700" cy="1219199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หัวข้อเรื่อง หน่วยที่ 2</a:t>
            </a:r>
            <a:endParaRPr lang="en-GB" sz="4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5625"/>
            <a:ext cx="42862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3" action="ppaction://hlinksldjump"/>
              </a:rPr>
              <a:t>2.1  การตั้งชื่อโครงการ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4" action="ppaction://hlinksldjump"/>
              </a:rPr>
              <a:t>2.2  การเขียนความเป็นมาของโครงการ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5" action="ppaction://hlinksldjump"/>
              </a:rPr>
              <a:t>2.3  การเขียนวัตถุประสงค์ของโครงการ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6" action="ppaction://hlinksldjump"/>
              </a:rPr>
              <a:t>2.4  การเขียนขอบเขตของโครงการ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7" action="ppaction://hlinksldjump"/>
              </a:rPr>
              <a:t>2.5  การเขียนประโยชน์ที่คาดว่าได้รับ</a:t>
            </a:r>
            <a:endParaRPr lang="en-GB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2100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8" action="ppaction://hlinksldjump"/>
              </a:rPr>
              <a:t>2.6  การเขียนคำนิยามศัพท์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9" action="ppaction://hlinksldjump"/>
              </a:rPr>
              <a:t>2.7  การกำหนดวิธีดำเนินการโครงการ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10" action="ppaction://hlinksldjump"/>
              </a:rPr>
              <a:t>2.8  การเขียนแผนดำเนินการตลอดโครงการ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11" action="ppaction://hlinksldjump"/>
              </a:rPr>
              <a:t>2.9  การเขียนแผนงบประมาณในการดำเนินโครงการ</a:t>
            </a:r>
            <a:endParaRPr lang="th-TH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000" dirty="0">
                <a:latin typeface="CordiaUPC" panose="020B0304020202020204" pitchFamily="34" charset="-34"/>
                <a:cs typeface="CordiaUPC" panose="020B0304020202020204" pitchFamily="34" charset="-34"/>
                <a:hlinkClick r:id="rId12" action="ppaction://hlinksldjump"/>
              </a:rPr>
              <a:t>2.10  การเขียนหนังสืออ้างอิง</a:t>
            </a:r>
            <a:endParaRPr lang="en-GB" sz="3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8135" y="5655666"/>
            <a:ext cx="3695700" cy="1042594"/>
            <a:chOff x="-419100" y="395310"/>
            <a:chExt cx="3695700" cy="1042594"/>
          </a:xfrm>
        </p:grpSpPr>
        <p:sp>
          <p:nvSpPr>
            <p:cNvPr id="7" name="Rounded Rectangle 6"/>
            <p:cNvSpPr/>
            <p:nvPr/>
          </p:nvSpPr>
          <p:spPr>
            <a:xfrm>
              <a:off x="-114300" y="395310"/>
              <a:ext cx="3390900" cy="74769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400" dirty="0">
                  <a:latin typeface="CordiaUPC" panose="020B0304020202020204" pitchFamily="34" charset="-34"/>
                  <a:ea typeface="Adobe Kaiti Std R" panose="02020400000000000000" pitchFamily="18" charset="-128"/>
                  <a:cs typeface="CordiaUPC" panose="020B0304020202020204" pitchFamily="34" charset="-34"/>
                </a:rPr>
                <a:t>Click </a:t>
              </a:r>
              <a:r>
                <a:rPr lang="th-TH" sz="2400" dirty="0">
                  <a:latin typeface="CordiaUPC" panose="020B0304020202020204" pitchFamily="34" charset="-34"/>
                  <a:ea typeface="Adobe Kaiti Std R" panose="02020400000000000000" pitchFamily="18" charset="-128"/>
                  <a:cs typeface="CordiaUPC" panose="020B0304020202020204" pitchFamily="34" charset="-34"/>
                </a:rPr>
                <a:t>เลือกหัวข้อเรื่องเพื่อศึกษา</a:t>
              </a:r>
              <a:endParaRPr lang="en-GB" sz="2400" dirty="0">
                <a:latin typeface="CordiaUPC" panose="020B0304020202020204" pitchFamily="34" charset="-34"/>
                <a:ea typeface="Adobe Kaiti Std R" panose="02020400000000000000" pitchFamily="18" charset="-128"/>
                <a:cs typeface="CordiaUPC" panose="020B0304020202020204" pitchFamily="34" charset="-34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9100" y="541749"/>
              <a:ext cx="896155" cy="896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72398" cy="1219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2.7  การกำหนดวิธีดำเนินการโครงการ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524000"/>
            <a:ext cx="7316400" cy="21336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การระบุให้ทราบถึงรายละเอียดที่จะปฏิบัติในแต่ละขั้นตอน ซึ่งจะต้องเขียนให้ชัดเจนเป็นรูปธรรม ทำให้ผู้อ่านโครงการวิจัย ทราบว่ามีวิธีการดำเนินการอย่างไร</a:t>
            </a:r>
            <a:r>
              <a:rPr lang="en-US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จำเป็นต้องเขียนให้ครอบคลุมเรื่องต่าง ๆ</a:t>
            </a:r>
            <a:r>
              <a:rPr lang="en-US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ดังนี้</a:t>
            </a:r>
          </a:p>
          <a:p>
            <a:pPr marL="0" indent="0" algn="thaiDist">
              <a:buNone/>
            </a:pPr>
            <a:endParaRPr lang="th-TH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676400" y="3810000"/>
            <a:ext cx="3657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1) ประชากรที่ใช้ในการวิจัย 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2) เครื่องมือที่ใช้ในการวิจัย 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3) วิธีการเก็บข้อมูลการวิจัย 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4) สิถิติที่ใช้, การวิเคราะห์ข้อมูล 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5) กรอบแนวคิดการวิจัย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334000" y="3803561"/>
            <a:ext cx="3657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6) การนำเสนอผลงานวิจัย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7) สถานที่ที่จะใช้ในการวิจัย 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8) รายการค่าใช้จ่าย 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9) ระยะเวลาดำเนินการ 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10) คณะผู้ดำเนินการวิจัย </a:t>
            </a:r>
          </a:p>
        </p:txBody>
      </p:sp>
    </p:spTree>
    <p:extLst>
      <p:ext uri="{BB962C8B-B14F-4D97-AF65-F5344CB8AC3E}">
        <p14:creationId xmlns:p14="http://schemas.microsoft.com/office/powerpoint/2010/main" val="317261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6581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การกำหนดวิธีดำเนินการโครงการ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97564" cy="48768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โครงการนี้ใช้รูปแบบการวิจัยและพัฒนา (</a:t>
            </a:r>
            <a:r>
              <a:rPr lang="en-GB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Research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and Development)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เพื่อพัฒนาและหาประสิทธิภาพของเครื่องฉายภาพสามมิติสำหรับครูผู้สอนเพื่อใช้เป็นสื่อการสอน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1. ประชากร คือ ผู้เชี่ยวชาญ, ครูผู้สอน,นักศึกษาสาขางานอิเล็กทรอนิกส์และเทคนิคคอมพิวเตอร์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กลุ่มเป้าหมายที่ 1 เพื่อทดลองใช้เครื่องฉายภาพสามมิติประกอบการสอน คือ ผู้วิจัยเจาะจง ครูผู้สอน โดยกำหนดจากผู้มีประสบการณ์/เชี่ยวชาญทางด้านสื่อประเภทอุปกรณ์เครื่องมืออิเล็กทรอนิกส์  จำนวน 5 คน และ นักศึกษาสาขางานอิเล็กทรอนิกส์และเทคนิคคอมพิวเตอร์จำนวน 5 คน</a:t>
            </a:r>
          </a:p>
          <a:p>
            <a:pPr marL="0" indent="0" algn="thaiDist">
              <a:buNone/>
            </a:pPr>
            <a:endParaRPr lang="th-TH" sz="3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9400" y="6273225"/>
            <a:ext cx="2464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3200" i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.../กลุ่มเป้าหมายที่ 2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10178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6581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การกำหนดวิธีดำเนินการโครงการ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97564" cy="48768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กลุ่มเป้าหมายที่ 2 เพื่อการใช้เครื่องฉายภาพสามมิติประกอบการสอน คือ ครูผู้สอนภายในสาขางานอิเล็กทรอนิกส์และสาขางานเครื่องมือกลในวิทยาลัยเทคนิคแพร่และวิทยาลัยสารพัดช่างแพร่ จำนวน 5 คน และนักเรียนนักศึกษา ภายในสาขางานอิเล็กทรอนิกส์ และคอมพิวเตอร์ธุรกิจ ในวิทยาลัยเทคนิคแพร่และวิทยาลัยสารพัดช่างแพร่ จำนวน 20 คน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2. เครื่องมือที่ใช้ในการวิจัย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2.1  นวัตกรรม คือ เครื่องฉายภาพสามมิติที่สร้างขึ้น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2.2  เครื่องมือวัดและประเมินผลจากการใช้นวัตกรรม คือ แบบวัดความพึงพอใจของผู้เชี่ยวชาญ, ครูผู้สอนและนักศึกษาสาขางาน</a:t>
            </a:r>
            <a:b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endParaRPr lang="th-TH" sz="3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3321" y="6273225"/>
            <a:ext cx="2497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3200" i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.../อิเล็กทรอนิกส์และ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28290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6581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การกำหนดวิธีดำเนินการโครงการ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97564" cy="48768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ิเล็กทรอนิกส์และคอมพิวเตอร์ธุรกิจที่ได้ผ่านกระบวนการใช้งานจริงโดยการเรียนการสอนผ่านสื่อเครื่องฉายภาพสามมิติที่ผู้วิจัยสร้างขึ้น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2.3  เครื่องมือวัดและประเมินผลนวัตกรรม คือ แบบทดสอบประสิทธิภาพของเครื่องฉายภาพ 3 มิติที่สร้างขึ้นเมื่อเทียบกับเครื่องฉายภาพสามมิติที่มีขายตามท้องตลาด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3. วิธีการเก็บรวบรวมข้อมูล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ผู้วิจัยเป็นผู้รวบรวมข้อมูลด้วยตนเอง โดยใช้แบบวัดความพึงพอใจของครูผู้สอนต่อการสอนผ่านสื่อเครื่องฉายภาพสามมิติที่สร้างขึ้น  แบบวัดความพึงพอใจของนักเรียนนักศึกษาจากการเรียนผ่านสื่อเครื่องฉายภาพสามมิติที่สร้างขึ้น  และแบบทดสอบประสิทธิภาพของเครื่องฉายภาพ</a:t>
            </a:r>
            <a:b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endParaRPr lang="th-TH" sz="3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21202" y="6273225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3200" i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.../สามมิติ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32673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6581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การกำหนดวิธีดำเนินการโครงการ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97564" cy="48768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สามมิติที่สร้างขึ้นเมื่อเทียบกับเครื่องฉายภาพสามมิติที่มีขายตามท้องตลาด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โดยเก็บรวบรวมข้อมูลจากกลุ่มเป้าหมายที่ 1 เพื่อทดลองใช้เครื่องฉายภาพสามมิติประกอบการสอน คือ ผู้วิจัยเจาะจง ครูผู้สอน โดยกำหนดจากผู้มีประสบการณ์/เชี่ยวชาญทางด้านสื่อประเภทอุปกรณ์เครื่องมืออิเล็กทรอนิกส์ จำนวน 5 คน และนักศึกษาภายในสาขางานอิเล็กทรอนิกส์และเทคนิคคอมพิวเตอร์ จำนวน 5 คน และเก็บรวบรวมข้อมูลจากกลุ่มเป้าหมายที่ 2 เพื่อการใช้เครื่องฉายภาพสามมิติประกอบการสอน คือ ครูผู้สอนภายในสาขางานอิเล็กทรอนิกส์และสาขางานเครื่องมือกลในวิทยาลัยเทคนิคแพร่และวิทยาลัยสารพัดช่างแพร่ จำนวน 5 คน และ</a:t>
            </a:r>
          </a:p>
        </p:txBody>
      </p:sp>
      <p:sp>
        <p:nvSpPr>
          <p:cNvPr id="2" name="Rectangle 1"/>
          <p:cNvSpPr/>
          <p:nvPr/>
        </p:nvSpPr>
        <p:spPr>
          <a:xfrm>
            <a:off x="6742312" y="6273225"/>
            <a:ext cx="238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3200" i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.../นักเรียนนักศึกษา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76477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6581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การกำหนดวิธีดำเนินการโครงการ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97564" cy="48768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นักเรียนนักศึกษาภายในสาขางานอิเล็กทรอนิกส์ และคอมพิวเตอร์ธุรกิจ ในวิทยาลัยเทคนิคแพร่และวิทยาลัยสารพัดช่างแพร่ จำนวน 20 คน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4. สถิติที่ใช้และวิธีการวิเคราะห์ข้อมูล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4.1  เปรียบเทียบประสิทธิภาพเครื่องฉายภาพสามมิติที่สร้างขึ้นกับที่ขายตามท้องตลาด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4.2  ค่าเฉลี่ยความพึงพอใจของผู้เชี่ยวชาญ ครูผู้สอนและนักศึกษาสาขางานอิเล็กทรอนิกส์ และคอมพิวเตอร์ธุรกิจที่ได้ผ่านกระบวนการใช้งานจริงโดยการเรียนการสอนผ่านสื่อเครื่องฉายภาพสามมิติที่ผู้วิจัยสร้างขึ้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6017823" y="6324600"/>
            <a:ext cx="3126177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>
              <a:lnSpc>
                <a:spcPct val="90000"/>
              </a:lnSpc>
              <a:spcBef>
                <a:spcPts val="750"/>
              </a:spcBef>
            </a:pPr>
            <a:r>
              <a:rPr lang="th-TH" sz="3200" i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.../5. กรอบแนวคิดการวิจัย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536680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6581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การกำหนดวิธีดำเนินการโครงการ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97564" cy="50292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5. กรอบแนวคิดการวิจัย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ขั้นที่  1  สร้างและหาประสิทธิภาพ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1) ศึกษาเอกสารงานวิจัยที่เกี่ยวข้อง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2) ยกร่างนวัตกรรม คือ เครื่องฉายภาพสามมิติ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3) เสนอผู้เชี่ยวชาญ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4) ทดลองใช้กับกลุ่มเป้าหมายที่ 1 ผู้เชี่ยวชาญจำนวน 5 คน และนักเรียนนักศึกษาภายในสาขางานอิเล็กทรอนิกส์และเทคนิคคอมพิวเตอร์ จำนวน 5 คน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6430936" y="6248400"/>
            <a:ext cx="2730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3200" i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.../5) ทดลองใช้กับกลุ่ม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37090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6581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การกำหนดวิธีดำเนินการโครงการ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97564" cy="50292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5) ทดลองใช้กับกลุ่มเป้าหมายที่ 2 ครูผู้สอนภายในสาขางานอิเล็กทรอนิกส์และสาขางานเครื่องมือกลในวิทยาลัยเทคนิคแพร่และวิทยาลัยสารพัดช่างแพร่ จำนวน 5 คน และนักเรียนนักศึกษาภายในสาขางานอิเล็กทรอนิกส์ และคอมพิวเตอร์ธุรกิจ ในวิทยาลัยเทคนิคแพร่และวิทยาลัยสารพัดช่างแพร่ จำนวน 20 คน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6. แก้ไขปรับปรุง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ขั้นที่ 2 นำไปใช้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1) นำไปใช้กับกลุ่มเป้าหมายที่ 2 คือ  ครูผู้สอนภายในสาขางานอิเล็กทรอนิกส์และสาขางานเครื่องมือกลในวิทยาลัยเทคนิคแพร่และวิทยาลัยสารพัดช่างแพร่ จำนวน 5 คน และนักเรียนนักศึกษาภายในสาขา</a:t>
            </a:r>
            <a:b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endParaRPr lang="th-TH" sz="3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7272" y="6273225"/>
            <a:ext cx="2566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3200" i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.../งานอิเล็กทรอนิกส์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23408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6581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การกำหนดวิธีดำเนินการโครงการ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97564" cy="50292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งานอิเล็กทรอนิกส์ และคอมพิวเตอร์ธุรกิจ ในวิทยาลัยเทคนิคแพร่และวิทยาลัยสารพัดช่างแพร่ จำนวน 20 คน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2) ทำการทดสอบประสิทธิภาพและประเมินผลจากแบบทดสอบประสิทธิภาพของเครื่องฉายภาพสามมิติที่สร้างขึ้นโดยเทียบกับเครื่องฉายภาพสามมิติที่ขายตามท้องตลาด 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ขั้นที่ 3 ประเมินผล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1) ใช้แบบวัดความพึงพอใจของผู้เชี่ยวชาญที่ได้ผ่านการใช้งานสื่อเครื่องฉายภาพสามมิติที่สร้างขึ้น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2) ใช้แบบวัดความพึงพอใจของครูผู้สอนที่ได้ผ่านการสอนด้วยเครื่องฉายภาพสามมิติที่สร้างขึ้น</a:t>
            </a:r>
          </a:p>
          <a:p>
            <a:pPr marL="0" indent="0" algn="thaiDist">
              <a:buNone/>
            </a:pPr>
            <a:endParaRPr lang="th-TH" sz="3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27808" y="6273225"/>
            <a:ext cx="3496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3200" i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.../3) ใช้แบบวัดความพึงพอใจ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3146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6581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การกำหนดวิธีดำเนินการโครงการ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97564" cy="5029200"/>
          </a:xfrm>
        </p:spPr>
        <p:txBody>
          <a:bodyPr anchor="t"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	3) ใช้แบบวัดความพึงพอใจของนักศึกษาในสาขางานอิเล็กทรอนิกส์และคอมพิวเตอร์ธุรกิจ ที่ได้เรียนด้วยเครื่องฉายภาพสามมิติที่สร้างขึ้น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20" y="3048000"/>
            <a:ext cx="5001323" cy="3362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05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 rot="16200000">
            <a:off x="-1013672" y="3271348"/>
            <a:ext cx="3841377" cy="833719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การเขียนร่างโครงการ</a:t>
            </a:r>
            <a:endParaRPr lang="en-GB" sz="36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33282" y="899416"/>
            <a:ext cx="1600200" cy="1600200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What</a:t>
            </a:r>
          </a:p>
          <a:p>
            <a:pPr algn="ctr"/>
            <a:r>
              <a:rPr lang="th-TH" sz="25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ทำอะไร</a:t>
            </a:r>
            <a:endParaRPr lang="en-GB" sz="25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33282" y="2888108"/>
            <a:ext cx="1600200" cy="1600200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Why</a:t>
            </a:r>
          </a:p>
          <a:p>
            <a:pPr algn="ctr"/>
            <a:r>
              <a:rPr lang="th-TH" sz="25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ทำไปทำไม </a:t>
            </a:r>
            <a:endParaRPr lang="en-GB" sz="25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33282" y="4876800"/>
            <a:ext cx="1600200" cy="1600200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How</a:t>
            </a:r>
          </a:p>
          <a:p>
            <a:pPr algn="ctr"/>
            <a:r>
              <a:rPr lang="th-TH" sz="25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ทำอย่างไร</a:t>
            </a:r>
            <a:endParaRPr lang="en-GB" sz="25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3495" y="457200"/>
            <a:ext cx="5189623" cy="2246769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	ต้องกำหนดวัตถุประสงค์ของโครงการให้ชัดเจนว่าจะทำอะไร บอกขอบเขตและคำตอบที่คาดว่าจะได้รับ ต้องสมเหตุสมผลกับเวลาในการปฏิบัติงาน งบประมาณและสอดคล้องกับคำถามการเสนอโครงการ</a:t>
            </a:r>
            <a:endParaRPr lang="en-GB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908518"/>
            <a:ext cx="5181600" cy="181588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	ต้องเขียนให้เห็นว่าเรื่องนี้มีความสำคัญ จำเป็น มีคุณค่าและมีประโยชน์ ผู้เสนอโครงการต้องมีความรู้พื้นฐานและเข้าใจปัญหาที่กำลังจะศึกษาอย่างแท้จริง</a:t>
            </a:r>
            <a:endParaRPr lang="en-GB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5029200"/>
            <a:ext cx="5181600" cy="138499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	อธิบายถึงกรอบแนวคิดในการดำเนินโครงการ, รูปแบบการดำเนินโครงการ, ระเบียบวิธีดำเนินโครงการ (ระเบียบวิธีวิจัย) และสถิติที่ใช้</a:t>
            </a:r>
            <a:endParaRPr lang="en-GB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cxnSp>
        <p:nvCxnSpPr>
          <p:cNvPr id="5" name="Elbow Connector 4"/>
          <p:cNvCxnSpPr>
            <a:stCxn id="7" idx="2"/>
            <a:endCxn id="8" idx="2"/>
          </p:cNvCxnSpPr>
          <p:nvPr/>
        </p:nvCxnSpPr>
        <p:spPr>
          <a:xfrm flipV="1">
            <a:off x="1323876" y="1699516"/>
            <a:ext cx="509406" cy="1988691"/>
          </a:xfrm>
          <a:prstGeom prst="bentConnector5">
            <a:avLst>
              <a:gd name="adj1" fmla="val 52795"/>
              <a:gd name="adj2" fmla="val 40364"/>
              <a:gd name="adj3" fmla="val 52132"/>
            </a:avLst>
          </a:prstGeom>
          <a:ln w="317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2"/>
            <a:endCxn id="10" idx="2"/>
          </p:cNvCxnSpPr>
          <p:nvPr/>
        </p:nvCxnSpPr>
        <p:spPr>
          <a:xfrm>
            <a:off x="1323876" y="3688207"/>
            <a:ext cx="509406" cy="1988693"/>
          </a:xfrm>
          <a:prstGeom prst="bentConnector5">
            <a:avLst>
              <a:gd name="adj1" fmla="val 52795"/>
              <a:gd name="adj2" fmla="val 40365"/>
              <a:gd name="adj3" fmla="val 52484"/>
            </a:avLst>
          </a:prstGeom>
          <a:ln w="317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9" idx="2"/>
          </p:cNvCxnSpPr>
          <p:nvPr/>
        </p:nvCxnSpPr>
        <p:spPr>
          <a:xfrm>
            <a:off x="1323876" y="3688207"/>
            <a:ext cx="509406" cy="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704876" y="-36469"/>
            <a:ext cx="1876524" cy="764878"/>
            <a:chOff x="1704876" y="-36469"/>
            <a:chExt cx="1876524" cy="764878"/>
          </a:xfrm>
        </p:grpSpPr>
        <p:sp>
          <p:nvSpPr>
            <p:cNvPr id="2" name="TextBox 1"/>
            <p:cNvSpPr txBox="1"/>
            <p:nvPr/>
          </p:nvSpPr>
          <p:spPr>
            <a:xfrm>
              <a:off x="1704876" y="-36469"/>
              <a:ext cx="1876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Click</a:t>
              </a:r>
              <a:endParaRPr lang="en-GB" sz="36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3" name="Right Triangle 2"/>
            <p:cNvSpPr/>
            <p:nvPr/>
          </p:nvSpPr>
          <p:spPr>
            <a:xfrm rot="-2700000">
              <a:off x="2378081" y="198295"/>
              <a:ext cx="530114" cy="530114"/>
            </a:xfrm>
            <a:prstGeom prst="rtTriangl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272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72398" cy="16764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2.8  การเขียนแผนดำเนินการตลอดโครงการ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2057400"/>
            <a:ext cx="7164000" cy="42672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การเขียนแผนการดำเนินการ ผู้วิจัยควรระบุขั้นตอน ระยะเวลาดำเนินการ โดยจัดทำเป็นตารางแสดงระยะเวลาในการดำเนินการตลอดโครงการ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75" y="3733800"/>
            <a:ext cx="398145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113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8488064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การเขียนแผนดำเนินการตลอดโครงการ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97564" cy="5029200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การพัฒนาเครื่องฉายภาพสามมิติสำหรับครูผู้สอนเพื่อใช้เป็นสื่อการสอน</a:t>
            </a:r>
          </a:p>
        </p:txBody>
      </p:sp>
      <p:pic>
        <p:nvPicPr>
          <p:cNvPr id="4" name="Picture 3" descr="C:\Users\Administrator-PCH\Desktop\2015-04-22_1527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8" y="2133600"/>
            <a:ext cx="8152327" cy="4634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811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097132" cy="167640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2.9  การเขียนแผนงบประมาณ</a:t>
            </a:r>
            <a:br>
              <a:rPr lang="en-US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en-US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ในการดำเนินงานโครงการ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2801" y="2057400"/>
            <a:ext cx="7164000" cy="42672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การสรุปงบประมาณการดำเนินโครงการ โดยแยกประเภทเป็นหมวดต่างๆ เช่น หมวดค่าจ้างชั่วคราว หมวดค่าตอบแทน เป็นต้น การคิดเงินงบประมาณควรคิดตามกิจกรรมที่จะต้องดำเนินงาน จะทำให้การกำหนดงบประมาณใกล้เคียงกับที่ควรจะเป็น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87" y="4463821"/>
            <a:ext cx="3743828" cy="2262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331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62103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การเขียนแผนงบประมาณ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97564" cy="5029200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การพัฒนาเครื่องฉายภาพสามมิติสำหรับครูผู้สอนเพื่อใช้เป็นสื่อการสอน</a:t>
            </a:r>
          </a:p>
        </p:txBody>
      </p:sp>
      <p:pic>
        <p:nvPicPr>
          <p:cNvPr id="6" name="Picture 5" descr="C:\Users\Administrator-PCH\Desktop\2015-04-22_15305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82" y="2133600"/>
            <a:ext cx="7010400" cy="4593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920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72398" cy="16764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2.10  การเขียนหนังสืออ้างอิง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981200"/>
            <a:ext cx="7153141" cy="434340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เอกสาร ทุกเล่มที่อ้างถึง ต้องปรากฏอยู่ในเอกสารอ้างอิง โดยเขียนตามรูปแบบที่กำหนด โดยทั่วไป เอกสารภาษาไทย จะเรียงลำดับตามตัวอักษรของชื่อต้นและเอกสารภาษาอังกฤษเรียงลำดับชื่อท้ายของผู้เขียน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9" y="4152900"/>
            <a:ext cx="5857741" cy="2314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356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60579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การเขียนเอกสารอ้างอิง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768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ชูชัย  ต.ศิริวัฒนา. </a:t>
            </a:r>
            <a:r>
              <a:rPr lang="th-TH" sz="3200" u="sng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การทำความเย็นและการปรับอากาศ.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กรุงเทพฯ : 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สมาคมส่งเสริมเทคโนโลยี (ไทย-ญี่ปุ่น)</a:t>
            </a:r>
            <a:r>
              <a:rPr lang="en-US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ม.ป.ป.</a:t>
            </a:r>
            <a:r>
              <a:rPr lang="en-US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หน้า 1-34.</a:t>
            </a:r>
            <a:endParaRPr lang="en-GB" sz="3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พวงรัตน์  ทวีรัตน์. </a:t>
            </a:r>
            <a:r>
              <a:rPr lang="th-TH" sz="3200" u="sng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วิธีวิจัยทางพฤติกรมศาสตร์และสังคมศาสตร์  พิมพ์ครั้งที่  8.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	กรุงเทพฯ : ศูนย์หนังสือจุฬาลงกรณ์มหาวิทยาลัย</a:t>
            </a:r>
            <a:r>
              <a:rPr lang="en-US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2543</a:t>
            </a:r>
            <a:r>
              <a:rPr lang="en-US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sz="32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หน้า 1-50.</a:t>
            </a:r>
            <a:endParaRPr lang="en-GB" sz="3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886200"/>
            <a:ext cx="4343400" cy="3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48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2" y="228600"/>
            <a:ext cx="7772398" cy="12192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การเขียนโครงร่างโครงการ</a:t>
            </a:r>
            <a:endParaRPr lang="en-GB" sz="4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752600"/>
            <a:ext cx="8229600" cy="3810000"/>
          </a:xfrm>
        </p:spPr>
        <p:txBody>
          <a:bodyPr anchor="ctr">
            <a:no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เมื่อผู้วิจัยได้กำหนดคิดค้นปัญหาการวิจัยได้ถูกต้องตามหลักเกณฑ์ต่างๆ ที่กล่าวไว้ข้างต้น แล้วจะเห็นแนวทางการศึกษาปัญหาที่ชัดเจนมากยิ่งขึ้น เห็นแนวทางการปฏิบัติที่เป็นขั้นเป็นตอน และเป็นแนวทางในการแก้ปัญหาการดำเนินโครงการล่วงหน้าได้อีกด้วย</a:t>
            </a:r>
          </a:p>
        </p:txBody>
      </p:sp>
    </p:spTree>
    <p:extLst>
      <p:ext uri="{BB962C8B-B14F-4D97-AF65-F5344CB8AC3E}">
        <p14:creationId xmlns:p14="http://schemas.microsoft.com/office/powerpoint/2010/main" val="2769861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97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416"/>
            <a:ext cx="7772398" cy="1183783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2.1  การตั้งชื่อโครงการ</a:t>
            </a:r>
            <a:endParaRPr lang="en-GB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1447801"/>
            <a:ext cx="7543800" cy="5181600"/>
          </a:xfrm>
        </p:spPr>
        <p:txBody>
          <a:bodyPr anchor="ctr">
            <a:no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ชื่อเรื่องเป็นส่วนดึงดูดความสนใจ ควรตั้งชื่อเรื่องให้น่าสนใจ ทันต่อเหตุการณ์ สั้นกะทัดรัด ชัดเจน และครอบคลุมความสำคัญของเรื่องที่จะศึกษาทั้งหมด  สามารถทำให้ผู้อ่านเข้าใจได้ทันทีว่าโครงการที่จัดทำขึ้นเป็นเรื่องอะไร จะทำอะไร เพื่ออะไร แสดงลักษณะเฉพาะของงานที่ปฏิบัติให้สอดคล้องกับวัตถุประสงค์ของโครงการ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โครงการส่วนใหญ่มักจะเป็นการสร้างนวัตกรรม หรือพัฒนานวัตกรรมเดิมที่มีอยู่ให้มีประสิทธิภาพมากยิ่งขึ้น การตั้งชื่อโครงการมักจะตั้งตามชื่อนวัตกรรมนั้นๆ</a:t>
            </a:r>
            <a:endParaRPr lang="en-GB" sz="36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058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49530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 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การตั้งชื่อโครงการ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97564" cy="495300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th-TH" sz="3600" dirty="0">
                <a:solidFill>
                  <a:schemeClr val="tx1"/>
                </a:solidFill>
              </a:rPr>
              <a:t>การพัฒนาเครื่องฉายภาพสามมิติ</a:t>
            </a:r>
          </a:p>
          <a:p>
            <a:pPr marL="0" indent="0" algn="ctr">
              <a:buNone/>
            </a:pPr>
            <a:r>
              <a:rPr lang="th-TH" sz="3600" dirty="0">
                <a:solidFill>
                  <a:schemeClr val="tx1"/>
                </a:solidFill>
              </a:rPr>
              <a:t>สำหรับครูผู้สอนเพื่อใช้เป็นสื่อการสอน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32" y="3276600"/>
            <a:ext cx="5067300" cy="317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92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72398" cy="121920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2.2  การเขียนความเป็นมาของโครงการ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524000"/>
            <a:ext cx="7467600" cy="487680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ผู้เสนอโครงการต้องมีความรู้พื้นฐานและเข้าใจในปัญหาที่กำลังจะศึกษาอย่างชัดเจนทั้งทางทฤษฎีและปฏิบัติ สามารถระบุถึงความสำคัญของปัญหา ความจำเป็น ประโยชน์ที่จะได้รับอย่างมีเหตุผล และการศึกษานี้จะช่วยเพิ่มคุณค่าได้อย่างไร</a:t>
            </a:r>
          </a:p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ข้อมูลมาประกอบในการเขียน อาจมาจากทฤษฎีหรือแนวคิดทางทฤษฎีที่เกี่ยวข้อง จากประสบการณ์ จากข้อมูลในรายงานวิจัยของผู้อื่นที่ทำมาแล้ว เอกสาร ตำรา วารสาร อินเทอร์เน็ต นำสิ่งเหล่านี้มาสร้างแนวคิด ในการกำหนดขอบเขตของปัญหาสำหรับการดำเนินโครงการ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383852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10"/>
            <a:ext cx="7772398" cy="1195589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2.2  การเขียนความเป็นมาของโครงการ</a:t>
            </a:r>
            <a:endParaRPr lang="en-US" sz="4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799" y="1447800"/>
            <a:ext cx="7240200" cy="1219200"/>
          </a:xfrm>
        </p:spPr>
        <p:txBody>
          <a:bodyPr anchor="ctr">
            <a:noAutofit/>
          </a:bodyPr>
          <a:lstStyle/>
          <a:p>
            <a:pPr marL="0" indent="0" algn="thaiDist">
              <a:buNone/>
            </a:pPr>
            <a:r>
              <a:rPr lang="th-TH" sz="36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	องค์ประกอบการเขียนความเป็นมาจะประกอบไปด้วย  3  ย่อหน้า ดังนี้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895601"/>
            <a:ext cx="7316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ย่อหน้าที่ 1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-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เป็นการกล่าวอ้างถึงความเป็นมาจากหลักการ ข้อมูล งานวิจัยที่เกี่ยวข้อง</a:t>
            </a:r>
            <a:endParaRPr lang="en-US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thaiDist"/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ย่อหน้าที่ 2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-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เป็นการกล่าวถึงความสำคัญ เหตุผล ความจำเป็นในการแก้ปัญหา</a:t>
            </a:r>
            <a:endParaRPr lang="en-US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thaiDist"/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ย่อหน้าที่ 3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-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เป็นการสรุปปัญหาและเสนอวิธีการแก้ไขปัญหา</a:t>
            </a:r>
            <a:endParaRPr lang="en-US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177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6581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การเขียนความเป็นมาของโครงการ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97564" cy="5105400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000" dirty="0">
                <a:solidFill>
                  <a:schemeClr val="tx1"/>
                </a:solidFill>
              </a:rPr>
              <a:t>	ปัจจุบันการจัดการเรียนรู้มุ่งเน้นวัดผลสัมฤทธิ์ที่ตัวนักเรียนตามวัตถุประสงค์ของหลักสูตรนั้น ไม่ใช่เรื่องง่ายสำหรับผู้สอน เนื่องจากกระบวนการสอนในปัจจุบัน มีองค์ประกอบได้แก่จุดมุ่งหมาย เนื้อหา กระบวนการสอน วิธีสอน สื่อการสอน ผู้เรียน สภาพแวดล้อม ครู ทฤษฎี   การสอน การออกแบบการสอนและรูปแบบการสอน ซึ่งองค์ประกอบทั้งหมดเป็นปัจจัยสำคัญที่จะทำให้การเรียนการสอนเกิดผลสัมฤทธิ์ตามวัตถุประสงค์ของหลักสูตร</a:t>
            </a:r>
          </a:p>
          <a:p>
            <a:pPr marL="0" indent="0" algn="thaiDist">
              <a:buNone/>
            </a:pPr>
            <a:r>
              <a:rPr lang="th-TH" sz="3000" dirty="0">
                <a:solidFill>
                  <a:schemeClr val="tx1"/>
                </a:solidFill>
              </a:rPr>
              <a:t>	สื่อจัดเป็นองค์ประกอบที่สำคัญอย่างหนึ่ง  ในกระบวนการจัดการเรียนการสอน ในสภาวะปัจจุบันลักษณะของสื่อการเรียนรู้ในกระบวนการเรียนการสอนของครู มีความหลากหลายทั้งสื่อธรรมชาติ สื่อสิ่งพิมพ์ สื่อเทคโนโลยี และสื่อในรูปแบบอื่น ๆ ซึ่งเป็นเครื่องมือช่วยส่งเสริมให้เกิดการเรียนรู้อย่างมีคุณค่า</a:t>
            </a:r>
            <a:br>
              <a:rPr lang="th-TH" sz="3000" dirty="0">
                <a:solidFill>
                  <a:schemeClr val="tx1"/>
                </a:solidFill>
              </a:rPr>
            </a:b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1" y="6248400"/>
            <a:ext cx="28193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000" i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..../น่าสนใจ ชวนคิด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412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" y="228600"/>
            <a:ext cx="7658100" cy="11837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Example</a:t>
            </a:r>
            <a:r>
              <a:rPr lang="th-TH" sz="4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การเขียนความเป็นมาของโครงการ</a:t>
            </a:r>
            <a:endParaRPr lang="en-GB" sz="4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97564" cy="5105400"/>
          </a:xfrm>
        </p:spPr>
        <p:txBody>
          <a:bodyPr anchor="t">
            <a:normAutofit/>
          </a:bodyPr>
          <a:lstStyle/>
          <a:p>
            <a:pPr marL="0" indent="0" algn="thaiDist">
              <a:buNone/>
            </a:pP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น่าสนใจ ชวนคิด ชวนติดตาม เข้าใจง่าย และรวดเร็วขึ้น รวมทั้งกระตุ้นให้ผู้เรียนมีความ กระตือรือร้นในการเรียน มีการเรียนรู้ อย่างกว้างขวาง ลึกซึ้งและต่อเนื่องตลอดเวลาและยังเป็นการพัฒนาผู้เรียนให้เกิดการเรียนรู้ อย่างแท้จริง เครื่องฉายภาพสามมิติ (</a:t>
            </a:r>
            <a:r>
              <a:rPr lang="en-GB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Visualizer)</a:t>
            </a:r>
            <a:r>
              <a:rPr lang="th-TH" sz="30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เป็นสื่อชนิดหนึ่ง ซึ่งเป็นสื่อโสตทัศน์ประกอบด้วยกล้องโทรทัศน์วงจรปิด หรือกล้องวีดีโอซึ่งติดตั้งอยู่บนแท่นฉายเพื่อถ่ายทอดภาพ ที่อยู่ข้างหน้ากล้องไม่ว่าจะเป็นข้อความหรือลายมือที่เขียนอยู่บนกระดาษ รูปภาพ หนังสือ หรือวัสดุที่มีขนาดไม่ใหญ่นักที่ผู้สอนต้องการนำมาแสดงรายละเอียดประกอบการสอน โดยเฉพาะวัสดุ 3 มิติ ที่มีความกว้าง ความยาว ความหนา หรือความลึก ในทางการเรียนการสอน ซึ่งเหมาะสมสำหรับการใช้กับสื่อประเภทของจริง  แต่เครื่องฉายภาพสามมิติ ที่มีขายตามท้องตลาดยังมีราคา</a:t>
            </a:r>
            <a:endParaRPr lang="en-GB" sz="30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7959" y="6227802"/>
            <a:ext cx="29398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000" i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.../สูงมาก สถานศึกษา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42097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2839</Words>
  <Application>Microsoft Office PowerPoint</Application>
  <PresentationFormat>นำเสนอทางหน้าจอ (4:3)</PresentationFormat>
  <Paragraphs>168</Paragraphs>
  <Slides>37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CordiaUPC</vt:lpstr>
      <vt:lpstr>Office Theme</vt:lpstr>
      <vt:lpstr>หน่วยที่ 2</vt:lpstr>
      <vt:lpstr>หัวข้อเรื่อง หน่วยที่ 2</vt:lpstr>
      <vt:lpstr>งานนำเสนอ PowerPoint</vt:lpstr>
      <vt:lpstr>2.1  การตั้งชื่อโครงการ</vt:lpstr>
      <vt:lpstr>Example การตั้งชื่อโครงการ</vt:lpstr>
      <vt:lpstr>2.2  การเขียนความเป็นมาของโครงการ</vt:lpstr>
      <vt:lpstr>2.2  การเขียนความเป็นมาของโครงการ</vt:lpstr>
      <vt:lpstr>Example การเขียนความเป็นมาของโครงการ</vt:lpstr>
      <vt:lpstr>Example การเขียนความเป็นมาของโครงการ</vt:lpstr>
      <vt:lpstr>Example การเขียนความเป็นมาของโครงการ</vt:lpstr>
      <vt:lpstr>2.3  การเขียนวัตถุประสงค์ของโครงการ</vt:lpstr>
      <vt:lpstr>Example การเขียนวัตถุประสงค์ของโครงการ</vt:lpstr>
      <vt:lpstr>2.4  การเขียนขอบเขตของโครงการ</vt:lpstr>
      <vt:lpstr>Example การเขียนขอบเขตของโครงการ</vt:lpstr>
      <vt:lpstr>Example การเขียนขอบเขตของโครงการ</vt:lpstr>
      <vt:lpstr>2.5  การเขียนประโยชน์ที่คาดว่าได้รับ</vt:lpstr>
      <vt:lpstr>Example การเขียนประโยชน์ที่คาดว่าได้รับ</vt:lpstr>
      <vt:lpstr>2.6  การเขียนคำนิยามศัพท์</vt:lpstr>
      <vt:lpstr>Example การเขียนนิยามศัพท์</vt:lpstr>
      <vt:lpstr>2.7  การกำหนดวิธีดำเนินการโครงการ</vt:lpstr>
      <vt:lpstr>Example การกำหนดวิธีดำเนินการโครงการ</vt:lpstr>
      <vt:lpstr>Example การกำหนดวิธีดำเนินการโครงการ</vt:lpstr>
      <vt:lpstr>Example การกำหนดวิธีดำเนินการโครงการ</vt:lpstr>
      <vt:lpstr>Example การกำหนดวิธีดำเนินการโครงการ</vt:lpstr>
      <vt:lpstr>Example การกำหนดวิธีดำเนินการโครงการ</vt:lpstr>
      <vt:lpstr>Example การกำหนดวิธีดำเนินการโครงการ</vt:lpstr>
      <vt:lpstr>Example การกำหนดวิธีดำเนินการโครงการ</vt:lpstr>
      <vt:lpstr>Example การกำหนดวิธีดำเนินการโครงการ</vt:lpstr>
      <vt:lpstr>Example การกำหนดวิธีดำเนินการโครงการ</vt:lpstr>
      <vt:lpstr>2.8  การเขียนแผนดำเนินการตลอดโครงการ</vt:lpstr>
      <vt:lpstr>Example การเขียนแผนดำเนินการตลอดโครงการ</vt:lpstr>
      <vt:lpstr>2.9  การเขียนแผนงบประมาณ       ในการดำเนินงานโครงการ</vt:lpstr>
      <vt:lpstr>Example การเขียนแผนงบประมาณ</vt:lpstr>
      <vt:lpstr>2.10  การเขียนหนังสืออ้างอิง</vt:lpstr>
      <vt:lpstr>Example การเขียนเอกสารอ้างอิง</vt:lpstr>
      <vt:lpstr>การเขียนโครงร่างโครงการ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Lemuel Conde</dc:creator>
  <cp:lastModifiedBy>Acer</cp:lastModifiedBy>
  <cp:revision>119</cp:revision>
  <cp:lastPrinted>2023-06-09T03:45:07Z</cp:lastPrinted>
  <dcterms:created xsi:type="dcterms:W3CDTF">2014-01-21T04:35:43Z</dcterms:created>
  <dcterms:modified xsi:type="dcterms:W3CDTF">2023-06-09T06:31:17Z</dcterms:modified>
</cp:coreProperties>
</file>