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5" r:id="rId2"/>
    <p:sldId id="266" r:id="rId3"/>
    <p:sldId id="284" r:id="rId4"/>
    <p:sldId id="318" r:id="rId5"/>
    <p:sldId id="319" r:id="rId6"/>
    <p:sldId id="320" r:id="rId7"/>
    <p:sldId id="287" r:id="rId8"/>
    <p:sldId id="322" r:id="rId9"/>
    <p:sldId id="321" r:id="rId10"/>
    <p:sldId id="323" r:id="rId11"/>
    <p:sldId id="324" r:id="rId12"/>
    <p:sldId id="325" r:id="rId13"/>
    <p:sldId id="291" r:id="rId14"/>
    <p:sldId id="326" r:id="rId15"/>
    <p:sldId id="327" r:id="rId16"/>
    <p:sldId id="328" r:id="rId17"/>
    <p:sldId id="300" r:id="rId18"/>
    <p:sldId id="329" r:id="rId19"/>
    <p:sldId id="301" r:id="rId20"/>
    <p:sldId id="330" r:id="rId21"/>
    <p:sldId id="283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CCCC"/>
    <a:srgbClr val="89E0FF"/>
    <a:srgbClr val="4D7246"/>
    <a:srgbClr val="275433"/>
    <a:srgbClr val="E9E8E4"/>
    <a:srgbClr val="7EA539"/>
    <a:srgbClr val="BEC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F4402-A175-4D5D-9FC4-0FEC59795DC1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FFB4-A83F-4163-AA9B-B0B2980B0B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77B327-787A-4741-89D2-E7F545BDD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B1AE616-D59C-4EE3-9E27-133F7285C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73AE291-8127-4981-81BE-C5DBF55A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FAFE46E-310A-4AA5-9E36-BC0F27ED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AA49BDD-888E-4A6E-B13D-B20E2C66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A067793-8528-4005-9A9F-38B39AD96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8D3E7FC-CA06-4452-8438-C3673A7C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15479CB-C095-4521-8029-09E6C5401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47E0BBD-DCAC-44E9-BF85-8B91456BB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6E37946-19C5-4A7A-83DD-47C7889B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1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D354F7A2-ECF6-47A3-B6FE-4513BBFD4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33C14535-2E0E-4A20-927A-AC2A8981B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E910E09-4EFA-43EA-A225-C4D631DB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7535B3A-DDCA-4C19-9140-09A5EA5C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CC1AF9B-5078-450C-9D60-C5CE9E46A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1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4288EA-B363-452C-A254-B410DD88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144131F-4772-4D4A-BDD6-C36FB69AA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92442B5-F0E6-43C7-89F3-270713E27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9892ABA-238A-42FB-85B2-82407525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AE2D902-9FA0-457A-8D96-A7AF6835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75C5683-E4EA-4C41-A472-D81110921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66EC5DC-8D46-4B8C-98EF-5602C224C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A4B2375-70C8-4464-B138-29FD23E1C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814F4FD-A6EC-4356-B5DF-B3BA9176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69997B2-0288-4968-B6C3-79E0FD8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9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3B1BF7D-9476-43E2-9E92-07321750C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0AE6CD1-EFFF-4E53-BA90-F243AC8D2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AC6BADF9-8991-4E92-853A-1B56C4E00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9AC74C2-D665-40E4-B734-79219911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FE06D7C-658B-4524-9100-6021F4B7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B55674E-8F4B-4DE1-B719-00773C9A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4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A2D61C3-FB4D-4099-A7EC-F7226F04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B296DF2-D361-4624-99C1-A0B9DCC4B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8F7950AA-C113-47E0-A382-6B14D694F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F112BCA5-09CA-4501-80EF-A439F4EA6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75335C99-1B60-4861-A320-82C42310D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CE4CC434-1E63-4615-A5B7-02EBCB2D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60EB44B6-4B6E-488B-8D4D-9FDD142A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E02166C4-B4F2-45FF-AD33-6AA5A5C4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79D45B5-0CF6-4373-9585-19657C6B5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152B76C4-5001-4276-903F-A45E34A9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EAB8C437-C664-4886-87A7-646D6F42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19313990-DCD0-4AB6-9A80-3ED187F7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41694275-182A-459E-974B-25C9E89F0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0C354E80-EEE9-4714-91C0-CFD6393A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DA03362-1849-43D4-B0FA-597A96F20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5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35667BC-ABCD-415A-8BE4-1DEDDED72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B3749549-A161-49D4-B790-F00B6C9D6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9D3785A-30B1-4B95-B933-0933E15A6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B647A61-8B9D-4821-A25C-938B128B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69D56FF-8D79-4BEA-A27F-29C82F51A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7A818BC-35D0-4287-914E-E1AD65E4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D2768FD-3E39-42F1-A6F7-533D50E45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D7664B41-68ED-46FE-8DBE-3F537D22C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3A407B2-8FAD-4C0B-9CAC-026E980F31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56C75F3-90C8-4D3D-8128-A5502466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E66D953-762B-49A7-8339-D1DE7484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139BA459-FFC0-4D4D-821D-E8237BB9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1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013184D4-6B4A-49BB-BFD5-0C1D85EB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971024F-44EE-4064-A8A1-BA21B0FC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A9252E0-88DD-448F-AACF-4D1470689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2F63-C488-4245-9F45-5CC2F4B9F400}" type="datetimeFigureOut">
              <a:rPr lang="en-US" smtClean="0"/>
              <a:t>6/29/2019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B66C98D-20DF-49BF-92A1-8A7785585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FD543B3-998D-46E4-AD07-4A63FCA2C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48B2A-85D6-4C69-9550-A0F9D3875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331201" y="4554134"/>
            <a:ext cx="7859438" cy="2173715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4332562" y="3103569"/>
            <a:ext cx="7859438" cy="1223013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4332562" y="1504521"/>
            <a:ext cx="7859438" cy="1371496"/>
          </a:xfrm>
          <a:prstGeom prst="rect">
            <a:avLst/>
          </a:prstGeom>
          <a:solidFill>
            <a:srgbClr val="89E0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1" y="1239115"/>
            <a:ext cx="2265528" cy="5618885"/>
          </a:xfrm>
          <a:prstGeom prst="rect">
            <a:avLst/>
          </a:prstGeom>
          <a:solidFill>
            <a:srgbClr val="00B0F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594746" y="1428215"/>
            <a:ext cx="759725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การสื่อสารเป็นสิ่งจำเป็น โดยเฉพาะการสื่อสารออนไลน์เป็นช่องทางที่ทันสมัย รวดเร็ว ซึ่งปัจจุบันหน่วยงานต่างๆใช้ใน การเจรจาทางธุรกิจ  การสั่งซื้อสินค้า การเชิญประชุม ผู้เรียนควรได้ศึกษาคำศัพท์ สำนวนภาษาเกี่ยวกับการใช้คอมพิวเตอร์ การใช้ภาษาสื่อสารทา ง 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email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เพื่อให้การปฏิบัติงานในองค์กรหรือหน่วยงานดำเนินได้อย่างมีประสิทธิภาพ</a:t>
            </a:r>
            <a:endParaRPr lang="en-US" sz="2000" dirty="0">
              <a:effectLst/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48483" y="3172420"/>
            <a:ext cx="449739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68288" algn="l"/>
              </a:tabLst>
            </a:pP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</a:t>
            </a: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 คำศัพท์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สำนวนภาษา เกี่ยวกับการสื่อสารออนไลน์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68288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	บทสนทนาเกี่ยวกับการสื่อสารออนไลน์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68288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	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Sequencing </a:t>
            </a:r>
            <a:endParaRPr lang="en-US" sz="2000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48483" y="4482480"/>
            <a:ext cx="69218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เมื่อศึกษาบทเรียนนี้จบแล้ว ผู้เรียน</a:t>
            </a:r>
            <a:r>
              <a:rPr lang="th-TH" sz="2000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สามารถ</a:t>
            </a:r>
          </a:p>
          <a:p>
            <a:pPr marL="174625">
              <a:lnSpc>
                <a:spcPct val="1150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1.	บอกคำศัพท์ สำนวนภาษา เกี่ยวกับเครื่องใช้สำนักงาน การสื่อสารออนไลน์ได้</a:t>
            </a:r>
          </a:p>
          <a:p>
            <a:pPr marL="174625">
              <a:lnSpc>
                <a:spcPct val="1150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	สนทนาเกี่ยวกับการสื่อสารออนไลน์ และการลำดับขั้นตอนได้</a:t>
            </a:r>
          </a:p>
          <a:p>
            <a:pPr marL="174625">
              <a:lnSpc>
                <a:spcPct val="1150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3.	เขียน 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email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สื่อสารเบื้องต้นได้</a:t>
            </a:r>
          </a:p>
          <a:p>
            <a:pPr marL="174625">
              <a:lnSpc>
                <a:spcPct val="1150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	เขียนข้อมูล ลำดับขั้นตอนได้</a:t>
            </a:r>
          </a:p>
          <a:p>
            <a:pPr marL="174625">
              <a:lnSpc>
                <a:spcPct val="115000"/>
              </a:lnSpc>
              <a:spcAft>
                <a:spcPts val="0"/>
              </a:spcAft>
              <a:tabLst>
                <a:tab pos="444500" algn="l"/>
              </a:tabLst>
            </a:pP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5.	สรุปสาระสำคัญจาก 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websites 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ได้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2517" y="1609228"/>
            <a:ext cx="3063322" cy="1042753"/>
            <a:chOff x="416857" y="1490381"/>
            <a:chExt cx="3063322" cy="1042753"/>
          </a:xfrm>
        </p:grpSpPr>
        <p:sp>
          <p:nvSpPr>
            <p:cNvPr id="7" name="Rounded Rectangle 6"/>
            <p:cNvSpPr/>
            <p:nvPr/>
          </p:nvSpPr>
          <p:spPr>
            <a:xfrm>
              <a:off x="982638" y="1832296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สาระสำคัญ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9412" r="964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6857" y="1490381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6" name="Group 15"/>
          <p:cNvGrpSpPr/>
          <p:nvPr/>
        </p:nvGrpSpPr>
        <p:grpSpPr>
          <a:xfrm>
            <a:off x="642046" y="3099609"/>
            <a:ext cx="3083793" cy="1009701"/>
            <a:chOff x="396386" y="2980762"/>
            <a:chExt cx="3083793" cy="1009701"/>
          </a:xfrm>
        </p:grpSpPr>
        <p:sp>
          <p:nvSpPr>
            <p:cNvPr id="9" name="Rounded Rectangle 8"/>
            <p:cNvSpPr/>
            <p:nvPr/>
          </p:nvSpPr>
          <p:spPr>
            <a:xfrm>
              <a:off x="982638" y="3289625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สาระการเรียนรู้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386" y="2980762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7" name="Group 16"/>
          <p:cNvGrpSpPr/>
          <p:nvPr/>
        </p:nvGrpSpPr>
        <p:grpSpPr>
          <a:xfrm>
            <a:off x="662517" y="4865801"/>
            <a:ext cx="3083793" cy="1027696"/>
            <a:chOff x="416857" y="4746954"/>
            <a:chExt cx="3083793" cy="1027696"/>
          </a:xfrm>
        </p:grpSpPr>
        <p:sp>
          <p:nvSpPr>
            <p:cNvPr id="10" name="Rounded Rectangle 9"/>
            <p:cNvSpPr/>
            <p:nvPr/>
          </p:nvSpPr>
          <p:spPr>
            <a:xfrm>
              <a:off x="1003109" y="5073812"/>
              <a:ext cx="2497541" cy="700838"/>
            </a:xfrm>
            <a:prstGeom prst="roundRect">
              <a:avLst/>
            </a:prstGeom>
            <a:solidFill>
              <a:srgbClr val="00206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800" dirty="0" smtClean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ผลการเรียนรู้ที่คาดหวัง</a:t>
              </a:r>
              <a:endParaRPr lang="th-TH" sz="28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6857" y="4746954"/>
              <a:ext cx="1172504" cy="6897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8202305" y="0"/>
            <a:ext cx="3989695" cy="1239115"/>
            <a:chOff x="8202305" y="-980"/>
            <a:chExt cx="3989695" cy="1239115"/>
          </a:xfrm>
        </p:grpSpPr>
        <p:sp>
          <p:nvSpPr>
            <p:cNvPr id="13" name="Rectangle 12"/>
            <p:cNvSpPr/>
            <p:nvPr/>
          </p:nvSpPr>
          <p:spPr>
            <a:xfrm>
              <a:off x="10331354" y="-980"/>
              <a:ext cx="1860645" cy="3285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2305" y="454314"/>
              <a:ext cx="3989694" cy="328526"/>
            </a:xfrm>
            <a:prstGeom prst="rect">
              <a:avLst/>
            </a:prstGeom>
            <a:solidFill>
              <a:srgbClr val="89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31355" y="909609"/>
              <a:ext cx="1860645" cy="32852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12" r="96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6570" y="161308"/>
            <a:ext cx="1331422" cy="78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Rectangle 24"/>
          <p:cNvSpPr/>
          <p:nvPr/>
        </p:nvSpPr>
        <p:spPr>
          <a:xfrm>
            <a:off x="8828595" y="3121642"/>
            <a:ext cx="28855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tabLst>
                <a:tab pos="269875" algn="l"/>
              </a:tabLst>
            </a:pP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4.	Using simple emails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tabLst>
                <a:tab pos="269875" algn="l"/>
              </a:tabLst>
            </a:pP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5.	</a:t>
            </a:r>
            <a:r>
              <a:rPr lang="th-TH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เนื้อเรื่องเกี่ยวกับ</a:t>
            </a:r>
            <a:r>
              <a:rPr lang="en-US" sz="2000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website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6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52777"/>
            <a:ext cx="6778827" cy="7850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7141" y="1362915"/>
            <a:ext cx="8454859" cy="5495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239116"/>
            <a:ext cx="2265528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957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52777"/>
            <a:ext cx="6778827" cy="7850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239116"/>
            <a:ext cx="2265528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066" y="1239116"/>
            <a:ext cx="8096887" cy="555123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52777"/>
            <a:ext cx="6778827" cy="7850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239116"/>
            <a:ext cx="2265528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537" y="1669396"/>
            <a:ext cx="8248144" cy="47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15730"/>
            <a:ext cx="12192000" cy="44227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91" y="332520"/>
            <a:ext cx="69913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" y="1511890"/>
            <a:ext cx="6948725" cy="2196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351" y="1476398"/>
            <a:ext cx="3653661" cy="475725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51" b="91020" l="8143" r="48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5" t="2014" r="48480" b="8949"/>
          <a:stretch/>
        </p:blipFill>
        <p:spPr bwMode="auto">
          <a:xfrm flipH="1">
            <a:off x="9707828" y="3022290"/>
            <a:ext cx="2617470" cy="3393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44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91" y="332520"/>
            <a:ext cx="69913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7179"/>
          <a:stretch/>
        </p:blipFill>
        <p:spPr>
          <a:xfrm>
            <a:off x="231305" y="1652442"/>
            <a:ext cx="5645645" cy="4366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036" y="1652442"/>
            <a:ext cx="5446460" cy="40434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9500" y="1285691"/>
            <a:ext cx="3712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ngsanaUPC" panose="02020603050405020304" pitchFamily="18" charset="0"/>
              </a:rPr>
              <a:t>Answer </a:t>
            </a:r>
            <a:r>
              <a:rPr lang="en-US" sz="2400" b="1" dirty="0">
                <a:solidFill>
                  <a:srgbClr val="FF0000"/>
                </a:solidFill>
                <a:latin typeface="AngsanaUPC" panose="02020603050405020304" pitchFamily="18" charset="0"/>
              </a:rPr>
              <a:t>the questions from these emails. 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7771" y="6109137"/>
            <a:ext cx="51382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1. What is the training course?</a:t>
            </a:r>
            <a:endParaRPr lang="en-US" sz="1600" dirty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   </a:t>
            </a:r>
            <a:r>
              <a:rPr lang="en-US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______________________________________________________________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948941" y="6101079"/>
            <a:ext cx="51583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2.  Who would like to attend the course?</a:t>
            </a:r>
            <a:endParaRPr lang="en-US" sz="1600" dirty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   ______________________________________________________________</a:t>
            </a:r>
            <a:endParaRPr lang="en-US" sz="1600" dirty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088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415730"/>
            <a:ext cx="12192000" cy="44227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91" y="332520"/>
            <a:ext cx="69913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735" y="2113953"/>
            <a:ext cx="8113669" cy="413617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354760" y="1386375"/>
            <a:ext cx="8450621" cy="561975"/>
            <a:chOff x="2547937" y="1404789"/>
            <a:chExt cx="8450621" cy="5619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00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591" y="332520"/>
            <a:ext cx="6991350" cy="714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8645" y="1388440"/>
            <a:ext cx="8450621" cy="561975"/>
            <a:chOff x="2547937" y="1404789"/>
            <a:chExt cx="8450621" cy="5619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7937" y="1404789"/>
              <a:ext cx="1123950" cy="561975"/>
            </a:xfrm>
            <a:prstGeom prst="rect">
              <a:avLst/>
            </a:prstGeom>
          </p:spPr>
        </p:pic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V="1">
              <a:off x="3671887" y="1674254"/>
              <a:ext cx="7326671" cy="115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595" y="1734105"/>
            <a:ext cx="5553075" cy="409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76530" y="2073755"/>
            <a:ext cx="5152745" cy="4698045"/>
            <a:chOff x="5053591" y="1789220"/>
            <a:chExt cx="5953125" cy="52101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53591" y="1789220"/>
              <a:ext cx="5953125" cy="26479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3591" y="4437170"/>
              <a:ext cx="5953125" cy="256222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35756" y="2073755"/>
            <a:ext cx="60007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9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542" y="232179"/>
            <a:ext cx="6972300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82" y="1916005"/>
            <a:ext cx="6074488" cy="25502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882" y="1505124"/>
            <a:ext cx="280147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Top </a:t>
            </a:r>
            <a:r>
              <a:rPr lang="en-US" b="1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Mobile Applications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132" y="1916005"/>
            <a:ext cx="5779710" cy="316901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56882" y="4813655"/>
            <a:ext cx="5934075" cy="1531529"/>
            <a:chOff x="385762" y="5085017"/>
            <a:chExt cx="5934075" cy="15315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762" y="5085017"/>
              <a:ext cx="5934075" cy="4000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027" y="5467923"/>
              <a:ext cx="5846810" cy="1148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1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2542" y="232179"/>
            <a:ext cx="6972300" cy="75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81" y="1747156"/>
            <a:ext cx="5997068" cy="39528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742" y="2302871"/>
            <a:ext cx="6134100" cy="2924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r="17296"/>
          <a:stretch/>
        </p:blipFill>
        <p:spPr>
          <a:xfrm>
            <a:off x="184281" y="2302871"/>
            <a:ext cx="5625778" cy="25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4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6"/>
            <a:ext cx="1707776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8" y="0"/>
            <a:ext cx="5765442" cy="1263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7776" y="1761032"/>
            <a:ext cx="6454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5B3"/>
                </a:solidFill>
                <a:latin typeface="AngsanaUPC" panose="02020603050405020304" pitchFamily="18" charset="0"/>
              </a:rPr>
              <a:t>A. Read the sentences and find an error in each sentence. Correct them. 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1290917" y="2398106"/>
            <a:ext cx="9750513" cy="3300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355" indent="457200" algn="just">
              <a:lnSpc>
                <a:spcPts val="3600"/>
              </a:lnSpc>
              <a:spcAft>
                <a:spcPts val="0"/>
              </a:spcAft>
            </a:pPr>
            <a:r>
              <a:rPr lang="en-US" sz="2400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1.  I’ve made five emails this morning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.	___________________________</a:t>
            </a:r>
            <a:endParaRPr lang="en-US" sz="2400" dirty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173355" indent="457200" algn="just">
              <a:lnSpc>
                <a:spcPts val="3600"/>
              </a:lnSpc>
              <a:spcAft>
                <a:spcPts val="0"/>
              </a:spcAft>
            </a:pPr>
            <a:r>
              <a:rPr lang="en-US" sz="2400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2.  We send a computer every day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.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___________________________</a:t>
            </a:r>
            <a:endParaRPr lang="en-US" sz="2400" dirty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173355" indent="457200" algn="just">
              <a:lnSpc>
                <a:spcPts val="3600"/>
              </a:lnSpc>
              <a:spcAft>
                <a:spcPts val="0"/>
              </a:spcAft>
            </a:pPr>
            <a:r>
              <a:rPr lang="en-US" sz="2400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3.  My jobs are to send an email, make photocopying and do filing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.  ________________________________</a:t>
            </a:r>
            <a:endParaRPr lang="en-US" sz="2400" dirty="0" smtClean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173355" indent="457200" algn="just">
              <a:lnSpc>
                <a:spcPts val="3600"/>
              </a:lnSpc>
              <a:spcAft>
                <a:spcPts val="0"/>
              </a:spcAft>
            </a:pP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4</a:t>
            </a:r>
            <a:r>
              <a:rPr lang="en-US" sz="2400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.  Let’s make a bread for coffee now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.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___________________________</a:t>
            </a:r>
            <a:endParaRPr lang="en-US" sz="2400" dirty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173355" indent="457200" algn="just">
              <a:lnSpc>
                <a:spcPts val="3600"/>
              </a:lnSpc>
              <a:spcAft>
                <a:spcPts val="0"/>
              </a:spcAft>
            </a:pPr>
            <a:r>
              <a:rPr lang="en-US" sz="2400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5.  Could you chat beautiful flowers for me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?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___________________________</a:t>
            </a:r>
            <a:endParaRPr lang="en-US" sz="2400" dirty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173355" indent="457200" algn="just">
              <a:lnSpc>
                <a:spcPts val="3600"/>
              </a:lnSpc>
              <a:spcAft>
                <a:spcPts val="0"/>
              </a:spcAft>
            </a:pPr>
            <a:r>
              <a:rPr lang="en-US" sz="2400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6.  Do you mind taking a phone call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?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___________________________</a:t>
            </a:r>
            <a:endParaRPr lang="en-US" sz="2400" dirty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173355" indent="457200" algn="just">
              <a:lnSpc>
                <a:spcPts val="3600"/>
              </a:lnSpc>
              <a:spcAft>
                <a:spcPts val="0"/>
              </a:spcAft>
            </a:pPr>
            <a:r>
              <a:rPr lang="en-US" sz="2400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7.  Could you tell me how to print the </a:t>
            </a:r>
            <a:r>
              <a:rPr lang="en-US" sz="2400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internet?___________________________</a:t>
            </a:r>
            <a:endParaRPr lang="en-US" sz="24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28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5"/>
            <a:ext cx="2265528" cy="56188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910500" y="2401151"/>
            <a:ext cx="318709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In this unit, you will learn about</a:t>
            </a:r>
            <a:r>
              <a:rPr lang="en-US" sz="2400" b="1" dirty="0" smtClean="0">
                <a:solidFill>
                  <a:srgbClr val="0D0D0D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... </a:t>
            </a:r>
            <a:endParaRPr lang="th-TH" sz="2400" b="1" dirty="0">
              <a:solidFill>
                <a:srgbClr val="0D0D0D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412" r="96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789" y="1848795"/>
            <a:ext cx="1331422" cy="78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883" y="132546"/>
            <a:ext cx="7010400" cy="762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90479" y="712694"/>
            <a:ext cx="5359592" cy="6139861"/>
            <a:chOff x="4467165" y="833997"/>
            <a:chExt cx="6743700" cy="77533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7165" y="833997"/>
              <a:ext cx="6743700" cy="25812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76690" y="3415272"/>
              <a:ext cx="6734175" cy="5172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33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3447" y="1239116"/>
            <a:ext cx="1707776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558" y="0"/>
            <a:ext cx="5765442" cy="1263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447" y="1415704"/>
            <a:ext cx="6305550" cy="3829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646" y="5167994"/>
            <a:ext cx="53816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4096987" cy="68580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6991815" y="12265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6991815" y="22933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9985" y="0"/>
            <a:ext cx="77120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6"/>
            <a:ext cx="2265528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572" y="1922480"/>
            <a:ext cx="7269478" cy="429873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339572" y="1484535"/>
            <a:ext cx="2132965" cy="3581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Chaparral Pro" panose="02060503040505020203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A. Office 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Chaparral Pro" panose="02060503040505020203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Supply</a:t>
            </a:r>
            <a:endParaRPr lang="en-US" sz="1200" dirty="0">
              <a:effectLst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29337" y="1190320"/>
            <a:ext cx="2331722" cy="48409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solidFill>
                <a:srgbClr val="000000"/>
              </a:solidFill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000000"/>
                </a:solidFill>
                <a:latin typeface="Chaparral Pro" panose="02060503040505020203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B</a:t>
            </a:r>
            <a:r>
              <a:rPr lang="en-US" sz="1600" b="1" dirty="0">
                <a:solidFill>
                  <a:srgbClr val="000000"/>
                </a:solidFill>
                <a:latin typeface="Chaparral Pro" panose="02060503040505020203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. Office </a:t>
            </a:r>
            <a:r>
              <a:rPr lang="en-US" sz="1600" b="1" dirty="0">
                <a:solidFill>
                  <a:srgbClr val="000000"/>
                </a:solidFill>
                <a:latin typeface="Chaparral Pro" panose="02060503040505020203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activities</a:t>
            </a:r>
            <a:r>
              <a:rPr lang="en-US" sz="1600" b="1" dirty="0">
                <a:solidFill>
                  <a:srgbClr val="000000"/>
                </a:solidFill>
                <a:latin typeface="Chaparral Pro" panose="02060503040505020203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2400" b="1" dirty="0">
                <a:solidFill>
                  <a:srgbClr val="000000"/>
                </a:solidFill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endParaRPr lang="en-US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8829336" y="1781908"/>
            <a:ext cx="2721687" cy="272478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send an email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make an appointment   make a phone call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do filing		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take a break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do photocopying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go to a meeting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use a computer use the internet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 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829336" y="4867644"/>
            <a:ext cx="2581275" cy="3581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000000"/>
                </a:solidFill>
                <a:latin typeface="Chaparral Pro" panose="02060503040505020203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C.  </a:t>
            </a:r>
            <a:r>
              <a:rPr lang="en-US" sz="1600" b="1" dirty="0">
                <a:solidFill>
                  <a:srgbClr val="000000"/>
                </a:solidFill>
                <a:latin typeface="Chaparral Pro" panose="02060503040505020203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Computer </a:t>
            </a:r>
            <a:r>
              <a:rPr lang="en-US" sz="1600" b="1" dirty="0" smtClean="0">
                <a:solidFill>
                  <a:srgbClr val="000000"/>
                </a:solidFill>
                <a:latin typeface="Chaparral Pro" panose="02060503040505020203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expressions</a:t>
            </a:r>
            <a:endParaRPr lang="en-US" sz="1100" dirty="0">
              <a:effectLst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8829336" y="5320799"/>
            <a:ext cx="2721687" cy="131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1600" b="1" dirty="0" smtClean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website</a:t>
            </a:r>
            <a:r>
              <a:rPr lang="en-US" sz="16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1600" b="1" dirty="0" smtClean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print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c</a:t>
            </a:r>
            <a:r>
              <a:rPr lang="en-US" sz="1600" b="1" dirty="0" smtClean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opy</a:t>
            </a:r>
            <a:r>
              <a:rPr lang="en-US" sz="16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1600" b="1" dirty="0" smtClean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save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1600" b="1" dirty="0" smtClean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upload</a:t>
            </a:r>
            <a:r>
              <a:rPr lang="en-US" sz="16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1600" b="1" dirty="0" smtClean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download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chat	</a:t>
            </a:r>
            <a:r>
              <a:rPr lang="en-US" sz="1600" b="1" dirty="0" smtClean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surf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file	</a:t>
            </a:r>
            <a:r>
              <a:rPr lang="en-US" sz="1600" b="1" dirty="0" smtClean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software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sz="1600" b="1" dirty="0">
                <a:effectLst/>
                <a:latin typeface="AngsanaUPC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</a:rPr>
              <a:t> </a:t>
            </a:r>
            <a:endParaRPr lang="en-US" sz="16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878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6"/>
            <a:ext cx="2265528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49964" y="1380417"/>
            <a:ext cx="6014507" cy="5222140"/>
            <a:chOff x="5549964" y="1380417"/>
            <a:chExt cx="6014507" cy="52221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49964" y="1380417"/>
              <a:ext cx="6014507" cy="17650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1816" y="3209350"/>
              <a:ext cx="5905761" cy="159773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8710" y="4870981"/>
              <a:ext cx="5878867" cy="1731576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2903182" y="2020097"/>
            <a:ext cx="2223247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1000"/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a conference table </a:t>
            </a:r>
            <a:endParaRPr lang="en-US" sz="2400" b="1" dirty="0" smtClean="0">
              <a:solidFill>
                <a:srgbClr val="221E1F"/>
              </a:solidFill>
              <a:latin typeface="AngsanaUPC" panose="02020603050405020304" pitchFamily="18" charset="0"/>
            </a:endParaRPr>
          </a:p>
          <a:p>
            <a:pPr marR="1000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a </a:t>
            </a:r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photocopier </a:t>
            </a:r>
            <a:endParaRPr lang="en-US" sz="2400" b="1" dirty="0" smtClean="0">
              <a:solidFill>
                <a:srgbClr val="221E1F"/>
              </a:solidFill>
              <a:latin typeface="AngsanaUPC" panose="02020603050405020304" pitchFamily="18" charset="0"/>
            </a:endParaRPr>
          </a:p>
          <a:p>
            <a:pPr marR="1000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a </a:t>
            </a:r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bookcase </a:t>
            </a:r>
            <a:endParaRPr lang="en-US" sz="2400" dirty="0">
              <a:solidFill>
                <a:srgbClr val="000000"/>
              </a:solidFill>
              <a:latin typeface="AngsanaUPC" panose="02020603050405020304" pitchFamily="18" charset="0"/>
            </a:endParaRPr>
          </a:p>
          <a:p>
            <a:pPr marR="1000"/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a calculator </a:t>
            </a:r>
            <a:endParaRPr lang="en-US" sz="2400" b="1" dirty="0" smtClean="0">
              <a:solidFill>
                <a:srgbClr val="221E1F"/>
              </a:solidFill>
              <a:latin typeface="AngsanaUPC" panose="02020603050405020304" pitchFamily="18" charset="0"/>
            </a:endParaRPr>
          </a:p>
          <a:p>
            <a:pPr marR="1000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a </a:t>
            </a:r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printer </a:t>
            </a:r>
            <a:endParaRPr lang="en-US" sz="2400" b="1" dirty="0" smtClean="0">
              <a:solidFill>
                <a:srgbClr val="221E1F"/>
              </a:solidFill>
              <a:latin typeface="AngsanaUPC" panose="02020603050405020304" pitchFamily="18" charset="0"/>
            </a:endParaRPr>
          </a:p>
          <a:p>
            <a:pPr marR="1000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a </a:t>
            </a:r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computer </a:t>
            </a:r>
            <a:endParaRPr lang="en-US" sz="2400" dirty="0">
              <a:solidFill>
                <a:srgbClr val="000000"/>
              </a:solidFill>
              <a:latin typeface="AngsanaUPC" panose="02020603050405020304" pitchFamily="18" charset="0"/>
            </a:endParaRPr>
          </a:p>
          <a:p>
            <a:pPr marR="1000"/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a document file </a:t>
            </a:r>
            <a:endParaRPr lang="en-US" sz="2400" b="1" dirty="0" smtClean="0">
              <a:solidFill>
                <a:srgbClr val="221E1F"/>
              </a:solidFill>
              <a:latin typeface="AngsanaUPC" panose="02020603050405020304" pitchFamily="18" charset="0"/>
            </a:endParaRPr>
          </a:p>
          <a:p>
            <a:pPr marR="1000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a </a:t>
            </a:r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file cabinet </a:t>
            </a:r>
            <a:endParaRPr lang="en-US" sz="2400" b="1" dirty="0" smtClean="0">
              <a:solidFill>
                <a:srgbClr val="221E1F"/>
              </a:solidFill>
              <a:latin typeface="AngsanaUPC" panose="02020603050405020304" pitchFamily="18" charset="0"/>
            </a:endParaRPr>
          </a:p>
          <a:p>
            <a:pPr marR="1000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a </a:t>
            </a:r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notebook </a:t>
            </a:r>
            <a:endParaRPr lang="th-TH" sz="2400" dirty="0">
              <a:latin typeface="AngsanaUPC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2293" y="901072"/>
            <a:ext cx="3297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D42129"/>
                </a:solidFill>
                <a:latin typeface="AngsanaUPC" panose="02020603050405020304" pitchFamily="18" charset="0"/>
              </a:rPr>
              <a:t>A. Match the pictures to the words.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3378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6"/>
            <a:ext cx="2265528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47217" y="1325646"/>
            <a:ext cx="4250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D42129"/>
                </a:solidFill>
                <a:latin typeface="AngsanaUPC" panose="02020603050405020304" pitchFamily="18" charset="0"/>
              </a:rPr>
              <a:t>B. Complete the table with the given words. </a:t>
            </a:r>
            <a:endParaRPr lang="th-TH" sz="2400" dirty="0"/>
          </a:p>
        </p:txBody>
      </p:sp>
      <p:sp>
        <p:nvSpPr>
          <p:cNvPr id="13" name="Rectangle 12"/>
          <p:cNvSpPr/>
          <p:nvPr/>
        </p:nvSpPr>
        <p:spPr>
          <a:xfrm>
            <a:off x="672769" y="2533247"/>
            <a:ext cx="1108247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221E1F"/>
                </a:solidFill>
                <a:latin typeface="AngsanaUPC" panose="02020603050405020304" pitchFamily="18" charset="0"/>
              </a:rPr>
              <a:t>do </a:t>
            </a:r>
            <a:endParaRPr lang="en-US" sz="2400" b="1" dirty="0" smtClean="0">
              <a:solidFill>
                <a:srgbClr val="221E1F"/>
              </a:solidFill>
              <a:latin typeface="AngsanaUPC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send </a:t>
            </a:r>
          </a:p>
          <a:p>
            <a:pPr algn="ctr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make </a:t>
            </a:r>
          </a:p>
          <a:p>
            <a:pPr algn="ctr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go </a:t>
            </a:r>
          </a:p>
          <a:p>
            <a:pPr algn="ctr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use </a:t>
            </a:r>
          </a:p>
          <a:p>
            <a:pPr algn="ctr"/>
            <a:r>
              <a:rPr lang="en-US" sz="2400" b="1" dirty="0" smtClean="0">
                <a:solidFill>
                  <a:srgbClr val="221E1F"/>
                </a:solidFill>
                <a:latin typeface="AngsanaUPC" panose="02020603050405020304" pitchFamily="18" charset="0"/>
              </a:rPr>
              <a:t>take </a:t>
            </a:r>
            <a:endParaRPr lang="th-TH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431" y="2102131"/>
            <a:ext cx="8713702" cy="39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6"/>
            <a:ext cx="2265528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4311" y="237439"/>
            <a:ext cx="6799932" cy="7303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74311" y="967802"/>
            <a:ext cx="3528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D42129"/>
                </a:solidFill>
                <a:latin typeface="AngsanaUPC" panose="02020603050405020304" pitchFamily="18" charset="0"/>
              </a:rPr>
              <a:t>C. Put the correct verbs in the blanks. </a:t>
            </a:r>
            <a:endParaRPr lang="th-TH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698" y="1334291"/>
            <a:ext cx="6847221" cy="54285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21081" y="1417067"/>
            <a:ext cx="1323567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send	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print </a:t>
            </a: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type</a:t>
            </a: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receive</a:t>
            </a: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type </a:t>
            </a: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in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reply </a:t>
            </a: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to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save</a:t>
            </a: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endParaRPr lang="en-US" sz="2400" dirty="0"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start up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write</a:t>
            </a: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	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search </a:t>
            </a: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for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shut down</a:t>
            </a: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connect </a:t>
            </a:r>
            <a:r>
              <a:rPr lang="en-US" sz="2400" b="1" dirty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to	</a:t>
            </a:r>
            <a:endParaRPr lang="en-US" sz="2400" b="1" dirty="0" smtClean="0">
              <a:latin typeface="AngsanaUPC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Download</a:t>
            </a:r>
          </a:p>
          <a:p>
            <a:pPr>
              <a:spcAft>
                <a:spcPts val="0"/>
              </a:spcAft>
              <a:tabLst>
                <a:tab pos="174625" algn="l"/>
                <a:tab pos="806450" algn="l"/>
              </a:tabLst>
            </a:pPr>
            <a:r>
              <a:rPr lang="en-US" sz="2400" b="1" dirty="0" smtClean="0">
                <a:latin typeface="AngsanaUPC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visit</a:t>
            </a:r>
            <a:endParaRPr lang="en-US" sz="2400" dirty="0">
              <a:effectLst/>
              <a:latin typeface="AngsanaUPC" panose="02020603050405020304" pitchFamily="18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741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239116"/>
            <a:ext cx="2265528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52777"/>
            <a:ext cx="6778827" cy="7850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854" y="1020990"/>
            <a:ext cx="3228975" cy="438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9714" y="1520490"/>
            <a:ext cx="1455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1BC"/>
                </a:solidFill>
                <a:latin typeface="AngsanaUPC" panose="02020603050405020304" pitchFamily="18" charset="0"/>
              </a:rPr>
              <a:t>In the office </a:t>
            </a:r>
            <a:endParaRPr lang="th-TH" sz="2800" dirty="0"/>
          </a:p>
        </p:txBody>
      </p:sp>
      <p:sp>
        <p:nvSpPr>
          <p:cNvPr id="5" name="Rectangle 4"/>
          <p:cNvSpPr/>
          <p:nvPr/>
        </p:nvSpPr>
        <p:spPr>
          <a:xfrm>
            <a:off x="3508329" y="2043710"/>
            <a:ext cx="8395448" cy="4662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Jane :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Sarah, could you help me, please?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Sarah :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Certainly.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Jane </a:t>
            </a:r>
            <a:r>
              <a:rPr lang="en-US" b="1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:</a:t>
            </a:r>
            <a:r>
              <a:rPr lang="en-US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Could you send an email to our </a:t>
            </a:r>
            <a:r>
              <a:rPr lang="en-US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staff?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</a:t>
            </a: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    </a:t>
            </a:r>
            <a:r>
              <a:rPr lang="en-US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We 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are going to have a training on an English email writing for them.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Sarah </a:t>
            </a:r>
            <a:r>
              <a:rPr lang="en-US" b="1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en-US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en-US" dirty="0" err="1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Er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….. I’m not sure how to send an email.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Jane  </a:t>
            </a:r>
            <a:r>
              <a:rPr lang="en-US" b="1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:</a:t>
            </a:r>
            <a:r>
              <a:rPr lang="en-US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 t’s 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very easy. First, you start a new email. Then type in the messages. </a:t>
            </a:r>
            <a:endParaRPr lang="en-US" sz="1600" dirty="0" smtClean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                </a:t>
            </a:r>
            <a:r>
              <a:rPr lang="en-US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After 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that type in the address.  Finally click send.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b="1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Sarah </a:t>
            </a:r>
            <a:r>
              <a:rPr lang="en-US" b="1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Oh! I can do that. Thank you.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Jane </a:t>
            </a:r>
            <a:r>
              <a:rPr lang="en-US" b="1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:</a:t>
            </a:r>
            <a:r>
              <a:rPr lang="en-US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You’re welcome. Oh! I forgot, after the training we’ll have the </a:t>
            </a:r>
            <a:r>
              <a:rPr lang="en-US" dirty="0" err="1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Songkran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457200" indent="457200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dirty="0" smtClean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     celebration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.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Sarah  :</a:t>
            </a:r>
            <a:r>
              <a:rPr lang="en-US" dirty="0">
                <a:latin typeface="Chaparral Pro" panose="02060503040505020203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 Really! That’s a fantastic day.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32874" y="3485568"/>
            <a:ext cx="3508817" cy="3372432"/>
            <a:chOff x="939359" y="325808"/>
            <a:chExt cx="3508817" cy="3372432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82" b="98367" l="54143" r="95857">
                          <a14:backgroundMark x1="60286" y1="45714" x2="60714" y2="56122"/>
                          <a14:backgroundMark x1="86000" y1="38776" x2="87714" y2="62449"/>
                          <a14:backgroundMark x1="78000" y1="75306" x2="79143" y2="78367"/>
                          <a14:backgroundMark x1="66286" y1="71020" x2="66571" y2="76939"/>
                          <a14:backgroundMark x1="66429" y1="67551" x2="66429" y2="71020"/>
                          <a14:backgroundMark x1="61857" y1="43469" x2="59857" y2="60000"/>
                          <a14:backgroundMark x1="79571" y1="52653" x2="86429" y2="65918"/>
                          <a14:backgroundMark x1="67429" y1="48980" x2="68714" y2="5102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76" t="1119" r="2283" b="1787"/>
            <a:stretch/>
          </p:blipFill>
          <p:spPr bwMode="auto">
            <a:xfrm>
              <a:off x="1590675" y="1647825"/>
              <a:ext cx="1389380" cy="20504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78" b="97551" l="54429" r="94857">
                          <a14:backgroundMark x1="59000" y1="41633" x2="56571" y2="55918"/>
                          <a14:backgroundMark x1="80143" y1="45714" x2="92286" y2="48980"/>
                          <a14:backgroundMark x1="81429" y1="51224" x2="81857" y2="520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16" t="3579" r="4007" b="3356"/>
            <a:stretch/>
          </p:blipFill>
          <p:spPr bwMode="auto">
            <a:xfrm flipH="1">
              <a:off x="2619375" y="1771650"/>
              <a:ext cx="1281430" cy="192468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1" name="Rounded Rectangular Callout 70"/>
            <p:cNvSpPr/>
            <p:nvPr/>
          </p:nvSpPr>
          <p:spPr>
            <a:xfrm>
              <a:off x="939359" y="325808"/>
              <a:ext cx="2040695" cy="889550"/>
            </a:xfrm>
            <a:prstGeom prst="wedgeRoundRectCallout">
              <a:avLst>
                <a:gd name="adj1" fmla="val 23990"/>
                <a:gd name="adj2" fmla="val 111725"/>
                <a:gd name="adj3" fmla="val 16667"/>
              </a:avLst>
            </a:prstGeom>
            <a:solidFill>
              <a:srgbClr val="FFCC6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Chaparral Pro" panose="02060503040505020203" pitchFamily="18" charset="0"/>
                  <a:ea typeface="Times New Roman" panose="02020603050405020304" pitchFamily="18" charset="0"/>
                  <a:cs typeface="Cordia New" panose="020B0304020202020204" pitchFamily="34" charset="-34"/>
                </a:rPr>
                <a:t>Sarah, could you help me, please?</a:t>
              </a:r>
              <a:endParaRPr lang="en-US" sz="14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  <p:sp>
          <p:nvSpPr>
            <p:cNvPr id="72" name="Rounded Rectangular Callout 71"/>
            <p:cNvSpPr/>
            <p:nvPr/>
          </p:nvSpPr>
          <p:spPr>
            <a:xfrm>
              <a:off x="3204888" y="943775"/>
              <a:ext cx="1243288" cy="698970"/>
            </a:xfrm>
            <a:prstGeom prst="wedgeRoundRectCallout">
              <a:avLst>
                <a:gd name="adj1" fmla="val -32423"/>
                <a:gd name="adj2" fmla="val 76082"/>
                <a:gd name="adj3" fmla="val 16667"/>
              </a:avLst>
            </a:prstGeom>
            <a:solidFill>
              <a:srgbClr val="FFCC6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Chaparral Pro" panose="02060503040505020203" pitchFamily="18" charset="0"/>
                  <a:ea typeface="Times New Roman" panose="02020603050405020304" pitchFamily="18" charset="0"/>
                  <a:cs typeface="Cordia New" panose="020B0304020202020204" pitchFamily="34" charset="-34"/>
                </a:rPr>
                <a:t>Certainly</a:t>
              </a:r>
              <a:r>
                <a:rPr lang="en-US" sz="14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Cordia New" panose="020B0304020202020204" pitchFamily="34" charset="-34"/>
                </a:rPr>
                <a:t>.</a:t>
              </a:r>
              <a:endParaRPr lang="en-US" sz="1400" dirty="0">
                <a:effectLst/>
                <a:ea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07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52777"/>
            <a:ext cx="6778827" cy="785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354" y="1037825"/>
            <a:ext cx="6373022" cy="54058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1239116"/>
            <a:ext cx="2265528" cy="5618884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4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854" y="252777"/>
            <a:ext cx="6778827" cy="7850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3"/>
          <a:srcRect b="2610"/>
          <a:stretch/>
        </p:blipFill>
        <p:spPr>
          <a:xfrm>
            <a:off x="0" y="-8440"/>
            <a:ext cx="4222376" cy="1294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899" y="2226986"/>
            <a:ext cx="5764903" cy="4261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825" y="1459140"/>
            <a:ext cx="5928963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899" y="1768423"/>
            <a:ext cx="1904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gsanaUPC" panose="02020603050405020304" pitchFamily="18" charset="0"/>
              </a:rPr>
              <a:t>Attachment 1</a:t>
            </a:r>
            <a:endParaRPr lang="th-TH" sz="3200" b="1" dirty="0">
              <a:latin typeface="AngsanaUPC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77825" y="993303"/>
            <a:ext cx="1904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ngsanaUPC" panose="02020603050405020304" pitchFamily="18" charset="0"/>
              </a:rPr>
              <a:t>Attachment 2</a:t>
            </a:r>
            <a:endParaRPr lang="th-TH" sz="3200" b="1" dirty="0">
              <a:latin typeface="AngsanaUPC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3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"/>
  <p:tag name="ARTICULATE_PROJECT_CHECK" val="0"/>
  <p:tag name="ARTICULATE_PROJECT_OPEN" val="1"/>
  <p:tag name="ARTICULATE_REFERENCE_ID" val="1a726749-316c-4a73-b0da-cea7ee98aee4"/>
  <p:tag name="ARTICULATE_DESIGN_ID_THÈME OFFICE" val="5nnYEcOWqTD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2492362-\\mac\home\desktop\ppt-dl-v3.pptx"/>
  <p:tag name="ARTICULATE_PRESENTER_VERSION" val="8"/>
  <p:tag name="ARTICULATE_USED_PAGE_ORIENTATION" val="1"/>
  <p:tag name="ARTICULATE_USED_PAGE_SIZE" val="7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286</Words>
  <Application>Microsoft Office PowerPoint</Application>
  <PresentationFormat>Widescreen</PresentationFormat>
  <Paragraphs>100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Angsana New</vt:lpstr>
      <vt:lpstr>AngsanaUPC</vt:lpstr>
      <vt:lpstr>Arial</vt:lpstr>
      <vt:lpstr>Calibri</vt:lpstr>
      <vt:lpstr>Calibri Light</vt:lpstr>
      <vt:lpstr>Chaparral Pro</vt:lpstr>
      <vt:lpstr>Cordia New</vt:lpstr>
      <vt:lpstr>Times New Roman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Allison LaMotte</dc:creator>
  <cp:lastModifiedBy>Windows User</cp:lastModifiedBy>
  <cp:revision>123</cp:revision>
  <dcterms:created xsi:type="dcterms:W3CDTF">2018-03-23T14:24:03Z</dcterms:created>
  <dcterms:modified xsi:type="dcterms:W3CDTF">2019-06-29T05:17:06Z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6055E244-3778-404C-B4BD-E8BB899D1B33</vt:lpwstr>
  </property>
  <property fmtid="{D5CDD505-2E9C-101B-9397-08002B2CF9AE}" pid="3" name="ArticulatePath">
    <vt:lpwstr>Présentation1</vt:lpwstr>
  </property>
  <property fmtid="{D5CDD505-2E9C-101B-9397-08002B2CF9AE}" pid="4" name="ArticulateUseProject">
    <vt:lpwstr>1</vt:lpwstr>
  </property>
  <property fmtid="{D5CDD505-2E9C-101B-9397-08002B2CF9AE}" pid="5" name="ArticulateProjectVersion">
    <vt:lpwstr>8</vt:lpwstr>
  </property>
  <property fmtid="{D5CDD505-2E9C-101B-9397-08002B2CF9AE}" pid="6" name="ArticulateProjectFull">
    <vt:lpwstr>\\Mac\Home\Desktop\ppt-dl-v3.ppta</vt:lpwstr>
  </property>
</Properties>
</file>