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6" r:id="rId3"/>
    <p:sldId id="284" r:id="rId4"/>
    <p:sldId id="285" r:id="rId5"/>
    <p:sldId id="286" r:id="rId6"/>
    <p:sldId id="288" r:id="rId7"/>
    <p:sldId id="289" r:id="rId8"/>
    <p:sldId id="287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2" r:id="rId18"/>
    <p:sldId id="298" r:id="rId19"/>
    <p:sldId id="299" r:id="rId20"/>
    <p:sldId id="300" r:id="rId21"/>
    <p:sldId id="301" r:id="rId22"/>
    <p:sldId id="28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4D7246"/>
    <a:srgbClr val="275433"/>
    <a:srgbClr val="E9E8E4"/>
    <a:srgbClr val="7EA539"/>
    <a:srgbClr val="BE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4402-A175-4D5D-9FC4-0FEC59795DC1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FFB4-A83F-4163-AA9B-B0B2980B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77B327-787A-4741-89D2-E7F545BDD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B1AE616-D59C-4EE3-9E27-133F7285C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73AE291-8127-4981-81BE-C5DBF55A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FAFE46E-310A-4AA5-9E36-BC0F27ED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A49BDD-888E-4A6E-B13D-B20E2C66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067793-8528-4005-9A9F-38B39AD9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8D3E7FC-CA06-4452-8438-C3673A7C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5479CB-C095-4521-8029-09E6C540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7E0BBD-DCAC-44E9-BF85-8B91456B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6E37946-19C5-4A7A-83DD-47C7889B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354F7A2-ECF6-47A3-B6FE-4513BBFD4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3C14535-2E0E-4A20-927A-AC2A8981B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E910E09-4EFA-43EA-A225-C4D631DB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7535B3A-DDCA-4C19-9140-09A5EA5C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CC1AF9B-5078-450C-9D60-C5CE9E46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4288EA-B363-452C-A254-B410DD88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144131F-4772-4D4A-BDD6-C36FB69A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2442B5-F0E6-43C7-89F3-270713E2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9892ABA-238A-42FB-85B2-82407525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E2D902-9FA0-457A-8D96-A7AF683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5C5683-E4EA-4C41-A472-D8111092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66EC5DC-8D46-4B8C-98EF-5602C224C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A4B2375-70C8-4464-B138-29FD23E1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14F4FD-A6EC-4356-B5DF-B3BA9176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9997B2-0288-4968-B6C3-79E0FD8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B1BF7D-9476-43E2-9E92-07321750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0AE6CD1-EFFF-4E53-BA90-F243AC8D2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C6BADF9-8991-4E92-853A-1B56C4E00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9AC74C2-D665-40E4-B734-79219911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FE06D7C-658B-4524-9100-6021F4B7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55674E-8F4B-4DE1-B719-00773C9A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2D61C3-FB4D-4099-A7EC-F7226F04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B296DF2-D361-4624-99C1-A0B9DCC4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F7950AA-C113-47E0-A382-6B14D694F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112BCA5-09CA-4501-80EF-A439F4EA6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5335C99-1B60-4861-A320-82C42310D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E4CC434-1E63-4615-A5B7-02EBCB2D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0EB44B6-4B6E-488B-8D4D-9FDD142A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02166C4-B4F2-45FF-AD33-6AA5A5C4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9D45B5-0CF6-4373-9585-19657C6B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52B76C4-5001-4276-903F-A45E34A9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AB8C437-C664-4886-87A7-646D6F42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9313990-DCD0-4AB6-9A80-3ED187F7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1694275-182A-459E-974B-25C9E89F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C354E80-EEE9-4714-91C0-CFD6393A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DA03362-1849-43D4-B0FA-597A96F2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5667BC-ABCD-415A-8BE4-1DEDDED7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3749549-A161-49D4-B790-F00B6C9D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9D3785A-30B1-4B95-B933-0933E15A6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B647A61-8B9D-4821-A25C-938B128B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69D56FF-8D79-4BEA-A27F-29C82F51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7A818BC-35D0-4287-914E-E1AD65E4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2768FD-3E39-42F1-A6F7-533D50E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7664B41-68ED-46FE-8DBE-3F537D22C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3A407B2-8FAD-4C0B-9CAC-026E980F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56C75F3-90C8-4D3D-8128-A5502466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E66D953-762B-49A7-8339-D1DE748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39BA459-FFC0-4D4D-821D-E8237BB9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13184D4-6B4A-49BB-BFD5-0C1D85EB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71024F-44EE-4064-A8A1-BA21B0FC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9252E0-88DD-448F-AACF-4D1470689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66C98D-20DF-49BF-92A1-8A7785585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FD543B3-998D-46E4-AD07-4A63FCA2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1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jp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0.jpg"/><Relationship Id="rId9" Type="http://schemas.openxmlformats.org/officeDocument/2006/relationships/image" Target="../media/image14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331201" y="4720690"/>
            <a:ext cx="7859438" cy="2007159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4332562" y="3103569"/>
            <a:ext cx="7859438" cy="1371496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4332562" y="1504521"/>
            <a:ext cx="7859438" cy="1371496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" y="1239115"/>
            <a:ext cx="2265528" cy="5618885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594746" y="1428215"/>
            <a:ext cx="75972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การเดินทางเป็นสิ่งจำเป็นในการดำรงชีวิต  ไม่ว่าจะเป็นการไปทำงาน ไปศึกษา ไปเจรจาธุรกิจ หรืองานสังคมต่างๆ มีหลายวิธี เช่น รถส่วนตัว รถไฟฟ้า รกประจำทาง รถยนต์รับจ้าง เป็นต้น การเรียนรู้คำศัพท์ สำนวนภาษา การซื้อตั๋ว  การสอบถามราคา หรือจ่ายค่าโดยสาร ตลอดจนความหมายของป้ายจราจรบนท้องถนน จะช่วยให้การเดินทางราบรื่น สะดวกและปลอดภัย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9242" y="304533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69875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	คำศัพท์ สำนวนภาษา เกี่ยวกับการเดินทาง พาหนะ ป้ายจราจรต่างๆ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69875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	บทสนทนาเกี่ยวกับการเดินทาง และการสอบถามราคา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69875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	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Giving the transport method 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 การสอบถามราคา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69875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	เนื้อเรื่องเกี่ยวกับการเดินทาง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1201" y="4722456"/>
            <a:ext cx="7215117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เมื่อศึกษาบทเรียนนี้จบแล้ว ผู้เรียนสามารถ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	บอกคำศัพท์ สำนวนภาษา เกี่ยวกับการเดินทาง พาหนะ ป้ายจราจรต่างๆ ได้</a:t>
            </a: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	สนทนาเกี่ยวกับการเดินทาง และการสอบถามราคาได้</a:t>
            </a: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	สอบถามวิธีการเดินทาง และสอบถามราคาได้</a:t>
            </a: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	 อ่านตารางเวลารถโดยสารได้</a:t>
            </a: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	สรุปสาระสำคัญจากบทความเกี่ยวกับการเดินทางได้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2517" y="1609228"/>
            <a:ext cx="3063322" cy="1042753"/>
            <a:chOff x="416857" y="1490381"/>
            <a:chExt cx="3063322" cy="1042753"/>
          </a:xfrm>
        </p:grpSpPr>
        <p:sp>
          <p:nvSpPr>
            <p:cNvPr id="7" name="Rounded Rectangle 6"/>
            <p:cNvSpPr/>
            <p:nvPr/>
          </p:nvSpPr>
          <p:spPr>
            <a:xfrm>
              <a:off x="982638" y="1832296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สาระสำคัญ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412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857" y="1490381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642046" y="3099609"/>
            <a:ext cx="3083793" cy="1009701"/>
            <a:chOff x="396386" y="2980762"/>
            <a:chExt cx="3083793" cy="1009701"/>
          </a:xfrm>
        </p:grpSpPr>
        <p:sp>
          <p:nvSpPr>
            <p:cNvPr id="9" name="Rounded Rectangle 8"/>
            <p:cNvSpPr/>
            <p:nvPr/>
          </p:nvSpPr>
          <p:spPr>
            <a:xfrm>
              <a:off x="982638" y="3289625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สาระการเรียนรู้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386" y="2980762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62517" y="4865801"/>
            <a:ext cx="3083793" cy="1027696"/>
            <a:chOff x="416857" y="4746954"/>
            <a:chExt cx="3083793" cy="1027696"/>
          </a:xfrm>
        </p:grpSpPr>
        <p:sp>
          <p:nvSpPr>
            <p:cNvPr id="10" name="Rounded Rectangle 9"/>
            <p:cNvSpPr/>
            <p:nvPr/>
          </p:nvSpPr>
          <p:spPr>
            <a:xfrm>
              <a:off x="1003109" y="5073812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ผลการเรียนรู้ที่คาดหวัง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857" y="4746954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8202305" y="0"/>
            <a:ext cx="3989695" cy="1239115"/>
            <a:chOff x="8202305" y="-980"/>
            <a:chExt cx="3989695" cy="1239115"/>
          </a:xfrm>
        </p:grpSpPr>
        <p:sp>
          <p:nvSpPr>
            <p:cNvPr id="13" name="Rectangle 12"/>
            <p:cNvSpPr/>
            <p:nvPr/>
          </p:nvSpPr>
          <p:spPr>
            <a:xfrm>
              <a:off x="10331354" y="-980"/>
              <a:ext cx="1860645" cy="3285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2305" y="454314"/>
              <a:ext cx="3989694" cy="328526"/>
            </a:xfrm>
            <a:prstGeom prst="rect">
              <a:avLst/>
            </a:prstGeom>
            <a:solidFill>
              <a:srgbClr val="89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31355" y="909609"/>
              <a:ext cx="1860645" cy="3285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570" y="161308"/>
            <a:ext cx="1331422" cy="7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871"/>
            <a:ext cx="4449167" cy="139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114" y="1557707"/>
            <a:ext cx="112395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54" y="297184"/>
            <a:ext cx="6778827" cy="78504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24600" y="36159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854" y="1557707"/>
            <a:ext cx="6732641" cy="1944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979" y="3716702"/>
            <a:ext cx="6490390" cy="30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4" y="297184"/>
            <a:ext cx="6778827" cy="785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6694" y="1694306"/>
            <a:ext cx="3923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Listen and Watch </a:t>
            </a:r>
            <a:r>
              <a:rPr lang="en-US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Where </a:t>
            </a:r>
            <a:r>
              <a:rPr lang="en-US" sz="20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does A want to go? </a:t>
            </a:r>
          </a:p>
          <a:p>
            <a:pPr algn="just"/>
            <a:r>
              <a:rPr lang="en-US" sz="1400" b="1" dirty="0" smtClean="0">
                <a:solidFill>
                  <a:srgbClr val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</a:t>
            </a:r>
            <a:r>
              <a:rPr lang="en-US" sz="2000" b="1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How </a:t>
            </a:r>
            <a:r>
              <a:rPr lang="en-US" sz="20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can he go? 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9756" y="2478165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At the MRT station 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5" y="2797147"/>
            <a:ext cx="6896100" cy="335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43869" y="1924852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Listen again. 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69" y="2296563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A. Complete the sentences. </a:t>
            </a:r>
            <a:endParaRPr lang="th-TH" sz="2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2538" y="2731699"/>
            <a:ext cx="421538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When the passenger arrives at the station, take an MRT from ____________ and get off  the train at </a:t>
            </a:r>
            <a:r>
              <a:rPr lang="en-US" sz="20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___________.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Then take _______________ from </a:t>
            </a:r>
            <a:r>
              <a:rPr lang="en-US" sz="20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_________________to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_______________.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74225" y="4119604"/>
            <a:ext cx="4222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B. Create your own conversation. Then role-play with your friend. </a:t>
            </a:r>
            <a:endParaRPr lang="th-TH" sz="2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92538" y="4949618"/>
            <a:ext cx="421538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__________________________________________________</a:t>
            </a:r>
          </a:p>
          <a:p>
            <a:r>
              <a:rPr lang="en-US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__________________________________________________</a:t>
            </a:r>
          </a:p>
          <a:p>
            <a:r>
              <a:rPr lang="en-US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__________________________________________________</a:t>
            </a:r>
          </a:p>
          <a:p>
            <a:r>
              <a:rPr lang="en-US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__________________________________________________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t="8614" b="3165"/>
          <a:stretch/>
        </p:blipFill>
        <p:spPr>
          <a:xfrm>
            <a:off x="413655" y="1734588"/>
            <a:ext cx="1571625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742" y="1401188"/>
            <a:ext cx="6162492" cy="2125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148" y="3707091"/>
            <a:ext cx="4986101" cy="2867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375" y="4082143"/>
            <a:ext cx="4624625" cy="24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029" y="2285244"/>
            <a:ext cx="5549550" cy="33221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00841" y="1562229"/>
            <a:ext cx="8450621" cy="561975"/>
            <a:chOff x="2547937" y="1404789"/>
            <a:chExt cx="8450621" cy="561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05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564" y="898803"/>
            <a:ext cx="6477000" cy="3028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044" y="3987610"/>
            <a:ext cx="112395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637" y="4071268"/>
            <a:ext cx="3629025" cy="22193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257305" y="4347308"/>
            <a:ext cx="1359535" cy="923925"/>
            <a:chOff x="0" y="0"/>
            <a:chExt cx="1359860" cy="92392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0"/>
              <a:ext cx="923925" cy="923925"/>
            </a:xfrm>
            <a:prstGeom prst="rect">
              <a:avLst/>
            </a:prstGeom>
          </p:spPr>
        </p:pic>
        <p:sp>
          <p:nvSpPr>
            <p:cNvPr id="26" name="Text Box 212"/>
            <p:cNvSpPr txBox="1"/>
            <p:nvPr/>
          </p:nvSpPr>
          <p:spPr>
            <a:xfrm>
              <a:off x="0" y="10633"/>
              <a:ext cx="438785" cy="3403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C00000"/>
                  </a:solidFill>
                  <a:effectLst/>
                  <a:latin typeface="Chaparral Pro"/>
                  <a:ea typeface="Times New Roman" panose="02020603050405020304" pitchFamily="18" charset="0"/>
                  <a:cs typeface="Cordia New" panose="020B0304020202020204" pitchFamily="34" charset="-34"/>
                </a:rPr>
                <a:t>A</a:t>
              </a:r>
              <a:endParaRPr lang="en-US" sz="1100">
                <a:effectLst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56552" y="4255232"/>
            <a:ext cx="1371601" cy="1108075"/>
            <a:chOff x="0" y="0"/>
            <a:chExt cx="1371792" cy="11085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07" y="95693"/>
              <a:ext cx="1010285" cy="1012825"/>
            </a:xfrm>
            <a:prstGeom prst="rect">
              <a:avLst/>
            </a:prstGeom>
          </p:spPr>
        </p:pic>
        <p:sp>
          <p:nvSpPr>
            <p:cNvPr id="24" name="Text Box 213"/>
            <p:cNvSpPr txBox="1"/>
            <p:nvPr/>
          </p:nvSpPr>
          <p:spPr>
            <a:xfrm>
              <a:off x="0" y="0"/>
              <a:ext cx="438785" cy="3403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C00000"/>
                  </a:solidFill>
                  <a:effectLst/>
                  <a:latin typeface="Chaparral Pro"/>
                  <a:ea typeface="Times New Roman" panose="02020603050405020304" pitchFamily="18" charset="0"/>
                  <a:cs typeface="Cordia New" panose="020B0304020202020204" pitchFamily="34" charset="-34"/>
                </a:rPr>
                <a:t>B</a:t>
              </a:r>
              <a:endParaRPr lang="en-US" sz="1100">
                <a:effectLst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527432" y="4190982"/>
            <a:ext cx="1278890" cy="1332230"/>
            <a:chOff x="0" y="0"/>
            <a:chExt cx="1279333" cy="13324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" y="148856"/>
              <a:ext cx="1183640" cy="1183640"/>
            </a:xfrm>
            <a:prstGeom prst="rect">
              <a:avLst/>
            </a:prstGeom>
          </p:spPr>
        </p:pic>
        <p:sp>
          <p:nvSpPr>
            <p:cNvPr id="22" name="Text Box 214"/>
            <p:cNvSpPr txBox="1"/>
            <p:nvPr/>
          </p:nvSpPr>
          <p:spPr>
            <a:xfrm>
              <a:off x="0" y="0"/>
              <a:ext cx="438785" cy="3403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C00000"/>
                  </a:solidFill>
                  <a:effectLst/>
                  <a:latin typeface="Chaparral Pro"/>
                  <a:ea typeface="Times New Roman" panose="02020603050405020304" pitchFamily="18" charset="0"/>
                  <a:cs typeface="Cordia New" panose="020B0304020202020204" pitchFamily="34" charset="-34"/>
                </a:rPr>
                <a:t>C</a:t>
              </a:r>
              <a:endParaRPr lang="en-US" sz="1100">
                <a:effectLst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7226" y="5523212"/>
            <a:ext cx="1207770" cy="911860"/>
            <a:chOff x="0" y="0"/>
            <a:chExt cx="1207770" cy="91222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8344"/>
              <a:ext cx="1207770" cy="603885"/>
            </a:xfrm>
            <a:prstGeom prst="rect">
              <a:avLst/>
            </a:prstGeom>
          </p:spPr>
        </p:pic>
        <p:sp>
          <p:nvSpPr>
            <p:cNvPr id="20" name="Text Box 215"/>
            <p:cNvSpPr txBox="1"/>
            <p:nvPr/>
          </p:nvSpPr>
          <p:spPr>
            <a:xfrm>
              <a:off x="0" y="0"/>
              <a:ext cx="322580" cy="330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C00000"/>
                  </a:solidFill>
                  <a:effectLst/>
                  <a:latin typeface="Chaparral Pro"/>
                  <a:ea typeface="Times New Roman" panose="02020603050405020304" pitchFamily="18" charset="0"/>
                  <a:cs typeface="Cordia New" panose="020B0304020202020204" pitchFamily="34" charset="-34"/>
                </a:rPr>
                <a:t>D</a:t>
              </a:r>
              <a:endParaRPr lang="en-US" sz="1100">
                <a:effectLst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17513" y="5523212"/>
            <a:ext cx="1310640" cy="833120"/>
            <a:chOff x="0" y="0"/>
            <a:chExt cx="1311246" cy="83314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EFE00"/>
                </a:clrFrom>
                <a:clrTo>
                  <a:srgbClr val="FEFE00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1" y="372139"/>
              <a:ext cx="1226185" cy="461010"/>
            </a:xfrm>
            <a:prstGeom prst="rect">
              <a:avLst/>
            </a:prstGeom>
          </p:spPr>
        </p:pic>
        <p:sp>
          <p:nvSpPr>
            <p:cNvPr id="18" name="Text Box 216"/>
            <p:cNvSpPr txBox="1"/>
            <p:nvPr/>
          </p:nvSpPr>
          <p:spPr>
            <a:xfrm>
              <a:off x="0" y="0"/>
              <a:ext cx="438785" cy="3403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C00000"/>
                  </a:solidFill>
                  <a:effectLst/>
                  <a:latin typeface="Chaparral Pro"/>
                  <a:ea typeface="Times New Roman" panose="02020603050405020304" pitchFamily="18" charset="0"/>
                  <a:cs typeface="Cordia New" panose="020B0304020202020204" pitchFamily="34" charset="-34"/>
                </a:rPr>
                <a:t>E</a:t>
              </a:r>
              <a:endParaRPr lang="en-US" sz="1100">
                <a:effectLst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2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51" y="1861858"/>
            <a:ext cx="6506088" cy="4723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476" y="1861858"/>
            <a:ext cx="5460555" cy="2611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4152" y="1496354"/>
            <a:ext cx="8450621" cy="561975"/>
            <a:chOff x="2547937" y="1404789"/>
            <a:chExt cx="8450621" cy="561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4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256" y="2299072"/>
            <a:ext cx="7616445" cy="32909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49256" y="1407282"/>
            <a:ext cx="8450621" cy="561975"/>
            <a:chOff x="2547937" y="1404789"/>
            <a:chExt cx="8450621" cy="561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53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49256" y="1686749"/>
            <a:ext cx="8450621" cy="561975"/>
            <a:chOff x="2547937" y="1404789"/>
            <a:chExt cx="8450621" cy="561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256" y="2599003"/>
            <a:ext cx="7488096" cy="30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256" y="2534285"/>
            <a:ext cx="6810375" cy="35337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9256" y="1686749"/>
            <a:ext cx="8450621" cy="561975"/>
            <a:chOff x="2547937" y="1404789"/>
            <a:chExt cx="8450621" cy="561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stCxn id="8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4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05" y="0"/>
            <a:ext cx="6515595" cy="1427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340" y="1627094"/>
            <a:ext cx="6634080" cy="2832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269" y="4558393"/>
            <a:ext cx="68103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902" y="163773"/>
            <a:ext cx="6774432" cy="7845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0500" y="2401151"/>
            <a:ext cx="318709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In this unit, you will learn about</a:t>
            </a:r>
            <a:r>
              <a:rPr lang="en-US" sz="2400" b="1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... </a:t>
            </a:r>
            <a:endParaRPr lang="th-TH" sz="2400" b="1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789" y="1848795"/>
            <a:ext cx="1331422" cy="7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80" y="3184340"/>
            <a:ext cx="5155013" cy="271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692" b="9553"/>
          <a:stretch/>
        </p:blipFill>
        <p:spPr>
          <a:xfrm>
            <a:off x="5222101" y="1953019"/>
            <a:ext cx="6969899" cy="3950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05" y="0"/>
            <a:ext cx="6515595" cy="1427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267" y="2369404"/>
            <a:ext cx="5718275" cy="2326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267" y="5033245"/>
            <a:ext cx="5272925" cy="7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05" y="0"/>
            <a:ext cx="6515595" cy="1427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65" y="2019261"/>
            <a:ext cx="7140390" cy="350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173" y="1815193"/>
            <a:ext cx="3009900" cy="67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373" y="2553380"/>
            <a:ext cx="29337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373" y="3389979"/>
            <a:ext cx="2981325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545" y="4139294"/>
            <a:ext cx="2962275" cy="628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1203" y="4877481"/>
            <a:ext cx="2962275" cy="647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116614"/>
            <a:ext cx="12192000" cy="74138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4096987" cy="6858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991815" y="12265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6991815" y="22933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985" y="0"/>
            <a:ext cx="7712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080" y="1847032"/>
            <a:ext cx="7438393" cy="404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89" y="1183664"/>
            <a:ext cx="6962775" cy="538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5" y="1734588"/>
            <a:ext cx="1123950" cy="5619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36615" y="1461511"/>
            <a:ext cx="2704762" cy="2652687"/>
            <a:chOff x="1242851" y="1765741"/>
            <a:chExt cx="2704762" cy="2652687"/>
          </a:xfrm>
        </p:grpSpPr>
        <p:grpSp>
          <p:nvGrpSpPr>
            <p:cNvPr id="8" name="Group 7"/>
            <p:cNvGrpSpPr/>
            <p:nvPr/>
          </p:nvGrpSpPr>
          <p:grpSpPr>
            <a:xfrm>
              <a:off x="1242851" y="2123012"/>
              <a:ext cx="2687955" cy="1813560"/>
              <a:chOff x="0" y="0"/>
              <a:chExt cx="2688354" cy="181403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291"/>
              <a:stretch/>
            </p:blipFill>
            <p:spPr bwMode="auto">
              <a:xfrm>
                <a:off x="223284" y="0"/>
                <a:ext cx="2465070" cy="148145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540" b="89568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141" b="10464"/>
              <a:stretch/>
            </p:blipFill>
            <p:spPr bwMode="auto">
              <a:xfrm>
                <a:off x="0" y="925033"/>
                <a:ext cx="1703070" cy="8890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650818" y="1765741"/>
              <a:ext cx="2296795" cy="1003299"/>
              <a:chOff x="0" y="0"/>
              <a:chExt cx="2296795" cy="100358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96795" cy="38544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h-TH"/>
              </a:p>
            </p:txBody>
          </p:sp>
          <p:cxnSp>
            <p:nvCxnSpPr>
              <p:cNvPr id="17" name="AutoShape 95"/>
              <p:cNvCxnSpPr>
                <a:cxnSpLocks noChangeShapeType="1"/>
              </p:cNvCxnSpPr>
              <p:nvPr/>
            </p:nvCxnSpPr>
            <p:spPr bwMode="auto">
              <a:xfrm rot="5400000" flipH="1">
                <a:off x="1531088" y="542261"/>
                <a:ext cx="617855" cy="304800"/>
              </a:xfrm>
              <a:prstGeom prst="bentConnector3">
                <a:avLst>
                  <a:gd name="adj1" fmla="val 616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853540" y="3818988"/>
              <a:ext cx="1809115" cy="599440"/>
              <a:chOff x="0" y="0"/>
              <a:chExt cx="1809388" cy="599950"/>
            </a:xfrm>
          </p:grpSpPr>
          <p:cxnSp>
            <p:nvCxnSpPr>
              <p:cNvPr id="14" name="AutoShape 96"/>
              <p:cNvCxnSpPr>
                <a:cxnSpLocks noChangeShapeType="1"/>
              </p:cNvCxnSpPr>
              <p:nvPr/>
            </p:nvCxnSpPr>
            <p:spPr bwMode="auto">
              <a:xfrm rot="5400000" flipH="1">
                <a:off x="-81598" y="81598"/>
                <a:ext cx="467995" cy="304800"/>
              </a:xfrm>
              <a:prstGeom prst="bentConnector3">
                <a:avLst>
                  <a:gd name="adj1" fmla="val -203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274593" y="214505"/>
                <a:ext cx="1534795" cy="38544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756243" y="1349072"/>
            <a:ext cx="2583815" cy="2511424"/>
            <a:chOff x="0" y="0"/>
            <a:chExt cx="2583874" cy="251195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44"/>
            <a:stretch/>
          </p:blipFill>
          <p:spPr bwMode="auto">
            <a:xfrm>
              <a:off x="10632" y="1382232"/>
              <a:ext cx="2545715" cy="6267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91" b="30517"/>
            <a:stretch/>
          </p:blipFill>
          <p:spPr bwMode="auto">
            <a:xfrm>
              <a:off x="10632" y="467832"/>
              <a:ext cx="2545715" cy="8604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87079" y="2126512"/>
              <a:ext cx="2296795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0" y="0"/>
              <a:ext cx="2547915" cy="497529"/>
              <a:chOff x="0" y="0"/>
              <a:chExt cx="2547915" cy="497529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51120" y="0"/>
                <a:ext cx="2296795" cy="38544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h-TH"/>
              </a:p>
            </p:txBody>
          </p:sp>
          <p:cxnSp>
            <p:nvCxnSpPr>
              <p:cNvPr id="27" name="AutoShape 92"/>
              <p:cNvCxnSpPr>
                <a:cxnSpLocks noChangeShapeType="1"/>
              </p:cNvCxnSpPr>
              <p:nvPr/>
            </p:nvCxnSpPr>
            <p:spPr bwMode="auto">
              <a:xfrm rot="16200000">
                <a:off x="-41275" y="207334"/>
                <a:ext cx="331470" cy="248920"/>
              </a:xfrm>
              <a:prstGeom prst="bentConnector3">
                <a:avLst>
                  <a:gd name="adj1" fmla="val 10421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5" name="AutoShape 93"/>
            <p:cNvCxnSpPr>
              <a:cxnSpLocks noChangeShapeType="1"/>
            </p:cNvCxnSpPr>
            <p:nvPr/>
          </p:nvCxnSpPr>
          <p:spPr bwMode="auto">
            <a:xfrm rot="5400000" flipH="1">
              <a:off x="-26582" y="2068032"/>
              <a:ext cx="358775" cy="248920"/>
            </a:xfrm>
            <a:prstGeom prst="bentConnector3">
              <a:avLst>
                <a:gd name="adj1" fmla="val -2481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2912223" y="4592144"/>
            <a:ext cx="2185035" cy="969644"/>
            <a:chOff x="0" y="0"/>
            <a:chExt cx="2185035" cy="97023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85035" cy="554355"/>
            </a:xfrm>
            <a:prstGeom prst="rect">
              <a:avLst/>
            </a:prstGeom>
          </p:spPr>
        </p:pic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20995" y="584791"/>
              <a:ext cx="1604645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  <p:cxnSp>
          <p:nvCxnSpPr>
            <p:cNvPr id="58" name="AutoShape 98"/>
            <p:cNvCxnSpPr>
              <a:cxnSpLocks noChangeShapeType="1"/>
            </p:cNvCxnSpPr>
            <p:nvPr/>
          </p:nvCxnSpPr>
          <p:spPr bwMode="auto">
            <a:xfrm rot="10800000">
              <a:off x="116958" y="467833"/>
              <a:ext cx="396240" cy="281940"/>
            </a:xfrm>
            <a:prstGeom prst="bentConnector3">
              <a:avLst>
                <a:gd name="adj1" fmla="val 99838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8291012" y="1328037"/>
            <a:ext cx="2722880" cy="1161415"/>
            <a:chOff x="0" y="0"/>
            <a:chExt cx="2723086" cy="116162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53" b="89895" l="3455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67" b="32243"/>
            <a:stretch/>
          </p:blipFill>
          <p:spPr bwMode="auto">
            <a:xfrm>
              <a:off x="0" y="0"/>
              <a:ext cx="2357120" cy="874395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AutoShape 99"/>
            <p:cNvCxnSpPr>
              <a:cxnSpLocks noChangeShapeType="1"/>
            </p:cNvCxnSpPr>
            <p:nvPr/>
          </p:nvCxnSpPr>
          <p:spPr bwMode="auto">
            <a:xfrm rot="5400000" flipH="1">
              <a:off x="462516" y="675167"/>
              <a:ext cx="358775" cy="248920"/>
            </a:xfrm>
            <a:prstGeom prst="bentConnector3">
              <a:avLst>
                <a:gd name="adj1" fmla="val -2481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776176" y="776176"/>
              <a:ext cx="1946910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48269" y="4364131"/>
            <a:ext cx="2040255" cy="1746250"/>
            <a:chOff x="0" y="0"/>
            <a:chExt cx="2040403" cy="174641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19" b="26547"/>
            <a:stretch/>
          </p:blipFill>
          <p:spPr bwMode="auto">
            <a:xfrm>
              <a:off x="0" y="0"/>
              <a:ext cx="2028190" cy="12280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1" name="AutoShape 106"/>
            <p:cNvCxnSpPr>
              <a:cxnSpLocks noChangeShapeType="1"/>
            </p:cNvCxnSpPr>
            <p:nvPr/>
          </p:nvCxnSpPr>
          <p:spPr bwMode="auto">
            <a:xfrm rot="10800000">
              <a:off x="95693" y="1212111"/>
              <a:ext cx="396240" cy="281940"/>
            </a:xfrm>
            <a:prstGeom prst="bentConnector3">
              <a:avLst>
                <a:gd name="adj1" fmla="val 99838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89098" y="1360967"/>
              <a:ext cx="1551305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85080" y="4057233"/>
            <a:ext cx="3696970" cy="569595"/>
            <a:chOff x="0" y="0"/>
            <a:chExt cx="3697398" cy="56959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14707" r="7722" b="49448"/>
            <a:stretch/>
          </p:blipFill>
          <p:spPr bwMode="auto">
            <a:xfrm>
              <a:off x="0" y="0"/>
              <a:ext cx="1703070" cy="569595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8" name="AutoShape 102"/>
            <p:cNvCxnSpPr>
              <a:cxnSpLocks noChangeShapeType="1"/>
            </p:cNvCxnSpPr>
            <p:nvPr/>
          </p:nvCxnSpPr>
          <p:spPr bwMode="auto">
            <a:xfrm rot="10800000">
              <a:off x="1509823" y="297712"/>
              <a:ext cx="4502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967023" y="106325"/>
              <a:ext cx="1730375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439068" y="2530637"/>
            <a:ext cx="2537461" cy="1374142"/>
            <a:chOff x="0" y="0"/>
            <a:chExt cx="2537756" cy="1374273"/>
          </a:xfrm>
        </p:grpSpPr>
        <p:cxnSp>
          <p:nvCxnSpPr>
            <p:cNvPr id="44" name="AutoShape 109"/>
            <p:cNvCxnSpPr>
              <a:cxnSpLocks noChangeShapeType="1"/>
            </p:cNvCxnSpPr>
            <p:nvPr/>
          </p:nvCxnSpPr>
          <p:spPr bwMode="auto">
            <a:xfrm rot="10800000" flipH="1">
              <a:off x="1722475" y="871870"/>
              <a:ext cx="396240" cy="281940"/>
            </a:xfrm>
            <a:prstGeom prst="bentConnector3">
              <a:avLst>
                <a:gd name="adj1" fmla="val 99838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4" t="16901" r="18466" b="7046"/>
            <a:stretch/>
          </p:blipFill>
          <p:spPr bwMode="auto">
            <a:xfrm>
              <a:off x="978196" y="0"/>
              <a:ext cx="1559560" cy="932815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0" y="988828"/>
              <a:ext cx="1757045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55034" y="4811954"/>
            <a:ext cx="3575051" cy="892810"/>
            <a:chOff x="0" y="0"/>
            <a:chExt cx="3575213" cy="892810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818168" y="180753"/>
              <a:ext cx="1757045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  <p:cxnSp>
          <p:nvCxnSpPr>
            <p:cNvPr id="42" name="AutoShape 111"/>
            <p:cNvCxnSpPr>
              <a:cxnSpLocks noChangeShapeType="1"/>
            </p:cNvCxnSpPr>
            <p:nvPr/>
          </p:nvCxnSpPr>
          <p:spPr bwMode="auto">
            <a:xfrm rot="10800000">
              <a:off x="1371600" y="425302"/>
              <a:ext cx="4502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59560" cy="89281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658906" y="5832200"/>
            <a:ext cx="3415664" cy="918845"/>
            <a:chOff x="0" y="0"/>
            <a:chExt cx="3415724" cy="918845"/>
          </a:xfrm>
        </p:grpSpPr>
        <p:cxnSp>
          <p:nvCxnSpPr>
            <p:cNvPr id="38" name="AutoShape 116"/>
            <p:cNvCxnSpPr>
              <a:cxnSpLocks noChangeShapeType="1"/>
            </p:cNvCxnSpPr>
            <p:nvPr/>
          </p:nvCxnSpPr>
          <p:spPr bwMode="auto">
            <a:xfrm rot="10800000">
              <a:off x="1254641" y="648586"/>
              <a:ext cx="4502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658679" y="446568"/>
              <a:ext cx="1757045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35405" cy="91884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8276703" y="5245460"/>
            <a:ext cx="3270249" cy="1505585"/>
            <a:chOff x="0" y="0"/>
            <a:chExt cx="3270590" cy="1505585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0" y="1031358"/>
              <a:ext cx="1757045" cy="3854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h-TH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005" y="0"/>
              <a:ext cx="1505585" cy="150558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036998" y="854809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A. Put the correct vocabulary with each picture. </a:t>
            </a:r>
            <a:endParaRPr lang="th-TH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5" y="1734588"/>
            <a:ext cx="1123950" cy="56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58151" y="967802"/>
            <a:ext cx="42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B. Match the traffic signs with their meanings. </a:t>
            </a:r>
            <a:endParaRPr lang="th-TH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914" y="3149191"/>
            <a:ext cx="3800473" cy="3505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003" y="3149191"/>
            <a:ext cx="4223238" cy="1566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096" y="1698165"/>
            <a:ext cx="5638800" cy="127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5" y="1734588"/>
            <a:ext cx="112395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097" y="1675522"/>
            <a:ext cx="5934075" cy="310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688" y="5114834"/>
            <a:ext cx="5457825" cy="942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4" y="297184"/>
            <a:ext cx="6778827" cy="785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046" y="1551295"/>
            <a:ext cx="4548954" cy="671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561"/>
          <a:stretch/>
        </p:blipFill>
        <p:spPr>
          <a:xfrm>
            <a:off x="588342" y="2609610"/>
            <a:ext cx="5884054" cy="40416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567477" y="2926080"/>
            <a:ext cx="2156360" cy="771821"/>
            <a:chOff x="7054011" y="2624624"/>
            <a:chExt cx="2156360" cy="771821"/>
          </a:xfrm>
        </p:grpSpPr>
        <p:sp>
          <p:nvSpPr>
            <p:cNvPr id="5" name="Rectangle 4"/>
            <p:cNvSpPr/>
            <p:nvPr/>
          </p:nvSpPr>
          <p:spPr>
            <a:xfrm>
              <a:off x="7054011" y="2624624"/>
              <a:ext cx="13532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Listen again. </a:t>
              </a:r>
              <a:endPara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4011" y="2996335"/>
              <a:ext cx="21563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A. Complete the sentences. </a:t>
              </a:r>
              <a:endParaRPr lang="th-TH" sz="2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309046" y="2206726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At the train station 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24600" y="36159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650994" y="3807648"/>
            <a:ext cx="4145687" cy="18876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 _____________ is the passenger. </a:t>
            </a:r>
            <a:endParaRPr kumimoji="0" lang="en-US" alt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 The passenger wants to go to __________________.</a:t>
            </a:r>
            <a:endParaRPr kumimoji="0" lang="en-US" alt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77800" marR="0" lvl="0" indent="-17780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He wants ___________________ ticket.</a:t>
            </a:r>
            <a:endParaRPr lang="en-US" alt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77800" marR="0" lvl="0" indent="-17780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The fare is _______________ baht.</a:t>
            </a:r>
          </a:p>
          <a:p>
            <a:pPr marL="177800" marR="0" lvl="0" indent="-17780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The train to Chiang Mai  leaves from ______________.</a:t>
            </a:r>
            <a:endParaRPr kumimoji="0" lang="en-US" alt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42" y="1595248"/>
            <a:ext cx="15144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9416"/>
            <a:ext cx="2265528" cy="54785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"/>
            <a:ext cx="4473388" cy="1403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4" y="297184"/>
            <a:ext cx="6778827" cy="78504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24600" y="36159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791" y="1981838"/>
            <a:ext cx="7596568" cy="45455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00841" y="1562229"/>
            <a:ext cx="8450621" cy="561975"/>
            <a:chOff x="2547937" y="1404789"/>
            <a:chExt cx="8450621" cy="5619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3" name="Straight Connector 12"/>
            <p:cNvCxnSpPr>
              <a:stCxn id="12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98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CHECK" val="0"/>
  <p:tag name="ARTICULATE_PROJECT_OPEN" val="1"/>
  <p:tag name="ARTICULATE_REFERENCE_ID" val="1a726749-316c-4a73-b0da-cea7ee98aee4"/>
  <p:tag name="ARTICULATE_DESIGN_ID_THÈME OFFICE" val="5nnYEcOWqT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2362-\\mac\home\desktop\ppt-dl-v3.pptx"/>
  <p:tag name="ARTICULATE_PRESENTER_VERSION" val="8"/>
  <p:tag name="ARTICULATE_USED_PAGE_ORIENTATION" val="1"/>
  <p:tag name="ARTICULATE_USED_PAGE_SIZE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232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Angsana New</vt:lpstr>
      <vt:lpstr>AngsanaUPC</vt:lpstr>
      <vt:lpstr>Arial</vt:lpstr>
      <vt:lpstr>Calibri</vt:lpstr>
      <vt:lpstr>Calibri Light</vt:lpstr>
      <vt:lpstr>Chaparral Pro</vt:lpstr>
      <vt:lpstr>Cordia New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Allison LaMotte</dc:creator>
  <cp:lastModifiedBy>Windows User</cp:lastModifiedBy>
  <cp:revision>96</cp:revision>
  <dcterms:created xsi:type="dcterms:W3CDTF">2018-03-23T14:24:03Z</dcterms:created>
  <dcterms:modified xsi:type="dcterms:W3CDTF">2019-06-29T05:30:18Z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6055E244-3778-404C-B4BD-E8BB899D1B33</vt:lpwstr>
  </property>
  <property fmtid="{D5CDD505-2E9C-101B-9397-08002B2CF9AE}" pid="3" name="ArticulatePath">
    <vt:lpwstr>Présentation1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\\Mac\Home\Desktop\ppt-dl-v3.ppta</vt:lpwstr>
  </property>
</Properties>
</file>