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66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4D7246"/>
    <a:srgbClr val="275433"/>
    <a:srgbClr val="E9E8E4"/>
    <a:srgbClr val="7EA539"/>
    <a:srgbClr val="BE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4402-A175-4D5D-9FC4-0FEC59795DC1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FFB4-A83F-4163-AA9B-B0B2980B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77B327-787A-4741-89D2-E7F545BDD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B1AE616-D59C-4EE3-9E27-133F7285C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73AE291-8127-4981-81BE-C5DBF55A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AFE46E-310A-4AA5-9E36-BC0F27E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A49BDD-888E-4A6E-B13D-B20E2C66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067793-8528-4005-9A9F-38B39AD9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8D3E7FC-CA06-4452-8438-C3673A7C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5479CB-C095-4521-8029-09E6C540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7E0BBD-DCAC-44E9-BF85-8B91456B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6E37946-19C5-4A7A-83DD-47C7889B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354F7A2-ECF6-47A3-B6FE-4513BBFD4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3C14535-2E0E-4A20-927A-AC2A8981B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E910E09-4EFA-43EA-A225-C4D631DB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7535B3A-DDCA-4C19-9140-09A5EA5C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CC1AF9B-5078-450C-9D60-C5CE9E46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4288EA-B363-452C-A254-B410DD88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144131F-4772-4D4A-BDD6-C36FB69A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2442B5-F0E6-43C7-89F3-270713E2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892ABA-238A-42FB-85B2-82407525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E2D902-9FA0-457A-8D96-A7AF683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5C5683-E4EA-4C41-A472-D8111092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6EC5DC-8D46-4B8C-98EF-5602C224C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A4B2375-70C8-4464-B138-29FD23E1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14F4FD-A6EC-4356-B5DF-B3BA9176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9997B2-0288-4968-B6C3-79E0FD8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B1BF7D-9476-43E2-9E92-07321750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0AE6CD1-EFFF-4E53-BA90-F243AC8D2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C6BADF9-8991-4E92-853A-1B56C4E00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9AC74C2-D665-40E4-B734-79219911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FE06D7C-658B-4524-9100-6021F4B7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55674E-8F4B-4DE1-B719-00773C9A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2D61C3-FB4D-4099-A7EC-F7226F04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B296DF2-D361-4624-99C1-A0B9DCC4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F7950AA-C113-47E0-A382-6B14D694F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112BCA5-09CA-4501-80EF-A439F4EA6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5335C99-1B60-4861-A320-82C42310D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E4CC434-1E63-4615-A5B7-02EBCB2D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0EB44B6-4B6E-488B-8D4D-9FDD142A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02166C4-B4F2-45FF-AD33-6AA5A5C4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9D45B5-0CF6-4373-9585-19657C6B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52B76C4-5001-4276-903F-A45E34A9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AB8C437-C664-4886-87A7-646D6F42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9313990-DCD0-4AB6-9A80-3ED187F7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1694275-182A-459E-974B-25C9E89F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C354E80-EEE9-4714-91C0-CFD6393A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DA03362-1849-43D4-B0FA-597A96F2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5667BC-ABCD-415A-8BE4-1DEDDED7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749549-A161-49D4-B790-F00B6C9D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9D3785A-30B1-4B95-B933-0933E15A6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B647A61-8B9D-4821-A25C-938B128B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69D56FF-8D79-4BEA-A27F-29C82F51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7A818BC-35D0-4287-914E-E1AD65E4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2768FD-3E39-42F1-A6F7-533D50E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7664B41-68ED-46FE-8DBE-3F537D22C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3A407B2-8FAD-4C0B-9CAC-026E980F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56C75F3-90C8-4D3D-8128-A5502466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E66D953-762B-49A7-8339-D1DE748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39BA459-FFC0-4D4D-821D-E8237BB9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13184D4-6B4A-49BB-BFD5-0C1D85EB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71024F-44EE-4064-A8A1-BA21B0FC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9252E0-88DD-448F-AACF-4D1470689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66C98D-20DF-49BF-92A1-8A778558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FD543B3-998D-46E4-AD07-4A63FCA2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332562" y="4900387"/>
            <a:ext cx="7859438" cy="1862048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4332562" y="3103569"/>
            <a:ext cx="7859438" cy="1371496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4332562" y="1504521"/>
            <a:ext cx="7859438" cy="1371496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713025" y="1721855"/>
            <a:ext cx="72151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ข้อมูลส่วนตัวเป็นข้อมูลเกี่ยวกับประวัติบุคคล ได้แก่ สมาชิกในครอบครัว การศึกษา การทำงาน การเรียนรู้คำศัพท์ สำนวน การสอบถามข้อมูล จึงจำเป็นต้องศึกษาเพื่อใช้ในการสนทนา หรือการกรอกข้อมูลต่างๆ ในการศึกษา การทำงาน หรือทางสังคม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3026" y="3103951"/>
            <a:ext cx="60960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คำศัพท์ สำนวนภาษา เกี่ยวกับข้อมูลครอบครัว การศึกษา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การสนทนาสอบถามข้อมูลครอบครัวและการศึกษา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โครงสร้าง 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Present simple 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Wh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-questions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เนื้อ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เรื่องเกี่ยวกับข้อมูลบุคคล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3026" y="4900387"/>
            <a:ext cx="721511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เมื่อศึกษาบทเรียนนี้จบแล้ว ผู้เรียนสามารถ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indent="179705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บอกความหมายคำศัพท์ สำนวนภาษาเกี่ยวกับข้อมูลครอบครัว การศึกษาได้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indent="179705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สนทนาสอบถามข้อมูลครอบครัว การศึกษา</a:t>
            </a: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</a:t>
            </a:r>
            <a:endParaRPr lang="th-TH" sz="2000" dirty="0" smtClean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indent="179705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เขียน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ประโยคโครงสร้างคำถาม  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Present simple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 </a:t>
            </a:r>
            <a:r>
              <a:rPr lang="en-US" sz="2000" dirty="0" err="1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Wh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- </a:t>
            </a:r>
            <a:r>
              <a:rPr lang="en-US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questions</a:t>
            </a: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สอบถาม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ข้อมูลส่วนตัวได้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indent="179705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สรุปสาระสำคัญจากเรื่องที่อ่านได้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2517" y="1609228"/>
            <a:ext cx="3063322" cy="1042753"/>
            <a:chOff x="416857" y="1490381"/>
            <a:chExt cx="3063322" cy="1042753"/>
          </a:xfrm>
        </p:grpSpPr>
        <p:sp>
          <p:nvSpPr>
            <p:cNvPr id="7" name="Rounded Rectangle 6"/>
            <p:cNvSpPr/>
            <p:nvPr/>
          </p:nvSpPr>
          <p:spPr>
            <a:xfrm>
              <a:off x="982638" y="1832296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สาระสำคัญ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412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857" y="1490381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642046" y="3099609"/>
            <a:ext cx="3083793" cy="1009701"/>
            <a:chOff x="396386" y="2980762"/>
            <a:chExt cx="3083793" cy="1009701"/>
          </a:xfrm>
        </p:grpSpPr>
        <p:sp>
          <p:nvSpPr>
            <p:cNvPr id="9" name="Rounded Rectangle 8"/>
            <p:cNvSpPr/>
            <p:nvPr/>
          </p:nvSpPr>
          <p:spPr>
            <a:xfrm>
              <a:off x="982638" y="3289625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สาระการเรียนรู้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386" y="2980762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62517" y="4865801"/>
            <a:ext cx="3083793" cy="1027696"/>
            <a:chOff x="416857" y="4746954"/>
            <a:chExt cx="3083793" cy="1027696"/>
          </a:xfrm>
        </p:grpSpPr>
        <p:sp>
          <p:nvSpPr>
            <p:cNvPr id="10" name="Rounded Rectangle 9"/>
            <p:cNvSpPr/>
            <p:nvPr/>
          </p:nvSpPr>
          <p:spPr>
            <a:xfrm>
              <a:off x="1003109" y="5073812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ผลการเรียนรู้ที่คาดหวัง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857" y="4746954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8202305" y="0"/>
            <a:ext cx="3989695" cy="1239115"/>
            <a:chOff x="8202305" y="-980"/>
            <a:chExt cx="3989695" cy="1239115"/>
          </a:xfrm>
        </p:grpSpPr>
        <p:sp>
          <p:nvSpPr>
            <p:cNvPr id="13" name="Rectangle 12"/>
            <p:cNvSpPr/>
            <p:nvPr/>
          </p:nvSpPr>
          <p:spPr>
            <a:xfrm>
              <a:off x="10331354" y="-980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2305" y="454314"/>
              <a:ext cx="3989694" cy="328526"/>
            </a:xfrm>
            <a:prstGeom prst="rect">
              <a:avLst/>
            </a:prstGeom>
            <a:solidFill>
              <a:srgbClr val="89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31355" y="909609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570" y="161308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312" y="176853"/>
            <a:ext cx="6778827" cy="78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25" y="1379416"/>
            <a:ext cx="6203464" cy="5356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868" y="1612977"/>
            <a:ext cx="1123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39" y="1379416"/>
            <a:ext cx="4870861" cy="497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679" b="413"/>
          <a:stretch/>
        </p:blipFill>
        <p:spPr>
          <a:xfrm>
            <a:off x="6251048" y="1848319"/>
            <a:ext cx="5853867" cy="40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824" y="1570511"/>
            <a:ext cx="11906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745" y="1658440"/>
            <a:ext cx="705802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745" y="4017919"/>
            <a:ext cx="7010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98" y="2571371"/>
            <a:ext cx="7538692" cy="32243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26848" y="1613801"/>
            <a:ext cx="8672846" cy="561975"/>
            <a:chOff x="2547937" y="1404789"/>
            <a:chExt cx="8672846" cy="561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 flipV="1">
              <a:off x="3671887" y="1673576"/>
              <a:ext cx="7548896" cy="12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4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99" y="1813658"/>
            <a:ext cx="714375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99" y="4601824"/>
            <a:ext cx="67246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12131" r="33873"/>
          <a:stretch/>
        </p:blipFill>
        <p:spPr>
          <a:xfrm>
            <a:off x="7350249" y="2210970"/>
            <a:ext cx="4591709" cy="3155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149" y="1727854"/>
            <a:ext cx="6953250" cy="38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33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98" y="2060342"/>
            <a:ext cx="7616131" cy="45513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26848" y="1613801"/>
            <a:ext cx="8390458" cy="561975"/>
            <a:chOff x="2547937" y="1404789"/>
            <a:chExt cx="8390458" cy="561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>
              <a:off x="3671887" y="1685777"/>
              <a:ext cx="7266508" cy="12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82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05" y="0"/>
            <a:ext cx="6515595" cy="1427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1510612"/>
            <a:ext cx="5705475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940" y="1510612"/>
            <a:ext cx="57054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6" y="0"/>
            <a:ext cx="6313714" cy="1383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89763"/>
          <a:stretch/>
        </p:blipFill>
        <p:spPr>
          <a:xfrm>
            <a:off x="2360531" y="1861243"/>
            <a:ext cx="6112082" cy="3128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51115" y="2376677"/>
            <a:ext cx="9183586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6838" indent="-96838">
              <a:lnSpc>
                <a:spcPts val="2800"/>
              </a:lnSpc>
              <a:spcAft>
                <a:spcPts val="0"/>
              </a:spcAft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 What is your name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		_____________________________________________________________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96838" indent="-96838"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  What do your friends call you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	_____________________________________________________________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96838" indent="-96838"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 Where do you live? Who do you live with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_____________________________________________________________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96838" indent="-96838"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  What do you do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		___________________________________________________________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96838" indent="-96838"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  Where do you study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		_____________________________________________________________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96838" indent="-96838"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6.  What is your major subject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	_____________________________________________________________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7.  What do you do on weekends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	_____________________________________________________________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8.  Do </a:t>
            </a: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you have a part time job? If Yes, What do you do and where do you work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?________________________________________</a:t>
            </a:r>
          </a:p>
          <a:p>
            <a:pPr>
              <a:lnSpc>
                <a:spcPts val="2800"/>
              </a:lnSpc>
              <a:spcAft>
                <a:spcPts val="0"/>
              </a:spcAft>
              <a:tabLst>
                <a:tab pos="0" algn="l"/>
                <a:tab pos="82550" algn="l"/>
                <a:tab pos="273050" algn="l"/>
              </a:tabLst>
            </a:pP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9.  What </a:t>
            </a: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would you like to be</a:t>
            </a:r>
            <a:r>
              <a:rPr lang="en-US" sz="20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?		_____________________________________________________________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63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6" y="0"/>
            <a:ext cx="6313714" cy="1383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142" y="1943380"/>
            <a:ext cx="8569162" cy="41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4096987" cy="6858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991815" y="12265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991815" y="22933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985" y="0"/>
            <a:ext cx="7712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902" y="163773"/>
            <a:ext cx="6774432" cy="7845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902" y="777598"/>
            <a:ext cx="5589056" cy="60804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910500" y="2401151"/>
            <a:ext cx="318709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In this unit, you will learn about</a:t>
            </a:r>
            <a:r>
              <a:rPr lang="en-US" sz="2400" b="1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 </a:t>
            </a:r>
            <a:endParaRPr lang="th-TH" sz="2400" b="1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789" y="1848795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324526"/>
            <a:ext cx="6799932" cy="7303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83881" y="1346480"/>
            <a:ext cx="9390362" cy="5261109"/>
            <a:chOff x="2383881" y="1346480"/>
            <a:chExt cx="9390362" cy="52611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3881" y="1346480"/>
              <a:ext cx="3939535" cy="23937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971" y="1355748"/>
              <a:ext cx="2370363" cy="23824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3950" y="4343159"/>
              <a:ext cx="3730293" cy="226443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92"/>
            <a:stretch/>
          </p:blipFill>
          <p:spPr bwMode="auto">
            <a:xfrm>
              <a:off x="5520372" y="4085888"/>
              <a:ext cx="1456055" cy="1541145"/>
            </a:xfrm>
            <a:prstGeom prst="rect">
              <a:avLst/>
            </a:prstGeom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Elbow Connector 8"/>
            <p:cNvCxnSpPr/>
            <p:nvPr/>
          </p:nvCxnSpPr>
          <p:spPr>
            <a:xfrm>
              <a:off x="2813151" y="3738205"/>
              <a:ext cx="2755401" cy="1253452"/>
            </a:xfrm>
            <a:prstGeom prst="bentConnector3">
              <a:avLst>
                <a:gd name="adj1" fmla="val 22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rot="10800000" flipV="1">
              <a:off x="6752688" y="3382793"/>
              <a:ext cx="1389827" cy="10934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10800000">
              <a:off x="6752688" y="4788985"/>
              <a:ext cx="1291265" cy="76184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11" y="324526"/>
            <a:ext cx="6799932" cy="7303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00841" y="1562229"/>
            <a:ext cx="8450621" cy="561975"/>
            <a:chOff x="2547937" y="1404789"/>
            <a:chExt cx="8450621" cy="5619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10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26441" y="2076184"/>
            <a:ext cx="38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gsanaUPC" panose="02020603050405020304" pitchFamily="18" charset="0"/>
              </a:rPr>
              <a:t>A. Complete the student card</a:t>
            </a:r>
            <a:r>
              <a:rPr lang="th-TH" sz="2400" b="1" dirty="0" smtClean="0">
                <a:solidFill>
                  <a:srgbClr val="FF0000"/>
                </a:solidFill>
                <a:latin typeface="AngsanaUPC" panose="02020603050405020304" pitchFamily="18" charset="0"/>
              </a:rPr>
              <a:t>.</a:t>
            </a:r>
            <a:endParaRPr lang="th-TH" sz="2400" b="1" dirty="0">
              <a:solidFill>
                <a:srgbClr val="FF0000"/>
              </a:solidFill>
              <a:latin typeface="AngsanaUPC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23153" y="2831642"/>
            <a:ext cx="2203275" cy="2560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Wongraksa</a:t>
            </a:r>
            <a:r>
              <a:rPr kumimoji="0" lang="en-US" alt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kumimoji="0" lang="en-US" alt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nattananlek@hml</a:t>
            </a:r>
            <a:r>
              <a:rPr kumimoji="0" lang="en-US" alt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kumimoji="0" lang="en-US" alt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Rasri</a:t>
            </a:r>
            <a:endParaRPr kumimoji="0" lang="en-US" alt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Logistics		</a:t>
            </a:r>
            <a:endParaRPr kumimoji="0" lang="en-US" alt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Tiwanon</a:t>
            </a:r>
            <a:r>
              <a:rPr kumimoji="0" lang="en-US" alt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kumimoji="0" lang="en-US" alt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Rd., </a:t>
            </a:r>
            <a:r>
              <a:rPr kumimoji="0" lang="en-US" alt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Nonthaburi</a:t>
            </a:r>
            <a:endParaRPr kumimoji="0" lang="th-TH" alt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182" y="2537849"/>
            <a:ext cx="6723616" cy="39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11" y="324526"/>
            <a:ext cx="6799932" cy="730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17" y="2553770"/>
            <a:ext cx="7074254" cy="41613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00841" y="1562229"/>
            <a:ext cx="8450621" cy="561975"/>
            <a:chOff x="2547937" y="1404789"/>
            <a:chExt cx="8450621" cy="561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526441" y="2089969"/>
            <a:ext cx="38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0"/>
              </a:rPr>
              <a:t>Write your card. Use </a:t>
            </a:r>
            <a:r>
              <a:rPr lang="en-US" sz="2400" b="1" dirty="0" err="1">
                <a:solidFill>
                  <a:srgbClr val="FF0000"/>
                </a:solidFill>
                <a:latin typeface="AngsanaUPC" panose="02020603050405020304" pitchFamily="18" charset="0"/>
              </a:rPr>
              <a:t>Rasri’s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0"/>
              </a:rPr>
              <a:t> form.</a:t>
            </a:r>
            <a:endParaRPr lang="th-TH" sz="2400" b="1" dirty="0">
              <a:solidFill>
                <a:srgbClr val="FF0000"/>
              </a:solidFill>
              <a:latin typeface="AngsanaUPC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11" y="324526"/>
            <a:ext cx="6799932" cy="730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0690" b="41982"/>
          <a:stretch/>
        </p:blipFill>
        <p:spPr>
          <a:xfrm>
            <a:off x="4720440" y="1232143"/>
            <a:ext cx="6310145" cy="294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576" y="883438"/>
            <a:ext cx="3972729" cy="41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818" y="4180975"/>
            <a:ext cx="7000875" cy="25241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26848" y="1613801"/>
            <a:ext cx="3321735" cy="561975"/>
            <a:chOff x="2547937" y="1404789"/>
            <a:chExt cx="3321735" cy="5619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stCxn id="11" idx="3"/>
            </p:cNvCxnSpPr>
            <p:nvPr/>
          </p:nvCxnSpPr>
          <p:spPr>
            <a:xfrm flipV="1">
              <a:off x="3671887" y="1671360"/>
              <a:ext cx="2197785" cy="144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1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11" y="324526"/>
            <a:ext cx="6799932" cy="730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311" y="1379416"/>
            <a:ext cx="6902332" cy="5441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969" y="1591982"/>
            <a:ext cx="1123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312" y="176853"/>
            <a:ext cx="6778827" cy="78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85" y="1670783"/>
            <a:ext cx="7058025" cy="489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404" y="1737458"/>
            <a:ext cx="5457825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404" y="1102029"/>
            <a:ext cx="1428750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217" y="1068692"/>
            <a:ext cx="1123950" cy="5619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45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818" cy="13794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312" y="176853"/>
            <a:ext cx="6778827" cy="78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8" y="1770103"/>
            <a:ext cx="6916528" cy="5087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198" y="1770103"/>
            <a:ext cx="1123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CHECK" val="0"/>
  <p:tag name="ARTICULATE_PROJECT_OPEN" val="1"/>
  <p:tag name="ARTICULATE_REFERENCE_ID" val="1a726749-316c-4a73-b0da-cea7ee98aee4"/>
  <p:tag name="ARTICULATE_DESIGN_ID_THÈME OFFICE" val="5nnYEcOWqT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2362-\\mac\home\desktop\ppt-dl-v3.pptx"/>
  <p:tag name="ARTICULATE_PRESENTER_VERSION" val="8"/>
  <p:tag name="ARTICULATE_USED_PAGE_ORIENTATION" val="1"/>
  <p:tag name="ARTICULATE_USED_PAGE_SIZE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158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Angsana New</vt:lpstr>
      <vt:lpstr>AngsanaUPC</vt:lpstr>
      <vt:lpstr>Arial</vt:lpstr>
      <vt:lpstr>Calibri</vt:lpstr>
      <vt:lpstr>Calibri Light</vt:lpstr>
      <vt:lpstr>Cordia New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Allison LaMotte</dc:creator>
  <cp:lastModifiedBy>Windows User</cp:lastModifiedBy>
  <cp:revision>77</cp:revision>
  <dcterms:created xsi:type="dcterms:W3CDTF">2018-03-23T14:24:03Z</dcterms:created>
  <dcterms:modified xsi:type="dcterms:W3CDTF">2019-06-29T05:24:19Z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6055E244-3778-404C-B4BD-E8BB899D1B33</vt:lpwstr>
  </property>
  <property fmtid="{D5CDD505-2E9C-101B-9397-08002B2CF9AE}" pid="3" name="ArticulatePath">
    <vt:lpwstr>Présentation1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\\Mac\Home\Desktop\ppt-dl-v3.ppta</vt:lpwstr>
  </property>
</Properties>
</file>