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73" r:id="rId2"/>
    <p:sldId id="306" r:id="rId3"/>
    <p:sldId id="259" r:id="rId4"/>
    <p:sldId id="260" r:id="rId5"/>
    <p:sldId id="291" r:id="rId6"/>
    <p:sldId id="268" r:id="rId7"/>
    <p:sldId id="272" r:id="rId8"/>
    <p:sldId id="274" r:id="rId9"/>
    <p:sldId id="276" r:id="rId10"/>
    <p:sldId id="292" r:id="rId11"/>
    <p:sldId id="295" r:id="rId12"/>
    <p:sldId id="296" r:id="rId13"/>
    <p:sldId id="297" r:id="rId14"/>
    <p:sldId id="298" r:id="rId15"/>
    <p:sldId id="262" r:id="rId16"/>
    <p:sldId id="277" r:id="rId17"/>
    <p:sldId id="299" r:id="rId18"/>
    <p:sldId id="293" r:id="rId19"/>
    <p:sldId id="294" r:id="rId20"/>
    <p:sldId id="300" r:id="rId21"/>
    <p:sldId id="301" r:id="rId22"/>
    <p:sldId id="302" r:id="rId23"/>
    <p:sldId id="303" r:id="rId24"/>
    <p:sldId id="304" r:id="rId25"/>
    <p:sldId id="305" r:id="rId26"/>
  </p:sldIdLst>
  <p:sldSz cx="18288000" cy="10287000"/>
  <p:notesSz cx="6858000" cy="9144000"/>
  <p:embeddedFontLst>
    <p:embeddedFont>
      <p:font typeface="Bai Jamjuree" panose="020B0604020202020204" charset="-34"/>
      <p:regular r:id="rId28"/>
      <p:bold r:id="rId29"/>
      <p:italic r:id="rId30"/>
      <p:boldItalic r:id="rId31"/>
    </p:embeddedFont>
    <p:embeddedFont>
      <p:font typeface="Gliker Semi-Bold" panose="020B0604020202020204" charset="0"/>
      <p:regular r:id="rId32"/>
    </p:embeddedFont>
    <p:embeddedFont>
      <p:font typeface="LilyUPC" panose="020B0604020202020204" pitchFamily="34" charset="-34"/>
      <p:regular r:id="rId33"/>
      <p:bold r:id="rId34"/>
      <p:italic r:id="rId35"/>
      <p:boldItalic r:id="rId36"/>
    </p:embeddedFont>
    <p:embeddedFont>
      <p:font typeface="PSL Advert Pro (พีเอสแอล แอ็ดเวิร์ท)" panose="02000506000000020004" charset="-34"/>
      <p:regular r:id="rId37"/>
      <p:bold r:id="rId38"/>
      <p:italic r:id="rId39"/>
      <p:boldItalic r:id="rId40"/>
    </p:embeddedFont>
    <p:embeddedFont>
      <p:font typeface="TH Sarabun New" panose="020B0500040200020003" pitchFamily="34" charset="-34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B330B-C209-44B1-B9C2-43F8D7720578}" v="353" dt="2024-10-05T13:25:26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467" autoAdjust="0"/>
  </p:normalViewPr>
  <p:slideViewPr>
    <p:cSldViewPr>
      <p:cViewPr varScale="1">
        <p:scale>
          <a:sx n="48" d="100"/>
          <a:sy n="48" d="100"/>
        </p:scale>
        <p:origin x="109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BD464-EAB5-4ABB-862B-DC2BE4213F4F}" type="datetimeFigureOut">
              <a:rPr lang="th-TH" smtClean="0"/>
              <a:t>13/07/68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98271-E77A-42E1-B531-44CE3B1E90B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834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07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1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6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29.wdp"/><Relationship Id="rId4" Type="http://schemas.openxmlformats.org/officeDocument/2006/relationships/image" Target="../media/image48.png"/><Relationship Id="rId9" Type="http://schemas.microsoft.com/office/2007/relationships/hdphoto" Target="../media/hdphoto3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FE8415-730F-87C9-748A-9D1F12C8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295807" y="2043163"/>
            <a:ext cx="3086100" cy="1199054"/>
            <a:chOff x="1377823" y="236193"/>
            <a:chExt cx="812800" cy="315800"/>
          </a:xfrm>
        </p:grpSpPr>
        <p:sp>
          <p:nvSpPr>
            <p:cNvPr id="12" name="Freeform 12"/>
            <p:cNvSpPr/>
            <p:nvPr/>
          </p:nvSpPr>
          <p:spPr>
            <a:xfrm>
              <a:off x="1377823" y="236193"/>
              <a:ext cx="812800" cy="259472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th-TH" sz="9600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823" y="292521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th-TH" sz="4400" b="1" spc="219" dirty="0">
                  <a:solidFill>
                    <a:srgbClr val="002060"/>
                  </a:solidFill>
                  <a:latin typeface="Bai Jamjuree" panose="00000500000000000000" pitchFamily="2" charset="-34"/>
                  <a:ea typeface="Lato"/>
                  <a:cs typeface="Bai Jamjuree" panose="00000500000000000000" pitchFamily="2" charset="-34"/>
                  <a:sym typeface="Lato"/>
                </a:rPr>
                <a:t>บทเรียนที่</a:t>
              </a:r>
              <a:endParaRPr lang="en-US" sz="4400" b="1" spc="219" dirty="0">
                <a:solidFill>
                  <a:srgbClr val="002060"/>
                </a:solidFill>
                <a:latin typeface="Bai Jamjuree" panose="00000500000000000000" pitchFamily="2" charset="-34"/>
                <a:ea typeface="Lato"/>
                <a:cs typeface="Bai Jamjuree" panose="00000500000000000000" pitchFamily="2" charset="-34"/>
                <a:sym typeface="Lat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324526" y="3959304"/>
            <a:ext cx="1053499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0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การเคลื่อนย้ายผู้ป่วย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B2EDF-BF6B-BA4A-A6AA-E58290405E64}"/>
              </a:ext>
            </a:extLst>
          </p:cNvPr>
          <p:cNvSpPr/>
          <p:nvPr/>
        </p:nvSpPr>
        <p:spPr>
          <a:xfrm>
            <a:off x="10591800" y="1790775"/>
            <a:ext cx="1600200" cy="14899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7200" b="1" dirty="0">
                <a:solidFill>
                  <a:srgbClr val="00206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12</a:t>
            </a:r>
            <a:endParaRPr lang="en-US" sz="9600" b="1" dirty="0">
              <a:solidFill>
                <a:srgbClr val="002060"/>
              </a:solidFill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F3B27-3BBA-DFF4-3F6E-C6A41DF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5" y="1990688"/>
            <a:ext cx="5353385" cy="5270679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" y="2235206"/>
            <a:ext cx="18554237" cy="7634140"/>
            <a:chOff x="0" y="0"/>
            <a:chExt cx="98772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726" cy="406400"/>
            </a:xfrm>
            <a:custGeom>
              <a:avLst/>
              <a:gdLst/>
              <a:ahLst/>
              <a:cxnLst/>
              <a:rect l="l" t="t" r="r" b="b"/>
              <a:pathLst>
                <a:path w="987726" h="406400">
                  <a:moveTo>
                    <a:pt x="784526" y="0"/>
                  </a:moveTo>
                  <a:cubicBezTo>
                    <a:pt x="896751" y="0"/>
                    <a:pt x="987726" y="90976"/>
                    <a:pt x="987726" y="203200"/>
                  </a:cubicBezTo>
                  <a:cubicBezTo>
                    <a:pt x="987726" y="315424"/>
                    <a:pt x="896751" y="406400"/>
                    <a:pt x="7845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1600200" y="697455"/>
            <a:ext cx="1524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1.4 วิธีกอดและทาบดานหลัง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วิธีนี้ใชสําหรับผูบาดเจ็บที่มีอาการไมรุนแรง หามใชสําหรับ </a:t>
            </a:r>
            <a:b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ผูบาดเจ็บที่ไดรับอันตรายเกี่ยวกับสมองหรืออวัยวะภายใน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5C0E86-7452-10BC-1538-7FF54EE978B8}"/>
              </a:ext>
            </a:extLst>
          </p:cNvPr>
          <p:cNvGrpSpPr/>
          <p:nvPr/>
        </p:nvGrpSpPr>
        <p:grpSpPr>
          <a:xfrm>
            <a:off x="1371601" y="3314700"/>
            <a:ext cx="16459199" cy="4401205"/>
            <a:chOff x="2552920" y="2169830"/>
            <a:chExt cx="16234551" cy="44012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7BFD66-F92A-FABD-3BCD-FCDDC6DF31A9}"/>
                </a:ext>
              </a:extLst>
            </p:cNvPr>
            <p:cNvSpPr txBox="1"/>
            <p:nvPr/>
          </p:nvSpPr>
          <p:spPr>
            <a:xfrm>
              <a:off x="3048000" y="2169830"/>
              <a:ext cx="15739471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ผูชวยเหลือหันหลังเขาสูดานหนาของผูบาดเจ็บ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กมตัวลงหรือนั่งคุกเขาลง 1 ขาง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ใหผูบาดเจ็บเอามือกอดคอผูชวยเหลือ โดยโอบจากดานหลังมาจับขอมือของตนเอง ไวทางดานหนาของผูชวยเหลือ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แขนทั้งสองขางของผูชวยเหลือ ออมไปทางดานหลังบริเวณตนขาดานหลังของ ผูบาดเจ็บ แลวจับมือของตนเองไว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ผูชวยเหลือคอย ๆ ลุกขึ้นยืน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จัดทาของผูบาดเจ็บโดยผูชวยเหลือกมหลังลงเพื่อขยับตัวผูบาดเจ็บใหนํ้าหนักตัว ตกลงบนหลังของผูชวยเหลือ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พาผูบาดเจ็บไปสูจุดหมายอยางชา ๆ และระมัดระวัง 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14CD388-8913-9A1E-7CBF-572A882047B9}"/>
                </a:ext>
              </a:extLst>
            </p:cNvPr>
            <p:cNvGrpSpPr/>
            <p:nvPr/>
          </p:nvGrpSpPr>
          <p:grpSpPr>
            <a:xfrm>
              <a:off x="2552920" y="2324100"/>
              <a:ext cx="304800" cy="3962400"/>
              <a:chOff x="2209800" y="2324100"/>
              <a:chExt cx="304800" cy="3962400"/>
            </a:xfrm>
          </p:grpSpPr>
          <p:sp>
            <p:nvSpPr>
              <p:cNvPr id="25" name="Diamond 24">
                <a:extLst>
                  <a:ext uri="{FF2B5EF4-FFF2-40B4-BE49-F238E27FC236}">
                    <a16:creationId xmlns:a16="http://schemas.microsoft.com/office/drawing/2014/main" id="{2ED68278-A69C-99D6-3CAC-3B0F2F4F7F56}"/>
                  </a:ext>
                </a:extLst>
              </p:cNvPr>
              <p:cNvSpPr/>
              <p:nvPr/>
            </p:nvSpPr>
            <p:spPr>
              <a:xfrm>
                <a:off x="2209800" y="23241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6" name="Diamond 25">
                <a:extLst>
                  <a:ext uri="{FF2B5EF4-FFF2-40B4-BE49-F238E27FC236}">
                    <a16:creationId xmlns:a16="http://schemas.microsoft.com/office/drawing/2014/main" id="{47FEE269-EA7A-B694-AA3E-1216C170F7B2}"/>
                  </a:ext>
                </a:extLst>
              </p:cNvPr>
              <p:cNvSpPr/>
              <p:nvPr/>
            </p:nvSpPr>
            <p:spPr>
              <a:xfrm>
                <a:off x="2209800" y="29337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id="{ADB6D49A-91FF-E563-6B4A-66708A16F395}"/>
                  </a:ext>
                </a:extLst>
              </p:cNvPr>
              <p:cNvSpPr/>
              <p:nvPr/>
            </p:nvSpPr>
            <p:spPr>
              <a:xfrm>
                <a:off x="2209800" y="35433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8" name="Diamond 27">
                <a:extLst>
                  <a:ext uri="{FF2B5EF4-FFF2-40B4-BE49-F238E27FC236}">
                    <a16:creationId xmlns:a16="http://schemas.microsoft.com/office/drawing/2014/main" id="{43A16B02-2F23-8783-C5BE-06D97347EC9E}"/>
                  </a:ext>
                </a:extLst>
              </p:cNvPr>
              <p:cNvSpPr/>
              <p:nvPr/>
            </p:nvSpPr>
            <p:spPr>
              <a:xfrm>
                <a:off x="2209800" y="41529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Diamond 28">
                <a:extLst>
                  <a:ext uri="{FF2B5EF4-FFF2-40B4-BE49-F238E27FC236}">
                    <a16:creationId xmlns:a16="http://schemas.microsoft.com/office/drawing/2014/main" id="{8EEDEA14-546C-2126-C98B-44B54E4C5632}"/>
                  </a:ext>
                </a:extLst>
              </p:cNvPr>
              <p:cNvSpPr/>
              <p:nvPr/>
            </p:nvSpPr>
            <p:spPr>
              <a:xfrm>
                <a:off x="2209800" y="47625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0" name="Diamond 29">
                <a:extLst>
                  <a:ext uri="{FF2B5EF4-FFF2-40B4-BE49-F238E27FC236}">
                    <a16:creationId xmlns:a16="http://schemas.microsoft.com/office/drawing/2014/main" id="{8D14DCC6-F5CC-23FC-DC2E-E3CEC6EC2280}"/>
                  </a:ext>
                </a:extLst>
              </p:cNvPr>
              <p:cNvSpPr/>
              <p:nvPr/>
            </p:nvSpPr>
            <p:spPr>
              <a:xfrm>
                <a:off x="2209800" y="53721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Diamond 30">
                <a:extLst>
                  <a:ext uri="{FF2B5EF4-FFF2-40B4-BE49-F238E27FC236}">
                    <a16:creationId xmlns:a16="http://schemas.microsoft.com/office/drawing/2014/main" id="{013DAE67-4444-31E0-38D3-760BEF276D6F}"/>
                  </a:ext>
                </a:extLst>
              </p:cNvPr>
              <p:cNvSpPr/>
              <p:nvPr/>
            </p:nvSpPr>
            <p:spPr>
              <a:xfrm>
                <a:off x="2209800" y="59817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34" name="Freeform 3">
            <a:extLst>
              <a:ext uri="{FF2B5EF4-FFF2-40B4-BE49-F238E27FC236}">
                <a16:creationId xmlns:a16="http://schemas.microsoft.com/office/drawing/2014/main" id="{EBE2A862-FD63-4EF2-9E7B-FCC3E9677856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962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2476500"/>
            <a:ext cx="18554237" cy="7634140"/>
            <a:chOff x="0" y="0"/>
            <a:chExt cx="98772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726" cy="406400"/>
            </a:xfrm>
            <a:custGeom>
              <a:avLst/>
              <a:gdLst/>
              <a:ahLst/>
              <a:cxnLst/>
              <a:rect l="l" t="t" r="r" b="b"/>
              <a:pathLst>
                <a:path w="987726" h="406400">
                  <a:moveTo>
                    <a:pt x="784526" y="0"/>
                  </a:moveTo>
                  <a:cubicBezTo>
                    <a:pt x="896751" y="0"/>
                    <a:pt x="987726" y="90976"/>
                    <a:pt x="987726" y="203200"/>
                  </a:cubicBezTo>
                  <a:cubicBezTo>
                    <a:pt x="987726" y="315424"/>
                    <a:pt x="896751" y="406400"/>
                    <a:pt x="7845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1780386" y="594662"/>
            <a:ext cx="15059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1.5 วิธีกอดและทาบดานหนา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เปนวิธีที่ดีวิธีหนึ่งสําหรับผูชวยเหลือเพียงคนเดียวที่ช่วย เคลื่อนย้ายผู้บาดเจ็บที่รูสึกตัว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032DA0-3A3D-7389-ECAD-65D281417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2228" y="2883621"/>
            <a:ext cx="3661772" cy="643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DBF3AD-D131-3BB7-9CC3-3400E53EC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2883621"/>
            <a:ext cx="3661772" cy="643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CD04B760-935E-11C5-9D46-BE1317550862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430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2324100"/>
            <a:ext cx="18554237" cy="8407207"/>
            <a:chOff x="0" y="0"/>
            <a:chExt cx="98772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726" cy="406400"/>
            </a:xfrm>
            <a:custGeom>
              <a:avLst/>
              <a:gdLst/>
              <a:ahLst/>
              <a:cxnLst/>
              <a:rect l="l" t="t" r="r" b="b"/>
              <a:pathLst>
                <a:path w="987726" h="406400">
                  <a:moveTo>
                    <a:pt x="784526" y="0"/>
                  </a:moveTo>
                  <a:cubicBezTo>
                    <a:pt x="896751" y="0"/>
                    <a:pt x="987726" y="90976"/>
                    <a:pt x="987726" y="203200"/>
                  </a:cubicBezTo>
                  <a:cubicBezTo>
                    <a:pt x="987726" y="315424"/>
                    <a:pt x="896751" y="406400"/>
                    <a:pt x="7845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1780386" y="772061"/>
            <a:ext cx="14199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1.6 วิธีอุม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วิธีอุมใชสําหรับผูบาดเจ็บเล็กนอย อาจเนื่องจากไมสบาย หรือเปนลม หรือใชสําหรับ ผูที่มีขอเทาแพลง หรือมีบาดแผลบนฝาเทา เหมาะสําหรับผูบาดเจ็บที่ตัวเล็กกวาผูชวยเหลือ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5C0E86-7452-10BC-1538-7FF54EE978B8}"/>
              </a:ext>
            </a:extLst>
          </p:cNvPr>
          <p:cNvGrpSpPr/>
          <p:nvPr/>
        </p:nvGrpSpPr>
        <p:grpSpPr>
          <a:xfrm>
            <a:off x="2514600" y="2942897"/>
            <a:ext cx="9821176" cy="4401205"/>
            <a:chOff x="2552920" y="2169830"/>
            <a:chExt cx="9821176" cy="44012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7BFD66-F92A-FABD-3BCD-FCDDC6DF31A9}"/>
                </a:ext>
              </a:extLst>
            </p:cNvPr>
            <p:cNvSpPr txBox="1"/>
            <p:nvPr/>
          </p:nvSpPr>
          <p:spPr>
            <a:xfrm>
              <a:off x="3048000" y="2169830"/>
              <a:ext cx="9326096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ผูชวยเหลือนั่งทาคุกเขาหนึ่งขาง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ใหผูบาดเจ็บนั่งลงบนขาขางที่เขายกสูงจากพื้น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ผูชวยเหลือสอดมือเขาไปใตเขาของผูบาดเจ็บ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แขนอีกขางหนึ่งกอดบริเวณเอวของผูบาดเจ็บไว 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ผูชวยเหลือยืนขึ้นชา ๆ อุมผูบาดเจ็บเขามา ใหกระชับลําตัวของ ผู้ช่วยเหลือ และใหผูบาดเจ็บเอามือโอบรอบตัว ของผูชวยเหลือไว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ผูชวยเหลืออุมผูบาดเจ็บไปยังจุดหมายอยางชา ๆ และระมัดระวัง 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14CD388-8913-9A1E-7CBF-572A882047B9}"/>
                </a:ext>
              </a:extLst>
            </p:cNvPr>
            <p:cNvGrpSpPr/>
            <p:nvPr/>
          </p:nvGrpSpPr>
          <p:grpSpPr>
            <a:xfrm>
              <a:off x="2552920" y="2324100"/>
              <a:ext cx="304800" cy="3962400"/>
              <a:chOff x="2209800" y="2324100"/>
              <a:chExt cx="304800" cy="3962400"/>
            </a:xfrm>
          </p:grpSpPr>
          <p:sp>
            <p:nvSpPr>
              <p:cNvPr id="25" name="Diamond 24">
                <a:extLst>
                  <a:ext uri="{FF2B5EF4-FFF2-40B4-BE49-F238E27FC236}">
                    <a16:creationId xmlns:a16="http://schemas.microsoft.com/office/drawing/2014/main" id="{2ED68278-A69C-99D6-3CAC-3B0F2F4F7F56}"/>
                  </a:ext>
                </a:extLst>
              </p:cNvPr>
              <p:cNvSpPr/>
              <p:nvPr/>
            </p:nvSpPr>
            <p:spPr>
              <a:xfrm>
                <a:off x="2209800" y="23241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6" name="Diamond 25">
                <a:extLst>
                  <a:ext uri="{FF2B5EF4-FFF2-40B4-BE49-F238E27FC236}">
                    <a16:creationId xmlns:a16="http://schemas.microsoft.com/office/drawing/2014/main" id="{47FEE269-EA7A-B694-AA3E-1216C170F7B2}"/>
                  </a:ext>
                </a:extLst>
              </p:cNvPr>
              <p:cNvSpPr/>
              <p:nvPr/>
            </p:nvSpPr>
            <p:spPr>
              <a:xfrm>
                <a:off x="2209800" y="29337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id="{ADB6D49A-91FF-E563-6B4A-66708A16F395}"/>
                  </a:ext>
                </a:extLst>
              </p:cNvPr>
              <p:cNvSpPr/>
              <p:nvPr/>
            </p:nvSpPr>
            <p:spPr>
              <a:xfrm>
                <a:off x="2209800" y="35433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8" name="Diamond 27">
                <a:extLst>
                  <a:ext uri="{FF2B5EF4-FFF2-40B4-BE49-F238E27FC236}">
                    <a16:creationId xmlns:a16="http://schemas.microsoft.com/office/drawing/2014/main" id="{43A16B02-2F23-8783-C5BE-06D97347EC9E}"/>
                  </a:ext>
                </a:extLst>
              </p:cNvPr>
              <p:cNvSpPr/>
              <p:nvPr/>
            </p:nvSpPr>
            <p:spPr>
              <a:xfrm>
                <a:off x="2209800" y="41529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Diamond 28">
                <a:extLst>
                  <a:ext uri="{FF2B5EF4-FFF2-40B4-BE49-F238E27FC236}">
                    <a16:creationId xmlns:a16="http://schemas.microsoft.com/office/drawing/2014/main" id="{8EEDEA14-546C-2126-C98B-44B54E4C5632}"/>
                  </a:ext>
                </a:extLst>
              </p:cNvPr>
              <p:cNvSpPr/>
              <p:nvPr/>
            </p:nvSpPr>
            <p:spPr>
              <a:xfrm>
                <a:off x="2209800" y="47625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Diamond 30">
                <a:extLst>
                  <a:ext uri="{FF2B5EF4-FFF2-40B4-BE49-F238E27FC236}">
                    <a16:creationId xmlns:a16="http://schemas.microsoft.com/office/drawing/2014/main" id="{013DAE67-4444-31E0-38D3-760BEF276D6F}"/>
                  </a:ext>
                </a:extLst>
              </p:cNvPr>
              <p:cNvSpPr/>
              <p:nvPr/>
            </p:nvSpPr>
            <p:spPr>
              <a:xfrm>
                <a:off x="2209800" y="59817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6C0FC8-CF4E-55E1-375E-35C1A52F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6056" y="2942897"/>
            <a:ext cx="4121805" cy="570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BA122862-7FFE-7826-0DC2-909137048919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320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119" y="2633810"/>
            <a:ext cx="18554237" cy="7634140"/>
            <a:chOff x="0" y="0"/>
            <a:chExt cx="98772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726" cy="406400"/>
            </a:xfrm>
            <a:custGeom>
              <a:avLst/>
              <a:gdLst/>
              <a:ahLst/>
              <a:cxnLst/>
              <a:rect l="l" t="t" r="r" b="b"/>
              <a:pathLst>
                <a:path w="987726" h="406400">
                  <a:moveTo>
                    <a:pt x="784526" y="0"/>
                  </a:moveTo>
                  <a:cubicBezTo>
                    <a:pt x="896751" y="0"/>
                    <a:pt x="987726" y="90976"/>
                    <a:pt x="987726" y="203200"/>
                  </a:cubicBezTo>
                  <a:cubicBezTo>
                    <a:pt x="987726" y="315424"/>
                    <a:pt x="896751" y="406400"/>
                    <a:pt x="7845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1780386" y="594662"/>
            <a:ext cx="14199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1.7 วิธีลากดวยผารองใตตัวผูประสบอุบัติเหตุ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วิธีนี้สะดวกตอการเคลื่อนยายออกจากตึกที่กําลังมีไฟไหมและพื้นที่เรียบ เปนวิธีที่ใชสําหรับผูประสบอุบัติเหตุที่ไมสามารถชวยเหลือตนเองได หรือหมดสติ โดยใชผาปูที่นอนหรือผาหม ผามาน หรืออยางอื่นที่แข็งแรงพอที่จะรองใตตัวผูบาดเจ็บ แลวลากสิ่งรองตัวผูบาดเจ็บไปตามพื้น และตองระวังไมใหศีรษะผูบาดเจ็บลากไปกับพื้น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3F1AE-EA52-1358-B4C9-C07EB48DF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821" y="3467100"/>
            <a:ext cx="6750355" cy="521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EFBDD88A-3AC3-D329-B986-1AA87AA7D248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2585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1965447" y="584628"/>
            <a:ext cx="14880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1.8 วิธีลากผูบาดเจ็บโดยไมมีผารองใตตัว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เปนอีกวิธีหนึ่งที่มีผูชวยเหลือเพียงคนเดียว วิธีนี้ ใชไดดีถาพื้นที่เรียบ โดยเฉพาะอยางยิ่งในกรณีไฟไหมในโรงพยาบาลหรือในบาน จะชวยหลบควันไฟ ทําใหไดออกซิเจนเพียงพอ โดยผูชวยเหลือผูกขอมือของผูหมดสติที่ไมมีบาดแผล หรืออันตรายใด ๆ ตามรางกายใหติดกันเปนหวงคลองคอผูชวยเหลือ แลวเคลื่อนยายโดยการคลานที่ตัวเล็กกวาผูชวยเหลือ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5C0E86-7452-10BC-1538-7FF54EE978B8}"/>
              </a:ext>
            </a:extLst>
          </p:cNvPr>
          <p:cNvGrpSpPr/>
          <p:nvPr/>
        </p:nvGrpSpPr>
        <p:grpSpPr>
          <a:xfrm>
            <a:off x="2429287" y="3386570"/>
            <a:ext cx="14416343" cy="4401205"/>
            <a:chOff x="2552920" y="2169830"/>
            <a:chExt cx="14429595" cy="44012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7BFD66-F92A-FABD-3BCD-FCDDC6DF31A9}"/>
                </a:ext>
              </a:extLst>
            </p:cNvPr>
            <p:cNvSpPr txBox="1"/>
            <p:nvPr/>
          </p:nvSpPr>
          <p:spPr>
            <a:xfrm>
              <a:off x="3048000" y="2169830"/>
              <a:ext cx="13934515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ใหผูหมดสตินอนหงายบนพื้น 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จับแขนทั้ง 2 ขางวางซอนกันบนหนาทองของผูหมดสติ แลวใชผานิ่ม ผูกขอมือที่ซอนกันใหแนนพอสมควร อยาใหหลุดขณะลาก 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ผูชวยเหลือผูกผาปดปากจมูกกันหายใจรดผูหมดสติ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ผูชวยเหลือนั่งครอมตัว ผูหมดสติบริเวณเอว และยกมือของผูหมดสติ ที่ผูกไวขึ้นแลวลอดศีรษะของ</a:t>
              </a:r>
              <a:b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ผูชวยเหลือเขาไป ในวงแขนของผูหมดสติ ใหแขนคลองอยูบริเวณคอ ของผูชวยเหลือ 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ผูชวยเหลือคลานไปตามพื้น โดยการลากผูหมดสติไปทางดานศีรษะ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14CD388-8913-9A1E-7CBF-572A882047B9}"/>
                </a:ext>
              </a:extLst>
            </p:cNvPr>
            <p:cNvGrpSpPr/>
            <p:nvPr/>
          </p:nvGrpSpPr>
          <p:grpSpPr>
            <a:xfrm>
              <a:off x="2552920" y="2324100"/>
              <a:ext cx="304800" cy="3962400"/>
              <a:chOff x="2209800" y="2324100"/>
              <a:chExt cx="304800" cy="3962400"/>
            </a:xfrm>
          </p:grpSpPr>
          <p:sp>
            <p:nvSpPr>
              <p:cNvPr id="25" name="Diamond 24">
                <a:extLst>
                  <a:ext uri="{FF2B5EF4-FFF2-40B4-BE49-F238E27FC236}">
                    <a16:creationId xmlns:a16="http://schemas.microsoft.com/office/drawing/2014/main" id="{2ED68278-A69C-99D6-3CAC-3B0F2F4F7F56}"/>
                  </a:ext>
                </a:extLst>
              </p:cNvPr>
              <p:cNvSpPr/>
              <p:nvPr/>
            </p:nvSpPr>
            <p:spPr>
              <a:xfrm>
                <a:off x="2209800" y="23241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6" name="Diamond 25">
                <a:extLst>
                  <a:ext uri="{FF2B5EF4-FFF2-40B4-BE49-F238E27FC236}">
                    <a16:creationId xmlns:a16="http://schemas.microsoft.com/office/drawing/2014/main" id="{47FEE269-EA7A-B694-AA3E-1216C170F7B2}"/>
                  </a:ext>
                </a:extLst>
              </p:cNvPr>
              <p:cNvSpPr/>
              <p:nvPr/>
            </p:nvSpPr>
            <p:spPr>
              <a:xfrm>
                <a:off x="2209800" y="29337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8" name="Diamond 27">
                <a:extLst>
                  <a:ext uri="{FF2B5EF4-FFF2-40B4-BE49-F238E27FC236}">
                    <a16:creationId xmlns:a16="http://schemas.microsoft.com/office/drawing/2014/main" id="{43A16B02-2F23-8783-C5BE-06D97347EC9E}"/>
                  </a:ext>
                </a:extLst>
              </p:cNvPr>
              <p:cNvSpPr/>
              <p:nvPr/>
            </p:nvSpPr>
            <p:spPr>
              <a:xfrm>
                <a:off x="2209800" y="41529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Diamond 28">
                <a:extLst>
                  <a:ext uri="{FF2B5EF4-FFF2-40B4-BE49-F238E27FC236}">
                    <a16:creationId xmlns:a16="http://schemas.microsoft.com/office/drawing/2014/main" id="{8EEDEA14-546C-2126-C98B-44B54E4C5632}"/>
                  </a:ext>
                </a:extLst>
              </p:cNvPr>
              <p:cNvSpPr/>
              <p:nvPr/>
            </p:nvSpPr>
            <p:spPr>
              <a:xfrm>
                <a:off x="2209800" y="47625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Diamond 30">
                <a:extLst>
                  <a:ext uri="{FF2B5EF4-FFF2-40B4-BE49-F238E27FC236}">
                    <a16:creationId xmlns:a16="http://schemas.microsoft.com/office/drawing/2014/main" id="{013DAE67-4444-31E0-38D3-760BEF276D6F}"/>
                  </a:ext>
                </a:extLst>
              </p:cNvPr>
              <p:cNvSpPr/>
              <p:nvPr/>
            </p:nvSpPr>
            <p:spPr>
              <a:xfrm>
                <a:off x="2209800" y="59817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49411A-5765-67DF-5845-D11812B65F4B}"/>
              </a:ext>
            </a:extLst>
          </p:cNvPr>
          <p:cNvGrpSpPr/>
          <p:nvPr/>
        </p:nvGrpSpPr>
        <p:grpSpPr>
          <a:xfrm>
            <a:off x="2581547" y="8204351"/>
            <a:ext cx="14032218" cy="1181339"/>
            <a:chOff x="2628351" y="8441871"/>
            <a:chExt cx="14032218" cy="11813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CADD65-A0FB-C0E8-08D0-D8EA45571FC4}"/>
                </a:ext>
              </a:extLst>
            </p:cNvPr>
            <p:cNvGrpSpPr/>
            <p:nvPr/>
          </p:nvGrpSpPr>
          <p:grpSpPr>
            <a:xfrm>
              <a:off x="2628351" y="8441871"/>
              <a:ext cx="14032218" cy="1181339"/>
              <a:chOff x="1948106" y="8420100"/>
              <a:chExt cx="14032218" cy="1181339"/>
            </a:xfrm>
          </p:grpSpPr>
          <p:sp>
            <p:nvSpPr>
              <p:cNvPr id="5" name="Arrow: Pentagon 4">
                <a:extLst>
                  <a:ext uri="{FF2B5EF4-FFF2-40B4-BE49-F238E27FC236}">
                    <a16:creationId xmlns:a16="http://schemas.microsoft.com/office/drawing/2014/main" id="{AC5EA7D9-975D-B56A-05B3-A200238E36EB}"/>
                  </a:ext>
                </a:extLst>
              </p:cNvPr>
              <p:cNvSpPr/>
              <p:nvPr/>
            </p:nvSpPr>
            <p:spPr>
              <a:xfrm>
                <a:off x="4800600" y="8420100"/>
                <a:ext cx="11179724" cy="1181339"/>
              </a:xfrm>
              <a:prstGeom prst="homePlat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C6F603C1-8E32-B663-0FA8-DC76AAC9E531}"/>
                  </a:ext>
                </a:extLst>
              </p:cNvPr>
              <p:cNvSpPr/>
              <p:nvPr/>
            </p:nvSpPr>
            <p:spPr>
              <a:xfrm rot="10800000">
                <a:off x="1948106" y="8420100"/>
                <a:ext cx="11179724" cy="1181339"/>
              </a:xfrm>
              <a:prstGeom prst="homePlat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86F1B4-D6C2-A7B8-EB15-67DBD6D48451}"/>
                </a:ext>
              </a:extLst>
            </p:cNvPr>
            <p:cNvSpPr txBox="1"/>
            <p:nvPr/>
          </p:nvSpPr>
          <p:spPr>
            <a:xfrm>
              <a:off x="3570877" y="8689268"/>
              <a:ext cx="12115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ขอควรระวังสําหรับการชวยเหลือวิธีนี้ก็คือ อยาใหศีรษะของผูหมดสติลากกับพื้น</a:t>
              </a:r>
            </a:p>
          </p:txBody>
        </p: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FCEFA423-0925-757F-F086-4775379A2728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50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7678400" y="76565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F2BD71-AFA4-062F-04CE-9F4FB0D8D557}"/>
              </a:ext>
            </a:extLst>
          </p:cNvPr>
          <p:cNvSpPr txBox="1"/>
          <p:nvPr/>
        </p:nvSpPr>
        <p:spPr>
          <a:xfrm>
            <a:off x="1780386" y="772061"/>
            <a:ext cx="14602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1.9 วิธีลากลงจากที่ลาดชัน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เปนวิธีที่สะดวกตอการชวยเหลือผูหมดสติลงมาทางบันไดหรือ ที่ลาดชัน เมื่อผูไดรับอันตรายหมดความรูสึก และมีผูชวยเหลือเพียงคนเดียว โดยที่ผูรับการชวยเหลือไมมี บาดแผลตามรางกายที่จะเปนอันตรายตอการเคลื่อนยาย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981961-207F-26B8-E5E7-E40A8317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995" y="3607728"/>
            <a:ext cx="5532805" cy="440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72AC837-27FD-F535-144E-13F5455E48EB}"/>
              </a:ext>
            </a:extLst>
          </p:cNvPr>
          <p:cNvGrpSpPr/>
          <p:nvPr/>
        </p:nvGrpSpPr>
        <p:grpSpPr>
          <a:xfrm>
            <a:off x="6949835" y="3300572"/>
            <a:ext cx="10271365" cy="5016758"/>
            <a:chOff x="2552920" y="2169830"/>
            <a:chExt cx="10271365" cy="50167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37CF6A-2DD2-EB3A-456D-5243AE49ED7A}"/>
                </a:ext>
              </a:extLst>
            </p:cNvPr>
            <p:cNvSpPr txBox="1"/>
            <p:nvPr/>
          </p:nvSpPr>
          <p:spPr>
            <a:xfrm>
              <a:off x="3048001" y="2169830"/>
              <a:ext cx="9776284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ใหผูหมดสตินอนหงาย 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จับมือของผูหมดสติวางซอนกันบริเวณเอวของผูหมดสติ ใชผาผูกข้อมือไวดวยกัน ในทากอดอก 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ผูชวยเหลืออยูทางดานศีรษะของผูหมดสติ กมตัวลงเอามือสอดใตไหลไปจับแขน บริเวณรักแรของผูหมดสติ ใชแขนบริเวณเหนือ ขอศอกของผู้ช่วยเหลือรองรับศีรษะของผูหมดสติไว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คอย ๆ ลากตัวของผูหมดสติ ลงมาตามขั้นบันได ใหศีรษะอยูในระดับต่ำกวาลําตัวเล็กนอย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23BAC55-56C2-EA8D-F319-ED504B69716C}"/>
                </a:ext>
              </a:extLst>
            </p:cNvPr>
            <p:cNvGrpSpPr/>
            <p:nvPr/>
          </p:nvGrpSpPr>
          <p:grpSpPr>
            <a:xfrm>
              <a:off x="2552920" y="2324100"/>
              <a:ext cx="304800" cy="3962400"/>
              <a:chOff x="2209800" y="2324100"/>
              <a:chExt cx="304800" cy="3962400"/>
            </a:xfrm>
          </p:grpSpPr>
          <p:sp>
            <p:nvSpPr>
              <p:cNvPr id="11" name="Diamond 10">
                <a:extLst>
                  <a:ext uri="{FF2B5EF4-FFF2-40B4-BE49-F238E27FC236}">
                    <a16:creationId xmlns:a16="http://schemas.microsoft.com/office/drawing/2014/main" id="{B260E7F7-DFF8-E862-A549-FD2847182B9C}"/>
                  </a:ext>
                </a:extLst>
              </p:cNvPr>
              <p:cNvSpPr/>
              <p:nvPr/>
            </p:nvSpPr>
            <p:spPr>
              <a:xfrm>
                <a:off x="2209800" y="23241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Diamond 16">
                <a:extLst>
                  <a:ext uri="{FF2B5EF4-FFF2-40B4-BE49-F238E27FC236}">
                    <a16:creationId xmlns:a16="http://schemas.microsoft.com/office/drawing/2014/main" id="{EF93904C-B909-9997-0E96-C296313C0891}"/>
                  </a:ext>
                </a:extLst>
              </p:cNvPr>
              <p:cNvSpPr/>
              <p:nvPr/>
            </p:nvSpPr>
            <p:spPr>
              <a:xfrm>
                <a:off x="2209800" y="29337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Diamond 17">
                <a:extLst>
                  <a:ext uri="{FF2B5EF4-FFF2-40B4-BE49-F238E27FC236}">
                    <a16:creationId xmlns:a16="http://schemas.microsoft.com/office/drawing/2014/main" id="{C42EF1B4-E374-0CD1-B5E7-DC007D700181}"/>
                  </a:ext>
                </a:extLst>
              </p:cNvPr>
              <p:cNvSpPr/>
              <p:nvPr/>
            </p:nvSpPr>
            <p:spPr>
              <a:xfrm>
                <a:off x="2209800" y="41529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Diamond 19">
                <a:extLst>
                  <a:ext uri="{FF2B5EF4-FFF2-40B4-BE49-F238E27FC236}">
                    <a16:creationId xmlns:a16="http://schemas.microsoft.com/office/drawing/2014/main" id="{CC7D9581-1BE4-86EB-6D70-788CEDCF3868}"/>
                  </a:ext>
                </a:extLst>
              </p:cNvPr>
              <p:cNvSpPr/>
              <p:nvPr/>
            </p:nvSpPr>
            <p:spPr>
              <a:xfrm>
                <a:off x="2209800" y="59817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24" name="Freeform 3">
            <a:extLst>
              <a:ext uri="{FF2B5EF4-FFF2-40B4-BE49-F238E27FC236}">
                <a16:creationId xmlns:a16="http://schemas.microsoft.com/office/drawing/2014/main" id="{0DD13B10-9B1A-D046-6F9F-8300501447F4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D363D6-F7C9-B499-A7CA-539133D27523}"/>
              </a:ext>
            </a:extLst>
          </p:cNvPr>
          <p:cNvGrpSpPr/>
          <p:nvPr/>
        </p:nvGrpSpPr>
        <p:grpSpPr>
          <a:xfrm>
            <a:off x="920919" y="564571"/>
            <a:ext cx="10287000" cy="769441"/>
            <a:chOff x="3293533" y="2449362"/>
            <a:chExt cx="10287000" cy="7694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C8F72-43DF-0E3A-F6A8-796BAA0C5BFB}"/>
                </a:ext>
              </a:extLst>
            </p:cNvPr>
            <p:cNvGrpSpPr/>
            <p:nvPr/>
          </p:nvGrpSpPr>
          <p:grpSpPr>
            <a:xfrm>
              <a:off x="3295389" y="2577563"/>
              <a:ext cx="609600" cy="457200"/>
              <a:chOff x="8839200" y="1866900"/>
              <a:chExt cx="609600" cy="457200"/>
            </a:xfrm>
          </p:grpSpPr>
          <p:sp>
            <p:nvSpPr>
              <p:cNvPr id="9" name="Rounded Rectangle 92">
                <a:extLst>
                  <a:ext uri="{FF2B5EF4-FFF2-40B4-BE49-F238E27FC236}">
                    <a16:creationId xmlns:a16="http://schemas.microsoft.com/office/drawing/2014/main" id="{1F718E82-9312-9363-7420-7CB4289A32A8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LilyUPC" panose="020B0604020202020204" pitchFamily="34" charset="-34"/>
                  <a:cs typeface="LilyUPC" panose="020B0604020202020204" pitchFamily="34" charset="-34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9E58983-2091-5891-FB0B-3B1E45D0E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54C906-0B6F-4428-D0FC-BE066712F1B3}"/>
                </a:ext>
              </a:extLst>
            </p:cNvPr>
            <p:cNvSpPr txBox="1"/>
            <p:nvPr/>
          </p:nvSpPr>
          <p:spPr>
            <a:xfrm>
              <a:off x="3293533" y="2449362"/>
              <a:ext cx="10287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การเคลื่อนยายผูบาดเจ็บโดยมีผูชวยเหลือตั้งแต 2 คนขึ้นไป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CB47414-13EC-4AE3-5D2A-38757D9518E9}"/>
              </a:ext>
            </a:extLst>
          </p:cNvPr>
          <p:cNvSpPr txBox="1"/>
          <p:nvPr/>
        </p:nvSpPr>
        <p:spPr>
          <a:xfrm>
            <a:off x="1752599" y="1657845"/>
            <a:ext cx="1516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2.1 วิธีอุมแบบนั่ง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วิธีอุมแบบนั่งโดยประสานแขนของผูชวยเหลือทั้ง 2 คน เปนเกาอี้และพนักพิง ใชอุ้ม</a:t>
            </a:r>
            <a:r>
              <a:rPr lang="th-TH" sz="4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ผู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บาดเจ็บหรือผูที่หมดสติ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FB9618-5294-28CC-BDD3-4F81909BA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0" y="3467101"/>
            <a:ext cx="3657599" cy="549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EB3B17-217F-7C71-8F50-5D8BCCF9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8600" y="3467101"/>
            <a:ext cx="3994583" cy="549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E0AC1F-3A67-A19C-E471-FA4AA9F6C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34734" y="3467100"/>
            <a:ext cx="3704292" cy="549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17AB445-31D9-6CC6-718B-09D0BC457D71}"/>
              </a:ext>
            </a:extLst>
          </p:cNvPr>
          <p:cNvGrpSpPr/>
          <p:nvPr/>
        </p:nvGrpSpPr>
        <p:grpSpPr>
          <a:xfrm>
            <a:off x="725182" y="4407404"/>
            <a:ext cx="1295399" cy="1524000"/>
            <a:chOff x="409575" y="2149085"/>
            <a:chExt cx="1295399" cy="1524000"/>
          </a:xfrm>
        </p:grpSpPr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113DB2CF-154A-1B2F-2B75-2BD1964BD853}"/>
                </a:ext>
              </a:extLst>
            </p:cNvPr>
            <p:cNvSpPr/>
            <p:nvPr/>
          </p:nvSpPr>
          <p:spPr>
            <a:xfrm>
              <a:off x="409575" y="2149085"/>
              <a:ext cx="1295399" cy="1524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EB5412-AC93-17E9-394B-A039AB2B7F5A}"/>
                </a:ext>
              </a:extLst>
            </p:cNvPr>
            <p:cNvSpPr txBox="1"/>
            <p:nvPr/>
          </p:nvSpPr>
          <p:spPr>
            <a:xfrm>
              <a:off x="642405" y="2590064"/>
              <a:ext cx="794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485BF7-EDB5-BF9E-4E58-D93AFD8D7C15}"/>
              </a:ext>
            </a:extLst>
          </p:cNvPr>
          <p:cNvGrpSpPr/>
          <p:nvPr/>
        </p:nvGrpSpPr>
        <p:grpSpPr>
          <a:xfrm>
            <a:off x="6365930" y="4365179"/>
            <a:ext cx="1295399" cy="1524000"/>
            <a:chOff x="409575" y="2149085"/>
            <a:chExt cx="1295399" cy="1524000"/>
          </a:xfrm>
        </p:grpSpPr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F054570E-75BE-8239-2450-5F821C022B0F}"/>
                </a:ext>
              </a:extLst>
            </p:cNvPr>
            <p:cNvSpPr/>
            <p:nvPr/>
          </p:nvSpPr>
          <p:spPr>
            <a:xfrm>
              <a:off x="409575" y="2149085"/>
              <a:ext cx="1295399" cy="1524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6682D7-0EC9-2B6B-69E5-70D8B633F176}"/>
                </a:ext>
              </a:extLst>
            </p:cNvPr>
            <p:cNvSpPr txBox="1"/>
            <p:nvPr/>
          </p:nvSpPr>
          <p:spPr>
            <a:xfrm>
              <a:off x="642405" y="2590064"/>
              <a:ext cx="794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EF46F8-C977-F06A-D9FC-23B23FEFE9A4}"/>
              </a:ext>
            </a:extLst>
          </p:cNvPr>
          <p:cNvGrpSpPr/>
          <p:nvPr/>
        </p:nvGrpSpPr>
        <p:grpSpPr>
          <a:xfrm>
            <a:off x="12263773" y="4440326"/>
            <a:ext cx="1295399" cy="1524000"/>
            <a:chOff x="409575" y="2149085"/>
            <a:chExt cx="1295399" cy="1524000"/>
          </a:xfrm>
        </p:grpSpPr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78310A64-6CCD-22C2-8A14-5C271F28619C}"/>
                </a:ext>
              </a:extLst>
            </p:cNvPr>
            <p:cNvSpPr/>
            <p:nvPr/>
          </p:nvSpPr>
          <p:spPr>
            <a:xfrm>
              <a:off x="409575" y="2149085"/>
              <a:ext cx="1295399" cy="1524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FDA4F9-DEDE-5543-51BC-C2AC6D0AF82E}"/>
                </a:ext>
              </a:extLst>
            </p:cNvPr>
            <p:cNvSpPr txBox="1"/>
            <p:nvPr/>
          </p:nvSpPr>
          <p:spPr>
            <a:xfrm>
              <a:off x="642405" y="2590064"/>
              <a:ext cx="794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1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1780386" y="848261"/>
            <a:ext cx="14907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2.2 วิธีทําที่นั่งดวย 4 มือ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วิธีนี้ใชสําหรับผูบาดเจ็บที่รูสึกตัว แขนทั้งสองขางใชการไดดี แตไมสามารถเดินไดเนื่องจากมีบาดแผลที่ฝาเทา หรือขาหมดความรูสึกไมสามารถชวยเหลือตัวเองได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65604-D385-2AE2-15A9-821DEEA20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763" y="2324101"/>
            <a:ext cx="3952876" cy="632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1EE13A-3BE5-1DA9-F318-3CADC5B74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2324101"/>
            <a:ext cx="3755230" cy="625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A9F27EA9-8417-854B-F12B-D00666246B81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8974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7678400" y="76565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E5AF6C3-61B0-ED37-16BE-89FC757A4D63}"/>
              </a:ext>
            </a:extLst>
          </p:cNvPr>
          <p:cNvSpPr txBox="1"/>
          <p:nvPr/>
        </p:nvSpPr>
        <p:spPr>
          <a:xfrm>
            <a:off x="1780386" y="1006614"/>
            <a:ext cx="1419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2.3 วิธีอุมพยุงแขนและขา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วิธีอุมแบบนี้เปนวิธีที่ทําไดสะดวก แตไมควรใชสําหรับคนที่มี กระดูกหัก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75ED1-DF8F-A765-4282-A25FE936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3603" y="2552700"/>
            <a:ext cx="3458633" cy="528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2CBA3-3DE3-1756-8A69-D647AF0E0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2388" y="2552700"/>
            <a:ext cx="3611033" cy="5285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682E37-D184-7C8C-51BC-84345EA6C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58941" y="2556933"/>
            <a:ext cx="3452659" cy="5285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20BAF51-A631-0291-5E27-124BA6EA53D2}"/>
              </a:ext>
            </a:extLst>
          </p:cNvPr>
          <p:cNvGrpSpPr/>
          <p:nvPr/>
        </p:nvGrpSpPr>
        <p:grpSpPr>
          <a:xfrm>
            <a:off x="810968" y="3737925"/>
            <a:ext cx="1295399" cy="1524000"/>
            <a:chOff x="409575" y="2149085"/>
            <a:chExt cx="1295399" cy="1524000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C96E39BB-CAAD-4EC4-8162-27077EA3F599}"/>
                </a:ext>
              </a:extLst>
            </p:cNvPr>
            <p:cNvSpPr/>
            <p:nvPr/>
          </p:nvSpPr>
          <p:spPr>
            <a:xfrm>
              <a:off x="409575" y="2149085"/>
              <a:ext cx="1295399" cy="1524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6A858A-37B4-4305-B8CD-AAE899DC0ADF}"/>
                </a:ext>
              </a:extLst>
            </p:cNvPr>
            <p:cNvSpPr txBox="1"/>
            <p:nvPr/>
          </p:nvSpPr>
          <p:spPr>
            <a:xfrm>
              <a:off x="642405" y="2590064"/>
              <a:ext cx="794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861E8E-FF96-C498-3E11-EE8E997235BB}"/>
              </a:ext>
            </a:extLst>
          </p:cNvPr>
          <p:cNvGrpSpPr/>
          <p:nvPr/>
        </p:nvGrpSpPr>
        <p:grpSpPr>
          <a:xfrm>
            <a:off x="6223115" y="3695700"/>
            <a:ext cx="1295399" cy="1524000"/>
            <a:chOff x="409575" y="2149085"/>
            <a:chExt cx="1295399" cy="1524000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589DB6E9-5BCC-A0F5-971D-06E15846896A}"/>
                </a:ext>
              </a:extLst>
            </p:cNvPr>
            <p:cNvSpPr/>
            <p:nvPr/>
          </p:nvSpPr>
          <p:spPr>
            <a:xfrm>
              <a:off x="409575" y="2149085"/>
              <a:ext cx="1295399" cy="1524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BE666B-F387-FE8A-4802-098C62C7ED09}"/>
                </a:ext>
              </a:extLst>
            </p:cNvPr>
            <p:cNvSpPr txBox="1"/>
            <p:nvPr/>
          </p:nvSpPr>
          <p:spPr>
            <a:xfrm>
              <a:off x="642405" y="2590064"/>
              <a:ext cx="794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BE9A51-D63F-35BC-B57D-E8CE99FDB4C4}"/>
              </a:ext>
            </a:extLst>
          </p:cNvPr>
          <p:cNvGrpSpPr/>
          <p:nvPr/>
        </p:nvGrpSpPr>
        <p:grpSpPr>
          <a:xfrm>
            <a:off x="11783767" y="3770847"/>
            <a:ext cx="1295399" cy="1524000"/>
            <a:chOff x="409575" y="2149085"/>
            <a:chExt cx="1295399" cy="1524000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A6C166E5-DE46-7E7C-775F-324A550E6E0A}"/>
                </a:ext>
              </a:extLst>
            </p:cNvPr>
            <p:cNvSpPr/>
            <p:nvPr/>
          </p:nvSpPr>
          <p:spPr>
            <a:xfrm>
              <a:off x="409575" y="2149085"/>
              <a:ext cx="1295399" cy="1524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9DDB0A-F9F0-FB36-CC4B-2E6509EBD242}"/>
                </a:ext>
              </a:extLst>
            </p:cNvPr>
            <p:cNvSpPr txBox="1"/>
            <p:nvPr/>
          </p:nvSpPr>
          <p:spPr>
            <a:xfrm>
              <a:off x="642405" y="2590064"/>
              <a:ext cx="794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</a:t>
              </a:r>
            </a:p>
          </p:txBody>
        </p:sp>
      </p:grpSp>
      <p:sp>
        <p:nvSpPr>
          <p:cNvPr id="29" name="Freeform 3">
            <a:extLst>
              <a:ext uri="{FF2B5EF4-FFF2-40B4-BE49-F238E27FC236}">
                <a16:creationId xmlns:a16="http://schemas.microsoft.com/office/drawing/2014/main" id="{927199F0-D3CC-C011-F0B5-60F5CDB1B76A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5865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7678400" y="76565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26BF8B-3D5F-B237-14A3-C2A69FBAAD25}"/>
              </a:ext>
            </a:extLst>
          </p:cNvPr>
          <p:cNvGrpSpPr/>
          <p:nvPr/>
        </p:nvGrpSpPr>
        <p:grpSpPr>
          <a:xfrm>
            <a:off x="1773961" y="518964"/>
            <a:ext cx="7752624" cy="766105"/>
            <a:chOff x="697411" y="4497013"/>
            <a:chExt cx="7752624" cy="766105"/>
          </a:xfrm>
        </p:grpSpPr>
        <p:sp>
          <p:nvSpPr>
            <p:cNvPr id="47" name="Rounded Rectangle 7">
              <a:extLst>
                <a:ext uri="{FF2B5EF4-FFF2-40B4-BE49-F238E27FC236}">
                  <a16:creationId xmlns:a16="http://schemas.microsoft.com/office/drawing/2014/main" id="{8330BFAB-854E-523F-B547-4A2F36C84341}"/>
                </a:ext>
              </a:extLst>
            </p:cNvPr>
            <p:cNvSpPr/>
            <p:nvPr/>
          </p:nvSpPr>
          <p:spPr>
            <a:xfrm>
              <a:off x="697411" y="4497013"/>
              <a:ext cx="6684239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10">
              <a:extLst>
                <a:ext uri="{FF2B5EF4-FFF2-40B4-BE49-F238E27FC236}">
                  <a16:creationId xmlns:a16="http://schemas.microsoft.com/office/drawing/2014/main" id="{16BCD873-0141-0202-1729-3F7802B01566}"/>
                </a:ext>
              </a:extLst>
            </p:cNvPr>
            <p:cNvSpPr txBox="1"/>
            <p:nvPr/>
          </p:nvSpPr>
          <p:spPr>
            <a:xfrm>
              <a:off x="1172908" y="4549549"/>
              <a:ext cx="72771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การเคลื่อนยายผูปวยกระดูกสันหลังหัก </a:t>
              </a:r>
              <a:endParaRPr lang="en-US" sz="44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EFAEA5-AEFB-973F-C1F0-8629511B1BF8}"/>
              </a:ext>
            </a:extLst>
          </p:cNvPr>
          <p:cNvSpPr txBox="1"/>
          <p:nvPr/>
        </p:nvSpPr>
        <p:spPr>
          <a:xfrm>
            <a:off x="2070101" y="1638300"/>
            <a:ext cx="150749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ถาสงสัยวาจะมีกระดูกสันหลังหักการเคลื่อนยายตองทําดวย ความระมัดระวัง ใหมีการเคลื่อนไหวของกระดูกสันหลังนอยที่สุดไมควรหามหัวหามทาย เพราะจะทําใหหลังงอ และกระดูกขอที่หักจะเคลื่อนไปกดประสาทไขสันหลัง ทําใหเปนอัมพาตได้ ในผูปวยที่บาดเจ็บที่ กระดูกสันหลังทุกคน ไมวาจะมีอัมพาตหรือยังไมมีก็ตาม ตองเคลื่อนยายดวยความระมัดระวังไมให ขอกระดูกหลังเคลื่อนที่โดยไมจําเปนตอไปอีก จนกวาจะหายหรือไดรับการรักษาเรียบรอยดีแลว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61C87E-48D8-2215-EEED-8D5154F9343C}"/>
              </a:ext>
            </a:extLst>
          </p:cNvPr>
          <p:cNvGrpSpPr/>
          <p:nvPr/>
        </p:nvGrpSpPr>
        <p:grpSpPr>
          <a:xfrm>
            <a:off x="3282965" y="4573238"/>
            <a:ext cx="6135113" cy="5213020"/>
            <a:chOff x="3628520" y="4893943"/>
            <a:chExt cx="6318249" cy="52130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8EA4E8-8BCC-7AD2-F87B-02D766C6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8393" y="4893943"/>
              <a:ext cx="4696257" cy="38437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410796-DAF2-3992-3C84-D7D664A0D2A5}"/>
                </a:ext>
              </a:extLst>
            </p:cNvPr>
            <p:cNvSpPr txBox="1"/>
            <p:nvPr/>
          </p:nvSpPr>
          <p:spPr>
            <a:xfrm>
              <a:off x="3628520" y="8783524"/>
              <a:ext cx="631824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ทาหลังแอนหรือหลังตรง กระดูกสันหลังที่หัก จะอยูกับที่ไมเคลื่อนไปกดไขสันหลัง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04F8AB-125E-5F58-F3C9-F29E6391C0B4}"/>
              </a:ext>
            </a:extLst>
          </p:cNvPr>
          <p:cNvGrpSpPr/>
          <p:nvPr/>
        </p:nvGrpSpPr>
        <p:grpSpPr>
          <a:xfrm>
            <a:off x="11277600" y="4573238"/>
            <a:ext cx="5105416" cy="5195444"/>
            <a:chOff x="11515498" y="4906643"/>
            <a:chExt cx="5257815" cy="51954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706656-C065-74BB-6F47-F2E6A9583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48082" y="4906643"/>
              <a:ext cx="3962400" cy="38768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AA91CB-807C-EF5F-BD8C-EA0786CE9D0E}"/>
                </a:ext>
              </a:extLst>
            </p:cNvPr>
            <p:cNvSpPr txBox="1"/>
            <p:nvPr/>
          </p:nvSpPr>
          <p:spPr>
            <a:xfrm>
              <a:off x="11515498" y="8778648"/>
              <a:ext cx="52578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ทาหลังงอ กระดูกสันหลังทอนที่หัก</a:t>
              </a:r>
            </a:p>
            <a:p>
              <a:pPr algn="ctr"/>
              <a:r>
                <a:rPr lang="th-TH" sz="40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จะเลื่อนไปกดไขสันหลัง</a:t>
              </a:r>
            </a:p>
          </p:txBody>
        </p:sp>
      </p:grpSp>
      <p:sp>
        <p:nvSpPr>
          <p:cNvPr id="24" name="Freeform 3">
            <a:extLst>
              <a:ext uri="{FF2B5EF4-FFF2-40B4-BE49-F238E27FC236}">
                <a16:creationId xmlns:a16="http://schemas.microsoft.com/office/drawing/2014/main" id="{F949D58C-A10C-50A5-9AB5-4F6E215446B0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7481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181601" y="0"/>
            <a:ext cx="13106400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529AF8E9-250A-9644-F2A9-1006A1C03347}"/>
              </a:ext>
            </a:extLst>
          </p:cNvPr>
          <p:cNvGrpSpPr/>
          <p:nvPr/>
        </p:nvGrpSpPr>
        <p:grpSpPr>
          <a:xfrm>
            <a:off x="-46827" y="23737"/>
            <a:ext cx="18347897" cy="3824195"/>
            <a:chOff x="0" y="0"/>
            <a:chExt cx="4832368" cy="117774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10F46979-D1F5-3F27-2DB1-BE182DF59A8F}"/>
                </a:ext>
              </a:extLst>
            </p:cNvPr>
            <p:cNvSpPr/>
            <p:nvPr/>
          </p:nvSpPr>
          <p:spPr>
            <a:xfrm>
              <a:off x="0" y="0"/>
              <a:ext cx="4832368" cy="1177744"/>
            </a:xfrm>
            <a:custGeom>
              <a:avLst/>
              <a:gdLst/>
              <a:ahLst/>
              <a:cxnLst/>
              <a:rect l="l" t="t" r="r" b="b"/>
              <a:pathLst>
                <a:path w="4832368" h="1177744">
                  <a:moveTo>
                    <a:pt x="0" y="0"/>
                  </a:moveTo>
                  <a:lnTo>
                    <a:pt x="4832368" y="0"/>
                  </a:lnTo>
                  <a:lnTo>
                    <a:pt x="4832368" y="1177744"/>
                  </a:lnTo>
                  <a:lnTo>
                    <a:pt x="0" y="1177744"/>
                  </a:lnTo>
                  <a:close/>
                </a:path>
              </a:pathLst>
            </a:custGeom>
            <a:solidFill>
              <a:srgbClr val="9BE9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B769203B-F9DC-F762-72B5-601649450191}"/>
                </a:ext>
              </a:extLst>
            </p:cNvPr>
            <p:cNvSpPr txBox="1"/>
            <p:nvPr/>
          </p:nvSpPr>
          <p:spPr>
            <a:xfrm>
              <a:off x="0" y="-38100"/>
              <a:ext cx="4832368" cy="121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11">
            <a:extLst>
              <a:ext uri="{FF2B5EF4-FFF2-40B4-BE49-F238E27FC236}">
                <a16:creationId xmlns:a16="http://schemas.microsoft.com/office/drawing/2014/main" id="{B5C05BF3-EDFF-E372-5B45-6423424EB246}"/>
              </a:ext>
            </a:extLst>
          </p:cNvPr>
          <p:cNvSpPr/>
          <p:nvPr/>
        </p:nvSpPr>
        <p:spPr>
          <a:xfrm>
            <a:off x="15354315" y="207374"/>
            <a:ext cx="2497972" cy="2457096"/>
          </a:xfrm>
          <a:custGeom>
            <a:avLst/>
            <a:gdLst/>
            <a:ahLst/>
            <a:cxnLst/>
            <a:rect l="l" t="t" r="r" b="b"/>
            <a:pathLst>
              <a:path w="2497972" h="2457096">
                <a:moveTo>
                  <a:pt x="0" y="0"/>
                </a:moveTo>
                <a:lnTo>
                  <a:pt x="2497971" y="0"/>
                </a:lnTo>
                <a:lnTo>
                  <a:pt x="2497971" y="2457096"/>
                </a:lnTo>
                <a:lnTo>
                  <a:pt x="0" y="2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0B72ED08-A788-23A7-0ACA-25A850E095C9}"/>
              </a:ext>
            </a:extLst>
          </p:cNvPr>
          <p:cNvSpPr/>
          <p:nvPr/>
        </p:nvSpPr>
        <p:spPr>
          <a:xfrm>
            <a:off x="-46827" y="-69047"/>
            <a:ext cx="3317088" cy="1641958"/>
          </a:xfrm>
          <a:custGeom>
            <a:avLst/>
            <a:gdLst/>
            <a:ahLst/>
            <a:cxnLst/>
            <a:rect l="l" t="t" r="r" b="b"/>
            <a:pathLst>
              <a:path w="3317088" h="1641958">
                <a:moveTo>
                  <a:pt x="0" y="0"/>
                </a:moveTo>
                <a:lnTo>
                  <a:pt x="3317087" y="0"/>
                </a:lnTo>
                <a:lnTo>
                  <a:pt x="3317087" y="1641959"/>
                </a:lnTo>
                <a:lnTo>
                  <a:pt x="0" y="1641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C0D33425-9816-706B-A2A3-CDC478FBD02B}"/>
              </a:ext>
            </a:extLst>
          </p:cNvPr>
          <p:cNvSpPr/>
          <p:nvPr/>
        </p:nvSpPr>
        <p:spPr>
          <a:xfrm rot="297651">
            <a:off x="12421409" y="292158"/>
            <a:ext cx="2425658" cy="1111392"/>
          </a:xfrm>
          <a:custGeom>
            <a:avLst/>
            <a:gdLst/>
            <a:ahLst/>
            <a:cxnLst/>
            <a:rect l="l" t="t" r="r" b="b"/>
            <a:pathLst>
              <a:path w="2425658" h="1111392">
                <a:moveTo>
                  <a:pt x="0" y="0"/>
                </a:moveTo>
                <a:lnTo>
                  <a:pt x="2425658" y="0"/>
                </a:lnTo>
                <a:lnTo>
                  <a:pt x="2425658" y="1111393"/>
                </a:lnTo>
                <a:lnTo>
                  <a:pt x="0" y="111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4A635DE2-E41E-C787-513A-2C246AE2DB1E}"/>
              </a:ext>
            </a:extLst>
          </p:cNvPr>
          <p:cNvSpPr/>
          <p:nvPr/>
        </p:nvSpPr>
        <p:spPr>
          <a:xfrm>
            <a:off x="76200" y="3200629"/>
            <a:ext cx="3635414" cy="5566868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500B2AD2-F1B1-95C5-7D0C-905B2BD21F58}"/>
              </a:ext>
            </a:extLst>
          </p:cNvPr>
          <p:cNvSpPr/>
          <p:nvPr/>
        </p:nvSpPr>
        <p:spPr>
          <a:xfrm>
            <a:off x="236185" y="6759260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7" name="Group 13">
            <a:extLst>
              <a:ext uri="{FF2B5EF4-FFF2-40B4-BE49-F238E27FC236}">
                <a16:creationId xmlns:a16="http://schemas.microsoft.com/office/drawing/2014/main" id="{51D4CCE3-0665-C68F-8E2C-6716ED51FC8C}"/>
              </a:ext>
            </a:extLst>
          </p:cNvPr>
          <p:cNvGrpSpPr/>
          <p:nvPr/>
        </p:nvGrpSpPr>
        <p:grpSpPr>
          <a:xfrm>
            <a:off x="113919" y="8108700"/>
            <a:ext cx="4868837" cy="2248518"/>
            <a:chOff x="0" y="0"/>
            <a:chExt cx="6491783" cy="2998024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45251BB-16BC-953B-235A-A4E6330A053E}"/>
                </a:ext>
              </a:extLst>
            </p:cNvPr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BF7708-9C67-6631-FE40-88A04ACFF1EF}"/>
                </a:ext>
              </a:extLst>
            </p:cNvPr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3FD5FF-1B23-EC45-7849-D1D0D6A5D8A5}"/>
                </a:ext>
              </a:extLst>
            </p:cNvPr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0B2DFE-9EDF-5B8B-7DEF-C8BB1C730246}"/>
                </a:ext>
              </a:extLst>
            </p:cNvPr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13690EE4-4665-2D0B-A0CC-45AD0EF921BE}"/>
              </a:ext>
            </a:extLst>
          </p:cNvPr>
          <p:cNvSpPr txBox="1"/>
          <p:nvPr/>
        </p:nvSpPr>
        <p:spPr>
          <a:xfrm>
            <a:off x="4835112" y="1379265"/>
            <a:ext cx="9002838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9600" b="1" spc="300" dirty="0">
                <a:solidFill>
                  <a:srgbClr val="002060"/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สาระการเรียนรู้</a:t>
            </a:r>
            <a:endParaRPr lang="en-US" sz="9600" b="1" spc="300" dirty="0">
              <a:solidFill>
                <a:srgbClr val="002060"/>
              </a:solidFill>
              <a:latin typeface="Bai Jamjuree" panose="00000500000000000000" pitchFamily="2" charset="-34"/>
              <a:ea typeface="Helios Extended Bold"/>
              <a:cs typeface="Bai Jamjuree" panose="00000500000000000000" pitchFamily="2" charset="-34"/>
              <a:sym typeface="Helios Extended Bol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41BF9-1D1F-6175-527B-359E4FEE7688}"/>
              </a:ext>
            </a:extLst>
          </p:cNvPr>
          <p:cNvGrpSpPr/>
          <p:nvPr/>
        </p:nvGrpSpPr>
        <p:grpSpPr>
          <a:xfrm>
            <a:off x="6057921" y="4862037"/>
            <a:ext cx="9937572" cy="830997"/>
            <a:chOff x="8826631" y="1684355"/>
            <a:chExt cx="9937572" cy="830997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8BF5C5DF-A44F-9DC0-1D38-1C2D43DA6B21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กล่องข้อความ 17">
              <a:extLst>
                <a:ext uri="{FF2B5EF4-FFF2-40B4-BE49-F238E27FC236}">
                  <a16:creationId xmlns:a16="http://schemas.microsoft.com/office/drawing/2014/main" id="{2E9571C4-7F66-3B34-6051-8E0E91386E70}"/>
                </a:ext>
              </a:extLst>
            </p:cNvPr>
            <p:cNvSpPr txBox="1"/>
            <p:nvPr/>
          </p:nvSpPr>
          <p:spPr>
            <a:xfrm>
              <a:off x="8826631" y="1684355"/>
              <a:ext cx="99375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1.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ข้อควรพิจารณาในการเคลื่อนย้ายผู้ป่วย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597271-0608-8108-4B8C-6692A4359A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033674-1EFF-7B48-B64F-57F147905ABF}"/>
              </a:ext>
            </a:extLst>
          </p:cNvPr>
          <p:cNvGrpSpPr/>
          <p:nvPr/>
        </p:nvGrpSpPr>
        <p:grpSpPr>
          <a:xfrm>
            <a:off x="6057921" y="5700237"/>
            <a:ext cx="10286993" cy="830997"/>
            <a:chOff x="8926011" y="1700814"/>
            <a:chExt cx="10286993" cy="830997"/>
          </a:xfrm>
        </p:grpSpPr>
        <p:sp>
          <p:nvSpPr>
            <p:cNvPr id="18" name="Rounded Rectangle 92">
              <a:extLst>
                <a:ext uri="{FF2B5EF4-FFF2-40B4-BE49-F238E27FC236}">
                  <a16:creationId xmlns:a16="http://schemas.microsoft.com/office/drawing/2014/main" id="{BBB22942-FDED-F800-F7E1-2C3C0B60E88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9" name="กล่องข้อความ 17">
              <a:extLst>
                <a:ext uri="{FF2B5EF4-FFF2-40B4-BE49-F238E27FC236}">
                  <a16:creationId xmlns:a16="http://schemas.microsoft.com/office/drawing/2014/main" id="{73482DDD-D7DD-2A4B-E598-77A18238A431}"/>
                </a:ext>
              </a:extLst>
            </p:cNvPr>
            <p:cNvSpPr txBox="1"/>
            <p:nvPr/>
          </p:nvSpPr>
          <p:spPr>
            <a:xfrm>
              <a:off x="8926011" y="1700814"/>
              <a:ext cx="1028699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หลักปฏิบัติและข้อควรระวังในการเคลื่อนย้ายผู้ป่วย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862927-66C4-E9B9-9D0E-8E83D4477A0C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7EA927-3288-73ED-AEC2-25691874603C}"/>
              </a:ext>
            </a:extLst>
          </p:cNvPr>
          <p:cNvGrpSpPr/>
          <p:nvPr/>
        </p:nvGrpSpPr>
        <p:grpSpPr>
          <a:xfrm>
            <a:off x="6073191" y="6538437"/>
            <a:ext cx="9281124" cy="830997"/>
            <a:chOff x="8926011" y="1700814"/>
            <a:chExt cx="9281124" cy="830997"/>
          </a:xfrm>
        </p:grpSpPr>
        <p:sp>
          <p:nvSpPr>
            <p:cNvPr id="3" name="Rounded Rectangle 92">
              <a:extLst>
                <a:ext uri="{FF2B5EF4-FFF2-40B4-BE49-F238E27FC236}">
                  <a16:creationId xmlns:a16="http://schemas.microsoft.com/office/drawing/2014/main" id="{855D19CB-1D09-6597-E14B-C9532E17F024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7" name="กล่องข้อความ 17">
              <a:extLst>
                <a:ext uri="{FF2B5EF4-FFF2-40B4-BE49-F238E27FC236}">
                  <a16:creationId xmlns:a16="http://schemas.microsoft.com/office/drawing/2014/main" id="{FE020097-928F-A31F-9B42-9C4AC9C72C92}"/>
                </a:ext>
              </a:extLst>
            </p:cNvPr>
            <p:cNvSpPr txBox="1"/>
            <p:nvPr/>
          </p:nvSpPr>
          <p:spPr>
            <a:xfrm>
              <a:off x="8926011" y="1700814"/>
              <a:ext cx="92811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3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ประเภทของการเคลื่อนย้ายผู้ป่วย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945287-3CB8-3806-2964-CD1B491E118F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E816AB-0928-D11E-B694-82F0895DE446}"/>
              </a:ext>
            </a:extLst>
          </p:cNvPr>
          <p:cNvGrpSpPr/>
          <p:nvPr/>
        </p:nvGrpSpPr>
        <p:grpSpPr>
          <a:xfrm>
            <a:off x="6073191" y="7353300"/>
            <a:ext cx="9281124" cy="830997"/>
            <a:chOff x="8926011" y="1700814"/>
            <a:chExt cx="9281124" cy="830997"/>
          </a:xfrm>
        </p:grpSpPr>
        <p:sp>
          <p:nvSpPr>
            <p:cNvPr id="10" name="Rounded Rectangle 92">
              <a:extLst>
                <a:ext uri="{FF2B5EF4-FFF2-40B4-BE49-F238E27FC236}">
                  <a16:creationId xmlns:a16="http://schemas.microsoft.com/office/drawing/2014/main" id="{6702CAFA-5162-26E0-EB54-79C1B70F4A5B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1" name="กล่องข้อความ 17">
              <a:extLst>
                <a:ext uri="{FF2B5EF4-FFF2-40B4-BE49-F238E27FC236}">
                  <a16:creationId xmlns:a16="http://schemas.microsoft.com/office/drawing/2014/main" id="{945BFFE2-7506-77A7-B09E-852C6ADF768A}"/>
                </a:ext>
              </a:extLst>
            </p:cNvPr>
            <p:cNvSpPr txBox="1"/>
            <p:nvPr/>
          </p:nvSpPr>
          <p:spPr>
            <a:xfrm>
              <a:off x="8926011" y="1700814"/>
              <a:ext cx="92811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4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วิธีการเคลื่อนย้ายผู้ป่วย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4EA63D-1407-99EE-F5DF-0A58CD282762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CB47414-13EC-4AE3-5D2A-38757D9518E9}"/>
              </a:ext>
            </a:extLst>
          </p:cNvPr>
          <p:cNvSpPr txBox="1"/>
          <p:nvPr/>
        </p:nvSpPr>
        <p:spPr>
          <a:xfrm>
            <a:off x="2209800" y="890085"/>
            <a:ext cx="12800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2.4 วิธีอุมคนละดาน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เหมาะสําหรับยกผูปวยที่นอนและคนที่หมดสติ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8FA1F0-420D-0274-CC08-1D01CA6C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" y="2047079"/>
            <a:ext cx="4447280" cy="596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76C2972-6BA3-5974-8F31-29EDEDFB6137}"/>
              </a:ext>
            </a:extLst>
          </p:cNvPr>
          <p:cNvGrpSpPr/>
          <p:nvPr/>
        </p:nvGrpSpPr>
        <p:grpSpPr>
          <a:xfrm>
            <a:off x="6110448" y="2047079"/>
            <a:ext cx="11429999" cy="5632311"/>
            <a:chOff x="1699489" y="3086100"/>
            <a:chExt cx="11429999" cy="563231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307CE4-DF38-AF52-3172-F7CB0B22DBC0}"/>
                </a:ext>
              </a:extLst>
            </p:cNvPr>
            <p:cNvGrpSpPr/>
            <p:nvPr/>
          </p:nvGrpSpPr>
          <p:grpSpPr>
            <a:xfrm>
              <a:off x="1699489" y="3086100"/>
              <a:ext cx="11429999" cy="5632311"/>
              <a:chOff x="2552920" y="2169830"/>
              <a:chExt cx="11429999" cy="563231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EA11AE-651B-4A7E-FDF9-C5E6248764CB}"/>
                  </a:ext>
                </a:extLst>
              </p:cNvPr>
              <p:cNvSpPr txBox="1"/>
              <p:nvPr/>
            </p:nvSpPr>
            <p:spPr>
              <a:xfrm>
                <a:off x="3048000" y="2169830"/>
                <a:ext cx="10934919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ผูบาดเจ็บนอนหงายราบกับพื้น </a:t>
                </a:r>
              </a:p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ผูชวยเหลือ 2 คน นั่งคุกเขาอยูคนละดานของผูบาดเจ็บ </a:t>
                </a:r>
              </a:p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ผูชวยเหลือคนที่ 1 สอดมือขางหนึ่งเขารองรับผูบาดเจ็บบริเวณศีรษะและไหล อีกมือหนึ่งสอดเขาไปรองรับบริเวณสะโพก </a:t>
                </a:r>
              </a:p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ผูชวยเหลือคนที่ 2 สอดมือขางหนึ่งตรงบริเวณลําตัวเหนือเอวของผูบาดเจ็บ </a:t>
                </a:r>
              </a:p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ผูชวยเหลือคนที่ 2 สอดมืออีกขางหนึ่งเขาบริเวณใตตนขา นับ 1 ถึง 3 แลวยกผูบาดเจ็บขึ้นพักบนแขนของผูชวยเหลือทั้งสอง ใหกระชับเพื่อเตรียมลุกขึ้น </a:t>
                </a:r>
              </a:p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เมื่อกระชับแลว ผูชวยเหลือคนที่ 1 บอกใหลุกขึ้นพรอมกัน แลวกาวเดินไปยัง จุดหมายพรอม ๆ กัน ขณะกาวเดินใหเทาของผูบาดเจ็บอยูดานหนา 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764279-56B1-DA53-FF6D-CA749EFE9051}"/>
                  </a:ext>
                </a:extLst>
              </p:cNvPr>
              <p:cNvGrpSpPr/>
              <p:nvPr/>
            </p:nvGrpSpPr>
            <p:grpSpPr>
              <a:xfrm>
                <a:off x="2552920" y="2324100"/>
                <a:ext cx="357911" cy="4570130"/>
                <a:chOff x="2209800" y="2324100"/>
                <a:chExt cx="357911" cy="4570130"/>
              </a:xfrm>
            </p:grpSpPr>
            <p:sp>
              <p:nvSpPr>
                <p:cNvPr id="20" name="Diamond 19">
                  <a:extLst>
                    <a:ext uri="{FF2B5EF4-FFF2-40B4-BE49-F238E27FC236}">
                      <a16:creationId xmlns:a16="http://schemas.microsoft.com/office/drawing/2014/main" id="{E088DEB9-02AE-5BCF-60C8-9C630157FE98}"/>
                    </a:ext>
                  </a:extLst>
                </p:cNvPr>
                <p:cNvSpPr/>
                <p:nvPr/>
              </p:nvSpPr>
              <p:spPr>
                <a:xfrm>
                  <a:off x="2209800" y="2324100"/>
                  <a:ext cx="304800" cy="304800"/>
                </a:xfrm>
                <a:prstGeom prst="diamon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1" name="Diamond 20">
                  <a:extLst>
                    <a:ext uri="{FF2B5EF4-FFF2-40B4-BE49-F238E27FC236}">
                      <a16:creationId xmlns:a16="http://schemas.microsoft.com/office/drawing/2014/main" id="{043B0F9F-E766-8064-5CB1-5F928CC08973}"/>
                    </a:ext>
                  </a:extLst>
                </p:cNvPr>
                <p:cNvSpPr/>
                <p:nvPr/>
              </p:nvSpPr>
              <p:spPr>
                <a:xfrm>
                  <a:off x="2209800" y="2933700"/>
                  <a:ext cx="304800" cy="304800"/>
                </a:xfrm>
                <a:prstGeom prst="diamon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2" name="Diamond 21">
                  <a:extLst>
                    <a:ext uri="{FF2B5EF4-FFF2-40B4-BE49-F238E27FC236}">
                      <a16:creationId xmlns:a16="http://schemas.microsoft.com/office/drawing/2014/main" id="{26C5D952-C600-9D68-942A-0BCA8AE2F890}"/>
                    </a:ext>
                  </a:extLst>
                </p:cNvPr>
                <p:cNvSpPr/>
                <p:nvPr/>
              </p:nvSpPr>
              <p:spPr>
                <a:xfrm>
                  <a:off x="2209800" y="3541430"/>
                  <a:ext cx="304800" cy="304800"/>
                </a:xfrm>
                <a:prstGeom prst="diamon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3" name="Diamond 22">
                  <a:extLst>
                    <a:ext uri="{FF2B5EF4-FFF2-40B4-BE49-F238E27FC236}">
                      <a16:creationId xmlns:a16="http://schemas.microsoft.com/office/drawing/2014/main" id="{07F593C2-3912-D72F-3220-C45BC4A0B833}"/>
                    </a:ext>
                  </a:extLst>
                </p:cNvPr>
                <p:cNvSpPr/>
                <p:nvPr/>
              </p:nvSpPr>
              <p:spPr>
                <a:xfrm>
                  <a:off x="2262911" y="6589430"/>
                  <a:ext cx="304800" cy="304800"/>
                </a:xfrm>
                <a:prstGeom prst="diamon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AA6FACF2-59CA-E673-5596-A8F7B31CF6C5}"/>
                </a:ext>
              </a:extLst>
            </p:cNvPr>
            <p:cNvSpPr/>
            <p:nvPr/>
          </p:nvSpPr>
          <p:spPr>
            <a:xfrm>
              <a:off x="1752600" y="5676900"/>
              <a:ext cx="304800" cy="3048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D41A9B94-93F7-61F7-BD7F-FEEECC3892FC}"/>
                </a:ext>
              </a:extLst>
            </p:cNvPr>
            <p:cNvSpPr/>
            <p:nvPr/>
          </p:nvSpPr>
          <p:spPr>
            <a:xfrm>
              <a:off x="1752600" y="6286500"/>
              <a:ext cx="304800" cy="3048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4" name="Freeform 3">
            <a:extLst>
              <a:ext uri="{FF2B5EF4-FFF2-40B4-BE49-F238E27FC236}">
                <a16:creationId xmlns:a16="http://schemas.microsoft.com/office/drawing/2014/main" id="{282938DB-22D4-0019-2A75-DE6DC6038E59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091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7678400" y="76565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E5AF6C3-61B0-ED37-16BE-89FC757A4D63}"/>
              </a:ext>
            </a:extLst>
          </p:cNvPr>
          <p:cNvSpPr txBox="1"/>
          <p:nvPr/>
        </p:nvSpPr>
        <p:spPr>
          <a:xfrm>
            <a:off x="1917901" y="899012"/>
            <a:ext cx="1419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2.5 วิธีอุมเคียง 2 คน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วิธีนี้ใชไดดีสําหรับคนที่รูสึกตัวและไมรูสึกตัว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6275F-65F5-C65E-1B1A-084C9BE03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0199" y="4573535"/>
            <a:ext cx="7215341" cy="483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00608B-013B-9733-32F2-72A83A681E8C}"/>
              </a:ext>
            </a:extLst>
          </p:cNvPr>
          <p:cNvSpPr txBox="1"/>
          <p:nvPr/>
        </p:nvSpPr>
        <p:spPr>
          <a:xfrm>
            <a:off x="2514600" y="1787724"/>
            <a:ext cx="136032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จังหวะที่ 1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ใหยกตัวผูบาดเจ็บ พักบนขาที่ยกตั้งขึ้น </a:t>
            </a:r>
          </a:p>
          <a:p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จังหวะที่ 2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ผูชวยเหลือทั้ง 2 คน ลุกขึ้นยืนพรอม ๆ กัน </a:t>
            </a:r>
          </a:p>
          <a:p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จังหวะที่ 3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กาวเดินไปสูจุดหมาย โดยกาวเทาซายออกกอน ทั้ง 2 คนพรอม ๆ กัน จะทําใหการเดิน</a:t>
            </a: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      เรียบสม่ำเสมอ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907F8FD2-48E5-700C-1D7A-DEE35A946D61}"/>
              </a:ext>
            </a:extLst>
          </p:cNvPr>
          <p:cNvSpPr/>
          <p:nvPr/>
        </p:nvSpPr>
        <p:spPr>
          <a:xfrm>
            <a:off x="16931086" y="-1905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281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1780386" y="594662"/>
            <a:ext cx="1419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2.6 วิธีอุมเคียง 3 คน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การอุมเคียง 3 คน ใชสําหรับคนที่บาดเจ็บขั้นรุนแรง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777896-0BF4-1BAA-5161-8C3D3D611E11}"/>
              </a:ext>
            </a:extLst>
          </p:cNvPr>
          <p:cNvGrpSpPr/>
          <p:nvPr/>
        </p:nvGrpSpPr>
        <p:grpSpPr>
          <a:xfrm>
            <a:off x="2550658" y="1501806"/>
            <a:ext cx="6134320" cy="3551608"/>
            <a:chOff x="2550658" y="1501806"/>
            <a:chExt cx="6134320" cy="355160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C62F62-824C-3C89-DA93-060400A136E9}"/>
                </a:ext>
              </a:extLst>
            </p:cNvPr>
            <p:cNvSpPr txBox="1"/>
            <p:nvPr/>
          </p:nvSpPr>
          <p:spPr>
            <a:xfrm>
              <a:off x="2550658" y="1501806"/>
              <a:ext cx="6134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ก. แสดงตําแหนงที่จะสอดมือเขารองรับรางกาย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722263-6488-30C1-FC6F-AB16A7947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62329" y="2232095"/>
              <a:ext cx="4310977" cy="28213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0BD77A-6113-72C3-0FB6-A107744DAD69}"/>
              </a:ext>
            </a:extLst>
          </p:cNvPr>
          <p:cNvGrpSpPr/>
          <p:nvPr/>
        </p:nvGrpSpPr>
        <p:grpSpPr>
          <a:xfrm>
            <a:off x="10186075" y="1501806"/>
            <a:ext cx="5860180" cy="3532496"/>
            <a:chOff x="10186075" y="1501806"/>
            <a:chExt cx="5860180" cy="35324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7929AA-2A08-F11B-0D3E-3462AE089DCD}"/>
                </a:ext>
              </a:extLst>
            </p:cNvPr>
            <p:cNvSpPr txBox="1"/>
            <p:nvPr/>
          </p:nvSpPr>
          <p:spPr>
            <a:xfrm>
              <a:off x="10186075" y="1501806"/>
              <a:ext cx="586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ข. สอดมือเขาใตรางกายของผูบาดเจ็บ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9DC364-9F5A-E4F9-7C7C-8840A8FDF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72671" y="2232095"/>
              <a:ext cx="4538617" cy="28022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8452D6-D9DC-7191-D520-946B67C56CA3}"/>
              </a:ext>
            </a:extLst>
          </p:cNvPr>
          <p:cNvGrpSpPr/>
          <p:nvPr/>
        </p:nvGrpSpPr>
        <p:grpSpPr>
          <a:xfrm>
            <a:off x="6324600" y="5600700"/>
            <a:ext cx="5860180" cy="3800164"/>
            <a:chOff x="6781800" y="6057900"/>
            <a:chExt cx="5860180" cy="380016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5F21FA-F294-9ABC-E9F2-CC68CEAB782A}"/>
                </a:ext>
              </a:extLst>
            </p:cNvPr>
            <p:cNvSpPr txBox="1"/>
            <p:nvPr/>
          </p:nvSpPr>
          <p:spPr>
            <a:xfrm>
              <a:off x="6781800" y="6057900"/>
              <a:ext cx="586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ค. อุมผูบาดเจ็บขึ้นพักบนขาขางที่ชันเขา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BFAAB4-B769-E58C-973D-9C9BFC051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86584" y="6704231"/>
              <a:ext cx="4501942" cy="31538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4" name="Freeform 3">
            <a:extLst>
              <a:ext uri="{FF2B5EF4-FFF2-40B4-BE49-F238E27FC236}">
                <a16:creationId xmlns:a16="http://schemas.microsoft.com/office/drawing/2014/main" id="{D4CCBFEF-FBEA-45CE-1B42-210A562C057E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129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2133600" y="594662"/>
            <a:ext cx="1470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2.7 วิธีอุมคนละดาน 3 คน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วิธีนี้เปนวิธีเคลื่อนยายที่ใชกันมาก และสามารถจะเคลื่อนยาย ผูบาดเจ็บไดในระยะคอนขางไกล ขอดีของวิธีนี้ คือ ตําแหนงที่อุมของผูชวยเหลือสามารถจะเดินไปยัง ทิศทางตาง ๆ ไดสะดวก และเทาของผูชวยเหลือไมขัดขวางซึ่งกันและกัน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3299ED3-BD5D-67D1-91D3-B1FC2B9C1D34}"/>
              </a:ext>
            </a:extLst>
          </p:cNvPr>
          <p:cNvGrpSpPr/>
          <p:nvPr/>
        </p:nvGrpSpPr>
        <p:grpSpPr>
          <a:xfrm>
            <a:off x="2782648" y="2478778"/>
            <a:ext cx="14725142" cy="7478970"/>
            <a:chOff x="2857500" y="2548214"/>
            <a:chExt cx="14725142" cy="747897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58C154-FA36-A139-1800-8D9DDA7600C1}"/>
                </a:ext>
              </a:extLst>
            </p:cNvPr>
            <p:cNvGrpSpPr/>
            <p:nvPr/>
          </p:nvGrpSpPr>
          <p:grpSpPr>
            <a:xfrm>
              <a:off x="2857500" y="2548214"/>
              <a:ext cx="14725142" cy="7478970"/>
              <a:chOff x="1699489" y="3086100"/>
              <a:chExt cx="13880558" cy="747897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E6140B4-1860-8431-BB1A-5316CFD7FACC}"/>
                  </a:ext>
                </a:extLst>
              </p:cNvPr>
              <p:cNvGrpSpPr/>
              <p:nvPr/>
            </p:nvGrpSpPr>
            <p:grpSpPr>
              <a:xfrm>
                <a:off x="1699489" y="3086100"/>
                <a:ext cx="13880558" cy="7478970"/>
                <a:chOff x="2552920" y="2169830"/>
                <a:chExt cx="13880558" cy="747897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9E35A36-391A-B147-2C49-8448CB40E08F}"/>
                    </a:ext>
                  </a:extLst>
                </p:cNvPr>
                <p:cNvSpPr txBox="1"/>
                <p:nvPr/>
              </p:nvSpPr>
              <p:spPr>
                <a:xfrm>
                  <a:off x="3048000" y="2169830"/>
                  <a:ext cx="13385478" cy="74789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thaiDist"/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ผูบาดเจ็บนอนหงาย ถารูสึกตัวใหเอามือกอดอกไว ถาไมรูสึกตัวใหมัดมือและเทา เอาไว </a:t>
                  </a:r>
                </a:p>
                <a:p>
                  <a:pPr algn="thaiDist"/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ผูชวยเหลือ 2 คนคุกเขาลงขางตัวผูบาดเจ็บดานเดียวกัน ผูชวยเหลืออีก 1 คน คุกเขาลงดานตรงขามกับ 2 คนแรก ผูชวยเหลือที่แข็งแรง 2 คน ควรจะอยูดานตรงขามกัน คือ คนแข็งแรง คนที่ 1 เตรียมช่วยเหลือบริเวณศีรษะ คอ และไหล คนแข็งแรงคนที่ 2 อยูดานตรงขามชวยยกบริเวณสะโพก คนที่ 3 อยูดานเดียวกับคนที่ 1 ชวยยกบริเวณเขาและปลายขา </a:t>
                  </a:r>
                </a:p>
                <a:p>
                  <a:pPr algn="thaiDist"/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ผูชวยเหลือทั้งสาม แบมือออกในตําแหนงที่จะยกบนตัวผูบาดเจ็บ </a:t>
                  </a:r>
                </a:p>
                <a:p>
                  <a:pPr algn="thaiDist"/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ผู้ชวยเหลือคนที่ 1 บอกใหทุกคน </a:t>
                  </a:r>
                  <a:r>
                    <a:rPr lang="th-TH" sz="4000" b="1" i="1" dirty="0">
                      <a:solidFill>
                        <a:schemeClr val="accent6">
                          <a:lumMod val="50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“ยก” </a:t>
                  </a:r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ทุกคนยกผูบาดเจ็บขึ้นวางพักบนขาของ ผูชวยเหลือที่ยกชันขึ้น </a:t>
                  </a:r>
                </a:p>
                <a:p>
                  <a:pPr algn="thaiDist"/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ผูชวยเหลือเลื่อนมือที่อยูใกลกันมาจับขอมือของกันและกันไว เพื่อใหมือรองรับ ตัวผูบาดเจ็บแข็งแรงขึ้น คือ มือคูที่ 1 จับกันที่บริเวณใตหลัง มือคูที่ 2 จับกันที่บริเวณใตตนขา </a:t>
                  </a:r>
                </a:p>
                <a:p>
                  <a:pPr algn="thaiDist"/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ผูชวยเหลือคนที่ 1 สั่ง </a:t>
                  </a:r>
                  <a:r>
                    <a:rPr lang="th-TH" sz="4000" b="1" i="1" dirty="0">
                      <a:solidFill>
                        <a:schemeClr val="accent6">
                          <a:lumMod val="50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“ลุกขึ้น” </a:t>
                  </a:r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ทุกคนลุกขึ้น </a:t>
                  </a:r>
                </a:p>
                <a:p>
                  <a:pPr algn="thaiDist"/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ผูชวยเหลือกาวเดินไปยังจุดหมายที่ตองการ เมื่อถึงที่หมายวางผูบาดเจ็บลงในลักษณะยอนกลับกันกับท่ายกขึ้น</a:t>
                  </a:r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EE79AB91-A607-F045-9EAA-76D08DA61F27}"/>
                    </a:ext>
                  </a:extLst>
                </p:cNvPr>
                <p:cNvGrpSpPr/>
                <p:nvPr/>
              </p:nvGrpSpPr>
              <p:grpSpPr>
                <a:xfrm>
                  <a:off x="2552920" y="2324100"/>
                  <a:ext cx="357911" cy="4570130"/>
                  <a:chOff x="2209800" y="2324100"/>
                  <a:chExt cx="357911" cy="4570130"/>
                </a:xfrm>
              </p:grpSpPr>
              <p:sp>
                <p:nvSpPr>
                  <p:cNvPr id="40" name="Diamond 39">
                    <a:extLst>
                      <a:ext uri="{FF2B5EF4-FFF2-40B4-BE49-F238E27FC236}">
                        <a16:creationId xmlns:a16="http://schemas.microsoft.com/office/drawing/2014/main" id="{76E4AD69-641D-C260-702B-AD2A49429DF2}"/>
                      </a:ext>
                    </a:extLst>
                  </p:cNvPr>
                  <p:cNvSpPr/>
                  <p:nvPr/>
                </p:nvSpPr>
                <p:spPr>
                  <a:xfrm>
                    <a:off x="2209800" y="2324100"/>
                    <a:ext cx="304800" cy="304800"/>
                  </a:xfrm>
                  <a:prstGeom prst="diamon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41" name="Diamond 40">
                    <a:extLst>
                      <a:ext uri="{FF2B5EF4-FFF2-40B4-BE49-F238E27FC236}">
                        <a16:creationId xmlns:a16="http://schemas.microsoft.com/office/drawing/2014/main" id="{DC6FCFA4-99AA-DD41-AC65-F4FD15194861}"/>
                      </a:ext>
                    </a:extLst>
                  </p:cNvPr>
                  <p:cNvSpPr/>
                  <p:nvPr/>
                </p:nvSpPr>
                <p:spPr>
                  <a:xfrm>
                    <a:off x="2209800" y="2933700"/>
                    <a:ext cx="304800" cy="304800"/>
                  </a:xfrm>
                  <a:prstGeom prst="diamon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42" name="Diamond 41">
                    <a:extLst>
                      <a:ext uri="{FF2B5EF4-FFF2-40B4-BE49-F238E27FC236}">
                        <a16:creationId xmlns:a16="http://schemas.microsoft.com/office/drawing/2014/main" id="{9A512895-A4C6-FBEA-E8A2-07AF72249A94}"/>
                      </a:ext>
                    </a:extLst>
                  </p:cNvPr>
                  <p:cNvSpPr/>
                  <p:nvPr/>
                </p:nvSpPr>
                <p:spPr>
                  <a:xfrm>
                    <a:off x="2209800" y="3541430"/>
                    <a:ext cx="304800" cy="304800"/>
                  </a:xfrm>
                  <a:prstGeom prst="diamon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43" name="Diamond 42">
                    <a:extLst>
                      <a:ext uri="{FF2B5EF4-FFF2-40B4-BE49-F238E27FC236}">
                        <a16:creationId xmlns:a16="http://schemas.microsoft.com/office/drawing/2014/main" id="{A73AFAD8-D827-B868-4E16-863879D1230E}"/>
                      </a:ext>
                    </a:extLst>
                  </p:cNvPr>
                  <p:cNvSpPr/>
                  <p:nvPr/>
                </p:nvSpPr>
                <p:spPr>
                  <a:xfrm>
                    <a:off x="2262911" y="6589430"/>
                    <a:ext cx="304800" cy="304800"/>
                  </a:xfrm>
                  <a:prstGeom prst="diamon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</p:grpSp>
          <p:sp>
            <p:nvSpPr>
              <p:cNvPr id="37" name="Diamond 36">
                <a:extLst>
                  <a:ext uri="{FF2B5EF4-FFF2-40B4-BE49-F238E27FC236}">
                    <a16:creationId xmlns:a16="http://schemas.microsoft.com/office/drawing/2014/main" id="{7F2E14A0-5A89-52C1-4BCA-84D397E58016}"/>
                  </a:ext>
                </a:extLst>
              </p:cNvPr>
              <p:cNvSpPr/>
              <p:nvPr/>
            </p:nvSpPr>
            <p:spPr>
              <a:xfrm>
                <a:off x="1752600" y="6286500"/>
                <a:ext cx="304800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4" name="Diamond 43">
              <a:extLst>
                <a:ext uri="{FF2B5EF4-FFF2-40B4-BE49-F238E27FC236}">
                  <a16:creationId xmlns:a16="http://schemas.microsoft.com/office/drawing/2014/main" id="{439901C6-D5B8-B9F8-9CE5-16127DFECB18}"/>
                </a:ext>
              </a:extLst>
            </p:cNvPr>
            <p:cNvSpPr/>
            <p:nvPr/>
          </p:nvSpPr>
          <p:spPr>
            <a:xfrm>
              <a:off x="2895600" y="6362700"/>
              <a:ext cx="323346" cy="3048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7974D4C6-3403-B204-823B-9F86D5E9AE05}"/>
                </a:ext>
              </a:extLst>
            </p:cNvPr>
            <p:cNvSpPr/>
            <p:nvPr/>
          </p:nvSpPr>
          <p:spPr>
            <a:xfrm>
              <a:off x="2895600" y="8191500"/>
              <a:ext cx="323346" cy="3048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Diamond 45">
              <a:extLst>
                <a:ext uri="{FF2B5EF4-FFF2-40B4-BE49-F238E27FC236}">
                  <a16:creationId xmlns:a16="http://schemas.microsoft.com/office/drawing/2014/main" id="{53EC9514-1217-C583-9848-6E026C1A07C9}"/>
                </a:ext>
              </a:extLst>
            </p:cNvPr>
            <p:cNvSpPr/>
            <p:nvPr/>
          </p:nvSpPr>
          <p:spPr>
            <a:xfrm>
              <a:off x="2895600" y="8801100"/>
              <a:ext cx="323346" cy="3048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8" name="Freeform 3">
            <a:extLst>
              <a:ext uri="{FF2B5EF4-FFF2-40B4-BE49-F238E27FC236}">
                <a16:creationId xmlns:a16="http://schemas.microsoft.com/office/drawing/2014/main" id="{B176F1C5-0C6E-AB25-67E1-163BAEBE212E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3230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E5AF6C3-61B0-ED37-16BE-89FC757A4D63}"/>
              </a:ext>
            </a:extLst>
          </p:cNvPr>
          <p:cNvSpPr txBox="1"/>
          <p:nvPr/>
        </p:nvSpPr>
        <p:spPr>
          <a:xfrm>
            <a:off x="1280491" y="486311"/>
            <a:ext cx="14983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2.8 วิธีอุม 4 คน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ในกรณีที่ผูบาดเจ็บตัวใหญ แนะนําใหจัดหาผูชวยเหลือใหเพียงพอกอนที่จะ พยายามชวยกันอุม วิธีนี้เหมาะที่จะเคลื่อนยายผูบาดเจ็บในระยะใกล ๆ หรือยกเพื่อวางบนเปลหาม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5548D-B40C-ACF8-FD3C-4F710C51D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149" y="2034797"/>
            <a:ext cx="4759641" cy="333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B4F540-5A18-FDA7-6E4F-507664EDF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9302" y="1943100"/>
            <a:ext cx="4772234" cy="337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C78569-D318-08E5-C292-7085120BD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9303" y="6362700"/>
            <a:ext cx="4772234" cy="358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CB367-D977-3A8E-96A2-436B232A34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150" y="6362700"/>
            <a:ext cx="4772234" cy="358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AC0F263D-918F-8B78-8238-5AA37EC4922B}"/>
              </a:ext>
            </a:extLst>
          </p:cNvPr>
          <p:cNvSpPr/>
          <p:nvPr/>
        </p:nvSpPr>
        <p:spPr>
          <a:xfrm>
            <a:off x="7967483" y="3086100"/>
            <a:ext cx="1167916" cy="100739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9752EF8-2CBE-0E9F-1EBF-9318AC4B1620}"/>
              </a:ext>
            </a:extLst>
          </p:cNvPr>
          <p:cNvSpPr/>
          <p:nvPr/>
        </p:nvSpPr>
        <p:spPr>
          <a:xfrm rot="10800000">
            <a:off x="7976080" y="7672087"/>
            <a:ext cx="1167918" cy="10073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A2146E1-25D2-6391-C200-052E7C3147C7}"/>
              </a:ext>
            </a:extLst>
          </p:cNvPr>
          <p:cNvSpPr/>
          <p:nvPr/>
        </p:nvSpPr>
        <p:spPr>
          <a:xfrm rot="5400000">
            <a:off x="11985229" y="5266807"/>
            <a:ext cx="860379" cy="10709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587B7149-3EFA-8D39-59AC-F3378EE000EA}"/>
              </a:ext>
            </a:extLst>
          </p:cNvPr>
          <p:cNvSpPr/>
          <p:nvPr/>
        </p:nvSpPr>
        <p:spPr>
          <a:xfrm>
            <a:off x="16887047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57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704880" y="2169830"/>
            <a:ext cx="18554237" cy="852876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2133599" y="879114"/>
            <a:ext cx="14781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2.9 วิธีอุม 8 คน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วิธีนี้ใชเมื่อสงสัยวาผูบาดเจ็บมีกระดูกตนคอ หรือกระดูกสันหลังหัก และผู้บา</a:t>
            </a:r>
            <a:r>
              <a:rPr lang="th-TH" sz="4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าด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เจ็บที่ไดรับอันตรายอยางมาก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66E638-9A93-8C3E-3194-693AAC18772C}"/>
              </a:ext>
            </a:extLst>
          </p:cNvPr>
          <p:cNvGrpSpPr/>
          <p:nvPr/>
        </p:nvGrpSpPr>
        <p:grpSpPr>
          <a:xfrm>
            <a:off x="2704880" y="2400836"/>
            <a:ext cx="14209951" cy="6247864"/>
            <a:chOff x="2782648" y="2478778"/>
            <a:chExt cx="14209951" cy="62478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3299ED3-BD5D-67D1-91D3-B1FC2B9C1D34}"/>
                </a:ext>
              </a:extLst>
            </p:cNvPr>
            <p:cNvGrpSpPr/>
            <p:nvPr/>
          </p:nvGrpSpPr>
          <p:grpSpPr>
            <a:xfrm>
              <a:off x="2782648" y="2478778"/>
              <a:ext cx="14209951" cy="6247864"/>
              <a:chOff x="2857500" y="2548214"/>
              <a:chExt cx="14209951" cy="624786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958C154-FA36-A139-1800-8D9DDA7600C1}"/>
                  </a:ext>
                </a:extLst>
              </p:cNvPr>
              <p:cNvGrpSpPr/>
              <p:nvPr/>
            </p:nvGrpSpPr>
            <p:grpSpPr>
              <a:xfrm>
                <a:off x="2857500" y="2548214"/>
                <a:ext cx="14209951" cy="6247864"/>
                <a:chOff x="1699489" y="3086100"/>
                <a:chExt cx="13394917" cy="6247864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CE6140B4-1860-8431-BB1A-5316CFD7FACC}"/>
                    </a:ext>
                  </a:extLst>
                </p:cNvPr>
                <p:cNvGrpSpPr/>
                <p:nvPr/>
              </p:nvGrpSpPr>
              <p:grpSpPr>
                <a:xfrm>
                  <a:off x="1699489" y="3086100"/>
                  <a:ext cx="13394917" cy="6247864"/>
                  <a:chOff x="2552920" y="2169830"/>
                  <a:chExt cx="13394917" cy="6247864"/>
                </a:xfrm>
              </p:grpSpPr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9E35A36-391A-B147-2C49-8448CB40E08F}"/>
                      </a:ext>
                    </a:extLst>
                  </p:cNvPr>
                  <p:cNvSpPr txBox="1"/>
                  <p:nvPr/>
                </p:nvSpPr>
                <p:spPr>
                  <a:xfrm>
                    <a:off x="3048000" y="2169830"/>
                    <a:ext cx="12899837" cy="62478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th-TH" sz="40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ผูชวยเหลือนั่งคุกเขาหนึ่งขาง ที่ดานขางของผูบาดเจ็บทั้งสองขาง ขางละ 4 คน หันหนาเขาหากัน </a:t>
                    </a:r>
                  </a:p>
                  <a:p>
                    <a:pPr algn="just"/>
                    <a:r>
                      <a:rPr lang="th-TH" sz="40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ทุกคนแบมือออกไปประสานกันเหนือผูบาดเจ็บ ในตําแหนงที่จะสอดมือเขาไป อุมผูบาดเจ็บ</a:t>
                    </a:r>
                  </a:p>
                  <a:p>
                    <a:pPr algn="just"/>
                    <a:r>
                      <a:rPr lang="th-TH" sz="40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สอดมือใตตัวผูบาดเจ็บในตําแหนงที่กําหนดไว แลวประสานมือของแตละคู เขาดวยกันใหมั่นคง </a:t>
                    </a:r>
                  </a:p>
                  <a:p>
                    <a:pPr algn="just"/>
                    <a:r>
                      <a:rPr lang="th-TH" sz="40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หัวหนากลุมนับ 1, 2, 3 แลวยกผูบาดเจ็บขึ้นพรอมกัน วางพักบนเขา </a:t>
                    </a:r>
                  </a:p>
                  <a:p>
                    <a:pPr algn="just"/>
                    <a:r>
                      <a:rPr lang="th-TH" sz="40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หัวหนากลุมนับ 1, 2, 3 ใหทุกคนลุกขึ้นยืนพรอม ๆ กัน </a:t>
                    </a:r>
                  </a:p>
                  <a:p>
                    <a:pPr algn="just"/>
                    <a:r>
                      <a:rPr lang="th-TH" sz="40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หัวหนากลุมบอกใหเดิน ทุกคนกาวเดินไปสูจุดหมาย </a:t>
                    </a:r>
                  </a:p>
                  <a:p>
                    <a:pPr algn="just"/>
                    <a:r>
                      <a:rPr lang="th-TH" sz="40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เมื่อจะวางผูบาดเจ็บลง ใหทวนวิธีการยกขึ้น คือ ทุกคนยอตัวลงนั่งคุกเขาพรอมกัน พักผูบาดเจ็บบน     เขาแลววางผูบาดเจ็บบนเปลหรือเตียง </a:t>
                    </a:r>
                  </a:p>
                  <a:p>
                    <a:pPr algn="just"/>
                    <a:r>
                      <a:rPr lang="th-TH" sz="40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ขณะยกตัวผูบาดเจ็บขึ้น การลุกขึ้นยืนและการเคลื่อนยายผูบาดเจ็บ ผูชวยเหลือ ทุกคนจะตองระวังรักษาระดับใหตัวผูบาดเจ็บอยูในลักษณะตัวตรง ไมสูงตํ่า หรือบิดสวนใดสวนหนึ่ง </a:t>
                    </a:r>
                  </a:p>
                </p:txBody>
              </p: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EE79AB91-A607-F045-9EAA-76D08DA61F27}"/>
                      </a:ext>
                    </a:extLst>
                  </p:cNvPr>
                  <p:cNvGrpSpPr/>
                  <p:nvPr/>
                </p:nvGrpSpPr>
                <p:grpSpPr>
                  <a:xfrm>
                    <a:off x="2552920" y="2324100"/>
                    <a:ext cx="304800" cy="1522130"/>
                    <a:chOff x="2209800" y="2324100"/>
                    <a:chExt cx="304800" cy="1522130"/>
                  </a:xfrm>
                </p:grpSpPr>
                <p:sp>
                  <p:nvSpPr>
                    <p:cNvPr id="40" name="Diamond 39">
                      <a:extLst>
                        <a:ext uri="{FF2B5EF4-FFF2-40B4-BE49-F238E27FC236}">
                          <a16:creationId xmlns:a16="http://schemas.microsoft.com/office/drawing/2014/main" id="{76E4AD69-641D-C260-702B-AD2A49429D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9800" y="2324100"/>
                      <a:ext cx="304800" cy="304800"/>
                    </a:xfrm>
                    <a:prstGeom prst="diamond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1" name="Diamond 40">
                      <a:extLst>
                        <a:ext uri="{FF2B5EF4-FFF2-40B4-BE49-F238E27FC236}">
                          <a16:creationId xmlns:a16="http://schemas.microsoft.com/office/drawing/2014/main" id="{DC6FCFA4-99AA-DD41-AC65-F4FD151948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9800" y="2933700"/>
                      <a:ext cx="304800" cy="304800"/>
                    </a:xfrm>
                    <a:prstGeom prst="diamond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2" name="Diamond 41">
                      <a:extLst>
                        <a:ext uri="{FF2B5EF4-FFF2-40B4-BE49-F238E27FC236}">
                          <a16:creationId xmlns:a16="http://schemas.microsoft.com/office/drawing/2014/main" id="{9A512895-A4C6-FBEA-E8A2-07AF72249A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9800" y="3541430"/>
                      <a:ext cx="304800" cy="304800"/>
                    </a:xfrm>
                    <a:prstGeom prst="diamond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</p:grpSp>
            <p:sp>
              <p:nvSpPr>
                <p:cNvPr id="37" name="Diamond 36">
                  <a:extLst>
                    <a:ext uri="{FF2B5EF4-FFF2-40B4-BE49-F238E27FC236}">
                      <a16:creationId xmlns:a16="http://schemas.microsoft.com/office/drawing/2014/main" id="{7F2E14A0-5A89-52C1-4BCA-84D397E58016}"/>
                    </a:ext>
                  </a:extLst>
                </p:cNvPr>
                <p:cNvSpPr/>
                <p:nvPr/>
              </p:nvSpPr>
              <p:spPr>
                <a:xfrm>
                  <a:off x="1752600" y="6286500"/>
                  <a:ext cx="304800" cy="304800"/>
                </a:xfrm>
                <a:prstGeom prst="diamon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44" name="Diamond 43">
                <a:extLst>
                  <a:ext uri="{FF2B5EF4-FFF2-40B4-BE49-F238E27FC236}">
                    <a16:creationId xmlns:a16="http://schemas.microsoft.com/office/drawing/2014/main" id="{439901C6-D5B8-B9F8-9CE5-16127DFECB18}"/>
                  </a:ext>
                </a:extLst>
              </p:cNvPr>
              <p:cNvSpPr/>
              <p:nvPr/>
            </p:nvSpPr>
            <p:spPr>
              <a:xfrm>
                <a:off x="2895600" y="6362700"/>
                <a:ext cx="323346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5" name="Diamond 44">
                <a:extLst>
                  <a:ext uri="{FF2B5EF4-FFF2-40B4-BE49-F238E27FC236}">
                    <a16:creationId xmlns:a16="http://schemas.microsoft.com/office/drawing/2014/main" id="{7974D4C6-3403-B204-823B-9F86D5E9AE05}"/>
                  </a:ext>
                </a:extLst>
              </p:cNvPr>
              <p:cNvSpPr/>
              <p:nvPr/>
            </p:nvSpPr>
            <p:spPr>
              <a:xfrm>
                <a:off x="2895600" y="7575136"/>
                <a:ext cx="323346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6" name="Diamond 45">
                <a:extLst>
                  <a:ext uri="{FF2B5EF4-FFF2-40B4-BE49-F238E27FC236}">
                    <a16:creationId xmlns:a16="http://schemas.microsoft.com/office/drawing/2014/main" id="{53EC9514-1217-C583-9848-6E026C1A07C9}"/>
                  </a:ext>
                </a:extLst>
              </p:cNvPr>
              <p:cNvSpPr/>
              <p:nvPr/>
            </p:nvSpPr>
            <p:spPr>
              <a:xfrm>
                <a:off x="2895600" y="4527136"/>
                <a:ext cx="323346" cy="304800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6BA6E073-B296-F345-F187-218C0A368F9B}"/>
                </a:ext>
              </a:extLst>
            </p:cNvPr>
            <p:cNvSpPr/>
            <p:nvPr/>
          </p:nvSpPr>
          <p:spPr>
            <a:xfrm>
              <a:off x="2819400" y="5067300"/>
              <a:ext cx="323346" cy="3048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9" name="Freeform 3">
            <a:extLst>
              <a:ext uri="{FF2B5EF4-FFF2-40B4-BE49-F238E27FC236}">
                <a16:creationId xmlns:a16="http://schemas.microsoft.com/office/drawing/2014/main" id="{18F99110-6659-C274-F8A2-912E84F6568F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3175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055617CC-D61B-2A2D-CD2E-2B6407628BCD}"/>
              </a:ext>
            </a:extLst>
          </p:cNvPr>
          <p:cNvSpPr txBox="1"/>
          <p:nvPr/>
        </p:nvSpPr>
        <p:spPr>
          <a:xfrm>
            <a:off x="1245793" y="3170608"/>
            <a:ext cx="97270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thaiDist">
              <a:buAutoNum type="arabicPeriod"/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ผูปวยพรอมที่จะเคลื่อนยายไดหรือไม และผูปวยยังหายใจเองหรือ อยู่ในชวงที่ตองการ เครื่องชวยหายใจอยู </a:t>
            </a:r>
          </a:p>
          <a:p>
            <a:pPr marL="533400" indent="-533400" algn="thaiDist">
              <a:buAutoNum type="arabicPeriod"/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มีกระดูกสวนใดหักหรือไดรับบาดเจ็บจนเคลื่อนไหวไดหรือไม </a:t>
            </a:r>
          </a:p>
          <a:p>
            <a:pPr marL="533400" indent="-533400" algn="thaiDist">
              <a:buAutoNum type="arabicPeriod"/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บาดแผลของผูปวยไดรับการดูแลเรียบรอยหรือไม </a:t>
            </a:r>
          </a:p>
          <a:p>
            <a:pPr marL="533400" indent="-533400" algn="thaiDist">
              <a:buAutoNum type="arabicPeriod"/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หากมีการเคลื่อนยายผูปวย จะกอใหเกิดอันตรายมากขึ้นหรือลดความเจ็บปวดลงไดอยางไร </a:t>
            </a:r>
          </a:p>
          <a:p>
            <a:pPr marL="533400" indent="-533400" algn="thaiDist">
              <a:buAutoNum type="arabicPeriod"/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หากผูปวยรูสึกตัวควรบอกใหทราบถึงการเคลื่อนยายเพื่อใหผูปวยรูตัวกอน</a:t>
            </a: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F0BF6317-6E22-4402-AFD5-DC864DE5CAF7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28B35C14-D43E-C805-2A3E-EA04140C3B66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E90B5E-76BF-4646-FC1D-BF66683BAB70}"/>
              </a:ext>
            </a:extLst>
          </p:cNvPr>
          <p:cNvGrpSpPr/>
          <p:nvPr/>
        </p:nvGrpSpPr>
        <p:grpSpPr>
          <a:xfrm>
            <a:off x="772383" y="262937"/>
            <a:ext cx="16213953" cy="2503466"/>
            <a:chOff x="3077163" y="1642439"/>
            <a:chExt cx="16213953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2BD609-EDD6-BB18-C8EF-3AD767060762}"/>
                </a:ext>
              </a:extLst>
            </p:cNvPr>
            <p:cNvGrpSpPr/>
            <p:nvPr/>
          </p:nvGrpSpPr>
          <p:grpSpPr>
            <a:xfrm rot="-142674">
              <a:off x="4871339" y="2001145"/>
              <a:ext cx="14419777" cy="1658314"/>
              <a:chOff x="-57244" y="-38100"/>
              <a:chExt cx="3797801" cy="436757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7841F0F4-7BB4-E8C1-F4CB-277C4D8BBA52}"/>
                  </a:ext>
                </a:extLst>
              </p:cNvPr>
              <p:cNvSpPr/>
              <p:nvPr/>
            </p:nvSpPr>
            <p:spPr>
              <a:xfrm rot="142674">
                <a:off x="-57244" y="41834"/>
                <a:ext cx="3797801" cy="356318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547BD357-C753-32D1-C48A-6C3651FEA96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6579F679-BA66-D9D0-9423-6993CABA1426}"/>
                </a:ext>
              </a:extLst>
            </p:cNvPr>
            <p:cNvSpPr txBox="1"/>
            <p:nvPr/>
          </p:nvSpPr>
          <p:spPr>
            <a:xfrm>
              <a:off x="6038580" y="2558623"/>
              <a:ext cx="13175537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ข้อควรพิจารณาในการเคลื่อนย้ายผู้ป่วย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A01A2E-D1E6-BEC9-960E-540DAAAB1B13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E6440EF1-9C4C-50CF-5E6A-DB422F807983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C201DA7D-F2E6-F252-269E-607F1B27E289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1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4B866C-8985-A131-CAA4-E1AB496F6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3669657"/>
            <a:ext cx="6299111" cy="3944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 3">
            <a:extLst>
              <a:ext uri="{FF2B5EF4-FFF2-40B4-BE49-F238E27FC236}">
                <a16:creationId xmlns:a16="http://schemas.microsoft.com/office/drawing/2014/main" id="{D1A47AC5-BEFC-8069-20B9-AA592C27B11F}"/>
              </a:ext>
            </a:extLst>
          </p:cNvPr>
          <p:cNvSpPr/>
          <p:nvPr/>
        </p:nvSpPr>
        <p:spPr>
          <a:xfrm>
            <a:off x="16760476" y="-6016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13" name="Group 13"/>
          <p:cNvGrpSpPr/>
          <p:nvPr/>
        </p:nvGrpSpPr>
        <p:grpSpPr>
          <a:xfrm>
            <a:off x="392315" y="9442834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8">
            <a:extLst>
              <a:ext uri="{FF2B5EF4-FFF2-40B4-BE49-F238E27FC236}">
                <a16:creationId xmlns:a16="http://schemas.microsoft.com/office/drawing/2014/main" id="{B14D9461-B0E7-5193-FD15-5289BFE6C3A5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83D784-0F4D-F739-989A-524BE4203C26}"/>
              </a:ext>
            </a:extLst>
          </p:cNvPr>
          <p:cNvGrpSpPr/>
          <p:nvPr/>
        </p:nvGrpSpPr>
        <p:grpSpPr>
          <a:xfrm>
            <a:off x="1728536" y="2933700"/>
            <a:ext cx="7105651" cy="753889"/>
            <a:chOff x="8610600" y="2553900"/>
            <a:chExt cx="7105651" cy="753889"/>
          </a:xfrm>
        </p:grpSpPr>
        <p:sp>
          <p:nvSpPr>
            <p:cNvPr id="29" name="Round Same Side Corner Rectangle 88">
              <a:extLst>
                <a:ext uri="{FF2B5EF4-FFF2-40B4-BE49-F238E27FC236}">
                  <a16:creationId xmlns:a16="http://schemas.microsoft.com/office/drawing/2014/main" id="{80C86E6D-97D9-9A5C-C4A1-6884EB94285B}"/>
                </a:ext>
              </a:extLst>
            </p:cNvPr>
            <p:cNvSpPr/>
            <p:nvPr/>
          </p:nvSpPr>
          <p:spPr>
            <a:xfrm rot="5400000">
              <a:off x="11949639" y="-458823"/>
              <a:ext cx="746123" cy="6787101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7E6E269-16A3-8AE7-15B8-1108E96DA35B}"/>
                </a:ext>
              </a:extLst>
            </p:cNvPr>
            <p:cNvGrpSpPr/>
            <p:nvPr/>
          </p:nvGrpSpPr>
          <p:grpSpPr>
            <a:xfrm>
              <a:off x="8610600" y="2553900"/>
              <a:ext cx="7105651" cy="707886"/>
              <a:chOff x="545841" y="2063978"/>
              <a:chExt cx="7105651" cy="70788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C17997-CA60-9F55-DC0E-FF819244D6C2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620369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ใหการปฐมพยาบาลที่จําเปนกอนเคลื่อนยายผูปวย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F2C2482-36D6-84EC-9408-F1965B4D4EC1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33" name="Rounded Rectangle 92">
                  <a:extLst>
                    <a:ext uri="{FF2B5EF4-FFF2-40B4-BE49-F238E27FC236}">
                      <a16:creationId xmlns:a16="http://schemas.microsoft.com/office/drawing/2014/main" id="{1209E9EA-F1F8-989F-3FB8-1D2E6BEA4A14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กล่องข้อความ 4">
                  <a:extLst>
                    <a:ext uri="{FF2B5EF4-FFF2-40B4-BE49-F238E27FC236}">
                      <a16:creationId xmlns:a16="http://schemas.microsoft.com/office/drawing/2014/main" id="{E7CDE5E2-78EA-46ED-603E-B1E68C58A422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1.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40494C-3D79-6ED7-B689-2286B8D0C410}"/>
              </a:ext>
            </a:extLst>
          </p:cNvPr>
          <p:cNvGrpSpPr/>
          <p:nvPr/>
        </p:nvGrpSpPr>
        <p:grpSpPr>
          <a:xfrm>
            <a:off x="1704473" y="3813537"/>
            <a:ext cx="7391400" cy="753891"/>
            <a:chOff x="8610600" y="2553900"/>
            <a:chExt cx="7391400" cy="753891"/>
          </a:xfrm>
        </p:grpSpPr>
        <p:sp>
          <p:nvSpPr>
            <p:cNvPr id="36" name="Round Same Side Corner Rectangle 88">
              <a:extLst>
                <a:ext uri="{FF2B5EF4-FFF2-40B4-BE49-F238E27FC236}">
                  <a16:creationId xmlns:a16="http://schemas.microsoft.com/office/drawing/2014/main" id="{05D7C6DC-00AF-6185-2086-D82290E5528D}"/>
                </a:ext>
              </a:extLst>
            </p:cNvPr>
            <p:cNvSpPr/>
            <p:nvPr/>
          </p:nvSpPr>
          <p:spPr>
            <a:xfrm rot="5400000">
              <a:off x="12092512" y="-601696"/>
              <a:ext cx="746123" cy="7072851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640B05C-ABCE-140A-B33F-15BE9FE3AAFC}"/>
                </a:ext>
              </a:extLst>
            </p:cNvPr>
            <p:cNvGrpSpPr/>
            <p:nvPr/>
          </p:nvGrpSpPr>
          <p:grpSpPr>
            <a:xfrm>
              <a:off x="8610600" y="2553900"/>
              <a:ext cx="7391400" cy="707886"/>
              <a:chOff x="545841" y="2063978"/>
              <a:chExt cx="7391400" cy="707886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65C0DE2-A62F-891D-0FA3-1AC3A01F8FAE}"/>
                  </a:ext>
                </a:extLst>
              </p:cNvPr>
              <p:cNvSpPr txBox="1"/>
              <p:nvPr/>
            </p:nvSpPr>
            <p:spPr>
              <a:xfrm>
                <a:off x="1447800" y="2172768"/>
                <a:ext cx="648944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ปฏิบัติการชวยเหลือใหเปนไปอยางรอบคอบและนุมนวล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ADE868A-B3CD-6FAF-1E8D-441D5DD82FC9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40" name="Rounded Rectangle 92">
                  <a:extLst>
                    <a:ext uri="{FF2B5EF4-FFF2-40B4-BE49-F238E27FC236}">
                      <a16:creationId xmlns:a16="http://schemas.microsoft.com/office/drawing/2014/main" id="{5928A36C-4096-C2A7-94DD-6FAC09E442F5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กล่องข้อความ 4">
                  <a:extLst>
                    <a:ext uri="{FF2B5EF4-FFF2-40B4-BE49-F238E27FC236}">
                      <a16:creationId xmlns:a16="http://schemas.microsoft.com/office/drawing/2014/main" id="{A7299749-2FA1-116E-A025-9AE144CF1D8F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2.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84B3F8-BE65-9565-08D4-9253F7602C65}"/>
              </a:ext>
            </a:extLst>
          </p:cNvPr>
          <p:cNvGrpSpPr/>
          <p:nvPr/>
        </p:nvGrpSpPr>
        <p:grpSpPr>
          <a:xfrm>
            <a:off x="1736557" y="4686300"/>
            <a:ext cx="9601201" cy="753891"/>
            <a:chOff x="8610600" y="2553900"/>
            <a:chExt cx="9601201" cy="753891"/>
          </a:xfrm>
        </p:grpSpPr>
        <p:sp>
          <p:nvSpPr>
            <p:cNvPr id="43" name="Round Same Side Corner Rectangle 88">
              <a:extLst>
                <a:ext uri="{FF2B5EF4-FFF2-40B4-BE49-F238E27FC236}">
                  <a16:creationId xmlns:a16="http://schemas.microsoft.com/office/drawing/2014/main" id="{8EB6808D-A4FA-D473-F618-C8CE15B26634}"/>
                </a:ext>
              </a:extLst>
            </p:cNvPr>
            <p:cNvSpPr/>
            <p:nvPr/>
          </p:nvSpPr>
          <p:spPr>
            <a:xfrm rot="5400000">
              <a:off x="13197412" y="-1706597"/>
              <a:ext cx="746123" cy="9282653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011805-7D1F-D207-A139-4DDAAA16D93D}"/>
                </a:ext>
              </a:extLst>
            </p:cNvPr>
            <p:cNvGrpSpPr/>
            <p:nvPr/>
          </p:nvGrpSpPr>
          <p:grpSpPr>
            <a:xfrm>
              <a:off x="8610600" y="2553900"/>
              <a:ext cx="9601201" cy="707886"/>
              <a:chOff x="545841" y="2063978"/>
              <a:chExt cx="9601201" cy="707886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795E9BA-E1AB-D8CA-B617-B5AB1228C16E}"/>
                  </a:ext>
                </a:extLst>
              </p:cNvPr>
              <p:cNvSpPr txBox="1"/>
              <p:nvPr/>
            </p:nvSpPr>
            <p:spPr>
              <a:xfrm>
                <a:off x="1447800" y="2172768"/>
                <a:ext cx="86992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การเคลื่อนยายผูปวยหนัก จะตองมีอุปกรณเขามาชวย เพื่อลดความเจ็บปวด </a:t>
                </a: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5F261B6-0ED1-1C07-E1B7-D14918FC8E74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47" name="Rounded Rectangle 92">
                  <a:extLst>
                    <a:ext uri="{FF2B5EF4-FFF2-40B4-BE49-F238E27FC236}">
                      <a16:creationId xmlns:a16="http://schemas.microsoft.com/office/drawing/2014/main" id="{6C651A8E-437E-5632-B2AB-DB37571C4A68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กล่องข้อความ 4">
                  <a:extLst>
                    <a:ext uri="{FF2B5EF4-FFF2-40B4-BE49-F238E27FC236}">
                      <a16:creationId xmlns:a16="http://schemas.microsoft.com/office/drawing/2014/main" id="{70650FD7-ECE4-A722-D6D1-35B30BC2159E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3.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DD9737E-0454-8FEE-0FDC-1A2821FE9E71}"/>
              </a:ext>
            </a:extLst>
          </p:cNvPr>
          <p:cNvGrpSpPr/>
          <p:nvPr/>
        </p:nvGrpSpPr>
        <p:grpSpPr>
          <a:xfrm>
            <a:off x="1752599" y="5524500"/>
            <a:ext cx="10184611" cy="753891"/>
            <a:chOff x="8610600" y="2553900"/>
            <a:chExt cx="10184611" cy="753891"/>
          </a:xfrm>
        </p:grpSpPr>
        <p:sp>
          <p:nvSpPr>
            <p:cNvPr id="50" name="Round Same Side Corner Rectangle 88">
              <a:extLst>
                <a:ext uri="{FF2B5EF4-FFF2-40B4-BE49-F238E27FC236}">
                  <a16:creationId xmlns:a16="http://schemas.microsoft.com/office/drawing/2014/main" id="{5C8B9F39-265D-47E8-AC47-2B09BA756952}"/>
                </a:ext>
              </a:extLst>
            </p:cNvPr>
            <p:cNvSpPr/>
            <p:nvPr/>
          </p:nvSpPr>
          <p:spPr>
            <a:xfrm rot="5400000">
              <a:off x="13387911" y="-1897097"/>
              <a:ext cx="746123" cy="9663654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A66558C-88A9-1185-CE29-1F1FBD3A9391}"/>
                </a:ext>
              </a:extLst>
            </p:cNvPr>
            <p:cNvGrpSpPr/>
            <p:nvPr/>
          </p:nvGrpSpPr>
          <p:grpSpPr>
            <a:xfrm>
              <a:off x="8610600" y="2553900"/>
              <a:ext cx="10184611" cy="707886"/>
              <a:chOff x="545841" y="2063978"/>
              <a:chExt cx="10184611" cy="70788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6C26289-1DCC-6590-537B-F25D129009D8}"/>
                  </a:ext>
                </a:extLst>
              </p:cNvPr>
              <p:cNvSpPr txBox="1"/>
              <p:nvPr/>
            </p:nvSpPr>
            <p:spPr>
              <a:xfrm>
                <a:off x="1447800" y="2172768"/>
                <a:ext cx="928265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การเคลื่อนยายจะตองคํานึงถึงความถูกตอง เหมาะสม และเกิดอันตรายนอยที่สุด </a:t>
                </a: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DDE01D7-BB1D-BC5D-BDD9-866DF481149F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54" name="Rounded Rectangle 92">
                  <a:extLst>
                    <a:ext uri="{FF2B5EF4-FFF2-40B4-BE49-F238E27FC236}">
                      <a16:creationId xmlns:a16="http://schemas.microsoft.com/office/drawing/2014/main" id="{7CE45E63-C1ED-EEBC-8A84-BD3BF1498C43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กล่องข้อความ 4">
                  <a:extLst>
                    <a:ext uri="{FF2B5EF4-FFF2-40B4-BE49-F238E27FC236}">
                      <a16:creationId xmlns:a16="http://schemas.microsoft.com/office/drawing/2014/main" id="{F71D3D96-B97E-D75D-9D69-9513770F69AB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4.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8972935-7B4E-5C57-94E1-ADD7299A10F2}"/>
              </a:ext>
            </a:extLst>
          </p:cNvPr>
          <p:cNvGrpSpPr/>
          <p:nvPr/>
        </p:nvGrpSpPr>
        <p:grpSpPr>
          <a:xfrm>
            <a:off x="1752599" y="6438900"/>
            <a:ext cx="9601200" cy="753892"/>
            <a:chOff x="8610600" y="2553900"/>
            <a:chExt cx="9601200" cy="753892"/>
          </a:xfrm>
        </p:grpSpPr>
        <p:sp>
          <p:nvSpPr>
            <p:cNvPr id="57" name="Round Same Side Corner Rectangle 88">
              <a:extLst>
                <a:ext uri="{FF2B5EF4-FFF2-40B4-BE49-F238E27FC236}">
                  <a16:creationId xmlns:a16="http://schemas.microsoft.com/office/drawing/2014/main" id="{F0E3300D-C983-5D84-8819-F5F766F04870}"/>
                </a:ext>
              </a:extLst>
            </p:cNvPr>
            <p:cNvSpPr/>
            <p:nvPr/>
          </p:nvSpPr>
          <p:spPr>
            <a:xfrm rot="5400000">
              <a:off x="13197411" y="-1706596"/>
              <a:ext cx="746123" cy="9282654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83A674C-B407-D463-0907-C3081327F1CE}"/>
                </a:ext>
              </a:extLst>
            </p:cNvPr>
            <p:cNvGrpSpPr/>
            <p:nvPr/>
          </p:nvGrpSpPr>
          <p:grpSpPr>
            <a:xfrm>
              <a:off x="8610600" y="2553900"/>
              <a:ext cx="9601200" cy="707886"/>
              <a:chOff x="545841" y="2063978"/>
              <a:chExt cx="9601200" cy="707886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9F391AD-9D5E-E343-AA67-0228E73BD245}"/>
                  </a:ext>
                </a:extLst>
              </p:cNvPr>
              <p:cNvSpPr txBox="1"/>
              <p:nvPr/>
            </p:nvSpPr>
            <p:spPr>
              <a:xfrm>
                <a:off x="1447800" y="2172768"/>
                <a:ext cx="869924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การเคลื่อนยายดวยเปลควรมีสายรัดตัวผูปวยใหติดกับเปล เพื่อปองกันการตก </a:t>
                </a: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DFB82E4-ED8B-FD56-1291-DC81D169D8D1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61" name="Rounded Rectangle 92">
                  <a:extLst>
                    <a:ext uri="{FF2B5EF4-FFF2-40B4-BE49-F238E27FC236}">
                      <a16:creationId xmlns:a16="http://schemas.microsoft.com/office/drawing/2014/main" id="{771C3E10-5CE5-3B7F-9FF6-7F3C6F3A2113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กล่องข้อความ 4">
                  <a:extLst>
                    <a:ext uri="{FF2B5EF4-FFF2-40B4-BE49-F238E27FC236}">
                      <a16:creationId xmlns:a16="http://schemas.microsoft.com/office/drawing/2014/main" id="{5C3175EA-8DFC-BD1E-1896-DC351122211D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5.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33C4557-F8ED-1747-75DF-35C212FE5517}"/>
              </a:ext>
            </a:extLst>
          </p:cNvPr>
          <p:cNvGrpSpPr/>
          <p:nvPr/>
        </p:nvGrpSpPr>
        <p:grpSpPr>
          <a:xfrm>
            <a:off x="1752599" y="7353300"/>
            <a:ext cx="9067802" cy="753893"/>
            <a:chOff x="8610600" y="2553900"/>
            <a:chExt cx="9067802" cy="753893"/>
          </a:xfrm>
        </p:grpSpPr>
        <p:sp>
          <p:nvSpPr>
            <p:cNvPr id="64" name="Round Same Side Corner Rectangle 88">
              <a:extLst>
                <a:ext uri="{FF2B5EF4-FFF2-40B4-BE49-F238E27FC236}">
                  <a16:creationId xmlns:a16="http://schemas.microsoft.com/office/drawing/2014/main" id="{2AC55491-A3E1-693D-3239-A469796457BD}"/>
                </a:ext>
              </a:extLst>
            </p:cNvPr>
            <p:cNvSpPr/>
            <p:nvPr/>
          </p:nvSpPr>
          <p:spPr>
            <a:xfrm rot="5400000">
              <a:off x="12930712" y="-1439896"/>
              <a:ext cx="746123" cy="8749256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7DE5B8A-08D7-23CE-9462-EA9097719C30}"/>
                </a:ext>
              </a:extLst>
            </p:cNvPr>
            <p:cNvGrpSpPr/>
            <p:nvPr/>
          </p:nvGrpSpPr>
          <p:grpSpPr>
            <a:xfrm>
              <a:off x="8610600" y="2553900"/>
              <a:ext cx="9067802" cy="707886"/>
              <a:chOff x="545841" y="2063978"/>
              <a:chExt cx="9067802" cy="707886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C530913-EEA4-FA05-FF2B-888FDF0EE9E8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81658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จัดทาที่จะเคลื่อนยายใหเหมาะสม โดยคํานึงถึงอาการบาดเจ็บของผูปวย </a:t>
                </a: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4694786E-342F-C1C3-B0A9-A180CC2478F0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68" name="Rounded Rectangle 92">
                  <a:extLst>
                    <a:ext uri="{FF2B5EF4-FFF2-40B4-BE49-F238E27FC236}">
                      <a16:creationId xmlns:a16="http://schemas.microsoft.com/office/drawing/2014/main" id="{2E5BD3D4-38CE-5DC7-DEE8-8C74E731301B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กล่องข้อความ 4">
                  <a:extLst>
                    <a:ext uri="{FF2B5EF4-FFF2-40B4-BE49-F238E27FC236}">
                      <a16:creationId xmlns:a16="http://schemas.microsoft.com/office/drawing/2014/main" id="{EC46A73E-185B-8D65-E0EE-7073C170C28F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6.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EA28C7-A0F8-5432-9441-C2B27CC82D60}"/>
              </a:ext>
            </a:extLst>
          </p:cNvPr>
          <p:cNvGrpSpPr/>
          <p:nvPr/>
        </p:nvGrpSpPr>
        <p:grpSpPr>
          <a:xfrm>
            <a:off x="1752599" y="8267700"/>
            <a:ext cx="8077201" cy="753894"/>
            <a:chOff x="8610600" y="2553900"/>
            <a:chExt cx="8077201" cy="753894"/>
          </a:xfrm>
        </p:grpSpPr>
        <p:sp>
          <p:nvSpPr>
            <p:cNvPr id="71" name="Round Same Side Corner Rectangle 88">
              <a:extLst>
                <a:ext uri="{FF2B5EF4-FFF2-40B4-BE49-F238E27FC236}">
                  <a16:creationId xmlns:a16="http://schemas.microsoft.com/office/drawing/2014/main" id="{0C07B2D6-9DA5-6177-7A05-A30BFEA4DD9C}"/>
                </a:ext>
              </a:extLst>
            </p:cNvPr>
            <p:cNvSpPr/>
            <p:nvPr/>
          </p:nvSpPr>
          <p:spPr>
            <a:xfrm rot="5400000">
              <a:off x="12435412" y="-944595"/>
              <a:ext cx="746123" cy="7758655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493AA66-0A35-C775-662E-5941DA3948B0}"/>
                </a:ext>
              </a:extLst>
            </p:cNvPr>
            <p:cNvGrpSpPr/>
            <p:nvPr/>
          </p:nvGrpSpPr>
          <p:grpSpPr>
            <a:xfrm>
              <a:off x="8610600" y="2553900"/>
              <a:ext cx="7924801" cy="707886"/>
              <a:chOff x="545841" y="2063978"/>
              <a:chExt cx="7924801" cy="707886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1E0E7B0-562A-FAF2-7A3C-2CC0DF1E4366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702284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หากตองใชยานพาหนะ ควรใชพาหนะของทางสถานพยาบาล 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5EC91477-803A-281D-1D10-3D9A81A88113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75" name="Rounded Rectangle 92">
                  <a:extLst>
                    <a:ext uri="{FF2B5EF4-FFF2-40B4-BE49-F238E27FC236}">
                      <a16:creationId xmlns:a16="http://schemas.microsoft.com/office/drawing/2014/main" id="{10D740DB-C761-31A7-B93F-58E1691FAE11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กล่องข้อความ 4">
                  <a:extLst>
                    <a:ext uri="{FF2B5EF4-FFF2-40B4-BE49-F238E27FC236}">
                      <a16:creationId xmlns:a16="http://schemas.microsoft.com/office/drawing/2014/main" id="{11758B3D-D3A3-1D9D-F77D-DBEAFC961A72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7.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524DF82-D989-F9E2-165D-A3D77C1B3537}"/>
              </a:ext>
            </a:extLst>
          </p:cNvPr>
          <p:cNvGrpSpPr/>
          <p:nvPr/>
        </p:nvGrpSpPr>
        <p:grpSpPr>
          <a:xfrm>
            <a:off x="1752599" y="9182100"/>
            <a:ext cx="9651217" cy="753894"/>
            <a:chOff x="8610600" y="2553900"/>
            <a:chExt cx="9651217" cy="753894"/>
          </a:xfrm>
        </p:grpSpPr>
        <p:sp>
          <p:nvSpPr>
            <p:cNvPr id="78" name="Round Same Side Corner Rectangle 88">
              <a:extLst>
                <a:ext uri="{FF2B5EF4-FFF2-40B4-BE49-F238E27FC236}">
                  <a16:creationId xmlns:a16="http://schemas.microsoft.com/office/drawing/2014/main" id="{414EB291-6243-2939-1849-C930581E618A}"/>
                </a:ext>
              </a:extLst>
            </p:cNvPr>
            <p:cNvSpPr/>
            <p:nvPr/>
          </p:nvSpPr>
          <p:spPr>
            <a:xfrm rot="5400000">
              <a:off x="13197410" y="-1706594"/>
              <a:ext cx="746123" cy="9282654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28635D5-B7BA-886E-32C2-EA1AB8780179}"/>
                </a:ext>
              </a:extLst>
            </p:cNvPr>
            <p:cNvGrpSpPr/>
            <p:nvPr/>
          </p:nvGrpSpPr>
          <p:grpSpPr>
            <a:xfrm>
              <a:off x="8610600" y="2553900"/>
              <a:ext cx="9651217" cy="707886"/>
              <a:chOff x="545841" y="2063978"/>
              <a:chExt cx="9651217" cy="707886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BDBFE1D-9627-7E7B-9909-0AB94913B34A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87492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ตองรีบเคลื่อนยายผูปวยใหถึงมือแพทยหรือโรงพยาบาลที่ใกลที่สุดใหเร็วที่สุด</a:t>
                </a: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1ADF433-D817-2254-6E45-21465519558D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82" name="Rounded Rectangle 92">
                  <a:extLst>
                    <a:ext uri="{FF2B5EF4-FFF2-40B4-BE49-F238E27FC236}">
                      <a16:creationId xmlns:a16="http://schemas.microsoft.com/office/drawing/2014/main" id="{4A6D4F15-9A82-49FE-4A86-296CA4FBA669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กล่องข้อความ 4">
                  <a:extLst>
                    <a:ext uri="{FF2B5EF4-FFF2-40B4-BE49-F238E27FC236}">
                      <a16:creationId xmlns:a16="http://schemas.microsoft.com/office/drawing/2014/main" id="{02741F10-7C70-72F9-6A3C-36C9246AA462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8.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8AA89DAB-F73F-E502-B581-F9CA473AF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837" y="4659153"/>
            <a:ext cx="4713852" cy="5554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846B9C-3484-803C-2CDB-535BE97606DA}"/>
              </a:ext>
            </a:extLst>
          </p:cNvPr>
          <p:cNvGrpSpPr/>
          <p:nvPr/>
        </p:nvGrpSpPr>
        <p:grpSpPr>
          <a:xfrm>
            <a:off x="772383" y="262937"/>
            <a:ext cx="12562618" cy="2503466"/>
            <a:chOff x="3077163" y="1642439"/>
            <a:chExt cx="12562618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902164-234E-81BA-C29B-93B850C172DB}"/>
                </a:ext>
              </a:extLst>
            </p:cNvPr>
            <p:cNvGrpSpPr/>
            <p:nvPr/>
          </p:nvGrpSpPr>
          <p:grpSpPr>
            <a:xfrm rot="-142674">
              <a:off x="4877595" y="1962630"/>
              <a:ext cx="10762186" cy="1879717"/>
              <a:chOff x="-55972" y="-68176"/>
              <a:chExt cx="2834485" cy="495069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67BE7F7A-A2DD-B5C1-580E-1CD848766F77}"/>
                  </a:ext>
                </a:extLst>
              </p:cNvPr>
              <p:cNvSpPr/>
              <p:nvPr/>
            </p:nvSpPr>
            <p:spPr>
              <a:xfrm rot="142674">
                <a:off x="-55972" y="-68176"/>
                <a:ext cx="2834485" cy="495069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8C4C96BD-EE32-C8A2-F6DD-DA5594BD97F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EF1FE65E-76C5-26E8-9399-FB5F96E630E6}"/>
                </a:ext>
              </a:extLst>
            </p:cNvPr>
            <p:cNvSpPr txBox="1"/>
            <p:nvPr/>
          </p:nvSpPr>
          <p:spPr>
            <a:xfrm>
              <a:off x="6102743" y="1951002"/>
              <a:ext cx="9308437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/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หลักปฏิบัติและข้อควรระวังในการเคลื่อนย้ายผู้ป่วย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7DBF6F7-8622-C829-2522-3A0A21651869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2B519403-3DF8-7DA3-15E3-F4C17E0570D8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6E5F9D3E-293A-1844-1D39-A9BE00F6536C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1053" y="2834082"/>
            <a:ext cx="18554237" cy="7634140"/>
            <a:chOff x="0" y="0"/>
            <a:chExt cx="98772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726" cy="406400"/>
            </a:xfrm>
            <a:custGeom>
              <a:avLst/>
              <a:gdLst/>
              <a:ahLst/>
              <a:cxnLst/>
              <a:rect l="l" t="t" r="r" b="b"/>
              <a:pathLst>
                <a:path w="987726" h="406400">
                  <a:moveTo>
                    <a:pt x="784526" y="0"/>
                  </a:moveTo>
                  <a:cubicBezTo>
                    <a:pt x="896751" y="0"/>
                    <a:pt x="987726" y="90976"/>
                    <a:pt x="987726" y="203200"/>
                  </a:cubicBezTo>
                  <a:cubicBezTo>
                    <a:pt x="987726" y="315424"/>
                    <a:pt x="896751" y="406400"/>
                    <a:pt x="7845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C389CC0-22A5-F3DC-A48A-6ABE4E1D60DC}"/>
              </a:ext>
            </a:extLst>
          </p:cNvPr>
          <p:cNvGrpSpPr/>
          <p:nvPr/>
        </p:nvGrpSpPr>
        <p:grpSpPr>
          <a:xfrm>
            <a:off x="2291955" y="2801001"/>
            <a:ext cx="14613467" cy="5368579"/>
            <a:chOff x="3293533" y="2449362"/>
            <a:chExt cx="14613467" cy="53685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E7D762-F6CE-5F59-3E8A-AA9640846C49}"/>
                </a:ext>
              </a:extLst>
            </p:cNvPr>
            <p:cNvSpPr txBox="1"/>
            <p:nvPr/>
          </p:nvSpPr>
          <p:spPr>
            <a:xfrm>
              <a:off x="4551146" y="3165624"/>
              <a:ext cx="133558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1.1 จุดที่ผูปวยนอนอยูกําลังมีอันตราย</a:t>
              </a:r>
            </a:p>
            <a:p>
              <a:pPr algn="ju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1.2 การเคลื่อนยายผูปวยไปในที่ที่สามารถทําการชวยเหลือไดดีกวา</a:t>
              </a:r>
            </a:p>
            <a:p>
              <a:pPr algn="ju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1.3 การเคลื่อนยายผูปวยที่มีอาการไมรุนแรงมากออกไป เพื่อจะนําผูปวยเจ็บสาหัสมากมา แทนที่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2AE2303-1F00-D493-E1DA-69BCFB9981AE}"/>
                </a:ext>
              </a:extLst>
            </p:cNvPr>
            <p:cNvGrpSpPr/>
            <p:nvPr/>
          </p:nvGrpSpPr>
          <p:grpSpPr>
            <a:xfrm>
              <a:off x="3293533" y="2449362"/>
              <a:ext cx="5535281" cy="769441"/>
              <a:chOff x="3293533" y="2449362"/>
              <a:chExt cx="5535281" cy="76944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37A8823-3728-0888-19ED-DA0064EF9A85}"/>
                  </a:ext>
                </a:extLst>
              </p:cNvPr>
              <p:cNvGrpSpPr/>
              <p:nvPr/>
            </p:nvGrpSpPr>
            <p:grpSpPr>
              <a:xfrm>
                <a:off x="3295389" y="2577563"/>
                <a:ext cx="609600" cy="457200"/>
                <a:chOff x="8839200" y="1866900"/>
                <a:chExt cx="609600" cy="457200"/>
              </a:xfrm>
            </p:grpSpPr>
            <p:sp>
              <p:nvSpPr>
                <p:cNvPr id="14" name="Rounded Rectangle 92">
                  <a:extLst>
                    <a:ext uri="{FF2B5EF4-FFF2-40B4-BE49-F238E27FC236}">
                      <a16:creationId xmlns:a16="http://schemas.microsoft.com/office/drawing/2014/main" id="{7D2F6B04-7B71-AF5C-52F4-7ED8BD08572C}"/>
                    </a:ext>
                  </a:extLst>
                </p:cNvPr>
                <p:cNvSpPr/>
                <p:nvPr/>
              </p:nvSpPr>
              <p:spPr>
                <a:xfrm>
                  <a:off x="8839200" y="1866900"/>
                  <a:ext cx="457200" cy="457200"/>
                </a:xfrm>
                <a:prstGeom prst="roundRect">
                  <a:avLst/>
                </a:prstGeom>
                <a:solidFill>
                  <a:schemeClr val="accent3">
                    <a:lumMod val="50000"/>
                  </a:schemeClr>
                </a:solidFill>
              </p:spPr>
              <p:txBody>
                <a:bodyPr rtlCol="0" anchor="ctr"/>
                <a:lstStyle/>
                <a:p>
                  <a:pPr algn="l"/>
                  <a:endParaRPr lang="en-US" sz="4800" dirty="0">
                    <a:latin typeface="LilyUPC" panose="020B0604020202020204" pitchFamily="34" charset="-34"/>
                    <a:cs typeface="LilyUPC" panose="020B0604020202020204" pitchFamily="34" charset="-34"/>
                  </a:endParaRP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551ADC28-EB75-B92A-C105-6D0A54975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8800" y="1866900"/>
                  <a:ext cx="0" cy="4572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4559B8-D2FE-56FE-C614-6839E6646084}"/>
                  </a:ext>
                </a:extLst>
              </p:cNvPr>
              <p:cNvSpPr txBox="1"/>
              <p:nvPr/>
            </p:nvSpPr>
            <p:spPr>
              <a:xfrm>
                <a:off x="3293533" y="2449362"/>
                <a:ext cx="553528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   </a:t>
                </a:r>
                <a:r>
                  <a:rPr lang="th-TH" sz="4400" b="1" dirty="0">
                    <a:solidFill>
                      <a:schemeClr val="accent3">
                        <a:lumMod val="50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การเคลื่อนยายฉุกเฉิน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47CDA1-BB39-7F19-D57A-0A6F6EA3C5FD}"/>
                </a:ext>
              </a:extLst>
            </p:cNvPr>
            <p:cNvSpPr txBox="1"/>
            <p:nvPr/>
          </p:nvSpPr>
          <p:spPr>
            <a:xfrm>
              <a:off x="4551146" y="5783562"/>
              <a:ext cx="133558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2.1 สภาวะโดยรอบทําใหผูปวยมีอาการแยลง </a:t>
              </a:r>
            </a:p>
            <a:p>
              <a:pPr algn="ju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2.2 ผูปวยมีความตองการยายไปที่อื่นและพยายามชวยตนเองอยากจะยายไปที่อื่น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21E9DC6-4382-89BD-F0A1-5DFE42888CBD}"/>
                </a:ext>
              </a:extLst>
            </p:cNvPr>
            <p:cNvGrpSpPr/>
            <p:nvPr/>
          </p:nvGrpSpPr>
          <p:grpSpPr>
            <a:xfrm>
              <a:off x="3293533" y="5067300"/>
              <a:ext cx="5535281" cy="769441"/>
              <a:chOff x="3293533" y="2449362"/>
              <a:chExt cx="5535281" cy="76944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7821C40-0FEA-EE1E-90F6-FD66BEA65D84}"/>
                  </a:ext>
                </a:extLst>
              </p:cNvPr>
              <p:cNvGrpSpPr/>
              <p:nvPr/>
            </p:nvGrpSpPr>
            <p:grpSpPr>
              <a:xfrm>
                <a:off x="3295389" y="2577563"/>
                <a:ext cx="609600" cy="457200"/>
                <a:chOff x="8839200" y="1866900"/>
                <a:chExt cx="609600" cy="457200"/>
              </a:xfrm>
            </p:grpSpPr>
            <p:sp>
              <p:nvSpPr>
                <p:cNvPr id="25" name="Rounded Rectangle 92">
                  <a:extLst>
                    <a:ext uri="{FF2B5EF4-FFF2-40B4-BE49-F238E27FC236}">
                      <a16:creationId xmlns:a16="http://schemas.microsoft.com/office/drawing/2014/main" id="{F4BC65EA-48D5-10E8-5EB2-66C68A204FD2}"/>
                    </a:ext>
                  </a:extLst>
                </p:cNvPr>
                <p:cNvSpPr/>
                <p:nvPr/>
              </p:nvSpPr>
              <p:spPr>
                <a:xfrm>
                  <a:off x="8839200" y="1866900"/>
                  <a:ext cx="457200" cy="457200"/>
                </a:xfrm>
                <a:prstGeom prst="roundRect">
                  <a:avLst/>
                </a:prstGeom>
                <a:solidFill>
                  <a:schemeClr val="accent3">
                    <a:lumMod val="50000"/>
                  </a:schemeClr>
                </a:solidFill>
              </p:spPr>
              <p:txBody>
                <a:bodyPr rtlCol="0" anchor="ctr"/>
                <a:lstStyle/>
                <a:p>
                  <a:pPr algn="l"/>
                  <a:endParaRPr lang="en-US" sz="4800" dirty="0">
                    <a:latin typeface="LilyUPC" panose="020B0604020202020204" pitchFamily="34" charset="-34"/>
                    <a:cs typeface="LilyUPC" panose="020B0604020202020204" pitchFamily="34" charset="-34"/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8881B1E-D25D-037E-C2B3-224662A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8800" y="1866900"/>
                  <a:ext cx="0" cy="4572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2D1499-83F0-B48F-9072-BDC4645677F4}"/>
                  </a:ext>
                </a:extLst>
              </p:cNvPr>
              <p:cNvSpPr txBox="1"/>
              <p:nvPr/>
            </p:nvSpPr>
            <p:spPr>
              <a:xfrm>
                <a:off x="3293533" y="2449362"/>
                <a:ext cx="553528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   </a:t>
                </a:r>
                <a:r>
                  <a:rPr lang="th-TH" sz="4400" b="1" dirty="0">
                    <a:solidFill>
                      <a:schemeClr val="accent3">
                        <a:lumMod val="50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การเคลื่อนยายไม่ฉุกเฉิน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EDE1A3-596E-5219-2577-4BC11DC8F325}"/>
                </a:ext>
              </a:extLst>
            </p:cNvPr>
            <p:cNvGrpSpPr/>
            <p:nvPr/>
          </p:nvGrpSpPr>
          <p:grpSpPr>
            <a:xfrm>
              <a:off x="3293533" y="7048500"/>
              <a:ext cx="5535281" cy="769441"/>
              <a:chOff x="3293533" y="2449362"/>
              <a:chExt cx="5535281" cy="76944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506F9D1-C967-8F75-9E50-14072661B3B6}"/>
                  </a:ext>
                </a:extLst>
              </p:cNvPr>
              <p:cNvGrpSpPr/>
              <p:nvPr/>
            </p:nvGrpSpPr>
            <p:grpSpPr>
              <a:xfrm>
                <a:off x="3295389" y="2577563"/>
                <a:ext cx="609600" cy="457200"/>
                <a:chOff x="8839200" y="1866900"/>
                <a:chExt cx="609600" cy="457200"/>
              </a:xfrm>
            </p:grpSpPr>
            <p:sp>
              <p:nvSpPr>
                <p:cNvPr id="30" name="Rounded Rectangle 92">
                  <a:extLst>
                    <a:ext uri="{FF2B5EF4-FFF2-40B4-BE49-F238E27FC236}">
                      <a16:creationId xmlns:a16="http://schemas.microsoft.com/office/drawing/2014/main" id="{DB000611-24FA-458C-1554-3C0EDE3A86FD}"/>
                    </a:ext>
                  </a:extLst>
                </p:cNvPr>
                <p:cNvSpPr/>
                <p:nvPr/>
              </p:nvSpPr>
              <p:spPr>
                <a:xfrm>
                  <a:off x="8839200" y="1866900"/>
                  <a:ext cx="457200" cy="457200"/>
                </a:xfrm>
                <a:prstGeom prst="roundRect">
                  <a:avLst/>
                </a:prstGeom>
                <a:solidFill>
                  <a:schemeClr val="accent3">
                    <a:lumMod val="50000"/>
                  </a:schemeClr>
                </a:solidFill>
              </p:spPr>
              <p:txBody>
                <a:bodyPr rtlCol="0" anchor="ctr"/>
                <a:lstStyle/>
                <a:p>
                  <a:pPr algn="l"/>
                  <a:endParaRPr lang="en-US" sz="4800" dirty="0">
                    <a:latin typeface="LilyUPC" panose="020B0604020202020204" pitchFamily="34" charset="-34"/>
                    <a:cs typeface="LilyUPC" panose="020B0604020202020204" pitchFamily="34" charset="-34"/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55DD285-3ACD-E4D9-7CD6-37BAED3F09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8800" y="1866900"/>
                  <a:ext cx="0" cy="4572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CFBDE-CFC9-7B95-5C54-202EFCF0BDD3}"/>
                  </a:ext>
                </a:extLst>
              </p:cNvPr>
              <p:cNvSpPr txBox="1"/>
              <p:nvPr/>
            </p:nvSpPr>
            <p:spPr>
              <a:xfrm>
                <a:off x="3293533" y="2449362"/>
                <a:ext cx="553528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   </a:t>
                </a:r>
                <a:r>
                  <a:rPr lang="th-TH" sz="4400" b="1" dirty="0">
                    <a:solidFill>
                      <a:schemeClr val="accent3">
                        <a:lumMod val="50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การเคลื่อนยายปกติ</a:t>
                </a:r>
              </a:p>
            </p:txBody>
          </p:sp>
        </p:grpSp>
      </p:grpSp>
      <p:sp>
        <p:nvSpPr>
          <p:cNvPr id="36" name="AutoShape 8">
            <a:extLst>
              <a:ext uri="{FF2B5EF4-FFF2-40B4-BE49-F238E27FC236}">
                <a16:creationId xmlns:a16="http://schemas.microsoft.com/office/drawing/2014/main" id="{3BB6D177-9125-FB81-64C9-628AA0370DEE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402AD9F3-3A14-EBDE-EE0B-DB68D2FAE6A7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A7993D-06F2-6969-A262-8CF4B997717C}"/>
              </a:ext>
            </a:extLst>
          </p:cNvPr>
          <p:cNvGrpSpPr/>
          <p:nvPr/>
        </p:nvGrpSpPr>
        <p:grpSpPr>
          <a:xfrm>
            <a:off x="772383" y="262937"/>
            <a:ext cx="16136954" cy="2503466"/>
            <a:chOff x="3077163" y="1642439"/>
            <a:chExt cx="16136954" cy="25034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DCBA2B-B314-9A1F-CA5F-B6A1D4038940}"/>
                </a:ext>
              </a:extLst>
            </p:cNvPr>
            <p:cNvGrpSpPr/>
            <p:nvPr/>
          </p:nvGrpSpPr>
          <p:grpSpPr>
            <a:xfrm rot="-142674">
              <a:off x="4872912" y="2039051"/>
              <a:ext cx="12590985" cy="1658314"/>
              <a:chOff x="-57037" y="-38100"/>
              <a:chExt cx="3316144" cy="436757"/>
            </a:xfrm>
          </p:grpSpPr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EA5BF0D8-2328-4B7E-4336-8A8F18C1D3C8}"/>
                  </a:ext>
                </a:extLst>
              </p:cNvPr>
              <p:cNvSpPr/>
              <p:nvPr/>
            </p:nvSpPr>
            <p:spPr>
              <a:xfrm rot="142674">
                <a:off x="-57037" y="31842"/>
                <a:ext cx="3316144" cy="356318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33" name="TextBox 20">
                <a:extLst>
                  <a:ext uri="{FF2B5EF4-FFF2-40B4-BE49-F238E27FC236}">
                    <a16:creationId xmlns:a16="http://schemas.microsoft.com/office/drawing/2014/main" id="{4940AAA3-3807-6E4B-1987-A7E34ED5D83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43B891A4-A43D-79B4-56C1-F09E1F4EED83}"/>
                </a:ext>
              </a:extLst>
            </p:cNvPr>
            <p:cNvSpPr txBox="1"/>
            <p:nvPr/>
          </p:nvSpPr>
          <p:spPr>
            <a:xfrm>
              <a:off x="6038580" y="2558623"/>
              <a:ext cx="13175537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ประเภทของการเคลื่อนย้ายผู้ป่วย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FB4ACA-D27B-1960-2102-C02B1BDAFED8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B5666B49-7234-7BDD-66E0-4A0FC92925D3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BB631D72-4B2B-6E20-D02A-4D08720E2781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04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91FF53D-68F9-369C-54EB-9CA2DFDB3770}"/>
              </a:ext>
            </a:extLst>
          </p:cNvPr>
          <p:cNvSpPr txBox="1"/>
          <p:nvPr/>
        </p:nvSpPr>
        <p:spPr>
          <a:xfrm>
            <a:off x="2410623" y="4082498"/>
            <a:ext cx="6358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625475" algn="thaiDist">
              <a:tabLst>
                <a:tab pos="625475" algn="l"/>
              </a:tabLst>
            </a:pPr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1.1  วิธีพยุงเดิน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เหมาะสําหรับผูบาดเจ็บเล็กนอย และพอชวยเหลือตนเองไดบาง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BF94D0-B046-2BBC-8F55-06AE221E5F1B}"/>
              </a:ext>
            </a:extLst>
          </p:cNvPr>
          <p:cNvGrpSpPr/>
          <p:nvPr/>
        </p:nvGrpSpPr>
        <p:grpSpPr>
          <a:xfrm>
            <a:off x="1799167" y="3039730"/>
            <a:ext cx="9660467" cy="769441"/>
            <a:chOff x="3293533" y="2449362"/>
            <a:chExt cx="9660467" cy="7694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40308-73E7-62AE-1E1D-F0E77F0D0BC6}"/>
                </a:ext>
              </a:extLst>
            </p:cNvPr>
            <p:cNvGrpSpPr/>
            <p:nvPr/>
          </p:nvGrpSpPr>
          <p:grpSpPr>
            <a:xfrm>
              <a:off x="3295389" y="2577563"/>
              <a:ext cx="609600" cy="457200"/>
              <a:chOff x="8839200" y="1866900"/>
              <a:chExt cx="609600" cy="457200"/>
            </a:xfrm>
          </p:grpSpPr>
          <p:sp>
            <p:nvSpPr>
              <p:cNvPr id="25" name="Rounded Rectangle 92">
                <a:extLst>
                  <a:ext uri="{FF2B5EF4-FFF2-40B4-BE49-F238E27FC236}">
                    <a16:creationId xmlns:a16="http://schemas.microsoft.com/office/drawing/2014/main" id="{B5BC9A25-6896-2527-6B82-9014BC5AE0D9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LilyUPC" panose="020B0604020202020204" pitchFamily="34" charset="-34"/>
                  <a:cs typeface="LilyUPC" panose="020B0604020202020204" pitchFamily="34" charset="-34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437B43D-C52E-119C-85D7-6E6B1766A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E30A5A-4225-01C9-A0D3-DB5CE474978D}"/>
                </a:ext>
              </a:extLst>
            </p:cNvPr>
            <p:cNvSpPr txBox="1"/>
            <p:nvPr/>
          </p:nvSpPr>
          <p:spPr>
            <a:xfrm>
              <a:off x="3293533" y="2449362"/>
              <a:ext cx="96604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r>
                <a:rPr lang="th-TH" sz="4400" b="1" dirty="0">
                  <a:solidFill>
                    <a:schemeClr val="accent3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การเคลื่อนยายผูบาดเจ็บโดยมีผูชวยเหลือเพียงคนเดียว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76BE7C7-BCDD-CB53-CC67-4E041BA4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5225" y="2792035"/>
            <a:ext cx="3505200" cy="574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AutoShape 8">
            <a:extLst>
              <a:ext uri="{FF2B5EF4-FFF2-40B4-BE49-F238E27FC236}">
                <a16:creationId xmlns:a16="http://schemas.microsoft.com/office/drawing/2014/main" id="{ABD9E68F-54D0-37E2-2374-2CB72B07807A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id="{FAA08587-F485-D234-021E-BCC111B798B8}"/>
              </a:ext>
            </a:extLst>
          </p:cNvPr>
          <p:cNvSpPr/>
          <p:nvPr/>
        </p:nvSpPr>
        <p:spPr>
          <a:xfrm>
            <a:off x="16760476" y="-6016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97C080-32A2-4D07-5FE9-8A20D748422B}"/>
              </a:ext>
            </a:extLst>
          </p:cNvPr>
          <p:cNvGrpSpPr/>
          <p:nvPr/>
        </p:nvGrpSpPr>
        <p:grpSpPr>
          <a:xfrm>
            <a:off x="772383" y="262937"/>
            <a:ext cx="11600752" cy="2503466"/>
            <a:chOff x="3077163" y="1642439"/>
            <a:chExt cx="11600752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789754-6774-C1E1-4CD8-D51B027A34F2}"/>
                </a:ext>
              </a:extLst>
            </p:cNvPr>
            <p:cNvGrpSpPr/>
            <p:nvPr/>
          </p:nvGrpSpPr>
          <p:grpSpPr>
            <a:xfrm rot="-142674">
              <a:off x="4851824" y="2104361"/>
              <a:ext cx="9487662" cy="1658314"/>
              <a:chOff x="-62948" y="-38100"/>
              <a:chExt cx="2498808" cy="436757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04882675-C0C4-930F-CC94-BFB94BB1BE8A}"/>
                  </a:ext>
                </a:extLst>
              </p:cNvPr>
              <p:cNvSpPr/>
              <p:nvPr/>
            </p:nvSpPr>
            <p:spPr>
              <a:xfrm rot="142674">
                <a:off x="-62948" y="33179"/>
                <a:ext cx="2498808" cy="356318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E79E890B-2E13-7B80-AAEA-AFFAA9DA44D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04530DA3-8685-CA07-6B84-E0C1A824934F}"/>
                </a:ext>
              </a:extLst>
            </p:cNvPr>
            <p:cNvSpPr txBox="1"/>
            <p:nvPr/>
          </p:nvSpPr>
          <p:spPr>
            <a:xfrm>
              <a:off x="6038580" y="2558623"/>
              <a:ext cx="8639335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วิธีการเคลื่อนย้ายผู้ป่วย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FEFD44-D185-A0D8-D67C-CEAECC5081B5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B0544990-355F-4B5D-9D49-621C59892966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7398CE6D-3D3D-BE4B-1E04-8443DCC3212B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59D09-9E63-15EF-E603-3F4DE334CE6D}"/>
              </a:ext>
            </a:extLst>
          </p:cNvPr>
          <p:cNvSpPr txBox="1"/>
          <p:nvPr/>
        </p:nvSpPr>
        <p:spPr>
          <a:xfrm>
            <a:off x="1523048" y="379150"/>
            <a:ext cx="8555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1.2  วิธีแบกขึ้นบา 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เหมาะสําหรับการชวยเหลือผูหมดสติออกจากบริเวณไฟไหมที่ตอง ผานขั้นบันได</a:t>
            </a:r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2F77B-A0C7-27E5-4676-AE4AC85F8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2668" y="2087565"/>
            <a:ext cx="5321256" cy="282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52C263-E881-FC6B-B439-11D48576D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1812" y="611205"/>
            <a:ext cx="2778246" cy="451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E710658-0B19-4735-9EE8-36C919FCC1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28944" y="4661974"/>
            <a:ext cx="3106111" cy="459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8C02FB-662A-624B-8251-A5272710D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440" y="5527980"/>
            <a:ext cx="2739202" cy="441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42A61C-9936-72DC-242F-16D50A05FF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053" y="6286500"/>
            <a:ext cx="4967472" cy="3239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Arrow: Right 39">
            <a:extLst>
              <a:ext uri="{FF2B5EF4-FFF2-40B4-BE49-F238E27FC236}">
                <a16:creationId xmlns:a16="http://schemas.microsoft.com/office/drawing/2014/main" id="{5F76E693-839D-75A0-4A04-5838B91D4DF5}"/>
              </a:ext>
            </a:extLst>
          </p:cNvPr>
          <p:cNvSpPr/>
          <p:nvPr/>
        </p:nvSpPr>
        <p:spPr>
          <a:xfrm>
            <a:off x="8405990" y="2458468"/>
            <a:ext cx="1369205" cy="143595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AADE5FC-34F3-1EDA-7599-F84BFC878362}"/>
              </a:ext>
            </a:extLst>
          </p:cNvPr>
          <p:cNvSpPr/>
          <p:nvPr/>
        </p:nvSpPr>
        <p:spPr>
          <a:xfrm rot="3004583">
            <a:off x="14214303" y="2616199"/>
            <a:ext cx="1369205" cy="143595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687CC39F-7BE3-6CC3-2E60-6724A8A5E3E5}"/>
              </a:ext>
            </a:extLst>
          </p:cNvPr>
          <p:cNvSpPr/>
          <p:nvPr/>
        </p:nvSpPr>
        <p:spPr>
          <a:xfrm rot="10800000">
            <a:off x="11663245" y="7188073"/>
            <a:ext cx="1369205" cy="143595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E0F08BAF-549E-2A3C-31C3-5D510A21E3CC}"/>
              </a:ext>
            </a:extLst>
          </p:cNvPr>
          <p:cNvSpPr/>
          <p:nvPr/>
        </p:nvSpPr>
        <p:spPr>
          <a:xfrm rot="10800000">
            <a:off x="6172598" y="7188073"/>
            <a:ext cx="1369205" cy="143595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2268249"/>
            <a:ext cx="18554237" cy="7634140"/>
            <a:chOff x="0" y="0"/>
            <a:chExt cx="98772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726" cy="406400"/>
            </a:xfrm>
            <a:custGeom>
              <a:avLst/>
              <a:gdLst/>
              <a:ahLst/>
              <a:cxnLst/>
              <a:rect l="l" t="t" r="r" b="b"/>
              <a:pathLst>
                <a:path w="987726" h="406400">
                  <a:moveTo>
                    <a:pt x="784526" y="0"/>
                  </a:moveTo>
                  <a:cubicBezTo>
                    <a:pt x="896751" y="0"/>
                    <a:pt x="987726" y="90976"/>
                    <a:pt x="987726" y="203200"/>
                  </a:cubicBezTo>
                  <a:cubicBezTo>
                    <a:pt x="987726" y="315424"/>
                    <a:pt x="896751" y="406400"/>
                    <a:pt x="7845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4F6F672-1A1E-BA39-0EDE-72A04ADEDF05}"/>
              </a:ext>
            </a:extLst>
          </p:cNvPr>
          <p:cNvSpPr txBox="1"/>
          <p:nvPr/>
        </p:nvSpPr>
        <p:spPr>
          <a:xfrm>
            <a:off x="2590800" y="2814862"/>
            <a:ext cx="116969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การเคลื่อนย้ายผู้ป่วยด้วยวิธีอุ้มทาบหลังยังทำได้อีกวิธีหนึ่งคือ</a:t>
            </a:r>
          </a:p>
          <a:p>
            <a:pPr marL="457200" indent="-457200" algn="just">
              <a:buAutoNum type="thaiAlpha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ใหผูปวยนอนหงาย แยกขาออกจากกัน </a:t>
            </a:r>
          </a:p>
          <a:p>
            <a:pPr marL="457200" indent="-457200" algn="just">
              <a:buAutoNum type="thaiAlpha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จับมือทั้งสองขางของผูปวยวางซอนกันบนหนาทองแลวผูกติดกันดวยผา </a:t>
            </a:r>
          </a:p>
          <a:p>
            <a:pPr marL="457200" indent="-457200" algn="just">
              <a:buAutoNum type="thaiAlpha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ยกมือทั้งสองของผูปวยขึ้นไวเหนือศีรษะ </a:t>
            </a:r>
          </a:p>
          <a:p>
            <a:pPr marL="457200" indent="-457200" algn="thaiDist">
              <a:buAutoNum type="thaiAlpha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สอดศีรษะและแขนขางซายของผูชวยเหลือเขาไปในวงแขนของผูปวย ใหหลังของผูชวยเหลือ ซอนอยูบนตัวผูปวย </a:t>
            </a:r>
          </a:p>
          <a:p>
            <a:pPr marL="457200" indent="-457200" algn="just">
              <a:buAutoNum type="thaiAlpha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ผูชวยเหลือพลิกควํ่าตัวแลวลุกขึ้น </a:t>
            </a:r>
          </a:p>
          <a:p>
            <a:pPr marL="457200" indent="-457200" algn="just">
              <a:buAutoNum type="thaiAlpha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ทาวางผูปวยก็ทําเชนเดียวกัน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635B6-23C3-66C7-FB91-BB42CA492888}"/>
              </a:ext>
            </a:extLst>
          </p:cNvPr>
          <p:cNvSpPr txBox="1"/>
          <p:nvPr/>
        </p:nvSpPr>
        <p:spPr>
          <a:xfrm>
            <a:off x="1581924" y="930250"/>
            <a:ext cx="15258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1.3 วิธีอุมทาบหลัง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วิธีอุมทาบหลังใชสําหรับชวยเหลือผูที่หมดสติ และมีผูชวยเหลือเพียง 1 คน ใชผาหรือเชือกหรือผาขาวมาที่แข็งแรงยาวพอผูกรอบอกผูบาดเจ็บใหหลวม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D0DBDA77-D806-42F5-90BE-07FB343DEDB5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9579B77-2CDA-00ED-2F6E-81B6EF923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4999" y="1220988"/>
            <a:ext cx="7021425" cy="3841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D5FFD7-7D0C-5ADF-C7EA-2C56EEBC4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2745" y="1325480"/>
            <a:ext cx="6400800" cy="381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F75264-EA70-A1F8-B987-5A7B59C519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7400" y="6091462"/>
            <a:ext cx="7199203" cy="365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78CD09D-4F8B-9184-CA1D-D6845584D77E}"/>
              </a:ext>
            </a:extLst>
          </p:cNvPr>
          <p:cNvGrpSpPr/>
          <p:nvPr/>
        </p:nvGrpSpPr>
        <p:grpSpPr>
          <a:xfrm>
            <a:off x="409575" y="2552700"/>
            <a:ext cx="1295399" cy="1524000"/>
            <a:chOff x="409575" y="2149085"/>
            <a:chExt cx="1295399" cy="1524000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0CF10E5C-BEE6-7A19-7293-C603DEB0DF06}"/>
                </a:ext>
              </a:extLst>
            </p:cNvPr>
            <p:cNvSpPr/>
            <p:nvPr/>
          </p:nvSpPr>
          <p:spPr>
            <a:xfrm>
              <a:off x="409575" y="2149085"/>
              <a:ext cx="1295399" cy="1524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0C5E13-9EA5-361C-F7BC-51B9C3B3386E}"/>
                </a:ext>
              </a:extLst>
            </p:cNvPr>
            <p:cNvSpPr txBox="1"/>
            <p:nvPr/>
          </p:nvSpPr>
          <p:spPr>
            <a:xfrm>
              <a:off x="469480" y="2590064"/>
              <a:ext cx="11755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 </a:t>
              </a:r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– </a:t>
              </a: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D5B521-15EA-DEC3-CC82-F0FD9E5171E4}"/>
              </a:ext>
            </a:extLst>
          </p:cNvPr>
          <p:cNvGrpSpPr/>
          <p:nvPr/>
        </p:nvGrpSpPr>
        <p:grpSpPr>
          <a:xfrm>
            <a:off x="9477887" y="2535950"/>
            <a:ext cx="1295399" cy="1524000"/>
            <a:chOff x="409575" y="2149085"/>
            <a:chExt cx="1295399" cy="1524000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7D981747-B0F9-22FC-EF5B-9794BABC4042}"/>
                </a:ext>
              </a:extLst>
            </p:cNvPr>
            <p:cNvSpPr/>
            <p:nvPr/>
          </p:nvSpPr>
          <p:spPr>
            <a:xfrm>
              <a:off x="409575" y="2149085"/>
              <a:ext cx="1295399" cy="1524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92615C-DFCB-CCBF-E6F0-AB16E978F9D8}"/>
                </a:ext>
              </a:extLst>
            </p:cNvPr>
            <p:cNvSpPr txBox="1"/>
            <p:nvPr/>
          </p:nvSpPr>
          <p:spPr>
            <a:xfrm>
              <a:off x="609088" y="2590064"/>
              <a:ext cx="6421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64A0A6-00A2-0447-B1C6-92F50FB346FA}"/>
              </a:ext>
            </a:extLst>
          </p:cNvPr>
          <p:cNvGrpSpPr/>
          <p:nvPr/>
        </p:nvGrpSpPr>
        <p:grpSpPr>
          <a:xfrm>
            <a:off x="13676203" y="7437520"/>
            <a:ext cx="1295399" cy="1524000"/>
            <a:chOff x="13676203" y="7437520"/>
            <a:chExt cx="1295399" cy="1524000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BDFAA1DD-4F07-F763-B8B6-FEC4C41C2923}"/>
                </a:ext>
              </a:extLst>
            </p:cNvPr>
            <p:cNvSpPr/>
            <p:nvPr/>
          </p:nvSpPr>
          <p:spPr>
            <a:xfrm rot="10800000">
              <a:off x="13676203" y="7437520"/>
              <a:ext cx="1295399" cy="1524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B6519A-DCAF-A4E3-B5A3-FD825E40E18D}"/>
                </a:ext>
              </a:extLst>
            </p:cNvPr>
            <p:cNvSpPr txBox="1"/>
            <p:nvPr/>
          </p:nvSpPr>
          <p:spPr>
            <a:xfrm>
              <a:off x="14335545" y="7886700"/>
              <a:ext cx="4472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23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3464</Words>
  <Application>Microsoft Office PowerPoint</Application>
  <PresentationFormat>Custom</PresentationFormat>
  <Paragraphs>138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PSL Advert Pro (พีเอสแอล แอ็ดเวิร์ท)</vt:lpstr>
      <vt:lpstr>Gliker Semi-Bold</vt:lpstr>
      <vt:lpstr>Arial</vt:lpstr>
      <vt:lpstr>TH Sarabun New</vt:lpstr>
      <vt:lpstr>Calibri</vt:lpstr>
      <vt:lpstr>LilyUPC</vt:lpstr>
      <vt:lpstr>Bai Jamjuree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Sirasa Songsaeng</dc:creator>
  <cp:lastModifiedBy>PC</cp:lastModifiedBy>
  <cp:revision>22</cp:revision>
  <dcterms:created xsi:type="dcterms:W3CDTF">2006-08-16T00:00:00Z</dcterms:created>
  <dcterms:modified xsi:type="dcterms:W3CDTF">2025-07-13T06:41:01Z</dcterms:modified>
  <dc:identifier>DAGSHPkLtik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2024-09-29T04:27:05Z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a2ef4cb1-faa8-4db9-90ae-14ce87c1a59f</vt:lpwstr>
  </property>
  <property fmtid="{D5CDD505-2E9C-101B-9397-08002B2CF9AE}" pid="8" name="MSIP_Label_4589c566-619b-4bc0-a01f-28a2c00ee260_ContentBits">
    <vt:lpwstr>0</vt:lpwstr>
  </property>
</Properties>
</file>