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73" r:id="rId2"/>
    <p:sldId id="297" r:id="rId3"/>
    <p:sldId id="260" r:id="rId4"/>
    <p:sldId id="259" r:id="rId5"/>
    <p:sldId id="272" r:id="rId6"/>
    <p:sldId id="274" r:id="rId7"/>
    <p:sldId id="291" r:id="rId8"/>
    <p:sldId id="268" r:id="rId9"/>
    <p:sldId id="292" r:id="rId10"/>
    <p:sldId id="262" r:id="rId11"/>
    <p:sldId id="277" r:id="rId12"/>
    <p:sldId id="293" r:id="rId13"/>
    <p:sldId id="295" r:id="rId14"/>
    <p:sldId id="294" r:id="rId15"/>
    <p:sldId id="296" r:id="rId16"/>
  </p:sldIdLst>
  <p:sldSz cx="18288000" cy="10287000"/>
  <p:notesSz cx="6858000" cy="9144000"/>
  <p:embeddedFontLst>
    <p:embeddedFont>
      <p:font typeface="Bai Jamjuree" panose="020B0604020202020204" charset="-34"/>
      <p:regular r:id="rId18"/>
      <p:bold r:id="rId19"/>
      <p:italic r:id="rId20"/>
      <p:boldItalic r:id="rId21"/>
    </p:embeddedFont>
    <p:embeddedFont>
      <p:font typeface="Gliker Semi-Bold" panose="020B0604020202020204" charset="0"/>
      <p:regular r:id="rId22"/>
    </p:embeddedFont>
    <p:embeddedFont>
      <p:font typeface="TH Sarabun New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FF1B07-D00E-4BB6-B4A9-0762541FAABB}" v="99" dt="2024-10-03T14:42:23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5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BD464-EAB5-4ABB-862B-DC2BE4213F4F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8271-E77A-42E1-B531-44CE3B1E90B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34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0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256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95807" y="3886754"/>
            <a:ext cx="1053499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0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การปฐมพยาบาล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600200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>
                <a:solidFill>
                  <a:srgbClr val="00206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11</a:t>
            </a:r>
            <a:endParaRPr lang="en-US" sz="9600" b="1" dirty="0">
              <a:solidFill>
                <a:srgbClr val="002060"/>
              </a:solidFill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26BF8B-3D5F-B237-14A3-C2A69FBAAD25}"/>
              </a:ext>
            </a:extLst>
          </p:cNvPr>
          <p:cNvGrpSpPr/>
          <p:nvPr/>
        </p:nvGrpSpPr>
        <p:grpSpPr>
          <a:xfrm>
            <a:off x="1600200" y="495300"/>
            <a:ext cx="4020434" cy="805844"/>
            <a:chOff x="697412" y="4497013"/>
            <a:chExt cx="4020434" cy="805844"/>
          </a:xfrm>
        </p:grpSpPr>
        <p:sp>
          <p:nvSpPr>
            <p:cNvPr id="47" name="Rounded Rectangle 7">
              <a:extLst>
                <a:ext uri="{FF2B5EF4-FFF2-40B4-BE49-F238E27FC236}">
                  <a16:creationId xmlns:a16="http://schemas.microsoft.com/office/drawing/2014/main" id="{8330BFAB-854E-523F-B547-4A2F36C84341}"/>
                </a:ext>
              </a:extLst>
            </p:cNvPr>
            <p:cNvSpPr/>
            <p:nvPr/>
          </p:nvSpPr>
          <p:spPr>
            <a:xfrm>
              <a:off x="697412" y="4497013"/>
              <a:ext cx="4020434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16BCD873-0141-0202-1729-3F7802B01566}"/>
                </a:ext>
              </a:extLst>
            </p:cNvPr>
            <p:cNvSpPr txBox="1"/>
            <p:nvPr/>
          </p:nvSpPr>
          <p:spPr>
            <a:xfrm>
              <a:off x="1057050" y="4625749"/>
              <a:ext cx="33528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อันตรายจากสัตวมีพิษ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4AADB0-013B-D1F1-3BB6-C5151880EEDD}"/>
              </a:ext>
            </a:extLst>
          </p:cNvPr>
          <p:cNvGrpSpPr/>
          <p:nvPr/>
        </p:nvGrpSpPr>
        <p:grpSpPr>
          <a:xfrm>
            <a:off x="1219200" y="4073889"/>
            <a:ext cx="13833605" cy="5029583"/>
            <a:chOff x="1812757" y="1604824"/>
            <a:chExt cx="13833605" cy="5029583"/>
          </a:xfrm>
        </p:grpSpPr>
        <p:sp>
          <p:nvSpPr>
            <p:cNvPr id="51" name="Rounded Rectangle 14">
              <a:extLst>
                <a:ext uri="{FF2B5EF4-FFF2-40B4-BE49-F238E27FC236}">
                  <a16:creationId xmlns:a16="http://schemas.microsoft.com/office/drawing/2014/main" id="{9DADAECF-0F5F-FEC8-8A4F-025C752C82C2}"/>
                </a:ext>
              </a:extLst>
            </p:cNvPr>
            <p:cNvSpPr/>
            <p:nvPr/>
          </p:nvSpPr>
          <p:spPr>
            <a:xfrm>
              <a:off x="1812757" y="1604824"/>
              <a:ext cx="2636806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C23AEE-8041-59F7-4FEC-8DE70F986F36}"/>
                </a:ext>
              </a:extLst>
            </p:cNvPr>
            <p:cNvGrpSpPr/>
            <p:nvPr/>
          </p:nvGrpSpPr>
          <p:grpSpPr>
            <a:xfrm>
              <a:off x="1812757" y="2246509"/>
              <a:ext cx="13833605" cy="4387898"/>
              <a:chOff x="1812757" y="2246509"/>
              <a:chExt cx="13833605" cy="4387898"/>
            </a:xfrm>
          </p:grpSpPr>
          <p:sp>
            <p:nvSpPr>
              <p:cNvPr id="54" name="Rounded Rectangle 16">
                <a:extLst>
                  <a:ext uri="{FF2B5EF4-FFF2-40B4-BE49-F238E27FC236}">
                    <a16:creationId xmlns:a16="http://schemas.microsoft.com/office/drawing/2014/main" id="{23D12724-2BED-737C-C20C-31DD1182A1A1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3833605" cy="4387898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51CFF5-6C2B-B3AD-1088-0919F64EDCE0}"/>
                  </a:ext>
                </a:extLst>
              </p:cNvPr>
              <p:cNvSpPr txBox="1"/>
              <p:nvPr/>
            </p:nvSpPr>
            <p:spPr>
              <a:xfrm>
                <a:off x="2129515" y="2617246"/>
                <a:ext cx="13048471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AutoNum type="arabicPeriod"/>
                  <a:tabLst>
                    <a:tab pos="4572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ใชผาหรือสายยาง จะคลายสายรัดตอเมื่อ ผูปวยไดนํ้าเกลือและฉีดเซรุมแลว </a:t>
                </a:r>
              </a:p>
              <a:p>
                <a:pPr marL="457200" indent="-457200" algn="thaiDist">
                  <a:buAutoNum type="arabicPeriod"/>
                  <a:tabLst>
                    <a:tab pos="4572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ใชวิธีลางแผลใหสะอาด และใชใบมีดที่สะอาดกรีดแผลโยงระหวางเขี้ยวงู และใชเครื่องดูด ซึ่งตองทําภายในครึ่งชั่วโมงหลังจาก ถูกงูกัด </a:t>
                </a:r>
              </a:p>
              <a:p>
                <a:pPr marL="457200" indent="-457200" algn="just">
                  <a:buAutoNum type="arabicPeriod"/>
                  <a:tabLst>
                    <a:tab pos="4572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ไมเคลื่อนไหวบริเวณที่ถูกงูกัด เพื่อไมใหพิษงูซึมเขาสูรางกายไดเร็วขึ้น </a:t>
                </a:r>
              </a:p>
              <a:p>
                <a:pPr marL="457200" indent="-457200" algn="just">
                  <a:buAutoNum type="arabicPeriod"/>
                  <a:tabLst>
                    <a:tab pos="4572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ไมดื่มแอลกอฮอล เพราะจะทําใหพิษงูกระจายเร็วขึ้น </a:t>
                </a:r>
              </a:p>
              <a:p>
                <a:pPr marL="457200" indent="-457200" algn="just">
                  <a:buAutoNum type="arabicPeriod"/>
                  <a:tabLst>
                    <a:tab pos="4572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พบแพทย</a:t>
                </a:r>
                <a:endParaRPr lang="th-TH" sz="40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BDA26B-84D7-0BC1-1903-0D1AF2B0C75B}"/>
                </a:ext>
              </a:extLst>
            </p:cNvPr>
            <p:cNvSpPr txBox="1"/>
            <p:nvPr/>
          </p:nvSpPr>
          <p:spPr>
            <a:xfrm>
              <a:off x="1941459" y="1660272"/>
              <a:ext cx="26368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F620B46-5545-E10F-888C-F3F24EA37092}"/>
              </a:ext>
            </a:extLst>
          </p:cNvPr>
          <p:cNvGrpSpPr/>
          <p:nvPr/>
        </p:nvGrpSpPr>
        <p:grpSpPr>
          <a:xfrm>
            <a:off x="2249941" y="1522065"/>
            <a:ext cx="7196146" cy="2609712"/>
            <a:chOff x="3596207" y="1729580"/>
            <a:chExt cx="7196146" cy="260971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79EB6-2BA8-75A5-11E5-6BECEDF572F3}"/>
                </a:ext>
              </a:extLst>
            </p:cNvPr>
            <p:cNvGrpSpPr/>
            <p:nvPr/>
          </p:nvGrpSpPr>
          <p:grpSpPr>
            <a:xfrm>
              <a:off x="3596207" y="1729580"/>
              <a:ext cx="1408064" cy="1095437"/>
              <a:chOff x="2695639" y="1726855"/>
              <a:chExt cx="1408064" cy="1095437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5AE8031-E07D-0C4B-2D99-E5DADDB867F2}"/>
                  </a:ext>
                </a:extLst>
              </p:cNvPr>
              <p:cNvSpPr/>
              <p:nvPr/>
            </p:nvSpPr>
            <p:spPr>
              <a:xfrm>
                <a:off x="2695639" y="1726855"/>
                <a:ext cx="1318624" cy="10954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25FBBED-BF06-A85C-EFBE-7175B8DA6B1A}"/>
                  </a:ext>
                </a:extLst>
              </p:cNvPr>
              <p:cNvSpPr txBox="1"/>
              <p:nvPr/>
            </p:nvSpPr>
            <p:spPr>
              <a:xfrm>
                <a:off x="3048000" y="1945019"/>
                <a:ext cx="1055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งูกัด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703401-1174-B034-BB18-8464B650E820}"/>
                </a:ext>
              </a:extLst>
            </p:cNvPr>
            <p:cNvSpPr txBox="1"/>
            <p:nvPr/>
          </p:nvSpPr>
          <p:spPr>
            <a:xfrm>
              <a:off x="5004271" y="2400300"/>
              <a:ext cx="57880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th-TH" sz="40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พิษที่มีอันตรายตอระบบประสาท</a:t>
              </a:r>
            </a:p>
            <a:p>
              <a:pPr marL="342900" indent="-342900">
                <a:buAutoNum type="arabicPeriod"/>
              </a:pPr>
              <a:r>
                <a:rPr lang="th-TH" sz="40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พิษที่มีอันตรายตอโลหิต</a:t>
              </a:r>
            </a:p>
            <a:p>
              <a:pPr marL="342900" indent="-342900">
                <a:buAutoNum type="arabicPeriod"/>
              </a:pPr>
              <a:r>
                <a:rPr lang="th-TH" sz="40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พิษที่มีอันตรายตอกลามเนื้อ</a:t>
              </a:r>
            </a:p>
          </p:txBody>
        </p:sp>
      </p:grpSp>
      <p:pic>
        <p:nvPicPr>
          <p:cNvPr id="6" name="Picture 5" descr="A cartoon of a snake with a leg and a leg with red spots&#10;&#10;Description automatically generated with medium confidence">
            <a:extLst>
              <a:ext uri="{FF2B5EF4-FFF2-40B4-BE49-F238E27FC236}">
                <a16:creationId xmlns:a16="http://schemas.microsoft.com/office/drawing/2014/main" id="{A26E8F69-85D0-2573-C775-7D84F7743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990" y="745140"/>
            <a:ext cx="3918900" cy="3918900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95B528EB-22C9-C51A-33B6-D5A15F070E60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7D3E0A-114A-1077-A4ED-386440FBE8F4}"/>
              </a:ext>
            </a:extLst>
          </p:cNvPr>
          <p:cNvGrpSpPr/>
          <p:nvPr/>
        </p:nvGrpSpPr>
        <p:grpSpPr>
          <a:xfrm>
            <a:off x="2930395" y="6438900"/>
            <a:ext cx="13833605" cy="3468521"/>
            <a:chOff x="1812757" y="1545120"/>
            <a:chExt cx="13833605" cy="346852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357A303A-D30D-07B8-8682-13A5410318DA}"/>
                </a:ext>
              </a:extLst>
            </p:cNvPr>
            <p:cNvSpPr/>
            <p:nvPr/>
          </p:nvSpPr>
          <p:spPr>
            <a:xfrm>
              <a:off x="1812757" y="1545120"/>
              <a:ext cx="2843618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047B08-91C7-7C15-0852-94084A39D34E}"/>
                </a:ext>
              </a:extLst>
            </p:cNvPr>
            <p:cNvGrpSpPr/>
            <p:nvPr/>
          </p:nvGrpSpPr>
          <p:grpSpPr>
            <a:xfrm>
              <a:off x="1812757" y="2246509"/>
              <a:ext cx="13833605" cy="2767132"/>
              <a:chOff x="1812757" y="2246509"/>
              <a:chExt cx="13833605" cy="2767132"/>
            </a:xfrm>
          </p:grpSpPr>
          <p:sp>
            <p:nvSpPr>
              <p:cNvPr id="13" name="Rounded Rectangle 16">
                <a:extLst>
                  <a:ext uri="{FF2B5EF4-FFF2-40B4-BE49-F238E27FC236}">
                    <a16:creationId xmlns:a16="http://schemas.microsoft.com/office/drawing/2014/main" id="{18A3E8A1-0677-5AD9-EB42-9FBD3E0EB96B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3833605" cy="2767132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709A84-1FE1-D11A-C9B8-2957E1BC945C}"/>
                  </a:ext>
                </a:extLst>
              </p:cNvPr>
              <p:cNvSpPr txBox="1"/>
              <p:nvPr/>
            </p:nvSpPr>
            <p:spPr>
              <a:xfrm>
                <a:off x="2293091" y="2622447"/>
                <a:ext cx="1304847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44500" indent="-444500" algn="thaiDist">
                  <a:buAutoNum type="arabicPeriod"/>
                  <a:tabLst>
                    <a:tab pos="4445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เมื่อถูกพิษแมงกะพรุนไฟ ใหใชทรายแหงหรือผาเช็ดตัวถูผิวหนังบริเวณนั้น แลวทาแอมโมเนีย หรือแอลกอฮอลติดตอกันเปนเวลาหลาย ๆ ชั่วโมง </a:t>
                </a:r>
              </a:p>
              <a:p>
                <a:pPr marL="444500" indent="-444500" algn="thaiDist">
                  <a:buAutoNum type="arabicPeriod"/>
                  <a:tabLst>
                    <a:tab pos="4445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หากเปนมากใหรีบนําสงแพทย</a:t>
                </a:r>
                <a:endParaRPr lang="th-TH" sz="40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14F99E-2D07-754C-4234-9C64F8F2CA9F}"/>
                </a:ext>
              </a:extLst>
            </p:cNvPr>
            <p:cNvSpPr txBox="1"/>
            <p:nvPr/>
          </p:nvSpPr>
          <p:spPr>
            <a:xfrm>
              <a:off x="1941458" y="1545120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8C34F0-51EC-38BA-1F12-13A65FB286BA}"/>
              </a:ext>
            </a:extLst>
          </p:cNvPr>
          <p:cNvGrpSpPr/>
          <p:nvPr/>
        </p:nvGrpSpPr>
        <p:grpSpPr>
          <a:xfrm>
            <a:off x="1981200" y="366820"/>
            <a:ext cx="14782800" cy="2765380"/>
            <a:chOff x="3685647" y="1757999"/>
            <a:chExt cx="14782800" cy="27653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D7FA6F-C68D-29FD-8680-CB45A4EC131F}"/>
                </a:ext>
              </a:extLst>
            </p:cNvPr>
            <p:cNvGrpSpPr/>
            <p:nvPr/>
          </p:nvGrpSpPr>
          <p:grpSpPr>
            <a:xfrm>
              <a:off x="3685647" y="1757999"/>
              <a:ext cx="2667000" cy="1147717"/>
              <a:chOff x="2785079" y="1755274"/>
              <a:chExt cx="2667000" cy="114771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FBD8F13-5510-9C06-0CAA-C5EFC48237D2}"/>
                  </a:ext>
                </a:extLst>
              </p:cNvPr>
              <p:cNvSpPr/>
              <p:nvPr/>
            </p:nvSpPr>
            <p:spPr>
              <a:xfrm>
                <a:off x="2785079" y="1755274"/>
                <a:ext cx="2667000" cy="114771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761C90-2039-2769-6D54-26BFFCFF258F}"/>
                  </a:ext>
                </a:extLst>
              </p:cNvPr>
              <p:cNvSpPr txBox="1"/>
              <p:nvPr/>
            </p:nvSpPr>
            <p:spPr>
              <a:xfrm>
                <a:off x="3048000" y="1945019"/>
                <a:ext cx="22667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แมงกะพรุนไฟ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35A965-2FAD-FC31-FBE6-0475CC8B0F4B}"/>
                </a:ext>
              </a:extLst>
            </p:cNvPr>
            <p:cNvSpPr txBox="1"/>
            <p:nvPr/>
          </p:nvSpPr>
          <p:spPr>
            <a:xfrm>
              <a:off x="3948568" y="3199940"/>
              <a:ext cx="145198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แมงกะพรุนไฟเปนสัตวมีพิษที่มีเหล็กในอยูตามหนวดเสนเล็ก ๆ ซึ่งจะปลอยออกมาแทงผิวหนังของคน ทําใหปวดแสบปวดรอน ผิวหนังจะบวม เปนผื่นแดง</a:t>
              </a:r>
              <a:endParaRPr lang="th-TH" sz="4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EB49103-C334-57A6-20A8-B52F9840A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132200"/>
            <a:ext cx="5489447" cy="3659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Freeform 3">
            <a:extLst>
              <a:ext uri="{FF2B5EF4-FFF2-40B4-BE49-F238E27FC236}">
                <a16:creationId xmlns:a16="http://schemas.microsoft.com/office/drawing/2014/main" id="{3FE63129-B228-9183-6119-FE1C958A3A79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01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4AADB0-013B-D1F1-3BB6-C5151880EEDD}"/>
              </a:ext>
            </a:extLst>
          </p:cNvPr>
          <p:cNvGrpSpPr/>
          <p:nvPr/>
        </p:nvGrpSpPr>
        <p:grpSpPr>
          <a:xfrm>
            <a:off x="2131827" y="6667500"/>
            <a:ext cx="12041373" cy="3149786"/>
            <a:chOff x="1812757" y="1600655"/>
            <a:chExt cx="12041373" cy="3149786"/>
          </a:xfrm>
        </p:grpSpPr>
        <p:sp>
          <p:nvSpPr>
            <p:cNvPr id="51" name="Rounded Rectangle 14">
              <a:extLst>
                <a:ext uri="{FF2B5EF4-FFF2-40B4-BE49-F238E27FC236}">
                  <a16:creationId xmlns:a16="http://schemas.microsoft.com/office/drawing/2014/main" id="{9DADAECF-0F5F-FEC8-8A4F-025C752C82C2}"/>
                </a:ext>
              </a:extLst>
            </p:cNvPr>
            <p:cNvSpPr/>
            <p:nvPr/>
          </p:nvSpPr>
          <p:spPr>
            <a:xfrm>
              <a:off x="1812757" y="1604824"/>
              <a:ext cx="2714917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C23AEE-8041-59F7-4FEC-8DE70F986F36}"/>
                </a:ext>
              </a:extLst>
            </p:cNvPr>
            <p:cNvGrpSpPr/>
            <p:nvPr/>
          </p:nvGrpSpPr>
          <p:grpSpPr>
            <a:xfrm>
              <a:off x="1812757" y="2246509"/>
              <a:ext cx="12041373" cy="2503932"/>
              <a:chOff x="1812757" y="2246509"/>
              <a:chExt cx="12041373" cy="2503932"/>
            </a:xfrm>
          </p:grpSpPr>
          <p:sp>
            <p:nvSpPr>
              <p:cNvPr id="54" name="Rounded Rectangle 16">
                <a:extLst>
                  <a:ext uri="{FF2B5EF4-FFF2-40B4-BE49-F238E27FC236}">
                    <a16:creationId xmlns:a16="http://schemas.microsoft.com/office/drawing/2014/main" id="{23D12724-2BED-737C-C20C-31DD1182A1A1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2041373" cy="2503932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51CFF5-6C2B-B3AD-1088-0919F64EDCE0}"/>
                  </a:ext>
                </a:extLst>
              </p:cNvPr>
              <p:cNvSpPr txBox="1"/>
              <p:nvPr/>
            </p:nvSpPr>
            <p:spPr>
              <a:xfrm>
                <a:off x="2293091" y="2622447"/>
                <a:ext cx="11561039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49263" indent="-449263" algn="just">
                  <a:buAutoNum type="arabicPeriod"/>
                  <a:tabLst>
                    <a:tab pos="5461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พยายามเอาเหล็กในออก และทาแผลดวยแอมโมเนียหรือนํ้าโซดา </a:t>
                </a:r>
              </a:p>
              <a:p>
                <a:pPr marL="449263" indent="-449263" algn="just">
                  <a:buAutoNum type="arabicPeriod"/>
                  <a:tabLst>
                    <a:tab pos="5461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รักษาตามอาการ เชน ถาปวดใหใชยาแกปวด หรือใชนํ้าแข็งวางบริเวณที่ปวด </a:t>
                </a:r>
              </a:p>
              <a:p>
                <a:pPr marL="449263" indent="-449263" algn="just">
                  <a:buAutoNum type="arabicPeriod"/>
                  <a:tabLst>
                    <a:tab pos="5461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หากมีอาการช็อกใหนําสงแพทย </a:t>
                </a:r>
                <a:endParaRPr lang="th-TH" sz="40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BDA26B-84D7-0BC1-1903-0D1AF2B0C75B}"/>
                </a:ext>
              </a:extLst>
            </p:cNvPr>
            <p:cNvSpPr txBox="1"/>
            <p:nvPr/>
          </p:nvSpPr>
          <p:spPr>
            <a:xfrm>
              <a:off x="1893081" y="1600655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F620B46-5545-E10F-888C-F3F24EA37092}"/>
              </a:ext>
            </a:extLst>
          </p:cNvPr>
          <p:cNvGrpSpPr/>
          <p:nvPr/>
        </p:nvGrpSpPr>
        <p:grpSpPr>
          <a:xfrm>
            <a:off x="1208143" y="242996"/>
            <a:ext cx="14604689" cy="2844908"/>
            <a:chOff x="3685647" y="1810279"/>
            <a:chExt cx="14604689" cy="284490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79EB6-2BA8-75A5-11E5-6BECEDF572F3}"/>
                </a:ext>
              </a:extLst>
            </p:cNvPr>
            <p:cNvGrpSpPr/>
            <p:nvPr/>
          </p:nvGrpSpPr>
          <p:grpSpPr>
            <a:xfrm>
              <a:off x="3685647" y="1810279"/>
              <a:ext cx="2882360" cy="1596952"/>
              <a:chOff x="2785079" y="1807554"/>
              <a:chExt cx="2882360" cy="159695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5AE8031-E07D-0C4B-2D99-E5DADDB867F2}"/>
                  </a:ext>
                </a:extLst>
              </p:cNvPr>
              <p:cNvSpPr/>
              <p:nvPr/>
            </p:nvSpPr>
            <p:spPr>
              <a:xfrm>
                <a:off x="2785079" y="1807554"/>
                <a:ext cx="2882360" cy="10954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25FBBED-BF06-A85C-EFBE-7175B8DA6B1A}"/>
                  </a:ext>
                </a:extLst>
              </p:cNvPr>
              <p:cNvSpPr txBox="1"/>
              <p:nvPr/>
            </p:nvSpPr>
            <p:spPr>
              <a:xfrm>
                <a:off x="3249212" y="2081067"/>
                <a:ext cx="236328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00206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ผึ้งและต่อต่อย</a:t>
                </a:r>
                <a:endParaRPr lang="en-US" sz="4000" b="1" u="none" dirty="0">
                  <a:solidFill>
                    <a:srgbClr val="002060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endParaRPr>
              </a:p>
              <a:p>
                <a:endParaRPr lang="th-TH" sz="40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703401-1174-B034-BB18-8464B650E820}"/>
                </a:ext>
              </a:extLst>
            </p:cNvPr>
            <p:cNvSpPr txBox="1"/>
            <p:nvPr/>
          </p:nvSpPr>
          <p:spPr>
            <a:xfrm>
              <a:off x="4117062" y="3331748"/>
              <a:ext cx="141732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ผึ้งและตอเปนแมลงที่มีเหล็กใน เมื่อตอยแลวเหล็กในจะติดอยู หากถูกเหล็กในหลายแหงจะทําให ช็อกและหมดสติได้</a:t>
              </a:r>
              <a:endParaRPr lang="th-TH" sz="4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 descr="A bee on a person's hand&#10;&#10;Description automatically generated">
            <a:extLst>
              <a:ext uri="{FF2B5EF4-FFF2-40B4-BE49-F238E27FC236}">
                <a16:creationId xmlns:a16="http://schemas.microsoft.com/office/drawing/2014/main" id="{2B82EE9D-77DC-D76F-B42A-FD205FE0D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86100"/>
            <a:ext cx="3479477" cy="33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81DCE0-B189-6106-D1CC-794F87316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086100"/>
            <a:ext cx="5069037" cy="33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82F50354-8459-9567-A1FB-D27D7C7B588B}"/>
              </a:ext>
            </a:extLst>
          </p:cNvPr>
          <p:cNvSpPr/>
          <p:nvPr/>
        </p:nvSpPr>
        <p:spPr>
          <a:xfrm>
            <a:off x="16760476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86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4AADB0-013B-D1F1-3BB6-C5151880EEDD}"/>
              </a:ext>
            </a:extLst>
          </p:cNvPr>
          <p:cNvGrpSpPr/>
          <p:nvPr/>
        </p:nvGrpSpPr>
        <p:grpSpPr>
          <a:xfrm>
            <a:off x="1639558" y="3893680"/>
            <a:ext cx="14173274" cy="3809999"/>
            <a:chOff x="1812757" y="1604824"/>
            <a:chExt cx="14173274" cy="3809999"/>
          </a:xfrm>
        </p:grpSpPr>
        <p:sp>
          <p:nvSpPr>
            <p:cNvPr id="51" name="Rounded Rectangle 14">
              <a:extLst>
                <a:ext uri="{FF2B5EF4-FFF2-40B4-BE49-F238E27FC236}">
                  <a16:creationId xmlns:a16="http://schemas.microsoft.com/office/drawing/2014/main" id="{9DADAECF-0F5F-FEC8-8A4F-025C752C82C2}"/>
                </a:ext>
              </a:extLst>
            </p:cNvPr>
            <p:cNvSpPr/>
            <p:nvPr/>
          </p:nvSpPr>
          <p:spPr>
            <a:xfrm>
              <a:off x="1812757" y="1604824"/>
              <a:ext cx="2843618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C23AEE-8041-59F7-4FEC-8DE70F986F36}"/>
                </a:ext>
              </a:extLst>
            </p:cNvPr>
            <p:cNvGrpSpPr/>
            <p:nvPr/>
          </p:nvGrpSpPr>
          <p:grpSpPr>
            <a:xfrm>
              <a:off x="1812757" y="2246508"/>
              <a:ext cx="14173274" cy="3168315"/>
              <a:chOff x="1812757" y="2246508"/>
              <a:chExt cx="14173274" cy="3168315"/>
            </a:xfrm>
          </p:grpSpPr>
          <p:sp>
            <p:nvSpPr>
              <p:cNvPr id="54" name="Rounded Rectangle 16">
                <a:extLst>
                  <a:ext uri="{FF2B5EF4-FFF2-40B4-BE49-F238E27FC236}">
                    <a16:creationId xmlns:a16="http://schemas.microsoft.com/office/drawing/2014/main" id="{23D12724-2BED-737C-C20C-31DD1182A1A1}"/>
                  </a:ext>
                </a:extLst>
              </p:cNvPr>
              <p:cNvSpPr/>
              <p:nvPr/>
            </p:nvSpPr>
            <p:spPr>
              <a:xfrm>
                <a:off x="1812757" y="2246508"/>
                <a:ext cx="14173274" cy="3168315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51CFF5-6C2B-B3AD-1088-0919F64EDCE0}"/>
                  </a:ext>
                </a:extLst>
              </p:cNvPr>
              <p:cNvSpPr txBox="1"/>
              <p:nvPr/>
            </p:nvSpPr>
            <p:spPr>
              <a:xfrm>
                <a:off x="2293091" y="2622447"/>
                <a:ext cx="13508660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6100" indent="-546100" algn="l">
                  <a:tabLst>
                    <a:tab pos="5461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 	ใช้สำลีชุบแอมโมเนียหอมทาที่แผล</a:t>
                </a:r>
              </a:p>
              <a:p>
                <a:pPr marL="546100" indent="-546100" algn="l">
                  <a:tabLst>
                    <a:tab pos="5461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 	ถ้าปวดมาก ให้ใช้ผ้าเย็นจัดหรือนํ้าแข็งวางที่แผล เพื่อลดอาการปวด และการดูดซึมของพิษเป็นไปอย่างช้า ๆ พร้อมกับให้ยาแก้ปวด</a:t>
                </a:r>
              </a:p>
              <a:p>
                <a:pPr marL="546100" indent="-546100" algn="l">
                  <a:tabLst>
                    <a:tab pos="546100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 	ถ้ามีอาการมากให้รีบนำส่งแพท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BDA26B-84D7-0BC1-1903-0D1AF2B0C75B}"/>
                </a:ext>
              </a:extLst>
            </p:cNvPr>
            <p:cNvSpPr txBox="1"/>
            <p:nvPr/>
          </p:nvSpPr>
          <p:spPr>
            <a:xfrm>
              <a:off x="1941458" y="1660272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F620B46-5545-E10F-888C-F3F24EA37092}"/>
              </a:ext>
            </a:extLst>
          </p:cNvPr>
          <p:cNvGrpSpPr/>
          <p:nvPr/>
        </p:nvGrpSpPr>
        <p:grpSpPr>
          <a:xfrm>
            <a:off x="1208142" y="774592"/>
            <a:ext cx="11441058" cy="2844908"/>
            <a:chOff x="3685646" y="2341875"/>
            <a:chExt cx="11441058" cy="284490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79EB6-2BA8-75A5-11E5-6BECEDF572F3}"/>
                </a:ext>
              </a:extLst>
            </p:cNvPr>
            <p:cNvGrpSpPr/>
            <p:nvPr/>
          </p:nvGrpSpPr>
          <p:grpSpPr>
            <a:xfrm>
              <a:off x="3685646" y="2341875"/>
              <a:ext cx="4278257" cy="1095437"/>
              <a:chOff x="2785078" y="2339150"/>
              <a:chExt cx="4278257" cy="1095437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5AE8031-E07D-0C4B-2D99-E5DADDB867F2}"/>
                  </a:ext>
                </a:extLst>
              </p:cNvPr>
              <p:cNvSpPr/>
              <p:nvPr/>
            </p:nvSpPr>
            <p:spPr>
              <a:xfrm>
                <a:off x="2785078" y="2339150"/>
                <a:ext cx="4278257" cy="10954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25FBBED-BF06-A85C-EFBE-7175B8DA6B1A}"/>
                  </a:ext>
                </a:extLst>
              </p:cNvPr>
              <p:cNvSpPr txBox="1"/>
              <p:nvPr/>
            </p:nvSpPr>
            <p:spPr>
              <a:xfrm>
                <a:off x="3249212" y="2612663"/>
                <a:ext cx="35501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solidFill>
                      <a:srgbClr val="00206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แมงป่องและตะขาบกัด</a:t>
                </a:r>
                <a:endParaRPr lang="en-US" sz="40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703401-1174-B034-BB18-8464B650E820}"/>
                </a:ext>
              </a:extLst>
            </p:cNvPr>
            <p:cNvSpPr txBox="1"/>
            <p:nvPr/>
          </p:nvSpPr>
          <p:spPr>
            <a:xfrm>
              <a:off x="4117062" y="3863344"/>
              <a:ext cx="110096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ผิวหนังบริเวณที่แมงป่องและตะขาบกัดจะบวมแดง อักเสบและปวดมาก ถ้าหากมีอาการมากกล้ามเนื้อจะเกร็ง จนถึงกับชักได้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95F48684-EC2F-09B2-9DA8-1B59AA749625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65CE9-C980-0181-A170-592C4A626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21644" y="5418475"/>
            <a:ext cx="3271106" cy="38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5B925059-517C-7504-AFEF-78AEDD078938}"/>
              </a:ext>
            </a:extLst>
          </p:cNvPr>
          <p:cNvSpPr/>
          <p:nvPr/>
        </p:nvSpPr>
        <p:spPr>
          <a:xfrm rot="5400000" flipH="1">
            <a:off x="11916303" y="-434672"/>
            <a:ext cx="5784628" cy="6653969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2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2" y="7277126"/>
                </a:lnTo>
                <a:lnTo>
                  <a:pt x="75974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365" r="-31340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26BF8B-3D5F-B237-14A3-C2A69FBAAD25}"/>
              </a:ext>
            </a:extLst>
          </p:cNvPr>
          <p:cNvGrpSpPr/>
          <p:nvPr/>
        </p:nvGrpSpPr>
        <p:grpSpPr>
          <a:xfrm>
            <a:off x="1773962" y="518964"/>
            <a:ext cx="4666497" cy="766105"/>
            <a:chOff x="697412" y="4497013"/>
            <a:chExt cx="4666497" cy="766105"/>
          </a:xfrm>
        </p:grpSpPr>
        <p:sp>
          <p:nvSpPr>
            <p:cNvPr id="47" name="Rounded Rectangle 7">
              <a:extLst>
                <a:ext uri="{FF2B5EF4-FFF2-40B4-BE49-F238E27FC236}">
                  <a16:creationId xmlns:a16="http://schemas.microsoft.com/office/drawing/2014/main" id="{8330BFAB-854E-523F-B547-4A2F36C84341}"/>
                </a:ext>
              </a:extLst>
            </p:cNvPr>
            <p:cNvSpPr/>
            <p:nvPr/>
          </p:nvSpPr>
          <p:spPr>
            <a:xfrm>
              <a:off x="697412" y="4497013"/>
              <a:ext cx="3788638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16BCD873-0141-0202-1729-3F7802B01566}"/>
                </a:ext>
              </a:extLst>
            </p:cNvPr>
            <p:cNvSpPr txBox="1"/>
            <p:nvPr/>
          </p:nvSpPr>
          <p:spPr>
            <a:xfrm>
              <a:off x="1172909" y="4549549"/>
              <a:ext cx="41910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อันตรายจากสารพิษ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EFAEA5-AEFB-973F-C1F0-8629511B1BF8}"/>
              </a:ext>
            </a:extLst>
          </p:cNvPr>
          <p:cNvSpPr txBox="1"/>
          <p:nvPr/>
        </p:nvSpPr>
        <p:spPr>
          <a:xfrm>
            <a:off x="2070100" y="1638300"/>
            <a:ext cx="15608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สารพิษชนิดกัดทําลาย ไดแก</a:t>
            </a:r>
            <a:endParaRPr lang="en-US" sz="40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กรด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เปนสารเคมีที่มีรสเปรี้ยว ละลายนํ้าได เชน กรดเกลือ กรดกํามะถัน กรดนํ้าสม กรดคารบอลิก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BC6C1894-3478-54C7-8E08-FA93556A50EE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CF37DE-9231-D7C8-648C-835CC4C360DC}"/>
              </a:ext>
            </a:extLst>
          </p:cNvPr>
          <p:cNvGrpSpPr/>
          <p:nvPr/>
        </p:nvGrpSpPr>
        <p:grpSpPr>
          <a:xfrm>
            <a:off x="2357260" y="3082905"/>
            <a:ext cx="14173274" cy="2519521"/>
            <a:chOff x="1812757" y="1604824"/>
            <a:chExt cx="14173274" cy="2519521"/>
          </a:xfrm>
        </p:grpSpPr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C61E05D2-8ADD-A463-6524-6A4012407C5E}"/>
                </a:ext>
              </a:extLst>
            </p:cNvPr>
            <p:cNvSpPr/>
            <p:nvPr/>
          </p:nvSpPr>
          <p:spPr>
            <a:xfrm>
              <a:off x="1812757" y="1604824"/>
              <a:ext cx="2806025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FDBB63-9811-C850-7BB9-448049A6AB18}"/>
                </a:ext>
              </a:extLst>
            </p:cNvPr>
            <p:cNvGrpSpPr/>
            <p:nvPr/>
          </p:nvGrpSpPr>
          <p:grpSpPr>
            <a:xfrm>
              <a:off x="1812757" y="2246509"/>
              <a:ext cx="14173274" cy="1877836"/>
              <a:chOff x="1812757" y="2246509"/>
              <a:chExt cx="14173274" cy="1877836"/>
            </a:xfrm>
          </p:grpSpPr>
          <p:sp>
            <p:nvSpPr>
              <p:cNvPr id="25" name="Rounded Rectangle 16">
                <a:extLst>
                  <a:ext uri="{FF2B5EF4-FFF2-40B4-BE49-F238E27FC236}">
                    <a16:creationId xmlns:a16="http://schemas.microsoft.com/office/drawing/2014/main" id="{8665C1FB-56D6-E072-D0C9-14899784C14B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4173274" cy="1877836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059B9-8C29-95BA-C633-BE4EF7483558}"/>
                  </a:ext>
                </a:extLst>
              </p:cNvPr>
              <p:cNvSpPr txBox="1"/>
              <p:nvPr/>
            </p:nvSpPr>
            <p:spPr>
              <a:xfrm>
                <a:off x="2293091" y="2370019"/>
                <a:ext cx="1350866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วิธีที่ดีที่สุด คือ การทำให้กรดนั้นเจือจาง โดยการให้ดื่มนํ้ามาก ๆ หรือดื่มโซดา หรือโซเดียมไบคาร์บอเนตที่ใช้ผสมเพื่อทำให้ขนมปังฟูก็ได้ นอกจากนี้ยังต้องให้ดื่มไข่ที่ตีให้เข้ากันกับนํ้ามันพืชเพื่อไม่ให้กระเพาะถูกกัดมาก ซึ่งการปฐมพยาบาลดังกล่าวต้องกระทำทันทีเมื่อได้รับสารพิษแล้วรีบนำส่งแพทย์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E0300C-E692-8860-B19F-D30ADA884237}"/>
                </a:ext>
              </a:extLst>
            </p:cNvPr>
            <p:cNvSpPr txBox="1"/>
            <p:nvPr/>
          </p:nvSpPr>
          <p:spPr>
            <a:xfrm>
              <a:off x="1941458" y="1660272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557199B-8137-EAD6-C461-951F41C984A9}"/>
              </a:ext>
            </a:extLst>
          </p:cNvPr>
          <p:cNvSpPr txBox="1"/>
          <p:nvPr/>
        </p:nvSpPr>
        <p:spPr>
          <a:xfrm>
            <a:off x="2318591" y="5801261"/>
            <a:ext cx="14826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ดาง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เปนสารเคมีที่ละลายนํ้าไดดี จึงมีลักษณะลื่นคลายสบู คนที่กินเขาไปก็จะเจ็บปวด แสบตั้งแตปาก คอ ไปจนถึงกระเพาะ ลําไส และจะอาเจียน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DFB5E4-9E4F-6E2A-0610-51E9A95E6EAD}"/>
              </a:ext>
            </a:extLst>
          </p:cNvPr>
          <p:cNvGrpSpPr/>
          <p:nvPr/>
        </p:nvGrpSpPr>
        <p:grpSpPr>
          <a:xfrm>
            <a:off x="2357260" y="7233345"/>
            <a:ext cx="14173274" cy="2645853"/>
            <a:chOff x="1812757" y="1604824"/>
            <a:chExt cx="14173274" cy="2645853"/>
          </a:xfrm>
        </p:grpSpPr>
        <p:sp>
          <p:nvSpPr>
            <p:cNvPr id="29" name="Rounded Rectangle 14">
              <a:extLst>
                <a:ext uri="{FF2B5EF4-FFF2-40B4-BE49-F238E27FC236}">
                  <a16:creationId xmlns:a16="http://schemas.microsoft.com/office/drawing/2014/main" id="{80641E72-8097-1244-79D3-E32216B278CC}"/>
                </a:ext>
              </a:extLst>
            </p:cNvPr>
            <p:cNvSpPr/>
            <p:nvPr/>
          </p:nvSpPr>
          <p:spPr>
            <a:xfrm>
              <a:off x="1812757" y="1604824"/>
              <a:ext cx="2806025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D785E-4B1B-35B7-E473-73082CF355D0}"/>
                </a:ext>
              </a:extLst>
            </p:cNvPr>
            <p:cNvGrpSpPr/>
            <p:nvPr/>
          </p:nvGrpSpPr>
          <p:grpSpPr>
            <a:xfrm>
              <a:off x="1812757" y="2246509"/>
              <a:ext cx="14173274" cy="2004168"/>
              <a:chOff x="1812757" y="2246509"/>
              <a:chExt cx="14173274" cy="2004168"/>
            </a:xfrm>
          </p:grpSpPr>
          <p:sp>
            <p:nvSpPr>
              <p:cNvPr id="32" name="Rounded Rectangle 16">
                <a:extLst>
                  <a:ext uri="{FF2B5EF4-FFF2-40B4-BE49-F238E27FC236}">
                    <a16:creationId xmlns:a16="http://schemas.microsoft.com/office/drawing/2014/main" id="{D13C74A4-7BE5-7F91-B1C4-4A07E0C83E34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4173274" cy="1894158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C8834C3-8D39-53AF-88EB-FD012CE4B59B}"/>
                  </a:ext>
                </a:extLst>
              </p:cNvPr>
              <p:cNvSpPr txBox="1"/>
              <p:nvPr/>
            </p:nvSpPr>
            <p:spPr>
              <a:xfrm>
                <a:off x="2293091" y="2496351"/>
                <a:ext cx="1350866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วิธีที่ง่ายที่สุด คือ การทำให้ด่างเจือจาง โดยการดื่มนํ้า นม เข้าไปมาก ๆ และที่ดีที่สุด คือ การให้ดื่มน้ำส้มสายชูจาง ๆ หรือน้ำมะนาว ตามด้วยนม ซึ่งจะช่วยเคลือบผิวกระเพาะอาหาร การรับประทานนํ้ามันพืชหรือไข่ขาวก็ช่วยเคลือบกระเพาะเช่นกัน จากนั้นจึงนำคนป่วยส่งโรงพยาบาล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1103BA-DD42-471C-FC44-A4D2C5B177F2}"/>
                </a:ext>
              </a:extLst>
            </p:cNvPr>
            <p:cNvSpPr txBox="1"/>
            <p:nvPr/>
          </p:nvSpPr>
          <p:spPr>
            <a:xfrm>
              <a:off x="1941458" y="1660272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81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191000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EFAEA5-AEFB-973F-C1F0-8629511B1BF8}"/>
              </a:ext>
            </a:extLst>
          </p:cNvPr>
          <p:cNvSpPr txBox="1"/>
          <p:nvPr/>
        </p:nvSpPr>
        <p:spPr>
          <a:xfrm>
            <a:off x="1155701" y="414913"/>
            <a:ext cx="15608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สารพิษที่ไมใชชนิดกัดทําลาย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ยาเสพติด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มีหลายชนิด แตจะออกฤทธิ์เหมือนกัน คือ กดประสาทสวนกลาง ไดแก ฝน มอรฟน เฮโรอีน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0DB9D-99B2-1896-99E2-D21907340C32}"/>
              </a:ext>
            </a:extLst>
          </p:cNvPr>
          <p:cNvGrpSpPr/>
          <p:nvPr/>
        </p:nvGrpSpPr>
        <p:grpSpPr>
          <a:xfrm>
            <a:off x="1423204" y="1790700"/>
            <a:ext cx="14173274" cy="1965524"/>
            <a:chOff x="1812757" y="1604824"/>
            <a:chExt cx="14173274" cy="1965524"/>
          </a:xfrm>
        </p:grpSpPr>
        <p:sp>
          <p:nvSpPr>
            <p:cNvPr id="24" name="Rounded Rectangle 14">
              <a:extLst>
                <a:ext uri="{FF2B5EF4-FFF2-40B4-BE49-F238E27FC236}">
                  <a16:creationId xmlns:a16="http://schemas.microsoft.com/office/drawing/2014/main" id="{106921DB-FBD5-2B52-234B-01FA0843C846}"/>
                </a:ext>
              </a:extLst>
            </p:cNvPr>
            <p:cNvSpPr/>
            <p:nvPr/>
          </p:nvSpPr>
          <p:spPr>
            <a:xfrm>
              <a:off x="1812757" y="1604824"/>
              <a:ext cx="2767797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E91613B-A2FF-1410-2D85-390FFDF0DA76}"/>
                </a:ext>
              </a:extLst>
            </p:cNvPr>
            <p:cNvGrpSpPr/>
            <p:nvPr/>
          </p:nvGrpSpPr>
          <p:grpSpPr>
            <a:xfrm>
              <a:off x="1812757" y="2246509"/>
              <a:ext cx="14173274" cy="1323839"/>
              <a:chOff x="1812757" y="2246509"/>
              <a:chExt cx="14173274" cy="1323839"/>
            </a:xfrm>
          </p:grpSpPr>
          <p:sp>
            <p:nvSpPr>
              <p:cNvPr id="27" name="Rounded Rectangle 16">
                <a:extLst>
                  <a:ext uri="{FF2B5EF4-FFF2-40B4-BE49-F238E27FC236}">
                    <a16:creationId xmlns:a16="http://schemas.microsoft.com/office/drawing/2014/main" id="{7EB6976F-01E6-5487-6CE3-F2B9F9B6F403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4173274" cy="1323439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0339DF-E1DE-BCDE-8974-8A8475975A13}"/>
                  </a:ext>
                </a:extLst>
              </p:cNvPr>
              <p:cNvSpPr txBox="1"/>
              <p:nvPr/>
            </p:nvSpPr>
            <p:spPr>
              <a:xfrm>
                <a:off x="2293091" y="2370019"/>
                <a:ext cx="1350866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ถ้าพบในระยะเริ่มแรกทำได้วิธีเดียว คือ ให้ผู้ป่วยอาเจียนออกมา โดยการให้ดื่มชา กาแฟที่ชงแก่ ๆ หากมีปัญหาเกี่ยวกับการหายใจ เช่น หายใจช้า ไม่ค่อยหายใจ อาจจะต้องทำการผายปอด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BD3597-4CAA-3297-0595-EB307BFFD512}"/>
                </a:ext>
              </a:extLst>
            </p:cNvPr>
            <p:cNvSpPr txBox="1"/>
            <p:nvPr/>
          </p:nvSpPr>
          <p:spPr>
            <a:xfrm>
              <a:off x="1941458" y="1660272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A0D055-0030-F03D-2122-8ED01E47D3CE}"/>
              </a:ext>
            </a:extLst>
          </p:cNvPr>
          <p:cNvSpPr txBox="1"/>
          <p:nvPr/>
        </p:nvSpPr>
        <p:spPr>
          <a:xfrm>
            <a:off x="1155701" y="4051294"/>
            <a:ext cx="15379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ยาฆาแมลง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เปนยาพิษที่โดยมากเกิดจากการจงใจดื่มเพื่อฆาตัวตาย โดยมากเปนสวนประกอบของออรแกนิก ฟอสฟอรัส ซึ่งเปนพวกที่ดูดซึมเขาไปไดทั้งทางผิวหนัง ทางลม หายใจ และทางปาก อาการที่จะเกิดแบงออกเปน 3 ระยะ คือ </a:t>
            </a:r>
          </a:p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ระยะแรก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เมื่อไดรับยาแลวประมาณ 1/2-2 ชั่วโมง จะคลื่นไสอาเจียน มึนงง ออนเพลีย </a:t>
            </a:r>
          </a:p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ระยะที่สอง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หากไดรับยามากพอสมควร จะเกิดอาการกระสับกระสาย นํ้าลายไหล เหงื่อออก กลามเนื้อกระตุก พบบริเวณหนังตาและหนาอก สั่น พูดไมชัด หายใจลําบาก </a:t>
            </a:r>
          </a:p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ระยะที่สาม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เปนระยะสุดทาย หมดสติ ชักกระตุก หายใจลําบากมากขึ้นและ อาจทําใหเสียชีวิต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B486E7-F5C9-B689-C244-C970316037DB}"/>
              </a:ext>
            </a:extLst>
          </p:cNvPr>
          <p:cNvGrpSpPr/>
          <p:nvPr/>
        </p:nvGrpSpPr>
        <p:grpSpPr>
          <a:xfrm>
            <a:off x="1465354" y="7505700"/>
            <a:ext cx="14173274" cy="2177571"/>
            <a:chOff x="1812757" y="1604824"/>
            <a:chExt cx="14173274" cy="2177571"/>
          </a:xfrm>
        </p:grpSpPr>
        <p:sp>
          <p:nvSpPr>
            <p:cNvPr id="31" name="Rounded Rectangle 14">
              <a:extLst>
                <a:ext uri="{FF2B5EF4-FFF2-40B4-BE49-F238E27FC236}">
                  <a16:creationId xmlns:a16="http://schemas.microsoft.com/office/drawing/2014/main" id="{A199D881-3410-C574-6DEE-04CC82D938AC}"/>
                </a:ext>
              </a:extLst>
            </p:cNvPr>
            <p:cNvSpPr/>
            <p:nvPr/>
          </p:nvSpPr>
          <p:spPr>
            <a:xfrm>
              <a:off x="1812757" y="1604824"/>
              <a:ext cx="2725647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8CC23F7-6ECC-EBE0-8A07-066493567556}"/>
                </a:ext>
              </a:extLst>
            </p:cNvPr>
            <p:cNvGrpSpPr/>
            <p:nvPr/>
          </p:nvGrpSpPr>
          <p:grpSpPr>
            <a:xfrm>
              <a:off x="1812757" y="2246509"/>
              <a:ext cx="14173274" cy="1535886"/>
              <a:chOff x="1812757" y="2246509"/>
              <a:chExt cx="14173274" cy="1535886"/>
            </a:xfrm>
          </p:grpSpPr>
          <p:sp>
            <p:nvSpPr>
              <p:cNvPr id="34" name="Rounded Rectangle 16">
                <a:extLst>
                  <a:ext uri="{FF2B5EF4-FFF2-40B4-BE49-F238E27FC236}">
                    <a16:creationId xmlns:a16="http://schemas.microsoft.com/office/drawing/2014/main" id="{CD35962E-6504-68FA-D8BB-2E46BB42A132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4173274" cy="1535886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877B41E-B7B7-3A52-7F25-8E7075E725D2}"/>
                  </a:ext>
                </a:extLst>
              </p:cNvPr>
              <p:cNvSpPr txBox="1"/>
              <p:nvPr/>
            </p:nvSpPr>
            <p:spPr>
              <a:xfrm>
                <a:off x="2293091" y="2370019"/>
                <a:ext cx="1350866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ถ้ากินยาเข้าไปมาก จะต้องทำให้อาเจียน โดยวิธีเดียวกับที่กล่าวมา หากระบบการหายใจขัดข้องก็ต้องผายปอด และรีบนำส่งโรงพยาบาล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87F52D-05A1-C009-7B70-2939DAD45378}"/>
                </a:ext>
              </a:extLst>
            </p:cNvPr>
            <p:cNvSpPr txBox="1"/>
            <p:nvPr/>
          </p:nvSpPr>
          <p:spPr>
            <a:xfrm>
              <a:off x="1871403" y="1660272"/>
              <a:ext cx="27149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1EC07BB5-2182-A5E6-39B9-F77B4B584845}"/>
              </a:ext>
            </a:extLst>
          </p:cNvPr>
          <p:cNvSpPr/>
          <p:nvPr/>
        </p:nvSpPr>
        <p:spPr>
          <a:xfrm>
            <a:off x="16866326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99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198771" y="0"/>
            <a:ext cx="12394029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4167809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84911" y="320062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244896" y="675926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243549" y="800009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35112" y="1379265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7234401" y="5397942"/>
            <a:ext cx="9937572" cy="830997"/>
            <a:chOff x="8826631" y="1684355"/>
            <a:chExt cx="9937572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99375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ความหมายและความสำคัญของการปฐมพยาบาล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7234401" y="6236142"/>
            <a:ext cx="10286993" cy="830997"/>
            <a:chOff x="8926011" y="1700814"/>
            <a:chExt cx="10286993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102869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การปฐมพยาบาลผู้ป่วยประเภทต่าง ๆ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392315" y="9442834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FC0E15-1C0C-F33F-4076-3C30A33D8033}"/>
              </a:ext>
            </a:extLst>
          </p:cNvPr>
          <p:cNvSpPr txBox="1"/>
          <p:nvPr/>
        </p:nvSpPr>
        <p:spPr>
          <a:xfrm>
            <a:off x="1900754" y="3124163"/>
            <a:ext cx="92498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การปฐมพยาบาล (</a:t>
            </a:r>
            <a:r>
              <a:rPr lang="en-US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First</a:t>
            </a:r>
            <a:r>
              <a:rPr lang="th-TH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Aid)</a:t>
            </a:r>
            <a:r>
              <a:rPr lang="th-TH" sz="44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การใหความชวยเหลือเบื้องตนแกผูที่ไดรับบาดเจ็บ จากอุบัติเหตุ หรือการเจ็บปวย เพื่อบรรเทาความเจ็บปวดหรือลดอันตรายรายแรงที่อาจเกิดขึ้นกับผูปวย กอนนําสงแพทย์ และทำการรักษาตามขั้นตอนต่อไป</a:t>
            </a:r>
          </a:p>
        </p:txBody>
      </p:sp>
      <p:pic>
        <p:nvPicPr>
          <p:cNvPr id="4" name="Picture 3" descr="A group of people wearing white helmets and red cross vests&#10;&#10;Description automatically generated">
            <a:extLst>
              <a:ext uri="{FF2B5EF4-FFF2-40B4-BE49-F238E27FC236}">
                <a16:creationId xmlns:a16="http://schemas.microsoft.com/office/drawing/2014/main" id="{B778CFA7-FF7C-12DF-F83A-FE88F8B24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802" y="2719484"/>
            <a:ext cx="4779024" cy="31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AutoShape 8">
            <a:extLst>
              <a:ext uri="{FF2B5EF4-FFF2-40B4-BE49-F238E27FC236}">
                <a16:creationId xmlns:a16="http://schemas.microsoft.com/office/drawing/2014/main" id="{CE05441E-1FA0-FA67-060E-8CA6151DC892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D62B799F-FAD0-7E54-DA3B-784643F35F01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E60199A-E6FA-720F-D6BD-B07DBB058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68" y="6470716"/>
            <a:ext cx="3271106" cy="38543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9A33FF-E942-DA88-BBDF-9F0483C81F36}"/>
              </a:ext>
            </a:extLst>
          </p:cNvPr>
          <p:cNvGrpSpPr/>
          <p:nvPr/>
        </p:nvGrpSpPr>
        <p:grpSpPr>
          <a:xfrm>
            <a:off x="772383" y="354034"/>
            <a:ext cx="12847523" cy="2503466"/>
            <a:chOff x="3077163" y="1642439"/>
            <a:chExt cx="12847523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F4AD11-9D7D-C2E4-916C-460E40A62156}"/>
                </a:ext>
              </a:extLst>
            </p:cNvPr>
            <p:cNvGrpSpPr/>
            <p:nvPr/>
          </p:nvGrpSpPr>
          <p:grpSpPr>
            <a:xfrm rot="-142674">
              <a:off x="5060303" y="1931066"/>
              <a:ext cx="10864383" cy="1986239"/>
              <a:chOff x="-8141" y="-73939"/>
              <a:chExt cx="2861401" cy="523124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BB5A2DE5-1125-1B81-D04B-FB71258E9BD4}"/>
                  </a:ext>
                </a:extLst>
              </p:cNvPr>
              <p:cNvSpPr/>
              <p:nvPr/>
            </p:nvSpPr>
            <p:spPr>
              <a:xfrm rot="142674">
                <a:off x="-8141" y="-73939"/>
                <a:ext cx="2861401" cy="523124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8CD20CDF-CA25-4ACF-35E1-51E5F2E0B48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6DD44DBE-5517-1632-9165-BE599C95B7A2}"/>
                </a:ext>
              </a:extLst>
            </p:cNvPr>
            <p:cNvSpPr txBox="1"/>
            <p:nvPr/>
          </p:nvSpPr>
          <p:spPr>
            <a:xfrm>
              <a:off x="6089858" y="1879071"/>
              <a:ext cx="9727722" cy="20697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ความหมายและความสำคัญของการปฐมพยาบาล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9B87D0-0AE7-3AF2-076D-B696A3144108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153AA9D-F609-6C54-315D-D9293F39602D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6CCD5B15-3A62-49C9-233D-9FE6983CEBD4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4D60CAE-9861-3E84-81AC-BBCFD66BE78E}"/>
              </a:ext>
            </a:extLst>
          </p:cNvPr>
          <p:cNvSpPr txBox="1"/>
          <p:nvPr/>
        </p:nvSpPr>
        <p:spPr>
          <a:xfrm>
            <a:off x="3785078" y="6098024"/>
            <a:ext cx="12957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การปฐมพยาบาล ถือเป็นสิ่งสำคัญยิ่งในการช่วยชีวิตผู้ป่วยก่อนส่งถึงแพทย์ อีกทั้งช่วยบรรเทาความเจ็บปวด ทรมาน และป้องกันการลุกลามของอาการ การปฐมพยาบาลจึงต้องกระทำทันทีในที่เกิดเหตุ โดยอาศัยผู้มีความรู้ด้านการปฐมพยาบาล เพราะหากผู้ปฐมพยาบาลขาดความรู้ความเข้าใจและปฏิบัติไม่ถูกต้อง อาจทำให้เกิดอันตรายร้ายแรงต่อผู้ป่วย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713954" y="93345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55617CC-D61B-2A2D-CD2E-2B6407628BCD}"/>
              </a:ext>
            </a:extLst>
          </p:cNvPr>
          <p:cNvSpPr txBox="1"/>
          <p:nvPr/>
        </p:nvSpPr>
        <p:spPr>
          <a:xfrm>
            <a:off x="3516981" y="2836060"/>
            <a:ext cx="6898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27163" algn="l"/>
                <a:tab pos="1797050" algn="l"/>
              </a:tabLst>
            </a:pPr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สาเหตุ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	1.	รางกายออนเพลียมากเกินไป</a:t>
            </a:r>
          </a:p>
          <a:p>
            <a:pPr>
              <a:tabLst>
                <a:tab pos="1427163" algn="l"/>
                <a:tab pos="1797050" algn="l"/>
              </a:tabLst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	ขาดอากาศบริสุทธิ์</a:t>
            </a:r>
          </a:p>
          <a:p>
            <a:pPr>
              <a:tabLst>
                <a:tab pos="1427163" algn="l"/>
                <a:tab pos="1797050" algn="l"/>
              </a:tabLst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	สภาพอารมณ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7CA719-90F7-19E2-9B3C-C24597CA8706}"/>
              </a:ext>
            </a:extLst>
          </p:cNvPr>
          <p:cNvGrpSpPr/>
          <p:nvPr/>
        </p:nvGrpSpPr>
        <p:grpSpPr>
          <a:xfrm>
            <a:off x="1500730" y="2910052"/>
            <a:ext cx="1844547" cy="766105"/>
            <a:chOff x="697412" y="4497013"/>
            <a:chExt cx="1844547" cy="766105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82408FCD-48C2-FFD7-BFA9-F5048B16858A}"/>
                </a:ext>
              </a:extLst>
            </p:cNvPr>
            <p:cNvSpPr/>
            <p:nvPr/>
          </p:nvSpPr>
          <p:spPr>
            <a:xfrm>
              <a:off x="697412" y="4497013"/>
              <a:ext cx="1694429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2131E36B-2025-145C-8843-3B8F439A755E}"/>
                </a:ext>
              </a:extLst>
            </p:cNvPr>
            <p:cNvSpPr txBox="1"/>
            <p:nvPr/>
          </p:nvSpPr>
          <p:spPr>
            <a:xfrm>
              <a:off x="1019234" y="4524454"/>
              <a:ext cx="152272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เป็นลม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1B5278-6629-6ED2-1C14-86EB88777519}"/>
              </a:ext>
            </a:extLst>
          </p:cNvPr>
          <p:cNvSpPr txBox="1"/>
          <p:nvPr/>
        </p:nvSpPr>
        <p:spPr>
          <a:xfrm>
            <a:off x="1934107" y="4762500"/>
            <a:ext cx="15239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อาการ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หนามืด เวียนศีรษะ ใจสั่น หนาซีด มือเย็น เหงื่อออกตามฝามือ ฝาเทา และหนาผาก ชีพจรเตนเร็ว อาการเหลานี้อาจทําใหหมดสติได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DEEFE9-7095-C2CE-48BC-3133C485C4CD}"/>
              </a:ext>
            </a:extLst>
          </p:cNvPr>
          <p:cNvGrpSpPr/>
          <p:nvPr/>
        </p:nvGrpSpPr>
        <p:grpSpPr>
          <a:xfrm>
            <a:off x="1500730" y="6210300"/>
            <a:ext cx="9922043" cy="2778341"/>
            <a:chOff x="1812757" y="1604824"/>
            <a:chExt cx="9922043" cy="2778341"/>
          </a:xfrm>
        </p:grpSpPr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08585BD6-0DB0-9CC6-6B3E-1A2087ED3D85}"/>
                </a:ext>
              </a:extLst>
            </p:cNvPr>
            <p:cNvSpPr/>
            <p:nvPr/>
          </p:nvSpPr>
          <p:spPr>
            <a:xfrm>
              <a:off x="1812757" y="1604824"/>
              <a:ext cx="2537870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D1604F-710E-82DE-FB59-A4657E92E16C}"/>
                </a:ext>
              </a:extLst>
            </p:cNvPr>
            <p:cNvGrpSpPr/>
            <p:nvPr/>
          </p:nvGrpSpPr>
          <p:grpSpPr>
            <a:xfrm>
              <a:off x="1812758" y="2246509"/>
              <a:ext cx="9922042" cy="2136656"/>
              <a:chOff x="1812758" y="2246509"/>
              <a:chExt cx="9922042" cy="2136656"/>
            </a:xfrm>
          </p:grpSpPr>
          <p:sp>
            <p:nvSpPr>
              <p:cNvPr id="23" name="Rounded Rectangle 16">
                <a:extLst>
                  <a:ext uri="{FF2B5EF4-FFF2-40B4-BE49-F238E27FC236}">
                    <a16:creationId xmlns:a16="http://schemas.microsoft.com/office/drawing/2014/main" id="{3D9EDB4F-98E5-C05B-0ADA-253C9D4516BC}"/>
                  </a:ext>
                </a:extLst>
              </p:cNvPr>
              <p:cNvSpPr/>
              <p:nvPr/>
            </p:nvSpPr>
            <p:spPr>
              <a:xfrm>
                <a:off x="1812758" y="2246509"/>
                <a:ext cx="9922042" cy="2136656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A2E666-87CC-CEBC-9D41-B0D0E51B5A38}"/>
                  </a:ext>
                </a:extLst>
              </p:cNvPr>
              <p:cNvSpPr txBox="1"/>
              <p:nvPr/>
            </p:nvSpPr>
            <p:spPr>
              <a:xfrm>
                <a:off x="1969630" y="2499723"/>
                <a:ext cx="9765168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6100" indent="-546100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ใหนอนราบอยูในที่ที่มีอากาศถายเทไดสะดวก เพื่อใหไดรับอากาศบริสุทธิ์ </a:t>
                </a:r>
              </a:p>
              <a:p>
                <a:pPr marL="546100" indent="-546100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พัดโบกลมใหผูปวยและหามคนมุงดู </a:t>
                </a:r>
              </a:p>
              <a:p>
                <a:pPr marL="546100" indent="-546100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ใหยากระตุน เชน ยาดม</a:t>
                </a:r>
                <a:endParaRPr lang="th-TH" sz="36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530139-C057-B431-4DFD-29D016FB9769}"/>
                </a:ext>
              </a:extLst>
            </p:cNvPr>
            <p:cNvSpPr txBox="1"/>
            <p:nvPr/>
          </p:nvSpPr>
          <p:spPr>
            <a:xfrm>
              <a:off x="1941459" y="1660272"/>
              <a:ext cx="26540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pic>
        <p:nvPicPr>
          <p:cNvPr id="31" name="Picture 30" descr="A person holding another person's face while lying on the ground&#10;&#10;Description automatically generated">
            <a:extLst>
              <a:ext uri="{FF2B5EF4-FFF2-40B4-BE49-F238E27FC236}">
                <a16:creationId xmlns:a16="http://schemas.microsoft.com/office/drawing/2014/main" id="{7965529D-A1A6-AD6D-ACE0-9DEE99424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194" y="5524500"/>
            <a:ext cx="5124449" cy="341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D032F8-2C1B-2686-12FD-AFE39BE47A17}"/>
              </a:ext>
            </a:extLst>
          </p:cNvPr>
          <p:cNvGrpSpPr/>
          <p:nvPr/>
        </p:nvGrpSpPr>
        <p:grpSpPr>
          <a:xfrm>
            <a:off x="772383" y="262937"/>
            <a:ext cx="16194230" cy="2503466"/>
            <a:chOff x="3077163" y="1642439"/>
            <a:chExt cx="16194230" cy="25034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BFEA39-5B15-5C14-7A86-376865B90AAD}"/>
                </a:ext>
              </a:extLst>
            </p:cNvPr>
            <p:cNvGrpSpPr/>
            <p:nvPr/>
          </p:nvGrpSpPr>
          <p:grpSpPr>
            <a:xfrm rot="-142674">
              <a:off x="4871734" y="2010621"/>
              <a:ext cx="13962581" cy="1658314"/>
              <a:chOff x="-57192" y="-38100"/>
              <a:chExt cx="3677387" cy="436757"/>
            </a:xfrm>
          </p:grpSpPr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328E86A1-50EF-326E-DFA4-FB2C98D7F35F}"/>
                  </a:ext>
                </a:extLst>
              </p:cNvPr>
              <p:cNvSpPr/>
              <p:nvPr/>
            </p:nvSpPr>
            <p:spPr>
              <a:xfrm rot="142674">
                <a:off x="-57192" y="39336"/>
                <a:ext cx="3677387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1D8C349A-B602-D82D-FB02-D241DD1B15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9559069F-1938-6E5F-0A0C-BFF7A02C11B4}"/>
                </a:ext>
              </a:extLst>
            </p:cNvPr>
            <p:cNvSpPr txBox="1"/>
            <p:nvPr/>
          </p:nvSpPr>
          <p:spPr>
            <a:xfrm>
              <a:off x="6121838" y="2397882"/>
              <a:ext cx="13149555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การปฐมพยาบาลผู้ป่วยประเภทต่าง ๆ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EB0335-A417-5C01-2A09-D0ACBAC0863A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186E8E2C-2402-757A-ED99-2CFBAB04572F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F9F71912-06BC-64D9-4B2F-848619BF3DDE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  <p:sp>
        <p:nvSpPr>
          <p:cNvPr id="25" name="Freeform 3">
            <a:extLst>
              <a:ext uri="{FF2B5EF4-FFF2-40B4-BE49-F238E27FC236}">
                <a16:creationId xmlns:a16="http://schemas.microsoft.com/office/drawing/2014/main" id="{BF2D4B19-2548-2700-0734-D1034ACAEF05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8891498" y="1644443"/>
            <a:ext cx="9274" cy="4880762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B08986-18E4-8CD7-A4C9-A38ED2FB5081}"/>
              </a:ext>
            </a:extLst>
          </p:cNvPr>
          <p:cNvGrpSpPr/>
          <p:nvPr/>
        </p:nvGrpSpPr>
        <p:grpSpPr>
          <a:xfrm>
            <a:off x="1896291" y="716986"/>
            <a:ext cx="1977081" cy="766105"/>
            <a:chOff x="697412" y="4497013"/>
            <a:chExt cx="1977081" cy="766105"/>
          </a:xfrm>
        </p:grpSpPr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80D7062D-D9D3-BD02-029F-FB3CE3E8D69E}"/>
                </a:ext>
              </a:extLst>
            </p:cNvPr>
            <p:cNvSpPr/>
            <p:nvPr/>
          </p:nvSpPr>
          <p:spPr>
            <a:xfrm>
              <a:off x="697412" y="4497013"/>
              <a:ext cx="1694429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C7129924-2803-115A-89B2-B019F8464B4E}"/>
                </a:ext>
              </a:extLst>
            </p:cNvPr>
            <p:cNvSpPr txBox="1"/>
            <p:nvPr/>
          </p:nvSpPr>
          <p:spPr>
            <a:xfrm>
              <a:off x="1151768" y="4524454"/>
              <a:ext cx="152272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ช็อก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BB8AF8-D065-2D5C-1BFD-D9F61ED23526}"/>
              </a:ext>
            </a:extLst>
          </p:cNvPr>
          <p:cNvGrpSpPr/>
          <p:nvPr/>
        </p:nvGrpSpPr>
        <p:grpSpPr>
          <a:xfrm>
            <a:off x="1896291" y="1644443"/>
            <a:ext cx="6976659" cy="3877985"/>
            <a:chOff x="1438059" y="1660061"/>
            <a:chExt cx="6976659" cy="387798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F9FEAD-D5B6-5607-79A2-BC9F2E5D2B7C}"/>
                </a:ext>
              </a:extLst>
            </p:cNvPr>
            <p:cNvSpPr txBox="1"/>
            <p:nvPr/>
          </p:nvSpPr>
          <p:spPr>
            <a:xfrm>
              <a:off x="1438059" y="1660061"/>
              <a:ext cx="2143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สาเหตุ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CCC8DE-3218-625C-73B4-56659F456DB5}"/>
                </a:ext>
              </a:extLst>
            </p:cNvPr>
            <p:cNvSpPr txBox="1"/>
            <p:nvPr/>
          </p:nvSpPr>
          <p:spPr>
            <a:xfrm>
              <a:off x="1839075" y="2367947"/>
              <a:ext cx="657564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9263" indent="-449263" algn="just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เกิดจากรางกายเสียเลือดหรือนํ้ามากเกินไป </a:t>
              </a:r>
            </a:p>
            <a:p>
              <a:pPr marL="449263" indent="-449263" algn="just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เกิดจากรางกายขาดออกซิเจน</a:t>
              </a:r>
            </a:p>
            <a:p>
              <a:pPr marL="449263" indent="-449263" algn="just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เกิดจากสภาพอารมณที่มีการเปลี่ยนแปลงฉับพลัน </a:t>
              </a:r>
            </a:p>
            <a:p>
              <a:pPr marL="449263" indent="-449263" algn="just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เกิดจากอาการแพสิ่งตาง ๆ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921F48-7CB4-1BA1-8ED6-CFE484FD7B4D}"/>
              </a:ext>
            </a:extLst>
          </p:cNvPr>
          <p:cNvGrpSpPr/>
          <p:nvPr/>
        </p:nvGrpSpPr>
        <p:grpSpPr>
          <a:xfrm>
            <a:off x="2086791" y="6542217"/>
            <a:ext cx="10181409" cy="3129721"/>
            <a:chOff x="1812757" y="1604824"/>
            <a:chExt cx="10181409" cy="3129721"/>
          </a:xfrm>
        </p:grpSpPr>
        <p:sp>
          <p:nvSpPr>
            <p:cNvPr id="28" name="Rounded Rectangle 14">
              <a:extLst>
                <a:ext uri="{FF2B5EF4-FFF2-40B4-BE49-F238E27FC236}">
                  <a16:creationId xmlns:a16="http://schemas.microsoft.com/office/drawing/2014/main" id="{D34FBF15-4837-0E3F-2332-8EC6DFD474CD}"/>
                </a:ext>
              </a:extLst>
            </p:cNvPr>
            <p:cNvSpPr/>
            <p:nvPr/>
          </p:nvSpPr>
          <p:spPr>
            <a:xfrm>
              <a:off x="1812757" y="1604824"/>
              <a:ext cx="2491986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63B03E-EB06-38C5-80C1-005B487846E4}"/>
                </a:ext>
              </a:extLst>
            </p:cNvPr>
            <p:cNvGrpSpPr/>
            <p:nvPr/>
          </p:nvGrpSpPr>
          <p:grpSpPr>
            <a:xfrm>
              <a:off x="1812757" y="2246508"/>
              <a:ext cx="10181409" cy="2488037"/>
              <a:chOff x="1812757" y="2246508"/>
              <a:chExt cx="10181409" cy="2488037"/>
            </a:xfrm>
          </p:grpSpPr>
          <p:sp>
            <p:nvSpPr>
              <p:cNvPr id="31" name="Rounded Rectangle 16">
                <a:extLst>
                  <a:ext uri="{FF2B5EF4-FFF2-40B4-BE49-F238E27FC236}">
                    <a16:creationId xmlns:a16="http://schemas.microsoft.com/office/drawing/2014/main" id="{ED64F8CE-44A5-2F5B-5AF9-C4BE6AF2BBE9}"/>
                  </a:ext>
                </a:extLst>
              </p:cNvPr>
              <p:cNvSpPr/>
              <p:nvPr/>
            </p:nvSpPr>
            <p:spPr>
              <a:xfrm>
                <a:off x="1812757" y="2246508"/>
                <a:ext cx="10181409" cy="2488037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F165EC-FC3B-3A91-37DA-56C268E9780B}"/>
                  </a:ext>
                </a:extLst>
              </p:cNvPr>
              <p:cNvSpPr txBox="1"/>
              <p:nvPr/>
            </p:nvSpPr>
            <p:spPr>
              <a:xfrm>
                <a:off x="2109174" y="2409389"/>
                <a:ext cx="9884992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49263" indent="-449263" algn="just">
                  <a:buAutoNum type="arabicPeriod"/>
                  <a:tabLst>
                    <a:tab pos="449263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ใหผูปวยนอนราบ ไมหนุนหมอน หากผูปวยหายใจไมสะดวก ตองผายปอด </a:t>
                </a:r>
              </a:p>
              <a:p>
                <a:pPr marL="449263" indent="-449263" algn="just">
                  <a:buAutoNum type="arabicPeriod"/>
                  <a:tabLst>
                    <a:tab pos="449263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ถามีบาดแผลตองทําใหเรียบ</a:t>
                </a:r>
              </a:p>
              <a:p>
                <a:pPr marL="449263" indent="-449263" algn="just">
                  <a:buAutoNum type="arabicPeriod"/>
                  <a:tabLst>
                    <a:tab pos="449263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รักษาตามอาการ </a:t>
                </a:r>
              </a:p>
              <a:p>
                <a:pPr marL="449263" indent="-449263" algn="just">
                  <a:buAutoNum type="arabicPeriod"/>
                  <a:tabLst>
                    <a:tab pos="449263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รีบนําสงโรงพยาบาล</a:t>
                </a:r>
                <a:endParaRPr lang="th-TH" sz="36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1DF035-14A1-7F6B-640F-C9F66C373206}"/>
                </a:ext>
              </a:extLst>
            </p:cNvPr>
            <p:cNvSpPr txBox="1"/>
            <p:nvPr/>
          </p:nvSpPr>
          <p:spPr>
            <a:xfrm>
              <a:off x="1941458" y="1660272"/>
              <a:ext cx="23632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65A08B7-7EEE-0F43-28EE-822D0324920B}"/>
              </a:ext>
            </a:extLst>
          </p:cNvPr>
          <p:cNvSpPr txBox="1"/>
          <p:nvPr/>
        </p:nvSpPr>
        <p:spPr>
          <a:xfrm>
            <a:off x="9144000" y="1700473"/>
            <a:ext cx="8539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อาการ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เมื่อเกิดอาการช็อก ผู้ป่วยจะไม่สามารถทรงตัวยืนได้ จะมีอาการ คือ ชีพจรเต้นเร็วกว่า100 ครั้ง/นาที ความดันโลหิตตํ่า หน้าซีดเซียว มือเย็น หิวนํ้า กล้ามเนื้ออ่อนกำลัง มีเหงื่อออก หายใจเร็ว ปัสสาวะบ่อย กระสับกระส่าย และระยะต่อไปจะมีอุณหภูมิของร่างกายตํ่ากว่าปกติ ซึ่งอาการต่าง ๆ ที่กล่าวมานี้ จะมีความรุนแรงมากขึ้นจนถึงขั้นหมดสติและเสียชีวิตได้</a:t>
            </a:r>
          </a:p>
        </p:txBody>
      </p:sp>
      <p:pic>
        <p:nvPicPr>
          <p:cNvPr id="36" name="Picture 35" descr="A person pouring a oxygen mask onto a person's back&#10;&#10;Description automatically generated">
            <a:extLst>
              <a:ext uri="{FF2B5EF4-FFF2-40B4-BE49-F238E27FC236}">
                <a16:creationId xmlns:a16="http://schemas.microsoft.com/office/drawing/2014/main" id="{457AF88A-1B49-FC50-E930-53CFC12AB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848" y="6328022"/>
            <a:ext cx="5009214" cy="3343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47A95713-0338-52A1-82E2-56651B460091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42594-1696-2AB5-90E4-D9C281ACF1AF}"/>
              </a:ext>
            </a:extLst>
          </p:cNvPr>
          <p:cNvGrpSpPr/>
          <p:nvPr/>
        </p:nvGrpSpPr>
        <p:grpSpPr>
          <a:xfrm>
            <a:off x="924754" y="553976"/>
            <a:ext cx="3110693" cy="766105"/>
            <a:chOff x="841957" y="4497013"/>
            <a:chExt cx="3110693" cy="766105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452179B-3417-956C-C297-AF34E181C15C}"/>
                </a:ext>
              </a:extLst>
            </p:cNvPr>
            <p:cNvSpPr/>
            <p:nvPr/>
          </p:nvSpPr>
          <p:spPr>
            <a:xfrm>
              <a:off x="841957" y="4497013"/>
              <a:ext cx="3110693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829B919B-51A1-F78A-B638-66757AAFF9CF}"/>
                </a:ext>
              </a:extLst>
            </p:cNvPr>
            <p:cNvSpPr txBox="1"/>
            <p:nvPr/>
          </p:nvSpPr>
          <p:spPr>
            <a:xfrm>
              <a:off x="1172909" y="4524454"/>
              <a:ext cx="2779741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การเกิดบาดแผล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F6F672-1A1E-BA39-0EDE-72A04ADEDF05}"/>
              </a:ext>
            </a:extLst>
          </p:cNvPr>
          <p:cNvSpPr txBox="1"/>
          <p:nvPr/>
        </p:nvSpPr>
        <p:spPr>
          <a:xfrm>
            <a:off x="1431772" y="1520616"/>
            <a:ext cx="83057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6100" indent="-546100" algn="just">
              <a:buAutoNum type="arabic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แผลช้ำ</a:t>
            </a:r>
          </a:p>
          <a:p>
            <a:pPr marL="546100" indent="-546100" algn="just">
              <a:buAutoNum type="arabic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แผลแยก</a:t>
            </a:r>
          </a:p>
          <a:p>
            <a:pPr marL="546100" indent="-546100" algn="ju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2.1 แผลถลอก มีเลือดออกเล็กนอย </a:t>
            </a:r>
          </a:p>
          <a:p>
            <a:pPr marL="546100" indent="-546100"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2.2 แผลตัดที่เกิดจากของมีคม จะมีเลือดออกเยอะ </a:t>
            </a:r>
          </a:p>
          <a:p>
            <a:pPr marL="546100" indent="-546100"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2.3 แผลฉีกขาด เกิดจากวัตถุไมมีคม 	</a:t>
            </a:r>
          </a:p>
          <a:p>
            <a:pPr marL="546100" indent="-546100"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2.4 แผลถูกแทง เกิดจากวัตถุปลายแหลม </a:t>
            </a:r>
          </a:p>
          <a:p>
            <a:pPr marL="546100" indent="-546100"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2.5 แผลถูกยิง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4AD706-B4C2-4307-B269-52CBEF144DF7}"/>
              </a:ext>
            </a:extLst>
          </p:cNvPr>
          <p:cNvGrpSpPr/>
          <p:nvPr/>
        </p:nvGrpSpPr>
        <p:grpSpPr>
          <a:xfrm>
            <a:off x="924754" y="6214939"/>
            <a:ext cx="10733846" cy="3729161"/>
            <a:chOff x="1812757" y="1604824"/>
            <a:chExt cx="10733846" cy="372916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27543FAA-E036-3FA9-D08C-66FD07EC5B94}"/>
                </a:ext>
              </a:extLst>
            </p:cNvPr>
            <p:cNvSpPr/>
            <p:nvPr/>
          </p:nvSpPr>
          <p:spPr>
            <a:xfrm>
              <a:off x="1812757" y="1604824"/>
              <a:ext cx="2585623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82FD30-90C7-B6EB-C94B-88142D279493}"/>
                </a:ext>
              </a:extLst>
            </p:cNvPr>
            <p:cNvGrpSpPr/>
            <p:nvPr/>
          </p:nvGrpSpPr>
          <p:grpSpPr>
            <a:xfrm>
              <a:off x="1812757" y="2246508"/>
              <a:ext cx="10733846" cy="3087477"/>
              <a:chOff x="1812757" y="2246508"/>
              <a:chExt cx="10733846" cy="3087477"/>
            </a:xfrm>
          </p:grpSpPr>
          <p:sp>
            <p:nvSpPr>
              <p:cNvPr id="15" name="Rounded Rectangle 16">
                <a:extLst>
                  <a:ext uri="{FF2B5EF4-FFF2-40B4-BE49-F238E27FC236}">
                    <a16:creationId xmlns:a16="http://schemas.microsoft.com/office/drawing/2014/main" id="{C67B9BEA-4684-4D9E-57C4-A1BADD75C051}"/>
                  </a:ext>
                </a:extLst>
              </p:cNvPr>
              <p:cNvSpPr/>
              <p:nvPr/>
            </p:nvSpPr>
            <p:spPr>
              <a:xfrm>
                <a:off x="1812757" y="2246508"/>
                <a:ext cx="10733846" cy="3087477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E42C35-4FB5-E7B8-3B43-BCD78D96E61B}"/>
                  </a:ext>
                </a:extLst>
              </p:cNvPr>
              <p:cNvSpPr txBox="1"/>
              <p:nvPr/>
            </p:nvSpPr>
            <p:spPr>
              <a:xfrm>
                <a:off x="2300725" y="2471663"/>
                <a:ext cx="992204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6100" indent="-546100" algn="just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แผลถลอก ลางดวยนํ้าสบูและนํ้าสะอาด ใสยาฆาเชื้อแลวปดดวยผาสะอาด </a:t>
                </a:r>
              </a:p>
              <a:p>
                <a:pPr marL="546100" indent="-546100" algn="just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แผลลึกที่มีเลือดออก จะตองหามเลือดกอน </a:t>
                </a:r>
              </a:p>
              <a:p>
                <a:pPr marL="546100" indent="-546100" algn="just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บาดแผลทุกชนิด ควรฉีดยาปองกันบาดทะยัก </a:t>
                </a:r>
              </a:p>
              <a:p>
                <a:pPr marL="546100" indent="-546100" algn="thaiDist">
                  <a:buAutoNum type="arabicPeriod"/>
                  <a:tabLst>
                    <a:tab pos="5461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บาดแผลไฟไหมหรือนํ้ารอนลวก ใชความเย็นลดความเจ็บปวดบริเวณที่ถูกไฟไหมกอนที่จะนําสงแพทย</a:t>
                </a:r>
                <a:endParaRPr lang="th-TH" sz="36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826EE0-B8CE-5E81-9C8B-002FFA625C80}"/>
                </a:ext>
              </a:extLst>
            </p:cNvPr>
            <p:cNvSpPr txBox="1"/>
            <p:nvPr/>
          </p:nvSpPr>
          <p:spPr>
            <a:xfrm>
              <a:off x="1941458" y="1660272"/>
              <a:ext cx="27225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0F72F-5CC4-B15E-CA1C-8F81D83AC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520616"/>
            <a:ext cx="5851750" cy="3901166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5D54996A-066B-293B-5306-C836FE9712E2}"/>
              </a:ext>
            </a:extLst>
          </p:cNvPr>
          <p:cNvSpPr/>
          <p:nvPr/>
        </p:nvSpPr>
        <p:spPr>
          <a:xfrm>
            <a:off x="16760476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0">
            <a:extLst>
              <a:ext uri="{FF2B5EF4-FFF2-40B4-BE49-F238E27FC236}">
                <a16:creationId xmlns:a16="http://schemas.microsoft.com/office/drawing/2014/main" id="{61C6A8B1-91EA-AA0F-7B52-9B88F5FCECBC}"/>
              </a:ext>
            </a:extLst>
          </p:cNvPr>
          <p:cNvSpPr/>
          <p:nvPr/>
        </p:nvSpPr>
        <p:spPr>
          <a:xfrm rot="5400000" flipH="1">
            <a:off x="12760237" y="-187238"/>
            <a:ext cx="5340526" cy="5714999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27334" r="-42260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6" name="AutoShape 16"/>
          <p:cNvSpPr/>
          <p:nvPr/>
        </p:nvSpPr>
        <p:spPr>
          <a:xfrm>
            <a:off x="1057275" y="6518072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42594-1696-2AB5-90E4-D9C281ACF1AF}"/>
              </a:ext>
            </a:extLst>
          </p:cNvPr>
          <p:cNvGrpSpPr/>
          <p:nvPr/>
        </p:nvGrpSpPr>
        <p:grpSpPr>
          <a:xfrm>
            <a:off x="1146035" y="740434"/>
            <a:ext cx="2950438" cy="766105"/>
            <a:chOff x="697413" y="4497013"/>
            <a:chExt cx="2950438" cy="766105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452179B-3417-956C-C297-AF34E181C15C}"/>
                </a:ext>
              </a:extLst>
            </p:cNvPr>
            <p:cNvSpPr/>
            <p:nvPr/>
          </p:nvSpPr>
          <p:spPr>
            <a:xfrm>
              <a:off x="697413" y="4497013"/>
              <a:ext cx="2950438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829B919B-51A1-F78A-B638-66757AAFF9CF}"/>
                </a:ext>
              </a:extLst>
            </p:cNvPr>
            <p:cNvSpPr txBox="1"/>
            <p:nvPr/>
          </p:nvSpPr>
          <p:spPr>
            <a:xfrm>
              <a:off x="1172909" y="4549549"/>
              <a:ext cx="2474941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การห้ามเลือด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4559B8-D2FE-56FE-C614-6839E6646084}"/>
              </a:ext>
            </a:extLst>
          </p:cNvPr>
          <p:cNvSpPr txBox="1"/>
          <p:nvPr/>
        </p:nvSpPr>
        <p:spPr>
          <a:xfrm>
            <a:off x="2362204" y="3603841"/>
            <a:ext cx="139445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6100" indent="-546100" algn="just">
              <a:buAutoNum type="arabic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การแข็งตัวของเลือด </a:t>
            </a:r>
          </a:p>
          <a:p>
            <a:pPr marL="546100" indent="-546100" algn="just">
              <a:buAutoNum type="arabicPeriod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ความดันโลหิตจะตํ่าลง ทําใหกระแสเลือดไหลออนลง และเลือดมีโอกาสจะแข็งตัวไดเอง </a:t>
            </a:r>
          </a:p>
          <a:p>
            <a:pPr algn="just"/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ju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ในกรณีที่เลือดไมหยุดไหลเองตาม 2 วิธีขางตน ก็จะตองมีวิธีการหามเลือด ซึ่งมีหลายวิธี คือ</a:t>
            </a:r>
          </a:p>
          <a:p>
            <a:pPr marL="546100" lvl="1" indent="-546100" algn="ju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 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ใชนิ้วกดลงบนบาดแผลหรือตรงที่มีเลือดออก </a:t>
            </a:r>
          </a:p>
          <a:p>
            <a:pPr marL="546100" lvl="1" indent="-546100"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 2. ใชผาหรือสําลีที่สะอาดกดลงบนแผล หรือใชผาพันแผลไว </a:t>
            </a:r>
          </a:p>
          <a:p>
            <a:pPr marL="546100" lvl="1" indent="-546100" algn="ju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 3. ใชเครื่องรัด ซึ่งอาจจะเปนเนคไท ผาเช็ดหนา ผาสะอาด </a:t>
            </a:r>
            <a:r>
              <a:rPr lang="en-US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 </a:t>
            </a:r>
          </a:p>
          <a:p>
            <a:pPr marL="546100" lvl="1" indent="-546100" algn="just"/>
            <a:r>
              <a:rPr lang="en-US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 4. 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การกดเสนเลือดแดงตามจุดตาง ๆ ซึ่งเปนวิธีที่สามารถกระทําไดทันที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E7D762-F6CE-5F59-3E8A-AA9640846C49}"/>
              </a:ext>
            </a:extLst>
          </p:cNvPr>
          <p:cNvSpPr txBox="1"/>
          <p:nvPr/>
        </p:nvSpPr>
        <p:spPr>
          <a:xfrm>
            <a:off x="1416103" y="1664849"/>
            <a:ext cx="15008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เมื่อเกิดแผลดวยสาเหตุตาง ๆ ยอมมีเลือดไหลออกจากรางกาย หากเกิดมีอาการเลือดออก จากร่างกายไมว่าจะเปนอาการใดก็ตาม ก็จะตองรูจักวิธีการหามเลือดที่ถูกวิธี โดยปกติแลวรางกายมีวิธีทําใหเลือดหยุดไหลไดตามธรรมชาติ อยูแลว คือ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286709B-7B86-E86A-E823-D3EB513468B0}"/>
              </a:ext>
            </a:extLst>
          </p:cNvPr>
          <p:cNvSpPr/>
          <p:nvPr/>
        </p:nvSpPr>
        <p:spPr>
          <a:xfrm rot="16200000">
            <a:off x="8598830" y="674030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204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A61C53-4E13-8B80-DA95-5DD2082AAF6A}"/>
              </a:ext>
            </a:extLst>
          </p:cNvPr>
          <p:cNvGrpSpPr/>
          <p:nvPr/>
        </p:nvGrpSpPr>
        <p:grpSpPr>
          <a:xfrm>
            <a:off x="1773962" y="342900"/>
            <a:ext cx="4523062" cy="766105"/>
            <a:chOff x="697412" y="4497013"/>
            <a:chExt cx="4523062" cy="766105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2E7DEC95-9A7E-41B0-B7AE-50C7F43C4701}"/>
                </a:ext>
              </a:extLst>
            </p:cNvPr>
            <p:cNvSpPr/>
            <p:nvPr/>
          </p:nvSpPr>
          <p:spPr>
            <a:xfrm>
              <a:off x="697412" y="4497013"/>
              <a:ext cx="4245838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9EF89073-F6EE-608E-A073-D8E43615CF34}"/>
                </a:ext>
              </a:extLst>
            </p:cNvPr>
            <p:cNvSpPr txBox="1"/>
            <p:nvPr/>
          </p:nvSpPr>
          <p:spPr>
            <a:xfrm>
              <a:off x="1172909" y="4549549"/>
              <a:ext cx="4047565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การชวยเหลือคนตกนํ้า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2214290" y="1274919"/>
            <a:ext cx="14796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  <a:tabLst>
                <a:tab pos="533400" algn="l"/>
              </a:tabLst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ในกรณีที่เราเองวายนํ้าไมเปน </a:t>
            </a:r>
          </a:p>
          <a:p>
            <a:pPr algn="thaiDist">
              <a:tabLst>
                <a:tab pos="533400" algn="l"/>
              </a:tabLst>
            </a:pP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1.1 ยื่นวัตถุสิ่งของที่มีความยาวไปใหผูที่กําลังจะจมนํ้าแลวดึงเขาหาฝง </a:t>
            </a:r>
          </a:p>
          <a:p>
            <a:pPr algn="thaiDist">
              <a:tabLst>
                <a:tab pos="533400" algn="l"/>
              </a:tabLst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1.2 ถาหากมีเรือ รีบนําออกไปชวย ซึ่งเปนวิธีที่ดีและจะชวยใหเกิดความปลอดภัยทั้ง 2 ฝาย 			1.3 หากมีวัตถุตาง ๆ ที่ลอยนํ้าได ก็โยนลงไปใหเกาะ กอนจะลากเขาสูฝง </a:t>
            </a:r>
          </a:p>
          <a:p>
            <a:pPr algn="thaiDist">
              <a:tabLst>
                <a:tab pos="533400" algn="l"/>
              </a:tabLst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1.4 ใชเสื้อผาหรือเชือก โดยโยนปลายขางหนึ่งลงไปใหผูจะจมนํ้าจับแลวลากเขาฝง </a:t>
            </a:r>
          </a:p>
          <a:p>
            <a:pPr algn="thaiDist">
              <a:tabLst>
                <a:tab pos="533400" algn="l"/>
              </a:tabLst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 ในกรณีที่ผูตกนํ้าวายนํ้าเปน ก็อาจจะลงไปชวยได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 แตทั้งนี้จะตองระวังในการเขาไปหาผูจมนํ้า เพราะอาจจะถูกกอดคอเนื่องจากความตกใจ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DE566F-C6EF-9298-3C01-33F67376CC57}"/>
              </a:ext>
            </a:extLst>
          </p:cNvPr>
          <p:cNvGrpSpPr/>
          <p:nvPr/>
        </p:nvGrpSpPr>
        <p:grpSpPr>
          <a:xfrm>
            <a:off x="1999112" y="5640860"/>
            <a:ext cx="15679288" cy="4379440"/>
            <a:chOff x="1812757" y="1604824"/>
            <a:chExt cx="15679288" cy="4379440"/>
          </a:xfrm>
        </p:grpSpPr>
        <p:sp>
          <p:nvSpPr>
            <p:cNvPr id="6" name="Rounded Rectangle 14">
              <a:extLst>
                <a:ext uri="{FF2B5EF4-FFF2-40B4-BE49-F238E27FC236}">
                  <a16:creationId xmlns:a16="http://schemas.microsoft.com/office/drawing/2014/main" id="{1713A327-C824-2454-5305-B3DA7A77ADB5}"/>
                </a:ext>
              </a:extLst>
            </p:cNvPr>
            <p:cNvSpPr/>
            <p:nvPr/>
          </p:nvSpPr>
          <p:spPr>
            <a:xfrm>
              <a:off x="1812757" y="1604824"/>
              <a:ext cx="2539681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A0DDF7-68EE-6459-7D84-7B33D2B339DA}"/>
                </a:ext>
              </a:extLst>
            </p:cNvPr>
            <p:cNvGrpSpPr/>
            <p:nvPr/>
          </p:nvGrpSpPr>
          <p:grpSpPr>
            <a:xfrm>
              <a:off x="1812757" y="2246508"/>
              <a:ext cx="15679288" cy="3737756"/>
              <a:chOff x="1812757" y="2246508"/>
              <a:chExt cx="15679288" cy="3737756"/>
            </a:xfrm>
          </p:grpSpPr>
          <p:sp>
            <p:nvSpPr>
              <p:cNvPr id="21" name="Rounded Rectangle 16">
                <a:extLst>
                  <a:ext uri="{FF2B5EF4-FFF2-40B4-BE49-F238E27FC236}">
                    <a16:creationId xmlns:a16="http://schemas.microsoft.com/office/drawing/2014/main" id="{1C6D1AA4-DA90-4897-7E26-B56D336E1BAC}"/>
                  </a:ext>
                </a:extLst>
              </p:cNvPr>
              <p:cNvSpPr/>
              <p:nvPr/>
            </p:nvSpPr>
            <p:spPr>
              <a:xfrm>
                <a:off x="1812757" y="2246508"/>
                <a:ext cx="15679288" cy="3737756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F61246B-4A9B-001F-DBB5-B08F8B71A9B4}"/>
                  </a:ext>
                </a:extLst>
              </p:cNvPr>
              <p:cNvSpPr txBox="1"/>
              <p:nvPr/>
            </p:nvSpPr>
            <p:spPr>
              <a:xfrm>
                <a:off x="2117855" y="2471663"/>
                <a:ext cx="15029610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  <a:tabLst>
                    <a:tab pos="4572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รีบผายปอด ซึ่งวิธีเปาปากเปนวิธีที่ไดผลดีที่สุด แตผูที่จะปฐมพยาบาลจะตองมีความรู ความเขาใจ หรือผานการฝกฝนมากอน </a:t>
                </a:r>
              </a:p>
              <a:p>
                <a:pPr marL="457200" indent="-457200">
                  <a:buAutoNum type="arabicPeriod"/>
                  <a:tabLst>
                    <a:tab pos="4572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ถาหัวใจหยุดเตน ตองนวดหัวใจไปพรอม ๆ กัน </a:t>
                </a:r>
              </a:p>
              <a:p>
                <a:pPr marL="457200" indent="-457200">
                  <a:buAutoNum type="arabicPeriod"/>
                  <a:tabLst>
                    <a:tab pos="4572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ตองพยายามเอานํ้าออกจากปอดของผูปวยใหเร็ว</a:t>
                </a:r>
              </a:p>
              <a:p>
                <a:pPr marL="457200" indent="-457200">
                  <a:buAutoNum type="arabicPeriod"/>
                  <a:tabLst>
                    <a:tab pos="457200" algn="l"/>
                  </a:tabLst>
                </a:pP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หากผายปอดโดยการเปาปากไมไดผล ควรจับผูปวยนอนตะแคงแลวตบหลังชวงระหวางสะบักหรือไหลทั้งสองขาง เผื่อวามีอะไรมาอุดทางเดินหายใจจะไดหลุดออก จากนั้นจึง ทําการผายปอดดวยวิธีเปาปากตอ กอนที่จะนําสงแพทย</a:t>
                </a:r>
                <a:endParaRPr lang="th-TH" sz="36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046B55-644D-74C3-3E2D-6340D44B2290}"/>
                </a:ext>
              </a:extLst>
            </p:cNvPr>
            <p:cNvSpPr txBox="1"/>
            <p:nvPr/>
          </p:nvSpPr>
          <p:spPr>
            <a:xfrm>
              <a:off x="1941458" y="1660272"/>
              <a:ext cx="253968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50C2B50B-EB5B-FC08-5B7C-39285FFE46C1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A61C53-4E13-8B80-DA95-5DD2082AAF6A}"/>
              </a:ext>
            </a:extLst>
          </p:cNvPr>
          <p:cNvGrpSpPr/>
          <p:nvPr/>
        </p:nvGrpSpPr>
        <p:grpSpPr>
          <a:xfrm>
            <a:off x="780210" y="495765"/>
            <a:ext cx="2417038" cy="766105"/>
            <a:chOff x="697412" y="4497013"/>
            <a:chExt cx="2417038" cy="766105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2E7DEC95-9A7E-41B0-B7AE-50C7F43C4701}"/>
                </a:ext>
              </a:extLst>
            </p:cNvPr>
            <p:cNvSpPr/>
            <p:nvPr/>
          </p:nvSpPr>
          <p:spPr>
            <a:xfrm>
              <a:off x="697412" y="4497013"/>
              <a:ext cx="2417038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9EF89073-F6EE-608E-A073-D8E43615CF34}"/>
                </a:ext>
              </a:extLst>
            </p:cNvPr>
            <p:cNvSpPr txBox="1"/>
            <p:nvPr/>
          </p:nvSpPr>
          <p:spPr>
            <a:xfrm>
              <a:off x="1172909" y="4549549"/>
              <a:ext cx="1712941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กระดูกหัก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2D17A8-130C-A323-4BB9-B680D1FD6544}"/>
              </a:ext>
            </a:extLst>
          </p:cNvPr>
          <p:cNvSpPr txBox="1"/>
          <p:nvPr/>
        </p:nvSpPr>
        <p:spPr>
          <a:xfrm>
            <a:off x="1236657" y="1746722"/>
            <a:ext cx="14199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อาการ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ผูปวยกระดูกหักจะมีลักษณะอาการแตกตางกันไปตามตําแหนงของกระดูกที่หัก แตลักษณะ อาการโดยทั่ว ๆ ไป ที่สามารถสังเกตได มีดังนี้ 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อาการทั่ว ๆ ไป อาจจะช็อกหรือมีอาการตกเลือดและมีไข 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อาการเฉพาะตําแหนงที่กระดูกหัก จะเจ็บปวด และบริเวณดังกลาวจะมีอาการบวม และรอน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36B340-D717-42D0-2A2E-7FFA498F88A0}"/>
              </a:ext>
            </a:extLst>
          </p:cNvPr>
          <p:cNvGrpSpPr/>
          <p:nvPr/>
        </p:nvGrpSpPr>
        <p:grpSpPr>
          <a:xfrm>
            <a:off x="1066800" y="4914900"/>
            <a:ext cx="14630400" cy="3909747"/>
            <a:chOff x="1812757" y="1604824"/>
            <a:chExt cx="14630400" cy="3909747"/>
          </a:xfrm>
        </p:grpSpPr>
        <p:sp>
          <p:nvSpPr>
            <p:cNvPr id="6" name="Rounded Rectangle 14">
              <a:extLst>
                <a:ext uri="{FF2B5EF4-FFF2-40B4-BE49-F238E27FC236}">
                  <a16:creationId xmlns:a16="http://schemas.microsoft.com/office/drawing/2014/main" id="{5219160A-8D63-4056-12D6-0B6A5787F12D}"/>
                </a:ext>
              </a:extLst>
            </p:cNvPr>
            <p:cNvSpPr/>
            <p:nvPr/>
          </p:nvSpPr>
          <p:spPr>
            <a:xfrm>
              <a:off x="1812757" y="1604824"/>
              <a:ext cx="2538298" cy="1704809"/>
            </a:xfrm>
            <a:prstGeom prst="roundRect">
              <a:avLst/>
            </a:prstGeom>
            <a:solidFill>
              <a:srgbClr val="84D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0E62ED-9495-EC5A-46F1-762BE9139BFC}"/>
                </a:ext>
              </a:extLst>
            </p:cNvPr>
            <p:cNvGrpSpPr/>
            <p:nvPr/>
          </p:nvGrpSpPr>
          <p:grpSpPr>
            <a:xfrm>
              <a:off x="1812757" y="2246509"/>
              <a:ext cx="14630400" cy="3268062"/>
              <a:chOff x="1812757" y="2246509"/>
              <a:chExt cx="14630400" cy="3268062"/>
            </a:xfrm>
          </p:grpSpPr>
          <p:sp>
            <p:nvSpPr>
              <p:cNvPr id="21" name="Rounded Rectangle 16">
                <a:extLst>
                  <a:ext uri="{FF2B5EF4-FFF2-40B4-BE49-F238E27FC236}">
                    <a16:creationId xmlns:a16="http://schemas.microsoft.com/office/drawing/2014/main" id="{1AEA4458-9DB7-0604-8000-3129208CAC2C}"/>
                  </a:ext>
                </a:extLst>
              </p:cNvPr>
              <p:cNvSpPr/>
              <p:nvPr/>
            </p:nvSpPr>
            <p:spPr>
              <a:xfrm>
                <a:off x="1812757" y="2246509"/>
                <a:ext cx="14630400" cy="3268062"/>
              </a:xfrm>
              <a:prstGeom prst="roundRect">
                <a:avLst/>
              </a:prstGeom>
              <a:solidFill>
                <a:srgbClr val="D1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432E7D-BE46-8A11-9807-43C58D4095C3}"/>
                  </a:ext>
                </a:extLst>
              </p:cNvPr>
              <p:cNvSpPr txBox="1"/>
              <p:nvPr/>
            </p:nvSpPr>
            <p:spPr>
              <a:xfrm>
                <a:off x="2293091" y="2622447"/>
                <a:ext cx="13889461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thaiDist">
                  <a:buAutoNum type="arabicPeriod"/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หากผูปวยเปนลม ควรรักษาใหฟน</a:t>
                </a:r>
              </a:p>
              <a:p>
                <a:pPr marL="457200" indent="-457200" algn="thaiDist">
                  <a:buAutoNum type="arabicPeriod"/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การจับตองบริเวณที่หักตองทําอยางระมัดระวัง </a:t>
                </a:r>
              </a:p>
              <a:p>
                <a:pPr marL="457200" indent="-457200" algn="thaiDist">
                  <a:buAutoNum type="arabicPeriod"/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หากจําเปนตองถอดเสื้อผา ควรใชวิธีตัดใหขาด </a:t>
                </a:r>
              </a:p>
              <a:p>
                <a:pPr marL="457200" indent="-457200" algn="thaiDist">
                  <a:buAutoNum type="arabicPeriod"/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หากจําเปนตองทํา ควรทําอยางรวดเร็ว แลวรีบนําสงแพทย โดยการเคลื่อนยาย ที่ระมัดระวัง</a:t>
                </a:r>
                <a:endParaRPr lang="th-TH" sz="40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AB7642-BB57-31D6-01BE-A5D662821FAC}"/>
                </a:ext>
              </a:extLst>
            </p:cNvPr>
            <p:cNvSpPr txBox="1"/>
            <p:nvPr/>
          </p:nvSpPr>
          <p:spPr>
            <a:xfrm>
              <a:off x="1941459" y="1660272"/>
              <a:ext cx="25382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การปฐมพยาบาล</a:t>
              </a:r>
            </a:p>
          </p:txBody>
        </p:sp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078ABAE9-C1A1-4AFA-64A7-13882D561FB5}"/>
              </a:ext>
            </a:extLst>
          </p:cNvPr>
          <p:cNvSpPr/>
          <p:nvPr/>
        </p:nvSpPr>
        <p:spPr>
          <a:xfrm>
            <a:off x="16760476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962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2303</Words>
  <Application>Microsoft Office PowerPoint</Application>
  <PresentationFormat>Custom</PresentationFormat>
  <Paragraphs>124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Gliker Semi-Bold</vt:lpstr>
      <vt:lpstr>Arial</vt:lpstr>
      <vt:lpstr>Calibri</vt:lpstr>
      <vt:lpstr>Aptos</vt:lpstr>
      <vt:lpstr>Bai Jamjuree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22</cp:revision>
  <dcterms:created xsi:type="dcterms:W3CDTF">2006-08-16T00:00:00Z</dcterms:created>
  <dcterms:modified xsi:type="dcterms:W3CDTF">2025-07-13T06:40:04Z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