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73" r:id="rId2"/>
    <p:sldId id="292" r:id="rId3"/>
    <p:sldId id="277" r:id="rId4"/>
    <p:sldId id="287" r:id="rId5"/>
    <p:sldId id="259" r:id="rId6"/>
    <p:sldId id="288" r:id="rId7"/>
    <p:sldId id="274" r:id="rId8"/>
    <p:sldId id="268" r:id="rId9"/>
    <p:sldId id="289" r:id="rId10"/>
  </p:sldIdLst>
  <p:sldSz cx="18288000" cy="10287000"/>
  <p:notesSz cx="6858000" cy="9144000"/>
  <p:embeddedFontLst>
    <p:embeddedFont>
      <p:font typeface="Bai Jamjuree" panose="020B0604020202020204" charset="-34"/>
      <p:regular r:id="rId12"/>
      <p:bold r:id="rId13"/>
      <p:italic r:id="rId14"/>
      <p:boldItalic r:id="rId15"/>
    </p:embeddedFont>
    <p:embeddedFont>
      <p:font typeface="Gliker Semi-Bold" panose="020B0604020202020204" charset="0"/>
      <p:regular r:id="rId16"/>
    </p:embeddedFont>
    <p:embeddedFont>
      <p:font typeface="PSL Advert Pro (พีเอสแอล แอ็ดเวิร์ท)" panose="02000506000000020004" charset="-34"/>
      <p:regular r:id="rId17"/>
      <p:bold r:id="rId18"/>
      <p:italic r:id="rId19"/>
      <p:boldItalic r:id="rId20"/>
    </p:embeddedFont>
    <p:embeddedFont>
      <p:font typeface="TH Sarabun New" panose="020B0500040200020003" pitchFamily="34" charset="-3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BD464-EAB5-4ABB-862B-DC2BE4213F4F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8271-E77A-42E1-B531-44CE3B1E90B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34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0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799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511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324526" y="3647569"/>
            <a:ext cx="10534993" cy="340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0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กิจกรรมการเขียนแผนธุรกิจตามหลักปรัชญา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0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ของเศรษฐกิจพอเพียง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600200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>
                <a:solidFill>
                  <a:srgbClr val="002060"/>
                </a:solidFill>
              </a:rPr>
              <a:t>10</a:t>
            </a:r>
            <a:endParaRPr lang="en-US" sz="96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267985" y="0"/>
            <a:ext cx="12020015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3824195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154125" y="320062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314110" y="675926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312763" y="800009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35112" y="1379265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6934200" y="4914900"/>
            <a:ext cx="9937572" cy="830997"/>
            <a:chOff x="8826631" y="1684355"/>
            <a:chExt cx="9937572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99375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ความหมายของแผนธุรกิจ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6934200" y="5753100"/>
            <a:ext cx="10286993" cy="830997"/>
            <a:chOff x="8926011" y="1700814"/>
            <a:chExt cx="10286993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102869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แนวคิดเศรษฐกิจพอเพียง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EA927-3288-73ED-AEC2-25691874603C}"/>
              </a:ext>
            </a:extLst>
          </p:cNvPr>
          <p:cNvGrpSpPr/>
          <p:nvPr/>
        </p:nvGrpSpPr>
        <p:grpSpPr>
          <a:xfrm>
            <a:off x="6949470" y="6591300"/>
            <a:ext cx="9281124" cy="1569660"/>
            <a:chOff x="8926011" y="1700814"/>
            <a:chExt cx="9281124" cy="1569660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855D19CB-1D09-6597-E14B-C9532E17F024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E020097-928F-A31F-9B42-9C4AC9C72C92}"/>
                </a:ext>
              </a:extLst>
            </p:cNvPr>
            <p:cNvSpPr txBox="1"/>
            <p:nvPr/>
          </p:nvSpPr>
          <p:spPr>
            <a:xfrm>
              <a:off x="8926011" y="1700814"/>
              <a:ext cx="92811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หลักการเขียนแผนธุรกิจตามหลักปรัชญาของ  	เศรษฐกิจพอเพียง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945287-3CB8-3806-2964-CD1B491E118F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C8F7FC-0C06-20FF-F406-AA3E00CAF9FF}"/>
              </a:ext>
            </a:extLst>
          </p:cNvPr>
          <p:cNvSpPr txBox="1"/>
          <p:nvPr/>
        </p:nvSpPr>
        <p:spPr>
          <a:xfrm>
            <a:off x="1798444" y="3231442"/>
            <a:ext cx="71424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แผนธุรกิจ (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Business Plan)</a:t>
            </a: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แผนงานที่เขียนแสดงรายละเอียดตาง ๆ ที่ตองปฏิบัติใน การประกอบธุรกิจ ทําใหเจาของธุรกิจหรือผูเกี่ยวของกับธุรกิจ ไดเห็นแนวทางการดําเนินการของธุรกิจนั้น ๆ ตั้งแตจุดเริ่มตนของธุรกิจจนไปถึงเปาหมายของธุรกิจ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189FAE-2C77-A313-F453-696BF5BB7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910070"/>
            <a:ext cx="6949015" cy="472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8">
            <a:extLst>
              <a:ext uri="{FF2B5EF4-FFF2-40B4-BE49-F238E27FC236}">
                <a16:creationId xmlns:a16="http://schemas.microsoft.com/office/drawing/2014/main" id="{AE931B69-3DEB-589F-DD07-462B0A6AB6F4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3DBFE90C-C6D3-3CC0-C681-C95FAB09B629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1F4ECA-370E-72B7-F02B-18D22EB81B76}"/>
              </a:ext>
            </a:extLst>
          </p:cNvPr>
          <p:cNvGrpSpPr/>
          <p:nvPr/>
        </p:nvGrpSpPr>
        <p:grpSpPr>
          <a:xfrm>
            <a:off x="772383" y="262937"/>
            <a:ext cx="11966344" cy="2503466"/>
            <a:chOff x="3077163" y="1642439"/>
            <a:chExt cx="11966344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282F8E-273E-8802-DD12-058B22206C7A}"/>
                </a:ext>
              </a:extLst>
            </p:cNvPr>
            <p:cNvGrpSpPr/>
            <p:nvPr/>
          </p:nvGrpSpPr>
          <p:grpSpPr>
            <a:xfrm rot="-142674">
              <a:off x="4875003" y="2089316"/>
              <a:ext cx="10165910" cy="1658314"/>
              <a:chOff x="-56761" y="-38100"/>
              <a:chExt cx="2677441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E67C57B7-29D1-5E06-1C46-C58E82D489A5}"/>
                  </a:ext>
                </a:extLst>
              </p:cNvPr>
              <p:cNvSpPr/>
              <p:nvPr/>
            </p:nvSpPr>
            <p:spPr>
              <a:xfrm rot="142674">
                <a:off x="-56761" y="18592"/>
                <a:ext cx="2677441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BCC7FECE-AC54-2111-2E4F-C5907AD98F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19325496-3842-78B6-1D7C-2FAF68BF3D90}"/>
                </a:ext>
              </a:extLst>
            </p:cNvPr>
            <p:cNvSpPr txBox="1"/>
            <p:nvPr/>
          </p:nvSpPr>
          <p:spPr>
            <a:xfrm>
              <a:off x="6121839" y="2397882"/>
              <a:ext cx="8921668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ความหมายของแผนธุรกิจ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0C24B4-0482-533B-D1C1-28D7CAFD488B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BDE6549-BE68-715A-856A-84B55C6AD880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74F88782-A196-DF68-ACCF-14EB001C6D6E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0112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381000" y="276438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529DE-53A6-9971-07FC-CC0A6B937FBC}"/>
              </a:ext>
            </a:extLst>
          </p:cNvPr>
          <p:cNvSpPr txBox="1"/>
          <p:nvPr/>
        </p:nvSpPr>
        <p:spPr>
          <a:xfrm>
            <a:off x="840323" y="1943526"/>
            <a:ext cx="6073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วัตถุประสงค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Objectives)</a:t>
            </a:r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742950" indent="-742950" algn="just">
              <a:buAutoNum type="arabic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แผนการตลาด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Marketing plan)</a:t>
            </a:r>
          </a:p>
          <a:p>
            <a:pPr>
              <a:tabLst>
                <a:tab pos="723900" algn="l"/>
              </a:tabLs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- </a:t>
            </a:r>
            <a:r>
              <a:rPr lang="th-TH" sz="4000" b="1" dirty="0">
                <a:solidFill>
                  <a:schemeClr val="accent3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กลุมลูกคาเปาหมาย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tabLst>
                <a:tab pos="723900" algn="l"/>
              </a:tabLs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- </a:t>
            </a:r>
            <a:r>
              <a:rPr lang="th-TH" sz="4000" b="1" dirty="0">
                <a:solidFill>
                  <a:schemeClr val="accent3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กลยุทธทางการตลาด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D432E5-1AC0-C67C-E925-BA96AC3399C1}"/>
              </a:ext>
            </a:extLst>
          </p:cNvPr>
          <p:cNvGrpSpPr/>
          <p:nvPr/>
        </p:nvGrpSpPr>
        <p:grpSpPr>
          <a:xfrm>
            <a:off x="811015" y="645647"/>
            <a:ext cx="5923708" cy="766105"/>
            <a:chOff x="697414" y="4497013"/>
            <a:chExt cx="5923708" cy="766105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E85FEEDC-DA54-3363-9836-8317DB1505B2}"/>
                </a:ext>
              </a:extLst>
            </p:cNvPr>
            <p:cNvSpPr/>
            <p:nvPr/>
          </p:nvSpPr>
          <p:spPr>
            <a:xfrm>
              <a:off x="697414" y="4497013"/>
              <a:ext cx="5923708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9DAB0129-9D48-C2C7-8CF5-4E536FE17A5D}"/>
                </a:ext>
              </a:extLst>
            </p:cNvPr>
            <p:cNvSpPr txBox="1"/>
            <p:nvPr/>
          </p:nvSpPr>
          <p:spPr>
            <a:xfrm>
              <a:off x="1172909" y="4570362"/>
              <a:ext cx="5239504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องคประกอบสําคัญของแผนธุรกิจ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9AC7DB9-8506-5C01-D399-B3AE51C51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5952" y="937577"/>
            <a:ext cx="9273348" cy="71209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AFC4E6-126E-959D-D4CB-5C53EF98AB5C}"/>
              </a:ext>
            </a:extLst>
          </p:cNvPr>
          <p:cNvSpPr txBox="1"/>
          <p:nvPr/>
        </p:nvSpPr>
        <p:spPr>
          <a:xfrm>
            <a:off x="840323" y="4510306"/>
            <a:ext cx="6220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	ประมาณการงบประมาณในการลงทุน</a:t>
            </a:r>
          </a:p>
          <a:p>
            <a:pPr algn="just"/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3386AEF4-9F97-7598-930A-7B3BB214129E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2CCED22-AE76-02AE-8CB7-4D8A061D9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984" y="5589286"/>
            <a:ext cx="3986816" cy="46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8">
            <a:extLst>
              <a:ext uri="{FF2B5EF4-FFF2-40B4-BE49-F238E27FC236}">
                <a16:creationId xmlns:a16="http://schemas.microsoft.com/office/drawing/2014/main" id="{66CBBA27-1491-D912-EB0E-89D8303F1F38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F123D-A49C-776A-C2A8-47465D3AB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84" y="2788463"/>
            <a:ext cx="6604812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C8312A5-7F8A-ABFC-9728-BCDFC26EE57F}"/>
              </a:ext>
            </a:extLst>
          </p:cNvPr>
          <p:cNvSpPr txBox="1"/>
          <p:nvPr/>
        </p:nvSpPr>
        <p:spPr>
          <a:xfrm>
            <a:off x="2097604" y="2871836"/>
            <a:ext cx="66653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แนวคิดเศรษฐกิจพอเพียง เป็นแนวคิดที่เน้นการใช้ทรัพยากรที่มีอยู่อย่างมีประสิทธิภาพและยั่งยืนเพื่อสร้างความเจริญทั้งในมิติเศรษฐกิจ สังคม และสิ่งแวดล้อม แนวคิดนี้มีการหลีกเลี่ยงการใช้ทรัพยากรในลักษณะที่ไม่ยั่งยืนและไม่เป็นมิตรต่อสิ่งแวดล้อม โดยมุ่งเน้นการสร้างความเสถียรและสมดุลในการพัฒนาที่สามารถรองรับการเติบโตและการพัฒนาอย่างยั่งยืนในระยะยาว</a:t>
            </a: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7CFDFB8C-E7BD-9D7E-43E4-827E24A25951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A7E950-EFFA-2F87-6D41-68BAFDAEDC61}"/>
              </a:ext>
            </a:extLst>
          </p:cNvPr>
          <p:cNvGrpSpPr/>
          <p:nvPr/>
        </p:nvGrpSpPr>
        <p:grpSpPr>
          <a:xfrm>
            <a:off x="772383" y="262937"/>
            <a:ext cx="11966344" cy="2503466"/>
            <a:chOff x="3077163" y="1642439"/>
            <a:chExt cx="11966344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527C41-19AB-983E-A5D4-6805E2C76A6D}"/>
                </a:ext>
              </a:extLst>
            </p:cNvPr>
            <p:cNvGrpSpPr/>
            <p:nvPr/>
          </p:nvGrpSpPr>
          <p:grpSpPr>
            <a:xfrm rot="-142674">
              <a:off x="4875003" y="2089316"/>
              <a:ext cx="10165910" cy="1658314"/>
              <a:chOff x="-56761" y="-38100"/>
              <a:chExt cx="2677441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616F7A10-1A97-91D0-C064-CBB02AC84270}"/>
                  </a:ext>
                </a:extLst>
              </p:cNvPr>
              <p:cNvSpPr/>
              <p:nvPr/>
            </p:nvSpPr>
            <p:spPr>
              <a:xfrm rot="142674">
                <a:off x="-56761" y="18592"/>
                <a:ext cx="2677441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886A267E-BCFB-05FD-4E36-59737930BFB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889D99EB-FDE5-10EF-E0BF-16CDA04C38E3}"/>
                </a:ext>
              </a:extLst>
            </p:cNvPr>
            <p:cNvSpPr txBox="1"/>
            <p:nvPr/>
          </p:nvSpPr>
          <p:spPr>
            <a:xfrm>
              <a:off x="6121839" y="2397882"/>
              <a:ext cx="8921668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แนวคิดเศรษฐกิจพอเพียง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FD8609-8D4F-7B18-B41E-41797C71DCA4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0D929D2B-90E0-8E7D-076D-A119FC84D1F0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B22992AB-380D-3341-85F9-C1CE0907FC50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055617CC-D61B-2A2D-CD2E-2B6407628BCD}"/>
              </a:ext>
            </a:extLst>
          </p:cNvPr>
          <p:cNvSpPr txBox="1"/>
          <p:nvPr/>
        </p:nvSpPr>
        <p:spPr>
          <a:xfrm>
            <a:off x="1828800" y="342900"/>
            <a:ext cx="1112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h-TH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หลักการสําคัญของเศรษฐกิจพอเพียง ประกอบดวย 3 ประการ ดังนี้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A1E2B5-9E53-08D3-63D8-0BB485F87BA5}"/>
              </a:ext>
            </a:extLst>
          </p:cNvPr>
          <p:cNvSpPr txBox="1"/>
          <p:nvPr/>
        </p:nvSpPr>
        <p:spPr>
          <a:xfrm>
            <a:off x="1884839" y="5609349"/>
            <a:ext cx="122280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การดํารงชีวิตตามหลักการทั้ง 3 ประการ</a:t>
            </a:r>
            <a:r>
              <a:rPr lang="th-TH" sz="4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ใหอยูในระดับพอเพียง 2 ประการ ดังนี้ 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9E8CAF9-2B09-5885-4281-3C390FB51BA7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27C8B2-D6B8-4A50-C004-222CA0FE8F12}"/>
              </a:ext>
            </a:extLst>
          </p:cNvPr>
          <p:cNvGrpSpPr/>
          <p:nvPr/>
        </p:nvGrpSpPr>
        <p:grpSpPr>
          <a:xfrm>
            <a:off x="1828800" y="1271942"/>
            <a:ext cx="13848345" cy="1309119"/>
            <a:chOff x="545841" y="2063978"/>
            <a:chExt cx="13848345" cy="13091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482D99-2720-24EA-EC43-3A45A4D38E17}"/>
                </a:ext>
              </a:extLst>
            </p:cNvPr>
            <p:cNvSpPr txBox="1"/>
            <p:nvPr/>
          </p:nvSpPr>
          <p:spPr>
            <a:xfrm>
              <a:off x="1447801" y="2172768"/>
              <a:ext cx="129463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ความพอประมาณ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การดำรงชีวิตอย่างพอเหมาะ พอดี ไม่มากเกินไปและไม่น้อยเกินไปไม่เบียดเบียนตนเองและผู้อื่น โดยคำนึงถึงสภาพความเป็นจริง ทรัพยากรที่มีอยู่ และความต้องการที่แท้จริง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A9AB4F4-3ED2-3BEB-801E-A29A86C23587}"/>
                </a:ext>
              </a:extLst>
            </p:cNvPr>
            <p:cNvGrpSpPr/>
            <p:nvPr/>
          </p:nvGrpSpPr>
          <p:grpSpPr>
            <a:xfrm>
              <a:off x="545841" y="2063978"/>
              <a:ext cx="783245" cy="707886"/>
              <a:chOff x="8102376" y="5196660"/>
              <a:chExt cx="783245" cy="707886"/>
            </a:xfrm>
          </p:grpSpPr>
          <p:sp>
            <p:nvSpPr>
              <p:cNvPr id="33" name="Rounded Rectangle 92">
                <a:extLst>
                  <a:ext uri="{FF2B5EF4-FFF2-40B4-BE49-F238E27FC236}">
                    <a16:creationId xmlns:a16="http://schemas.microsoft.com/office/drawing/2014/main" id="{6C1A1331-7D85-E385-D426-6DA54A4A1F53}"/>
                  </a:ext>
                </a:extLst>
              </p:cNvPr>
              <p:cNvSpPr/>
              <p:nvPr/>
            </p:nvSpPr>
            <p:spPr>
              <a:xfrm rot="18900000">
                <a:off x="8140118" y="5220704"/>
                <a:ext cx="659798" cy="65979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กล่องข้อความ 4">
                <a:extLst>
                  <a:ext uri="{FF2B5EF4-FFF2-40B4-BE49-F238E27FC236}">
                    <a16:creationId xmlns:a16="http://schemas.microsoft.com/office/drawing/2014/main" id="{FFB08DB9-17BC-BCEC-FAC9-9DA8FFF7BE3D}"/>
                  </a:ext>
                </a:extLst>
              </p:cNvPr>
              <p:cNvSpPr txBox="1"/>
              <p:nvPr/>
            </p:nvSpPr>
            <p:spPr>
              <a:xfrm>
                <a:off x="8102376" y="5196660"/>
                <a:ext cx="7832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rtl="0"/>
                <a:r>
                  <a:rPr lang="en-US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rPr>
                  <a:t>1.</a:t>
                </a:r>
                <a:endParaRPr lang="th-TH" sz="4000" b="1" dirty="0">
                  <a:solidFill>
                    <a:schemeClr val="bg1"/>
                  </a:solidFill>
                  <a:latin typeface="PSL Advert Pro (พีเอสแอล แอ็ดเวิร์ท)" panose="02000506000000020004" pitchFamily="2" charset="-34"/>
                  <a:cs typeface="PSL Advert Pro (พีเอสแอล แอ็ดเวิร์ท)" panose="02000506000000020004" pitchFamily="2" charset="-34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80F48F-36CA-42DA-CE75-DCE6F4750260}"/>
              </a:ext>
            </a:extLst>
          </p:cNvPr>
          <p:cNvGrpSpPr/>
          <p:nvPr/>
        </p:nvGrpSpPr>
        <p:grpSpPr>
          <a:xfrm>
            <a:off x="1828800" y="2645258"/>
            <a:ext cx="13848345" cy="1309119"/>
            <a:chOff x="545841" y="2063978"/>
            <a:chExt cx="13848345" cy="130911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86044E-44D2-46F8-1B02-A6DB23DB3D41}"/>
                </a:ext>
              </a:extLst>
            </p:cNvPr>
            <p:cNvSpPr txBox="1"/>
            <p:nvPr/>
          </p:nvSpPr>
          <p:spPr>
            <a:xfrm>
              <a:off x="1447801" y="2172768"/>
              <a:ext cx="129463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ความมีเหตุผล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การคิด การวิเคราะห์ การตัดสินใจบนพื้นฐานของเหตุผล ไม่ประมาทและไม่โลภ โดยคำนึงถึงผลลัพธ์ที่อาจเกิดขึ้น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E81D33F-D85B-30E2-3A81-3B4EC22FD10F}"/>
                </a:ext>
              </a:extLst>
            </p:cNvPr>
            <p:cNvGrpSpPr/>
            <p:nvPr/>
          </p:nvGrpSpPr>
          <p:grpSpPr>
            <a:xfrm>
              <a:off x="545841" y="2063978"/>
              <a:ext cx="783245" cy="707886"/>
              <a:chOff x="8102376" y="5196660"/>
              <a:chExt cx="783245" cy="707886"/>
            </a:xfrm>
          </p:grpSpPr>
          <p:sp>
            <p:nvSpPr>
              <p:cNvPr id="38" name="Rounded Rectangle 92">
                <a:extLst>
                  <a:ext uri="{FF2B5EF4-FFF2-40B4-BE49-F238E27FC236}">
                    <a16:creationId xmlns:a16="http://schemas.microsoft.com/office/drawing/2014/main" id="{80DF410A-BEC2-FB78-1369-6675AFBD1740}"/>
                  </a:ext>
                </a:extLst>
              </p:cNvPr>
              <p:cNvSpPr/>
              <p:nvPr/>
            </p:nvSpPr>
            <p:spPr>
              <a:xfrm rot="18900000">
                <a:off x="8140118" y="5220704"/>
                <a:ext cx="659798" cy="65979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กล่องข้อความ 4">
                <a:extLst>
                  <a:ext uri="{FF2B5EF4-FFF2-40B4-BE49-F238E27FC236}">
                    <a16:creationId xmlns:a16="http://schemas.microsoft.com/office/drawing/2014/main" id="{8FC2F68E-B81B-648B-17F9-C9049030A2D9}"/>
                  </a:ext>
                </a:extLst>
              </p:cNvPr>
              <p:cNvSpPr txBox="1"/>
              <p:nvPr/>
            </p:nvSpPr>
            <p:spPr>
              <a:xfrm>
                <a:off x="8102376" y="5196660"/>
                <a:ext cx="7832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rtl="0"/>
                <a:r>
                  <a:rPr lang="en-US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rPr>
                  <a:t>2.</a:t>
                </a:r>
                <a:endParaRPr lang="th-TH" sz="4000" b="1" dirty="0">
                  <a:solidFill>
                    <a:schemeClr val="bg1"/>
                  </a:solidFill>
                  <a:latin typeface="PSL Advert Pro (พีเอสแอล แอ็ดเวิร์ท)" panose="02000506000000020004" pitchFamily="2" charset="-34"/>
                  <a:cs typeface="PSL Advert Pro (พีเอสแอล แอ็ดเวิร์ท)" panose="02000506000000020004" pitchFamily="2" charset="-34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9C3CAF-BF3D-1757-02E8-8DE2E7E17B4D}"/>
              </a:ext>
            </a:extLst>
          </p:cNvPr>
          <p:cNvGrpSpPr/>
          <p:nvPr/>
        </p:nvGrpSpPr>
        <p:grpSpPr>
          <a:xfrm>
            <a:off x="1828800" y="4070173"/>
            <a:ext cx="13848345" cy="1309119"/>
            <a:chOff x="545841" y="2063978"/>
            <a:chExt cx="13848345" cy="13091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CE84347-29E9-F4C1-A481-D42D949BCBEC}"/>
                </a:ext>
              </a:extLst>
            </p:cNvPr>
            <p:cNvSpPr txBox="1"/>
            <p:nvPr/>
          </p:nvSpPr>
          <p:spPr>
            <a:xfrm>
              <a:off x="1447801" y="2172768"/>
              <a:ext cx="129463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การสร้างภูมิคุ้มกันที่ดีในตัว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การพัฒนาตนเองให้มีความรู้ ความสามารถ และคุณธรรม เพื่อให้สามารถรับมือกับปัญหา อุปสรรค และการเปลี่ยนแปลงต่าง ๆ ได้อย่างมีประสิทธิภาพ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E82137A-8AF1-4005-9293-03EF2F8C4B6B}"/>
                </a:ext>
              </a:extLst>
            </p:cNvPr>
            <p:cNvGrpSpPr/>
            <p:nvPr/>
          </p:nvGrpSpPr>
          <p:grpSpPr>
            <a:xfrm>
              <a:off x="545841" y="2063978"/>
              <a:ext cx="783245" cy="707886"/>
              <a:chOff x="8102376" y="5196660"/>
              <a:chExt cx="783245" cy="707886"/>
            </a:xfrm>
          </p:grpSpPr>
          <p:sp>
            <p:nvSpPr>
              <p:cNvPr id="44" name="Rounded Rectangle 92">
                <a:extLst>
                  <a:ext uri="{FF2B5EF4-FFF2-40B4-BE49-F238E27FC236}">
                    <a16:creationId xmlns:a16="http://schemas.microsoft.com/office/drawing/2014/main" id="{4542D1EE-2CEE-0B29-2035-03DA6C350456}"/>
                  </a:ext>
                </a:extLst>
              </p:cNvPr>
              <p:cNvSpPr/>
              <p:nvPr/>
            </p:nvSpPr>
            <p:spPr>
              <a:xfrm rot="18900000">
                <a:off x="8140118" y="5220704"/>
                <a:ext cx="659798" cy="65979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กล่องข้อความ 4">
                <a:extLst>
                  <a:ext uri="{FF2B5EF4-FFF2-40B4-BE49-F238E27FC236}">
                    <a16:creationId xmlns:a16="http://schemas.microsoft.com/office/drawing/2014/main" id="{BAFA94B3-DECE-63B7-58BF-2B5264D52751}"/>
                  </a:ext>
                </a:extLst>
              </p:cNvPr>
              <p:cNvSpPr txBox="1"/>
              <p:nvPr/>
            </p:nvSpPr>
            <p:spPr>
              <a:xfrm>
                <a:off x="8102376" y="5196660"/>
                <a:ext cx="7832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rtl="0"/>
                <a:r>
                  <a:rPr lang="en-US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rPr>
                  <a:t>3.</a:t>
                </a:r>
                <a:endParaRPr lang="th-TH" sz="4000" b="1" dirty="0">
                  <a:solidFill>
                    <a:schemeClr val="bg1"/>
                  </a:solidFill>
                  <a:latin typeface="PSL Advert Pro (พีเอสแอล แอ็ดเวิร์ท)" panose="02000506000000020004" pitchFamily="2" charset="-34"/>
                  <a:cs typeface="PSL Advert Pro (พีเอสแอล แอ็ดเวิร์ท)" panose="02000506000000020004" pitchFamily="2" charset="-34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7C2C522-DA91-14B9-9436-0489D3BAF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928" y="5423097"/>
            <a:ext cx="4120902" cy="485570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916C4F7-910F-7EF1-F1B8-75DFD3886707}"/>
              </a:ext>
            </a:extLst>
          </p:cNvPr>
          <p:cNvGrpSpPr/>
          <p:nvPr/>
        </p:nvGrpSpPr>
        <p:grpSpPr>
          <a:xfrm>
            <a:off x="1828800" y="7264392"/>
            <a:ext cx="13011335" cy="1309119"/>
            <a:chOff x="545841" y="2063978"/>
            <a:chExt cx="13011335" cy="130911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AB1A7BE-949A-7EB1-003A-155429DFAB97}"/>
                </a:ext>
              </a:extLst>
            </p:cNvPr>
            <p:cNvSpPr txBox="1"/>
            <p:nvPr/>
          </p:nvSpPr>
          <p:spPr>
            <a:xfrm>
              <a:off x="1447802" y="2172768"/>
              <a:ext cx="121093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เงื่อนไขความรู้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มีความรอบคอบและรอบรู้เกี่ยวกับวิชาการต่าง ๆ เพื่อนำความรู้เหล่านั้นมาเชื่อมโยงกัน ประกอบการวางแผน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4EF820D-F0C7-687A-DE5D-55DC57252418}"/>
                </a:ext>
              </a:extLst>
            </p:cNvPr>
            <p:cNvGrpSpPr/>
            <p:nvPr/>
          </p:nvGrpSpPr>
          <p:grpSpPr>
            <a:xfrm>
              <a:off x="545841" y="2063978"/>
              <a:ext cx="783245" cy="707886"/>
              <a:chOff x="8102376" y="5196660"/>
              <a:chExt cx="783245" cy="707886"/>
            </a:xfrm>
          </p:grpSpPr>
          <p:sp>
            <p:nvSpPr>
              <p:cNvPr id="50" name="Rounded Rectangle 92">
                <a:extLst>
                  <a:ext uri="{FF2B5EF4-FFF2-40B4-BE49-F238E27FC236}">
                    <a16:creationId xmlns:a16="http://schemas.microsoft.com/office/drawing/2014/main" id="{6DAB16A0-82C3-8011-5ADD-5F91E75171FE}"/>
                  </a:ext>
                </a:extLst>
              </p:cNvPr>
              <p:cNvSpPr/>
              <p:nvPr/>
            </p:nvSpPr>
            <p:spPr>
              <a:xfrm rot="18900000">
                <a:off x="8140118" y="5220704"/>
                <a:ext cx="659798" cy="65979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กล่องข้อความ 4">
                <a:extLst>
                  <a:ext uri="{FF2B5EF4-FFF2-40B4-BE49-F238E27FC236}">
                    <a16:creationId xmlns:a16="http://schemas.microsoft.com/office/drawing/2014/main" id="{1C811F60-0C4E-F78D-A578-5D402281DA85}"/>
                  </a:ext>
                </a:extLst>
              </p:cNvPr>
              <p:cNvSpPr txBox="1"/>
              <p:nvPr/>
            </p:nvSpPr>
            <p:spPr>
              <a:xfrm>
                <a:off x="8102376" y="5196660"/>
                <a:ext cx="7832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rtl="0"/>
                <a:r>
                  <a:rPr lang="en-US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rPr>
                  <a:t>1.</a:t>
                </a:r>
                <a:endParaRPr lang="th-TH" sz="4000" b="1" dirty="0">
                  <a:solidFill>
                    <a:schemeClr val="bg1"/>
                  </a:solidFill>
                  <a:latin typeface="PSL Advert Pro (พีเอสแอล แอ็ดเวิร์ท)" panose="02000506000000020004" pitchFamily="2" charset="-34"/>
                  <a:cs typeface="PSL Advert Pro (พีเอสแอล แอ็ดเวิร์ท)" panose="02000506000000020004" pitchFamily="2" charset="-34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2F64021-76E7-2D3A-6F00-81F85C8E6D01}"/>
              </a:ext>
            </a:extLst>
          </p:cNvPr>
          <p:cNvGrpSpPr/>
          <p:nvPr/>
        </p:nvGrpSpPr>
        <p:grpSpPr>
          <a:xfrm>
            <a:off x="1828800" y="8635992"/>
            <a:ext cx="13011335" cy="1309119"/>
            <a:chOff x="545841" y="2063978"/>
            <a:chExt cx="13011335" cy="130911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EC83A0-49CC-6F12-4538-B21D27F65D52}"/>
                </a:ext>
              </a:extLst>
            </p:cNvPr>
            <p:cNvSpPr txBox="1"/>
            <p:nvPr/>
          </p:nvSpPr>
          <p:spPr>
            <a:xfrm>
              <a:off x="1447802" y="2172768"/>
              <a:ext cx="121093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เงื่อนไขคุณธรรม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มีความซื่อสัตย์สุจริต ความอดทน ความเพียร และใช้สติปัญญาในการดำเนินชีวิตซึ่งหากทุกคนยึดมั่นในคุณธรรม ก็จะทำให้การอยู่ร่วมกันในสังคมเป็นไปอย่างสงบสุข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2CEA2AC-7916-79EA-05A2-EBD6AD0C576A}"/>
                </a:ext>
              </a:extLst>
            </p:cNvPr>
            <p:cNvGrpSpPr/>
            <p:nvPr/>
          </p:nvGrpSpPr>
          <p:grpSpPr>
            <a:xfrm>
              <a:off x="545841" y="2063978"/>
              <a:ext cx="783245" cy="707886"/>
              <a:chOff x="8102376" y="5196660"/>
              <a:chExt cx="783245" cy="707886"/>
            </a:xfrm>
          </p:grpSpPr>
          <p:sp>
            <p:nvSpPr>
              <p:cNvPr id="55" name="Rounded Rectangle 92">
                <a:extLst>
                  <a:ext uri="{FF2B5EF4-FFF2-40B4-BE49-F238E27FC236}">
                    <a16:creationId xmlns:a16="http://schemas.microsoft.com/office/drawing/2014/main" id="{D49539B1-8BEE-47C8-D64C-9587B17343D0}"/>
                  </a:ext>
                </a:extLst>
              </p:cNvPr>
              <p:cNvSpPr/>
              <p:nvPr/>
            </p:nvSpPr>
            <p:spPr>
              <a:xfrm rot="18900000">
                <a:off x="8140118" y="5220704"/>
                <a:ext cx="659798" cy="65979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กล่องข้อความ 4">
                <a:extLst>
                  <a:ext uri="{FF2B5EF4-FFF2-40B4-BE49-F238E27FC236}">
                    <a16:creationId xmlns:a16="http://schemas.microsoft.com/office/drawing/2014/main" id="{E22BC943-0C3D-44FC-B578-6B39D6A18331}"/>
                  </a:ext>
                </a:extLst>
              </p:cNvPr>
              <p:cNvSpPr txBox="1"/>
              <p:nvPr/>
            </p:nvSpPr>
            <p:spPr>
              <a:xfrm>
                <a:off x="8102376" y="5196660"/>
                <a:ext cx="7832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rtl="0"/>
                <a:r>
                  <a:rPr lang="en-US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rPr>
                  <a:t>2.</a:t>
                </a:r>
                <a:endParaRPr lang="th-TH" sz="4000" b="1" dirty="0">
                  <a:solidFill>
                    <a:schemeClr val="bg1"/>
                  </a:solidFill>
                  <a:latin typeface="PSL Advert Pro (พีเอสแอล แอ็ดเวิร์ท)" panose="02000506000000020004" pitchFamily="2" charset="-34"/>
                  <a:cs typeface="PSL Advert Pro (พีเอสแอล แอ็ดเวิร์ท)" panose="02000506000000020004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96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0">
            <a:extLst>
              <a:ext uri="{FF2B5EF4-FFF2-40B4-BE49-F238E27FC236}">
                <a16:creationId xmlns:a16="http://schemas.microsoft.com/office/drawing/2014/main" id="{61C6A8B1-91EA-AA0F-7B52-9B88F5FCECBC}"/>
              </a:ext>
            </a:extLst>
          </p:cNvPr>
          <p:cNvSpPr/>
          <p:nvPr/>
        </p:nvSpPr>
        <p:spPr>
          <a:xfrm rot="5400000" flipH="1">
            <a:off x="12760237" y="-187238"/>
            <a:ext cx="5340526" cy="5714999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" t="-27334" r="-42260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49CC138A-BE89-93D3-9C66-37FB27CBE718}"/>
              </a:ext>
            </a:extLst>
          </p:cNvPr>
          <p:cNvSpPr/>
          <p:nvPr/>
        </p:nvSpPr>
        <p:spPr>
          <a:xfrm>
            <a:off x="0" y="9141066"/>
            <a:ext cx="1166864" cy="1219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81CF76-3555-BBE9-FB90-8FD8CDCAE582}"/>
              </a:ext>
            </a:extLst>
          </p:cNvPr>
          <p:cNvSpPr txBox="1"/>
          <p:nvPr/>
        </p:nvSpPr>
        <p:spPr>
          <a:xfrm>
            <a:off x="1733717" y="3060499"/>
            <a:ext cx="13696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หลักการสําคัญในการเขียนแผนธุรกิจตามปรัชญาเศรษฐกิจพอเพียง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771CA9-9339-6F59-699D-BAFF6987D25E}"/>
              </a:ext>
            </a:extLst>
          </p:cNvPr>
          <p:cNvGrpSpPr/>
          <p:nvPr/>
        </p:nvGrpSpPr>
        <p:grpSpPr>
          <a:xfrm>
            <a:off x="1873065" y="4148117"/>
            <a:ext cx="7017301" cy="2902004"/>
            <a:chOff x="2516999" y="4844558"/>
            <a:chExt cx="7017301" cy="29020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06C25AA-2484-C925-141D-7476A2A209EE}"/>
                </a:ext>
              </a:extLst>
            </p:cNvPr>
            <p:cNvGrpSpPr/>
            <p:nvPr/>
          </p:nvGrpSpPr>
          <p:grpSpPr>
            <a:xfrm>
              <a:off x="2516999" y="4844558"/>
              <a:ext cx="6839827" cy="707886"/>
              <a:chOff x="8839200" y="1760427"/>
              <a:chExt cx="6839827" cy="707886"/>
            </a:xfrm>
          </p:grpSpPr>
          <p:sp>
            <p:nvSpPr>
              <p:cNvPr id="25" name="Rounded Rectangle 26">
                <a:extLst>
                  <a:ext uri="{FF2B5EF4-FFF2-40B4-BE49-F238E27FC236}">
                    <a16:creationId xmlns:a16="http://schemas.microsoft.com/office/drawing/2014/main" id="{422193E1-6023-66AC-E162-A051E977CD94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rgbClr val="3F4346"/>
              </a:solidFill>
            </p:spPr>
            <p:txBody>
              <a:bodyPr rtlCol="0" anchor="ctr"/>
              <a:lstStyle/>
              <a:p>
                <a:pPr algn="l"/>
                <a:endParaRPr lang="en-US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6" name="กล่องข้อความ 17">
                <a:extLst>
                  <a:ext uri="{FF2B5EF4-FFF2-40B4-BE49-F238E27FC236}">
                    <a16:creationId xmlns:a16="http://schemas.microsoft.com/office/drawing/2014/main" id="{F731D48D-6E86-541A-F4D5-89C36BC0E9B8}"/>
                  </a:ext>
                </a:extLst>
              </p:cNvPr>
              <p:cNvSpPr txBox="1"/>
              <p:nvPr/>
            </p:nvSpPr>
            <p:spPr>
              <a:xfrm>
                <a:off x="8909449" y="1760427"/>
                <a:ext cx="676957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731520" algn="l"/>
                    <a:tab pos="914400" algn="l"/>
                  </a:tabLst>
                </a:pPr>
                <a:r>
                  <a:rPr lang="en-US" sz="4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r>
                  <a:rPr lang="en-US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ความพอประมาณ (</a:t>
                </a:r>
                <a:r>
                  <a:rPr lang="en-US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Feasibility)</a:t>
                </a:r>
                <a:endParaRPr lang="th-TH" sz="4000" b="1" i="0" u="none" strike="noStrike" baseline="30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F33C798-055A-C259-0BB5-B8F9AE141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3F43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084D58-45D3-E460-1A01-7B4F8BA7F86E}"/>
                </a:ext>
              </a:extLst>
            </p:cNvPr>
            <p:cNvGrpSpPr/>
            <p:nvPr/>
          </p:nvGrpSpPr>
          <p:grpSpPr>
            <a:xfrm>
              <a:off x="3424389" y="5548733"/>
              <a:ext cx="6109911" cy="2197829"/>
              <a:chOff x="3504344" y="5384071"/>
              <a:chExt cx="6109911" cy="219782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4D57DE6-1B67-1641-C993-8646B66F7BF1}"/>
                  </a:ext>
                </a:extLst>
              </p:cNvPr>
              <p:cNvGrpSpPr/>
              <p:nvPr/>
            </p:nvGrpSpPr>
            <p:grpSpPr>
              <a:xfrm>
                <a:off x="3504344" y="5384071"/>
                <a:ext cx="6109911" cy="2158857"/>
                <a:chOff x="3504344" y="5384071"/>
                <a:chExt cx="6109911" cy="2158857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B3B7EF5-1B22-E0C3-B2F3-AAA5CF041265}"/>
                    </a:ext>
                  </a:extLst>
                </p:cNvPr>
                <p:cNvSpPr txBox="1"/>
                <p:nvPr/>
              </p:nvSpPr>
              <p:spPr>
                <a:xfrm>
                  <a:off x="3504344" y="5603936"/>
                  <a:ext cx="6109911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ตั้งเปาหมายที่ทาทายแตเปนไปได้</a:t>
                  </a:r>
                </a:p>
                <a:p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ใชทรัพยากรอยางมีประสิทธิภาพ </a:t>
                  </a:r>
                </a:p>
                <a:p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ดําเนินธุรกิจอยางมีจริยธรรม</a:t>
                  </a:r>
                </a:p>
              </p:txBody>
            </p:sp>
            <p:pic>
              <p:nvPicPr>
                <p:cNvPr id="46" name="Graphic 45" descr="Caret Right with solid fill">
                  <a:extLst>
                    <a:ext uri="{FF2B5EF4-FFF2-40B4-BE49-F238E27FC236}">
                      <a16:creationId xmlns:a16="http://schemas.microsoft.com/office/drawing/2014/main" id="{C85FFB4A-1509-3835-714B-B92BB411D8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0546" y="538407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7" name="Graphic 46" descr="Caret Right with solid fill">
                  <a:extLst>
                    <a:ext uri="{FF2B5EF4-FFF2-40B4-BE49-F238E27FC236}">
                      <a16:creationId xmlns:a16="http://schemas.microsoft.com/office/drawing/2014/main" id="{F24C989F-EF46-0F3F-22A5-E5D78132CB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400" y="6057900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48" name="Graphic 47" descr="Caret Right with solid fill">
                <a:extLst>
                  <a:ext uri="{FF2B5EF4-FFF2-40B4-BE49-F238E27FC236}">
                    <a16:creationId xmlns:a16="http://schemas.microsoft.com/office/drawing/2014/main" id="{40BA32AC-30D5-546D-74B9-0E6513061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581400" y="6667500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56" name="Picture 5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5917FA7-2BD4-36E1-0F1D-22E09294B1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94" y="4217163"/>
            <a:ext cx="7385856" cy="492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AutoShape 8">
            <a:extLst>
              <a:ext uri="{FF2B5EF4-FFF2-40B4-BE49-F238E27FC236}">
                <a16:creationId xmlns:a16="http://schemas.microsoft.com/office/drawing/2014/main" id="{B2FED719-05C7-EE00-1D47-26B1370FF018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3C9FDD-6F30-E941-B05F-F51147CD0712}"/>
              </a:ext>
            </a:extLst>
          </p:cNvPr>
          <p:cNvGrpSpPr/>
          <p:nvPr/>
        </p:nvGrpSpPr>
        <p:grpSpPr>
          <a:xfrm>
            <a:off x="772383" y="430234"/>
            <a:ext cx="14724788" cy="2503466"/>
            <a:chOff x="3077163" y="1642439"/>
            <a:chExt cx="14724788" cy="25034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624C2F-36A9-B2E5-D936-CF5B2D9CF22F}"/>
                </a:ext>
              </a:extLst>
            </p:cNvPr>
            <p:cNvGrpSpPr/>
            <p:nvPr/>
          </p:nvGrpSpPr>
          <p:grpSpPr>
            <a:xfrm rot="-142674">
              <a:off x="4971781" y="1858133"/>
              <a:ext cx="12830170" cy="1997869"/>
              <a:chOff x="-30925" y="-83359"/>
              <a:chExt cx="3379139" cy="526187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BD55FF06-101D-18EC-2203-52003FC40297}"/>
                  </a:ext>
                </a:extLst>
              </p:cNvPr>
              <p:cNvSpPr/>
              <p:nvPr/>
            </p:nvSpPr>
            <p:spPr>
              <a:xfrm rot="142674">
                <a:off x="-30925" y="-83359"/>
                <a:ext cx="3379139" cy="52618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46E10574-F08D-BA67-9972-93046BD92C3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E4799D2A-9647-44E0-D6F4-EF3E10C09760}"/>
                </a:ext>
              </a:extLst>
            </p:cNvPr>
            <p:cNvSpPr txBox="1"/>
            <p:nvPr/>
          </p:nvSpPr>
          <p:spPr>
            <a:xfrm>
              <a:off x="6085946" y="1951002"/>
              <a:ext cx="11458834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/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หลักการเขียนแผนธุรกิจตาม</a:t>
              </a:r>
            </a:p>
            <a:p>
              <a:pPr marL="0" lvl="0" indent="0" algn="l"/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หลักปรัชญาของเศรษฐกิจพอเพียง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6BACC8-1679-F4FA-540B-F1AC0C4CCB35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595E1D34-7BF6-4633-1E7F-998C22086FFE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178963A6-9A7F-5121-74FB-D89F2DB6531E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08017E0-EBC6-517A-649E-9EE5FD1A8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36" y="2229514"/>
            <a:ext cx="7697416" cy="513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230B0D-539A-BA30-165C-BC592D50BED7}"/>
              </a:ext>
            </a:extLst>
          </p:cNvPr>
          <p:cNvGrpSpPr/>
          <p:nvPr/>
        </p:nvGrpSpPr>
        <p:grpSpPr>
          <a:xfrm>
            <a:off x="1957390" y="1260574"/>
            <a:ext cx="8124819" cy="2739002"/>
            <a:chOff x="5210181" y="507286"/>
            <a:chExt cx="8124819" cy="27390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5D71AE-254C-01DD-B235-4C6369C2016A}"/>
                </a:ext>
              </a:extLst>
            </p:cNvPr>
            <p:cNvGrpSpPr/>
            <p:nvPr/>
          </p:nvGrpSpPr>
          <p:grpSpPr>
            <a:xfrm>
              <a:off x="5210181" y="507286"/>
              <a:ext cx="7867637" cy="707886"/>
              <a:chOff x="8839199" y="1766598"/>
              <a:chExt cx="7867637" cy="707886"/>
            </a:xfrm>
          </p:grpSpPr>
          <p:sp>
            <p:nvSpPr>
              <p:cNvPr id="29" name="Rounded Rectangle 26">
                <a:extLst>
                  <a:ext uri="{FF2B5EF4-FFF2-40B4-BE49-F238E27FC236}">
                    <a16:creationId xmlns:a16="http://schemas.microsoft.com/office/drawing/2014/main" id="{051DC78A-8C38-92BD-527D-B745958CC27F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rgbClr val="3F4346"/>
              </a:solidFill>
            </p:spPr>
            <p:txBody>
              <a:bodyPr rtlCol="0" anchor="ctr"/>
              <a:lstStyle/>
              <a:p>
                <a:pPr algn="l"/>
                <a:endParaRPr lang="en-US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0" name="กล่องข้อความ 17">
                <a:extLst>
                  <a:ext uri="{FF2B5EF4-FFF2-40B4-BE49-F238E27FC236}">
                    <a16:creationId xmlns:a16="http://schemas.microsoft.com/office/drawing/2014/main" id="{B96CC4A5-9733-DAEF-F29E-9FE9EE15E835}"/>
                  </a:ext>
                </a:extLst>
              </p:cNvPr>
              <p:cNvSpPr txBox="1"/>
              <p:nvPr/>
            </p:nvSpPr>
            <p:spPr>
              <a:xfrm>
                <a:off x="8839199" y="1766598"/>
                <a:ext cx="78676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731520" algn="l"/>
                    <a:tab pos="914400" algn="l"/>
                  </a:tabLst>
                </a:pPr>
                <a:r>
                  <a:rPr lang="en-US" sz="4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r>
                  <a:rPr lang="en-US" sz="4000" b="1" dirty="0">
                    <a:solidFill>
                      <a:srgbClr val="00206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ความมีเหตุผล (</a:t>
                </a:r>
                <a:r>
                  <a:rPr lang="en-US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Rationality)</a:t>
                </a:r>
                <a:endParaRPr lang="th-TH" sz="4000" b="1" i="0" u="none" strike="noStrike" baseline="30000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85380D5-CCD4-96F2-1BE3-E950ACB0B5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3F43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EE1609-352D-90F1-E9A3-26EB4B4A9246}"/>
                </a:ext>
              </a:extLst>
            </p:cNvPr>
            <p:cNvGrpSpPr/>
            <p:nvPr/>
          </p:nvGrpSpPr>
          <p:grpSpPr>
            <a:xfrm>
              <a:off x="5819782" y="1048459"/>
              <a:ext cx="7515218" cy="2197829"/>
              <a:chOff x="3504344" y="5384071"/>
              <a:chExt cx="7515218" cy="219782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55781A-9FF1-AB30-4F24-F8458CACB4A2}"/>
                  </a:ext>
                </a:extLst>
              </p:cNvPr>
              <p:cNvGrpSpPr/>
              <p:nvPr/>
            </p:nvGrpSpPr>
            <p:grpSpPr>
              <a:xfrm>
                <a:off x="3504344" y="5384071"/>
                <a:ext cx="7515218" cy="2158857"/>
                <a:chOff x="3504344" y="5384071"/>
                <a:chExt cx="7515218" cy="2158857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B759D1E-0E7C-1BD5-1F35-F20400FAFB3A}"/>
                    </a:ext>
                  </a:extLst>
                </p:cNvPr>
                <p:cNvSpPr txBox="1"/>
                <p:nvPr/>
              </p:nvSpPr>
              <p:spPr>
                <a:xfrm>
                  <a:off x="3504344" y="5603936"/>
                  <a:ext cx="7515218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วิเคราะหขอมูลอยางรอบคอบ</a:t>
                  </a:r>
                </a:p>
                <a:p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วางแผนกลยุทธอยางรัดกุม</a:t>
                  </a:r>
                </a:p>
                <a:p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ติดตามและประเมินผลอยางสมํ่าเสมอ</a:t>
                  </a:r>
                </a:p>
              </p:txBody>
            </p:sp>
            <p:pic>
              <p:nvPicPr>
                <p:cNvPr id="22" name="Graphic 21" descr="Caret Right with solid fill">
                  <a:extLst>
                    <a:ext uri="{FF2B5EF4-FFF2-40B4-BE49-F238E27FC236}">
                      <a16:creationId xmlns:a16="http://schemas.microsoft.com/office/drawing/2014/main" id="{4A66C5F3-8345-D0C5-8DFC-88C5EEE32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0546" y="538407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3" name="Graphic 22" descr="Caret Right with solid fill">
                  <a:extLst>
                    <a:ext uri="{FF2B5EF4-FFF2-40B4-BE49-F238E27FC236}">
                      <a16:creationId xmlns:a16="http://schemas.microsoft.com/office/drawing/2014/main" id="{56B9B61C-E508-AA65-0660-CC7982AF7F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400" y="6057900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20" name="Graphic 19" descr="Caret Right with solid fill">
                <a:extLst>
                  <a:ext uri="{FF2B5EF4-FFF2-40B4-BE49-F238E27FC236}">
                    <a16:creationId xmlns:a16="http://schemas.microsoft.com/office/drawing/2014/main" id="{627D72CD-92CB-E1D5-39B3-95609B565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81400" y="666750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FEFFD-4017-8FBB-1757-2190E81E46C0}"/>
              </a:ext>
            </a:extLst>
          </p:cNvPr>
          <p:cNvGrpSpPr/>
          <p:nvPr/>
        </p:nvGrpSpPr>
        <p:grpSpPr>
          <a:xfrm>
            <a:off x="1957390" y="4834468"/>
            <a:ext cx="7867637" cy="2983858"/>
            <a:chOff x="2139040" y="4243985"/>
            <a:chExt cx="7867637" cy="298385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FF2BAA-93A0-F7D3-FC5C-781D1502F1FC}"/>
                </a:ext>
              </a:extLst>
            </p:cNvPr>
            <p:cNvGrpSpPr/>
            <p:nvPr/>
          </p:nvGrpSpPr>
          <p:grpSpPr>
            <a:xfrm>
              <a:off x="2139040" y="4243985"/>
              <a:ext cx="7867637" cy="707886"/>
              <a:chOff x="8839199" y="1766598"/>
              <a:chExt cx="7867637" cy="707886"/>
            </a:xfrm>
          </p:grpSpPr>
          <p:sp>
            <p:nvSpPr>
              <p:cNvPr id="37" name="Rounded Rectangle 26">
                <a:extLst>
                  <a:ext uri="{FF2B5EF4-FFF2-40B4-BE49-F238E27FC236}">
                    <a16:creationId xmlns:a16="http://schemas.microsoft.com/office/drawing/2014/main" id="{DCE92981-60F3-CD21-5C44-FFA3C973AB02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rgbClr val="3F4346"/>
              </a:solidFill>
            </p:spPr>
            <p:txBody>
              <a:bodyPr rtlCol="0" anchor="ctr"/>
              <a:lstStyle/>
              <a:p>
                <a:pPr algn="l"/>
                <a:endParaRPr lang="en-US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กล่องข้อความ 17">
                <a:extLst>
                  <a:ext uri="{FF2B5EF4-FFF2-40B4-BE49-F238E27FC236}">
                    <a16:creationId xmlns:a16="http://schemas.microsoft.com/office/drawing/2014/main" id="{2D4C402E-54E5-6260-BD2F-8FFB37E7DA7B}"/>
                  </a:ext>
                </a:extLst>
              </p:cNvPr>
              <p:cNvSpPr txBox="1"/>
              <p:nvPr/>
            </p:nvSpPr>
            <p:spPr>
              <a:xfrm>
                <a:off x="8839199" y="1766598"/>
                <a:ext cx="78676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731520" algn="l"/>
                    <a:tab pos="914400" algn="l"/>
                  </a:tabLst>
                </a:pPr>
                <a:r>
                  <a:rPr lang="en-US" sz="4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r>
                  <a:rPr lang="en-US" sz="4000" b="1" dirty="0">
                    <a:solidFill>
                      <a:srgbClr val="00206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การสรางภูมิคุมกัน (</a:t>
                </a:r>
                <a:r>
                  <a:rPr lang="en-US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Resilience) </a:t>
                </a:r>
                <a:endParaRPr lang="th-TH" sz="4000" b="1" i="0" u="none" strike="noStrike" baseline="30000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50F8CFB-9056-71A8-5B1F-591C60784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3F43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86D342F-56B0-8796-7ABD-5743140C43EA}"/>
                </a:ext>
              </a:extLst>
            </p:cNvPr>
            <p:cNvGrpSpPr/>
            <p:nvPr/>
          </p:nvGrpSpPr>
          <p:grpSpPr>
            <a:xfrm>
              <a:off x="2819400" y="5030014"/>
              <a:ext cx="5943600" cy="2197829"/>
              <a:chOff x="3504344" y="5384071"/>
              <a:chExt cx="5943600" cy="219782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F53007B-F24A-923C-4092-0A6BCB2F6B24}"/>
                  </a:ext>
                </a:extLst>
              </p:cNvPr>
              <p:cNvGrpSpPr/>
              <p:nvPr/>
            </p:nvGrpSpPr>
            <p:grpSpPr>
              <a:xfrm>
                <a:off x="3504344" y="5384071"/>
                <a:ext cx="5943600" cy="2158857"/>
                <a:chOff x="3504344" y="5384071"/>
                <a:chExt cx="5943600" cy="215885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5D22E4E-8D14-B394-0001-94371B71BE8C}"/>
                    </a:ext>
                  </a:extLst>
                </p:cNvPr>
                <p:cNvSpPr txBox="1"/>
                <p:nvPr/>
              </p:nvSpPr>
              <p:spPr>
                <a:xfrm>
                  <a:off x="3504344" y="5603936"/>
                  <a:ext cx="594360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40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กระจายความเสี่ยง</a:t>
                  </a:r>
                </a:p>
                <a:p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พัฒนาทักษะการปรับตัว</a:t>
                  </a:r>
                </a:p>
                <a:p>
                  <a:r>
                    <a:rPr lang="th-TH" sz="4000" b="1" dirty="0">
                      <a:solidFill>
                        <a:srgbClr val="0070C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สรางเครือขายความสัมพันธ์</a:t>
                  </a:r>
                </a:p>
              </p:txBody>
            </p:sp>
            <p:pic>
              <p:nvPicPr>
                <p:cNvPr id="32" name="Graphic 31" descr="Caret Right with solid fill">
                  <a:extLst>
                    <a:ext uri="{FF2B5EF4-FFF2-40B4-BE49-F238E27FC236}">
                      <a16:creationId xmlns:a16="http://schemas.microsoft.com/office/drawing/2014/main" id="{60AD79E8-9CC5-C361-6856-ADC60C9343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0546" y="538407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3" name="Graphic 32" descr="Caret Right with solid fill">
                  <a:extLst>
                    <a:ext uri="{FF2B5EF4-FFF2-40B4-BE49-F238E27FC236}">
                      <a16:creationId xmlns:a16="http://schemas.microsoft.com/office/drawing/2014/main" id="{0877C760-0209-A88A-924C-0965351B3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400" y="6057900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26" name="Graphic 25" descr="Caret Right with solid fill">
                <a:extLst>
                  <a:ext uri="{FF2B5EF4-FFF2-40B4-BE49-F238E27FC236}">
                    <a16:creationId xmlns:a16="http://schemas.microsoft.com/office/drawing/2014/main" id="{C8275E4E-9800-A6AD-A4CC-258114C3F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81400" y="6667500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0" name="Freeform 3">
            <a:extLst>
              <a:ext uri="{FF2B5EF4-FFF2-40B4-BE49-F238E27FC236}">
                <a16:creationId xmlns:a16="http://schemas.microsoft.com/office/drawing/2014/main" id="{BCF6DBF9-22E5-8589-E2AF-B91C640CE63B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4" name="Freeform 3">
            <a:extLst>
              <a:ext uri="{FF2B5EF4-FFF2-40B4-BE49-F238E27FC236}">
                <a16:creationId xmlns:a16="http://schemas.microsoft.com/office/drawing/2014/main" id="{20B21057-20BA-C5A5-3FDE-EB79B4D1D03E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EB4D-E53F-A8EA-95F0-958D08EF1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92" y="723900"/>
            <a:ext cx="15360616" cy="59817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733967-0EB5-33B9-D9FE-C7A8FBB86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704" y="6165640"/>
            <a:ext cx="3562350" cy="41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565</Words>
  <Application>Microsoft Office PowerPoint</Application>
  <PresentationFormat>Custom</PresentationFormat>
  <Paragraphs>51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PSL Advert Pro (พีเอสแอล แอ็ดเวิร์ท)</vt:lpstr>
      <vt:lpstr>Arial</vt:lpstr>
      <vt:lpstr>Bai Jamjuree</vt:lpstr>
      <vt:lpstr>Calibri</vt:lpstr>
      <vt:lpstr>TH Sarabun New</vt:lpstr>
      <vt:lpstr>Aptos</vt:lpstr>
      <vt:lpstr>Gliker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20</cp:revision>
  <dcterms:created xsi:type="dcterms:W3CDTF">2006-08-16T00:00:00Z</dcterms:created>
  <dcterms:modified xsi:type="dcterms:W3CDTF">2025-07-13T06:39:42Z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