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73" r:id="rId2"/>
    <p:sldId id="292" r:id="rId3"/>
    <p:sldId id="259" r:id="rId4"/>
    <p:sldId id="277" r:id="rId5"/>
    <p:sldId id="272" r:id="rId6"/>
    <p:sldId id="260" r:id="rId7"/>
    <p:sldId id="268" r:id="rId8"/>
    <p:sldId id="274" r:id="rId9"/>
    <p:sldId id="276" r:id="rId10"/>
  </p:sldIdLst>
  <p:sldSz cx="18288000" cy="10287000"/>
  <p:notesSz cx="6858000" cy="9144000"/>
  <p:embeddedFontLst>
    <p:embeddedFont>
      <p:font typeface="Bai Jamjuree" panose="020B0604020202020204" charset="-34"/>
      <p:regular r:id="rId12"/>
      <p:bold r:id="rId13"/>
      <p:italic r:id="rId14"/>
      <p:boldItalic r:id="rId15"/>
    </p:embeddedFont>
    <p:embeddedFont>
      <p:font typeface="Gliker Semi-Bold" panose="020B0604020202020204" charset="0"/>
      <p:regular r:id="rId16"/>
    </p:embeddedFont>
    <p:embeddedFont>
      <p:font typeface="LilyUPC" panose="020B0604020202020204" pitchFamily="34" charset="-34"/>
      <p:regular r:id="rId17"/>
      <p:bold r:id="rId18"/>
      <p:italic r:id="rId19"/>
      <p:boldItalic r:id="rId20"/>
    </p:embeddedFont>
    <p:embeddedFont>
      <p:font typeface="PSL Advert Pro (พีเอสแอล แอ็ดเวิร์ท)" panose="02000506000000020004" charset="-34"/>
      <p:regular r:id="rId21"/>
      <p:bold r:id="rId22"/>
      <p:italic r:id="rId23"/>
      <p:boldItalic r:id="rId24"/>
    </p:embeddedFont>
    <p:embeddedFont>
      <p:font typeface="TH Sarabun New" panose="020B0500040200020003" pitchFamily="34" charset="-34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BD464-EAB5-4ABB-862B-DC2BE4213F4F}" type="datetimeFigureOut">
              <a:rPr lang="th-TH" smtClean="0"/>
              <a:t>13/07/68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98271-E77A-42E1-B531-44CE3B1E90B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8345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98271-E77A-42E1-B531-44CE3B1E90B3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1077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698271-E77A-42E1-B531-44CE3B1E90B3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1437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sv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tiff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4FE8415-730F-87C9-748A-9D1F12C80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58320"/>
            <a:ext cx="18647746" cy="1070614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7295807" y="2043163"/>
            <a:ext cx="3086100" cy="1199054"/>
            <a:chOff x="1377823" y="236193"/>
            <a:chExt cx="812800" cy="315800"/>
          </a:xfrm>
        </p:grpSpPr>
        <p:sp>
          <p:nvSpPr>
            <p:cNvPr id="12" name="Freeform 12"/>
            <p:cNvSpPr/>
            <p:nvPr/>
          </p:nvSpPr>
          <p:spPr>
            <a:xfrm>
              <a:off x="1377823" y="236193"/>
              <a:ext cx="812800" cy="259472"/>
            </a:xfrm>
            <a:custGeom>
              <a:avLst/>
              <a:gdLst/>
              <a:ahLst/>
              <a:cxnLst/>
              <a:rect l="l" t="t" r="r" b="b"/>
              <a:pathLst>
                <a:path w="812800" h="211847">
                  <a:moveTo>
                    <a:pt x="50173" y="0"/>
                  </a:moveTo>
                  <a:lnTo>
                    <a:pt x="762627" y="0"/>
                  </a:lnTo>
                  <a:cubicBezTo>
                    <a:pt x="775934" y="0"/>
                    <a:pt x="788695" y="5286"/>
                    <a:pt x="798105" y="14695"/>
                  </a:cubicBezTo>
                  <a:cubicBezTo>
                    <a:pt x="807514" y="24105"/>
                    <a:pt x="812800" y="36866"/>
                    <a:pt x="812800" y="50173"/>
                  </a:cubicBezTo>
                  <a:lnTo>
                    <a:pt x="812800" y="161675"/>
                  </a:lnTo>
                  <a:cubicBezTo>
                    <a:pt x="812800" y="174981"/>
                    <a:pt x="807514" y="187743"/>
                    <a:pt x="798105" y="197152"/>
                  </a:cubicBezTo>
                  <a:cubicBezTo>
                    <a:pt x="788695" y="206561"/>
                    <a:pt x="775934" y="211847"/>
                    <a:pt x="762627" y="211847"/>
                  </a:cubicBezTo>
                  <a:lnTo>
                    <a:pt x="50173" y="211847"/>
                  </a:lnTo>
                  <a:cubicBezTo>
                    <a:pt x="36866" y="211847"/>
                    <a:pt x="24105" y="206561"/>
                    <a:pt x="14695" y="197152"/>
                  </a:cubicBezTo>
                  <a:cubicBezTo>
                    <a:pt x="5286" y="187743"/>
                    <a:pt x="0" y="174981"/>
                    <a:pt x="0" y="161675"/>
                  </a:cubicBezTo>
                  <a:lnTo>
                    <a:pt x="0" y="50173"/>
                  </a:lnTo>
                  <a:cubicBezTo>
                    <a:pt x="0" y="36866"/>
                    <a:pt x="5286" y="24105"/>
                    <a:pt x="14695" y="14695"/>
                  </a:cubicBezTo>
                  <a:cubicBezTo>
                    <a:pt x="24105" y="5286"/>
                    <a:pt x="36866" y="0"/>
                    <a:pt x="50173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txBody>
            <a:bodyPr/>
            <a:lstStyle/>
            <a:p>
              <a:endParaRPr lang="th-TH" sz="9600" dirty="0">
                <a:latin typeface="Bai Jamjuree" panose="00000500000000000000" pitchFamily="2" charset="-34"/>
                <a:cs typeface="Bai Jamjuree" panose="00000500000000000000" pitchFamily="2" charset="-34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77823" y="292521"/>
              <a:ext cx="812800" cy="2594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r>
                <a:rPr lang="th-TH" sz="4400" b="1" spc="219" dirty="0">
                  <a:solidFill>
                    <a:srgbClr val="002060"/>
                  </a:solidFill>
                  <a:latin typeface="Bai Jamjuree" panose="00000500000000000000" pitchFamily="2" charset="-34"/>
                  <a:ea typeface="Lato"/>
                  <a:cs typeface="Bai Jamjuree" panose="00000500000000000000" pitchFamily="2" charset="-34"/>
                  <a:sym typeface="Lato"/>
                </a:rPr>
                <a:t>บทเรียนที่</a:t>
              </a:r>
              <a:endParaRPr lang="en-US" sz="4400" b="1" spc="219" dirty="0">
                <a:solidFill>
                  <a:srgbClr val="002060"/>
                </a:solidFill>
                <a:latin typeface="Bai Jamjuree" panose="00000500000000000000" pitchFamily="2" charset="-34"/>
                <a:ea typeface="Lato"/>
                <a:cs typeface="Bai Jamjuree" panose="00000500000000000000" pitchFamily="2" charset="-34"/>
                <a:sym typeface="Lato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324526" y="3924705"/>
            <a:ext cx="10534993" cy="2514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8800" b="1" dirty="0">
                <a:solidFill>
                  <a:schemeClr val="accent6">
                    <a:lumMod val="50000"/>
                  </a:schemeClr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  <a:sym typeface="Gliker Semi-Bold"/>
              </a:rPr>
              <a:t>ทักษะลูกเสือ</a:t>
            </a:r>
          </a:p>
          <a:p>
            <a:pPr lvl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th-TH" sz="8800" b="1" dirty="0">
                <a:solidFill>
                  <a:schemeClr val="accent6">
                    <a:lumMod val="50000"/>
                  </a:schemeClr>
                </a:solidFill>
                <a:latin typeface="Bai Jamjuree" panose="00000500000000000000" pitchFamily="2" charset="-34"/>
                <a:ea typeface="+mj-ea"/>
                <a:cs typeface="Bai Jamjuree" panose="00000500000000000000" pitchFamily="2" charset="-34"/>
                <a:sym typeface="Gliker Semi-Bold"/>
              </a:rPr>
              <a:t>เพื่อการให้บริการ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09B2EDF-BF6B-BA4A-A6AA-E58290405E64}"/>
              </a:ext>
            </a:extLst>
          </p:cNvPr>
          <p:cNvSpPr/>
          <p:nvPr/>
        </p:nvSpPr>
        <p:spPr>
          <a:xfrm>
            <a:off x="10591800" y="1790775"/>
            <a:ext cx="1489957" cy="148995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002060"/>
                </a:solidFill>
              </a:rPr>
              <a:t>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BF3B27-3BBA-DFF4-3F6E-C6A41DF300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515" y="1990688"/>
            <a:ext cx="5353385" cy="5270679"/>
          </a:xfrm>
          <a:prstGeom prst="round2Diag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189705" y="0"/>
            <a:ext cx="12098296" cy="10287000"/>
            <a:chOff x="0" y="0"/>
            <a:chExt cx="2709331" cy="27093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9331" cy="2709333"/>
            </a:xfrm>
            <a:custGeom>
              <a:avLst/>
              <a:gdLst/>
              <a:ahLst/>
              <a:cxnLst/>
              <a:rect l="l" t="t" r="r" b="b"/>
              <a:pathLst>
                <a:path w="2709331" h="2709333">
                  <a:moveTo>
                    <a:pt x="0" y="0"/>
                  </a:moveTo>
                  <a:lnTo>
                    <a:pt x="2709331" y="0"/>
                  </a:lnTo>
                  <a:lnTo>
                    <a:pt x="270933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2F1F1">
                <a:alpha val="80000"/>
              </a:srgbClr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709331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32" name="Group 2">
            <a:extLst>
              <a:ext uri="{FF2B5EF4-FFF2-40B4-BE49-F238E27FC236}">
                <a16:creationId xmlns:a16="http://schemas.microsoft.com/office/drawing/2014/main" id="{529AF8E9-250A-9644-F2A9-1006A1C03347}"/>
              </a:ext>
            </a:extLst>
          </p:cNvPr>
          <p:cNvGrpSpPr/>
          <p:nvPr/>
        </p:nvGrpSpPr>
        <p:grpSpPr>
          <a:xfrm>
            <a:off x="-46827" y="23737"/>
            <a:ext cx="18347897" cy="3557197"/>
            <a:chOff x="0" y="0"/>
            <a:chExt cx="4832368" cy="1177744"/>
          </a:xfrm>
        </p:grpSpPr>
        <p:sp>
          <p:nvSpPr>
            <p:cNvPr id="33" name="Freeform 3">
              <a:extLst>
                <a:ext uri="{FF2B5EF4-FFF2-40B4-BE49-F238E27FC236}">
                  <a16:creationId xmlns:a16="http://schemas.microsoft.com/office/drawing/2014/main" id="{10F46979-D1F5-3F27-2DB1-BE182DF59A8F}"/>
                </a:ext>
              </a:extLst>
            </p:cNvPr>
            <p:cNvSpPr/>
            <p:nvPr/>
          </p:nvSpPr>
          <p:spPr>
            <a:xfrm>
              <a:off x="0" y="0"/>
              <a:ext cx="4832368" cy="1177744"/>
            </a:xfrm>
            <a:custGeom>
              <a:avLst/>
              <a:gdLst/>
              <a:ahLst/>
              <a:cxnLst/>
              <a:rect l="l" t="t" r="r" b="b"/>
              <a:pathLst>
                <a:path w="4832368" h="1177744">
                  <a:moveTo>
                    <a:pt x="0" y="0"/>
                  </a:moveTo>
                  <a:lnTo>
                    <a:pt x="4832368" y="0"/>
                  </a:lnTo>
                  <a:lnTo>
                    <a:pt x="4832368" y="1177744"/>
                  </a:lnTo>
                  <a:lnTo>
                    <a:pt x="0" y="1177744"/>
                  </a:lnTo>
                  <a:close/>
                </a:path>
              </a:pathLst>
            </a:custGeom>
            <a:solidFill>
              <a:srgbClr val="9BE9FF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34" name="TextBox 4">
              <a:extLst>
                <a:ext uri="{FF2B5EF4-FFF2-40B4-BE49-F238E27FC236}">
                  <a16:creationId xmlns:a16="http://schemas.microsoft.com/office/drawing/2014/main" id="{B769203B-F9DC-F762-72B5-601649450191}"/>
                </a:ext>
              </a:extLst>
            </p:cNvPr>
            <p:cNvSpPr txBox="1"/>
            <p:nvPr/>
          </p:nvSpPr>
          <p:spPr>
            <a:xfrm>
              <a:off x="0" y="-38100"/>
              <a:ext cx="4832368" cy="1215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2" name="Freeform 11">
            <a:extLst>
              <a:ext uri="{FF2B5EF4-FFF2-40B4-BE49-F238E27FC236}">
                <a16:creationId xmlns:a16="http://schemas.microsoft.com/office/drawing/2014/main" id="{B5C05BF3-EDFF-E372-5B45-6423424EB246}"/>
              </a:ext>
            </a:extLst>
          </p:cNvPr>
          <p:cNvSpPr/>
          <p:nvPr/>
        </p:nvSpPr>
        <p:spPr>
          <a:xfrm>
            <a:off x="15354315" y="207374"/>
            <a:ext cx="2497972" cy="2457096"/>
          </a:xfrm>
          <a:custGeom>
            <a:avLst/>
            <a:gdLst/>
            <a:ahLst/>
            <a:cxnLst/>
            <a:rect l="l" t="t" r="r" b="b"/>
            <a:pathLst>
              <a:path w="2497972" h="2457096">
                <a:moveTo>
                  <a:pt x="0" y="0"/>
                </a:moveTo>
                <a:lnTo>
                  <a:pt x="2497971" y="0"/>
                </a:lnTo>
                <a:lnTo>
                  <a:pt x="2497971" y="2457096"/>
                </a:lnTo>
                <a:lnTo>
                  <a:pt x="0" y="245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3" name="Freeform 15">
            <a:extLst>
              <a:ext uri="{FF2B5EF4-FFF2-40B4-BE49-F238E27FC236}">
                <a16:creationId xmlns:a16="http://schemas.microsoft.com/office/drawing/2014/main" id="{0B72ED08-A788-23A7-0ACA-25A850E095C9}"/>
              </a:ext>
            </a:extLst>
          </p:cNvPr>
          <p:cNvSpPr/>
          <p:nvPr/>
        </p:nvSpPr>
        <p:spPr>
          <a:xfrm>
            <a:off x="-46827" y="-69047"/>
            <a:ext cx="3317088" cy="1641958"/>
          </a:xfrm>
          <a:custGeom>
            <a:avLst/>
            <a:gdLst/>
            <a:ahLst/>
            <a:cxnLst/>
            <a:rect l="l" t="t" r="r" b="b"/>
            <a:pathLst>
              <a:path w="3317088" h="1641958">
                <a:moveTo>
                  <a:pt x="0" y="0"/>
                </a:moveTo>
                <a:lnTo>
                  <a:pt x="3317087" y="0"/>
                </a:lnTo>
                <a:lnTo>
                  <a:pt x="3317087" y="1641959"/>
                </a:lnTo>
                <a:lnTo>
                  <a:pt x="0" y="16419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4" name="Freeform 21">
            <a:extLst>
              <a:ext uri="{FF2B5EF4-FFF2-40B4-BE49-F238E27FC236}">
                <a16:creationId xmlns:a16="http://schemas.microsoft.com/office/drawing/2014/main" id="{C0D33425-9816-706B-A2A3-CDC478FBD02B}"/>
              </a:ext>
            </a:extLst>
          </p:cNvPr>
          <p:cNvSpPr/>
          <p:nvPr/>
        </p:nvSpPr>
        <p:spPr>
          <a:xfrm rot="297651">
            <a:off x="12421409" y="292158"/>
            <a:ext cx="2425658" cy="1111392"/>
          </a:xfrm>
          <a:custGeom>
            <a:avLst/>
            <a:gdLst/>
            <a:ahLst/>
            <a:cxnLst/>
            <a:rect l="l" t="t" r="r" b="b"/>
            <a:pathLst>
              <a:path w="2425658" h="1111392">
                <a:moveTo>
                  <a:pt x="0" y="0"/>
                </a:moveTo>
                <a:lnTo>
                  <a:pt x="2425658" y="0"/>
                </a:lnTo>
                <a:lnTo>
                  <a:pt x="2425658" y="1111393"/>
                </a:lnTo>
                <a:lnTo>
                  <a:pt x="0" y="1111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5" name="Freeform 7">
            <a:extLst>
              <a:ext uri="{FF2B5EF4-FFF2-40B4-BE49-F238E27FC236}">
                <a16:creationId xmlns:a16="http://schemas.microsoft.com/office/drawing/2014/main" id="{4A635DE2-E41E-C787-513A-2C246AE2DB1E}"/>
              </a:ext>
            </a:extLst>
          </p:cNvPr>
          <p:cNvSpPr/>
          <p:nvPr/>
        </p:nvSpPr>
        <p:spPr>
          <a:xfrm>
            <a:off x="154125" y="3200629"/>
            <a:ext cx="3635414" cy="5566868"/>
          </a:xfrm>
          <a:custGeom>
            <a:avLst/>
            <a:gdLst/>
            <a:ahLst/>
            <a:cxnLst/>
            <a:rect l="l" t="t" r="r" b="b"/>
            <a:pathLst>
              <a:path w="5394163" h="8260024">
                <a:moveTo>
                  <a:pt x="0" y="0"/>
                </a:moveTo>
                <a:lnTo>
                  <a:pt x="5394163" y="0"/>
                </a:lnTo>
                <a:lnTo>
                  <a:pt x="5394163" y="8260024"/>
                </a:lnTo>
                <a:lnTo>
                  <a:pt x="0" y="82600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sp>
        <p:nvSpPr>
          <p:cNvPr id="46" name="Freeform 12">
            <a:extLst>
              <a:ext uri="{FF2B5EF4-FFF2-40B4-BE49-F238E27FC236}">
                <a16:creationId xmlns:a16="http://schemas.microsoft.com/office/drawing/2014/main" id="{500B2AD2-F1B1-95C5-7D0C-905B2BD21F58}"/>
              </a:ext>
            </a:extLst>
          </p:cNvPr>
          <p:cNvSpPr/>
          <p:nvPr/>
        </p:nvSpPr>
        <p:spPr>
          <a:xfrm>
            <a:off x="314110" y="6759260"/>
            <a:ext cx="3833869" cy="3039212"/>
          </a:xfrm>
          <a:custGeom>
            <a:avLst/>
            <a:gdLst/>
            <a:ahLst/>
            <a:cxnLst/>
            <a:rect l="l" t="t" r="r" b="b"/>
            <a:pathLst>
              <a:path w="3833869" h="3039212">
                <a:moveTo>
                  <a:pt x="0" y="0"/>
                </a:moveTo>
                <a:lnTo>
                  <a:pt x="3833869" y="0"/>
                </a:lnTo>
                <a:lnTo>
                  <a:pt x="3833869" y="3039213"/>
                </a:lnTo>
                <a:lnTo>
                  <a:pt x="0" y="30392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47" name="Group 13">
            <a:extLst>
              <a:ext uri="{FF2B5EF4-FFF2-40B4-BE49-F238E27FC236}">
                <a16:creationId xmlns:a16="http://schemas.microsoft.com/office/drawing/2014/main" id="{51D4CCE3-0665-C68F-8E2C-6716ED51FC8C}"/>
              </a:ext>
            </a:extLst>
          </p:cNvPr>
          <p:cNvGrpSpPr/>
          <p:nvPr/>
        </p:nvGrpSpPr>
        <p:grpSpPr>
          <a:xfrm>
            <a:off x="312763" y="8000091"/>
            <a:ext cx="4868837" cy="2248518"/>
            <a:chOff x="0" y="0"/>
            <a:chExt cx="6491783" cy="2998024"/>
          </a:xfrm>
        </p:grpSpPr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145251BB-16BC-953B-235A-A4E6330A053E}"/>
                </a:ext>
              </a:extLst>
            </p:cNvPr>
            <p:cNvSpPr/>
            <p:nvPr/>
          </p:nvSpPr>
          <p:spPr>
            <a:xfrm>
              <a:off x="0" y="0"/>
              <a:ext cx="6491783" cy="2998024"/>
            </a:xfrm>
            <a:custGeom>
              <a:avLst/>
              <a:gdLst/>
              <a:ahLst/>
              <a:cxnLst/>
              <a:rect l="l" t="t" r="r" b="b"/>
              <a:pathLst>
                <a:path w="6491783" h="2998024">
                  <a:moveTo>
                    <a:pt x="0" y="0"/>
                  </a:moveTo>
                  <a:lnTo>
                    <a:pt x="6491783" y="0"/>
                  </a:lnTo>
                  <a:lnTo>
                    <a:pt x="6491783" y="2998024"/>
                  </a:lnTo>
                  <a:lnTo>
                    <a:pt x="0" y="2998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75BF7708-9C67-6631-FE40-88A04ACFF1EF}"/>
                </a:ext>
              </a:extLst>
            </p:cNvPr>
            <p:cNvSpPr/>
            <p:nvPr/>
          </p:nvSpPr>
          <p:spPr>
            <a:xfrm>
              <a:off x="4736382" y="1292101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5"/>
                  </a:lnTo>
                  <a:lnTo>
                    <a:pt x="0" y="500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2F3FD5FF-1B23-EC45-7849-D1D0D6A5D8A5}"/>
                </a:ext>
              </a:extLst>
            </p:cNvPr>
            <p:cNvSpPr/>
            <p:nvPr/>
          </p:nvSpPr>
          <p:spPr>
            <a:xfrm>
              <a:off x="3700701" y="2234764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0" y="0"/>
                  </a:lnTo>
                  <a:lnTo>
                    <a:pt x="540690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450B2DFE-9EDF-5B8B-7DEF-C8BB1C730246}"/>
                </a:ext>
              </a:extLst>
            </p:cNvPr>
            <p:cNvSpPr/>
            <p:nvPr/>
          </p:nvSpPr>
          <p:spPr>
            <a:xfrm rot="2700000">
              <a:off x="3062280" y="892477"/>
              <a:ext cx="540690" cy="500384"/>
            </a:xfrm>
            <a:custGeom>
              <a:avLst/>
              <a:gdLst/>
              <a:ahLst/>
              <a:cxnLst/>
              <a:rect l="l" t="t" r="r" b="b"/>
              <a:pathLst>
                <a:path w="540690" h="500384">
                  <a:moveTo>
                    <a:pt x="0" y="0"/>
                  </a:moveTo>
                  <a:lnTo>
                    <a:pt x="540691" y="0"/>
                  </a:lnTo>
                  <a:lnTo>
                    <a:pt x="540691" y="500384"/>
                  </a:lnTo>
                  <a:lnTo>
                    <a:pt x="0" y="500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th-TH"/>
            </a:p>
          </p:txBody>
        </p:sp>
      </p:grpSp>
      <p:sp>
        <p:nvSpPr>
          <p:cNvPr id="52" name="TextBox 8">
            <a:extLst>
              <a:ext uri="{FF2B5EF4-FFF2-40B4-BE49-F238E27FC236}">
                <a16:creationId xmlns:a16="http://schemas.microsoft.com/office/drawing/2014/main" id="{13690EE4-4665-2D0B-A0CC-45AD0EF921BE}"/>
              </a:ext>
            </a:extLst>
          </p:cNvPr>
          <p:cNvSpPr txBox="1"/>
          <p:nvPr/>
        </p:nvSpPr>
        <p:spPr>
          <a:xfrm>
            <a:off x="4835112" y="1379265"/>
            <a:ext cx="9002838" cy="1103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400"/>
              </a:lnSpc>
            </a:pPr>
            <a:r>
              <a:rPr lang="th-TH" sz="9600" b="1" spc="300" dirty="0">
                <a:solidFill>
                  <a:srgbClr val="002060"/>
                </a:solidFill>
                <a:latin typeface="Bai Jamjuree" panose="00000500000000000000" pitchFamily="2" charset="-34"/>
                <a:ea typeface="Helios Extended Bold"/>
                <a:cs typeface="Bai Jamjuree" panose="00000500000000000000" pitchFamily="2" charset="-34"/>
                <a:sym typeface="Helios Extended Bold"/>
              </a:rPr>
              <a:t>สาระการเรียนรู้</a:t>
            </a:r>
            <a:endParaRPr lang="en-US" sz="9600" b="1" spc="300" dirty="0">
              <a:solidFill>
                <a:srgbClr val="002060"/>
              </a:solidFill>
              <a:latin typeface="Bai Jamjuree" panose="00000500000000000000" pitchFamily="2" charset="-34"/>
              <a:ea typeface="Helios Extended Bold"/>
              <a:cs typeface="Bai Jamjuree" panose="00000500000000000000" pitchFamily="2" charset="-34"/>
              <a:sym typeface="Helios Extended Bold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6641BF9-1D1F-6175-527B-359E4FEE7688}"/>
              </a:ext>
            </a:extLst>
          </p:cNvPr>
          <p:cNvGrpSpPr/>
          <p:nvPr/>
        </p:nvGrpSpPr>
        <p:grpSpPr>
          <a:xfrm>
            <a:off x="7315027" y="4400703"/>
            <a:ext cx="9937572" cy="830997"/>
            <a:chOff x="8826631" y="1684355"/>
            <a:chExt cx="9937572" cy="830997"/>
          </a:xfrm>
        </p:grpSpPr>
        <p:sp>
          <p:nvSpPr>
            <p:cNvPr id="14" name="Rounded Rectangle 26">
              <a:extLst>
                <a:ext uri="{FF2B5EF4-FFF2-40B4-BE49-F238E27FC236}">
                  <a16:creationId xmlns:a16="http://schemas.microsoft.com/office/drawing/2014/main" id="{8BF5C5DF-A44F-9DC0-1D38-1C2D43DA6B21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5" name="กล่องข้อความ 17">
              <a:extLst>
                <a:ext uri="{FF2B5EF4-FFF2-40B4-BE49-F238E27FC236}">
                  <a16:creationId xmlns:a16="http://schemas.microsoft.com/office/drawing/2014/main" id="{2E9571C4-7F66-3B34-6051-8E0E91386E70}"/>
                </a:ext>
              </a:extLst>
            </p:cNvPr>
            <p:cNvSpPr txBox="1"/>
            <p:nvPr/>
          </p:nvSpPr>
          <p:spPr>
            <a:xfrm>
              <a:off x="8826631" y="1684355"/>
              <a:ext cx="993757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 rtl="0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1.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ความหมายและความสำคัญของการบริการ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9597271-0608-8108-4B8C-6692A4359A84}"/>
                </a:ext>
              </a:extLst>
            </p:cNvPr>
            <p:cNvCxnSpPr>
              <a:cxnSpLocks/>
            </p:cNvCxnSpPr>
            <p:nvPr/>
          </p:nvCxnSpPr>
          <p:spPr>
            <a:xfrm>
              <a:off x="9451501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5033674-1EFF-7B48-B64F-57F147905ABF}"/>
              </a:ext>
            </a:extLst>
          </p:cNvPr>
          <p:cNvGrpSpPr/>
          <p:nvPr/>
        </p:nvGrpSpPr>
        <p:grpSpPr>
          <a:xfrm>
            <a:off x="7315027" y="5238903"/>
            <a:ext cx="10286993" cy="830997"/>
            <a:chOff x="8926011" y="1700814"/>
            <a:chExt cx="10286993" cy="830997"/>
          </a:xfrm>
        </p:grpSpPr>
        <p:sp>
          <p:nvSpPr>
            <p:cNvPr id="18" name="Rounded Rectangle 92">
              <a:extLst>
                <a:ext uri="{FF2B5EF4-FFF2-40B4-BE49-F238E27FC236}">
                  <a16:creationId xmlns:a16="http://schemas.microsoft.com/office/drawing/2014/main" id="{BBB22942-FDED-F800-F7E1-2C3C0B60E889}"/>
                </a:ext>
              </a:extLst>
            </p:cNvPr>
            <p:cNvSpPr/>
            <p:nvPr/>
          </p:nvSpPr>
          <p:spPr>
            <a:xfrm>
              <a:off x="892664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9" name="กล่องข้อความ 17">
              <a:extLst>
                <a:ext uri="{FF2B5EF4-FFF2-40B4-BE49-F238E27FC236}">
                  <a16:creationId xmlns:a16="http://schemas.microsoft.com/office/drawing/2014/main" id="{73482DDD-D7DD-2A4B-E598-77A18238A431}"/>
                </a:ext>
              </a:extLst>
            </p:cNvPr>
            <p:cNvSpPr txBox="1"/>
            <p:nvPr/>
          </p:nvSpPr>
          <p:spPr>
            <a:xfrm>
              <a:off x="8926011" y="1700814"/>
              <a:ext cx="1028699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2</a:t>
              </a:r>
              <a:r>
                <a:rPr lang="en-US" sz="4800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หลักในการให้บริการ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4862927-66C4-E9B9-9D0E-8E83D4477A0C}"/>
                </a:ext>
              </a:extLst>
            </p:cNvPr>
            <p:cNvCxnSpPr>
              <a:cxnSpLocks/>
            </p:cNvCxnSpPr>
            <p:nvPr/>
          </p:nvCxnSpPr>
          <p:spPr>
            <a:xfrm>
              <a:off x="9535611" y="1872323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F7EA927-3288-73ED-AEC2-25691874603C}"/>
              </a:ext>
            </a:extLst>
          </p:cNvPr>
          <p:cNvGrpSpPr/>
          <p:nvPr/>
        </p:nvGrpSpPr>
        <p:grpSpPr>
          <a:xfrm>
            <a:off x="7330297" y="6077103"/>
            <a:ext cx="10271722" cy="830997"/>
            <a:chOff x="8926011" y="1700814"/>
            <a:chExt cx="10271722" cy="830997"/>
          </a:xfrm>
        </p:grpSpPr>
        <p:sp>
          <p:nvSpPr>
            <p:cNvPr id="3" name="Rounded Rectangle 92">
              <a:extLst>
                <a:ext uri="{FF2B5EF4-FFF2-40B4-BE49-F238E27FC236}">
                  <a16:creationId xmlns:a16="http://schemas.microsoft.com/office/drawing/2014/main" id="{855D19CB-1D09-6597-E14B-C9532E17F024}"/>
                </a:ext>
              </a:extLst>
            </p:cNvPr>
            <p:cNvSpPr/>
            <p:nvPr/>
          </p:nvSpPr>
          <p:spPr>
            <a:xfrm>
              <a:off x="892664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7" name="กล่องข้อความ 17">
              <a:extLst>
                <a:ext uri="{FF2B5EF4-FFF2-40B4-BE49-F238E27FC236}">
                  <a16:creationId xmlns:a16="http://schemas.microsoft.com/office/drawing/2014/main" id="{FE020097-928F-A31F-9B42-9C4AC9C72C92}"/>
                </a:ext>
              </a:extLst>
            </p:cNvPr>
            <p:cNvSpPr txBox="1"/>
            <p:nvPr/>
          </p:nvSpPr>
          <p:spPr>
            <a:xfrm>
              <a:off x="8926011" y="1700814"/>
              <a:ext cx="1027172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3</a:t>
              </a:r>
              <a:r>
                <a:rPr lang="en-US" sz="4800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ประเภทของการให้บริการ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D945287-3CB8-3806-2964-CD1B491E118F}"/>
                </a:ext>
              </a:extLst>
            </p:cNvPr>
            <p:cNvCxnSpPr>
              <a:cxnSpLocks/>
            </p:cNvCxnSpPr>
            <p:nvPr/>
          </p:nvCxnSpPr>
          <p:spPr>
            <a:xfrm>
              <a:off x="9535611" y="1872323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03055F7-C666-E147-6C53-7BEC75A8CA9D}"/>
              </a:ext>
            </a:extLst>
          </p:cNvPr>
          <p:cNvGrpSpPr/>
          <p:nvPr/>
        </p:nvGrpSpPr>
        <p:grpSpPr>
          <a:xfrm>
            <a:off x="7299757" y="6911839"/>
            <a:ext cx="9937572" cy="830997"/>
            <a:chOff x="8826631" y="1684355"/>
            <a:chExt cx="9937572" cy="830997"/>
          </a:xfrm>
        </p:grpSpPr>
        <p:sp>
          <p:nvSpPr>
            <p:cNvPr id="10" name="Rounded Rectangle 26">
              <a:extLst>
                <a:ext uri="{FF2B5EF4-FFF2-40B4-BE49-F238E27FC236}">
                  <a16:creationId xmlns:a16="http://schemas.microsoft.com/office/drawing/2014/main" id="{CC276A10-366E-A736-396C-7F3AF3E78339}"/>
                </a:ext>
              </a:extLst>
            </p:cNvPr>
            <p:cNvSpPr/>
            <p:nvPr/>
          </p:nvSpPr>
          <p:spPr>
            <a:xfrm>
              <a:off x="883920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11" name="กล่องข้อความ 17">
              <a:extLst>
                <a:ext uri="{FF2B5EF4-FFF2-40B4-BE49-F238E27FC236}">
                  <a16:creationId xmlns:a16="http://schemas.microsoft.com/office/drawing/2014/main" id="{EB0A4C99-1391-1FD7-3AAC-FE2A726F0EAB}"/>
                </a:ext>
              </a:extLst>
            </p:cNvPr>
            <p:cNvSpPr txBox="1"/>
            <p:nvPr/>
          </p:nvSpPr>
          <p:spPr>
            <a:xfrm>
              <a:off x="8826631" y="1684355"/>
              <a:ext cx="993757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algn="just" rtl="0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4.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ลักษณะของการบริการชุมชน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49E86CE-8009-E0EE-404F-B23D332F578C}"/>
                </a:ext>
              </a:extLst>
            </p:cNvPr>
            <p:cNvCxnSpPr>
              <a:cxnSpLocks/>
            </p:cNvCxnSpPr>
            <p:nvPr/>
          </p:nvCxnSpPr>
          <p:spPr>
            <a:xfrm>
              <a:off x="9448800" y="1866900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69C55A-A6E9-36F1-3367-86A2785DF787}"/>
              </a:ext>
            </a:extLst>
          </p:cNvPr>
          <p:cNvGrpSpPr/>
          <p:nvPr/>
        </p:nvGrpSpPr>
        <p:grpSpPr>
          <a:xfrm>
            <a:off x="7299757" y="7750039"/>
            <a:ext cx="7898747" cy="830997"/>
            <a:chOff x="8926011" y="1700814"/>
            <a:chExt cx="7898747" cy="830997"/>
          </a:xfrm>
        </p:grpSpPr>
        <p:sp>
          <p:nvSpPr>
            <p:cNvPr id="22" name="Rounded Rectangle 92">
              <a:extLst>
                <a:ext uri="{FF2B5EF4-FFF2-40B4-BE49-F238E27FC236}">
                  <a16:creationId xmlns:a16="http://schemas.microsoft.com/office/drawing/2014/main" id="{FC9832F7-D655-9622-7C09-4A63911587C9}"/>
                </a:ext>
              </a:extLst>
            </p:cNvPr>
            <p:cNvSpPr/>
            <p:nvPr/>
          </p:nvSpPr>
          <p:spPr>
            <a:xfrm>
              <a:off x="8926640" y="1866900"/>
              <a:ext cx="457200" cy="457200"/>
            </a:xfrm>
            <a:prstGeom prst="roundRect">
              <a:avLst/>
            </a:prstGeom>
            <a:solidFill>
              <a:srgbClr val="3F4346"/>
            </a:solidFill>
          </p:spPr>
          <p:txBody>
            <a:bodyPr rtlCol="0" anchor="ctr"/>
            <a:lstStyle/>
            <a:p>
              <a:pPr algn="l"/>
              <a:endParaRPr lang="en-US" dirty="0"/>
            </a:p>
          </p:txBody>
        </p:sp>
        <p:sp>
          <p:nvSpPr>
            <p:cNvPr id="23" name="กล่องข้อความ 17">
              <a:extLst>
                <a:ext uri="{FF2B5EF4-FFF2-40B4-BE49-F238E27FC236}">
                  <a16:creationId xmlns:a16="http://schemas.microsoft.com/office/drawing/2014/main" id="{3CCA019A-F579-E896-021F-83E8D3D412DA}"/>
                </a:ext>
              </a:extLst>
            </p:cNvPr>
            <p:cNvSpPr txBox="1"/>
            <p:nvPr/>
          </p:nvSpPr>
          <p:spPr>
            <a:xfrm>
              <a:off x="8926011" y="1700814"/>
              <a:ext cx="789874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tabLst>
                  <a:tab pos="731520" algn="l"/>
                  <a:tab pos="914400" algn="l"/>
                </a:tabLst>
              </a:pPr>
              <a:r>
                <a:rPr lang="en-US" sz="3200" b="1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5</a:t>
              </a:r>
              <a:r>
                <a:rPr lang="en-US" sz="4800" dirty="0">
                  <a:solidFill>
                    <a:schemeClr val="bg1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.</a:t>
              </a:r>
              <a:r>
                <a:rPr lang="en-US" sz="4800" dirty="0">
                  <a:solidFill>
                    <a:srgbClr val="3F4346"/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	</a:t>
              </a:r>
              <a:r>
                <a:rPr lang="th-TH" sz="4800" b="1" dirty="0">
                  <a:latin typeface="TH Sarabun New" panose="020B0500040200020003" pitchFamily="34" charset="-34"/>
                  <a:cs typeface="TH Sarabun New" panose="020B0500040200020003" pitchFamily="34" charset="-34"/>
                  <a:sym typeface="Quicksand Medium"/>
                </a:rPr>
                <a:t>ประโยชน์ที่ได้จากการให้บริการ</a:t>
              </a:r>
              <a:endParaRPr lang="th-TH" sz="4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EB9AC89-20B7-CF6C-5FD0-845C15BF60DA}"/>
                </a:ext>
              </a:extLst>
            </p:cNvPr>
            <p:cNvCxnSpPr>
              <a:cxnSpLocks/>
            </p:cNvCxnSpPr>
            <p:nvPr/>
          </p:nvCxnSpPr>
          <p:spPr>
            <a:xfrm>
              <a:off x="9535611" y="1872323"/>
              <a:ext cx="0" cy="457200"/>
            </a:xfrm>
            <a:prstGeom prst="line">
              <a:avLst/>
            </a:prstGeom>
            <a:ln w="28575">
              <a:solidFill>
                <a:srgbClr val="3F434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055617CC-D61B-2A2D-CD2E-2B6407628BCD}"/>
              </a:ext>
            </a:extLst>
          </p:cNvPr>
          <p:cNvSpPr txBox="1"/>
          <p:nvPr/>
        </p:nvSpPr>
        <p:spPr>
          <a:xfrm>
            <a:off x="1184557" y="2626685"/>
            <a:ext cx="1554479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4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บริการ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หมายถึง การช่วยเหลือหรือการบำเพ็ญประโยชน์ต่อตนเอง ต่อผู้อื่น และต่อชุมชนลูกเสือวิสามัญจะต้องมีความเลื่อมใสศรัทธาในคำว่า “บริการ” และลงมือปฏิบัติเรื่องนี้อย่างจริงจังด้วยความจริงใจ โดยมีทักษะหรือความสามารถในการให้บริการนั้นด้วยความชํ่าชอง ว่องไว คือ ไว้ใจได้หรือเชื่อได้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BD4454-638E-B94A-3380-8D11147F4905}"/>
              </a:ext>
            </a:extLst>
          </p:cNvPr>
          <p:cNvGrpSpPr/>
          <p:nvPr/>
        </p:nvGrpSpPr>
        <p:grpSpPr>
          <a:xfrm>
            <a:off x="2133600" y="4899308"/>
            <a:ext cx="11657593" cy="3323986"/>
            <a:chOff x="4645397" y="6404996"/>
            <a:chExt cx="11657593" cy="33239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C8D7763-75CA-8316-36EA-C9DD8A6DA2B7}"/>
                </a:ext>
              </a:extLst>
            </p:cNvPr>
            <p:cNvSpPr txBox="1"/>
            <p:nvPr/>
          </p:nvSpPr>
          <p:spPr>
            <a:xfrm>
              <a:off x="4645397" y="6404996"/>
              <a:ext cx="1165759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sz="4400" b="1" dirty="0">
                  <a:solidFill>
                    <a:srgbClr val="00B05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ความเห็นของ บี.-พี. เกี่ยวกับ “บริการ” ยังมีชองโหวอยู 4 ประการ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335ED8D-E4FD-CBCE-7716-61510F555385}"/>
                </a:ext>
              </a:extLst>
            </p:cNvPr>
            <p:cNvSpPr txBox="1"/>
            <p:nvPr/>
          </p:nvSpPr>
          <p:spPr>
            <a:xfrm>
              <a:off x="4763493" y="7174437"/>
              <a:ext cx="82296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rabicPeriod"/>
              </a:pP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ลักษณะนิสัย และสติปญญา </a:t>
              </a:r>
            </a:p>
            <a:p>
              <a:pPr marL="457200" indent="-457200">
                <a:buAutoNum type="arabicPeriod"/>
              </a:pP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สุขภาพและพลัง </a:t>
              </a:r>
            </a:p>
            <a:p>
              <a:pPr marL="457200" indent="-457200">
                <a:buAutoNum type="arabicPeriod"/>
              </a:pP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การฝมือและทักษะ </a:t>
              </a:r>
            </a:p>
            <a:p>
              <a:pPr marL="457200" indent="-457200">
                <a:buAutoNum type="arabicPeriod"/>
              </a:pP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หนาที่พลเมืองและการบําเพ็ญประโยชนตอผูอื่น</a:t>
              </a:r>
            </a:p>
          </p:txBody>
        </p:sp>
      </p:grpSp>
      <p:sp>
        <p:nvSpPr>
          <p:cNvPr id="16" name="AutoShape 8">
            <a:extLst>
              <a:ext uri="{FF2B5EF4-FFF2-40B4-BE49-F238E27FC236}">
                <a16:creationId xmlns:a16="http://schemas.microsoft.com/office/drawing/2014/main" id="{6386A161-7FF3-27A6-7140-6A0CC4C583F8}"/>
              </a:ext>
            </a:extLst>
          </p:cNvPr>
          <p:cNvSpPr/>
          <p:nvPr/>
        </p:nvSpPr>
        <p:spPr>
          <a:xfrm>
            <a:off x="285750" y="4818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8" name="Freeform 9">
            <a:extLst>
              <a:ext uri="{FF2B5EF4-FFF2-40B4-BE49-F238E27FC236}">
                <a16:creationId xmlns:a16="http://schemas.microsoft.com/office/drawing/2014/main" id="{DF96D622-6DCA-48A4-0FDE-2226EFC9C77E}"/>
              </a:ext>
            </a:extLst>
          </p:cNvPr>
          <p:cNvSpPr/>
          <p:nvPr/>
        </p:nvSpPr>
        <p:spPr>
          <a:xfrm flipH="1">
            <a:off x="0" y="7826274"/>
            <a:ext cx="18288000" cy="2554546"/>
          </a:xfrm>
          <a:custGeom>
            <a:avLst/>
            <a:gdLst/>
            <a:ahLst/>
            <a:cxnLst/>
            <a:rect l="l" t="t" r="r" b="b"/>
            <a:pathLst>
              <a:path w="18288000" h="3857105">
                <a:moveTo>
                  <a:pt x="18288000" y="0"/>
                </a:moveTo>
                <a:lnTo>
                  <a:pt x="0" y="0"/>
                </a:lnTo>
                <a:lnTo>
                  <a:pt x="0" y="3857105"/>
                </a:lnTo>
                <a:lnTo>
                  <a:pt x="18288000" y="3857105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50990"/>
            </a:stretch>
          </a:blipFill>
        </p:spPr>
        <p:txBody>
          <a:bodyPr/>
          <a:lstStyle/>
          <a:p>
            <a:endParaRPr lang="th-TH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B875E9D-588A-2F7D-2670-1E5FB419A9AB}"/>
              </a:ext>
            </a:extLst>
          </p:cNvPr>
          <p:cNvGrpSpPr/>
          <p:nvPr/>
        </p:nvGrpSpPr>
        <p:grpSpPr>
          <a:xfrm>
            <a:off x="456201" y="201634"/>
            <a:ext cx="16939102" cy="2503466"/>
            <a:chOff x="3077163" y="1642439"/>
            <a:chExt cx="16939102" cy="25034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3387D44-CD4E-4465-1FA9-27715A4968CD}"/>
                </a:ext>
              </a:extLst>
            </p:cNvPr>
            <p:cNvGrpSpPr/>
            <p:nvPr/>
          </p:nvGrpSpPr>
          <p:grpSpPr>
            <a:xfrm rot="-142674">
              <a:off x="4870984" y="1986102"/>
              <a:ext cx="15145281" cy="1671447"/>
              <a:chOff x="-57327" y="-38100"/>
              <a:chExt cx="3988880" cy="440216"/>
            </a:xfrm>
          </p:grpSpPr>
          <p:sp>
            <p:nvSpPr>
              <p:cNvPr id="10" name="Freeform 19">
                <a:extLst>
                  <a:ext uri="{FF2B5EF4-FFF2-40B4-BE49-F238E27FC236}">
                    <a16:creationId xmlns:a16="http://schemas.microsoft.com/office/drawing/2014/main" id="{90CED1DA-DF55-9524-385D-54475120C4F6}"/>
                  </a:ext>
                </a:extLst>
              </p:cNvPr>
              <p:cNvSpPr/>
              <p:nvPr/>
            </p:nvSpPr>
            <p:spPr>
              <a:xfrm rot="142674">
                <a:off x="-57327" y="45798"/>
                <a:ext cx="3988880" cy="356318"/>
              </a:xfrm>
              <a:custGeom>
                <a:avLst/>
                <a:gdLst/>
                <a:ahLst/>
                <a:cxnLst/>
                <a:rect l="l" t="t" r="r" b="b"/>
                <a:pathLst>
                  <a:path w="2090689" h="398657">
                    <a:moveTo>
                      <a:pt x="29259" y="0"/>
                    </a:moveTo>
                    <a:lnTo>
                      <a:pt x="2061431" y="0"/>
                    </a:lnTo>
                    <a:cubicBezTo>
                      <a:pt x="2069191" y="0"/>
                      <a:pt x="2076633" y="3083"/>
                      <a:pt x="2082120" y="8570"/>
                    </a:cubicBezTo>
                    <a:cubicBezTo>
                      <a:pt x="2087607" y="14057"/>
                      <a:pt x="2090689" y="21499"/>
                      <a:pt x="2090689" y="29259"/>
                    </a:cubicBezTo>
                    <a:lnTo>
                      <a:pt x="2090689" y="369399"/>
                    </a:lnTo>
                    <a:cubicBezTo>
                      <a:pt x="2090689" y="377159"/>
                      <a:pt x="2087607" y="384601"/>
                      <a:pt x="2082120" y="390088"/>
                    </a:cubicBezTo>
                    <a:cubicBezTo>
                      <a:pt x="2076633" y="395575"/>
                      <a:pt x="2069191" y="398657"/>
                      <a:pt x="2061431" y="398657"/>
                    </a:cubicBezTo>
                    <a:lnTo>
                      <a:pt x="29259" y="398657"/>
                    </a:lnTo>
                    <a:cubicBezTo>
                      <a:pt x="21499" y="398657"/>
                      <a:pt x="14057" y="395575"/>
                      <a:pt x="8570" y="390088"/>
                    </a:cubicBezTo>
                    <a:cubicBezTo>
                      <a:pt x="3083" y="384601"/>
                      <a:pt x="0" y="377159"/>
                      <a:pt x="0" y="369399"/>
                    </a:cubicBezTo>
                    <a:lnTo>
                      <a:pt x="0" y="29259"/>
                    </a:lnTo>
                    <a:cubicBezTo>
                      <a:pt x="0" y="21499"/>
                      <a:pt x="3083" y="14057"/>
                      <a:pt x="8570" y="8570"/>
                    </a:cubicBezTo>
                    <a:cubicBezTo>
                      <a:pt x="14057" y="3083"/>
                      <a:pt x="21499" y="0"/>
                      <a:pt x="29259" y="0"/>
                    </a:cubicBezTo>
                    <a:close/>
                  </a:path>
                </a:pathLst>
              </a:custGeom>
              <a:solidFill>
                <a:srgbClr val="FAD02B"/>
              </a:solidFill>
            </p:spPr>
            <p:txBody>
              <a:bodyPr/>
              <a:lstStyle/>
              <a:p>
                <a:endParaRPr lang="th-TH"/>
              </a:p>
            </p:txBody>
          </p:sp>
          <p:sp>
            <p:nvSpPr>
              <p:cNvPr id="11" name="TextBox 20">
                <a:extLst>
                  <a:ext uri="{FF2B5EF4-FFF2-40B4-BE49-F238E27FC236}">
                    <a16:creationId xmlns:a16="http://schemas.microsoft.com/office/drawing/2014/main" id="{5388C30B-7517-F4D9-6507-BA3488D3BB6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3403258" cy="43675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BCD826F0-39B0-1E37-D241-CF1D717A7DB5}"/>
                </a:ext>
              </a:extLst>
            </p:cNvPr>
            <p:cNvSpPr txBox="1"/>
            <p:nvPr/>
          </p:nvSpPr>
          <p:spPr>
            <a:xfrm>
              <a:off x="5821362" y="2467526"/>
              <a:ext cx="13901035" cy="9925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8400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" panose="00000500000000000000" pitchFamily="2" charset="-34"/>
                  <a:cs typeface="Bai Jamjuree" panose="00000500000000000000" pitchFamily="2" charset="-34"/>
                </a:rPr>
                <a:t>ความหมายและความสำคัญของการบริการ</a:t>
              </a:r>
              <a:endParaRPr lang="en-US" sz="6000" b="1" dirty="0">
                <a:solidFill>
                  <a:schemeClr val="accent3">
                    <a:lumMod val="50000"/>
                  </a:schemeClr>
                </a:solidFill>
                <a:latin typeface="Bai Jamjuree" panose="00000500000000000000" pitchFamily="2" charset="-34"/>
                <a:cs typeface="Bai Jamjuree" panose="00000500000000000000" pitchFamily="2" charset="-34"/>
                <a:sym typeface="Helios Extended Bold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AF8F57-2B58-CC09-29E9-D9F74BE573AE}"/>
                </a:ext>
              </a:extLst>
            </p:cNvPr>
            <p:cNvGrpSpPr/>
            <p:nvPr/>
          </p:nvGrpSpPr>
          <p:grpSpPr>
            <a:xfrm>
              <a:off x="3077163" y="1642439"/>
              <a:ext cx="2545113" cy="2503466"/>
              <a:chOff x="486691" y="149850"/>
              <a:chExt cx="2545113" cy="2503466"/>
            </a:xfrm>
          </p:grpSpPr>
          <p:sp>
            <p:nvSpPr>
              <p:cNvPr id="7" name="Freeform 4">
                <a:extLst>
                  <a:ext uri="{FF2B5EF4-FFF2-40B4-BE49-F238E27FC236}">
                    <a16:creationId xmlns:a16="http://schemas.microsoft.com/office/drawing/2014/main" id="{51F6FA4C-F330-77CF-F88F-3588CA132A3E}"/>
                  </a:ext>
                </a:extLst>
              </p:cNvPr>
              <p:cNvSpPr/>
              <p:nvPr/>
            </p:nvSpPr>
            <p:spPr>
              <a:xfrm>
                <a:off x="486691" y="149850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FF17D7DF-C90A-0538-086F-44F9A97BD2DF}"/>
                  </a:ext>
                </a:extLst>
              </p:cNvPr>
              <p:cNvSpPr txBox="1"/>
              <p:nvPr/>
            </p:nvSpPr>
            <p:spPr>
              <a:xfrm>
                <a:off x="1238998" y="1285123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1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055617CC-D61B-2A2D-CD2E-2B6407628BCD}"/>
              </a:ext>
            </a:extLst>
          </p:cNvPr>
          <p:cNvSpPr txBox="1"/>
          <p:nvPr/>
        </p:nvSpPr>
        <p:spPr>
          <a:xfrm>
            <a:off x="1828800" y="1028700"/>
            <a:ext cx="1554479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4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การบริการ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เป็นคติพจน์ของลูกเสือวิสามัญ ถือเป็นหัวใจสำคัญยิ่งของการปฏิบัติหน้าที่ การบริการจึงมีความสำคัญต่อลูกเสือวิสามัญทุกคน และลูกเสือวิสามัญทุกคนต้องตระหนักไว้เสมอว่างานบริการมีประโยชน์ต่อประชาชนและสังคมส่วนรวม จึงต้องให้การบริการที่ถูกต้องและเหมาะสม กิจกรรมต่าง ๆ ของลูกเสือนั้นเป็นกิจกรรมเพื่อสาธารณประโยชน์ เป็นการบำเพ็ญตนให้เป็นประโยชน์ต่อสังคมส่วนรวม เป็นกิจกรรมที่ผู้ปฏิบัติสมัครใจ และเป็นกิจกรรมที่ต้องเสียสละเวลา แรงกาย แรงใจ โดยไม่หวังสิ่งตอบแทน ดังนั้น การที่ลูกเสือวิสามัญได้รับเกียรติให้เป็นผู้บริการ เพราะ</a:t>
            </a:r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019F04B2-08E5-494C-6582-F20D7ACA8090}"/>
              </a:ext>
            </a:extLst>
          </p:cNvPr>
          <p:cNvSpPr/>
          <p:nvPr/>
        </p:nvSpPr>
        <p:spPr>
          <a:xfrm>
            <a:off x="19050" y="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9B190F2-D066-0274-D438-78CB6FA980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527" y="4732612"/>
            <a:ext cx="4713852" cy="555438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FA380B67-DC55-3237-EF67-2A5352E8C527}"/>
              </a:ext>
            </a:extLst>
          </p:cNvPr>
          <p:cNvGrpSpPr/>
          <p:nvPr/>
        </p:nvGrpSpPr>
        <p:grpSpPr>
          <a:xfrm>
            <a:off x="2978135" y="4976437"/>
            <a:ext cx="9045593" cy="755121"/>
            <a:chOff x="8610600" y="2553900"/>
            <a:chExt cx="9045593" cy="755121"/>
          </a:xfrm>
        </p:grpSpPr>
        <p:sp>
          <p:nvSpPr>
            <p:cNvPr id="31" name="Round Same Side Corner Rectangle 88">
              <a:extLst>
                <a:ext uri="{FF2B5EF4-FFF2-40B4-BE49-F238E27FC236}">
                  <a16:creationId xmlns:a16="http://schemas.microsoft.com/office/drawing/2014/main" id="{51096914-0EA2-9260-37FB-D5D5797F66B8}"/>
                </a:ext>
              </a:extLst>
            </p:cNvPr>
            <p:cNvSpPr/>
            <p:nvPr/>
          </p:nvSpPr>
          <p:spPr>
            <a:xfrm rot="5400000">
              <a:off x="12919609" y="-1428794"/>
              <a:ext cx="746123" cy="8727045"/>
            </a:xfrm>
            <a:prstGeom prst="round2SameRect">
              <a:avLst/>
            </a:prstGeom>
            <a:solidFill>
              <a:srgbClr val="FED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76EF363-1D13-E4A1-3703-E3634F7599D0}"/>
                </a:ext>
              </a:extLst>
            </p:cNvPr>
            <p:cNvGrpSpPr/>
            <p:nvPr/>
          </p:nvGrpSpPr>
          <p:grpSpPr>
            <a:xfrm>
              <a:off x="8610600" y="2553900"/>
              <a:ext cx="8866777" cy="755121"/>
              <a:chOff x="545841" y="2063978"/>
              <a:chExt cx="8866777" cy="755121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3C5B386-CC9A-C59C-3181-D6CEF1B0420D}"/>
                  </a:ext>
                </a:extLst>
              </p:cNvPr>
              <p:cNvSpPr txBox="1"/>
              <p:nvPr/>
            </p:nvSpPr>
            <p:spPr>
              <a:xfrm>
                <a:off x="1447801" y="2172768"/>
                <a:ext cx="796481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ลูกเสือวิสามัญเป็นผู้มีความพร้อมในด้านความรู้ ความสามารถ</a:t>
                </a: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BD87453A-2DF7-D100-6AA8-7173F6ABA7D3}"/>
                  </a:ext>
                </a:extLst>
              </p:cNvPr>
              <p:cNvGrpSpPr/>
              <p:nvPr/>
            </p:nvGrpSpPr>
            <p:grpSpPr>
              <a:xfrm>
                <a:off x="545841" y="2063978"/>
                <a:ext cx="783245" cy="707886"/>
                <a:chOff x="8102376" y="5196660"/>
                <a:chExt cx="783245" cy="707886"/>
              </a:xfrm>
            </p:grpSpPr>
            <p:sp>
              <p:nvSpPr>
                <p:cNvPr id="35" name="Rounded Rectangle 92">
                  <a:extLst>
                    <a:ext uri="{FF2B5EF4-FFF2-40B4-BE49-F238E27FC236}">
                      <a16:creationId xmlns:a16="http://schemas.microsoft.com/office/drawing/2014/main" id="{16074E77-01F0-E06A-8DC5-F81673FBEEAE}"/>
                    </a:ext>
                  </a:extLst>
                </p:cNvPr>
                <p:cNvSpPr/>
                <p:nvPr/>
              </p:nvSpPr>
              <p:spPr>
                <a:xfrm rot="18900000">
                  <a:off x="8140118" y="5220704"/>
                  <a:ext cx="659798" cy="659798"/>
                </a:xfrm>
                <a:prstGeom prst="roundRect">
                  <a:avLst/>
                </a:prstGeom>
                <a:solidFill>
                  <a:srgbClr val="F816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กล่องข้อความ 4">
                  <a:extLst>
                    <a:ext uri="{FF2B5EF4-FFF2-40B4-BE49-F238E27FC236}">
                      <a16:creationId xmlns:a16="http://schemas.microsoft.com/office/drawing/2014/main" id="{738EF829-0CCE-A3CA-22F2-26EEDFF988B5}"/>
                    </a:ext>
                  </a:extLst>
                </p:cNvPr>
                <p:cNvSpPr txBox="1"/>
                <p:nvPr/>
              </p:nvSpPr>
              <p:spPr>
                <a:xfrm>
                  <a:off x="8102376" y="5196660"/>
                  <a:ext cx="783245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rtl="0"/>
                  <a:r>
                    <a:rPr lang="en-US" sz="4000" b="1" dirty="0">
                      <a:solidFill>
                        <a:schemeClr val="bg1"/>
                      </a:solidFill>
                      <a:latin typeface="PSL Advert Pro (พีเอสแอล แอ็ดเวิร์ท)" panose="02000506000000020004" pitchFamily="2" charset="-34"/>
                      <a:cs typeface="PSL Advert Pro (พีเอสแอล แอ็ดเวิร์ท)" panose="02000506000000020004" pitchFamily="2" charset="-34"/>
                    </a:rPr>
                    <a:t>1.</a:t>
                  </a:r>
                  <a:endParaRPr lang="th-TH" sz="40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endParaRPr>
                </a:p>
              </p:txBody>
            </p:sp>
          </p:grp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519EB3B-F116-F458-828F-23B58E3D68D1}"/>
              </a:ext>
            </a:extLst>
          </p:cNvPr>
          <p:cNvGrpSpPr/>
          <p:nvPr/>
        </p:nvGrpSpPr>
        <p:grpSpPr>
          <a:xfrm>
            <a:off x="2978135" y="5949550"/>
            <a:ext cx="9045593" cy="755121"/>
            <a:chOff x="8610600" y="2553900"/>
            <a:chExt cx="9045593" cy="755121"/>
          </a:xfrm>
        </p:grpSpPr>
        <p:sp>
          <p:nvSpPr>
            <p:cNvPr id="38" name="Round Same Side Corner Rectangle 88">
              <a:extLst>
                <a:ext uri="{FF2B5EF4-FFF2-40B4-BE49-F238E27FC236}">
                  <a16:creationId xmlns:a16="http://schemas.microsoft.com/office/drawing/2014/main" id="{D7528ABB-1B76-8765-F126-E8106E9D8773}"/>
                </a:ext>
              </a:extLst>
            </p:cNvPr>
            <p:cNvSpPr/>
            <p:nvPr/>
          </p:nvSpPr>
          <p:spPr>
            <a:xfrm rot="5400000">
              <a:off x="12919609" y="-1428794"/>
              <a:ext cx="746123" cy="8727045"/>
            </a:xfrm>
            <a:prstGeom prst="round2SameRect">
              <a:avLst/>
            </a:prstGeom>
            <a:solidFill>
              <a:srgbClr val="FED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A477370-FF55-E91A-C39E-5115C1431B55}"/>
                </a:ext>
              </a:extLst>
            </p:cNvPr>
            <p:cNvGrpSpPr/>
            <p:nvPr/>
          </p:nvGrpSpPr>
          <p:grpSpPr>
            <a:xfrm>
              <a:off x="8610600" y="2553900"/>
              <a:ext cx="8866777" cy="755121"/>
              <a:chOff x="545841" y="2063978"/>
              <a:chExt cx="8866777" cy="755121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388AADA-2955-5E6D-D2D7-BC41440C2647}"/>
                  </a:ext>
                </a:extLst>
              </p:cNvPr>
              <p:cNvSpPr txBox="1"/>
              <p:nvPr/>
            </p:nvSpPr>
            <p:spPr>
              <a:xfrm>
                <a:off x="1447801" y="2172768"/>
                <a:ext cx="796481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ลูกเสือวิสามัญเป็นผู้อยู่ในวัยฉกรรจ์ มีร่างกายสมบูรณ์แข็งแรง</a:t>
                </a: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77EFDE2-9EA4-6F84-C5BE-2EC2674422C7}"/>
                  </a:ext>
                </a:extLst>
              </p:cNvPr>
              <p:cNvGrpSpPr/>
              <p:nvPr/>
            </p:nvGrpSpPr>
            <p:grpSpPr>
              <a:xfrm>
                <a:off x="545841" y="2063978"/>
                <a:ext cx="783245" cy="707886"/>
                <a:chOff x="8102376" y="5196660"/>
                <a:chExt cx="783245" cy="707886"/>
              </a:xfrm>
            </p:grpSpPr>
            <p:sp>
              <p:nvSpPr>
                <p:cNvPr id="43" name="Rounded Rectangle 92">
                  <a:extLst>
                    <a:ext uri="{FF2B5EF4-FFF2-40B4-BE49-F238E27FC236}">
                      <a16:creationId xmlns:a16="http://schemas.microsoft.com/office/drawing/2014/main" id="{059A2744-4DE9-7312-6B6A-5FCF81B62BD6}"/>
                    </a:ext>
                  </a:extLst>
                </p:cNvPr>
                <p:cNvSpPr/>
                <p:nvPr/>
              </p:nvSpPr>
              <p:spPr>
                <a:xfrm rot="18900000">
                  <a:off x="8140118" y="5220704"/>
                  <a:ext cx="659798" cy="659798"/>
                </a:xfrm>
                <a:prstGeom prst="roundRect">
                  <a:avLst/>
                </a:prstGeom>
                <a:solidFill>
                  <a:srgbClr val="F816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กล่องข้อความ 4">
                  <a:extLst>
                    <a:ext uri="{FF2B5EF4-FFF2-40B4-BE49-F238E27FC236}">
                      <a16:creationId xmlns:a16="http://schemas.microsoft.com/office/drawing/2014/main" id="{888D7404-5C72-0F4A-7173-AC96AB82AA48}"/>
                    </a:ext>
                  </a:extLst>
                </p:cNvPr>
                <p:cNvSpPr txBox="1"/>
                <p:nvPr/>
              </p:nvSpPr>
              <p:spPr>
                <a:xfrm>
                  <a:off x="8102376" y="5196660"/>
                  <a:ext cx="783245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rtl="0"/>
                  <a:r>
                    <a:rPr lang="en-US" sz="4000" b="1" dirty="0">
                      <a:solidFill>
                        <a:schemeClr val="bg1"/>
                      </a:solidFill>
                      <a:latin typeface="PSL Advert Pro (พีเอสแอล แอ็ดเวิร์ท)" panose="02000506000000020004" pitchFamily="2" charset="-34"/>
                      <a:cs typeface="PSL Advert Pro (พีเอสแอล แอ็ดเวิร์ท)" panose="02000506000000020004" pitchFamily="2" charset="-34"/>
                    </a:rPr>
                    <a:t>2.</a:t>
                  </a:r>
                  <a:endParaRPr lang="th-TH" sz="40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endParaRPr>
                </a:p>
              </p:txBody>
            </p:sp>
          </p:grp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D6D12B-748F-17F1-0369-F3809A8D8087}"/>
              </a:ext>
            </a:extLst>
          </p:cNvPr>
          <p:cNvGrpSpPr/>
          <p:nvPr/>
        </p:nvGrpSpPr>
        <p:grpSpPr>
          <a:xfrm>
            <a:off x="2978135" y="6931291"/>
            <a:ext cx="9629005" cy="755121"/>
            <a:chOff x="8610600" y="2553900"/>
            <a:chExt cx="9629005" cy="755121"/>
          </a:xfrm>
        </p:grpSpPr>
        <p:sp>
          <p:nvSpPr>
            <p:cNvPr id="46" name="Round Same Side Corner Rectangle 88">
              <a:extLst>
                <a:ext uri="{FF2B5EF4-FFF2-40B4-BE49-F238E27FC236}">
                  <a16:creationId xmlns:a16="http://schemas.microsoft.com/office/drawing/2014/main" id="{C39AC984-07B2-8071-D9C9-00EF079E8889}"/>
                </a:ext>
              </a:extLst>
            </p:cNvPr>
            <p:cNvSpPr/>
            <p:nvPr/>
          </p:nvSpPr>
          <p:spPr>
            <a:xfrm rot="5400000">
              <a:off x="13211314" y="-1720500"/>
              <a:ext cx="746123" cy="9310457"/>
            </a:xfrm>
            <a:prstGeom prst="round2SameRect">
              <a:avLst/>
            </a:prstGeom>
            <a:solidFill>
              <a:srgbClr val="FED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AA6364F-1D3D-FCA5-E3EA-B16F6F731B40}"/>
                </a:ext>
              </a:extLst>
            </p:cNvPr>
            <p:cNvGrpSpPr/>
            <p:nvPr/>
          </p:nvGrpSpPr>
          <p:grpSpPr>
            <a:xfrm>
              <a:off x="8610600" y="2553900"/>
              <a:ext cx="9629005" cy="755121"/>
              <a:chOff x="545841" y="2063978"/>
              <a:chExt cx="9629005" cy="755121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9D214A5-2E49-212A-BD8E-0C1C32B3B8E5}"/>
                  </a:ext>
                </a:extLst>
              </p:cNvPr>
              <p:cNvSpPr txBox="1"/>
              <p:nvPr/>
            </p:nvSpPr>
            <p:spPr>
              <a:xfrm>
                <a:off x="1447801" y="2172768"/>
                <a:ext cx="872704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ลูกเสือวิสามัญเป็นผู้มีวุฒิภาวะสูง สามารถแยกแยะถูก-ผิด ดี-ชั่วได้</a:t>
                </a: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F7E3E8B5-1E1F-CD94-3187-D1AE91ABDD1C}"/>
                  </a:ext>
                </a:extLst>
              </p:cNvPr>
              <p:cNvGrpSpPr/>
              <p:nvPr/>
            </p:nvGrpSpPr>
            <p:grpSpPr>
              <a:xfrm>
                <a:off x="545841" y="2063978"/>
                <a:ext cx="783245" cy="707886"/>
                <a:chOff x="8102376" y="5196660"/>
                <a:chExt cx="783245" cy="707886"/>
              </a:xfrm>
            </p:grpSpPr>
            <p:sp>
              <p:nvSpPr>
                <p:cNvPr id="50" name="Rounded Rectangle 92">
                  <a:extLst>
                    <a:ext uri="{FF2B5EF4-FFF2-40B4-BE49-F238E27FC236}">
                      <a16:creationId xmlns:a16="http://schemas.microsoft.com/office/drawing/2014/main" id="{2185B603-F0B6-A0A3-228C-DB6E703D1EAD}"/>
                    </a:ext>
                  </a:extLst>
                </p:cNvPr>
                <p:cNvSpPr/>
                <p:nvPr/>
              </p:nvSpPr>
              <p:spPr>
                <a:xfrm rot="18900000">
                  <a:off x="8140118" y="5220704"/>
                  <a:ext cx="659798" cy="659798"/>
                </a:xfrm>
                <a:prstGeom prst="roundRect">
                  <a:avLst/>
                </a:prstGeom>
                <a:solidFill>
                  <a:srgbClr val="F816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กล่องข้อความ 4">
                  <a:extLst>
                    <a:ext uri="{FF2B5EF4-FFF2-40B4-BE49-F238E27FC236}">
                      <a16:creationId xmlns:a16="http://schemas.microsoft.com/office/drawing/2014/main" id="{B36C7BEC-D2F6-3ED8-F7CF-B95028AE70A9}"/>
                    </a:ext>
                  </a:extLst>
                </p:cNvPr>
                <p:cNvSpPr txBox="1"/>
                <p:nvPr/>
              </p:nvSpPr>
              <p:spPr>
                <a:xfrm>
                  <a:off x="8102376" y="5196660"/>
                  <a:ext cx="783245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rtl="0"/>
                  <a:r>
                    <a:rPr lang="en-US" sz="4000" b="1" dirty="0">
                      <a:solidFill>
                        <a:schemeClr val="bg1"/>
                      </a:solidFill>
                      <a:latin typeface="PSL Advert Pro (พีเอสแอล แอ็ดเวิร์ท)" panose="02000506000000020004" pitchFamily="2" charset="-34"/>
                      <a:cs typeface="PSL Advert Pro (พีเอสแอล แอ็ดเวิร์ท)" panose="02000506000000020004" pitchFamily="2" charset="-34"/>
                    </a:rPr>
                    <a:t>3.</a:t>
                  </a:r>
                  <a:endParaRPr lang="th-TH" sz="40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endParaRPr>
                </a:p>
              </p:txBody>
            </p:sp>
          </p:grp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67C6E68-8A4E-EB15-960D-B8537D701A54}"/>
              </a:ext>
            </a:extLst>
          </p:cNvPr>
          <p:cNvGrpSpPr/>
          <p:nvPr/>
        </p:nvGrpSpPr>
        <p:grpSpPr>
          <a:xfrm>
            <a:off x="2978135" y="7877775"/>
            <a:ext cx="10750535" cy="755121"/>
            <a:chOff x="8610600" y="2553900"/>
            <a:chExt cx="10750535" cy="755121"/>
          </a:xfrm>
        </p:grpSpPr>
        <p:sp>
          <p:nvSpPr>
            <p:cNvPr id="53" name="Round Same Side Corner Rectangle 88">
              <a:extLst>
                <a:ext uri="{FF2B5EF4-FFF2-40B4-BE49-F238E27FC236}">
                  <a16:creationId xmlns:a16="http://schemas.microsoft.com/office/drawing/2014/main" id="{45DA3686-B50D-DD9B-0793-544E903CAE68}"/>
                </a:ext>
              </a:extLst>
            </p:cNvPr>
            <p:cNvSpPr/>
            <p:nvPr/>
          </p:nvSpPr>
          <p:spPr>
            <a:xfrm rot="5400000">
              <a:off x="13743366" y="-2252553"/>
              <a:ext cx="746123" cy="10374563"/>
            </a:xfrm>
            <a:prstGeom prst="round2SameRect">
              <a:avLst/>
            </a:prstGeom>
            <a:solidFill>
              <a:srgbClr val="FED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CB3AEE0-9AF4-CE3E-2991-68DD70632D9D}"/>
                </a:ext>
              </a:extLst>
            </p:cNvPr>
            <p:cNvGrpSpPr/>
            <p:nvPr/>
          </p:nvGrpSpPr>
          <p:grpSpPr>
            <a:xfrm>
              <a:off x="8610600" y="2553900"/>
              <a:ext cx="10750535" cy="755121"/>
              <a:chOff x="545841" y="2063978"/>
              <a:chExt cx="10750535" cy="755121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E183942E-52DA-A578-7492-67712A4D828A}"/>
                  </a:ext>
                </a:extLst>
              </p:cNvPr>
              <p:cNvSpPr txBox="1"/>
              <p:nvPr/>
            </p:nvSpPr>
            <p:spPr>
              <a:xfrm>
                <a:off x="1447801" y="2172768"/>
                <a:ext cx="9848575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ลูกเสือวิสามัญเป็นผู้ที่สามารถประพฤติปฏิบัติตนเป็นตัวอย่างที่ดีแก่เยาวชนได้</a:t>
                </a: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BC04561F-859A-2E6F-BF72-8622DA801022}"/>
                  </a:ext>
                </a:extLst>
              </p:cNvPr>
              <p:cNvGrpSpPr/>
              <p:nvPr/>
            </p:nvGrpSpPr>
            <p:grpSpPr>
              <a:xfrm>
                <a:off x="545841" y="2063978"/>
                <a:ext cx="783245" cy="707886"/>
                <a:chOff x="8102376" y="5196660"/>
                <a:chExt cx="783245" cy="707886"/>
              </a:xfrm>
            </p:grpSpPr>
            <p:sp>
              <p:nvSpPr>
                <p:cNvPr id="57" name="Rounded Rectangle 92">
                  <a:extLst>
                    <a:ext uri="{FF2B5EF4-FFF2-40B4-BE49-F238E27FC236}">
                      <a16:creationId xmlns:a16="http://schemas.microsoft.com/office/drawing/2014/main" id="{741CF39A-1529-5E84-9EC1-CC047521A7B2}"/>
                    </a:ext>
                  </a:extLst>
                </p:cNvPr>
                <p:cNvSpPr/>
                <p:nvPr/>
              </p:nvSpPr>
              <p:spPr>
                <a:xfrm rot="18900000">
                  <a:off x="8140118" y="5220704"/>
                  <a:ext cx="659798" cy="659798"/>
                </a:xfrm>
                <a:prstGeom prst="roundRect">
                  <a:avLst/>
                </a:prstGeom>
                <a:solidFill>
                  <a:srgbClr val="F816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กล่องข้อความ 4">
                  <a:extLst>
                    <a:ext uri="{FF2B5EF4-FFF2-40B4-BE49-F238E27FC236}">
                      <a16:creationId xmlns:a16="http://schemas.microsoft.com/office/drawing/2014/main" id="{DB3263ED-90D6-03B8-7DCD-555C6D1B1CBF}"/>
                    </a:ext>
                  </a:extLst>
                </p:cNvPr>
                <p:cNvSpPr txBox="1"/>
                <p:nvPr/>
              </p:nvSpPr>
              <p:spPr>
                <a:xfrm>
                  <a:off x="8102376" y="5196660"/>
                  <a:ext cx="783245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rtl="0"/>
                  <a:r>
                    <a:rPr lang="en-US" sz="4000" b="1" dirty="0">
                      <a:solidFill>
                        <a:schemeClr val="bg1"/>
                      </a:solidFill>
                      <a:latin typeface="PSL Advert Pro (พีเอสแอล แอ็ดเวิร์ท)" panose="02000506000000020004" pitchFamily="2" charset="-34"/>
                      <a:cs typeface="PSL Advert Pro (พีเอสแอล แอ็ดเวิร์ท)" panose="02000506000000020004" pitchFamily="2" charset="-34"/>
                    </a:rPr>
                    <a:t>4.</a:t>
                  </a:r>
                  <a:endParaRPr lang="th-TH" sz="40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endParaRPr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3793F494-BE30-F880-615B-9B7CD096A93E}"/>
              </a:ext>
            </a:extLst>
          </p:cNvPr>
          <p:cNvGrpSpPr/>
          <p:nvPr/>
        </p:nvGrpSpPr>
        <p:grpSpPr>
          <a:xfrm>
            <a:off x="2971800" y="8856343"/>
            <a:ext cx="10750535" cy="1309119"/>
            <a:chOff x="8610600" y="2553900"/>
            <a:chExt cx="10750535" cy="1309119"/>
          </a:xfrm>
        </p:grpSpPr>
        <p:sp>
          <p:nvSpPr>
            <p:cNvPr id="60" name="Round Same Side Corner Rectangle 88">
              <a:extLst>
                <a:ext uri="{FF2B5EF4-FFF2-40B4-BE49-F238E27FC236}">
                  <a16:creationId xmlns:a16="http://schemas.microsoft.com/office/drawing/2014/main" id="{319B3474-D84F-F329-0D7F-7B8AF57171B3}"/>
                </a:ext>
              </a:extLst>
            </p:cNvPr>
            <p:cNvSpPr/>
            <p:nvPr/>
          </p:nvSpPr>
          <p:spPr>
            <a:xfrm rot="5400000">
              <a:off x="13544974" y="-2054160"/>
              <a:ext cx="1200331" cy="10431988"/>
            </a:xfrm>
            <a:prstGeom prst="round2SameRect">
              <a:avLst/>
            </a:prstGeom>
            <a:solidFill>
              <a:srgbClr val="FED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167D3135-23AB-3115-A205-AC81AE123644}"/>
                </a:ext>
              </a:extLst>
            </p:cNvPr>
            <p:cNvGrpSpPr/>
            <p:nvPr/>
          </p:nvGrpSpPr>
          <p:grpSpPr>
            <a:xfrm>
              <a:off x="8610600" y="2553900"/>
              <a:ext cx="10750535" cy="1309119"/>
              <a:chOff x="545841" y="2063978"/>
              <a:chExt cx="10750535" cy="1309119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D8FDF3F-5253-CC9D-EB0C-651FB12B4094}"/>
                  </a:ext>
                </a:extLst>
              </p:cNvPr>
              <p:cNvSpPr txBox="1"/>
              <p:nvPr/>
            </p:nvSpPr>
            <p:spPr>
              <a:xfrm>
                <a:off x="1447801" y="2172768"/>
                <a:ext cx="9848575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ลูกเสือวิสามัญเป็นผู้มีความตั้งใจดี เสียสละ อดทน และภูมิใจในการให้บริการตามคติพจน์ของลูกเสือ</a:t>
                </a:r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53716860-64AD-2244-9B27-A419888B1F9A}"/>
                  </a:ext>
                </a:extLst>
              </p:cNvPr>
              <p:cNvGrpSpPr/>
              <p:nvPr/>
            </p:nvGrpSpPr>
            <p:grpSpPr>
              <a:xfrm>
                <a:off x="545841" y="2063978"/>
                <a:ext cx="783245" cy="707886"/>
                <a:chOff x="8102376" y="5196660"/>
                <a:chExt cx="783245" cy="707886"/>
              </a:xfrm>
            </p:grpSpPr>
            <p:sp>
              <p:nvSpPr>
                <p:cNvPr id="64" name="Rounded Rectangle 92">
                  <a:extLst>
                    <a:ext uri="{FF2B5EF4-FFF2-40B4-BE49-F238E27FC236}">
                      <a16:creationId xmlns:a16="http://schemas.microsoft.com/office/drawing/2014/main" id="{24794C75-541E-A130-F9DE-FC8654D52965}"/>
                    </a:ext>
                  </a:extLst>
                </p:cNvPr>
                <p:cNvSpPr/>
                <p:nvPr/>
              </p:nvSpPr>
              <p:spPr>
                <a:xfrm rot="18900000">
                  <a:off x="8140118" y="5220704"/>
                  <a:ext cx="659798" cy="659798"/>
                </a:xfrm>
                <a:prstGeom prst="roundRect">
                  <a:avLst/>
                </a:prstGeom>
                <a:solidFill>
                  <a:srgbClr val="F816B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กล่องข้อความ 4">
                  <a:extLst>
                    <a:ext uri="{FF2B5EF4-FFF2-40B4-BE49-F238E27FC236}">
                      <a16:creationId xmlns:a16="http://schemas.microsoft.com/office/drawing/2014/main" id="{FBC244B3-378A-FADE-2022-484B287BB7FF}"/>
                    </a:ext>
                  </a:extLst>
                </p:cNvPr>
                <p:cNvSpPr txBox="1"/>
                <p:nvPr/>
              </p:nvSpPr>
              <p:spPr>
                <a:xfrm>
                  <a:off x="8102376" y="5196660"/>
                  <a:ext cx="783245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rtl="0"/>
                  <a:r>
                    <a:rPr lang="en-US" sz="4000" b="1" dirty="0">
                      <a:solidFill>
                        <a:schemeClr val="bg1"/>
                      </a:solidFill>
                      <a:latin typeface="PSL Advert Pro (พีเอสแอล แอ็ดเวิร์ท)" panose="02000506000000020004" pitchFamily="2" charset="-34"/>
                      <a:cs typeface="PSL Advert Pro (พีเอสแอล แอ็ดเวิร์ท)" panose="02000506000000020004" pitchFamily="2" charset="-34"/>
                    </a:rPr>
                    <a:t>5.</a:t>
                  </a:r>
                  <a:endParaRPr lang="th-TH" sz="40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26422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6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pic>
        <p:nvPicPr>
          <p:cNvPr id="25" name="Picture 24" descr="A person in a wheelchair being pushed by a group of people&#10;&#10;Description automatically generated">
            <a:extLst>
              <a:ext uri="{FF2B5EF4-FFF2-40B4-BE49-F238E27FC236}">
                <a16:creationId xmlns:a16="http://schemas.microsoft.com/office/drawing/2014/main" id="{85CF95C7-45E8-1400-0880-56B899235A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006" y="3147459"/>
            <a:ext cx="6496050" cy="4330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AutoShape 8">
            <a:extLst>
              <a:ext uri="{FF2B5EF4-FFF2-40B4-BE49-F238E27FC236}">
                <a16:creationId xmlns:a16="http://schemas.microsoft.com/office/drawing/2014/main" id="{8F976251-84BD-0A28-7584-8B4E7D1F8F08}"/>
              </a:ext>
            </a:extLst>
          </p:cNvPr>
          <p:cNvSpPr/>
          <p:nvPr/>
        </p:nvSpPr>
        <p:spPr>
          <a:xfrm>
            <a:off x="285750" y="4818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318DA73-CB44-FA9A-FCA0-219E70FE56CD}"/>
              </a:ext>
            </a:extLst>
          </p:cNvPr>
          <p:cNvGrpSpPr/>
          <p:nvPr/>
        </p:nvGrpSpPr>
        <p:grpSpPr>
          <a:xfrm>
            <a:off x="1733549" y="2886162"/>
            <a:ext cx="9814016" cy="769441"/>
            <a:chOff x="8610600" y="2553900"/>
            <a:chExt cx="9814016" cy="769441"/>
          </a:xfrm>
        </p:grpSpPr>
        <p:sp>
          <p:nvSpPr>
            <p:cNvPr id="34" name="Round Same Side Corner Rectangle 88">
              <a:extLst>
                <a:ext uri="{FF2B5EF4-FFF2-40B4-BE49-F238E27FC236}">
                  <a16:creationId xmlns:a16="http://schemas.microsoft.com/office/drawing/2014/main" id="{6473B5CB-AE62-3EBC-EAAA-C12B0B98308D}"/>
                </a:ext>
              </a:extLst>
            </p:cNvPr>
            <p:cNvSpPr/>
            <p:nvPr/>
          </p:nvSpPr>
          <p:spPr>
            <a:xfrm rot="5400000">
              <a:off x="13130739" y="-1639924"/>
              <a:ext cx="746123" cy="9149303"/>
            </a:xfrm>
            <a:prstGeom prst="round2Same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9328186A-5B9B-3AC2-E15F-FA42D986185D}"/>
                </a:ext>
              </a:extLst>
            </p:cNvPr>
            <p:cNvGrpSpPr/>
            <p:nvPr/>
          </p:nvGrpSpPr>
          <p:grpSpPr>
            <a:xfrm>
              <a:off x="8610600" y="2553900"/>
              <a:ext cx="9814016" cy="769441"/>
              <a:chOff x="545841" y="2063978"/>
              <a:chExt cx="9814016" cy="769441"/>
            </a:xfrm>
          </p:grpSpPr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533C1A6-8537-E03F-6FEC-EEFD22BC81C4}"/>
                  </a:ext>
                </a:extLst>
              </p:cNvPr>
              <p:cNvSpPr txBox="1"/>
              <p:nvPr/>
            </p:nvSpPr>
            <p:spPr>
              <a:xfrm>
                <a:off x="1447801" y="2172768"/>
                <a:ext cx="891205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การใหบริการเปนกิจกรรมที่จําเปน-เห็นความจําเปนที่ตองใหบริการ </a:t>
                </a: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0523F973-EC1E-711F-6E75-E16563B04298}"/>
                  </a:ext>
                </a:extLst>
              </p:cNvPr>
              <p:cNvGrpSpPr/>
              <p:nvPr/>
            </p:nvGrpSpPr>
            <p:grpSpPr>
              <a:xfrm>
                <a:off x="545841" y="2063978"/>
                <a:ext cx="783245" cy="769441"/>
                <a:chOff x="8102376" y="5196660"/>
                <a:chExt cx="783245" cy="769441"/>
              </a:xfrm>
            </p:grpSpPr>
            <p:sp>
              <p:nvSpPr>
                <p:cNvPr id="38" name="Rounded Rectangle 92">
                  <a:extLst>
                    <a:ext uri="{FF2B5EF4-FFF2-40B4-BE49-F238E27FC236}">
                      <a16:creationId xmlns:a16="http://schemas.microsoft.com/office/drawing/2014/main" id="{79F51BBA-0BE2-EACF-F22C-7C77D6240171}"/>
                    </a:ext>
                  </a:extLst>
                </p:cNvPr>
                <p:cNvSpPr/>
                <p:nvPr/>
              </p:nvSpPr>
              <p:spPr>
                <a:xfrm rot="18900000">
                  <a:off x="8140118" y="5220704"/>
                  <a:ext cx="659798" cy="65979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39" name="กล่องข้อความ 4">
                  <a:extLst>
                    <a:ext uri="{FF2B5EF4-FFF2-40B4-BE49-F238E27FC236}">
                      <a16:creationId xmlns:a16="http://schemas.microsoft.com/office/drawing/2014/main" id="{C1110FAD-9CB5-90F0-524A-51DB999D97B6}"/>
                    </a:ext>
                  </a:extLst>
                </p:cNvPr>
                <p:cNvSpPr txBox="1"/>
                <p:nvPr/>
              </p:nvSpPr>
              <p:spPr>
                <a:xfrm>
                  <a:off x="8102376" y="5196660"/>
                  <a:ext cx="783245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rtl="0"/>
                  <a:r>
                    <a:rPr lang="en-US" sz="4400" b="1" dirty="0">
                      <a:solidFill>
                        <a:schemeClr val="bg1"/>
                      </a:solidFill>
                      <a:latin typeface="PSL Advert Pro (พีเอสแอล แอ็ดเวิร์ท)" panose="02000506000000020004" pitchFamily="2" charset="-34"/>
                      <a:cs typeface="PSL Advert Pro (พีเอสแอล แอ็ดเวิร์ท)" panose="02000506000000020004" pitchFamily="2" charset="-34"/>
                    </a:rPr>
                    <a:t>1.</a:t>
                  </a:r>
                  <a:endParaRPr lang="th-TH" sz="44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endParaRPr>
                </a:p>
              </p:txBody>
            </p:sp>
          </p:grp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49AD4E8-3DBC-B812-0772-900B97D5D9EA}"/>
              </a:ext>
            </a:extLst>
          </p:cNvPr>
          <p:cNvGrpSpPr/>
          <p:nvPr/>
        </p:nvGrpSpPr>
        <p:grpSpPr>
          <a:xfrm>
            <a:off x="1752599" y="3912083"/>
            <a:ext cx="7543800" cy="769441"/>
            <a:chOff x="8610600" y="2553900"/>
            <a:chExt cx="7543800" cy="769441"/>
          </a:xfrm>
        </p:grpSpPr>
        <p:sp>
          <p:nvSpPr>
            <p:cNvPr id="41" name="Round Same Side Corner Rectangle 88">
              <a:extLst>
                <a:ext uri="{FF2B5EF4-FFF2-40B4-BE49-F238E27FC236}">
                  <a16:creationId xmlns:a16="http://schemas.microsoft.com/office/drawing/2014/main" id="{06FED032-5E9C-A27B-A0F4-B04E5EB56F2E}"/>
                </a:ext>
              </a:extLst>
            </p:cNvPr>
            <p:cNvSpPr/>
            <p:nvPr/>
          </p:nvSpPr>
          <p:spPr>
            <a:xfrm rot="5400000">
              <a:off x="12092512" y="-601696"/>
              <a:ext cx="746123" cy="7072852"/>
            </a:xfrm>
            <a:prstGeom prst="round2Same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AA0F91D-BBBE-1AC2-F49B-B74AAE0B5896}"/>
                </a:ext>
              </a:extLst>
            </p:cNvPr>
            <p:cNvGrpSpPr/>
            <p:nvPr/>
          </p:nvGrpSpPr>
          <p:grpSpPr>
            <a:xfrm>
              <a:off x="8610600" y="2553900"/>
              <a:ext cx="7543800" cy="769441"/>
              <a:chOff x="545841" y="2063978"/>
              <a:chExt cx="7543800" cy="769441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B5808676-2A54-2DA1-666B-EC6CF18B9BC3}"/>
                  </a:ext>
                </a:extLst>
              </p:cNvPr>
              <p:cNvSpPr txBox="1"/>
              <p:nvPr/>
            </p:nvSpPr>
            <p:spPr>
              <a:xfrm>
                <a:off x="1447800" y="2172768"/>
                <a:ext cx="6641841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ใหบริการดวยความสมัครใจ เต็มใจที่จะใหบริการ </a:t>
                </a: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868938A-C647-B333-111A-77682A2BC8EC}"/>
                  </a:ext>
                </a:extLst>
              </p:cNvPr>
              <p:cNvGrpSpPr/>
              <p:nvPr/>
            </p:nvGrpSpPr>
            <p:grpSpPr>
              <a:xfrm>
                <a:off x="545841" y="2063978"/>
                <a:ext cx="783245" cy="769441"/>
                <a:chOff x="8102376" y="5196660"/>
                <a:chExt cx="783245" cy="769441"/>
              </a:xfrm>
            </p:grpSpPr>
            <p:sp>
              <p:nvSpPr>
                <p:cNvPr id="45" name="Rounded Rectangle 92">
                  <a:extLst>
                    <a:ext uri="{FF2B5EF4-FFF2-40B4-BE49-F238E27FC236}">
                      <a16:creationId xmlns:a16="http://schemas.microsoft.com/office/drawing/2014/main" id="{272D1BC2-56BD-C6E8-F3F3-6D856FE584CE}"/>
                    </a:ext>
                  </a:extLst>
                </p:cNvPr>
                <p:cNvSpPr/>
                <p:nvPr/>
              </p:nvSpPr>
              <p:spPr>
                <a:xfrm rot="18900000">
                  <a:off x="8140118" y="5220704"/>
                  <a:ext cx="659798" cy="65979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46" name="กล่องข้อความ 4">
                  <a:extLst>
                    <a:ext uri="{FF2B5EF4-FFF2-40B4-BE49-F238E27FC236}">
                      <a16:creationId xmlns:a16="http://schemas.microsoft.com/office/drawing/2014/main" id="{12AAB333-08EE-EC98-5042-FCD604AF424F}"/>
                    </a:ext>
                  </a:extLst>
                </p:cNvPr>
                <p:cNvSpPr txBox="1"/>
                <p:nvPr/>
              </p:nvSpPr>
              <p:spPr>
                <a:xfrm>
                  <a:off x="8102376" y="5196660"/>
                  <a:ext cx="783245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rtl="0"/>
                  <a:r>
                    <a:rPr lang="en-US" sz="4400" b="1" dirty="0">
                      <a:solidFill>
                        <a:schemeClr val="bg1"/>
                      </a:solidFill>
                      <a:latin typeface="PSL Advert Pro (พีเอสแอล แอ็ดเวิร์ท)" panose="02000506000000020004" pitchFamily="2" charset="-34"/>
                      <a:cs typeface="PSL Advert Pro (พีเอสแอล แอ็ดเวิร์ท)" panose="02000506000000020004" pitchFamily="2" charset="-34"/>
                    </a:rPr>
                    <a:t>2.</a:t>
                  </a:r>
                  <a:endParaRPr lang="th-TH" sz="44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endParaRPr>
                </a:p>
              </p:txBody>
            </p:sp>
          </p:grp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7B19E34-5967-74F0-92A8-D9564432BED7}"/>
              </a:ext>
            </a:extLst>
          </p:cNvPr>
          <p:cNvGrpSpPr/>
          <p:nvPr/>
        </p:nvGrpSpPr>
        <p:grpSpPr>
          <a:xfrm>
            <a:off x="1752598" y="4914900"/>
            <a:ext cx="5105401" cy="769441"/>
            <a:chOff x="8610600" y="2553900"/>
            <a:chExt cx="4724400" cy="769441"/>
          </a:xfrm>
        </p:grpSpPr>
        <p:sp>
          <p:nvSpPr>
            <p:cNvPr id="48" name="Round Same Side Corner Rectangle 88">
              <a:extLst>
                <a:ext uri="{FF2B5EF4-FFF2-40B4-BE49-F238E27FC236}">
                  <a16:creationId xmlns:a16="http://schemas.microsoft.com/office/drawing/2014/main" id="{14B8438C-D1DF-CA12-751B-E7AB2955A8EC}"/>
                </a:ext>
              </a:extLst>
            </p:cNvPr>
            <p:cNvSpPr/>
            <p:nvPr/>
          </p:nvSpPr>
          <p:spPr>
            <a:xfrm rot="5400000">
              <a:off x="10759012" y="731804"/>
              <a:ext cx="746123" cy="4405851"/>
            </a:xfrm>
            <a:prstGeom prst="round2Same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1207D38-B443-DFC5-683A-C67E5CC9E0FF}"/>
                </a:ext>
              </a:extLst>
            </p:cNvPr>
            <p:cNvGrpSpPr/>
            <p:nvPr/>
          </p:nvGrpSpPr>
          <p:grpSpPr>
            <a:xfrm>
              <a:off x="8610600" y="2553900"/>
              <a:ext cx="4724400" cy="769441"/>
              <a:chOff x="545841" y="2063978"/>
              <a:chExt cx="4724400" cy="769441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D4F8FEF-9021-DDA7-F5DF-82FD533CD43B}"/>
                  </a:ext>
                </a:extLst>
              </p:cNvPr>
              <p:cNvSpPr txBox="1"/>
              <p:nvPr/>
            </p:nvSpPr>
            <p:spPr>
              <a:xfrm>
                <a:off x="1447801" y="2172768"/>
                <a:ext cx="382244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ใหบริการอยางมีประสิทธิภาพ </a:t>
                </a: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F2608D07-735A-4087-3903-98AFA398502F}"/>
                  </a:ext>
                </a:extLst>
              </p:cNvPr>
              <p:cNvGrpSpPr/>
              <p:nvPr/>
            </p:nvGrpSpPr>
            <p:grpSpPr>
              <a:xfrm>
                <a:off x="545841" y="2063978"/>
                <a:ext cx="783245" cy="769441"/>
                <a:chOff x="8102376" y="5196660"/>
                <a:chExt cx="783245" cy="769441"/>
              </a:xfrm>
            </p:grpSpPr>
            <p:sp>
              <p:nvSpPr>
                <p:cNvPr id="52" name="Rounded Rectangle 92">
                  <a:extLst>
                    <a:ext uri="{FF2B5EF4-FFF2-40B4-BE49-F238E27FC236}">
                      <a16:creationId xmlns:a16="http://schemas.microsoft.com/office/drawing/2014/main" id="{84EEF794-11C4-00FD-5239-1A73B459F7E4}"/>
                    </a:ext>
                  </a:extLst>
                </p:cNvPr>
                <p:cNvSpPr/>
                <p:nvPr/>
              </p:nvSpPr>
              <p:spPr>
                <a:xfrm rot="18900000">
                  <a:off x="8140118" y="5220704"/>
                  <a:ext cx="659798" cy="65979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53" name="กล่องข้อความ 4">
                  <a:extLst>
                    <a:ext uri="{FF2B5EF4-FFF2-40B4-BE49-F238E27FC236}">
                      <a16:creationId xmlns:a16="http://schemas.microsoft.com/office/drawing/2014/main" id="{D9B70324-58F4-5C32-0490-8DC08801BD4F}"/>
                    </a:ext>
                  </a:extLst>
                </p:cNvPr>
                <p:cNvSpPr txBox="1"/>
                <p:nvPr/>
              </p:nvSpPr>
              <p:spPr>
                <a:xfrm>
                  <a:off x="8102376" y="5196660"/>
                  <a:ext cx="783245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rtl="0"/>
                  <a:r>
                    <a:rPr lang="en-US" sz="4400" b="1" dirty="0">
                      <a:solidFill>
                        <a:schemeClr val="bg1"/>
                      </a:solidFill>
                      <a:latin typeface="PSL Advert Pro (พีเอสแอล แอ็ดเวิร์ท)" panose="02000506000000020004" pitchFamily="2" charset="-34"/>
                      <a:cs typeface="PSL Advert Pro (พีเอสแอล แอ็ดเวิร์ท)" panose="02000506000000020004" pitchFamily="2" charset="-34"/>
                    </a:rPr>
                    <a:t>3.</a:t>
                  </a:r>
                  <a:endParaRPr lang="th-TH" sz="44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endParaRPr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9A93B27-D774-9930-1B8B-2A25CB13678F}"/>
              </a:ext>
            </a:extLst>
          </p:cNvPr>
          <p:cNvGrpSpPr/>
          <p:nvPr/>
        </p:nvGrpSpPr>
        <p:grpSpPr>
          <a:xfrm>
            <a:off x="1752600" y="5981700"/>
            <a:ext cx="5896396" cy="769441"/>
            <a:chOff x="8610600" y="2553900"/>
            <a:chExt cx="5896396" cy="769441"/>
          </a:xfrm>
        </p:grpSpPr>
        <p:sp>
          <p:nvSpPr>
            <p:cNvPr id="55" name="Round Same Side Corner Rectangle 88">
              <a:extLst>
                <a:ext uri="{FF2B5EF4-FFF2-40B4-BE49-F238E27FC236}">
                  <a16:creationId xmlns:a16="http://schemas.microsoft.com/office/drawing/2014/main" id="{106672C8-B415-E2BB-AC0E-CFB2697E4764}"/>
                </a:ext>
              </a:extLst>
            </p:cNvPr>
            <p:cNvSpPr/>
            <p:nvPr/>
          </p:nvSpPr>
          <p:spPr>
            <a:xfrm rot="5400000">
              <a:off x="11140011" y="350804"/>
              <a:ext cx="746123" cy="5167853"/>
            </a:xfrm>
            <a:prstGeom prst="round2Same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35F5D0A-4492-F17E-87AE-98BD35231921}"/>
                </a:ext>
              </a:extLst>
            </p:cNvPr>
            <p:cNvGrpSpPr/>
            <p:nvPr/>
          </p:nvGrpSpPr>
          <p:grpSpPr>
            <a:xfrm>
              <a:off x="8610600" y="2553900"/>
              <a:ext cx="5896396" cy="769441"/>
              <a:chOff x="545841" y="2063978"/>
              <a:chExt cx="5896396" cy="769441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D954DD3B-0A8A-2DB8-A1B4-A79C558137C3}"/>
                  </a:ext>
                </a:extLst>
              </p:cNvPr>
              <p:cNvSpPr txBox="1"/>
              <p:nvPr/>
            </p:nvSpPr>
            <p:spPr>
              <a:xfrm>
                <a:off x="1447801" y="2172768"/>
                <a:ext cx="499443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ใหบริการแกผูที่ตองการรับบริการ</a:t>
                </a:r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4C37666F-EC35-556F-77FE-6E82D0FF9119}"/>
                  </a:ext>
                </a:extLst>
              </p:cNvPr>
              <p:cNvGrpSpPr/>
              <p:nvPr/>
            </p:nvGrpSpPr>
            <p:grpSpPr>
              <a:xfrm>
                <a:off x="545841" y="2063978"/>
                <a:ext cx="783245" cy="769441"/>
                <a:chOff x="8102376" y="5196660"/>
                <a:chExt cx="783245" cy="769441"/>
              </a:xfrm>
            </p:grpSpPr>
            <p:sp>
              <p:nvSpPr>
                <p:cNvPr id="59" name="Rounded Rectangle 92">
                  <a:extLst>
                    <a:ext uri="{FF2B5EF4-FFF2-40B4-BE49-F238E27FC236}">
                      <a16:creationId xmlns:a16="http://schemas.microsoft.com/office/drawing/2014/main" id="{7F28CC06-14C8-1B1E-54F8-36AD867968DB}"/>
                    </a:ext>
                  </a:extLst>
                </p:cNvPr>
                <p:cNvSpPr/>
                <p:nvPr/>
              </p:nvSpPr>
              <p:spPr>
                <a:xfrm rot="18900000">
                  <a:off x="8140118" y="5220704"/>
                  <a:ext cx="659798" cy="65979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60" name="กล่องข้อความ 4">
                  <a:extLst>
                    <a:ext uri="{FF2B5EF4-FFF2-40B4-BE49-F238E27FC236}">
                      <a16:creationId xmlns:a16="http://schemas.microsoft.com/office/drawing/2014/main" id="{46490F14-B7DE-9D73-5802-72D173EA5A75}"/>
                    </a:ext>
                  </a:extLst>
                </p:cNvPr>
                <p:cNvSpPr txBox="1"/>
                <p:nvPr/>
              </p:nvSpPr>
              <p:spPr>
                <a:xfrm>
                  <a:off x="8102376" y="5196660"/>
                  <a:ext cx="783245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rtl="0"/>
                  <a:r>
                    <a:rPr lang="en-US" sz="4400" b="1" dirty="0">
                      <a:solidFill>
                        <a:schemeClr val="bg1"/>
                      </a:solidFill>
                      <a:latin typeface="PSL Advert Pro (พีเอสแอล แอ็ดเวิร์ท)" panose="02000506000000020004" pitchFamily="2" charset="-34"/>
                      <a:cs typeface="PSL Advert Pro (พีเอสแอล แอ็ดเวิร์ท)" panose="02000506000000020004" pitchFamily="2" charset="-34"/>
                    </a:rPr>
                    <a:t>4.</a:t>
                  </a:r>
                  <a:endParaRPr lang="th-TH" sz="44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endParaRPr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A2C72C77-8FCA-2B33-9F7E-2FC0D1621B12}"/>
              </a:ext>
            </a:extLst>
          </p:cNvPr>
          <p:cNvGrpSpPr/>
          <p:nvPr/>
        </p:nvGrpSpPr>
        <p:grpSpPr>
          <a:xfrm>
            <a:off x="1752600" y="7090384"/>
            <a:ext cx="9230604" cy="1863116"/>
            <a:chOff x="8610600" y="2553900"/>
            <a:chExt cx="9230604" cy="1863116"/>
          </a:xfrm>
        </p:grpSpPr>
        <p:sp>
          <p:nvSpPr>
            <p:cNvPr id="62" name="Round Same Side Corner Rectangle 88">
              <a:extLst>
                <a:ext uri="{FF2B5EF4-FFF2-40B4-BE49-F238E27FC236}">
                  <a16:creationId xmlns:a16="http://schemas.microsoft.com/office/drawing/2014/main" id="{2116ACF5-E149-7BE8-4C73-43204306B7BE}"/>
                </a:ext>
              </a:extLst>
            </p:cNvPr>
            <p:cNvSpPr/>
            <p:nvPr/>
          </p:nvSpPr>
          <p:spPr>
            <a:xfrm rot="5400000">
              <a:off x="12457502" y="-966687"/>
              <a:ext cx="1855350" cy="8912055"/>
            </a:xfrm>
            <a:prstGeom prst="round2Same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9D859C64-91D3-913A-55A1-FF57B5778195}"/>
                </a:ext>
              </a:extLst>
            </p:cNvPr>
            <p:cNvGrpSpPr/>
            <p:nvPr/>
          </p:nvGrpSpPr>
          <p:grpSpPr>
            <a:xfrm>
              <a:off x="8610600" y="2553900"/>
              <a:ext cx="8991601" cy="1863116"/>
              <a:chOff x="545841" y="2063978"/>
              <a:chExt cx="8991601" cy="1863116"/>
            </a:xfrm>
          </p:grpSpPr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AD7C19FB-8B0D-1892-331B-4BE11F1323E1}"/>
                  </a:ext>
                </a:extLst>
              </p:cNvPr>
              <p:cNvSpPr txBox="1"/>
              <p:nvPr/>
            </p:nvSpPr>
            <p:spPr>
              <a:xfrm>
                <a:off x="1447802" y="2172768"/>
                <a:ext cx="8089640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/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ใหบริการดวยความองอาจ ตั้งใจทํางานใหเสร็จดวยความมั่นใจ ดวยความรับผิดชอบโดยใชความรู ที่มีอยูใหเกิดประโยชนอย่าง</a:t>
                </a:r>
                <a:r>
                  <a:rPr lang="th-TH" sz="3600" b="1" dirty="0" err="1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แท</a:t>
                </a:r>
                <a:r>
                  <a:rPr lang="th-TH" sz="3600" b="1" dirty="0"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จริง</a:t>
                </a:r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0CD9A511-7981-4B88-0443-66CFD15297DC}"/>
                  </a:ext>
                </a:extLst>
              </p:cNvPr>
              <p:cNvGrpSpPr/>
              <p:nvPr/>
            </p:nvGrpSpPr>
            <p:grpSpPr>
              <a:xfrm>
                <a:off x="545841" y="2063978"/>
                <a:ext cx="783245" cy="769441"/>
                <a:chOff x="8102376" y="5196660"/>
                <a:chExt cx="783245" cy="769441"/>
              </a:xfrm>
            </p:grpSpPr>
            <p:sp>
              <p:nvSpPr>
                <p:cNvPr id="66" name="Rounded Rectangle 92">
                  <a:extLst>
                    <a:ext uri="{FF2B5EF4-FFF2-40B4-BE49-F238E27FC236}">
                      <a16:creationId xmlns:a16="http://schemas.microsoft.com/office/drawing/2014/main" id="{262EA1A8-B64A-A17F-7F42-C1652515DFA7}"/>
                    </a:ext>
                  </a:extLst>
                </p:cNvPr>
                <p:cNvSpPr/>
                <p:nvPr/>
              </p:nvSpPr>
              <p:spPr>
                <a:xfrm rot="18900000">
                  <a:off x="8140118" y="5220704"/>
                  <a:ext cx="659798" cy="659798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/>
                </a:p>
              </p:txBody>
            </p:sp>
            <p:sp>
              <p:nvSpPr>
                <p:cNvPr id="67" name="กล่องข้อความ 4">
                  <a:extLst>
                    <a:ext uri="{FF2B5EF4-FFF2-40B4-BE49-F238E27FC236}">
                      <a16:creationId xmlns:a16="http://schemas.microsoft.com/office/drawing/2014/main" id="{803B50B1-D062-16BB-C2A5-95FA584D9293}"/>
                    </a:ext>
                  </a:extLst>
                </p:cNvPr>
                <p:cNvSpPr txBox="1"/>
                <p:nvPr/>
              </p:nvSpPr>
              <p:spPr>
                <a:xfrm>
                  <a:off x="8102376" y="5196660"/>
                  <a:ext cx="783245" cy="76944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R="0" algn="ctr" rtl="0"/>
                  <a:r>
                    <a:rPr lang="en-US" sz="4400" b="1" dirty="0">
                      <a:solidFill>
                        <a:schemeClr val="bg1"/>
                      </a:solidFill>
                      <a:latin typeface="PSL Advert Pro (พีเอสแอล แอ็ดเวิร์ท)" panose="02000506000000020004" pitchFamily="2" charset="-34"/>
                      <a:cs typeface="PSL Advert Pro (พีเอสแอล แอ็ดเวิร์ท)" panose="02000506000000020004" pitchFamily="2" charset="-34"/>
                    </a:rPr>
                    <a:t>5.</a:t>
                  </a:r>
                  <a:endParaRPr lang="th-TH" sz="4400" b="1" dirty="0">
                    <a:solidFill>
                      <a:schemeClr val="bg1"/>
                    </a:solidFill>
                    <a:latin typeface="PSL Advert Pro (พีเอสแอล แอ็ดเวิร์ท)" panose="02000506000000020004" pitchFamily="2" charset="-34"/>
                    <a:cs typeface="PSL Advert Pro (พีเอสแอล แอ็ดเวิร์ท)" panose="02000506000000020004" pitchFamily="2" charset="-34"/>
                  </a:endParaRPr>
                </a:p>
              </p:txBody>
            </p:sp>
          </p:grpSp>
        </p:grpSp>
      </p:grpSp>
      <p:sp>
        <p:nvSpPr>
          <p:cNvPr id="68" name="Freeform 3">
            <a:extLst>
              <a:ext uri="{FF2B5EF4-FFF2-40B4-BE49-F238E27FC236}">
                <a16:creationId xmlns:a16="http://schemas.microsoft.com/office/drawing/2014/main" id="{9762AA07-AB09-27FB-52AC-FC4ABA76FC93}"/>
              </a:ext>
            </a:extLst>
          </p:cNvPr>
          <p:cNvSpPr/>
          <p:nvPr/>
        </p:nvSpPr>
        <p:spPr>
          <a:xfrm rot="16200000">
            <a:off x="8598830" y="674029"/>
            <a:ext cx="1090340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95C7AA-D13F-DCB0-5D48-17C110CBDDC6}"/>
              </a:ext>
            </a:extLst>
          </p:cNvPr>
          <p:cNvGrpSpPr/>
          <p:nvPr/>
        </p:nvGrpSpPr>
        <p:grpSpPr>
          <a:xfrm>
            <a:off x="456201" y="201634"/>
            <a:ext cx="11126200" cy="2503466"/>
            <a:chOff x="3077163" y="1642439"/>
            <a:chExt cx="11126200" cy="2503466"/>
          </a:xfrm>
        </p:grpSpPr>
        <p:sp>
          <p:nvSpPr>
            <p:cNvPr id="8" name="Freeform 19">
              <a:extLst>
                <a:ext uri="{FF2B5EF4-FFF2-40B4-BE49-F238E27FC236}">
                  <a16:creationId xmlns:a16="http://schemas.microsoft.com/office/drawing/2014/main" id="{FAD0139E-0205-3FC6-AD02-8D7298370071}"/>
                </a:ext>
              </a:extLst>
            </p:cNvPr>
            <p:cNvSpPr/>
            <p:nvPr/>
          </p:nvSpPr>
          <p:spPr>
            <a:xfrm>
              <a:off x="4877593" y="2304514"/>
              <a:ext cx="8328645" cy="1352897"/>
            </a:xfrm>
            <a:custGeom>
              <a:avLst/>
              <a:gdLst/>
              <a:ahLst/>
              <a:cxnLst/>
              <a:rect l="l" t="t" r="r" b="b"/>
              <a:pathLst>
                <a:path w="2090689" h="398657">
                  <a:moveTo>
                    <a:pt x="29259" y="0"/>
                  </a:moveTo>
                  <a:lnTo>
                    <a:pt x="2061431" y="0"/>
                  </a:lnTo>
                  <a:cubicBezTo>
                    <a:pt x="2069191" y="0"/>
                    <a:pt x="2076633" y="3083"/>
                    <a:pt x="2082120" y="8570"/>
                  </a:cubicBezTo>
                  <a:cubicBezTo>
                    <a:pt x="2087607" y="14057"/>
                    <a:pt x="2090689" y="21499"/>
                    <a:pt x="2090689" y="29259"/>
                  </a:cubicBezTo>
                  <a:lnTo>
                    <a:pt x="2090689" y="369399"/>
                  </a:lnTo>
                  <a:cubicBezTo>
                    <a:pt x="2090689" y="377159"/>
                    <a:pt x="2087607" y="384601"/>
                    <a:pt x="2082120" y="390088"/>
                  </a:cubicBezTo>
                  <a:cubicBezTo>
                    <a:pt x="2076633" y="395575"/>
                    <a:pt x="2069191" y="398657"/>
                    <a:pt x="2061431" y="398657"/>
                  </a:cubicBezTo>
                  <a:lnTo>
                    <a:pt x="29259" y="398657"/>
                  </a:lnTo>
                  <a:cubicBezTo>
                    <a:pt x="21499" y="398657"/>
                    <a:pt x="14057" y="395575"/>
                    <a:pt x="8570" y="390088"/>
                  </a:cubicBezTo>
                  <a:cubicBezTo>
                    <a:pt x="3083" y="384601"/>
                    <a:pt x="0" y="377159"/>
                    <a:pt x="0" y="369399"/>
                  </a:cubicBezTo>
                  <a:lnTo>
                    <a:pt x="0" y="29259"/>
                  </a:lnTo>
                  <a:cubicBezTo>
                    <a:pt x="0" y="21499"/>
                    <a:pt x="3083" y="14057"/>
                    <a:pt x="8570" y="8570"/>
                  </a:cubicBezTo>
                  <a:cubicBezTo>
                    <a:pt x="14057" y="3083"/>
                    <a:pt x="21499" y="0"/>
                    <a:pt x="29259" y="0"/>
                  </a:cubicBezTo>
                  <a:close/>
                </a:path>
              </a:pathLst>
            </a:custGeom>
            <a:solidFill>
              <a:srgbClr val="FAD02B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9A6185F5-88FB-5978-A637-C3A554E5CDBF}"/>
                </a:ext>
              </a:extLst>
            </p:cNvPr>
            <p:cNvSpPr txBox="1"/>
            <p:nvPr/>
          </p:nvSpPr>
          <p:spPr>
            <a:xfrm>
              <a:off x="5821363" y="2467526"/>
              <a:ext cx="8382000" cy="9925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8400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" panose="00000500000000000000" pitchFamily="2" charset="-34"/>
                  <a:cs typeface="Bai Jamjuree" panose="00000500000000000000" pitchFamily="2" charset="-34"/>
                  <a:sym typeface="Helios Extended Bold"/>
                </a:rPr>
                <a:t>หลักในการให้บริการ</a:t>
              </a:r>
              <a:endParaRPr lang="en-US" sz="6000" b="1" dirty="0">
                <a:solidFill>
                  <a:schemeClr val="accent3">
                    <a:lumMod val="50000"/>
                  </a:schemeClr>
                </a:solidFill>
                <a:latin typeface="Bai Jamjuree" panose="00000500000000000000" pitchFamily="2" charset="-34"/>
                <a:cs typeface="Bai Jamjuree" panose="00000500000000000000" pitchFamily="2" charset="-34"/>
                <a:sym typeface="Helios Extended Bold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34A5ECF-58D1-BABA-1CE9-7FC1D630241B}"/>
                </a:ext>
              </a:extLst>
            </p:cNvPr>
            <p:cNvGrpSpPr/>
            <p:nvPr/>
          </p:nvGrpSpPr>
          <p:grpSpPr>
            <a:xfrm>
              <a:off x="3077163" y="1642439"/>
              <a:ext cx="2545113" cy="2503466"/>
              <a:chOff x="486691" y="149850"/>
              <a:chExt cx="2545113" cy="2503466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82A5F7E8-1A5E-9610-5303-B1137489E93E}"/>
                  </a:ext>
                </a:extLst>
              </p:cNvPr>
              <p:cNvSpPr/>
              <p:nvPr/>
            </p:nvSpPr>
            <p:spPr>
              <a:xfrm>
                <a:off x="486691" y="149850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7F7AB709-AE03-E2AB-79E2-20E221F81560}"/>
                  </a:ext>
                </a:extLst>
              </p:cNvPr>
              <p:cNvSpPr txBox="1"/>
              <p:nvPr/>
            </p:nvSpPr>
            <p:spPr>
              <a:xfrm>
                <a:off x="1238998" y="1285123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392315" y="9442834"/>
            <a:ext cx="248490" cy="2484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7010810" y="1028700"/>
            <a:ext cx="248490" cy="24849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714A42C-8CDC-3CA5-2F06-3C0DB1BA270E}"/>
              </a:ext>
            </a:extLst>
          </p:cNvPr>
          <p:cNvGrpSpPr/>
          <p:nvPr/>
        </p:nvGrpSpPr>
        <p:grpSpPr>
          <a:xfrm>
            <a:off x="1728756" y="2831739"/>
            <a:ext cx="15530535" cy="1323439"/>
            <a:chOff x="2796388" y="2759214"/>
            <a:chExt cx="15530535" cy="132343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6006010-52DD-ED39-4A8D-2342AE55749F}"/>
                </a:ext>
              </a:extLst>
            </p:cNvPr>
            <p:cNvGrpSpPr/>
            <p:nvPr/>
          </p:nvGrpSpPr>
          <p:grpSpPr>
            <a:xfrm>
              <a:off x="2796388" y="2842730"/>
              <a:ext cx="609600" cy="457200"/>
              <a:chOff x="8839200" y="1866900"/>
              <a:chExt cx="609600" cy="457200"/>
            </a:xfrm>
          </p:grpSpPr>
          <p:sp>
            <p:nvSpPr>
              <p:cNvPr id="21" name="Rounded Rectangle 92">
                <a:extLst>
                  <a:ext uri="{FF2B5EF4-FFF2-40B4-BE49-F238E27FC236}">
                    <a16:creationId xmlns:a16="http://schemas.microsoft.com/office/drawing/2014/main" id="{3308F5D5-8BE9-01B2-6971-012EA66D9C72}"/>
                  </a:ext>
                </a:extLst>
              </p:cNvPr>
              <p:cNvSpPr/>
              <p:nvPr/>
            </p:nvSpPr>
            <p:spPr>
              <a:xfrm>
                <a:off x="8839200" y="1866900"/>
                <a:ext cx="457200" cy="457200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</p:spPr>
            <p:txBody>
              <a:bodyPr rtlCol="0" anchor="ctr"/>
              <a:lstStyle/>
              <a:p>
                <a:pPr algn="l"/>
                <a:endParaRPr lang="en-US" sz="4800" dirty="0">
                  <a:latin typeface="LilyUPC" panose="020B0604020202020204" pitchFamily="34" charset="-34"/>
                  <a:cs typeface="LilyUPC" panose="020B0604020202020204" pitchFamily="34" charset="-34"/>
                </a:endParaRP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6413DB3E-D28D-52D3-A46F-88E3C796C5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1866900"/>
                <a:ext cx="0" cy="4572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F6EDE8-6D69-8BF2-1E57-69E9F4E7855E}"/>
                </a:ext>
              </a:extLst>
            </p:cNvPr>
            <p:cNvSpPr txBox="1"/>
            <p:nvPr/>
          </p:nvSpPr>
          <p:spPr>
            <a:xfrm>
              <a:off x="2807768" y="2759214"/>
              <a:ext cx="1551915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tabLst>
                  <a:tab pos="723900" algn="l"/>
                </a:tabLst>
              </a:pPr>
              <a:r>
                <a:rPr lang="en-US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1. </a:t>
              </a:r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dirty="0">
                  <a:solidFill>
                    <a:schemeClr val="accent3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บริการแกตนเองกอน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เป็นการเตรียมตัวเองให้พร้อมเสียก่อน เพราะถ้าหากเรายังไม่พร้อมเราก็ไม่อาจจะไปให้บริการแก่ผู้อื่นได้ หรือได้ก็ไม่ดีเท่าที่ควร</a:t>
              </a:r>
              <a:endParaRPr lang="th-TH" sz="4000" b="1" dirty="0">
                <a:solidFill>
                  <a:schemeClr val="accent3">
                    <a:lumMod val="50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AF1F33-DA1F-8083-2C6C-45C19D24DC45}"/>
              </a:ext>
            </a:extLst>
          </p:cNvPr>
          <p:cNvGrpSpPr/>
          <p:nvPr/>
        </p:nvGrpSpPr>
        <p:grpSpPr>
          <a:xfrm>
            <a:off x="1700682" y="4283769"/>
            <a:ext cx="15535978" cy="1938992"/>
            <a:chOff x="2796388" y="2759214"/>
            <a:chExt cx="15535978" cy="1938992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B274F44-9D3A-DD52-12D6-97910775AA8D}"/>
                </a:ext>
              </a:extLst>
            </p:cNvPr>
            <p:cNvGrpSpPr/>
            <p:nvPr/>
          </p:nvGrpSpPr>
          <p:grpSpPr>
            <a:xfrm>
              <a:off x="2796388" y="2842730"/>
              <a:ext cx="609600" cy="457200"/>
              <a:chOff x="8839200" y="1866900"/>
              <a:chExt cx="609600" cy="457200"/>
            </a:xfrm>
          </p:grpSpPr>
          <p:sp>
            <p:nvSpPr>
              <p:cNvPr id="28" name="Rounded Rectangle 92">
                <a:extLst>
                  <a:ext uri="{FF2B5EF4-FFF2-40B4-BE49-F238E27FC236}">
                    <a16:creationId xmlns:a16="http://schemas.microsoft.com/office/drawing/2014/main" id="{73FA75C9-1AFF-52E2-86D3-C5043964E4BA}"/>
                  </a:ext>
                </a:extLst>
              </p:cNvPr>
              <p:cNvSpPr/>
              <p:nvPr/>
            </p:nvSpPr>
            <p:spPr>
              <a:xfrm>
                <a:off x="8839200" y="1866900"/>
                <a:ext cx="457200" cy="457200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</p:spPr>
            <p:txBody>
              <a:bodyPr rtlCol="0" anchor="ctr"/>
              <a:lstStyle/>
              <a:p>
                <a:pPr algn="l"/>
                <a:endParaRPr lang="en-US" sz="4800" dirty="0">
                  <a:latin typeface="LilyUPC" panose="020B0604020202020204" pitchFamily="34" charset="-34"/>
                  <a:cs typeface="LilyUPC" panose="020B0604020202020204" pitchFamily="34" charset="-34"/>
                </a:endParaRP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4C423F59-F49C-AE8F-6CE5-01B76A6C68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1866900"/>
                <a:ext cx="0" cy="4572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2CB2AAA-8222-44A6-8AFA-B19E5FF38299}"/>
                </a:ext>
              </a:extLst>
            </p:cNvPr>
            <p:cNvSpPr txBox="1"/>
            <p:nvPr/>
          </p:nvSpPr>
          <p:spPr>
            <a:xfrm>
              <a:off x="2813211" y="2759214"/>
              <a:ext cx="1551915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/>
              <a:r>
                <a:rPr lang="en-US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   </a:t>
              </a:r>
              <a:r>
                <a:rPr lang="th-TH" sz="4000" b="1" dirty="0">
                  <a:solidFill>
                    <a:schemeClr val="accent3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บริการแกหมูคณะและขบวนการลูกเสือ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เป็นการหาประสบการณ์หรือความชำนาญ ด้วยการบริการเป็นรายบุคคลบริการแก่กองลูกเสือของเราในการงานต่าง ๆ อันเป็นส่วนรวมและรวมไปถึงการให้บริการแก่กองลูกเสืออื่น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4959A83-39BE-C420-B99B-EBB63603C0AC}"/>
              </a:ext>
            </a:extLst>
          </p:cNvPr>
          <p:cNvGrpSpPr/>
          <p:nvPr/>
        </p:nvGrpSpPr>
        <p:grpSpPr>
          <a:xfrm>
            <a:off x="1700682" y="6258649"/>
            <a:ext cx="13767918" cy="707886"/>
            <a:chOff x="2796388" y="2759214"/>
            <a:chExt cx="13767918" cy="7078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58EBC88-AF8C-4FF5-5E1A-1F24D8F9CFFB}"/>
                </a:ext>
              </a:extLst>
            </p:cNvPr>
            <p:cNvGrpSpPr/>
            <p:nvPr/>
          </p:nvGrpSpPr>
          <p:grpSpPr>
            <a:xfrm>
              <a:off x="2796388" y="2842730"/>
              <a:ext cx="609600" cy="457200"/>
              <a:chOff x="8839200" y="1866900"/>
              <a:chExt cx="609600" cy="457200"/>
            </a:xfrm>
          </p:grpSpPr>
          <p:sp>
            <p:nvSpPr>
              <p:cNvPr id="33" name="Rounded Rectangle 92">
                <a:extLst>
                  <a:ext uri="{FF2B5EF4-FFF2-40B4-BE49-F238E27FC236}">
                    <a16:creationId xmlns:a16="http://schemas.microsoft.com/office/drawing/2014/main" id="{365D27F0-FDD9-87F9-37A4-5F8C412C1868}"/>
                  </a:ext>
                </a:extLst>
              </p:cNvPr>
              <p:cNvSpPr/>
              <p:nvPr/>
            </p:nvSpPr>
            <p:spPr>
              <a:xfrm>
                <a:off x="8839200" y="1866900"/>
                <a:ext cx="457200" cy="457200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</p:spPr>
            <p:txBody>
              <a:bodyPr rtlCol="0" anchor="ctr"/>
              <a:lstStyle/>
              <a:p>
                <a:pPr algn="l"/>
                <a:endParaRPr lang="en-US" sz="4800" dirty="0">
                  <a:latin typeface="LilyUPC" panose="020B0604020202020204" pitchFamily="34" charset="-34"/>
                  <a:cs typeface="LilyUPC" panose="020B0604020202020204" pitchFamily="34" charset="-34"/>
                </a:endParaRP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F22834FC-2CDD-71DD-7143-FCE12B7F334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1866900"/>
                <a:ext cx="0" cy="4572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BEB2AD9-DDA3-E9AD-B3B1-055C64B18A9A}"/>
                </a:ext>
              </a:extLst>
            </p:cNvPr>
            <p:cNvSpPr txBox="1"/>
            <p:nvPr/>
          </p:nvSpPr>
          <p:spPr>
            <a:xfrm>
              <a:off x="2813211" y="2759214"/>
              <a:ext cx="137510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thaiDist">
                <a:tabLst>
                  <a:tab pos="800100" algn="l"/>
                </a:tabLst>
              </a:pPr>
              <a:r>
                <a:rPr lang="en-US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3. </a:t>
              </a:r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dirty="0">
                  <a:solidFill>
                    <a:schemeClr val="accent3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บริการแกชุมชน 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เป็นการร่วมมือกันเพื่อดำเนินการจัดกิจกรรมอันเป็นสาธารณประโยชน์</a:t>
              </a:r>
              <a:r>
                <a:rPr lang="th-TH" sz="4000" b="1" dirty="0">
                  <a:solidFill>
                    <a:schemeClr val="accent3">
                      <a:lumMod val="50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DC91656-F854-31E9-1712-45D688976FA4}"/>
              </a:ext>
            </a:extLst>
          </p:cNvPr>
          <p:cNvSpPr txBox="1"/>
          <p:nvPr/>
        </p:nvSpPr>
        <p:spPr>
          <a:xfrm>
            <a:off x="5565964" y="2841522"/>
            <a:ext cx="120600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</a:p>
        </p:txBody>
      </p:sp>
      <p:sp>
        <p:nvSpPr>
          <p:cNvPr id="35" name="AutoShape 8">
            <a:extLst>
              <a:ext uri="{FF2B5EF4-FFF2-40B4-BE49-F238E27FC236}">
                <a16:creationId xmlns:a16="http://schemas.microsoft.com/office/drawing/2014/main" id="{2461DA56-F4BA-B62C-115F-C68806A49BF1}"/>
              </a:ext>
            </a:extLst>
          </p:cNvPr>
          <p:cNvSpPr/>
          <p:nvPr/>
        </p:nvSpPr>
        <p:spPr>
          <a:xfrm>
            <a:off x="285750" y="4818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44" name="Freeform 3">
            <a:extLst>
              <a:ext uri="{FF2B5EF4-FFF2-40B4-BE49-F238E27FC236}">
                <a16:creationId xmlns:a16="http://schemas.microsoft.com/office/drawing/2014/main" id="{05DF7E5F-E8D2-2AFF-21DC-133FAE5C9595}"/>
              </a:ext>
            </a:extLst>
          </p:cNvPr>
          <p:cNvSpPr/>
          <p:nvPr/>
        </p:nvSpPr>
        <p:spPr>
          <a:xfrm rot="16200000">
            <a:off x="8598830" y="674029"/>
            <a:ext cx="1090340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5340DF5-E66F-8CBA-B163-6303284AFA64}"/>
              </a:ext>
            </a:extLst>
          </p:cNvPr>
          <p:cNvGrpSpPr/>
          <p:nvPr/>
        </p:nvGrpSpPr>
        <p:grpSpPr>
          <a:xfrm>
            <a:off x="456201" y="201634"/>
            <a:ext cx="11735799" cy="2503466"/>
            <a:chOff x="3077163" y="1642439"/>
            <a:chExt cx="11735799" cy="2503466"/>
          </a:xfrm>
        </p:grpSpPr>
        <p:sp>
          <p:nvSpPr>
            <p:cNvPr id="4" name="Freeform 19">
              <a:extLst>
                <a:ext uri="{FF2B5EF4-FFF2-40B4-BE49-F238E27FC236}">
                  <a16:creationId xmlns:a16="http://schemas.microsoft.com/office/drawing/2014/main" id="{98F622AC-5B1F-4C79-8893-5A570889908E}"/>
                </a:ext>
              </a:extLst>
            </p:cNvPr>
            <p:cNvSpPr/>
            <p:nvPr/>
          </p:nvSpPr>
          <p:spPr>
            <a:xfrm>
              <a:off x="4877593" y="2304514"/>
              <a:ext cx="9935369" cy="1352897"/>
            </a:xfrm>
            <a:custGeom>
              <a:avLst/>
              <a:gdLst/>
              <a:ahLst/>
              <a:cxnLst/>
              <a:rect l="l" t="t" r="r" b="b"/>
              <a:pathLst>
                <a:path w="2090689" h="398657">
                  <a:moveTo>
                    <a:pt x="29259" y="0"/>
                  </a:moveTo>
                  <a:lnTo>
                    <a:pt x="2061431" y="0"/>
                  </a:lnTo>
                  <a:cubicBezTo>
                    <a:pt x="2069191" y="0"/>
                    <a:pt x="2076633" y="3083"/>
                    <a:pt x="2082120" y="8570"/>
                  </a:cubicBezTo>
                  <a:cubicBezTo>
                    <a:pt x="2087607" y="14057"/>
                    <a:pt x="2090689" y="21499"/>
                    <a:pt x="2090689" y="29259"/>
                  </a:cubicBezTo>
                  <a:lnTo>
                    <a:pt x="2090689" y="369399"/>
                  </a:lnTo>
                  <a:cubicBezTo>
                    <a:pt x="2090689" y="377159"/>
                    <a:pt x="2087607" y="384601"/>
                    <a:pt x="2082120" y="390088"/>
                  </a:cubicBezTo>
                  <a:cubicBezTo>
                    <a:pt x="2076633" y="395575"/>
                    <a:pt x="2069191" y="398657"/>
                    <a:pt x="2061431" y="398657"/>
                  </a:cubicBezTo>
                  <a:lnTo>
                    <a:pt x="29259" y="398657"/>
                  </a:lnTo>
                  <a:cubicBezTo>
                    <a:pt x="21499" y="398657"/>
                    <a:pt x="14057" y="395575"/>
                    <a:pt x="8570" y="390088"/>
                  </a:cubicBezTo>
                  <a:cubicBezTo>
                    <a:pt x="3083" y="384601"/>
                    <a:pt x="0" y="377159"/>
                    <a:pt x="0" y="369399"/>
                  </a:cubicBezTo>
                  <a:lnTo>
                    <a:pt x="0" y="29259"/>
                  </a:lnTo>
                  <a:cubicBezTo>
                    <a:pt x="0" y="21499"/>
                    <a:pt x="3083" y="14057"/>
                    <a:pt x="8570" y="8570"/>
                  </a:cubicBezTo>
                  <a:cubicBezTo>
                    <a:pt x="14057" y="3083"/>
                    <a:pt x="21499" y="0"/>
                    <a:pt x="29259" y="0"/>
                  </a:cubicBezTo>
                  <a:close/>
                </a:path>
              </a:pathLst>
            </a:custGeom>
            <a:solidFill>
              <a:srgbClr val="FAD02B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5" name="TextBox 2">
              <a:extLst>
                <a:ext uri="{FF2B5EF4-FFF2-40B4-BE49-F238E27FC236}">
                  <a16:creationId xmlns:a16="http://schemas.microsoft.com/office/drawing/2014/main" id="{B1CBE70C-4AFC-DBEB-45FC-B75E568A9712}"/>
                </a:ext>
              </a:extLst>
            </p:cNvPr>
            <p:cNvSpPr txBox="1"/>
            <p:nvPr/>
          </p:nvSpPr>
          <p:spPr>
            <a:xfrm>
              <a:off x="5821363" y="2467526"/>
              <a:ext cx="8382000" cy="9925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8400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" panose="00000500000000000000" pitchFamily="2" charset="-34"/>
                  <a:cs typeface="Bai Jamjuree" panose="00000500000000000000" pitchFamily="2" charset="-34"/>
                  <a:sym typeface="Helios Extended Bold"/>
                </a:rPr>
                <a:t>ประเภทของการให้บริการ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FA10DB-A0BF-CCFA-D4FD-9AD555BD50EB}"/>
                </a:ext>
              </a:extLst>
            </p:cNvPr>
            <p:cNvGrpSpPr/>
            <p:nvPr/>
          </p:nvGrpSpPr>
          <p:grpSpPr>
            <a:xfrm>
              <a:off x="3077163" y="1642439"/>
              <a:ext cx="2545113" cy="2503466"/>
              <a:chOff x="486691" y="149850"/>
              <a:chExt cx="2545113" cy="2503466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1231DA8A-BD62-880F-2B51-DE2FC9EF8A10}"/>
                  </a:ext>
                </a:extLst>
              </p:cNvPr>
              <p:cNvSpPr/>
              <p:nvPr/>
            </p:nvSpPr>
            <p:spPr>
              <a:xfrm>
                <a:off x="486691" y="149850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9" name="TextBox 10">
                <a:extLst>
                  <a:ext uri="{FF2B5EF4-FFF2-40B4-BE49-F238E27FC236}">
                    <a16:creationId xmlns:a16="http://schemas.microsoft.com/office/drawing/2014/main" id="{D9776740-754B-E127-77B3-FA6DD698479E}"/>
                  </a:ext>
                </a:extLst>
              </p:cNvPr>
              <p:cNvSpPr txBox="1"/>
              <p:nvPr/>
            </p:nvSpPr>
            <p:spPr>
              <a:xfrm>
                <a:off x="1238998" y="1285123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3</a:t>
                </a:r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DFE57333-E0EB-6136-9AA7-8330A85318A4}"/>
              </a:ext>
            </a:extLst>
          </p:cNvPr>
          <p:cNvSpPr txBox="1"/>
          <p:nvPr/>
        </p:nvSpPr>
        <p:spPr>
          <a:xfrm>
            <a:off x="1577801" y="7205275"/>
            <a:ext cx="155191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>
                <a:solidFill>
                  <a:srgbClr val="00B05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งานบริการ ที่ลูกเสือวิสามัญแตละคนหรือกองลูกเสือวิสามัญจะทําไดนั้นมีหลายประการ</a:t>
            </a:r>
          </a:p>
          <a:p>
            <a:pPr>
              <a:tabLst>
                <a:tab pos="895350" algn="l"/>
                <a:tab pos="1619250" algn="l"/>
              </a:tabLst>
            </a:pP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  <a:sym typeface="Wingdings" panose="05000000000000000000" pitchFamily="2" charset="2"/>
              </a:rPr>
              <a:t>	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โครงการใชผักตบชวาทำปุ๋ยหมัก		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  <a:sym typeface="Wingdings" panose="05000000000000000000" pitchFamily="2" charset="2"/>
              </a:rPr>
              <a:t>	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โครงการพัฒนาชุมชน</a:t>
            </a:r>
          </a:p>
          <a:p>
            <a:pPr>
              <a:tabLst>
                <a:tab pos="895350" algn="l"/>
                <a:tab pos="1619250" algn="l"/>
              </a:tabLst>
            </a:pP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  <a:sym typeface="Wingdings" panose="05000000000000000000" pitchFamily="2" charset="2"/>
              </a:rPr>
              <a:t>	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โครงการใหบริการแกชุมชน 			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  <a:sym typeface="Wingdings" panose="05000000000000000000" pitchFamily="2" charset="2"/>
              </a:rPr>
              <a:t>	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โครงการใหบริการแกกิจกรรมลูกเสือ</a:t>
            </a:r>
          </a:p>
          <a:p>
            <a:pPr>
              <a:tabLst>
                <a:tab pos="895350" algn="l"/>
                <a:tab pos="1619250" algn="l"/>
              </a:tabLst>
            </a:pP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endParaRPr lang="th-TH" sz="4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 animBg="1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05E319-11AA-7BA0-8FE3-394FA931FBDD}"/>
              </a:ext>
            </a:extLst>
          </p:cNvPr>
          <p:cNvGrpSpPr/>
          <p:nvPr/>
        </p:nvGrpSpPr>
        <p:grpSpPr>
          <a:xfrm>
            <a:off x="2163426" y="2892374"/>
            <a:ext cx="11986412" cy="707886"/>
            <a:chOff x="2796388" y="2759214"/>
            <a:chExt cx="11986412" cy="70788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157BECB-A200-7FAC-ACDE-B69CB5E767E8}"/>
                </a:ext>
              </a:extLst>
            </p:cNvPr>
            <p:cNvGrpSpPr/>
            <p:nvPr/>
          </p:nvGrpSpPr>
          <p:grpSpPr>
            <a:xfrm>
              <a:off x="2796388" y="2842730"/>
              <a:ext cx="609600" cy="457200"/>
              <a:chOff x="8839200" y="1866900"/>
              <a:chExt cx="609600" cy="457200"/>
            </a:xfrm>
          </p:grpSpPr>
          <p:sp>
            <p:nvSpPr>
              <p:cNvPr id="42" name="Rounded Rectangle 92">
                <a:extLst>
                  <a:ext uri="{FF2B5EF4-FFF2-40B4-BE49-F238E27FC236}">
                    <a16:creationId xmlns:a16="http://schemas.microsoft.com/office/drawing/2014/main" id="{63118AE5-5AF3-22A2-456C-47CCADC59248}"/>
                  </a:ext>
                </a:extLst>
              </p:cNvPr>
              <p:cNvSpPr/>
              <p:nvPr/>
            </p:nvSpPr>
            <p:spPr>
              <a:xfrm>
                <a:off x="8839200" y="1866900"/>
                <a:ext cx="457200" cy="457200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</p:spPr>
            <p:txBody>
              <a:bodyPr rtlCol="0" anchor="ctr"/>
              <a:lstStyle/>
              <a:p>
                <a:pPr algn="l"/>
                <a:endParaRPr lang="en-US" sz="4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BB9637A2-34F0-337B-897B-3F04929799C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1866900"/>
                <a:ext cx="0" cy="4572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7847F57-13DC-6EB9-2ABE-5E7873C8921B}"/>
                </a:ext>
              </a:extLst>
            </p:cNvPr>
            <p:cNvSpPr txBox="1"/>
            <p:nvPr/>
          </p:nvSpPr>
          <p:spPr>
            <a:xfrm>
              <a:off x="2813211" y="2759214"/>
              <a:ext cx="119695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1.</a:t>
              </a: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การสุขาภิบาลสิ่งแวดลอม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3772D3-3596-FA7A-FE2B-2A954863CA2A}"/>
              </a:ext>
            </a:extLst>
          </p:cNvPr>
          <p:cNvGrpSpPr/>
          <p:nvPr/>
        </p:nvGrpSpPr>
        <p:grpSpPr>
          <a:xfrm>
            <a:off x="2180249" y="3642942"/>
            <a:ext cx="11986412" cy="707886"/>
            <a:chOff x="2796388" y="2759214"/>
            <a:chExt cx="11986412" cy="70788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7EDFEE2-0A36-4352-5524-4A10E42EC2F3}"/>
                </a:ext>
              </a:extLst>
            </p:cNvPr>
            <p:cNvGrpSpPr/>
            <p:nvPr/>
          </p:nvGrpSpPr>
          <p:grpSpPr>
            <a:xfrm>
              <a:off x="2796388" y="2842730"/>
              <a:ext cx="609600" cy="457200"/>
              <a:chOff x="8839200" y="1866900"/>
              <a:chExt cx="609600" cy="457200"/>
            </a:xfrm>
          </p:grpSpPr>
          <p:sp>
            <p:nvSpPr>
              <p:cNvPr id="38" name="Rounded Rectangle 92">
                <a:extLst>
                  <a:ext uri="{FF2B5EF4-FFF2-40B4-BE49-F238E27FC236}">
                    <a16:creationId xmlns:a16="http://schemas.microsoft.com/office/drawing/2014/main" id="{2FC45F2B-2504-FD19-79D0-9D533AADB38D}"/>
                  </a:ext>
                </a:extLst>
              </p:cNvPr>
              <p:cNvSpPr/>
              <p:nvPr/>
            </p:nvSpPr>
            <p:spPr>
              <a:xfrm>
                <a:off x="8839200" y="1866900"/>
                <a:ext cx="457200" cy="457200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</p:spPr>
            <p:txBody>
              <a:bodyPr rtlCol="0" anchor="ctr"/>
              <a:lstStyle/>
              <a:p>
                <a:pPr algn="l"/>
                <a:endParaRPr lang="en-US" sz="4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539CBA11-3886-804A-052A-C6BD6501AB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1866900"/>
                <a:ext cx="0" cy="4572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F35D36B-A264-0479-ADAD-F8B0FB12B90D}"/>
                </a:ext>
              </a:extLst>
            </p:cNvPr>
            <p:cNvSpPr txBox="1"/>
            <p:nvPr/>
          </p:nvSpPr>
          <p:spPr>
            <a:xfrm>
              <a:off x="2813211" y="2759214"/>
              <a:ext cx="119695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2.</a:t>
              </a: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การตอตานสิ่งเสพติด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433DAD8-880B-2DE6-48F9-0E6E8110D1E6}"/>
              </a:ext>
            </a:extLst>
          </p:cNvPr>
          <p:cNvGrpSpPr/>
          <p:nvPr/>
        </p:nvGrpSpPr>
        <p:grpSpPr>
          <a:xfrm>
            <a:off x="2157983" y="4393510"/>
            <a:ext cx="11986412" cy="707886"/>
            <a:chOff x="2796388" y="2759214"/>
            <a:chExt cx="11986412" cy="7078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B3F3816-1513-94B8-157E-4872BFB45E46}"/>
                </a:ext>
              </a:extLst>
            </p:cNvPr>
            <p:cNvGrpSpPr/>
            <p:nvPr/>
          </p:nvGrpSpPr>
          <p:grpSpPr>
            <a:xfrm>
              <a:off x="2796388" y="2842730"/>
              <a:ext cx="609600" cy="457200"/>
              <a:chOff x="8839200" y="1866900"/>
              <a:chExt cx="609600" cy="457200"/>
            </a:xfrm>
          </p:grpSpPr>
          <p:sp>
            <p:nvSpPr>
              <p:cNvPr id="34" name="Rounded Rectangle 92">
                <a:extLst>
                  <a:ext uri="{FF2B5EF4-FFF2-40B4-BE49-F238E27FC236}">
                    <a16:creationId xmlns:a16="http://schemas.microsoft.com/office/drawing/2014/main" id="{274FA825-2D68-381B-6907-99D6B3E0B025}"/>
                  </a:ext>
                </a:extLst>
              </p:cNvPr>
              <p:cNvSpPr/>
              <p:nvPr/>
            </p:nvSpPr>
            <p:spPr>
              <a:xfrm>
                <a:off x="8839200" y="1866900"/>
                <a:ext cx="457200" cy="457200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</p:spPr>
            <p:txBody>
              <a:bodyPr rtlCol="0" anchor="ctr"/>
              <a:lstStyle/>
              <a:p>
                <a:pPr algn="l"/>
                <a:endParaRPr lang="en-US" sz="4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2116D03D-C740-5051-09F9-9F2EA9ECC8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1866900"/>
                <a:ext cx="0" cy="4572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8C72330-FEB9-0532-4918-56DEFCCA7719}"/>
                </a:ext>
              </a:extLst>
            </p:cNvPr>
            <p:cNvSpPr txBox="1"/>
            <p:nvPr/>
          </p:nvSpPr>
          <p:spPr>
            <a:xfrm>
              <a:off x="2813211" y="2759214"/>
              <a:ext cx="119695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3.</a:t>
              </a: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การตอตานอาชญากรรม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AB83B4-5D35-6B32-9FCA-964DCE09E7F9}"/>
              </a:ext>
            </a:extLst>
          </p:cNvPr>
          <p:cNvGrpSpPr/>
          <p:nvPr/>
        </p:nvGrpSpPr>
        <p:grpSpPr>
          <a:xfrm>
            <a:off x="2157983" y="5151316"/>
            <a:ext cx="11986412" cy="707886"/>
            <a:chOff x="2796388" y="2759214"/>
            <a:chExt cx="11986412" cy="707886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30ED8B3-0F41-4911-B1BB-C15D5D86DB28}"/>
                </a:ext>
              </a:extLst>
            </p:cNvPr>
            <p:cNvGrpSpPr/>
            <p:nvPr/>
          </p:nvGrpSpPr>
          <p:grpSpPr>
            <a:xfrm>
              <a:off x="2796388" y="2842730"/>
              <a:ext cx="609600" cy="457200"/>
              <a:chOff x="8839200" y="1866900"/>
              <a:chExt cx="609600" cy="457200"/>
            </a:xfrm>
          </p:grpSpPr>
          <p:sp>
            <p:nvSpPr>
              <p:cNvPr id="30" name="Rounded Rectangle 92">
                <a:extLst>
                  <a:ext uri="{FF2B5EF4-FFF2-40B4-BE49-F238E27FC236}">
                    <a16:creationId xmlns:a16="http://schemas.microsoft.com/office/drawing/2014/main" id="{84824C89-43AE-D043-E08B-3F7366D23074}"/>
                  </a:ext>
                </a:extLst>
              </p:cNvPr>
              <p:cNvSpPr/>
              <p:nvPr/>
            </p:nvSpPr>
            <p:spPr>
              <a:xfrm>
                <a:off x="8839200" y="1866900"/>
                <a:ext cx="457200" cy="457200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</p:spPr>
            <p:txBody>
              <a:bodyPr rtlCol="0" anchor="ctr"/>
              <a:lstStyle/>
              <a:p>
                <a:pPr algn="l"/>
                <a:endParaRPr lang="en-US" sz="4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36F1809-B170-8092-BBD9-E61181DA2A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1866900"/>
                <a:ext cx="0" cy="4572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6342D4-60CC-23EB-14A7-09BC99036691}"/>
                </a:ext>
              </a:extLst>
            </p:cNvPr>
            <p:cNvSpPr txBox="1"/>
            <p:nvPr/>
          </p:nvSpPr>
          <p:spPr>
            <a:xfrm>
              <a:off x="2813211" y="2759214"/>
              <a:ext cx="119695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4. 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การจัดนันทนาการในชุมชน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6DD995E-9323-D769-016B-8F102082FE2B}"/>
              </a:ext>
            </a:extLst>
          </p:cNvPr>
          <p:cNvGrpSpPr/>
          <p:nvPr/>
        </p:nvGrpSpPr>
        <p:grpSpPr>
          <a:xfrm>
            <a:off x="2158093" y="5910472"/>
            <a:ext cx="11986412" cy="707886"/>
            <a:chOff x="2796388" y="2759214"/>
            <a:chExt cx="11986412" cy="707886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52ADE091-6B8E-8887-86ED-6CA51627984E}"/>
                </a:ext>
              </a:extLst>
            </p:cNvPr>
            <p:cNvGrpSpPr/>
            <p:nvPr/>
          </p:nvGrpSpPr>
          <p:grpSpPr>
            <a:xfrm>
              <a:off x="2796388" y="2842730"/>
              <a:ext cx="609600" cy="457200"/>
              <a:chOff x="8839200" y="1866900"/>
              <a:chExt cx="609600" cy="457200"/>
            </a:xfrm>
          </p:grpSpPr>
          <p:sp>
            <p:nvSpPr>
              <p:cNvPr id="51" name="Rounded Rectangle 92">
                <a:extLst>
                  <a:ext uri="{FF2B5EF4-FFF2-40B4-BE49-F238E27FC236}">
                    <a16:creationId xmlns:a16="http://schemas.microsoft.com/office/drawing/2014/main" id="{2DD55AC5-3037-F5B5-422A-D1D350D5191C}"/>
                  </a:ext>
                </a:extLst>
              </p:cNvPr>
              <p:cNvSpPr/>
              <p:nvPr/>
            </p:nvSpPr>
            <p:spPr>
              <a:xfrm>
                <a:off x="8839200" y="1866900"/>
                <a:ext cx="457200" cy="457200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</p:spPr>
            <p:txBody>
              <a:bodyPr rtlCol="0" anchor="ctr"/>
              <a:lstStyle/>
              <a:p>
                <a:pPr algn="l"/>
                <a:endParaRPr lang="en-US" sz="4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0EBF42AD-47D7-CB71-CF85-67D8D2DF866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1866900"/>
                <a:ext cx="0" cy="4572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327C9A2-7B35-4781-DA3B-71723BCA6470}"/>
                </a:ext>
              </a:extLst>
            </p:cNvPr>
            <p:cNvSpPr txBox="1"/>
            <p:nvPr/>
          </p:nvSpPr>
          <p:spPr>
            <a:xfrm>
              <a:off x="2813211" y="2759214"/>
              <a:ext cx="119695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5.</a:t>
              </a: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การชวยเหลืองานตาง ๆ ของชุมชน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04C0910-7AA3-8407-C061-EA2609FED21C}"/>
              </a:ext>
            </a:extLst>
          </p:cNvPr>
          <p:cNvGrpSpPr/>
          <p:nvPr/>
        </p:nvGrpSpPr>
        <p:grpSpPr>
          <a:xfrm>
            <a:off x="2174916" y="6661040"/>
            <a:ext cx="11986412" cy="707886"/>
            <a:chOff x="2796388" y="2759214"/>
            <a:chExt cx="11986412" cy="70788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CC66777-5A4A-A0E3-A4A7-224A082F2310}"/>
                </a:ext>
              </a:extLst>
            </p:cNvPr>
            <p:cNvGrpSpPr/>
            <p:nvPr/>
          </p:nvGrpSpPr>
          <p:grpSpPr>
            <a:xfrm>
              <a:off x="2796388" y="2842730"/>
              <a:ext cx="609600" cy="457200"/>
              <a:chOff x="8839200" y="1866900"/>
              <a:chExt cx="609600" cy="457200"/>
            </a:xfrm>
          </p:grpSpPr>
          <p:sp>
            <p:nvSpPr>
              <p:cNvPr id="56" name="Rounded Rectangle 92">
                <a:extLst>
                  <a:ext uri="{FF2B5EF4-FFF2-40B4-BE49-F238E27FC236}">
                    <a16:creationId xmlns:a16="http://schemas.microsoft.com/office/drawing/2014/main" id="{82E9BC48-52B1-CC06-0E6C-452A3AB1C41F}"/>
                  </a:ext>
                </a:extLst>
              </p:cNvPr>
              <p:cNvSpPr/>
              <p:nvPr/>
            </p:nvSpPr>
            <p:spPr>
              <a:xfrm>
                <a:off x="8839200" y="1866900"/>
                <a:ext cx="457200" cy="457200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</p:spPr>
            <p:txBody>
              <a:bodyPr rtlCol="0" anchor="ctr"/>
              <a:lstStyle/>
              <a:p>
                <a:pPr algn="l"/>
                <a:endParaRPr lang="en-US" sz="4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BBBD0BA5-843F-5218-5E21-114F278147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1866900"/>
                <a:ext cx="0" cy="4572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C557B8E-451D-EEBE-BA37-09A2DA68ABE0}"/>
                </a:ext>
              </a:extLst>
            </p:cNvPr>
            <p:cNvSpPr txBox="1"/>
            <p:nvPr/>
          </p:nvSpPr>
          <p:spPr>
            <a:xfrm>
              <a:off x="2813211" y="2759214"/>
              <a:ext cx="119695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6.</a:t>
              </a:r>
              <a:r>
                <a:rPr lang="en-US" sz="40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 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การชวยแกไขปญหาโรคระบาด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631D59F-9F2A-35AD-0CA9-22569BF62874}"/>
              </a:ext>
            </a:extLst>
          </p:cNvPr>
          <p:cNvGrpSpPr/>
          <p:nvPr/>
        </p:nvGrpSpPr>
        <p:grpSpPr>
          <a:xfrm>
            <a:off x="2152650" y="7411608"/>
            <a:ext cx="11986412" cy="707886"/>
            <a:chOff x="2796388" y="2759214"/>
            <a:chExt cx="11986412" cy="707886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358B30A-6AB7-35F7-1CC2-063FC1A1FE88}"/>
                </a:ext>
              </a:extLst>
            </p:cNvPr>
            <p:cNvGrpSpPr/>
            <p:nvPr/>
          </p:nvGrpSpPr>
          <p:grpSpPr>
            <a:xfrm>
              <a:off x="2796388" y="2842730"/>
              <a:ext cx="609600" cy="457200"/>
              <a:chOff x="8839200" y="1866900"/>
              <a:chExt cx="609600" cy="457200"/>
            </a:xfrm>
          </p:grpSpPr>
          <p:sp>
            <p:nvSpPr>
              <p:cNvPr id="61" name="Rounded Rectangle 92">
                <a:extLst>
                  <a:ext uri="{FF2B5EF4-FFF2-40B4-BE49-F238E27FC236}">
                    <a16:creationId xmlns:a16="http://schemas.microsoft.com/office/drawing/2014/main" id="{FB366BA4-708C-1D16-A84E-085DA7BB7BA0}"/>
                  </a:ext>
                </a:extLst>
              </p:cNvPr>
              <p:cNvSpPr/>
              <p:nvPr/>
            </p:nvSpPr>
            <p:spPr>
              <a:xfrm>
                <a:off x="8839200" y="1866900"/>
                <a:ext cx="457200" cy="457200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</p:spPr>
            <p:txBody>
              <a:bodyPr rtlCol="0" anchor="ctr"/>
              <a:lstStyle/>
              <a:p>
                <a:pPr algn="l"/>
                <a:endParaRPr lang="en-US" sz="4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945D6337-8132-E1B8-2407-42268C0A30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1866900"/>
                <a:ext cx="0" cy="4572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07A3698-6A12-897D-4E65-BC17F8820D6A}"/>
                </a:ext>
              </a:extLst>
            </p:cNvPr>
            <p:cNvSpPr txBox="1"/>
            <p:nvPr/>
          </p:nvSpPr>
          <p:spPr>
            <a:xfrm>
              <a:off x="2813211" y="2759214"/>
              <a:ext cx="119695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7. 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การจัดกิจกรรมทางศาสนา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4B98D96-D1BA-56A2-B044-2A2A76E088EA}"/>
              </a:ext>
            </a:extLst>
          </p:cNvPr>
          <p:cNvGrpSpPr/>
          <p:nvPr/>
        </p:nvGrpSpPr>
        <p:grpSpPr>
          <a:xfrm>
            <a:off x="2152650" y="8169414"/>
            <a:ext cx="11986412" cy="707886"/>
            <a:chOff x="2796388" y="2759214"/>
            <a:chExt cx="11986412" cy="707886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0F75655-9882-73E1-BCEC-972D767C9C17}"/>
                </a:ext>
              </a:extLst>
            </p:cNvPr>
            <p:cNvGrpSpPr/>
            <p:nvPr/>
          </p:nvGrpSpPr>
          <p:grpSpPr>
            <a:xfrm>
              <a:off x="2796388" y="2842730"/>
              <a:ext cx="609600" cy="457200"/>
              <a:chOff x="8839200" y="1866900"/>
              <a:chExt cx="609600" cy="457200"/>
            </a:xfrm>
          </p:grpSpPr>
          <p:sp>
            <p:nvSpPr>
              <p:cNvPr id="66" name="Rounded Rectangle 92">
                <a:extLst>
                  <a:ext uri="{FF2B5EF4-FFF2-40B4-BE49-F238E27FC236}">
                    <a16:creationId xmlns:a16="http://schemas.microsoft.com/office/drawing/2014/main" id="{E3A65472-6956-48AA-311E-13516992C13A}"/>
                  </a:ext>
                </a:extLst>
              </p:cNvPr>
              <p:cNvSpPr/>
              <p:nvPr/>
            </p:nvSpPr>
            <p:spPr>
              <a:xfrm>
                <a:off x="8839200" y="1866900"/>
                <a:ext cx="457200" cy="457200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</p:spPr>
            <p:txBody>
              <a:bodyPr rtlCol="0" anchor="ctr"/>
              <a:lstStyle/>
              <a:p>
                <a:pPr algn="l"/>
                <a:endParaRPr lang="en-US" sz="4800" dirty="0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B570E66-8215-F71D-B3ED-4610F3A9E5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48800" y="1866900"/>
                <a:ext cx="0" cy="4572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3A622C7-F1C4-7871-DF00-29C64CAC4F0B}"/>
                </a:ext>
              </a:extLst>
            </p:cNvPr>
            <p:cNvSpPr txBox="1"/>
            <p:nvPr/>
          </p:nvSpPr>
          <p:spPr>
            <a:xfrm>
              <a:off x="2813211" y="2759214"/>
              <a:ext cx="1196958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8. </a:t>
              </a:r>
              <a:r>
                <a:rPr lang="th-TH" sz="4000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	</a:t>
              </a:r>
              <a:r>
                <a:rPr lang="th-TH" sz="4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การจัดกิจกรรมเพื่อปลูกฝงคุณธรรมที่พึงประสงคสําหรับเยาวชน 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D31E9E6-E485-6B4B-1D19-F47337A739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3457692"/>
            <a:ext cx="6096000" cy="4068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8" name="AutoShape 8">
            <a:extLst>
              <a:ext uri="{FF2B5EF4-FFF2-40B4-BE49-F238E27FC236}">
                <a16:creationId xmlns:a16="http://schemas.microsoft.com/office/drawing/2014/main" id="{C7BE5461-AFF5-A9BA-A7D3-941BCB845ACD}"/>
              </a:ext>
            </a:extLst>
          </p:cNvPr>
          <p:cNvSpPr/>
          <p:nvPr/>
        </p:nvSpPr>
        <p:spPr>
          <a:xfrm>
            <a:off x="285750" y="4818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77" name="Freeform 3">
            <a:extLst>
              <a:ext uri="{FF2B5EF4-FFF2-40B4-BE49-F238E27FC236}">
                <a16:creationId xmlns:a16="http://schemas.microsoft.com/office/drawing/2014/main" id="{EA93F077-EA88-9749-8264-ADE9DBF10045}"/>
              </a:ext>
            </a:extLst>
          </p:cNvPr>
          <p:cNvSpPr/>
          <p:nvPr/>
        </p:nvSpPr>
        <p:spPr>
          <a:xfrm rot="16200000">
            <a:off x="8598830" y="674029"/>
            <a:ext cx="1090340" cy="18288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13F9E6B-7409-58D4-9D09-98FA5B345705}"/>
              </a:ext>
            </a:extLst>
          </p:cNvPr>
          <p:cNvGrpSpPr/>
          <p:nvPr/>
        </p:nvGrpSpPr>
        <p:grpSpPr>
          <a:xfrm>
            <a:off x="456201" y="201634"/>
            <a:ext cx="13630296" cy="2503466"/>
            <a:chOff x="3077163" y="1642439"/>
            <a:chExt cx="13630296" cy="2503466"/>
          </a:xfrm>
        </p:grpSpPr>
        <p:sp>
          <p:nvSpPr>
            <p:cNvPr id="3" name="Freeform 19">
              <a:extLst>
                <a:ext uri="{FF2B5EF4-FFF2-40B4-BE49-F238E27FC236}">
                  <a16:creationId xmlns:a16="http://schemas.microsoft.com/office/drawing/2014/main" id="{DCB87187-63C6-6430-0565-C5F364EDB403}"/>
                </a:ext>
              </a:extLst>
            </p:cNvPr>
            <p:cNvSpPr/>
            <p:nvPr/>
          </p:nvSpPr>
          <p:spPr>
            <a:xfrm>
              <a:off x="4877593" y="2304514"/>
              <a:ext cx="11306969" cy="1352897"/>
            </a:xfrm>
            <a:custGeom>
              <a:avLst/>
              <a:gdLst/>
              <a:ahLst/>
              <a:cxnLst/>
              <a:rect l="l" t="t" r="r" b="b"/>
              <a:pathLst>
                <a:path w="2090689" h="398657">
                  <a:moveTo>
                    <a:pt x="29259" y="0"/>
                  </a:moveTo>
                  <a:lnTo>
                    <a:pt x="2061431" y="0"/>
                  </a:lnTo>
                  <a:cubicBezTo>
                    <a:pt x="2069191" y="0"/>
                    <a:pt x="2076633" y="3083"/>
                    <a:pt x="2082120" y="8570"/>
                  </a:cubicBezTo>
                  <a:cubicBezTo>
                    <a:pt x="2087607" y="14057"/>
                    <a:pt x="2090689" y="21499"/>
                    <a:pt x="2090689" y="29259"/>
                  </a:cubicBezTo>
                  <a:lnTo>
                    <a:pt x="2090689" y="369399"/>
                  </a:lnTo>
                  <a:cubicBezTo>
                    <a:pt x="2090689" y="377159"/>
                    <a:pt x="2087607" y="384601"/>
                    <a:pt x="2082120" y="390088"/>
                  </a:cubicBezTo>
                  <a:cubicBezTo>
                    <a:pt x="2076633" y="395575"/>
                    <a:pt x="2069191" y="398657"/>
                    <a:pt x="2061431" y="398657"/>
                  </a:cubicBezTo>
                  <a:lnTo>
                    <a:pt x="29259" y="398657"/>
                  </a:lnTo>
                  <a:cubicBezTo>
                    <a:pt x="21499" y="398657"/>
                    <a:pt x="14057" y="395575"/>
                    <a:pt x="8570" y="390088"/>
                  </a:cubicBezTo>
                  <a:cubicBezTo>
                    <a:pt x="3083" y="384601"/>
                    <a:pt x="0" y="377159"/>
                    <a:pt x="0" y="369399"/>
                  </a:cubicBezTo>
                  <a:lnTo>
                    <a:pt x="0" y="29259"/>
                  </a:lnTo>
                  <a:cubicBezTo>
                    <a:pt x="0" y="21499"/>
                    <a:pt x="3083" y="14057"/>
                    <a:pt x="8570" y="8570"/>
                  </a:cubicBezTo>
                  <a:cubicBezTo>
                    <a:pt x="14057" y="3083"/>
                    <a:pt x="21499" y="0"/>
                    <a:pt x="29259" y="0"/>
                  </a:cubicBezTo>
                  <a:close/>
                </a:path>
              </a:pathLst>
            </a:custGeom>
            <a:solidFill>
              <a:srgbClr val="FAD02B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7A4DA083-4683-A166-6F73-43B232355604}"/>
                </a:ext>
              </a:extLst>
            </p:cNvPr>
            <p:cNvSpPr txBox="1"/>
            <p:nvPr/>
          </p:nvSpPr>
          <p:spPr>
            <a:xfrm>
              <a:off x="5821362" y="2467526"/>
              <a:ext cx="10886097" cy="9925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8400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" panose="00000500000000000000" pitchFamily="2" charset="-34"/>
                  <a:cs typeface="Bai Jamjuree" panose="00000500000000000000" pitchFamily="2" charset="-34"/>
                  <a:sym typeface="Helios Extended Bold"/>
                </a:rPr>
                <a:t>ลักษณะของการบริการชุมชน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48C476E-55BB-4604-1DA8-629F60126344}"/>
                </a:ext>
              </a:extLst>
            </p:cNvPr>
            <p:cNvGrpSpPr/>
            <p:nvPr/>
          </p:nvGrpSpPr>
          <p:grpSpPr>
            <a:xfrm>
              <a:off x="3077163" y="1642439"/>
              <a:ext cx="2545113" cy="2503466"/>
              <a:chOff x="486691" y="149850"/>
              <a:chExt cx="2545113" cy="2503466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C608E5F6-F3D8-F961-7C85-8ED520D307DD}"/>
                  </a:ext>
                </a:extLst>
              </p:cNvPr>
              <p:cNvSpPr/>
              <p:nvPr/>
            </p:nvSpPr>
            <p:spPr>
              <a:xfrm>
                <a:off x="486691" y="149850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31006ED2-0B29-2BF4-6B61-86229A9089EE}"/>
                  </a:ext>
                </a:extLst>
              </p:cNvPr>
              <p:cNvSpPr txBox="1"/>
              <p:nvPr/>
            </p:nvSpPr>
            <p:spPr>
              <a:xfrm>
                <a:off x="1238998" y="1285123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4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F170EC-AB20-92F1-1A44-5006096C8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-358320"/>
            <a:ext cx="18647746" cy="10706141"/>
          </a:xfrm>
          <a:prstGeom prst="rect">
            <a:avLst/>
          </a:prstGeom>
        </p:spPr>
      </p:pic>
      <p:sp>
        <p:nvSpPr>
          <p:cNvPr id="13" name="Freeform 10">
            <a:extLst>
              <a:ext uri="{FF2B5EF4-FFF2-40B4-BE49-F238E27FC236}">
                <a16:creationId xmlns:a16="http://schemas.microsoft.com/office/drawing/2014/main" id="{45CF3AD4-BCFB-B0AE-806C-B7902195EEC7}"/>
              </a:ext>
            </a:extLst>
          </p:cNvPr>
          <p:cNvSpPr/>
          <p:nvPr/>
        </p:nvSpPr>
        <p:spPr>
          <a:xfrm rot="5400000" flipH="1">
            <a:off x="12491997" y="-196857"/>
            <a:ext cx="5676811" cy="5841925"/>
          </a:xfrm>
          <a:custGeom>
            <a:avLst/>
            <a:gdLst/>
            <a:ahLst/>
            <a:cxnLst/>
            <a:rect l="l" t="t" r="r" b="b"/>
            <a:pathLst>
              <a:path w="7597482" h="7277127">
                <a:moveTo>
                  <a:pt x="7597483" y="0"/>
                </a:moveTo>
                <a:lnTo>
                  <a:pt x="0" y="0"/>
                </a:lnTo>
                <a:lnTo>
                  <a:pt x="0" y="7277126"/>
                </a:lnTo>
                <a:lnTo>
                  <a:pt x="7597483" y="7277126"/>
                </a:lnTo>
                <a:lnTo>
                  <a:pt x="759748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4567" r="-33834" b="1"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h-TH"/>
          </a:p>
        </p:txBody>
      </p:sp>
      <p:grpSp>
        <p:nvGrpSpPr>
          <p:cNvPr id="17" name="Group 17"/>
          <p:cNvGrpSpPr/>
          <p:nvPr/>
        </p:nvGrpSpPr>
        <p:grpSpPr>
          <a:xfrm>
            <a:off x="17259300" y="1028700"/>
            <a:ext cx="248490" cy="2484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5542594-1696-2AB5-90E4-D9C281ACF1AF}"/>
              </a:ext>
            </a:extLst>
          </p:cNvPr>
          <p:cNvGrpSpPr/>
          <p:nvPr/>
        </p:nvGrpSpPr>
        <p:grpSpPr>
          <a:xfrm>
            <a:off x="2087909" y="1014140"/>
            <a:ext cx="7636528" cy="776560"/>
            <a:chOff x="697412" y="4497013"/>
            <a:chExt cx="7636528" cy="776560"/>
          </a:xfrm>
        </p:grpSpPr>
        <p:sp>
          <p:nvSpPr>
            <p:cNvPr id="6" name="Rounded Rectangle 7">
              <a:extLst>
                <a:ext uri="{FF2B5EF4-FFF2-40B4-BE49-F238E27FC236}">
                  <a16:creationId xmlns:a16="http://schemas.microsoft.com/office/drawing/2014/main" id="{1452179B-3417-956C-C297-AF34E181C15C}"/>
                </a:ext>
              </a:extLst>
            </p:cNvPr>
            <p:cNvSpPr/>
            <p:nvPr/>
          </p:nvSpPr>
          <p:spPr>
            <a:xfrm>
              <a:off x="697412" y="4497013"/>
              <a:ext cx="7636528" cy="766105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829B919B-51A1-F78A-B638-66757AAFF9CF}"/>
                </a:ext>
              </a:extLst>
            </p:cNvPr>
            <p:cNvSpPr txBox="1"/>
            <p:nvPr/>
          </p:nvSpPr>
          <p:spPr>
            <a:xfrm>
              <a:off x="1172909" y="4596465"/>
              <a:ext cx="7161031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-631825" algn="just">
                <a:tabLst>
                  <a:tab pos="631825" algn="l"/>
                </a:tabLst>
              </a:pPr>
              <a:r>
                <a:rPr lang="th-TH" sz="44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การปฏิบัติตนตามคติพจนของลูกเสือวิสามัญ</a:t>
              </a:r>
              <a:endParaRPr lang="en-US" sz="4400" b="1" u="none" dirty="0">
                <a:solidFill>
                  <a:schemeClr val="bg1"/>
                </a:solidFill>
                <a:latin typeface="TH Sarabun New" panose="020B0500040200020003" pitchFamily="34" charset="-34"/>
                <a:ea typeface="Quicksand Medium"/>
                <a:cs typeface="TH Sarabun New" panose="020B0500040200020003" pitchFamily="34" charset="-34"/>
                <a:sym typeface="Quicksand Medium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4F6F672-1A1E-BA39-0EDE-72A04ADEDF05}"/>
              </a:ext>
            </a:extLst>
          </p:cNvPr>
          <p:cNvSpPr txBox="1"/>
          <p:nvPr/>
        </p:nvSpPr>
        <p:spPr>
          <a:xfrm>
            <a:off x="2563406" y="2173782"/>
            <a:ext cx="96342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4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คติพจน </a:t>
            </a:r>
            <a:r>
              <a:rPr lang="th-TH" sz="4000" b="1" dirty="0">
                <a:solidFill>
                  <a:srgbClr val="0070C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“บริการ”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นั้นเปนเสมือน </a:t>
            </a:r>
            <a:r>
              <a:rPr lang="th-TH" sz="4000" b="1" dirty="0">
                <a:solidFill>
                  <a:schemeClr val="accent2">
                    <a:lumMod val="7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“หัวใจ” </a:t>
            </a: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ของการลูกเสือวิสามัญวาจะตองยึดมั่นการเสียสละ ดวยการบริการ มุงที่จะอบรมบ่มนิสัยและจิตใจใหไดรูจักเสียสละ ไดรูจักวิธีหาความรูและประสบการณอันจะเปนประโยชนตอไปในอนาคต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DCB37A-085A-ED6C-D6D0-77F8653B38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784" y="5282894"/>
            <a:ext cx="3827815" cy="451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9731A793-A87D-C6B1-737A-AA17CD5310E2}"/>
              </a:ext>
            </a:extLst>
          </p:cNvPr>
          <p:cNvSpPr txBox="1"/>
          <p:nvPr/>
        </p:nvSpPr>
        <p:spPr>
          <a:xfrm>
            <a:off x="1596406" y="2770035"/>
            <a:ext cx="12729194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 algn="thaiDist">
              <a:buAutoNum type="arabicPeriod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ชวยใหลูกเสือรูจักใชเวลาวางใหเปนประโยชนตอสวนรวม </a:t>
            </a:r>
          </a:p>
          <a:p>
            <a:pPr marL="361950" indent="-361950" algn="thaiDist">
              <a:buAutoNum type="arabicPeriod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ชวยใหลูกเสือไดพัฒนาตนเองทั้งทางรางกาย จิตใจ พรอมจะเปนพลเมืองที่ดีมีคุณภาพของ สังคม </a:t>
            </a:r>
          </a:p>
          <a:p>
            <a:pPr marL="361950" indent="-361950" algn="thaiDist">
              <a:buAutoNum type="arabicPeriod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ชวยใหลูกเสือรูจักปรับตัวใหเขากับบุคคลและสถานการณตาง ๆ รูจักการทํางานเปนกลุม การแบง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หนาที่ การยอมรับฟงความคิดเห็นของผูอื่น เปนการฝกฝนตนเองตามหลักประชาธิปไตย </a:t>
            </a:r>
          </a:p>
          <a:p>
            <a:pPr marL="361950" indent="-361950" algn="thaiDist">
              <a:buAutoNum type="arabicPeriod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ชวยใหลูกเสือรูจักคิดเปน ทําเปน แกปญหาเปน มีความรับผิดชอบในงาน และเสียสละประโยชน 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สวนตัวเพื่อประโยชนของสวนรวม </a:t>
            </a:r>
          </a:p>
          <a:p>
            <a:pPr marL="361950" indent="-361950" algn="thaiDist">
              <a:buAutoNum type="arabicPeriod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ชวยใหลูกเสือเปนผูมีมนุษยสัมพันธที่ดีภายในกลุมลูกเสือในชุมชน </a:t>
            </a:r>
          </a:p>
          <a:p>
            <a:pPr marL="361950" indent="-361950" algn="thaiDist">
              <a:buAutoNum type="arabicPeriod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ชวยใหลูกเสือไดรับความรู และประสบการณชีวิตโดยตรง ซึ่งหาไดยากและไมมีใหศึกษาในบทเรียน แตจะตองเรียนรูจากประสบการณจริงในชีวิต </a:t>
            </a:r>
          </a:p>
          <a:p>
            <a:pPr marL="361950" indent="-361950" algn="thaiDist">
              <a:buAutoNum type="arabicPeriod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ชวยเสริมสรางและเผยแพรเกียรติของลูกเสือสูสาธารณชนมากขึ้น เปนที่ภาคภูมิใจของ ครอบครัว สถาบันการศึกษา และสังคม</a:t>
            </a:r>
          </a:p>
          <a:p>
            <a:pPr marL="361950" indent="-361950" algn="thaiDist">
              <a:buAutoNum type="arabicPeriod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ชวยประเมินตนเองวาลูกเสือเปนผูที่มีความเสียสละ อดทนอดกลั้นในการทํางานไดมากนอย เพียงใด</a:t>
            </a:r>
          </a:p>
        </p:txBody>
      </p:sp>
      <p:sp>
        <p:nvSpPr>
          <p:cNvPr id="20" name="AutoShape 8">
            <a:extLst>
              <a:ext uri="{FF2B5EF4-FFF2-40B4-BE49-F238E27FC236}">
                <a16:creationId xmlns:a16="http://schemas.microsoft.com/office/drawing/2014/main" id="{10D01AAD-666C-CDF9-44AB-E8AB3DA7D65C}"/>
              </a:ext>
            </a:extLst>
          </p:cNvPr>
          <p:cNvSpPr/>
          <p:nvPr/>
        </p:nvSpPr>
        <p:spPr>
          <a:xfrm>
            <a:off x="285750" y="48180"/>
            <a:ext cx="0" cy="3768928"/>
          </a:xfrm>
          <a:prstGeom prst="line">
            <a:avLst/>
          </a:prstGeom>
          <a:ln w="57150" cap="flat">
            <a:solidFill>
              <a:srgbClr val="C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th-TH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C8E3099C-E514-E423-4595-9029272B764B}"/>
              </a:ext>
            </a:extLst>
          </p:cNvPr>
          <p:cNvSpPr/>
          <p:nvPr/>
        </p:nvSpPr>
        <p:spPr>
          <a:xfrm>
            <a:off x="16793373" y="-38100"/>
            <a:ext cx="1494627" cy="10287000"/>
          </a:xfrm>
          <a:custGeom>
            <a:avLst/>
            <a:gdLst/>
            <a:ahLst/>
            <a:cxnLst/>
            <a:rect l="l" t="t" r="r" b="b"/>
            <a:pathLst>
              <a:path w="4832368" h="1177744">
                <a:moveTo>
                  <a:pt x="0" y="0"/>
                </a:moveTo>
                <a:lnTo>
                  <a:pt x="4832368" y="0"/>
                </a:lnTo>
                <a:lnTo>
                  <a:pt x="4832368" y="1177744"/>
                </a:lnTo>
                <a:lnTo>
                  <a:pt x="0" y="1177744"/>
                </a:lnTo>
                <a:close/>
              </a:path>
            </a:pathLst>
          </a:custGeom>
          <a:solidFill>
            <a:srgbClr val="9BE9FF"/>
          </a:solidFill>
        </p:spPr>
        <p:txBody>
          <a:bodyPr/>
          <a:lstStyle/>
          <a:p>
            <a:endParaRPr lang="th-TH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9931A5-C192-F850-BE33-07E481770A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6550" y="4178503"/>
            <a:ext cx="3877056" cy="626973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45C3D54-9A3C-1C40-8E1C-0CCD6FB2ABFF}"/>
              </a:ext>
            </a:extLst>
          </p:cNvPr>
          <p:cNvGrpSpPr/>
          <p:nvPr/>
        </p:nvGrpSpPr>
        <p:grpSpPr>
          <a:xfrm>
            <a:off x="456201" y="201634"/>
            <a:ext cx="13630296" cy="2503466"/>
            <a:chOff x="3077163" y="1642439"/>
            <a:chExt cx="13630296" cy="2503466"/>
          </a:xfrm>
        </p:grpSpPr>
        <p:sp>
          <p:nvSpPr>
            <p:cNvPr id="3" name="Freeform 19">
              <a:extLst>
                <a:ext uri="{FF2B5EF4-FFF2-40B4-BE49-F238E27FC236}">
                  <a16:creationId xmlns:a16="http://schemas.microsoft.com/office/drawing/2014/main" id="{0F813D1A-C52A-9C4F-5F72-EEF377FD7F8A}"/>
                </a:ext>
              </a:extLst>
            </p:cNvPr>
            <p:cNvSpPr/>
            <p:nvPr/>
          </p:nvSpPr>
          <p:spPr>
            <a:xfrm>
              <a:off x="4877593" y="2304514"/>
              <a:ext cx="11611769" cy="1352897"/>
            </a:xfrm>
            <a:custGeom>
              <a:avLst/>
              <a:gdLst/>
              <a:ahLst/>
              <a:cxnLst/>
              <a:rect l="l" t="t" r="r" b="b"/>
              <a:pathLst>
                <a:path w="2090689" h="398657">
                  <a:moveTo>
                    <a:pt x="29259" y="0"/>
                  </a:moveTo>
                  <a:lnTo>
                    <a:pt x="2061431" y="0"/>
                  </a:lnTo>
                  <a:cubicBezTo>
                    <a:pt x="2069191" y="0"/>
                    <a:pt x="2076633" y="3083"/>
                    <a:pt x="2082120" y="8570"/>
                  </a:cubicBezTo>
                  <a:cubicBezTo>
                    <a:pt x="2087607" y="14057"/>
                    <a:pt x="2090689" y="21499"/>
                    <a:pt x="2090689" y="29259"/>
                  </a:cubicBezTo>
                  <a:lnTo>
                    <a:pt x="2090689" y="369399"/>
                  </a:lnTo>
                  <a:cubicBezTo>
                    <a:pt x="2090689" y="377159"/>
                    <a:pt x="2087607" y="384601"/>
                    <a:pt x="2082120" y="390088"/>
                  </a:cubicBezTo>
                  <a:cubicBezTo>
                    <a:pt x="2076633" y="395575"/>
                    <a:pt x="2069191" y="398657"/>
                    <a:pt x="2061431" y="398657"/>
                  </a:cubicBezTo>
                  <a:lnTo>
                    <a:pt x="29259" y="398657"/>
                  </a:lnTo>
                  <a:cubicBezTo>
                    <a:pt x="21499" y="398657"/>
                    <a:pt x="14057" y="395575"/>
                    <a:pt x="8570" y="390088"/>
                  </a:cubicBezTo>
                  <a:cubicBezTo>
                    <a:pt x="3083" y="384601"/>
                    <a:pt x="0" y="377159"/>
                    <a:pt x="0" y="369399"/>
                  </a:cubicBezTo>
                  <a:lnTo>
                    <a:pt x="0" y="29259"/>
                  </a:lnTo>
                  <a:cubicBezTo>
                    <a:pt x="0" y="21499"/>
                    <a:pt x="3083" y="14057"/>
                    <a:pt x="8570" y="8570"/>
                  </a:cubicBezTo>
                  <a:cubicBezTo>
                    <a:pt x="14057" y="3083"/>
                    <a:pt x="21499" y="0"/>
                    <a:pt x="29259" y="0"/>
                  </a:cubicBezTo>
                  <a:close/>
                </a:path>
              </a:pathLst>
            </a:custGeom>
            <a:solidFill>
              <a:srgbClr val="FAD02B"/>
            </a:solidFill>
          </p:spPr>
          <p:txBody>
            <a:bodyPr/>
            <a:lstStyle/>
            <a:p>
              <a:endParaRPr lang="th-TH"/>
            </a:p>
          </p:txBody>
        </p:sp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86E64EFD-DA7A-203C-C077-07B60E5DD84C}"/>
                </a:ext>
              </a:extLst>
            </p:cNvPr>
            <p:cNvSpPr txBox="1"/>
            <p:nvPr/>
          </p:nvSpPr>
          <p:spPr>
            <a:xfrm>
              <a:off x="5821362" y="2467526"/>
              <a:ext cx="10886097" cy="9925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8400"/>
                </a:lnSpc>
              </a:pPr>
              <a:r>
                <a:rPr lang="th-TH" sz="6000" b="1" dirty="0">
                  <a:solidFill>
                    <a:schemeClr val="accent3">
                      <a:lumMod val="50000"/>
                    </a:schemeClr>
                  </a:solidFill>
                  <a:latin typeface="Bai Jamjuree" panose="00000500000000000000" pitchFamily="2" charset="-34"/>
                  <a:cs typeface="Bai Jamjuree" panose="00000500000000000000" pitchFamily="2" charset="-34"/>
                  <a:sym typeface="Helios Extended Bold"/>
                </a:rPr>
                <a:t>ประโยชน์ที่ได้จากการให้บริการ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383F1ED-38AD-C29A-3296-91122B1781EF}"/>
                </a:ext>
              </a:extLst>
            </p:cNvPr>
            <p:cNvGrpSpPr/>
            <p:nvPr/>
          </p:nvGrpSpPr>
          <p:grpSpPr>
            <a:xfrm>
              <a:off x="3077163" y="1642439"/>
              <a:ext cx="2545113" cy="2503466"/>
              <a:chOff x="486691" y="149850"/>
              <a:chExt cx="2545113" cy="2503466"/>
            </a:xfrm>
          </p:grpSpPr>
          <p:sp>
            <p:nvSpPr>
              <p:cNvPr id="6" name="Freeform 4">
                <a:extLst>
                  <a:ext uri="{FF2B5EF4-FFF2-40B4-BE49-F238E27FC236}">
                    <a16:creationId xmlns:a16="http://schemas.microsoft.com/office/drawing/2014/main" id="{B30C957D-D879-1DB4-AD28-243DC085551C}"/>
                  </a:ext>
                </a:extLst>
              </p:cNvPr>
              <p:cNvSpPr/>
              <p:nvPr/>
            </p:nvSpPr>
            <p:spPr>
              <a:xfrm>
                <a:off x="486691" y="149850"/>
                <a:ext cx="2545113" cy="2503466"/>
              </a:xfrm>
              <a:custGeom>
                <a:avLst/>
                <a:gdLst/>
                <a:ahLst/>
                <a:cxnLst/>
                <a:rect l="l" t="t" r="r" b="b"/>
                <a:pathLst>
                  <a:path w="2545113" h="2503466">
                    <a:moveTo>
                      <a:pt x="0" y="0"/>
                    </a:moveTo>
                    <a:lnTo>
                      <a:pt x="2545113" y="0"/>
                    </a:lnTo>
                    <a:lnTo>
                      <a:pt x="2545113" y="2503465"/>
                    </a:lnTo>
                    <a:lnTo>
                      <a:pt x="0" y="250346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th-TH" dirty="0"/>
              </a:p>
            </p:txBody>
          </p:sp>
          <p:sp>
            <p:nvSpPr>
              <p:cNvPr id="7" name="TextBox 10">
                <a:extLst>
                  <a:ext uri="{FF2B5EF4-FFF2-40B4-BE49-F238E27FC236}">
                    <a16:creationId xmlns:a16="http://schemas.microsoft.com/office/drawing/2014/main" id="{2F86313B-8D88-65AB-1FAF-45EB3585D5C4}"/>
                  </a:ext>
                </a:extLst>
              </p:cNvPr>
              <p:cNvSpPr txBox="1"/>
              <p:nvPr/>
            </p:nvSpPr>
            <p:spPr>
              <a:xfrm>
                <a:off x="1238998" y="1285123"/>
                <a:ext cx="1040497" cy="905433"/>
              </a:xfrm>
              <a:prstGeom prst="rect">
                <a:avLst/>
              </a:prstGeom>
            </p:spPr>
            <p:txBody>
              <a:bodyPr lIns="0" tIns="0" rIns="0" bIns="0" rtlCol="0" anchor="ctr"/>
              <a:lstStyle/>
              <a:p>
                <a:pPr algn="ctr">
                  <a:lnSpc>
                    <a:spcPts val="5000"/>
                  </a:lnSpc>
                </a:pPr>
                <a:r>
                  <a:rPr lang="en-US" sz="9600" b="1" dirty="0">
                    <a:solidFill>
                      <a:schemeClr val="accent3">
                        <a:lumMod val="75000"/>
                      </a:schemeClr>
                    </a:solidFill>
                    <a:latin typeface="Gliker Semi-Bold"/>
                    <a:ea typeface="Gliker Semi-Bold"/>
                    <a:cs typeface="Gliker Semi-Bold"/>
                    <a:sym typeface="Gliker Semi-Bold"/>
                  </a:rPr>
                  <a:t>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236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1262</TotalTime>
  <Words>1130</Words>
  <Application>Microsoft Office PowerPoint</Application>
  <PresentationFormat>Custom</PresentationFormat>
  <Paragraphs>75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Bai Jamjuree</vt:lpstr>
      <vt:lpstr>PSL Advert Pro (พีเอสแอล แอ็ดเวิร์ท)</vt:lpstr>
      <vt:lpstr>Gliker Semi-Bold</vt:lpstr>
      <vt:lpstr>Arial</vt:lpstr>
      <vt:lpstr>LilyUPC</vt:lpstr>
      <vt:lpstr>Calibri</vt:lpstr>
      <vt:lpstr>Aptos</vt:lpstr>
      <vt:lpstr>TH Sarabun New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Sirasa Songsaeng</dc:creator>
  <cp:lastModifiedBy>PC</cp:lastModifiedBy>
  <cp:revision>25</cp:revision>
  <dcterms:created xsi:type="dcterms:W3CDTF">2006-08-16T00:00:00Z</dcterms:created>
  <dcterms:modified xsi:type="dcterms:W3CDTF">2025-07-13T06:39:22Z</dcterms:modified>
  <dc:identifier>DAGSHPkLtik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4589c566-619b-4bc0-a01f-28a2c00ee260_Enabled">
    <vt:lpwstr>true</vt:lpwstr>
  </property>
  <property fmtid="{D5CDD505-2E9C-101B-9397-08002B2CF9AE}" pid="3" name="MSIP_Label_4589c566-619b-4bc0-a01f-28a2c00ee260_SetDate">
    <vt:lpwstr>2024-09-29T04:27:05Z</vt:lpwstr>
  </property>
  <property fmtid="{D5CDD505-2E9C-101B-9397-08002B2CF9AE}" pid="4" name="MSIP_Label_4589c566-619b-4bc0-a01f-28a2c00ee260_Method">
    <vt:lpwstr>Standard</vt:lpwstr>
  </property>
  <property fmtid="{D5CDD505-2E9C-101B-9397-08002B2CF9AE}" pid="5" name="MSIP_Label_4589c566-619b-4bc0-a01f-28a2c00ee260_Name">
    <vt:lpwstr>Restricted</vt:lpwstr>
  </property>
  <property fmtid="{D5CDD505-2E9C-101B-9397-08002B2CF9AE}" pid="6" name="MSIP_Label_4589c566-619b-4bc0-a01f-28a2c00ee260_SiteId">
    <vt:lpwstr>d1ea071a-5efb-4192-af54-d8e460956bd3</vt:lpwstr>
  </property>
  <property fmtid="{D5CDD505-2E9C-101B-9397-08002B2CF9AE}" pid="7" name="MSIP_Label_4589c566-619b-4bc0-a01f-28a2c00ee260_ActionId">
    <vt:lpwstr>a2ef4cb1-faa8-4db9-90ae-14ce87c1a59f</vt:lpwstr>
  </property>
  <property fmtid="{D5CDD505-2E9C-101B-9397-08002B2CF9AE}" pid="8" name="MSIP_Label_4589c566-619b-4bc0-a01f-28a2c00ee260_ContentBits">
    <vt:lpwstr>0</vt:lpwstr>
  </property>
</Properties>
</file>