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7" r:id="rId2"/>
    <p:sldId id="288" r:id="rId3"/>
    <p:sldId id="259" r:id="rId4"/>
    <p:sldId id="268" r:id="rId5"/>
    <p:sldId id="262" r:id="rId6"/>
    <p:sldId id="274" r:id="rId7"/>
    <p:sldId id="260" r:id="rId8"/>
    <p:sldId id="272" r:id="rId9"/>
    <p:sldId id="276" r:id="rId10"/>
    <p:sldId id="278" r:id="rId11"/>
    <p:sldId id="277" r:id="rId12"/>
    <p:sldId id="279" r:id="rId13"/>
  </p:sldIdLst>
  <p:sldSz cx="18288000" cy="10287000"/>
  <p:notesSz cx="6858000" cy="9144000"/>
  <p:embeddedFontLst>
    <p:embeddedFont>
      <p:font typeface="Bai Jamjuree" panose="020B0604020202020204" charset="-34"/>
      <p:regular r:id="rId15"/>
      <p:bold r:id="rId16"/>
      <p:italic r:id="rId17"/>
      <p:boldItalic r:id="rId18"/>
    </p:embeddedFont>
    <p:embeddedFont>
      <p:font typeface="Bai Jamjuree Medium" panose="020B0604020202020204" charset="-34"/>
      <p:regular r:id="rId19"/>
      <p:italic r:id="rId20"/>
    </p:embeddedFont>
    <p:embeddedFont>
      <p:font typeface="Gliker Semi-Bold" panose="020B0604020202020204" charset="0"/>
      <p:regular r:id="rId21"/>
    </p:embeddedFont>
    <p:embeddedFont>
      <p:font typeface="LilyUPC" panose="020B0604020202020204" pitchFamily="34" charset="-34"/>
      <p:regular r:id="rId22"/>
      <p:bold r:id="rId23"/>
      <p:italic r:id="rId24"/>
      <p:boldItalic r:id="rId25"/>
    </p:embeddedFont>
    <p:embeddedFont>
      <p:font typeface="TH Sarabun New" panose="020B0500040200020003" pitchFamily="34" charset="-34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312A77-FA77-4FFE-8040-EA0C80D11AE9}" v="137" dt="2024-10-05T14:18:51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BD464-EAB5-4ABB-862B-DC2BE4213F4F}" type="datetimeFigureOut">
              <a:rPr lang="th-TH" smtClean="0"/>
              <a:t>13/07/68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98271-E77A-42E1-B531-44CE3B1E90B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834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0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684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856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95807" y="3924705"/>
            <a:ext cx="9163393" cy="2514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กิจกรรม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ความเป็นไทย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489957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609600" y="84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ADD2AF-C179-01E9-5B15-126DE6FE8385}"/>
              </a:ext>
            </a:extLst>
          </p:cNvPr>
          <p:cNvSpPr txBox="1"/>
          <p:nvPr/>
        </p:nvSpPr>
        <p:spPr>
          <a:xfrm>
            <a:off x="1478731" y="1667928"/>
            <a:ext cx="92656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อาหารไทย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เปนอาหารประจําของชนชาติไทยที่มีการสั่งสมและถายทอดมาอยางตอเนื่องตั้งแตอดีต จนเปนเอกลักษณประจําชาติ ถือไดวาอาหารไทยเปนวัฒนธรรมประจําชาติที่สําคัญของไทย ที่อาหาร พื้นบาน หมายถึง อาหารที่นิยมรับประทานกันเฉพาะทองถิ่น ซึ่งเปนอาหารที่ทําขึ้นไดงาย โดยอาศัยพืชผัก หรือเครื่องประกอบอาหารที่มีอยูในทองถิ่น มีการสืบทอดวิธีปรุงและการรับประทานต่อ ๆ กันมาอาหารไทยมีจุดกำเนิดพร้อมกับการตั้งชนชาติไทย และมีการพัฒนาอย่างต่อเนื่องมาตั้งแต่สมัยสุโขทัยจนถึงปัจจุบัน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21E3C2-2491-3BF7-5318-877E2E9BFEA1}"/>
              </a:ext>
            </a:extLst>
          </p:cNvPr>
          <p:cNvGrpSpPr/>
          <p:nvPr/>
        </p:nvGrpSpPr>
        <p:grpSpPr>
          <a:xfrm>
            <a:off x="1478731" y="420456"/>
            <a:ext cx="4693469" cy="830997"/>
            <a:chOff x="8839199" y="1650580"/>
            <a:chExt cx="4693469" cy="830997"/>
          </a:xfrm>
        </p:grpSpPr>
        <p:sp>
          <p:nvSpPr>
            <p:cNvPr id="24" name="Rounded Rectangle 26">
              <a:extLst>
                <a:ext uri="{FF2B5EF4-FFF2-40B4-BE49-F238E27FC236}">
                  <a16:creationId xmlns:a16="http://schemas.microsoft.com/office/drawing/2014/main" id="{574D9B25-F9F3-E6B5-E3B2-8DE9DAA647E6}"/>
                </a:ext>
              </a:extLst>
            </p:cNvPr>
            <p:cNvSpPr/>
            <p:nvPr/>
          </p:nvSpPr>
          <p:spPr>
            <a:xfrm>
              <a:off x="8839199" y="1746334"/>
              <a:ext cx="551045" cy="577766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4800" dirty="0">
                <a:solidFill>
                  <a:srgbClr val="002060"/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25" name="กล่องข้อความ 17">
              <a:extLst>
                <a:ext uri="{FF2B5EF4-FFF2-40B4-BE49-F238E27FC236}">
                  <a16:creationId xmlns:a16="http://schemas.microsoft.com/office/drawing/2014/main" id="{C50CEB85-8D78-FE29-3BB1-6CA75EE69945}"/>
                </a:ext>
              </a:extLst>
            </p:cNvPr>
            <p:cNvSpPr txBox="1"/>
            <p:nvPr/>
          </p:nvSpPr>
          <p:spPr>
            <a:xfrm>
              <a:off x="8894343" y="1650580"/>
              <a:ext cx="46383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  <a:r>
                <a:rPr lang="en-US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	</a:t>
              </a:r>
              <a:r>
                <a:rPr lang="th-TH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อาหารไทย</a:t>
              </a:r>
              <a:endParaRPr lang="th-TH" sz="4800" b="1" i="0" u="none" strike="noStrike" baseline="300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51A1B6-DB77-017C-7A5C-7F1F8B4D43DB}"/>
                </a:ext>
              </a:extLst>
            </p:cNvPr>
            <p:cNvCxnSpPr>
              <a:cxnSpLocks/>
            </p:cNvCxnSpPr>
            <p:nvPr/>
          </p:nvCxnSpPr>
          <p:spPr>
            <a:xfrm>
              <a:off x="9503944" y="1753763"/>
              <a:ext cx="0" cy="570337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Freeform 3">
            <a:extLst>
              <a:ext uri="{FF2B5EF4-FFF2-40B4-BE49-F238E27FC236}">
                <a16:creationId xmlns:a16="http://schemas.microsoft.com/office/drawing/2014/main" id="{F6FE5556-B09C-682D-E662-E64409549CF8}"/>
              </a:ext>
            </a:extLst>
          </p:cNvPr>
          <p:cNvSpPr/>
          <p:nvPr/>
        </p:nvSpPr>
        <p:spPr>
          <a:xfrm rot="16200000">
            <a:off x="8396686" y="471886"/>
            <a:ext cx="1494627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89F8D-9574-F036-F575-1238547A4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99" y="1093976"/>
            <a:ext cx="5676900" cy="3193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7D383-D998-602E-38E2-033B41BD2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099" y="4570317"/>
            <a:ext cx="5658550" cy="3776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6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3">
            <a:extLst>
              <a:ext uri="{FF2B5EF4-FFF2-40B4-BE49-F238E27FC236}">
                <a16:creationId xmlns:a16="http://schemas.microsoft.com/office/drawing/2014/main" id="{1E49B7D4-8613-A4E4-EF2F-1F44FE5C4F1F}"/>
              </a:ext>
            </a:extLst>
          </p:cNvPr>
          <p:cNvSpPr/>
          <p:nvPr/>
        </p:nvSpPr>
        <p:spPr>
          <a:xfrm rot="16200000">
            <a:off x="8396686" y="471886"/>
            <a:ext cx="1494627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sp>
        <p:nvSpPr>
          <p:cNvPr id="16" name="AutoShape 16"/>
          <p:cNvSpPr/>
          <p:nvPr/>
        </p:nvSpPr>
        <p:spPr>
          <a:xfrm>
            <a:off x="609600" y="49918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8763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926213-D2F8-FC1B-DE70-0EDBBC80F7C8}"/>
              </a:ext>
            </a:extLst>
          </p:cNvPr>
          <p:cNvGrpSpPr/>
          <p:nvPr/>
        </p:nvGrpSpPr>
        <p:grpSpPr>
          <a:xfrm>
            <a:off x="1577961" y="5100585"/>
            <a:ext cx="2404211" cy="707887"/>
            <a:chOff x="1676399" y="4820722"/>
            <a:chExt cx="2404211" cy="707887"/>
          </a:xfrm>
        </p:grpSpPr>
        <p:sp>
          <p:nvSpPr>
            <p:cNvPr id="11" name="Rounded Rectangle 30">
              <a:extLst>
                <a:ext uri="{FF2B5EF4-FFF2-40B4-BE49-F238E27FC236}">
                  <a16:creationId xmlns:a16="http://schemas.microsoft.com/office/drawing/2014/main" id="{4D6B7352-A5FE-43CE-E82F-A4118CD27BB4}"/>
                </a:ext>
              </a:extLst>
            </p:cNvPr>
            <p:cNvSpPr/>
            <p:nvPr/>
          </p:nvSpPr>
          <p:spPr>
            <a:xfrm>
              <a:off x="1676399" y="4820722"/>
              <a:ext cx="2404211" cy="70788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9A3EF0-4A36-BAEB-09FD-C9D993C143DB}"/>
                </a:ext>
              </a:extLst>
            </p:cNvPr>
            <p:cNvSpPr txBox="1"/>
            <p:nvPr/>
          </p:nvSpPr>
          <p:spPr>
            <a:xfrm>
              <a:off x="1969629" y="4820723"/>
              <a:ext cx="21109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อาหารหวาน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0D3779-4254-69E4-DC22-E10DC12C598B}"/>
              </a:ext>
            </a:extLst>
          </p:cNvPr>
          <p:cNvSpPr txBox="1"/>
          <p:nvPr/>
        </p:nvSpPr>
        <p:spPr>
          <a:xfrm>
            <a:off x="1410626" y="5981700"/>
            <a:ext cx="8266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อาหารหวานของไทย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มีทั้งชนิดนํ้าและแหง สวนมากปรุงดวยกะทิ นํ้าตาล และแปงเปนหลัก เชน กลวยบวชชี ขนมเปยกปูน ขนมใสไส (สอดไส) ขนมเหนียว</a:t>
            </a:r>
          </a:p>
        </p:txBody>
      </p:sp>
      <p:pic>
        <p:nvPicPr>
          <p:cNvPr id="23" name="Picture 22" descr="A bowl of food on a plate with a spoon&#10;&#10;Description automatically generated">
            <a:extLst>
              <a:ext uri="{FF2B5EF4-FFF2-40B4-BE49-F238E27FC236}">
                <a16:creationId xmlns:a16="http://schemas.microsoft.com/office/drawing/2014/main" id="{2D595D94-B2F7-9231-1910-B29B979F3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97" y="4840026"/>
            <a:ext cx="5790361" cy="38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3B6F719-28CF-0BE2-8B0E-E3DBCB8BCF1D}"/>
              </a:ext>
            </a:extLst>
          </p:cNvPr>
          <p:cNvGrpSpPr/>
          <p:nvPr/>
        </p:nvGrpSpPr>
        <p:grpSpPr>
          <a:xfrm>
            <a:off x="1431347" y="747988"/>
            <a:ext cx="2404211" cy="707887"/>
            <a:chOff x="1676399" y="4820722"/>
            <a:chExt cx="2404211" cy="707887"/>
          </a:xfrm>
        </p:grpSpPr>
        <p:sp>
          <p:nvSpPr>
            <p:cNvPr id="22" name="Rounded Rectangle 30">
              <a:extLst>
                <a:ext uri="{FF2B5EF4-FFF2-40B4-BE49-F238E27FC236}">
                  <a16:creationId xmlns:a16="http://schemas.microsoft.com/office/drawing/2014/main" id="{3B482DC3-2AB8-779E-72DA-E8DDB40EA6FF}"/>
                </a:ext>
              </a:extLst>
            </p:cNvPr>
            <p:cNvSpPr/>
            <p:nvPr/>
          </p:nvSpPr>
          <p:spPr>
            <a:xfrm>
              <a:off x="1676399" y="4820722"/>
              <a:ext cx="2404211" cy="70788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0540F7-3F2E-9B6E-A98A-515CD334FD2C}"/>
                </a:ext>
              </a:extLst>
            </p:cNvPr>
            <p:cNvSpPr txBox="1"/>
            <p:nvPr/>
          </p:nvSpPr>
          <p:spPr>
            <a:xfrm>
              <a:off x="1969629" y="4820723"/>
              <a:ext cx="21109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อาหารคาว</a:t>
              </a:r>
            </a:p>
          </p:txBody>
        </p:sp>
      </p:grpSp>
      <p:pic>
        <p:nvPicPr>
          <p:cNvPr id="25" name="Picture 24" descr="A plate of food next to a bowl of food&#10;&#10;Description automatically generated">
            <a:extLst>
              <a:ext uri="{FF2B5EF4-FFF2-40B4-BE49-F238E27FC236}">
                <a16:creationId xmlns:a16="http://schemas.microsoft.com/office/drawing/2014/main" id="{D4E59495-4BE5-49FD-6108-B3B1479EB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97" y="703476"/>
            <a:ext cx="5790360" cy="38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040846B-5811-8EB3-9A9B-A4373A82404B}"/>
              </a:ext>
            </a:extLst>
          </p:cNvPr>
          <p:cNvSpPr txBox="1"/>
          <p:nvPr/>
        </p:nvSpPr>
        <p:spPr>
          <a:xfrm>
            <a:off x="1371600" y="1714500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อาหารคาวของไทย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ประกอบดวยทุกรสชาติ ทั้งเค็ม หวาน เปรี้ยว และมีรสเผ็ดอีกรสหนึ่ง ตามปกติ อาหารคาวที่รับประทานตามบานทั่ว ๆ ไป จะประกอบดวย</a:t>
            </a:r>
            <a:b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แกง ผัด ยํา ทอด หรือเผา เครื่องจิ้ม และเครื่องเคียง</a:t>
            </a:r>
          </a:p>
        </p:txBody>
      </p:sp>
    </p:spTree>
    <p:extLst>
      <p:ext uri="{BB962C8B-B14F-4D97-AF65-F5344CB8AC3E}">
        <p14:creationId xmlns:p14="http://schemas.microsoft.com/office/powerpoint/2010/main" val="38301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3">
            <a:extLst>
              <a:ext uri="{FF2B5EF4-FFF2-40B4-BE49-F238E27FC236}">
                <a16:creationId xmlns:a16="http://schemas.microsoft.com/office/drawing/2014/main" id="{1E49B7D4-8613-A4E4-EF2F-1F44FE5C4F1F}"/>
              </a:ext>
            </a:extLst>
          </p:cNvPr>
          <p:cNvSpPr/>
          <p:nvPr/>
        </p:nvSpPr>
        <p:spPr>
          <a:xfrm rot="16200000">
            <a:off x="8396686" y="471886"/>
            <a:ext cx="1494627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8C8F7FC-0C06-20FF-F406-AA3E00CAF9FF}"/>
              </a:ext>
            </a:extLst>
          </p:cNvPr>
          <p:cNvSpPr txBox="1"/>
          <p:nvPr/>
        </p:nvSpPr>
        <p:spPr>
          <a:xfrm>
            <a:off x="903599" y="6133343"/>
            <a:ext cx="16479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มวยไทย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ศิลปะการตอสูดวยมือเปลาของชนชาติไทย ที่สามารถใชศอก เขา เทา และ หมัด เปนอาวุธ มวยไทยเกิดขึ้นในสมัยใดไมแนชัด เทาที่มีหลักฐานพบวามวยไทยเกิดขึ้นมานานแลว อาจจะเกิดขึ้น พรอม ๆ กับชาติไทย เพราะถือกันวามวยไทยเปนศิลปะประจําชาติของไทยเราจริง ๆ ยากที่ชาติอื่นจะเลียนแบบได้</a:t>
            </a:r>
          </a:p>
        </p:txBody>
      </p:sp>
      <p:pic>
        <p:nvPicPr>
          <p:cNvPr id="6" name="Picture 5" descr="A person kicking another person&#10;&#10;Description automatically generated">
            <a:extLst>
              <a:ext uri="{FF2B5EF4-FFF2-40B4-BE49-F238E27FC236}">
                <a16:creationId xmlns:a16="http://schemas.microsoft.com/office/drawing/2014/main" id="{DAD43954-12AF-0832-0BD1-DEDBB7ADE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66" y="1410966"/>
            <a:ext cx="6119381" cy="4080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" name="AutoShape 19">
            <a:extLst>
              <a:ext uri="{FF2B5EF4-FFF2-40B4-BE49-F238E27FC236}">
                <a16:creationId xmlns:a16="http://schemas.microsoft.com/office/drawing/2014/main" id="{C19D0DB3-E48F-2104-3B84-051031B368E8}"/>
              </a:ext>
            </a:extLst>
          </p:cNvPr>
          <p:cNvSpPr/>
          <p:nvPr/>
        </p:nvSpPr>
        <p:spPr>
          <a:xfrm flipH="1">
            <a:off x="685800" y="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8957B9-3E91-DB84-9C9C-9E4C4270557B}"/>
              </a:ext>
            </a:extLst>
          </p:cNvPr>
          <p:cNvGrpSpPr/>
          <p:nvPr/>
        </p:nvGrpSpPr>
        <p:grpSpPr>
          <a:xfrm>
            <a:off x="1273286" y="737446"/>
            <a:ext cx="4693469" cy="830997"/>
            <a:chOff x="8839199" y="1650580"/>
            <a:chExt cx="4693469" cy="830997"/>
          </a:xfrm>
        </p:grpSpPr>
        <p:sp>
          <p:nvSpPr>
            <p:cNvPr id="24" name="Rounded Rectangle 26">
              <a:extLst>
                <a:ext uri="{FF2B5EF4-FFF2-40B4-BE49-F238E27FC236}">
                  <a16:creationId xmlns:a16="http://schemas.microsoft.com/office/drawing/2014/main" id="{23DEAB72-0C14-1A61-6497-8607FB192F0E}"/>
                </a:ext>
              </a:extLst>
            </p:cNvPr>
            <p:cNvSpPr/>
            <p:nvPr/>
          </p:nvSpPr>
          <p:spPr>
            <a:xfrm>
              <a:off x="8839199" y="1746334"/>
              <a:ext cx="551045" cy="577766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4800" dirty="0">
                <a:solidFill>
                  <a:srgbClr val="002060"/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25" name="กล่องข้อความ 17">
              <a:extLst>
                <a:ext uri="{FF2B5EF4-FFF2-40B4-BE49-F238E27FC236}">
                  <a16:creationId xmlns:a16="http://schemas.microsoft.com/office/drawing/2014/main" id="{A960E0B2-55CC-D634-2671-1D2762754889}"/>
                </a:ext>
              </a:extLst>
            </p:cNvPr>
            <p:cNvSpPr txBox="1"/>
            <p:nvPr/>
          </p:nvSpPr>
          <p:spPr>
            <a:xfrm>
              <a:off x="8894343" y="1650580"/>
              <a:ext cx="46383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  <a:r>
                <a:rPr lang="en-US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	</a:t>
              </a:r>
              <a:r>
                <a:rPr lang="th-TH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มวยไทย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02CAF27-C0A8-A090-927E-CF39F0929DB8}"/>
                </a:ext>
              </a:extLst>
            </p:cNvPr>
            <p:cNvCxnSpPr>
              <a:cxnSpLocks/>
            </p:cNvCxnSpPr>
            <p:nvPr/>
          </p:nvCxnSpPr>
          <p:spPr>
            <a:xfrm>
              <a:off x="9503944" y="1753763"/>
              <a:ext cx="0" cy="570337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96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548145" y="0"/>
            <a:ext cx="11739856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4471748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154125" y="320062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314110" y="675926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312763" y="8000091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65560" y="3359406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7299930" y="5256509"/>
            <a:ext cx="5791200" cy="830997"/>
            <a:chOff x="8826631" y="1684355"/>
            <a:chExt cx="5791200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5791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ความหมายของความเป็นไทย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7299930" y="6128169"/>
            <a:ext cx="7898747" cy="830997"/>
            <a:chOff x="8926011" y="1700814"/>
            <a:chExt cx="7898747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ลักษณะของความเป็นไทย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EA927-3288-73ED-AEC2-25691874603C}"/>
              </a:ext>
            </a:extLst>
          </p:cNvPr>
          <p:cNvGrpSpPr/>
          <p:nvPr/>
        </p:nvGrpSpPr>
        <p:grpSpPr>
          <a:xfrm>
            <a:off x="7315200" y="6942850"/>
            <a:ext cx="7898747" cy="830997"/>
            <a:chOff x="8926011" y="1700814"/>
            <a:chExt cx="7898747" cy="830997"/>
          </a:xfrm>
        </p:grpSpPr>
        <p:sp>
          <p:nvSpPr>
            <p:cNvPr id="3" name="Rounded Rectangle 92">
              <a:extLst>
                <a:ext uri="{FF2B5EF4-FFF2-40B4-BE49-F238E27FC236}">
                  <a16:creationId xmlns:a16="http://schemas.microsoft.com/office/drawing/2014/main" id="{855D19CB-1D09-6597-E14B-C9532E17F024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7" name="กล่องข้อความ 17">
              <a:extLst>
                <a:ext uri="{FF2B5EF4-FFF2-40B4-BE49-F238E27FC236}">
                  <a16:creationId xmlns:a16="http://schemas.microsoft.com/office/drawing/2014/main" id="{FE020097-928F-A31F-9B42-9C4AC9C72C92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ความสำคัญของความเป็นไทย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945287-3CB8-3806-2964-CD1B491E118F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6C8431-DCC9-0763-AE19-FB8FA9F88B33}"/>
              </a:ext>
            </a:extLst>
          </p:cNvPr>
          <p:cNvGrpSpPr/>
          <p:nvPr/>
        </p:nvGrpSpPr>
        <p:grpSpPr>
          <a:xfrm>
            <a:off x="7315200" y="7735823"/>
            <a:ext cx="7898747" cy="830997"/>
            <a:chOff x="8926011" y="1700814"/>
            <a:chExt cx="7898747" cy="830997"/>
          </a:xfrm>
        </p:grpSpPr>
        <p:sp>
          <p:nvSpPr>
            <p:cNvPr id="10" name="Rounded Rectangle 92">
              <a:extLst>
                <a:ext uri="{FF2B5EF4-FFF2-40B4-BE49-F238E27FC236}">
                  <a16:creationId xmlns:a16="http://schemas.microsoft.com/office/drawing/2014/main" id="{5C829E5B-6DFF-05DA-3B44-2513FDA0AFFA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1" name="กล่องข้อความ 17">
              <a:extLst>
                <a:ext uri="{FF2B5EF4-FFF2-40B4-BE49-F238E27FC236}">
                  <a16:creationId xmlns:a16="http://schemas.microsoft.com/office/drawing/2014/main" id="{988221AC-D020-3906-C918-5E99436D7E03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4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ตัวอย่างกิจกรรมความเป็นไทย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D6F1D2-6498-ECC7-B956-2762CFFCCCF6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7EB1A73-E687-D4FF-3038-2CA6D4EB98AF}"/>
              </a:ext>
            </a:extLst>
          </p:cNvPr>
          <p:cNvGrpSpPr/>
          <p:nvPr/>
        </p:nvGrpSpPr>
        <p:grpSpPr>
          <a:xfrm>
            <a:off x="228600" y="2701002"/>
            <a:ext cx="18554237" cy="7634140"/>
            <a:chOff x="0" y="0"/>
            <a:chExt cx="987726" cy="4064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220E2BB-E5B5-F73A-2ADE-E3C51771806B}"/>
                </a:ext>
              </a:extLst>
            </p:cNvPr>
            <p:cNvSpPr/>
            <p:nvPr/>
          </p:nvSpPr>
          <p:spPr>
            <a:xfrm>
              <a:off x="0" y="0"/>
              <a:ext cx="987726" cy="406400"/>
            </a:xfrm>
            <a:custGeom>
              <a:avLst/>
              <a:gdLst/>
              <a:ahLst/>
              <a:cxnLst/>
              <a:rect l="l" t="t" r="r" b="b"/>
              <a:pathLst>
                <a:path w="987726" h="406400">
                  <a:moveTo>
                    <a:pt x="784526" y="0"/>
                  </a:moveTo>
                  <a:cubicBezTo>
                    <a:pt x="896751" y="0"/>
                    <a:pt x="987726" y="90976"/>
                    <a:pt x="987726" y="203200"/>
                  </a:cubicBezTo>
                  <a:cubicBezTo>
                    <a:pt x="987726" y="315424"/>
                    <a:pt x="896751" y="406400"/>
                    <a:pt x="7845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8351BECC-B75D-22F2-1B21-6FC2EB531030}"/>
                </a:ext>
              </a:extLst>
            </p:cNvPr>
            <p:cNvSpPr txBox="1"/>
            <p:nvPr/>
          </p:nvSpPr>
          <p:spPr>
            <a:xfrm>
              <a:off x="0" y="-47625"/>
              <a:ext cx="987726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3954" y="93345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8" name="AutoShape 16">
            <a:extLst>
              <a:ext uri="{FF2B5EF4-FFF2-40B4-BE49-F238E27FC236}">
                <a16:creationId xmlns:a16="http://schemas.microsoft.com/office/drawing/2014/main" id="{3CD4B050-D258-D22D-8BAF-FFBF96799503}"/>
              </a:ext>
            </a:extLst>
          </p:cNvPr>
          <p:cNvSpPr/>
          <p:nvPr/>
        </p:nvSpPr>
        <p:spPr>
          <a:xfrm>
            <a:off x="1057275" y="6518072"/>
            <a:ext cx="0" cy="3768928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5617CC-D61B-2A2D-CD2E-2B6407628BCD}"/>
              </a:ext>
            </a:extLst>
          </p:cNvPr>
          <p:cNvSpPr txBox="1"/>
          <p:nvPr/>
        </p:nvSpPr>
        <p:spPr>
          <a:xfrm>
            <a:off x="1676399" y="2701002"/>
            <a:ext cx="154983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ความเปนไทย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คุณลักษณะทาง จิตใจที่แสดงถึงความเปนเอกลักษณของชนชาติที่สืบตอทางสายเลือดจากบรรพบุรุษสูลูกหลานคนไทย โดยมีศิลปวัฒนธรรม ขนบธรรมเนียม และประเพณีไทย รวมถึงสถาบันชาติ ศาสนา และพระมหากษัตริย อันเปนสถาบันหลักของประเทศที่หลอหลอมในการดําเนินชีวิต โดยมีความเปนพลเมืองไทยที่สมบูรณพรอม ทั้งใจกายที่ประพฤติปฏิบัติตนไดอยางเหมาะสม </a:t>
            </a:r>
          </a:p>
        </p:txBody>
      </p:sp>
      <p:pic>
        <p:nvPicPr>
          <p:cNvPr id="41" name="Picture 40" descr="A white and gold building&#10;&#10;Description automatically generated">
            <a:extLst>
              <a:ext uri="{FF2B5EF4-FFF2-40B4-BE49-F238E27FC236}">
                <a16:creationId xmlns:a16="http://schemas.microsoft.com/office/drawing/2014/main" id="{DAD6CE43-5B83-66EF-B8BA-2617086310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69" y="5600701"/>
            <a:ext cx="6105853" cy="404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43" descr="Food on a plate&#10;&#10;Description automatically generated">
            <a:extLst>
              <a:ext uri="{FF2B5EF4-FFF2-40B4-BE49-F238E27FC236}">
                <a16:creationId xmlns:a16="http://schemas.microsoft.com/office/drawing/2014/main" id="{3B4BB145-EB7C-8636-739F-EC289B015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644" y="5600700"/>
            <a:ext cx="6064148" cy="4042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" name="Picture 45" descr="A person in traditional garment sitting on a table with her hands together&#10;&#10;Description automatically generated">
            <a:extLst>
              <a:ext uri="{FF2B5EF4-FFF2-40B4-BE49-F238E27FC236}">
                <a16:creationId xmlns:a16="http://schemas.microsoft.com/office/drawing/2014/main" id="{84B5BE32-D7D7-4EAA-4B22-9E0A3B4CBC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600702"/>
            <a:ext cx="2846069" cy="404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AutoShape 8">
            <a:extLst>
              <a:ext uri="{FF2B5EF4-FFF2-40B4-BE49-F238E27FC236}">
                <a16:creationId xmlns:a16="http://schemas.microsoft.com/office/drawing/2014/main" id="{5CD1FA92-4CFA-EEFC-F70A-31F9374C16BF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FE9A4-459D-9BBC-A43B-E0E53E6D7E70}"/>
              </a:ext>
            </a:extLst>
          </p:cNvPr>
          <p:cNvGrpSpPr/>
          <p:nvPr/>
        </p:nvGrpSpPr>
        <p:grpSpPr>
          <a:xfrm>
            <a:off x="709792" y="321410"/>
            <a:ext cx="12927060" cy="2503466"/>
            <a:chOff x="3259016" y="1599678"/>
            <a:chExt cx="12927060" cy="25034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4FD1930-DD99-0004-B1DD-856FD942134E}"/>
                </a:ext>
              </a:extLst>
            </p:cNvPr>
            <p:cNvGrpSpPr/>
            <p:nvPr/>
          </p:nvGrpSpPr>
          <p:grpSpPr>
            <a:xfrm rot="-142674">
              <a:off x="5090064" y="2067422"/>
              <a:ext cx="10790701" cy="1680507"/>
              <a:chOff x="-121" y="-38100"/>
              <a:chExt cx="2841995" cy="442602"/>
            </a:xfrm>
          </p:grpSpPr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F86B1743-F329-FEC2-C132-F9FA80A34476}"/>
                  </a:ext>
                </a:extLst>
              </p:cNvPr>
              <p:cNvSpPr/>
              <p:nvPr/>
            </p:nvSpPr>
            <p:spPr>
              <a:xfrm rot="142674">
                <a:off x="-121" y="5845"/>
                <a:ext cx="2841995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4" name="TextBox 20">
                <a:extLst>
                  <a:ext uri="{FF2B5EF4-FFF2-40B4-BE49-F238E27FC236}">
                    <a16:creationId xmlns:a16="http://schemas.microsoft.com/office/drawing/2014/main" id="{E1A35052-3FB6-3ADE-BCB2-141576D97BD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ADF46CD5-E6C0-54B4-FDF8-B50825A115F7}"/>
                </a:ext>
              </a:extLst>
            </p:cNvPr>
            <p:cNvSpPr txBox="1"/>
            <p:nvPr/>
          </p:nvSpPr>
          <p:spPr>
            <a:xfrm>
              <a:off x="6122877" y="2892234"/>
              <a:ext cx="10063199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ความหมายของความเป็นไทย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78D966-8986-63B6-4411-154DA1C15831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221A12C6-32BE-9D6F-927F-EE85ED8812C9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A4A02B1E-29A5-5F41-7A97-0D530A3C370A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4353CC8-D52A-4C7F-84DE-0293511D276E}"/>
              </a:ext>
            </a:extLst>
          </p:cNvPr>
          <p:cNvGrpSpPr/>
          <p:nvPr/>
        </p:nvGrpSpPr>
        <p:grpSpPr>
          <a:xfrm>
            <a:off x="2103328" y="3045103"/>
            <a:ext cx="10509519" cy="5288413"/>
            <a:chOff x="3419212" y="5249795"/>
            <a:chExt cx="9601200" cy="52884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91E688-BD8F-BB75-45B4-B9B69FA2F6E2}"/>
                </a:ext>
              </a:extLst>
            </p:cNvPr>
            <p:cNvSpPr txBox="1"/>
            <p:nvPr/>
          </p:nvSpPr>
          <p:spPr>
            <a:xfrm>
              <a:off x="3419212" y="5249795"/>
              <a:ext cx="9601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องคประกอบของความเปนไทย </a:t>
              </a: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ประกอบไปดวย 5 มิติ ไดแก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FAEB7A-4506-CABE-73C0-B4CAAD8AF593}"/>
                </a:ext>
              </a:extLst>
            </p:cNvPr>
            <p:cNvSpPr txBox="1"/>
            <p:nvPr/>
          </p:nvSpPr>
          <p:spPr>
            <a:xfrm>
              <a:off x="3776552" y="6137003"/>
              <a:ext cx="9068229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 ความเป็นไทยด้านศิลปะ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ทัศนศิลป์ นฤมิตศิลป์ สวนไทย ดนตรีไทย วัฒนธรรมไทย</a:t>
              </a:r>
            </a:p>
            <a:p>
              <a:pPr algn="thaiDist"/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 ความเป็นไทยด้านภาษา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ปฏิภาณทางภาษา การเล่นกับภาษา</a:t>
              </a:r>
            </a:p>
            <a:p>
              <a:pPr algn="thaiDist"/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ความเป็นไทยด้านศาสนาและความเชื่อ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พิธีกรรม สถาปัตยกรรม</a:t>
              </a:r>
            </a:p>
            <a:p>
              <a:pPr algn="thaiDist"/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 ความเป็นไทยในด้านวิถีชีวิตและครอบครัวไทย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วิถีชีวิต รูปแบบครอบครัว การปลูกฝังคุณธรรมและอาชีพ</a:t>
              </a:r>
            </a:p>
            <a:p>
              <a:pPr algn="thaiDist"/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 ความเป็นไทยด้านการเมืองการปกครอง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การประสานประโยชน์</a:t>
              </a: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70F0DEA0-5230-1D5E-E9C0-3EEDBD1C5DAC}"/>
              </a:ext>
            </a:extLst>
          </p:cNvPr>
          <p:cNvSpPr/>
          <p:nvPr/>
        </p:nvSpPr>
        <p:spPr>
          <a:xfrm>
            <a:off x="-48384" y="0"/>
            <a:ext cx="1494627" cy="10263263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sp>
        <p:nvSpPr>
          <p:cNvPr id="21" name="AutoShape 8">
            <a:extLst>
              <a:ext uri="{FF2B5EF4-FFF2-40B4-BE49-F238E27FC236}">
                <a16:creationId xmlns:a16="http://schemas.microsoft.com/office/drawing/2014/main" id="{4AFACDC2-C786-ABB7-FEEA-1BB7977E96A6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78EA2A-407E-EAC9-1C15-42AF7A888DD2}"/>
              </a:ext>
            </a:extLst>
          </p:cNvPr>
          <p:cNvGrpSpPr/>
          <p:nvPr/>
        </p:nvGrpSpPr>
        <p:grpSpPr>
          <a:xfrm>
            <a:off x="709792" y="321410"/>
            <a:ext cx="12927060" cy="2503466"/>
            <a:chOff x="3259016" y="1599678"/>
            <a:chExt cx="12927060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ADEF003-F7BB-F654-4FCD-F60881FBBBCD}"/>
                </a:ext>
              </a:extLst>
            </p:cNvPr>
            <p:cNvGrpSpPr/>
            <p:nvPr/>
          </p:nvGrpSpPr>
          <p:grpSpPr>
            <a:xfrm rot="-142674">
              <a:off x="5090575" y="2092088"/>
              <a:ext cx="9601254" cy="1658314"/>
              <a:chOff x="0" y="-38100"/>
              <a:chExt cx="2528725" cy="436757"/>
            </a:xfrm>
          </p:grpSpPr>
          <p:sp>
            <p:nvSpPr>
              <p:cNvPr id="9" name="Freeform 19">
                <a:extLst>
                  <a:ext uri="{FF2B5EF4-FFF2-40B4-BE49-F238E27FC236}">
                    <a16:creationId xmlns:a16="http://schemas.microsoft.com/office/drawing/2014/main" id="{DAF15951-71A1-B06A-ACD4-DF6511CF296A}"/>
                  </a:ext>
                </a:extLst>
              </p:cNvPr>
              <p:cNvSpPr/>
              <p:nvPr/>
            </p:nvSpPr>
            <p:spPr>
              <a:xfrm rot="142674">
                <a:off x="14" y="-654"/>
                <a:ext cx="252871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0" name="TextBox 20">
                <a:extLst>
                  <a:ext uri="{FF2B5EF4-FFF2-40B4-BE49-F238E27FC236}">
                    <a16:creationId xmlns:a16="http://schemas.microsoft.com/office/drawing/2014/main" id="{680C2079-E4A3-4631-B7D5-F75B765AFE2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D03D856-7A5C-0244-F467-477818DC7CD4}"/>
                </a:ext>
              </a:extLst>
            </p:cNvPr>
            <p:cNvSpPr txBox="1"/>
            <p:nvPr/>
          </p:nvSpPr>
          <p:spPr>
            <a:xfrm>
              <a:off x="6122877" y="2892234"/>
              <a:ext cx="10063199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ลักษณะของความเป็นไทย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644DFE-F4E6-5B0F-F2C1-E60C67A0C1B0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EC72A59D-8AA2-EE42-D5F5-27678895AFD5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377D8C2E-878A-BDDE-5C53-3E95B5374A6F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86CE8B5-3E0B-1811-004D-8ACB5F61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0254" y="3167903"/>
            <a:ext cx="4681099" cy="2997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0">
            <a:extLst>
              <a:ext uri="{FF2B5EF4-FFF2-40B4-BE49-F238E27FC236}">
                <a16:creationId xmlns:a16="http://schemas.microsoft.com/office/drawing/2014/main" id="{45CF3AD4-BCFB-B0AE-806C-B7902195EEC7}"/>
              </a:ext>
            </a:extLst>
          </p:cNvPr>
          <p:cNvSpPr/>
          <p:nvPr/>
        </p:nvSpPr>
        <p:spPr>
          <a:xfrm rot="5400000" flipH="1">
            <a:off x="12534494" y="-238859"/>
            <a:ext cx="5676811" cy="5841925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567" r="-33834" b="1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6806369" cy="10287000"/>
            <a:chOff x="0" y="0"/>
            <a:chExt cx="179262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2624" cy="2709333"/>
            </a:xfrm>
            <a:custGeom>
              <a:avLst/>
              <a:gdLst/>
              <a:ahLst/>
              <a:cxnLst/>
              <a:rect l="l" t="t" r="r" b="b"/>
              <a:pathLst>
                <a:path w="1792624" h="2709333">
                  <a:moveTo>
                    <a:pt x="0" y="0"/>
                  </a:moveTo>
                  <a:lnTo>
                    <a:pt x="1792624" y="0"/>
                  </a:lnTo>
                  <a:lnTo>
                    <a:pt x="17926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9262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7678400" y="76565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F6FEF9-92CC-F1B6-1B8A-E2E1597F25C1}"/>
              </a:ext>
            </a:extLst>
          </p:cNvPr>
          <p:cNvGrpSpPr/>
          <p:nvPr/>
        </p:nvGrpSpPr>
        <p:grpSpPr>
          <a:xfrm>
            <a:off x="2592874" y="687663"/>
            <a:ext cx="14072559" cy="4616649"/>
            <a:chOff x="2592874" y="687663"/>
            <a:chExt cx="14072559" cy="461664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2F5809-B0F0-AC54-83E1-81A229AC8F8C}"/>
                </a:ext>
              </a:extLst>
            </p:cNvPr>
            <p:cNvSpPr txBox="1"/>
            <p:nvPr/>
          </p:nvSpPr>
          <p:spPr>
            <a:xfrm>
              <a:off x="2592874" y="687663"/>
              <a:ext cx="140725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4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คณะอนุกรรมการเพื่อพัฒนาคูมือวิทยากรดานคานิยมเสนอเกี่ยวกับ พฤติกรรมที่แสดงออกถึงความเปนไทยไว 3 ประการ ไดแก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6E6496-17D1-A5B7-E8E1-9284FD77BB88}"/>
                </a:ext>
              </a:extLst>
            </p:cNvPr>
            <p:cNvSpPr txBox="1"/>
            <p:nvPr/>
          </p:nvSpPr>
          <p:spPr>
            <a:xfrm>
              <a:off x="3265087" y="2134213"/>
              <a:ext cx="1340034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28638" indent="-528638" algn="thaiDist">
                <a:buAutoNum type="arabicPeriod"/>
              </a:pPr>
              <a:r>
                <a:rPr lang="th-TH" sz="40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ความเปนไทยทางวัตถุ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เชน ที่อยู เครื่องแตงกาย เครื่องใช ภาษา อาหาร และศิลปะ </a:t>
              </a:r>
            </a:p>
            <a:p>
              <a:pPr marL="528638" indent="-528638" algn="thaiDist">
                <a:buAutoNum type="arabicPeriod"/>
              </a:pPr>
              <a:r>
                <a:rPr lang="th-TH" sz="40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ความเปนไทยทางการกระทําหรือความประพฤติ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เชน การพูดจา การไหว กิริยามารยาทตอผูที่มีอายุนอยกวา อายุเทากัน และอายุมากกวา </a:t>
              </a:r>
            </a:p>
            <a:p>
              <a:pPr marL="528638" indent="-528638" algn="thaiDist">
                <a:buAutoNum type="arabicPeriod"/>
              </a:pPr>
              <a:r>
                <a:rPr lang="th-TH" sz="4000" b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ความเปนไทยทางความรูและความคิด หรือทางจิตสํานึก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เชน ความรักในเอกราช มีความชาตินิยม อุปโภคบริโภคของไทย</a:t>
              </a:r>
            </a:p>
          </p:txBody>
        </p:sp>
      </p:grpSp>
      <p:pic>
        <p:nvPicPr>
          <p:cNvPr id="40" name="Picture 39" descr="A group of women pouring water into bowls&#10;&#10;Description automatically generated">
            <a:extLst>
              <a:ext uri="{FF2B5EF4-FFF2-40B4-BE49-F238E27FC236}">
                <a16:creationId xmlns:a16="http://schemas.microsoft.com/office/drawing/2014/main" id="{94FF8DCE-6627-4B10-6ECE-2DFB57983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529301"/>
            <a:ext cx="6648450" cy="443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 descr="Two women in white shirts and pink skirts with their hands together&#10;&#10;Description automatically generated">
            <a:extLst>
              <a:ext uri="{FF2B5EF4-FFF2-40B4-BE49-F238E27FC236}">
                <a16:creationId xmlns:a16="http://schemas.microsoft.com/office/drawing/2014/main" id="{81A69B2D-5C19-3388-DFBE-F6DDFFA60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99" y="5529301"/>
            <a:ext cx="6459865" cy="443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id="{22706A22-7819-03DF-6C21-5EF333471785}"/>
              </a:ext>
            </a:extLst>
          </p:cNvPr>
          <p:cNvSpPr/>
          <p:nvPr/>
        </p:nvSpPr>
        <p:spPr>
          <a:xfrm>
            <a:off x="-48384" y="0"/>
            <a:ext cx="1494627" cy="10263263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0">
            <a:extLst>
              <a:ext uri="{FF2B5EF4-FFF2-40B4-BE49-F238E27FC236}">
                <a16:creationId xmlns:a16="http://schemas.microsoft.com/office/drawing/2014/main" id="{45CF3AD4-BCFB-B0AE-806C-B7902195EEC7}"/>
              </a:ext>
            </a:extLst>
          </p:cNvPr>
          <p:cNvSpPr/>
          <p:nvPr/>
        </p:nvSpPr>
        <p:spPr>
          <a:xfrm rot="5400000" flipH="1">
            <a:off x="12528632" y="-82557"/>
            <a:ext cx="5676811" cy="5841925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567" r="-33834" b="1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02E4C2-8EAA-7892-8F4D-578D22002A67}"/>
              </a:ext>
            </a:extLst>
          </p:cNvPr>
          <p:cNvGrpSpPr/>
          <p:nvPr/>
        </p:nvGrpSpPr>
        <p:grpSpPr>
          <a:xfrm>
            <a:off x="1453976" y="2865301"/>
            <a:ext cx="15284026" cy="3721370"/>
            <a:chOff x="2457437" y="1803130"/>
            <a:chExt cx="14916164" cy="372137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0AE84C2-5662-DA83-A6F7-AB6A8D4D0298}"/>
                </a:ext>
              </a:extLst>
            </p:cNvPr>
            <p:cNvSpPr/>
            <p:nvPr/>
          </p:nvSpPr>
          <p:spPr>
            <a:xfrm>
              <a:off x="2457437" y="1803130"/>
              <a:ext cx="14916164" cy="372137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0FB2AC-805A-1909-831D-50B37E8700BD}"/>
                </a:ext>
              </a:extLst>
            </p:cNvPr>
            <p:cNvSpPr txBox="1"/>
            <p:nvPr/>
          </p:nvSpPr>
          <p:spPr>
            <a:xfrm>
              <a:off x="2748875" y="2125801"/>
              <a:ext cx="14396127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ความเปนไทยเปนเอกลักษณประจําชาติ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เปนสมบัติทางวัฒนธรรมอันกอใหเกิดความเปนเอกภาพ และเสริมสรางบุคลิกภาพของคนในชาติใหมีความเปนไทย ซึ่งความเปนไทยที่บรรพบุรุษไทยไดสรางสรรค และสืบทอดมาอยางตอเนื่องจากอดีตสูปจจุบัน ทําใหคนในชาติเกิดความรักและความภาคภูมิใจ ที่จะรวมแรงรวมใจสืบสานตอไปในอนาคต เชน ภาษา โบราณสถาน โบราณวัตถุ สถาปตยกรรม ประเพณีไทย การมีนํ้าใจ การไหว้ ศักยภาพในการประสานผลประโยชน์</a:t>
              </a:r>
            </a:p>
          </p:txBody>
        </p:sp>
      </p:grpSp>
      <p:pic>
        <p:nvPicPr>
          <p:cNvPr id="24" name="Picture 23" descr="A statue of a buddha&#10;&#10;Description automatically generated">
            <a:extLst>
              <a:ext uri="{FF2B5EF4-FFF2-40B4-BE49-F238E27FC236}">
                <a16:creationId xmlns:a16="http://schemas.microsoft.com/office/drawing/2014/main" id="{4B3A3076-AD1C-E66E-8C7C-7164AF16D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6798946"/>
            <a:ext cx="5114620" cy="340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person in a dress throwing yellow petals&#10;&#10;Description automatically generated">
            <a:extLst>
              <a:ext uri="{FF2B5EF4-FFF2-40B4-BE49-F238E27FC236}">
                <a16:creationId xmlns:a16="http://schemas.microsoft.com/office/drawing/2014/main" id="{4000EE8B-FFF5-2276-343C-C1E84D0F0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920" y="6798945"/>
            <a:ext cx="5208648" cy="340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AutoShape 8">
            <a:extLst>
              <a:ext uri="{FF2B5EF4-FFF2-40B4-BE49-F238E27FC236}">
                <a16:creationId xmlns:a16="http://schemas.microsoft.com/office/drawing/2014/main" id="{439B62CE-CEE5-3A9F-C0B7-8B6F4AA84276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9D2625-600D-7252-AEF5-E69E8201B697}"/>
              </a:ext>
            </a:extLst>
          </p:cNvPr>
          <p:cNvGrpSpPr/>
          <p:nvPr/>
        </p:nvGrpSpPr>
        <p:grpSpPr>
          <a:xfrm>
            <a:off x="709792" y="321410"/>
            <a:ext cx="12927060" cy="2503466"/>
            <a:chOff x="3259016" y="1599678"/>
            <a:chExt cx="12927060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0ADB5F-853D-D36C-B017-BCA25E5D13EE}"/>
                </a:ext>
              </a:extLst>
            </p:cNvPr>
            <p:cNvGrpSpPr/>
            <p:nvPr/>
          </p:nvGrpSpPr>
          <p:grpSpPr>
            <a:xfrm rot="-142674">
              <a:off x="5090095" y="2068892"/>
              <a:ext cx="10719848" cy="1679037"/>
              <a:chOff x="-113" y="-38100"/>
              <a:chExt cx="2823334" cy="442215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C498F8FD-0511-22EA-83B3-5DD9D6183FBB}"/>
                  </a:ext>
                </a:extLst>
              </p:cNvPr>
              <p:cNvSpPr/>
              <p:nvPr/>
            </p:nvSpPr>
            <p:spPr>
              <a:xfrm rot="142674">
                <a:off x="-113" y="5458"/>
                <a:ext cx="2823334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B96D5602-2A9B-12EC-2212-27509B5F734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5B9F5AC-968B-2382-4338-8DAACA34F25B}"/>
                </a:ext>
              </a:extLst>
            </p:cNvPr>
            <p:cNvSpPr txBox="1"/>
            <p:nvPr/>
          </p:nvSpPr>
          <p:spPr>
            <a:xfrm>
              <a:off x="6122877" y="2892234"/>
              <a:ext cx="10063199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ความสำคัญของความเป็นไทย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BC7B5ED-CC35-5938-1E04-809236EFD38F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E31F0AE7-A710-F89F-EFBF-3E63A4F5C2AB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C27C2155-7066-CA71-688E-481C713C3CBC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37A20-8358-D3B5-32C1-F19BC6190D30}"/>
              </a:ext>
            </a:extLst>
          </p:cNvPr>
          <p:cNvGrpSpPr/>
          <p:nvPr/>
        </p:nvGrpSpPr>
        <p:grpSpPr>
          <a:xfrm rot="12856697">
            <a:off x="11625005" y="4207996"/>
            <a:ext cx="7448576" cy="7580085"/>
            <a:chOff x="-4649222" y="2610849"/>
            <a:chExt cx="7448576" cy="753537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1F6DFB-0066-17FD-99E1-DF7EFA24411D}"/>
                </a:ext>
              </a:extLst>
            </p:cNvPr>
            <p:cNvSpPr/>
            <p:nvPr/>
          </p:nvSpPr>
          <p:spPr>
            <a:xfrm>
              <a:off x="1632490" y="2610849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78E06E-CE8A-E649-1E22-41667E3B4057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DCA835-DE15-0306-5FFC-8CCD705B6414}"/>
              </a:ext>
            </a:extLst>
          </p:cNvPr>
          <p:cNvGrpSpPr/>
          <p:nvPr/>
        </p:nvGrpSpPr>
        <p:grpSpPr>
          <a:xfrm>
            <a:off x="1665232" y="2881337"/>
            <a:ext cx="3179345" cy="830997"/>
            <a:chOff x="8839199" y="1650580"/>
            <a:chExt cx="3179345" cy="830997"/>
          </a:xfrm>
        </p:grpSpPr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id="{5DC688AC-1DD4-426F-6A82-A4C6FAB49864}"/>
                </a:ext>
              </a:extLst>
            </p:cNvPr>
            <p:cNvSpPr/>
            <p:nvPr/>
          </p:nvSpPr>
          <p:spPr>
            <a:xfrm>
              <a:off x="8839199" y="1746334"/>
              <a:ext cx="551045" cy="577766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4800" dirty="0">
                <a:solidFill>
                  <a:srgbClr val="002060"/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22" name="กล่องข้อความ 17">
              <a:extLst>
                <a:ext uri="{FF2B5EF4-FFF2-40B4-BE49-F238E27FC236}">
                  <a16:creationId xmlns:a16="http://schemas.microsoft.com/office/drawing/2014/main" id="{4CC5937D-E102-2E9D-4318-71099C7646FA}"/>
                </a:ext>
              </a:extLst>
            </p:cNvPr>
            <p:cNvSpPr txBox="1"/>
            <p:nvPr/>
          </p:nvSpPr>
          <p:spPr>
            <a:xfrm>
              <a:off x="8894344" y="1650580"/>
              <a:ext cx="3124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	</a:t>
              </a:r>
              <a:r>
                <a:rPr lang="th-TH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มารยาทไทย</a:t>
              </a:r>
              <a:endParaRPr lang="th-TH" sz="4800" b="1" i="0" u="none" strike="noStrike" baseline="300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A6BAAB-78A5-2DFB-9C7A-6F705A1D1542}"/>
                </a:ext>
              </a:extLst>
            </p:cNvPr>
            <p:cNvCxnSpPr>
              <a:cxnSpLocks/>
            </p:cNvCxnSpPr>
            <p:nvPr/>
          </p:nvCxnSpPr>
          <p:spPr>
            <a:xfrm>
              <a:off x="9503944" y="1753763"/>
              <a:ext cx="0" cy="570337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88BC2E-5686-8017-60B2-42F001658080}"/>
              </a:ext>
            </a:extLst>
          </p:cNvPr>
          <p:cNvGrpSpPr/>
          <p:nvPr/>
        </p:nvGrpSpPr>
        <p:grpSpPr>
          <a:xfrm>
            <a:off x="915743" y="3529500"/>
            <a:ext cx="16133359" cy="5109091"/>
            <a:chOff x="1310716" y="2956879"/>
            <a:chExt cx="16133359" cy="510909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C3E8E5-AE08-2CA2-D167-4E483A9CB0D2}"/>
                </a:ext>
              </a:extLst>
            </p:cNvPr>
            <p:cNvSpPr txBox="1"/>
            <p:nvPr/>
          </p:nvSpPr>
          <p:spPr>
            <a:xfrm>
              <a:off x="1310717" y="2956879"/>
              <a:ext cx="1613335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มารยาทไทย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หมายถึง กิริยา วาจา ที่สุภาพเรียบรอยที่บุคคลพึงประพฤติ ปฏิบัติในสังคม โดยมีระเบียบแบบแผนอันเหมาะสมตามกาลเทศะ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523BCA-7E80-B24F-4FEE-C4FC2111537A}"/>
                </a:ext>
              </a:extLst>
            </p:cNvPr>
            <p:cNvSpPr txBox="1"/>
            <p:nvPr/>
          </p:nvSpPr>
          <p:spPr>
            <a:xfrm>
              <a:off x="1310716" y="4280318"/>
              <a:ext cx="959539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คนไทยยังมีการแสดงความเคารพบุคคลอื่น โดยจะตองคํานึงถึงผูรับความเคารพวาอยูใน ฐานะใดหรือในโอกาสใด ซึ่งคนไทยจะใหความเคารพผูอาวุโส จะเห็นไดจากการใชคําเรียกขานหรือคําตอบรับ หากพูดกับผูที่มีอายุมากกวาจะตองใชคําพูดที่เหมาะสม ซึ่งการแสดงความเคารพมีหลายลักษณะ เชน การประนมมือ การไหว การกราบ การคํานับ การถวายความเคารพ การพูด</a:t>
              </a:r>
            </a:p>
          </p:txBody>
        </p:sp>
      </p:grpSp>
      <p:sp>
        <p:nvSpPr>
          <p:cNvPr id="24" name="AutoShape 8">
            <a:extLst>
              <a:ext uri="{FF2B5EF4-FFF2-40B4-BE49-F238E27FC236}">
                <a16:creationId xmlns:a16="http://schemas.microsoft.com/office/drawing/2014/main" id="{E2D204EA-471E-12E6-18EC-856390590076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51DEB5-6CF7-6017-B215-673B17976F2D}"/>
              </a:ext>
            </a:extLst>
          </p:cNvPr>
          <p:cNvGrpSpPr/>
          <p:nvPr/>
        </p:nvGrpSpPr>
        <p:grpSpPr>
          <a:xfrm>
            <a:off x="709792" y="321410"/>
            <a:ext cx="12927060" cy="2503466"/>
            <a:chOff x="3259016" y="1599678"/>
            <a:chExt cx="12927060" cy="25034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DC1B35-F5A6-F07B-E503-2793E8DC4A71}"/>
                </a:ext>
              </a:extLst>
            </p:cNvPr>
            <p:cNvGrpSpPr/>
            <p:nvPr/>
          </p:nvGrpSpPr>
          <p:grpSpPr>
            <a:xfrm rot="-142674">
              <a:off x="5089936" y="2061164"/>
              <a:ext cx="11092549" cy="1686767"/>
              <a:chOff x="-155" y="-38100"/>
              <a:chExt cx="2921494" cy="444251"/>
            </a:xfrm>
          </p:grpSpPr>
          <p:sp>
            <p:nvSpPr>
              <p:cNvPr id="12" name="Freeform 19">
                <a:extLst>
                  <a:ext uri="{FF2B5EF4-FFF2-40B4-BE49-F238E27FC236}">
                    <a16:creationId xmlns:a16="http://schemas.microsoft.com/office/drawing/2014/main" id="{A7BBC445-4574-4357-6951-269356FE41E2}"/>
                  </a:ext>
                </a:extLst>
              </p:cNvPr>
              <p:cNvSpPr/>
              <p:nvPr/>
            </p:nvSpPr>
            <p:spPr>
              <a:xfrm rot="142674">
                <a:off x="-155" y="7494"/>
                <a:ext cx="2921494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6" name="TextBox 20">
                <a:extLst>
                  <a:ext uri="{FF2B5EF4-FFF2-40B4-BE49-F238E27FC236}">
                    <a16:creationId xmlns:a16="http://schemas.microsoft.com/office/drawing/2014/main" id="{0F406C54-EC74-863C-E94E-AAEEDA57F5F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BA19959A-A2B9-9CF4-0842-991DE645C8A5}"/>
                </a:ext>
              </a:extLst>
            </p:cNvPr>
            <p:cNvSpPr txBox="1"/>
            <p:nvPr/>
          </p:nvSpPr>
          <p:spPr>
            <a:xfrm>
              <a:off x="6122877" y="2892234"/>
              <a:ext cx="10063199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ตัวอย่างกิจกรรมความเป็นไทย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8409C0-07EF-1F05-168B-7D16FED504E5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48E1C7CA-32DD-0C7C-5EA6-B9DC30EB906B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20C331B-02C9-34A5-CCE8-4F03DD069545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4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33C61BA-A6AA-2815-88A5-771DF2F7D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513" y="4792352"/>
            <a:ext cx="5818444" cy="356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914400" y="47232"/>
            <a:ext cx="0" cy="3334176"/>
          </a:xfrm>
          <a:prstGeom prst="line">
            <a:avLst/>
          </a:prstGeom>
          <a:ln w="57150" cap="flat">
            <a:solidFill>
              <a:srgbClr val="4E6E81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3A3DF5-9D1B-5B59-9F93-78D2E40BD778}"/>
              </a:ext>
            </a:extLst>
          </p:cNvPr>
          <p:cNvGrpSpPr/>
          <p:nvPr/>
        </p:nvGrpSpPr>
        <p:grpSpPr>
          <a:xfrm rot="10427177">
            <a:off x="12166733" y="-940730"/>
            <a:ext cx="8016420" cy="7385720"/>
            <a:chOff x="-4649222" y="2804068"/>
            <a:chExt cx="8016420" cy="734215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8313EB-3F12-744C-A51E-4E9EF688F79F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97E5FA7-2CFE-B17C-4935-696915EA41EC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84DF816-F08E-E52F-1C6E-9CD576FCCDE9}"/>
              </a:ext>
            </a:extLst>
          </p:cNvPr>
          <p:cNvSpPr txBox="1"/>
          <p:nvPr/>
        </p:nvSpPr>
        <p:spPr>
          <a:xfrm>
            <a:off x="2246196" y="1866900"/>
            <a:ext cx="145940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คนไทยได้รับการจัดอันดับว่ามี 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“ยิ้ม”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ที่สวยที่สุดในโลก อีกทั้งการทักทายกันของคนไทยนั้นก็มีเอกลักษณ์เฉพาะ นั่นคือ การไหว้และการกล่าวคำทักทายว่า 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“สวัสดี”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การยิ้มและการทักทายเหล่านี้ทำให้ชาวต่างชาติหลงใหลในวัฒนธรรมของคนไทย และรอยยิ้มที่สวยงามของคนไทยนี้ จึงทำให้ทั่วโลกเรียกประเทศไทยว่า “สยามเมืองยิ้ม” แสดงถึงเอกลักษณ์ของความเป็นไทยได้เป็นอย่างดี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467FAB-9AAF-E9D4-FA48-1EB030F21245}"/>
              </a:ext>
            </a:extLst>
          </p:cNvPr>
          <p:cNvGrpSpPr/>
          <p:nvPr/>
        </p:nvGrpSpPr>
        <p:grpSpPr>
          <a:xfrm>
            <a:off x="2356776" y="959703"/>
            <a:ext cx="3179345" cy="830997"/>
            <a:chOff x="8839199" y="1647614"/>
            <a:chExt cx="3179345" cy="830997"/>
          </a:xfrm>
        </p:grpSpPr>
        <p:sp>
          <p:nvSpPr>
            <p:cNvPr id="21" name="Rounded Rectangle 26">
              <a:extLst>
                <a:ext uri="{FF2B5EF4-FFF2-40B4-BE49-F238E27FC236}">
                  <a16:creationId xmlns:a16="http://schemas.microsoft.com/office/drawing/2014/main" id="{2D06EF85-A193-EA1D-523A-009BA1D1E061}"/>
                </a:ext>
              </a:extLst>
            </p:cNvPr>
            <p:cNvSpPr/>
            <p:nvPr/>
          </p:nvSpPr>
          <p:spPr>
            <a:xfrm>
              <a:off x="8839199" y="1746334"/>
              <a:ext cx="551045" cy="577766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4800" dirty="0">
                <a:solidFill>
                  <a:srgbClr val="002060"/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22" name="กล่องข้อความ 17">
              <a:extLst>
                <a:ext uri="{FF2B5EF4-FFF2-40B4-BE49-F238E27FC236}">
                  <a16:creationId xmlns:a16="http://schemas.microsoft.com/office/drawing/2014/main" id="{3430ACE6-CDE6-AD5A-4CE4-1787BD1880A0}"/>
                </a:ext>
              </a:extLst>
            </p:cNvPr>
            <p:cNvSpPr txBox="1"/>
            <p:nvPr/>
          </p:nvSpPr>
          <p:spPr>
            <a:xfrm>
              <a:off x="8894344" y="1647614"/>
              <a:ext cx="3124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การยิ้ม</a:t>
              </a:r>
              <a:endParaRPr lang="th-TH" sz="4800" b="1" i="0" u="none" strike="noStrike" baseline="300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06CA92-C178-7D42-4C45-99A98E8581EB}"/>
                </a:ext>
              </a:extLst>
            </p:cNvPr>
            <p:cNvCxnSpPr>
              <a:cxnSpLocks/>
            </p:cNvCxnSpPr>
            <p:nvPr/>
          </p:nvCxnSpPr>
          <p:spPr>
            <a:xfrm>
              <a:off x="9503944" y="1753763"/>
              <a:ext cx="0" cy="570337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reeform 3">
            <a:extLst>
              <a:ext uri="{FF2B5EF4-FFF2-40B4-BE49-F238E27FC236}">
                <a16:creationId xmlns:a16="http://schemas.microsoft.com/office/drawing/2014/main" id="{9146275A-DCF5-5BD1-84FA-4FD71E368264}"/>
              </a:ext>
            </a:extLst>
          </p:cNvPr>
          <p:cNvSpPr/>
          <p:nvPr/>
        </p:nvSpPr>
        <p:spPr>
          <a:xfrm>
            <a:off x="-48384" y="0"/>
            <a:ext cx="1494627" cy="10263263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B290A-D2FE-9129-2420-C2EB41DE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753" y="4713307"/>
            <a:ext cx="6636699" cy="4394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F28132B-AC4C-7A36-188E-6BBD72F007C2}"/>
              </a:ext>
            </a:extLst>
          </p:cNvPr>
          <p:cNvSpPr txBox="1"/>
          <p:nvPr/>
        </p:nvSpPr>
        <p:spPr>
          <a:xfrm>
            <a:off x="1935930" y="6644640"/>
            <a:ext cx="151328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ผาไหมไทยเปนมรดกทางวัฒนธรรมอันลํ้าคาและเปนเอกลักษณของไทย ที่มีการถายทอดจากบรรพชน สูสังคมยุคปจจุบัน ซึ่งในอดีตนั้น ผาไหมเปนที่รูจักกันในวงแคบของชุมชนที่ผลิตกันเองใชกันเองเฉพาะ ในแตละกลุม และสืบทอดการทอผาสงตอกันมารุนสูรุน โดยแตละพื้นที่จะมีการผลิตลายผาที่เปนเอกลักษณ ของแตละพื้นที่ การแตงกายดวยผาไทยถือวาเปนการอนุรักษเครื่องแตงกายของไทยและแสดงใหเห็น ความเปนไทยเสื้อผาที่สวมใสแสดงใหเห็นวาเปนของพื้นที่ใด</a:t>
            </a:r>
          </a:p>
        </p:txBody>
      </p:sp>
      <p:pic>
        <p:nvPicPr>
          <p:cNvPr id="28" name="Picture 27" descr="A purple and yellow cloth with a stick&#10;&#10;Description automatically generated">
            <a:extLst>
              <a:ext uri="{FF2B5EF4-FFF2-40B4-BE49-F238E27FC236}">
                <a16:creationId xmlns:a16="http://schemas.microsoft.com/office/drawing/2014/main" id="{F7FA82A0-3689-C308-10AC-AB920762B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362" y="-253366"/>
            <a:ext cx="5739438" cy="6318969"/>
          </a:xfrm>
          <a:prstGeom prst="rect">
            <a:avLst/>
          </a:prstGeom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D731B99C-74AE-11EE-0A8A-C514C5CE4768}"/>
              </a:ext>
            </a:extLst>
          </p:cNvPr>
          <p:cNvSpPr/>
          <p:nvPr/>
        </p:nvSpPr>
        <p:spPr>
          <a:xfrm>
            <a:off x="-48384" y="0"/>
            <a:ext cx="1494627" cy="10263263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CF1F0D-4275-A14E-9E28-AAD547F53043}"/>
              </a:ext>
            </a:extLst>
          </p:cNvPr>
          <p:cNvGrpSpPr/>
          <p:nvPr/>
        </p:nvGrpSpPr>
        <p:grpSpPr>
          <a:xfrm>
            <a:off x="1935930" y="472261"/>
            <a:ext cx="4693469" cy="830997"/>
            <a:chOff x="8839199" y="1650580"/>
            <a:chExt cx="4693469" cy="830997"/>
          </a:xfrm>
        </p:grpSpPr>
        <p:sp>
          <p:nvSpPr>
            <p:cNvPr id="25" name="Rounded Rectangle 26">
              <a:extLst>
                <a:ext uri="{FF2B5EF4-FFF2-40B4-BE49-F238E27FC236}">
                  <a16:creationId xmlns:a16="http://schemas.microsoft.com/office/drawing/2014/main" id="{409723F9-617D-1F40-5D23-CEBD0BD0C3A7}"/>
                </a:ext>
              </a:extLst>
            </p:cNvPr>
            <p:cNvSpPr/>
            <p:nvPr/>
          </p:nvSpPr>
          <p:spPr>
            <a:xfrm>
              <a:off x="8839199" y="1746334"/>
              <a:ext cx="551045" cy="577766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sz="4800" dirty="0">
                <a:solidFill>
                  <a:srgbClr val="002060"/>
                </a:solidFill>
                <a:latin typeface="LilyUPC" panose="020B0604020202020204" pitchFamily="34" charset="-34"/>
                <a:cs typeface="LilyUPC" panose="020B0604020202020204" pitchFamily="34" charset="-34"/>
              </a:endParaRPr>
            </a:p>
          </p:txBody>
        </p:sp>
        <p:sp>
          <p:nvSpPr>
            <p:cNvPr id="27" name="กล่องข้อความ 17">
              <a:extLst>
                <a:ext uri="{FF2B5EF4-FFF2-40B4-BE49-F238E27FC236}">
                  <a16:creationId xmlns:a16="http://schemas.microsoft.com/office/drawing/2014/main" id="{6D209EC5-78C4-6D45-7E46-F22477C41ECD}"/>
                </a:ext>
              </a:extLst>
            </p:cNvPr>
            <p:cNvSpPr txBox="1"/>
            <p:nvPr/>
          </p:nvSpPr>
          <p:spPr>
            <a:xfrm>
              <a:off x="8894343" y="1650580"/>
              <a:ext cx="46383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en-US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	</a:t>
              </a:r>
              <a:r>
                <a:rPr lang="th-TH" sz="48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การแต่งกายผ้าไทย</a:t>
              </a:r>
              <a:endParaRPr lang="th-TH" sz="4800" b="1" i="0" u="none" strike="noStrike" baseline="30000" dirty="0">
                <a:solidFill>
                  <a:srgbClr val="0020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E49277-BE26-3CD1-5279-FB07224DED07}"/>
                </a:ext>
              </a:extLst>
            </p:cNvPr>
            <p:cNvCxnSpPr>
              <a:cxnSpLocks/>
            </p:cNvCxnSpPr>
            <p:nvPr/>
          </p:nvCxnSpPr>
          <p:spPr>
            <a:xfrm>
              <a:off x="9503944" y="1753763"/>
              <a:ext cx="0" cy="570337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3CBE993-FB7C-B4C2-F16B-F44FFFEA0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36" y="1762087"/>
            <a:ext cx="7363242" cy="430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3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1243</Words>
  <Application>Microsoft Office PowerPoint</Application>
  <PresentationFormat>Custom</PresentationFormat>
  <Paragraphs>47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Bai Jamjuree</vt:lpstr>
      <vt:lpstr>TH Sarabun New</vt:lpstr>
      <vt:lpstr>Arial</vt:lpstr>
      <vt:lpstr>LilyUPC</vt:lpstr>
      <vt:lpstr>Calibri</vt:lpstr>
      <vt:lpstr>Bai Jamjuree Medium</vt:lpstr>
      <vt:lpstr>Aptos</vt:lpstr>
      <vt:lpstr>Gliker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18</cp:revision>
  <dcterms:created xsi:type="dcterms:W3CDTF">2006-08-16T00:00:00Z</dcterms:created>
  <dcterms:modified xsi:type="dcterms:W3CDTF">2025-07-13T06:38:17Z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