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87" r:id="rId2"/>
    <p:sldId id="288" r:id="rId3"/>
    <p:sldId id="259" r:id="rId4"/>
    <p:sldId id="272" r:id="rId5"/>
    <p:sldId id="276" r:id="rId6"/>
    <p:sldId id="290" r:id="rId7"/>
    <p:sldId id="260" r:id="rId8"/>
    <p:sldId id="278" r:id="rId9"/>
    <p:sldId id="268" r:id="rId10"/>
    <p:sldId id="262" r:id="rId11"/>
    <p:sldId id="271" r:id="rId12"/>
    <p:sldId id="258" r:id="rId13"/>
    <p:sldId id="273" r:id="rId14"/>
    <p:sldId id="274" r:id="rId15"/>
    <p:sldId id="270" r:id="rId16"/>
    <p:sldId id="261" r:id="rId17"/>
    <p:sldId id="292" r:id="rId18"/>
    <p:sldId id="275" r:id="rId19"/>
    <p:sldId id="280" r:id="rId20"/>
    <p:sldId id="281" r:id="rId21"/>
    <p:sldId id="282" r:id="rId22"/>
    <p:sldId id="291" r:id="rId23"/>
    <p:sldId id="283" r:id="rId24"/>
    <p:sldId id="284" r:id="rId25"/>
    <p:sldId id="285" r:id="rId26"/>
    <p:sldId id="286" r:id="rId27"/>
  </p:sldIdLst>
  <p:sldSz cx="18288000" cy="10287000"/>
  <p:notesSz cx="6858000" cy="9144000"/>
  <p:embeddedFontLst>
    <p:embeddedFont>
      <p:font typeface="Bai Jamjuree" panose="020B0604020202020204" charset="-34"/>
      <p:regular r:id="rId29"/>
      <p:bold r:id="rId30"/>
      <p:italic r:id="rId31"/>
      <p:boldItalic r:id="rId32"/>
    </p:embeddedFont>
    <p:embeddedFont>
      <p:font typeface="Bai Jamjuree Medium" panose="020B0604020202020204" charset="-34"/>
      <p:regular r:id="rId33"/>
      <p:italic r:id="rId34"/>
    </p:embeddedFont>
    <p:embeddedFont>
      <p:font typeface="Gliker Semi-Bold" panose="020B0604020202020204" charset="0"/>
      <p:regular r:id="rId35"/>
    </p:embeddedFont>
    <p:embeddedFont>
      <p:font typeface="TH Sarabun New" panose="020B0500040200020003" pitchFamily="34" charset="-34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AC0E68-D634-46A6-AD95-DB42EFB8DC91}" v="449" dt="2024-10-05T14:14:13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92777-F7AA-4626-B271-9FCE785B2002}" type="datetimeFigureOut">
              <a:rPr lang="th-TH" smtClean="0"/>
              <a:t>13/07/68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72FDF-1C03-4C03-A73D-F1CAFBB8C15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936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72FDF-1C03-4C03-A73D-F1CAFBB8C15E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4131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FE8415-730F-87C9-748A-9D1F12C80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58320"/>
            <a:ext cx="18647746" cy="1070614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295807" y="2043163"/>
            <a:ext cx="3086100" cy="1199054"/>
            <a:chOff x="1377823" y="236193"/>
            <a:chExt cx="812800" cy="315800"/>
          </a:xfrm>
        </p:grpSpPr>
        <p:sp>
          <p:nvSpPr>
            <p:cNvPr id="12" name="Freeform 12"/>
            <p:cNvSpPr/>
            <p:nvPr/>
          </p:nvSpPr>
          <p:spPr>
            <a:xfrm>
              <a:off x="1377823" y="236193"/>
              <a:ext cx="812800" cy="259472"/>
            </a:xfrm>
            <a:custGeom>
              <a:avLst/>
              <a:gdLst/>
              <a:ahLst/>
              <a:cxnLst/>
              <a:rect l="l" t="t" r="r" b="b"/>
              <a:pathLst>
                <a:path w="812800" h="211847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61675"/>
                  </a:lnTo>
                  <a:cubicBezTo>
                    <a:pt x="812800" y="174981"/>
                    <a:pt x="807514" y="187743"/>
                    <a:pt x="798105" y="197152"/>
                  </a:cubicBezTo>
                  <a:cubicBezTo>
                    <a:pt x="788695" y="206561"/>
                    <a:pt x="775934" y="211847"/>
                    <a:pt x="762627" y="211847"/>
                  </a:cubicBezTo>
                  <a:lnTo>
                    <a:pt x="50173" y="211847"/>
                  </a:lnTo>
                  <a:cubicBezTo>
                    <a:pt x="36866" y="211847"/>
                    <a:pt x="24105" y="206561"/>
                    <a:pt x="14695" y="197152"/>
                  </a:cubicBezTo>
                  <a:cubicBezTo>
                    <a:pt x="5286" y="187743"/>
                    <a:pt x="0" y="174981"/>
                    <a:pt x="0" y="161675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/>
            <a:p>
              <a:endParaRPr lang="th-TH" sz="9600" dirty="0">
                <a:latin typeface="Bai Jamjuree" panose="00000500000000000000" pitchFamily="2" charset="-34"/>
                <a:cs typeface="Bai Jamjuree" panose="00000500000000000000" pitchFamily="2" charset="-34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823" y="292521"/>
              <a:ext cx="812800" cy="259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th-TH" sz="4400" b="1" spc="219" dirty="0">
                  <a:solidFill>
                    <a:srgbClr val="002060"/>
                  </a:solidFill>
                  <a:latin typeface="Bai Jamjuree" panose="00000500000000000000" pitchFamily="2" charset="-34"/>
                  <a:ea typeface="Lato"/>
                  <a:cs typeface="Bai Jamjuree" panose="00000500000000000000" pitchFamily="2" charset="-34"/>
                  <a:sym typeface="Lato"/>
                </a:rPr>
                <a:t>บทเรียนที่</a:t>
              </a:r>
              <a:endParaRPr lang="en-US" sz="4400" b="1" spc="219" dirty="0">
                <a:solidFill>
                  <a:srgbClr val="002060"/>
                </a:solidFill>
                <a:latin typeface="Bai Jamjuree" panose="00000500000000000000" pitchFamily="2" charset="-34"/>
                <a:ea typeface="Lato"/>
                <a:cs typeface="Bai Jamjuree" panose="00000500000000000000" pitchFamily="2" charset="-34"/>
                <a:sym typeface="Lato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295807" y="3924705"/>
            <a:ext cx="7258393" cy="1218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ระเบียบแถว 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9B2EDF-BF6B-BA4A-A6AA-E58290405E64}"/>
              </a:ext>
            </a:extLst>
          </p:cNvPr>
          <p:cNvSpPr/>
          <p:nvPr/>
        </p:nvSpPr>
        <p:spPr>
          <a:xfrm>
            <a:off x="10591800" y="1790775"/>
            <a:ext cx="1489957" cy="14899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F3B27-3BBA-DFF4-3F6E-C6A41DF30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15" y="1990688"/>
            <a:ext cx="5353385" cy="5270679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B3DDE682-E50F-3BF3-E752-7CA7AE0E4327}"/>
              </a:ext>
            </a:extLst>
          </p:cNvPr>
          <p:cNvGrpSpPr/>
          <p:nvPr/>
        </p:nvGrpSpPr>
        <p:grpSpPr>
          <a:xfrm>
            <a:off x="16687800" y="9182100"/>
            <a:ext cx="248490" cy="248490"/>
            <a:chOff x="0" y="0"/>
            <a:chExt cx="812800" cy="812800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8004B16-193E-1733-8CA9-EE02080313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5B668E77-8865-32D0-3CF5-DF748AC535AB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CA7B948-2117-76B0-91E0-F76C47ED9FCF}"/>
              </a:ext>
            </a:extLst>
          </p:cNvPr>
          <p:cNvGrpSpPr/>
          <p:nvPr/>
        </p:nvGrpSpPr>
        <p:grpSpPr>
          <a:xfrm>
            <a:off x="1600200" y="589218"/>
            <a:ext cx="7543800" cy="878964"/>
            <a:chOff x="3735761" y="2369440"/>
            <a:chExt cx="7543800" cy="878964"/>
          </a:xfrm>
        </p:grpSpPr>
        <p:sp>
          <p:nvSpPr>
            <p:cNvPr id="6" name="Rounded Rectangle 18">
              <a:extLst>
                <a:ext uri="{FF2B5EF4-FFF2-40B4-BE49-F238E27FC236}">
                  <a16:creationId xmlns:a16="http://schemas.microsoft.com/office/drawing/2014/main" id="{EAB2E757-B35D-B960-DF19-CC03905396D6}"/>
                </a:ext>
              </a:extLst>
            </p:cNvPr>
            <p:cNvSpPr/>
            <p:nvPr/>
          </p:nvSpPr>
          <p:spPr>
            <a:xfrm>
              <a:off x="3735761" y="2369440"/>
              <a:ext cx="5116970" cy="8789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D4715814-128D-2705-0055-C97189F0F518}"/>
                </a:ext>
              </a:extLst>
            </p:cNvPr>
            <p:cNvSpPr txBox="1"/>
            <p:nvPr/>
          </p:nvSpPr>
          <p:spPr>
            <a:xfrm>
              <a:off x="4192961" y="2658686"/>
              <a:ext cx="7086600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การใช้ไม้งามในทาตาง ๆ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6EA89DB-432E-A913-BB37-D2F62B296CE6}"/>
              </a:ext>
            </a:extLst>
          </p:cNvPr>
          <p:cNvGrpSpPr/>
          <p:nvPr/>
        </p:nvGrpSpPr>
        <p:grpSpPr>
          <a:xfrm>
            <a:off x="2106386" y="1943100"/>
            <a:ext cx="2209800" cy="951178"/>
            <a:chOff x="7620000" y="3582723"/>
            <a:chExt cx="2209800" cy="9511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1B9A2A-E508-461F-8E43-4B4FE2D37765}"/>
                </a:ext>
              </a:extLst>
            </p:cNvPr>
            <p:cNvGrpSpPr/>
            <p:nvPr/>
          </p:nvGrpSpPr>
          <p:grpSpPr>
            <a:xfrm>
              <a:off x="8058925" y="3582723"/>
              <a:ext cx="1770875" cy="951178"/>
              <a:chOff x="1676400" y="4653632"/>
              <a:chExt cx="1770875" cy="951178"/>
            </a:xfrm>
          </p:grpSpPr>
          <p:sp>
            <p:nvSpPr>
              <p:cNvPr id="18" name="Rounded Rectangle 30">
                <a:extLst>
                  <a:ext uri="{FF2B5EF4-FFF2-40B4-BE49-F238E27FC236}">
                    <a16:creationId xmlns:a16="http://schemas.microsoft.com/office/drawing/2014/main" id="{72AB6836-29CD-9D4B-1ECD-57A5AC163F5B}"/>
                  </a:ext>
                </a:extLst>
              </p:cNvPr>
              <p:cNvSpPr/>
              <p:nvPr/>
            </p:nvSpPr>
            <p:spPr>
              <a:xfrm>
                <a:off x="1676400" y="4653632"/>
                <a:ext cx="1770875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0444EA-1762-7F32-1C92-0306DC98AB17}"/>
                  </a:ext>
                </a:extLst>
              </p:cNvPr>
              <p:cNvSpPr txBox="1"/>
              <p:nvPr/>
            </p:nvSpPr>
            <p:spPr>
              <a:xfrm>
                <a:off x="1969630" y="4820723"/>
                <a:ext cx="128375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400" b="1" dirty="0">
                    <a:solidFill>
                      <a:srgbClr val="3F4346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ท่าแทง</a:t>
                </a: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518E56-AF8F-B581-848C-85C7102DDF7A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74CBCD-28DE-8380-5737-8619965BB9AE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940719-F77C-EEC8-E72A-D56C939C75ED}"/>
              </a:ext>
            </a:extLst>
          </p:cNvPr>
          <p:cNvGrpSpPr/>
          <p:nvPr/>
        </p:nvGrpSpPr>
        <p:grpSpPr>
          <a:xfrm>
            <a:off x="3200400" y="3312853"/>
            <a:ext cx="12693360" cy="1292285"/>
            <a:chOff x="2606381" y="2171700"/>
            <a:chExt cx="12693360" cy="1292285"/>
          </a:xfrm>
        </p:grpSpPr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BE62F04C-C654-18C2-BC56-72B79269FB1D}"/>
                </a:ext>
              </a:extLst>
            </p:cNvPr>
            <p:cNvGrpSpPr/>
            <p:nvPr/>
          </p:nvGrpSpPr>
          <p:grpSpPr>
            <a:xfrm>
              <a:off x="2606381" y="2171700"/>
              <a:ext cx="682987" cy="661343"/>
              <a:chOff x="0" y="152400"/>
              <a:chExt cx="733054" cy="660400"/>
            </a:xfrm>
          </p:grpSpPr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0D2BE3DD-1F0C-FABE-6B24-447284617E2A}"/>
                  </a:ext>
                </a:extLst>
              </p:cNvPr>
              <p:cNvSpPr/>
              <p:nvPr/>
            </p:nvSpPr>
            <p:spPr>
              <a:xfrm>
                <a:off x="0" y="152400"/>
                <a:ext cx="733054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6C56"/>
              </a:solidFill>
            </p:spPr>
            <p:txBody>
              <a:bodyPr/>
              <a:lstStyle/>
              <a:p>
                <a:endParaRPr lang="th-TH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9" name="TextBox 21">
                <a:extLst>
                  <a:ext uri="{FF2B5EF4-FFF2-40B4-BE49-F238E27FC236}">
                    <a16:creationId xmlns:a16="http://schemas.microsoft.com/office/drawing/2014/main" id="{52AC4E02-C907-9623-0F5B-9A548FD91216}"/>
                  </a:ext>
                </a:extLst>
              </p:cNvPr>
              <p:cNvSpPr txBox="1"/>
              <p:nvPr/>
            </p:nvSpPr>
            <p:spPr>
              <a:xfrm>
                <a:off x="24168" y="176931"/>
                <a:ext cx="660400" cy="5842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999"/>
                  </a:lnSpc>
                </a:pPr>
                <a:r>
                  <a:rPr lang="th-TH" sz="3999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i Jamjuree" panose="00000500000000000000" pitchFamily="2" charset="-34"/>
                    <a:ea typeface="Gliker Semi-Bold"/>
                    <a:cs typeface="Bai Jamjuree" panose="00000500000000000000" pitchFamily="2" charset="-34"/>
                    <a:sym typeface="Gliker Semi-Bold"/>
                  </a:rPr>
                  <a:t>1</a:t>
                </a:r>
                <a:endParaRPr lang="en-US" sz="3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i Jamjuree" panose="00000500000000000000" pitchFamily="2" charset="-34"/>
                  <a:ea typeface="Gliker Semi-Bold"/>
                  <a:cs typeface="Bai Jamjuree" panose="00000500000000000000" pitchFamily="2" charset="-34"/>
                  <a:sym typeface="Gliker Semi-Bold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CE3E8C-E791-385C-762F-A4B16B6B8179}"/>
                </a:ext>
              </a:extLst>
            </p:cNvPr>
            <p:cNvSpPr txBox="1"/>
            <p:nvPr/>
          </p:nvSpPr>
          <p:spPr>
            <a:xfrm>
              <a:off x="3476798" y="2202101"/>
              <a:ext cx="11822943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th-TH" sz="4000" b="1" dirty="0">
                  <a:solidFill>
                    <a:srgbClr val="00B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แทงไกล </a:t>
              </a:r>
            </a:p>
            <a:p>
              <a:pPr algn="ju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ใชแทงเมื่อที่หมายอยูหางจาก ผูแทงประมาณ 3 กาว คําบอกใหใชคําวา </a:t>
              </a:r>
              <a:r>
                <a:rPr lang="th-TH" sz="36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แทงไกล-แทง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E62BD6-31E7-6866-D197-9AE094BEB9BE}"/>
              </a:ext>
            </a:extLst>
          </p:cNvPr>
          <p:cNvGrpSpPr/>
          <p:nvPr/>
        </p:nvGrpSpPr>
        <p:grpSpPr>
          <a:xfrm>
            <a:off x="3222917" y="4716659"/>
            <a:ext cx="13950662" cy="1293647"/>
            <a:chOff x="2606381" y="3467338"/>
            <a:chExt cx="13950662" cy="129364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9C3B7CD-7167-E3F9-ED9D-5AD7DBC0C990}"/>
                </a:ext>
              </a:extLst>
            </p:cNvPr>
            <p:cNvGrpSpPr/>
            <p:nvPr/>
          </p:nvGrpSpPr>
          <p:grpSpPr>
            <a:xfrm>
              <a:off x="2606381" y="3467338"/>
              <a:ext cx="682987" cy="661343"/>
              <a:chOff x="0" y="152400"/>
              <a:chExt cx="733054" cy="660400"/>
            </a:xfrm>
          </p:grpSpPr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8EC14855-2773-4332-01DD-1B667D7298E6}"/>
                  </a:ext>
                </a:extLst>
              </p:cNvPr>
              <p:cNvSpPr/>
              <p:nvPr/>
            </p:nvSpPr>
            <p:spPr>
              <a:xfrm>
                <a:off x="0" y="152400"/>
                <a:ext cx="733054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6C56"/>
              </a:solidFill>
            </p:spPr>
            <p:txBody>
              <a:bodyPr/>
              <a:lstStyle/>
              <a:p>
                <a:endParaRPr lang="th-TH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B8590E4-D1A9-502F-0CE3-4B99CD2E48A7}"/>
                  </a:ext>
                </a:extLst>
              </p:cNvPr>
              <p:cNvSpPr txBox="1"/>
              <p:nvPr/>
            </p:nvSpPr>
            <p:spPr>
              <a:xfrm>
                <a:off x="24168" y="176931"/>
                <a:ext cx="660400" cy="5842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999"/>
                  </a:lnSpc>
                </a:pPr>
                <a:r>
                  <a:rPr lang="th-TH" sz="3999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i Jamjuree" panose="00000500000000000000" pitchFamily="2" charset="-34"/>
                    <a:ea typeface="Gliker Semi-Bold"/>
                    <a:cs typeface="Bai Jamjuree" panose="00000500000000000000" pitchFamily="2" charset="-34"/>
                    <a:sym typeface="Gliker Semi-Bold"/>
                  </a:rPr>
                  <a:t>2</a:t>
                </a:r>
                <a:endParaRPr lang="en-US" sz="3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i Jamjuree" panose="00000500000000000000" pitchFamily="2" charset="-34"/>
                  <a:ea typeface="Gliker Semi-Bold"/>
                  <a:cs typeface="Bai Jamjuree" panose="00000500000000000000" pitchFamily="2" charset="-34"/>
                  <a:sym typeface="Gliker Semi-Bold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821EF2-D82B-FDC6-8A36-81A33C216CCF}"/>
                </a:ext>
              </a:extLst>
            </p:cNvPr>
            <p:cNvSpPr txBox="1"/>
            <p:nvPr/>
          </p:nvSpPr>
          <p:spPr>
            <a:xfrm>
              <a:off x="3454281" y="3499101"/>
              <a:ext cx="13102762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th-TH" sz="4000" b="1" dirty="0">
                  <a:solidFill>
                    <a:srgbClr val="00B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แทงใกล้</a:t>
              </a:r>
            </a:p>
            <a:p>
              <a:pPr algn="ju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ใชแทงเมื่อที่หมายอยูหางจากผูแทงประมาณ 2 กาว ใชคําบอกวา </a:t>
              </a:r>
              <a:r>
                <a:rPr lang="th-TH" sz="36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แทงใกล-แทง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ED28E8-63D0-9AA7-3BB1-158F4C51B19F}"/>
              </a:ext>
            </a:extLst>
          </p:cNvPr>
          <p:cNvGrpSpPr/>
          <p:nvPr/>
        </p:nvGrpSpPr>
        <p:grpSpPr>
          <a:xfrm>
            <a:off x="3226384" y="6166564"/>
            <a:ext cx="12242216" cy="1883824"/>
            <a:chOff x="2647949" y="4838700"/>
            <a:chExt cx="12242216" cy="188382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755A92-9535-CCBC-0577-77466C526C5B}"/>
                </a:ext>
              </a:extLst>
            </p:cNvPr>
            <p:cNvSpPr txBox="1"/>
            <p:nvPr/>
          </p:nvSpPr>
          <p:spPr>
            <a:xfrm>
              <a:off x="3508838" y="4845087"/>
              <a:ext cx="11381327" cy="1877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th-TH" sz="4000" b="1" dirty="0">
                  <a:solidFill>
                    <a:srgbClr val="00B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แทงเสย </a:t>
              </a:r>
            </a:p>
            <a:p>
              <a:pPr algn="thaiDist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ใชแทงในระยะประชิด คือ ตั้งแตระยะตํ่ากวา 1 กาว ที่หมายแทงมักใชที่ใตคางหรือที่ลําคอ คําบอกใหใชวา </a:t>
              </a:r>
              <a:r>
                <a:rPr lang="th-TH" sz="36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แทงเสย-แทง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C94391A-06E1-52FA-0D75-69920D6CCA6D}"/>
                </a:ext>
              </a:extLst>
            </p:cNvPr>
            <p:cNvGrpSpPr/>
            <p:nvPr/>
          </p:nvGrpSpPr>
          <p:grpSpPr>
            <a:xfrm>
              <a:off x="2647949" y="4838700"/>
              <a:ext cx="682987" cy="661343"/>
              <a:chOff x="0" y="152400"/>
              <a:chExt cx="733054" cy="660400"/>
            </a:xfrm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8FC21831-076F-902E-D9B4-E9F6CB274ADC}"/>
                  </a:ext>
                </a:extLst>
              </p:cNvPr>
              <p:cNvSpPr/>
              <p:nvPr/>
            </p:nvSpPr>
            <p:spPr>
              <a:xfrm>
                <a:off x="0" y="152400"/>
                <a:ext cx="733054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6C56"/>
              </a:solidFill>
            </p:spPr>
            <p:txBody>
              <a:bodyPr/>
              <a:lstStyle/>
              <a:p>
                <a:endParaRPr lang="th-TH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089A47E-945B-66EB-37FE-C021236F95E8}"/>
                  </a:ext>
                </a:extLst>
              </p:cNvPr>
              <p:cNvSpPr txBox="1"/>
              <p:nvPr/>
            </p:nvSpPr>
            <p:spPr>
              <a:xfrm>
                <a:off x="24168" y="176931"/>
                <a:ext cx="660400" cy="5842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3999"/>
                  </a:lnSpc>
                </a:pPr>
                <a:r>
                  <a:rPr lang="th-TH" sz="3999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ai Jamjuree" panose="00000500000000000000" pitchFamily="2" charset="-34"/>
                    <a:ea typeface="Gliker Semi-Bold"/>
                    <a:cs typeface="Bai Jamjuree" panose="00000500000000000000" pitchFamily="2" charset="-34"/>
                    <a:sym typeface="Gliker Semi-Bold"/>
                  </a:rPr>
                  <a:t>3</a:t>
                </a:r>
                <a:endParaRPr lang="en-US" sz="3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i Jamjuree" panose="00000500000000000000" pitchFamily="2" charset="-34"/>
                  <a:ea typeface="Gliker Semi-Bold"/>
                  <a:cs typeface="Bai Jamjuree" panose="00000500000000000000" pitchFamily="2" charset="-34"/>
                  <a:sym typeface="Gliker Semi-Bold"/>
                </a:endParaRPr>
              </a:p>
            </p:txBody>
          </p:sp>
        </p:grpSp>
      </p:grpSp>
      <p:sp>
        <p:nvSpPr>
          <p:cNvPr id="16" name="Freeform 10">
            <a:extLst>
              <a:ext uri="{FF2B5EF4-FFF2-40B4-BE49-F238E27FC236}">
                <a16:creationId xmlns:a16="http://schemas.microsoft.com/office/drawing/2014/main" id="{5B925059-517C-7504-AFEF-78AEDD078938}"/>
              </a:ext>
            </a:extLst>
          </p:cNvPr>
          <p:cNvSpPr/>
          <p:nvPr/>
        </p:nvSpPr>
        <p:spPr>
          <a:xfrm rot="5400000" flipH="1">
            <a:off x="11321455" y="-1652678"/>
            <a:ext cx="7597482" cy="7277127"/>
          </a:xfrm>
          <a:custGeom>
            <a:avLst/>
            <a:gdLst/>
            <a:ahLst/>
            <a:cxnLst/>
            <a:rect l="l" t="t" r="r" b="b"/>
            <a:pathLst>
              <a:path w="7597482" h="7277127">
                <a:moveTo>
                  <a:pt x="7597482" y="0"/>
                </a:moveTo>
                <a:lnTo>
                  <a:pt x="0" y="0"/>
                </a:lnTo>
                <a:lnTo>
                  <a:pt x="0" y="7277126"/>
                </a:lnTo>
                <a:lnTo>
                  <a:pt x="7597482" y="7277126"/>
                </a:lnTo>
                <a:lnTo>
                  <a:pt x="75974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E50CCD-7E89-9DEE-7295-49FCAEBCA1A3}"/>
              </a:ext>
            </a:extLst>
          </p:cNvPr>
          <p:cNvGrpSpPr/>
          <p:nvPr/>
        </p:nvGrpSpPr>
        <p:grpSpPr>
          <a:xfrm>
            <a:off x="-533400" y="1460667"/>
            <a:ext cx="2583237" cy="3592420"/>
            <a:chOff x="15607745" y="5905477"/>
            <a:chExt cx="2583237" cy="359242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38BDDA-E762-972F-1F9A-22F326288A02}"/>
                </a:ext>
              </a:extLst>
            </p:cNvPr>
            <p:cNvSpPr/>
            <p:nvPr/>
          </p:nvSpPr>
          <p:spPr>
            <a:xfrm rot="10427177">
              <a:off x="15607745" y="5905477"/>
              <a:ext cx="1166864" cy="122643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FAA27FF-2699-2840-C913-AA5FB6DFF9FC}"/>
                </a:ext>
              </a:extLst>
            </p:cNvPr>
            <p:cNvSpPr/>
            <p:nvPr/>
          </p:nvSpPr>
          <p:spPr>
            <a:xfrm rot="10427177">
              <a:off x="17279925" y="7591826"/>
              <a:ext cx="911057" cy="93341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7A9E783-4444-7C6A-36F2-F9FF8D14CEF1}"/>
                </a:ext>
              </a:extLst>
            </p:cNvPr>
            <p:cNvSpPr/>
            <p:nvPr/>
          </p:nvSpPr>
          <p:spPr>
            <a:xfrm rot="10427177">
              <a:off x="16223837" y="9020432"/>
              <a:ext cx="491245" cy="4774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41" name="Freeform 9">
            <a:extLst>
              <a:ext uri="{FF2B5EF4-FFF2-40B4-BE49-F238E27FC236}">
                <a16:creationId xmlns:a16="http://schemas.microsoft.com/office/drawing/2014/main" id="{40EEE861-E7FA-4D50-667A-03C6BFE8A8F9}"/>
              </a:ext>
            </a:extLst>
          </p:cNvPr>
          <p:cNvSpPr/>
          <p:nvPr/>
        </p:nvSpPr>
        <p:spPr>
          <a:xfrm flipH="1">
            <a:off x="20195" y="8091035"/>
            <a:ext cx="18288000" cy="219596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75647"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B811BFB-C659-8C85-5A9E-BCF587863971}"/>
              </a:ext>
            </a:extLst>
          </p:cNvPr>
          <p:cNvGrpSpPr/>
          <p:nvPr/>
        </p:nvGrpSpPr>
        <p:grpSpPr>
          <a:xfrm rot="10427177">
            <a:off x="16378157" y="3345843"/>
            <a:ext cx="8016420" cy="7385720"/>
            <a:chOff x="-4649222" y="2804068"/>
            <a:chExt cx="8016420" cy="734215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4A035AE-5C88-517F-F5AE-794CB8CD3C26}"/>
                </a:ext>
              </a:extLst>
            </p:cNvPr>
            <p:cNvSpPr/>
            <p:nvPr/>
          </p:nvSpPr>
          <p:spPr>
            <a:xfrm>
              <a:off x="2200334" y="3553995"/>
              <a:ext cx="1166864" cy="12192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D6DD153-C1DE-D872-C7D0-DDD401FE79AC}"/>
                </a:ext>
              </a:extLst>
            </p:cNvPr>
            <p:cNvSpPr/>
            <p:nvPr/>
          </p:nvSpPr>
          <p:spPr>
            <a:xfrm>
              <a:off x="-4649222" y="2804068"/>
              <a:ext cx="7107201" cy="7342158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90FAD3-C783-DD82-F730-9F68435C063E}"/>
              </a:ext>
            </a:extLst>
          </p:cNvPr>
          <p:cNvGrpSpPr/>
          <p:nvPr/>
        </p:nvGrpSpPr>
        <p:grpSpPr>
          <a:xfrm>
            <a:off x="1793001" y="1545303"/>
            <a:ext cx="6712392" cy="6967831"/>
            <a:chOff x="1633569" y="3301251"/>
            <a:chExt cx="6276975" cy="6967831"/>
          </a:xfrm>
        </p:grpSpPr>
        <p:sp>
          <p:nvSpPr>
            <p:cNvPr id="12" name="Rounded Rectangle 23">
              <a:extLst>
                <a:ext uri="{FF2B5EF4-FFF2-40B4-BE49-F238E27FC236}">
                  <a16:creationId xmlns:a16="http://schemas.microsoft.com/office/drawing/2014/main" id="{45C3A808-75E9-C8AF-0430-C98BDDACEBB7}"/>
                </a:ext>
              </a:extLst>
            </p:cNvPr>
            <p:cNvSpPr/>
            <p:nvPr/>
          </p:nvSpPr>
          <p:spPr>
            <a:xfrm>
              <a:off x="1633569" y="3301251"/>
              <a:ext cx="6276975" cy="6967831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63500" cap="flat" cmpd="sng" algn="ctr">
              <a:solidFill>
                <a:srgbClr val="1B7B9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D7E2FD4-9CE5-0DAB-02F3-670D91098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4385" y="4316786"/>
              <a:ext cx="5119105" cy="5507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057F71-15E1-26CB-F3E4-E0C9B7E08AB2}"/>
                </a:ext>
              </a:extLst>
            </p:cNvPr>
            <p:cNvSpPr txBox="1"/>
            <p:nvPr/>
          </p:nvSpPr>
          <p:spPr>
            <a:xfrm>
              <a:off x="3882082" y="3485789"/>
              <a:ext cx="2590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48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เตรียมแทง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1EBD55-254F-61BF-782B-20EB89D85D9C}"/>
              </a:ext>
            </a:extLst>
          </p:cNvPr>
          <p:cNvGrpSpPr/>
          <p:nvPr/>
        </p:nvGrpSpPr>
        <p:grpSpPr>
          <a:xfrm>
            <a:off x="9372490" y="1545304"/>
            <a:ext cx="7017575" cy="7027196"/>
            <a:chOff x="10169807" y="3301252"/>
            <a:chExt cx="6060826" cy="7027196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E14E7722-D550-B965-E07A-25CECFFAE480}"/>
                </a:ext>
              </a:extLst>
            </p:cNvPr>
            <p:cNvSpPr/>
            <p:nvPr/>
          </p:nvSpPr>
          <p:spPr>
            <a:xfrm>
              <a:off x="10169807" y="3301252"/>
              <a:ext cx="6060826" cy="7027196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63500" cap="flat" cmpd="sng" algn="ctr">
              <a:solidFill>
                <a:srgbClr val="1B7B9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8F156D7-1615-E2B5-302F-9FE1E393E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1321" y="4450497"/>
              <a:ext cx="5317798" cy="53736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46E26-ED8B-317D-933E-D43C063A5302}"/>
                </a:ext>
              </a:extLst>
            </p:cNvPr>
            <p:cNvSpPr txBox="1"/>
            <p:nvPr/>
          </p:nvSpPr>
          <p:spPr>
            <a:xfrm>
              <a:off x="12344400" y="3530686"/>
              <a:ext cx="2590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48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แทงไกล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94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>
            <a:extLst>
              <a:ext uri="{FF2B5EF4-FFF2-40B4-BE49-F238E27FC236}">
                <a16:creationId xmlns:a16="http://schemas.microsoft.com/office/drawing/2014/main" id="{FAD905C9-E842-E822-8579-1859D647ACA2}"/>
              </a:ext>
            </a:extLst>
          </p:cNvPr>
          <p:cNvGrpSpPr/>
          <p:nvPr/>
        </p:nvGrpSpPr>
        <p:grpSpPr>
          <a:xfrm>
            <a:off x="-3944078" y="647700"/>
            <a:ext cx="21203378" cy="8720103"/>
            <a:chOff x="0" y="0"/>
            <a:chExt cx="1128752" cy="406400"/>
          </a:xfrm>
        </p:grpSpPr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76E43633-0CE0-FDAA-F4D4-F0A2A91F12EE}"/>
                </a:ext>
              </a:extLst>
            </p:cNvPr>
            <p:cNvSpPr/>
            <p:nvPr/>
          </p:nvSpPr>
          <p:spPr>
            <a:xfrm>
              <a:off x="0" y="0"/>
              <a:ext cx="1128752" cy="406400"/>
            </a:xfrm>
            <a:custGeom>
              <a:avLst/>
              <a:gdLst/>
              <a:ahLst/>
              <a:cxnLst/>
              <a:rect l="l" t="t" r="r" b="b"/>
              <a:pathLst>
                <a:path w="1128752" h="406400">
                  <a:moveTo>
                    <a:pt x="925552" y="0"/>
                  </a:moveTo>
                  <a:cubicBezTo>
                    <a:pt x="1037776" y="0"/>
                    <a:pt x="1128752" y="90976"/>
                    <a:pt x="1128752" y="203200"/>
                  </a:cubicBezTo>
                  <a:cubicBezTo>
                    <a:pt x="1128752" y="315424"/>
                    <a:pt x="1037776" y="406400"/>
                    <a:pt x="92555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3" name="TextBox 4">
              <a:extLst>
                <a:ext uri="{FF2B5EF4-FFF2-40B4-BE49-F238E27FC236}">
                  <a16:creationId xmlns:a16="http://schemas.microsoft.com/office/drawing/2014/main" id="{F7B2D4D9-A9AF-EA52-2964-91076B83D3BC}"/>
                </a:ext>
              </a:extLst>
            </p:cNvPr>
            <p:cNvSpPr txBox="1"/>
            <p:nvPr/>
          </p:nvSpPr>
          <p:spPr>
            <a:xfrm>
              <a:off x="0" y="-47625"/>
              <a:ext cx="112875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1271587" y="114300"/>
            <a:ext cx="28575" cy="4319460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 dirty="0"/>
          </a:p>
        </p:txBody>
      </p:sp>
      <p:grpSp>
        <p:nvGrpSpPr>
          <p:cNvPr id="20" name="Group 20"/>
          <p:cNvGrpSpPr/>
          <p:nvPr/>
        </p:nvGrpSpPr>
        <p:grpSpPr>
          <a:xfrm>
            <a:off x="17259300" y="9258300"/>
            <a:ext cx="248490" cy="24849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80210" y="780210"/>
            <a:ext cx="248490" cy="24849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EE4DF2-BE22-D0D4-1DA9-D96C153930FA}"/>
              </a:ext>
            </a:extLst>
          </p:cNvPr>
          <p:cNvGrpSpPr/>
          <p:nvPr/>
        </p:nvGrpSpPr>
        <p:grpSpPr>
          <a:xfrm>
            <a:off x="1828800" y="1659584"/>
            <a:ext cx="6276975" cy="6967831"/>
            <a:chOff x="2419350" y="2209263"/>
            <a:chExt cx="6276975" cy="696783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76EE51A-AE34-99CE-0897-B5E187EE9177}"/>
                </a:ext>
              </a:extLst>
            </p:cNvPr>
            <p:cNvGrpSpPr/>
            <p:nvPr/>
          </p:nvGrpSpPr>
          <p:grpSpPr>
            <a:xfrm>
              <a:off x="2419350" y="2209263"/>
              <a:ext cx="6276975" cy="6967831"/>
              <a:chOff x="1867740" y="3052467"/>
              <a:chExt cx="6276975" cy="6967831"/>
            </a:xfrm>
          </p:grpSpPr>
          <p:sp>
            <p:nvSpPr>
              <p:cNvPr id="3" name="Rounded Rectangle 23">
                <a:extLst>
                  <a:ext uri="{FF2B5EF4-FFF2-40B4-BE49-F238E27FC236}">
                    <a16:creationId xmlns:a16="http://schemas.microsoft.com/office/drawing/2014/main" id="{BF3E9A20-AF3C-6FB9-0A03-80B1EFF5464E}"/>
                  </a:ext>
                </a:extLst>
              </p:cNvPr>
              <p:cNvSpPr/>
              <p:nvPr/>
            </p:nvSpPr>
            <p:spPr>
              <a:xfrm>
                <a:off x="1867740" y="3052467"/>
                <a:ext cx="6276975" cy="6967831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63500" cap="flat" cmpd="sng" algn="ctr">
                <a:solidFill>
                  <a:srgbClr val="1B7B9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92C7BDB-9D65-082A-7A5E-47448D493940}"/>
                  </a:ext>
                </a:extLst>
              </p:cNvPr>
              <p:cNvSpPr txBox="1"/>
              <p:nvPr/>
            </p:nvSpPr>
            <p:spPr>
              <a:xfrm>
                <a:off x="4306140" y="3205584"/>
                <a:ext cx="17977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th-TH" sz="4800" b="1" dirty="0">
                    <a:solidFill>
                      <a:srgbClr val="0070C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แทงเสย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913CDF-A84F-44AD-2221-41212E16D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5979" y="3183850"/>
              <a:ext cx="4748588" cy="5408114"/>
            </a:xfrm>
            <a:prstGeom prst="roundRect">
              <a:avLst>
                <a:gd name="adj" fmla="val 0"/>
              </a:avLst>
            </a:prstGeom>
            <a:ln w="57150">
              <a:noFill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AD6E85-228D-1A1C-E870-FF7C541DFC3C}"/>
              </a:ext>
            </a:extLst>
          </p:cNvPr>
          <p:cNvGrpSpPr/>
          <p:nvPr/>
        </p:nvGrpSpPr>
        <p:grpSpPr>
          <a:xfrm>
            <a:off x="10365038" y="1659585"/>
            <a:ext cx="6060826" cy="7027196"/>
            <a:chOff x="8161425" y="2410101"/>
            <a:chExt cx="6060826" cy="70271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9054AA-AA2D-36EA-7F63-32CC8F473F43}"/>
                </a:ext>
              </a:extLst>
            </p:cNvPr>
            <p:cNvGrpSpPr/>
            <p:nvPr/>
          </p:nvGrpSpPr>
          <p:grpSpPr>
            <a:xfrm>
              <a:off x="8161425" y="2410101"/>
              <a:ext cx="6060826" cy="7027196"/>
              <a:chOff x="2423567" y="2993103"/>
              <a:chExt cx="6060826" cy="7027196"/>
            </a:xfrm>
          </p:grpSpPr>
          <p:sp>
            <p:nvSpPr>
              <p:cNvPr id="10" name="Rounded Rectangle 23">
                <a:extLst>
                  <a:ext uri="{FF2B5EF4-FFF2-40B4-BE49-F238E27FC236}">
                    <a16:creationId xmlns:a16="http://schemas.microsoft.com/office/drawing/2014/main" id="{F54C6130-DDEE-FE41-F889-214AEA55BA06}"/>
                  </a:ext>
                </a:extLst>
              </p:cNvPr>
              <p:cNvSpPr/>
              <p:nvPr/>
            </p:nvSpPr>
            <p:spPr>
              <a:xfrm>
                <a:off x="2423567" y="2993103"/>
                <a:ext cx="6060826" cy="7027196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63500" cap="flat" cmpd="sng" algn="ctr">
                <a:solidFill>
                  <a:srgbClr val="1B7B9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7D34A0-EA2A-1428-7929-6009F8ED51FF}"/>
                  </a:ext>
                </a:extLst>
              </p:cNvPr>
              <p:cNvSpPr txBox="1"/>
              <p:nvPr/>
            </p:nvSpPr>
            <p:spPr>
              <a:xfrm>
                <a:off x="4336182" y="3177342"/>
                <a:ext cx="302841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th-TH" sz="4800" b="1" dirty="0">
                    <a:solidFill>
                      <a:srgbClr val="0070C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เตรียมแทงเสย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B7FCE7-9E07-FA3A-B4B2-6EC97589C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07557" y="3384687"/>
              <a:ext cx="4796801" cy="5548300"/>
            </a:xfrm>
            <a:prstGeom prst="roundRect">
              <a:avLst>
                <a:gd name="adj" fmla="val 0"/>
              </a:avLst>
            </a:prstGeom>
            <a:ln w="57150"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B874C9-4BDA-0125-A21C-36E4CE74BC45}"/>
              </a:ext>
            </a:extLst>
          </p:cNvPr>
          <p:cNvGrpSpPr/>
          <p:nvPr/>
        </p:nvGrpSpPr>
        <p:grpSpPr>
          <a:xfrm>
            <a:off x="16301014" y="-136626"/>
            <a:ext cx="2583237" cy="3592420"/>
            <a:chOff x="15607745" y="5905477"/>
            <a:chExt cx="2583237" cy="359242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FB0A68F-EA26-FA6A-F795-D4C400917416}"/>
                </a:ext>
              </a:extLst>
            </p:cNvPr>
            <p:cNvSpPr/>
            <p:nvPr/>
          </p:nvSpPr>
          <p:spPr>
            <a:xfrm rot="10427177">
              <a:off x="15607745" y="5905477"/>
              <a:ext cx="1166864" cy="122643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2737686-E669-FA70-52DD-4DDE16D8D1B6}"/>
                </a:ext>
              </a:extLst>
            </p:cNvPr>
            <p:cNvSpPr/>
            <p:nvPr/>
          </p:nvSpPr>
          <p:spPr>
            <a:xfrm rot="10427177">
              <a:off x="17279925" y="7591826"/>
              <a:ext cx="911057" cy="93341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DF88F4-519E-A0F3-0E01-842B560013FC}"/>
                </a:ext>
              </a:extLst>
            </p:cNvPr>
            <p:cNvSpPr/>
            <p:nvPr/>
          </p:nvSpPr>
          <p:spPr>
            <a:xfrm rot="10427177">
              <a:off x="16223837" y="9020432"/>
              <a:ext cx="491245" cy="4774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001007" y="0"/>
            <a:ext cx="10286993" cy="10287000"/>
            <a:chOff x="0" y="0"/>
            <a:chExt cx="27093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1" cy="2709333"/>
            </a:xfrm>
            <a:custGeom>
              <a:avLst/>
              <a:gdLst/>
              <a:ahLst/>
              <a:cxnLst/>
              <a:rect l="l" t="t" r="r" b="b"/>
              <a:pathLst>
                <a:path w="2709331" h="2709333">
                  <a:moveTo>
                    <a:pt x="0" y="0"/>
                  </a:moveTo>
                  <a:lnTo>
                    <a:pt x="2709331" y="0"/>
                  </a:lnTo>
                  <a:lnTo>
                    <a:pt x="2709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010810" y="8731022"/>
            <a:ext cx="248490" cy="26305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 dirty="0"/>
          </a:p>
        </p:txBody>
      </p:sp>
      <p:grpSp>
        <p:nvGrpSpPr>
          <p:cNvPr id="16" name="Group 10">
            <a:extLst>
              <a:ext uri="{FF2B5EF4-FFF2-40B4-BE49-F238E27FC236}">
                <a16:creationId xmlns:a16="http://schemas.microsoft.com/office/drawing/2014/main" id="{8D723E8E-EFC4-2B08-C5E0-8E67E2F8E921}"/>
              </a:ext>
            </a:extLst>
          </p:cNvPr>
          <p:cNvGrpSpPr/>
          <p:nvPr/>
        </p:nvGrpSpPr>
        <p:grpSpPr>
          <a:xfrm>
            <a:off x="574657" y="621951"/>
            <a:ext cx="248490" cy="248490"/>
            <a:chOff x="0" y="0"/>
            <a:chExt cx="812800" cy="812800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A9790A5-1252-D88F-4DC5-27E203BE82F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CFEA9399-7756-9AC5-F8B9-AA96E2343DF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62" name="Group 10">
            <a:extLst>
              <a:ext uri="{FF2B5EF4-FFF2-40B4-BE49-F238E27FC236}">
                <a16:creationId xmlns:a16="http://schemas.microsoft.com/office/drawing/2014/main" id="{D9889772-A8AE-022E-2265-2754AE9C96FB}"/>
              </a:ext>
            </a:extLst>
          </p:cNvPr>
          <p:cNvGrpSpPr/>
          <p:nvPr/>
        </p:nvGrpSpPr>
        <p:grpSpPr>
          <a:xfrm>
            <a:off x="17215291" y="9392046"/>
            <a:ext cx="248490" cy="248490"/>
            <a:chOff x="0" y="0"/>
            <a:chExt cx="812800" cy="812800"/>
          </a:xfrm>
        </p:grpSpPr>
        <p:sp>
          <p:nvSpPr>
            <p:cNvPr id="63" name="Freeform 11">
              <a:extLst>
                <a:ext uri="{FF2B5EF4-FFF2-40B4-BE49-F238E27FC236}">
                  <a16:creationId xmlns:a16="http://schemas.microsoft.com/office/drawing/2014/main" id="{BEFDDC94-FBBE-9270-1FD5-9F1D688E31B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4" name="TextBox 12">
              <a:extLst>
                <a:ext uri="{FF2B5EF4-FFF2-40B4-BE49-F238E27FC236}">
                  <a16:creationId xmlns:a16="http://schemas.microsoft.com/office/drawing/2014/main" id="{333DBB11-5F9C-D128-1664-B49812E12471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42BE27-4297-F253-C92C-1D0111995BF3}"/>
              </a:ext>
            </a:extLst>
          </p:cNvPr>
          <p:cNvGrpSpPr/>
          <p:nvPr/>
        </p:nvGrpSpPr>
        <p:grpSpPr>
          <a:xfrm>
            <a:off x="1541163" y="481165"/>
            <a:ext cx="2209800" cy="951178"/>
            <a:chOff x="7620000" y="3582723"/>
            <a:chExt cx="2209800" cy="95117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E7F228D-09A7-E6AF-2D09-F70C69694D45}"/>
                </a:ext>
              </a:extLst>
            </p:cNvPr>
            <p:cNvGrpSpPr/>
            <p:nvPr/>
          </p:nvGrpSpPr>
          <p:grpSpPr>
            <a:xfrm>
              <a:off x="8058925" y="3582723"/>
              <a:ext cx="1770875" cy="951178"/>
              <a:chOff x="1676400" y="4653632"/>
              <a:chExt cx="1770875" cy="951178"/>
            </a:xfrm>
          </p:grpSpPr>
          <p:sp>
            <p:nvSpPr>
              <p:cNvPr id="9" name="Rounded Rectangle 30">
                <a:extLst>
                  <a:ext uri="{FF2B5EF4-FFF2-40B4-BE49-F238E27FC236}">
                    <a16:creationId xmlns:a16="http://schemas.microsoft.com/office/drawing/2014/main" id="{09335E24-3935-3FB7-8483-EE3C6B8EA487}"/>
                  </a:ext>
                </a:extLst>
              </p:cNvPr>
              <p:cNvSpPr/>
              <p:nvPr/>
            </p:nvSpPr>
            <p:spPr>
              <a:xfrm>
                <a:off x="1676400" y="4653632"/>
                <a:ext cx="1770875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D3212B-6960-DEA4-B668-8B8F22349C36}"/>
                  </a:ext>
                </a:extLst>
              </p:cNvPr>
              <p:cNvSpPr txBox="1"/>
              <p:nvPr/>
            </p:nvSpPr>
            <p:spPr>
              <a:xfrm>
                <a:off x="1969630" y="4820723"/>
                <a:ext cx="128375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400" b="1" dirty="0">
                    <a:solidFill>
                      <a:srgbClr val="3F4346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ท่าปัด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012553-E2FC-6481-6195-E761613AD7CE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62C7E70-2F40-3F23-3763-29933ABA0E86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D373367-956C-4FF4-50D5-634F37574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809" y="1695884"/>
            <a:ext cx="7391400" cy="6354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8E86E-A72A-9AE0-3207-0AA720FB6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1726318"/>
            <a:ext cx="7353644" cy="6636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BB26828E-0309-21E3-2170-16056E6BBA05}"/>
              </a:ext>
            </a:extLst>
          </p:cNvPr>
          <p:cNvGrpSpPr/>
          <p:nvPr/>
        </p:nvGrpSpPr>
        <p:grpSpPr>
          <a:xfrm>
            <a:off x="1418809" y="6634890"/>
            <a:ext cx="7391400" cy="3467100"/>
            <a:chOff x="9232885" y="6574963"/>
            <a:chExt cx="7391400" cy="3467100"/>
          </a:xfrm>
        </p:grpSpPr>
        <p:sp>
          <p:nvSpPr>
            <p:cNvPr id="80" name="Rectangle: Top Corners Rounded 79">
              <a:extLst>
                <a:ext uri="{FF2B5EF4-FFF2-40B4-BE49-F238E27FC236}">
                  <a16:creationId xmlns:a16="http://schemas.microsoft.com/office/drawing/2014/main" id="{841BB48B-C69E-EEA6-A69D-96025E74C381}"/>
                </a:ext>
              </a:extLst>
            </p:cNvPr>
            <p:cNvSpPr/>
            <p:nvPr/>
          </p:nvSpPr>
          <p:spPr>
            <a:xfrm>
              <a:off x="9232885" y="6574963"/>
              <a:ext cx="7391400" cy="3467100"/>
            </a:xfrm>
            <a:prstGeom prst="round2SameRect">
              <a:avLst>
                <a:gd name="adj1" fmla="val 14993"/>
                <a:gd name="adj2" fmla="val 0"/>
              </a:avLst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EFF45D-352B-840B-0CD6-D44140CFB1E3}"/>
                </a:ext>
              </a:extLst>
            </p:cNvPr>
            <p:cNvSpPr txBox="1"/>
            <p:nvPr/>
          </p:nvSpPr>
          <p:spPr>
            <a:xfrm>
              <a:off x="9513643" y="7077542"/>
              <a:ext cx="695728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40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1) ปัดขวา-ปัด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ให้เหยียดแขนซ้ายเบนไม้ง่ามไปทางขวาโดยแรง อย่าพลิกข้อมือและอย่าให้ตัวเคลื่อนที่ตามไม้ง่ามไป แล้วนำไม้ง่ามกลับไปอยู่ในท่าเตรียมแทง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9E973C2-8B3B-0D62-6AD0-C9BEF2CA4B85}"/>
              </a:ext>
            </a:extLst>
          </p:cNvPr>
          <p:cNvGrpSpPr/>
          <p:nvPr/>
        </p:nvGrpSpPr>
        <p:grpSpPr>
          <a:xfrm>
            <a:off x="9601200" y="6634890"/>
            <a:ext cx="7391400" cy="3467100"/>
            <a:chOff x="9232885" y="6574963"/>
            <a:chExt cx="7391400" cy="3467100"/>
          </a:xfrm>
        </p:grpSpPr>
        <p:sp>
          <p:nvSpPr>
            <p:cNvPr id="85" name="Rectangle: Top Corners Rounded 84">
              <a:extLst>
                <a:ext uri="{FF2B5EF4-FFF2-40B4-BE49-F238E27FC236}">
                  <a16:creationId xmlns:a16="http://schemas.microsoft.com/office/drawing/2014/main" id="{102CCC4C-D3D3-A737-7621-452BC6ABAE85}"/>
                </a:ext>
              </a:extLst>
            </p:cNvPr>
            <p:cNvSpPr/>
            <p:nvPr/>
          </p:nvSpPr>
          <p:spPr>
            <a:xfrm>
              <a:off x="9232885" y="6574963"/>
              <a:ext cx="7391400" cy="3467100"/>
            </a:xfrm>
            <a:prstGeom prst="round2SameRect">
              <a:avLst>
                <a:gd name="adj1" fmla="val 14993"/>
                <a:gd name="adj2" fmla="val 0"/>
              </a:avLst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88F4FA4-A66B-71D7-464C-7489E8F83A90}"/>
                </a:ext>
              </a:extLst>
            </p:cNvPr>
            <p:cNvSpPr txBox="1"/>
            <p:nvPr/>
          </p:nvSpPr>
          <p:spPr>
            <a:xfrm>
              <a:off x="9468600" y="7039810"/>
              <a:ext cx="695728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40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2) ปัดซ้าย-ปัด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ทำเหมือนปัดขวา แต่เบนไม้ง่ามไปทางซ้าย การปัดนี้จะปัดสูงตํ่าเพียงไรย่อมแล้วแต่อาวุธของคู่ต่อสู้ที่แทง ฟัน หรือตีมา</a:t>
              </a:r>
              <a:endPara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EA3998-4A77-35CA-0288-12484DD03AE8}"/>
              </a:ext>
            </a:extLst>
          </p:cNvPr>
          <p:cNvGrpSpPr/>
          <p:nvPr/>
        </p:nvGrpSpPr>
        <p:grpSpPr>
          <a:xfrm>
            <a:off x="-1884335" y="146362"/>
            <a:ext cx="2583237" cy="3592420"/>
            <a:chOff x="15607745" y="5905477"/>
            <a:chExt cx="2583237" cy="359242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C336659-B20C-42BD-56E7-EC8DE4054758}"/>
                </a:ext>
              </a:extLst>
            </p:cNvPr>
            <p:cNvSpPr/>
            <p:nvPr/>
          </p:nvSpPr>
          <p:spPr>
            <a:xfrm rot="10427177">
              <a:off x="15607745" y="5905477"/>
              <a:ext cx="1166864" cy="122643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B8DDF4E-5CDC-4A4F-7D76-8870EDF03B7B}"/>
                </a:ext>
              </a:extLst>
            </p:cNvPr>
            <p:cNvSpPr/>
            <p:nvPr/>
          </p:nvSpPr>
          <p:spPr>
            <a:xfrm rot="10427177">
              <a:off x="17279925" y="7591826"/>
              <a:ext cx="911057" cy="93341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469FEDF-4175-E446-B29E-045D1F58B9C2}"/>
                </a:ext>
              </a:extLst>
            </p:cNvPr>
            <p:cNvSpPr/>
            <p:nvPr/>
          </p:nvSpPr>
          <p:spPr>
            <a:xfrm rot="10427177">
              <a:off x="16223837" y="9020432"/>
              <a:ext cx="491245" cy="4774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7EFE0A-5AF4-EC19-2FBD-BD3ED6A04829}"/>
              </a:ext>
            </a:extLst>
          </p:cNvPr>
          <p:cNvGrpSpPr/>
          <p:nvPr/>
        </p:nvGrpSpPr>
        <p:grpSpPr>
          <a:xfrm rot="9200280">
            <a:off x="16623294" y="215127"/>
            <a:ext cx="8016420" cy="7385720"/>
            <a:chOff x="-4649222" y="2804068"/>
            <a:chExt cx="8016420" cy="734215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002E378-8640-5D83-04BD-77184E37B924}"/>
                </a:ext>
              </a:extLst>
            </p:cNvPr>
            <p:cNvSpPr/>
            <p:nvPr/>
          </p:nvSpPr>
          <p:spPr>
            <a:xfrm>
              <a:off x="2200334" y="3553995"/>
              <a:ext cx="1166864" cy="12192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F94AB4E-C60B-881A-90F0-4463EAF712C3}"/>
                </a:ext>
              </a:extLst>
            </p:cNvPr>
            <p:cNvSpPr/>
            <p:nvPr/>
          </p:nvSpPr>
          <p:spPr>
            <a:xfrm>
              <a:off x="-4649222" y="2804068"/>
              <a:ext cx="7107201" cy="7342158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811007" y="1806376"/>
            <a:ext cx="18554237" cy="852876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0E2BFD-6FDB-B136-5F37-B38038C88650}"/>
              </a:ext>
            </a:extLst>
          </p:cNvPr>
          <p:cNvGrpSpPr/>
          <p:nvPr/>
        </p:nvGrpSpPr>
        <p:grpSpPr>
          <a:xfrm>
            <a:off x="1798751" y="2817750"/>
            <a:ext cx="3439563" cy="951178"/>
            <a:chOff x="7620000" y="3582723"/>
            <a:chExt cx="3439563" cy="9511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69F307-C809-1A08-FBFA-E41B3A868C8E}"/>
                </a:ext>
              </a:extLst>
            </p:cNvPr>
            <p:cNvGrpSpPr/>
            <p:nvPr/>
          </p:nvGrpSpPr>
          <p:grpSpPr>
            <a:xfrm>
              <a:off x="8058925" y="3582723"/>
              <a:ext cx="3000638" cy="951178"/>
              <a:chOff x="1676400" y="4653632"/>
              <a:chExt cx="3000638" cy="951178"/>
            </a:xfrm>
          </p:grpSpPr>
          <p:sp>
            <p:nvSpPr>
              <p:cNvPr id="9" name="Rounded Rectangle 30">
                <a:extLst>
                  <a:ext uri="{FF2B5EF4-FFF2-40B4-BE49-F238E27FC236}">
                    <a16:creationId xmlns:a16="http://schemas.microsoft.com/office/drawing/2014/main" id="{8ECC4699-491E-1B54-51BB-5F6682091414}"/>
                  </a:ext>
                </a:extLst>
              </p:cNvPr>
              <p:cNvSpPr/>
              <p:nvPr/>
            </p:nvSpPr>
            <p:spPr>
              <a:xfrm>
                <a:off x="1676400" y="4653632"/>
                <a:ext cx="3000638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12D8A8-6520-F110-3764-B29CA11F8893}"/>
                  </a:ext>
                </a:extLst>
              </p:cNvPr>
              <p:cNvSpPr txBox="1"/>
              <p:nvPr/>
            </p:nvSpPr>
            <p:spPr>
              <a:xfrm>
                <a:off x="1969630" y="4820723"/>
                <a:ext cx="2707408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400" b="1" dirty="0">
                    <a:solidFill>
                      <a:srgbClr val="3F4346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การฝึกแถวชิด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EA03D6-365F-1606-F568-9E4F87436383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FC8A873-6ADE-71B6-D38A-34F7EF3F1827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900087-FC9B-9A35-7BF7-49DE7A175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3269" y="4120420"/>
            <a:ext cx="4067166" cy="3272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B18B0D-6D90-E9C6-5E82-B608AB791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8365" y="3273627"/>
            <a:ext cx="4259755" cy="3427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0767D9-E18A-3D30-C1A1-09FE966921E1}"/>
              </a:ext>
            </a:extLst>
          </p:cNvPr>
          <p:cNvSpPr txBox="1"/>
          <p:nvPr/>
        </p:nvSpPr>
        <p:spPr>
          <a:xfrm>
            <a:off x="762000" y="7671111"/>
            <a:ext cx="8096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1) แถวตอนเรียงหนึ่ง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รองนายหมู่ลูกเสือเป็นหลัก อยู่หน้านายหมู่ลูกเสือ 6 ก้าว ลูกเสืออื่น ๆ เข้าแถวซ้อนกันไปข้างหลังในแนวลึก ยืนตรงคอคนหน้าระยะต่อ 1 ก้าว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6FB744-D6EA-A468-56F4-9C6F9620EAA8}"/>
              </a:ext>
            </a:extLst>
          </p:cNvPr>
          <p:cNvSpPr txBox="1"/>
          <p:nvPr/>
        </p:nvSpPr>
        <p:spPr>
          <a:xfrm>
            <a:off x="9432942" y="7074308"/>
            <a:ext cx="79506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2) แถวหน้ากระดานแถวเดี่ยว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รองนายหมู่ลูกเสือเป็นหลักอยู่หน้านายหมู่ลูกเสือ 6 ก้าวลูกเสืออื่น ๆ เข้าประจำที่ทางซ้ายของหลัก เรียงตามลำดับตำแหน่งจากขวามา ซ้ายระยะเคียง 1 ก้าว</a:t>
            </a:r>
          </a:p>
        </p:txBody>
      </p:sp>
      <p:sp>
        <p:nvSpPr>
          <p:cNvPr id="39" name="AutoShape 8">
            <a:extLst>
              <a:ext uri="{FF2B5EF4-FFF2-40B4-BE49-F238E27FC236}">
                <a16:creationId xmlns:a16="http://schemas.microsoft.com/office/drawing/2014/main" id="{84A6E056-C3E0-BDB3-98E8-97B359C779B1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72B1F2-9E69-113D-E149-D09A6DFB0FB8}"/>
              </a:ext>
            </a:extLst>
          </p:cNvPr>
          <p:cNvGrpSpPr/>
          <p:nvPr/>
        </p:nvGrpSpPr>
        <p:grpSpPr>
          <a:xfrm>
            <a:off x="709792" y="266700"/>
            <a:ext cx="11552461" cy="2503466"/>
            <a:chOff x="3259016" y="1599678"/>
            <a:chExt cx="11552461" cy="250346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FF80600-6FF6-64BC-62DE-BFE8719902C6}"/>
                </a:ext>
              </a:extLst>
            </p:cNvPr>
            <p:cNvGrpSpPr/>
            <p:nvPr/>
          </p:nvGrpSpPr>
          <p:grpSpPr>
            <a:xfrm rot="-142674">
              <a:off x="5090523" y="2089605"/>
              <a:ext cx="9720954" cy="1658314"/>
              <a:chOff x="0" y="-38100"/>
              <a:chExt cx="2560251" cy="436757"/>
            </a:xfrm>
          </p:grpSpPr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3F49811-B744-6CEE-D18E-CBD499274508}"/>
                  </a:ext>
                </a:extLst>
              </p:cNvPr>
              <p:cNvSpPr/>
              <p:nvPr/>
            </p:nvSpPr>
            <p:spPr>
              <a:xfrm rot="142674">
                <a:off x="0" y="0"/>
                <a:ext cx="2560251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22" name="TextBox 20">
                <a:extLst>
                  <a:ext uri="{FF2B5EF4-FFF2-40B4-BE49-F238E27FC236}">
                    <a16:creationId xmlns:a16="http://schemas.microsoft.com/office/drawing/2014/main" id="{873F0FDF-908E-6006-64F8-D963AF607E2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2">
              <a:extLst>
                <a:ext uri="{FF2B5EF4-FFF2-40B4-BE49-F238E27FC236}">
                  <a16:creationId xmlns:a16="http://schemas.microsoft.com/office/drawing/2014/main" id="{3D2123B4-0A11-62EE-A96E-F16886DB5319}"/>
                </a:ext>
              </a:extLst>
            </p:cNvPr>
            <p:cNvSpPr txBox="1"/>
            <p:nvPr/>
          </p:nvSpPr>
          <p:spPr>
            <a:xfrm>
              <a:off x="6122878" y="2892234"/>
              <a:ext cx="8155686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การฝึกระเบียบแถวเป็นหมู่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A33EE65-34F7-17BB-A202-D1FCAD21AF99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A65CD4D9-BED1-4418-DAF4-DBAF754FAE73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0" name="TextBox 10">
                <a:extLst>
                  <a:ext uri="{FF2B5EF4-FFF2-40B4-BE49-F238E27FC236}">
                    <a16:creationId xmlns:a16="http://schemas.microsoft.com/office/drawing/2014/main" id="{D382A421-DFBA-6B28-53C2-6858B0B1DAD8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3</a:t>
                </a:r>
              </a:p>
            </p:txBody>
          </p:sp>
        </p:grpSp>
      </p:grpSp>
      <p:sp>
        <p:nvSpPr>
          <p:cNvPr id="24" name="AutoShape 8">
            <a:extLst>
              <a:ext uri="{FF2B5EF4-FFF2-40B4-BE49-F238E27FC236}">
                <a16:creationId xmlns:a16="http://schemas.microsoft.com/office/drawing/2014/main" id="{DE3DBE02-D212-663A-7484-92CB7C1527A9}"/>
              </a:ext>
            </a:extLst>
          </p:cNvPr>
          <p:cNvSpPr/>
          <p:nvPr/>
        </p:nvSpPr>
        <p:spPr>
          <a:xfrm>
            <a:off x="9144000" y="3273627"/>
            <a:ext cx="0" cy="6689414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CB64619-993C-0539-A352-D1F33BBCEED1}"/>
              </a:ext>
            </a:extLst>
          </p:cNvPr>
          <p:cNvGrpSpPr/>
          <p:nvPr/>
        </p:nvGrpSpPr>
        <p:grpSpPr>
          <a:xfrm>
            <a:off x="1219200" y="610922"/>
            <a:ext cx="5333999" cy="951178"/>
            <a:chOff x="7620000" y="3582723"/>
            <a:chExt cx="5333999" cy="9511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F7295F-1D4E-D0B0-0BBC-427D127A84C9}"/>
                </a:ext>
              </a:extLst>
            </p:cNvPr>
            <p:cNvGrpSpPr/>
            <p:nvPr/>
          </p:nvGrpSpPr>
          <p:grpSpPr>
            <a:xfrm>
              <a:off x="8058924" y="3582723"/>
              <a:ext cx="4895075" cy="951178"/>
              <a:chOff x="1676399" y="4653632"/>
              <a:chExt cx="4895075" cy="951178"/>
            </a:xfrm>
          </p:grpSpPr>
          <p:sp>
            <p:nvSpPr>
              <p:cNvPr id="12" name="Rounded Rectangle 30">
                <a:extLst>
                  <a:ext uri="{FF2B5EF4-FFF2-40B4-BE49-F238E27FC236}">
                    <a16:creationId xmlns:a16="http://schemas.microsoft.com/office/drawing/2014/main" id="{E4907441-E824-7A88-7D81-BD160DD6EC4E}"/>
                  </a:ext>
                </a:extLst>
              </p:cNvPr>
              <p:cNvSpPr/>
              <p:nvPr/>
            </p:nvSpPr>
            <p:spPr>
              <a:xfrm>
                <a:off x="1676399" y="4653632"/>
                <a:ext cx="4895075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5F379CD-680A-A0FE-2568-3F921D4A9B7E}"/>
                  </a:ext>
                </a:extLst>
              </p:cNvPr>
              <p:cNvSpPr txBox="1"/>
              <p:nvPr/>
            </p:nvSpPr>
            <p:spPr>
              <a:xfrm>
                <a:off x="1969629" y="4820723"/>
                <a:ext cx="444944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400" b="1" dirty="0">
                    <a:solidFill>
                      <a:srgbClr val="3F4346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การเข้าแถวและการจัดแถว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C5B45DE-2B8D-7BC6-5CA4-F5F5DE3955DB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BC705E7-ADBB-F86E-F232-D0D4FC7B51D8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357748B-F4B0-EB7A-2427-EA12574B3E11}"/>
              </a:ext>
            </a:extLst>
          </p:cNvPr>
          <p:cNvSpPr txBox="1"/>
          <p:nvPr/>
        </p:nvSpPr>
        <p:spPr>
          <a:xfrm>
            <a:off x="1875154" y="1723751"/>
            <a:ext cx="154983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thaiDist">
              <a:buFontTx/>
              <a:buChar char="-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เมื่อจะใหเขาแถวตอนเรียงหนึ่ง นายหมูลูกเสือใชคําบอกวา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“ตอนเรียงหนึ่ง มาหาข้าพเจ้า”</a:t>
            </a:r>
          </a:p>
          <a:p>
            <a:pPr marL="571500" indent="-571500" algn="thaiDist">
              <a:buFontTx/>
              <a:buChar char="-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เมื่อจะใหเขาแถวหนากระดาน ซึ่งมีเฉพาะหนากระดานแถวเดียว อยูกับที่ ใชคําบอกวา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“แถวหน้ากระดาน มาหาข้าพเจ้า</a:t>
            </a:r>
          </a:p>
          <a:p>
            <a:pPr marL="571500" indent="-571500" algn="thaiDist">
              <a:buFontTx/>
              <a:buChar char="-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ถาจะใหหมูจัดแถวหนากระดานปดระยะใชคําบอกวา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“แถวหน้ากระดานปิดระยะ มาหาข้าพเจ้า”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681EC0-B061-C307-6BDF-D1ADD7DE4882}"/>
              </a:ext>
            </a:extLst>
          </p:cNvPr>
          <p:cNvGrpSpPr/>
          <p:nvPr/>
        </p:nvGrpSpPr>
        <p:grpSpPr>
          <a:xfrm>
            <a:off x="1219200" y="4415492"/>
            <a:ext cx="6400800" cy="951178"/>
            <a:chOff x="7620000" y="3582723"/>
            <a:chExt cx="6400800" cy="95117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6501A95-0B68-BBEA-562F-318BBD9ABE5E}"/>
                </a:ext>
              </a:extLst>
            </p:cNvPr>
            <p:cNvGrpSpPr/>
            <p:nvPr/>
          </p:nvGrpSpPr>
          <p:grpSpPr>
            <a:xfrm>
              <a:off x="8058924" y="3582723"/>
              <a:ext cx="5961876" cy="951178"/>
              <a:chOff x="1676399" y="4653632"/>
              <a:chExt cx="5961876" cy="951178"/>
            </a:xfrm>
          </p:grpSpPr>
          <p:sp>
            <p:nvSpPr>
              <p:cNvPr id="46" name="Rounded Rectangle 30">
                <a:extLst>
                  <a:ext uri="{FF2B5EF4-FFF2-40B4-BE49-F238E27FC236}">
                    <a16:creationId xmlns:a16="http://schemas.microsoft.com/office/drawing/2014/main" id="{1BEF1952-5BAA-500D-5A2D-251058F93BBF}"/>
                  </a:ext>
                </a:extLst>
              </p:cNvPr>
              <p:cNvSpPr/>
              <p:nvPr/>
            </p:nvSpPr>
            <p:spPr>
              <a:xfrm>
                <a:off x="1676399" y="4653632"/>
                <a:ext cx="5961876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9CB050B-E1B0-1ED0-1028-D9DCEC1FF0C4}"/>
                  </a:ext>
                </a:extLst>
              </p:cNvPr>
              <p:cNvSpPr txBox="1"/>
              <p:nvPr/>
            </p:nvSpPr>
            <p:spPr>
              <a:xfrm>
                <a:off x="1969629" y="4820723"/>
                <a:ext cx="5516246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400" b="1" dirty="0">
                    <a:solidFill>
                      <a:srgbClr val="3F4346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การเคลื่อนที่และการเปลี่ยนรูปแถว</a:t>
                </a: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6D1A307-7513-BBB2-7FBB-6B8773B02261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9D473C5-F8A2-D3C8-BCC6-E4DEAB5B6BF6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6909C09-949E-C69D-01E5-BD964E377B95}"/>
              </a:ext>
            </a:extLst>
          </p:cNvPr>
          <p:cNvSpPr txBox="1"/>
          <p:nvPr/>
        </p:nvSpPr>
        <p:spPr>
          <a:xfrm>
            <a:off x="1676400" y="5503866"/>
            <a:ext cx="156971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แต่ละหมู่ย่อมเคลื่อนที่เป็นแถวตอนเรียงหนึ่ง การเคลื่อนที่ด้วยแถวหน้ากระดานนั้น ใช้เป็นบางโอกาสและเป็นการชั่วคราว สำหรับแถวหน้ากระดานปิดระยะใช้ในคราวที่มีการเดินสวนสนาม การเปลี่ยนรูปแถวของหมู่นั้น โดยปกติใช้วิธีเรียกแถวใหม่ ซึ่งเป็นวิธีที่สะดวกและรวดเร็ว เช่น หมู่อยู่ในแถวหน้ากระดานประสงค์จะให้เป็นแถวตอนเรียงหนึ่ง อยู่กับที่ นายหมู่ลูกเสือเรียก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“ตอนเรียงหนึ่ง มาหาข้าพเจ้า”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ลูกเสือก็เข้าแถวใหม่ดังกล่าวมาแล้ว เมื่อจะเคลื่อนที่ให้สั่ง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“ตอนเรียงหนึ่ง ตามข้าพเจ้า”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นายหมู่ลูกเสือเคลื่อนที่นำแถวลูกเสือ ซึ่งจัดแถวใหม่ออกเคลื่อนที่ตามไปทันที</a:t>
            </a:r>
            <a:endParaRPr lang="th-TH"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EF764A-73AF-6F1B-3967-FED986047F0C}"/>
              </a:ext>
            </a:extLst>
          </p:cNvPr>
          <p:cNvSpPr/>
          <p:nvPr/>
        </p:nvSpPr>
        <p:spPr>
          <a:xfrm flipH="1">
            <a:off x="0" y="8642037"/>
            <a:ext cx="18288000" cy="1667029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131377"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9">
            <a:extLst>
              <a:ext uri="{FF2B5EF4-FFF2-40B4-BE49-F238E27FC236}">
                <a16:creationId xmlns:a16="http://schemas.microsoft.com/office/drawing/2014/main" id="{4CEFD2C0-8061-9480-0457-D4E600C3A53D}"/>
              </a:ext>
            </a:extLst>
          </p:cNvPr>
          <p:cNvSpPr/>
          <p:nvPr/>
        </p:nvSpPr>
        <p:spPr>
          <a:xfrm flipH="1">
            <a:off x="-4" y="8238608"/>
            <a:ext cx="18288000" cy="2344313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64531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/>
          <p:cNvGrpSpPr/>
          <p:nvPr/>
        </p:nvGrpSpPr>
        <p:grpSpPr>
          <a:xfrm>
            <a:off x="17456224" y="789698"/>
            <a:ext cx="248490" cy="24849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F0CA35F-5BD8-3564-2F1F-B5708E0C82EE}"/>
              </a:ext>
            </a:extLst>
          </p:cNvPr>
          <p:cNvGrpSpPr/>
          <p:nvPr/>
        </p:nvGrpSpPr>
        <p:grpSpPr>
          <a:xfrm>
            <a:off x="1253765" y="849218"/>
            <a:ext cx="4724400" cy="951178"/>
            <a:chOff x="7620000" y="3582723"/>
            <a:chExt cx="4724400" cy="9511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83FCD15-918C-7820-B711-9442CC51A532}"/>
                </a:ext>
              </a:extLst>
            </p:cNvPr>
            <p:cNvGrpSpPr/>
            <p:nvPr/>
          </p:nvGrpSpPr>
          <p:grpSpPr>
            <a:xfrm>
              <a:off x="8058924" y="3582723"/>
              <a:ext cx="4285476" cy="951178"/>
              <a:chOff x="1676399" y="4653632"/>
              <a:chExt cx="4285476" cy="951178"/>
            </a:xfrm>
          </p:grpSpPr>
          <p:sp>
            <p:nvSpPr>
              <p:cNvPr id="9" name="Rounded Rectangle 30">
                <a:extLst>
                  <a:ext uri="{FF2B5EF4-FFF2-40B4-BE49-F238E27FC236}">
                    <a16:creationId xmlns:a16="http://schemas.microsoft.com/office/drawing/2014/main" id="{61E2EE8C-A0D9-87C7-42C4-41E08C01E2B0}"/>
                  </a:ext>
                </a:extLst>
              </p:cNvPr>
              <p:cNvSpPr/>
              <p:nvPr/>
            </p:nvSpPr>
            <p:spPr>
              <a:xfrm>
                <a:off x="1676399" y="4653632"/>
                <a:ext cx="4285476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6BC9AD-1387-3367-8CAB-E9CEE390117A}"/>
                  </a:ext>
                </a:extLst>
              </p:cNvPr>
              <p:cNvSpPr txBox="1"/>
              <p:nvPr/>
            </p:nvSpPr>
            <p:spPr>
              <a:xfrm>
                <a:off x="1969629" y="4820723"/>
                <a:ext cx="3874556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400" b="1" dirty="0">
                    <a:solidFill>
                      <a:srgbClr val="3F4346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การเปลี่ยนทิศหน้าแถว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1122B60-77D4-556F-CCAD-A45DF89D91BB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8E2448F-C0EC-EBD3-A010-4BC00DC05CF2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44F243-DE9C-7794-42DE-3A84117CFEBD}"/>
              </a:ext>
            </a:extLst>
          </p:cNvPr>
          <p:cNvSpPr txBox="1"/>
          <p:nvPr/>
        </p:nvSpPr>
        <p:spPr>
          <a:xfrm>
            <a:off x="1400380" y="2111529"/>
            <a:ext cx="156971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2) ชี้ทิศทางให้แล้วใช้คำบอก หน้า (กึ่งขวา-กึ่งซ้าย) ที่หมาย</a:t>
            </a:r>
          </a:p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นายหมู่ลูกเสือต้องการจะให้เปลี่ยนหน้าแถวขณะเคลื่อนที่ไปในทิศทางใด แทนที่จะสั่งเลี้ยวขวา (ซ้าย) อย่างที่กล่าวมาแล้ว จะกำหนดที่หมายโดยชี้ทิศทาง แล้วบอกตำแหน่งที่หมายก็ได้ เช่น เมื่อชี้แล้วบอกว่า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“หน้า-ที่หมายต้นโพธิ์”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คนหลักเลี้ยวไปตามทิศทางที่นายหมู่ลูกเสือชี้ แล้วลูกเสืออื่น ๆ ก็เคลื่อนตามไปยังที่หมายข้างหน้า</a:t>
            </a:r>
          </a:p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ถ้าต้องการให้ลูกเสือเปลี่ยนทิศทางโดยรวดเร็วก็เติมคำว่า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“วิ่ง”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ต่อท้ายคำบอก เช่น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“กึ่งขวาที่หมายเนินดิน-วิ่ง”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ลูกเสือเคลื่อนที่ให้หน้าแถวตรงที่หมายกึ่งขวาโดยเร็วแล้วเดินต่อไป</a:t>
            </a:r>
            <a:endParaRPr lang="th-TH"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E498A-7AE0-1B0F-4AFB-461CC4552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9">
            <a:extLst>
              <a:ext uri="{FF2B5EF4-FFF2-40B4-BE49-F238E27FC236}">
                <a16:creationId xmlns:a16="http://schemas.microsoft.com/office/drawing/2014/main" id="{717A2E44-5948-8709-094A-EFA16E3C9B27}"/>
              </a:ext>
            </a:extLst>
          </p:cNvPr>
          <p:cNvSpPr/>
          <p:nvPr/>
        </p:nvSpPr>
        <p:spPr>
          <a:xfrm flipH="1">
            <a:off x="-4" y="8238608"/>
            <a:ext cx="18288000" cy="2344313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64531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EACC529-8FC9-15B5-FAD5-575F093C8774}"/>
              </a:ext>
            </a:extLst>
          </p:cNvPr>
          <p:cNvGrpSpPr/>
          <p:nvPr/>
        </p:nvGrpSpPr>
        <p:grpSpPr>
          <a:xfrm>
            <a:off x="17456224" y="789698"/>
            <a:ext cx="248490" cy="248490"/>
            <a:chOff x="0" y="0"/>
            <a:chExt cx="812800" cy="812800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8D4094B8-1610-783D-9B58-68DD1B2D923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F38DAA8B-D1C5-2707-B8D0-B5D43A85F72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6BA1231-BFD4-C568-4772-5CB137ACC030}"/>
              </a:ext>
            </a:extLst>
          </p:cNvPr>
          <p:cNvGrpSpPr/>
          <p:nvPr/>
        </p:nvGrpSpPr>
        <p:grpSpPr>
          <a:xfrm>
            <a:off x="1253765" y="849218"/>
            <a:ext cx="4724400" cy="951178"/>
            <a:chOff x="7620000" y="3582723"/>
            <a:chExt cx="4724400" cy="9511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42B985-0DE1-D2CE-E1D1-18CEB76559C8}"/>
                </a:ext>
              </a:extLst>
            </p:cNvPr>
            <p:cNvGrpSpPr/>
            <p:nvPr/>
          </p:nvGrpSpPr>
          <p:grpSpPr>
            <a:xfrm>
              <a:off x="8058924" y="3582723"/>
              <a:ext cx="4285476" cy="951178"/>
              <a:chOff x="1676399" y="4653632"/>
              <a:chExt cx="4285476" cy="951178"/>
            </a:xfrm>
          </p:grpSpPr>
          <p:sp>
            <p:nvSpPr>
              <p:cNvPr id="9" name="Rounded Rectangle 30">
                <a:extLst>
                  <a:ext uri="{FF2B5EF4-FFF2-40B4-BE49-F238E27FC236}">
                    <a16:creationId xmlns:a16="http://schemas.microsoft.com/office/drawing/2014/main" id="{E8719823-F0B7-BD56-3AA2-7831FDC9CE70}"/>
                  </a:ext>
                </a:extLst>
              </p:cNvPr>
              <p:cNvSpPr/>
              <p:nvPr/>
            </p:nvSpPr>
            <p:spPr>
              <a:xfrm>
                <a:off x="1676399" y="4653632"/>
                <a:ext cx="4285476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95ED07-3F97-C71F-F3F9-BD9BDCA0B492}"/>
                  </a:ext>
                </a:extLst>
              </p:cNvPr>
              <p:cNvSpPr txBox="1"/>
              <p:nvPr/>
            </p:nvSpPr>
            <p:spPr>
              <a:xfrm>
                <a:off x="1969629" y="4820723"/>
                <a:ext cx="3874556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400" b="1" dirty="0">
                    <a:solidFill>
                      <a:srgbClr val="3F4346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การเปลี่ยนทิศหน้าแถว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90CDA36-0041-1B41-F4E6-2587F2B3AEDD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071208D-599B-0513-9739-AB1EB60C9CAF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D5F8F2F-FDC8-7F91-1787-AA62A65B68C8}"/>
              </a:ext>
            </a:extLst>
          </p:cNvPr>
          <p:cNvSpPr txBox="1"/>
          <p:nvPr/>
        </p:nvSpPr>
        <p:spPr>
          <a:xfrm>
            <a:off x="1400380" y="2111529"/>
            <a:ext cx="1569713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1) บอกเลี้ยวขวา (ซ้าย) หรือเลี้ยวขวา (ซ้าย) กลับหลัง</a:t>
            </a:r>
          </a:p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ถ้าอยู่กับที่เมื่อได้ยินคำบอก “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เลี้ยวขวา (ซ้าย) - หน้าเดิน (วิ่ง)”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ให้ลูกเสือออกเดิน (วิ่ง) เลี้ยวไปปีกที่เป็นหลักในการเลี้ยว (เลี้ยวขวา ได้แก่ ปีกขวา, เลี้ยวซ้าย ได้แก่ ปีกซ้าย) ซอยเท้า ปีกตรงกันข้ามเดิน (วิ่ง) เต็มก้าว ลูกเสืออื่น ๆ เดิน (วิ่ง) ก้าวสั้นลงตามระยะใกล้ชิดกับคนหลัก ขณะเลี้ยวรักษาระยะเคียงให้ถูกต้อง โดยถือแนวหน้าแถวของคนหลักเป็นสำคัญ เมื่อเลี้ยวไปทางขวา (ซ้าย) เป็นมุม 90 องศาแล้ว ลูกเสือแนวหน้าเดินตรงออกไป</a:t>
            </a:r>
          </a:p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ในเวลาเคลื่อนที่บอก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“เลี้ยวขวา (ซ้าย) ทำปีกขวา (ซ้าย)”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เป็นหลักในการเลี้ยวเหมือนในเวลาอยู่กับที่และเมื่อตับหน้าเลี้ยวไปทางขวา (ซ้าย) เป็นมุม 90 องศาแล้ว ลูกเสือแนวหน้าเดิน (วิ่ง) ตรงออกไป</a:t>
            </a:r>
          </a:p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เลี้ยวขวา (ซ้าย) กลับหลัง ถ้าแถวอยู่กับที่ให้บอกแถวเคลื่อนที่เสียก่อน โดยบอก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“หน้า-เดิน (วิ่ง)”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แล้วจึงสั่ง เลี้ยวขวา (ซ้าย) กลับหลัง ลูกเสือปฏิบัติการเลี้ยวตามที่ได้กล่าวมาแล้ว เมื่อหน้าแถวเลี้ยวไปสู่ทิศตรงข้ามแล้ว ลูกเสือเดิน (วิ่ง) ต่อไปเอง</a:t>
            </a:r>
            <a:endParaRPr lang="th-TH"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744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8001007" y="-180826"/>
            <a:ext cx="10286993" cy="1046782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28" name="AutoShape 8">
            <a:extLst>
              <a:ext uri="{FF2B5EF4-FFF2-40B4-BE49-F238E27FC236}">
                <a16:creationId xmlns:a16="http://schemas.microsoft.com/office/drawing/2014/main" id="{6F1F11CD-72AB-FF1E-7091-3591FFF6A1D6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8ECFEC-476E-F644-8865-7281CFA8F1D4}"/>
              </a:ext>
            </a:extLst>
          </p:cNvPr>
          <p:cNvGrpSpPr/>
          <p:nvPr/>
        </p:nvGrpSpPr>
        <p:grpSpPr>
          <a:xfrm>
            <a:off x="1963867" y="2921351"/>
            <a:ext cx="3313020" cy="878964"/>
            <a:chOff x="3735762" y="2369440"/>
            <a:chExt cx="3313020" cy="878964"/>
          </a:xfrm>
        </p:grpSpPr>
        <p:sp>
          <p:nvSpPr>
            <p:cNvPr id="30" name="Rounded Rectangle 18">
              <a:extLst>
                <a:ext uri="{FF2B5EF4-FFF2-40B4-BE49-F238E27FC236}">
                  <a16:creationId xmlns:a16="http://schemas.microsoft.com/office/drawing/2014/main" id="{EBE9EE8E-E28D-E3D2-B737-604377D61FDA}"/>
                </a:ext>
              </a:extLst>
            </p:cNvPr>
            <p:cNvSpPr/>
            <p:nvPr/>
          </p:nvSpPr>
          <p:spPr>
            <a:xfrm>
              <a:off x="3735762" y="2369440"/>
              <a:ext cx="3160618" cy="8789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TextBox 2">
              <a:extLst>
                <a:ext uri="{FF2B5EF4-FFF2-40B4-BE49-F238E27FC236}">
                  <a16:creationId xmlns:a16="http://schemas.microsoft.com/office/drawing/2014/main" id="{EC4DD844-BEA1-FE2D-6B4C-45D6556282E9}"/>
                </a:ext>
              </a:extLst>
            </p:cNvPr>
            <p:cNvSpPr txBox="1"/>
            <p:nvPr/>
          </p:nvSpPr>
          <p:spPr>
            <a:xfrm>
              <a:off x="4118357" y="2660250"/>
              <a:ext cx="2930425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u="none" dirty="0">
                  <a:solidFill>
                    <a:schemeClr val="bg1"/>
                  </a:solidFill>
                  <a:latin typeface="TH Sarabun New" panose="020B0500040200020003" pitchFamily="34" charset="-34"/>
                  <a:ea typeface="Quicksand Medium"/>
                  <a:cs typeface="TH Sarabun New" panose="020B0500040200020003" pitchFamily="34" charset="-34"/>
                  <a:sym typeface="Quicksand Medium"/>
                </a:rPr>
                <a:t>การฝึกแถวชิด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A07AEA4-60F1-897A-F5E7-69BDEEDFA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718" y="2857500"/>
            <a:ext cx="4045514" cy="3243098"/>
          </a:xfrm>
          <a:prstGeom prst="roundRect">
            <a:avLst>
              <a:gd name="adj" fmla="val 12515"/>
            </a:avLst>
          </a:prstGeom>
          <a:ln w="76200">
            <a:solidFill>
              <a:srgbClr val="00B0F0"/>
            </a:solidFill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B8289F-C73D-A81F-A685-98F6D380752F}"/>
              </a:ext>
            </a:extLst>
          </p:cNvPr>
          <p:cNvGrpSpPr/>
          <p:nvPr/>
        </p:nvGrpSpPr>
        <p:grpSpPr>
          <a:xfrm>
            <a:off x="2786448" y="3771900"/>
            <a:ext cx="5885376" cy="1371600"/>
            <a:chOff x="2890060" y="3661062"/>
            <a:chExt cx="5885376" cy="137160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2242522-423A-E3CC-6344-70B6FB32E22F}"/>
                </a:ext>
              </a:extLst>
            </p:cNvPr>
            <p:cNvSpPr txBox="1"/>
            <p:nvPr/>
          </p:nvSpPr>
          <p:spPr>
            <a:xfrm>
              <a:off x="2890060" y="4076046"/>
              <a:ext cx="41147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44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แถวตอนเรียงสามของกอง</a:t>
              </a: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2935F6E8-006A-3F4B-B96B-9C7F31A40007}"/>
                </a:ext>
              </a:extLst>
            </p:cNvPr>
            <p:cNvSpPr/>
            <p:nvPr/>
          </p:nvSpPr>
          <p:spPr>
            <a:xfrm>
              <a:off x="7233226" y="3661062"/>
              <a:ext cx="1542210" cy="13716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0593240F-B9DA-F70C-22AC-08BDA1551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488" y="6499053"/>
            <a:ext cx="4002450" cy="3614400"/>
          </a:xfrm>
          <a:prstGeom prst="roundRect">
            <a:avLst>
              <a:gd name="adj" fmla="val 8307"/>
            </a:avLst>
          </a:prstGeom>
          <a:ln w="76200">
            <a:solidFill>
              <a:srgbClr val="00B0F0"/>
            </a:solidFill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9E1639A-47A7-7A15-F3B1-C071BC71BF94}"/>
              </a:ext>
            </a:extLst>
          </p:cNvPr>
          <p:cNvGrpSpPr/>
          <p:nvPr/>
        </p:nvGrpSpPr>
        <p:grpSpPr>
          <a:xfrm>
            <a:off x="2786448" y="7620452"/>
            <a:ext cx="5885376" cy="1371600"/>
            <a:chOff x="2890060" y="3661062"/>
            <a:chExt cx="5885376" cy="137160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5BCEFD-0288-94AE-F4E5-6EF4A94D0853}"/>
                </a:ext>
              </a:extLst>
            </p:cNvPr>
            <p:cNvSpPr txBox="1"/>
            <p:nvPr/>
          </p:nvSpPr>
          <p:spPr>
            <a:xfrm>
              <a:off x="2890060" y="3998913"/>
              <a:ext cx="41147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44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แถวตอนเรียงสอง </a:t>
              </a: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F0093CF4-F03F-08B8-B5C1-CFC4AE82C809}"/>
                </a:ext>
              </a:extLst>
            </p:cNvPr>
            <p:cNvSpPr/>
            <p:nvPr/>
          </p:nvSpPr>
          <p:spPr>
            <a:xfrm>
              <a:off x="7233226" y="3661062"/>
              <a:ext cx="1542210" cy="13716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40" name="Freeform 3">
            <a:extLst>
              <a:ext uri="{FF2B5EF4-FFF2-40B4-BE49-F238E27FC236}">
                <a16:creationId xmlns:a16="http://schemas.microsoft.com/office/drawing/2014/main" id="{14FF7890-0690-73F4-39B9-1FF7544EF151}"/>
              </a:ext>
            </a:extLst>
          </p:cNvPr>
          <p:cNvSpPr/>
          <p:nvPr/>
        </p:nvSpPr>
        <p:spPr>
          <a:xfrm>
            <a:off x="16825457" y="1"/>
            <a:ext cx="1494627" cy="10257864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FCD306-26F4-5A14-F77B-8E1F398B1232}"/>
              </a:ext>
            </a:extLst>
          </p:cNvPr>
          <p:cNvGrpSpPr/>
          <p:nvPr/>
        </p:nvGrpSpPr>
        <p:grpSpPr>
          <a:xfrm>
            <a:off x="709792" y="266700"/>
            <a:ext cx="12926414" cy="2503466"/>
            <a:chOff x="3259016" y="1599678"/>
            <a:chExt cx="12926414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1E60745-57B5-5435-A73C-914A58307524}"/>
                </a:ext>
              </a:extLst>
            </p:cNvPr>
            <p:cNvGrpSpPr/>
            <p:nvPr/>
          </p:nvGrpSpPr>
          <p:grpSpPr>
            <a:xfrm rot="-142674">
              <a:off x="5089931" y="2061102"/>
              <a:ext cx="11095499" cy="1686829"/>
              <a:chOff x="-156" y="-38100"/>
              <a:chExt cx="2922271" cy="444267"/>
            </a:xfrm>
          </p:grpSpPr>
          <p:sp>
            <p:nvSpPr>
              <p:cNvPr id="9" name="Freeform 19">
                <a:extLst>
                  <a:ext uri="{FF2B5EF4-FFF2-40B4-BE49-F238E27FC236}">
                    <a16:creationId xmlns:a16="http://schemas.microsoft.com/office/drawing/2014/main" id="{1615FEB8-069B-9FEA-14C6-4F0336ACC319}"/>
                  </a:ext>
                </a:extLst>
              </p:cNvPr>
              <p:cNvSpPr/>
              <p:nvPr/>
            </p:nvSpPr>
            <p:spPr>
              <a:xfrm rot="142674">
                <a:off x="-156" y="7510"/>
                <a:ext cx="2922271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0" name="TextBox 20">
                <a:extLst>
                  <a:ext uri="{FF2B5EF4-FFF2-40B4-BE49-F238E27FC236}">
                    <a16:creationId xmlns:a16="http://schemas.microsoft.com/office/drawing/2014/main" id="{18701794-C7A7-2491-C180-2F93A9EFADC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FFD67460-F01F-4348-A3D6-C22470C2D658}"/>
                </a:ext>
              </a:extLst>
            </p:cNvPr>
            <p:cNvSpPr txBox="1"/>
            <p:nvPr/>
          </p:nvSpPr>
          <p:spPr>
            <a:xfrm>
              <a:off x="6122878" y="2892234"/>
              <a:ext cx="9873396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การศึกษาระเบียบแถวของกอง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BEE525C-BD61-3483-1645-F75A1FB870E0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21FD93A1-31E1-2781-E148-184FF6ACC14A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" name="TextBox 10">
                <a:extLst>
                  <a:ext uri="{FF2B5EF4-FFF2-40B4-BE49-F238E27FC236}">
                    <a16:creationId xmlns:a16="http://schemas.microsoft.com/office/drawing/2014/main" id="{E294A716-42E4-F0CD-FF78-822DDAB6527B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4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7B686DD-7DB2-A893-6B76-E362B0B69155}"/>
              </a:ext>
            </a:extLst>
          </p:cNvPr>
          <p:cNvGrpSpPr/>
          <p:nvPr/>
        </p:nvGrpSpPr>
        <p:grpSpPr>
          <a:xfrm>
            <a:off x="16996381" y="2628900"/>
            <a:ext cx="2583237" cy="3592420"/>
            <a:chOff x="15607745" y="5905477"/>
            <a:chExt cx="2583237" cy="359242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095D9E3-DA8D-40A5-9148-A3D572907A77}"/>
                </a:ext>
              </a:extLst>
            </p:cNvPr>
            <p:cNvSpPr/>
            <p:nvPr/>
          </p:nvSpPr>
          <p:spPr>
            <a:xfrm rot="10427177">
              <a:off x="15607745" y="5905477"/>
              <a:ext cx="1166864" cy="122643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D65C1A5-23A3-0C3A-0501-DDAEFF439DD5}"/>
                </a:ext>
              </a:extLst>
            </p:cNvPr>
            <p:cNvSpPr/>
            <p:nvPr/>
          </p:nvSpPr>
          <p:spPr>
            <a:xfrm rot="10427177">
              <a:off x="17279925" y="7591826"/>
              <a:ext cx="911057" cy="93341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15031B1-8FDD-058F-60E6-E3FD3EA07DDD}"/>
                </a:ext>
              </a:extLst>
            </p:cNvPr>
            <p:cNvSpPr/>
            <p:nvPr/>
          </p:nvSpPr>
          <p:spPr>
            <a:xfrm rot="10427177">
              <a:off x="16223837" y="9020432"/>
              <a:ext cx="491245" cy="4774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FF3C20-82EC-35D4-FDA8-825F6B3D47ED}"/>
              </a:ext>
            </a:extLst>
          </p:cNvPr>
          <p:cNvGrpSpPr/>
          <p:nvPr/>
        </p:nvGrpSpPr>
        <p:grpSpPr>
          <a:xfrm rot="10427177">
            <a:off x="14612510" y="2025811"/>
            <a:ext cx="8016420" cy="7385720"/>
            <a:chOff x="-4649222" y="2804068"/>
            <a:chExt cx="8016420" cy="734215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31B6E8C-BD60-5D36-A01A-0D8105FD15D5}"/>
                </a:ext>
              </a:extLst>
            </p:cNvPr>
            <p:cNvSpPr/>
            <p:nvPr/>
          </p:nvSpPr>
          <p:spPr>
            <a:xfrm>
              <a:off x="2200334" y="3553995"/>
              <a:ext cx="1166864" cy="12192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83540E2-651D-BAB2-E9B4-0FFDDAC8B638}"/>
                </a:ext>
              </a:extLst>
            </p:cNvPr>
            <p:cNvSpPr/>
            <p:nvPr/>
          </p:nvSpPr>
          <p:spPr>
            <a:xfrm>
              <a:off x="-4649222" y="2804068"/>
              <a:ext cx="7107201" cy="7342158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5DD285-5C74-97D9-8D95-2024D6946056}"/>
              </a:ext>
            </a:extLst>
          </p:cNvPr>
          <p:cNvGrpSpPr/>
          <p:nvPr/>
        </p:nvGrpSpPr>
        <p:grpSpPr>
          <a:xfrm>
            <a:off x="1891904" y="1277190"/>
            <a:ext cx="5463792" cy="6943932"/>
            <a:chOff x="6411607" y="509157"/>
            <a:chExt cx="5463792" cy="69439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013FD4-FF8B-133C-BE38-0F3B821FE828}"/>
                </a:ext>
              </a:extLst>
            </p:cNvPr>
            <p:cNvSpPr txBox="1"/>
            <p:nvPr/>
          </p:nvSpPr>
          <p:spPr>
            <a:xfrm>
              <a:off x="6788705" y="509157"/>
              <a:ext cx="47105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44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แถวหนากระดานหมูปดระยะ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382E6437-DD47-25FA-6FA4-F273F6F879A3}"/>
                </a:ext>
              </a:extLst>
            </p:cNvPr>
            <p:cNvSpPr/>
            <p:nvPr/>
          </p:nvSpPr>
          <p:spPr>
            <a:xfrm rot="5400000">
              <a:off x="8372895" y="1351079"/>
              <a:ext cx="1542210" cy="13716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EDB72A4-AB64-57E3-C933-D3CE232F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607" y="2976019"/>
              <a:ext cx="5463792" cy="4477070"/>
            </a:xfrm>
            <a:prstGeom prst="flowChartAlternateProcess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CC656E-328E-810C-E5EF-9FA22F1AD6AA}"/>
              </a:ext>
            </a:extLst>
          </p:cNvPr>
          <p:cNvGrpSpPr/>
          <p:nvPr/>
        </p:nvGrpSpPr>
        <p:grpSpPr>
          <a:xfrm>
            <a:off x="9569132" y="1277189"/>
            <a:ext cx="5697006" cy="6977841"/>
            <a:chOff x="9569132" y="1277189"/>
            <a:chExt cx="5697006" cy="69778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F32EF5-40F7-9C76-95AA-380B3E023F83}"/>
                </a:ext>
              </a:extLst>
            </p:cNvPr>
            <p:cNvSpPr txBox="1"/>
            <p:nvPr/>
          </p:nvSpPr>
          <p:spPr>
            <a:xfrm>
              <a:off x="10155599" y="1277189"/>
              <a:ext cx="49846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h-TH" sz="4400" b="1" dirty="0">
                  <a:solidFill>
                    <a:srgbClr val="00206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แถวหน้ากระดานหมู่เปิดระยะ</a:t>
              </a: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370FF78F-761E-018C-43AE-8CDA2D0D0C40}"/>
                </a:ext>
              </a:extLst>
            </p:cNvPr>
            <p:cNvSpPr/>
            <p:nvPr/>
          </p:nvSpPr>
          <p:spPr>
            <a:xfrm rot="5400000">
              <a:off x="11713882" y="2144636"/>
              <a:ext cx="1542210" cy="1371600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5BB57B1-156A-38E9-4861-5B003AAFD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69132" y="3744052"/>
              <a:ext cx="5697006" cy="4510978"/>
            </a:xfrm>
            <a:prstGeom prst="flowChartAlternateProcess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088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265215" y="0"/>
            <a:ext cx="12022786" cy="10287000"/>
            <a:chOff x="0" y="0"/>
            <a:chExt cx="27093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1" cy="2709333"/>
            </a:xfrm>
            <a:custGeom>
              <a:avLst/>
              <a:gdLst/>
              <a:ahLst/>
              <a:cxnLst/>
              <a:rect l="l" t="t" r="r" b="b"/>
              <a:pathLst>
                <a:path w="2709331" h="2709333">
                  <a:moveTo>
                    <a:pt x="0" y="0"/>
                  </a:moveTo>
                  <a:lnTo>
                    <a:pt x="2709331" y="0"/>
                  </a:lnTo>
                  <a:lnTo>
                    <a:pt x="2709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id="{529AF8E9-250A-9644-F2A9-1006A1C03347}"/>
              </a:ext>
            </a:extLst>
          </p:cNvPr>
          <p:cNvGrpSpPr/>
          <p:nvPr/>
        </p:nvGrpSpPr>
        <p:grpSpPr>
          <a:xfrm>
            <a:off x="-46827" y="23737"/>
            <a:ext cx="18347897" cy="4471748"/>
            <a:chOff x="0" y="0"/>
            <a:chExt cx="4832368" cy="1177744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10F46979-D1F5-3F27-2DB1-BE182DF59A8F}"/>
                </a:ext>
              </a:extLst>
            </p:cNvPr>
            <p:cNvSpPr/>
            <p:nvPr/>
          </p:nvSpPr>
          <p:spPr>
            <a:xfrm>
              <a:off x="0" y="0"/>
              <a:ext cx="4832368" cy="1177744"/>
            </a:xfrm>
            <a:custGeom>
              <a:avLst/>
              <a:gdLst/>
              <a:ahLst/>
              <a:cxnLst/>
              <a:rect l="l" t="t" r="r" b="b"/>
              <a:pathLst>
                <a:path w="4832368" h="1177744">
                  <a:moveTo>
                    <a:pt x="0" y="0"/>
                  </a:moveTo>
                  <a:lnTo>
                    <a:pt x="4832368" y="0"/>
                  </a:lnTo>
                  <a:lnTo>
                    <a:pt x="4832368" y="1177744"/>
                  </a:lnTo>
                  <a:lnTo>
                    <a:pt x="0" y="1177744"/>
                  </a:lnTo>
                  <a:close/>
                </a:path>
              </a:pathLst>
            </a:custGeom>
            <a:solidFill>
              <a:srgbClr val="9BE9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B769203B-F9DC-F762-72B5-601649450191}"/>
                </a:ext>
              </a:extLst>
            </p:cNvPr>
            <p:cNvSpPr txBox="1"/>
            <p:nvPr/>
          </p:nvSpPr>
          <p:spPr>
            <a:xfrm>
              <a:off x="0" y="-38100"/>
              <a:ext cx="4832368" cy="121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Freeform 11">
            <a:extLst>
              <a:ext uri="{FF2B5EF4-FFF2-40B4-BE49-F238E27FC236}">
                <a16:creationId xmlns:a16="http://schemas.microsoft.com/office/drawing/2014/main" id="{B5C05BF3-EDFF-E372-5B45-6423424EB246}"/>
              </a:ext>
            </a:extLst>
          </p:cNvPr>
          <p:cNvSpPr/>
          <p:nvPr/>
        </p:nvSpPr>
        <p:spPr>
          <a:xfrm>
            <a:off x="15354315" y="207374"/>
            <a:ext cx="2497972" cy="2457096"/>
          </a:xfrm>
          <a:custGeom>
            <a:avLst/>
            <a:gdLst/>
            <a:ahLst/>
            <a:cxnLst/>
            <a:rect l="l" t="t" r="r" b="b"/>
            <a:pathLst>
              <a:path w="2497972" h="2457096">
                <a:moveTo>
                  <a:pt x="0" y="0"/>
                </a:moveTo>
                <a:lnTo>
                  <a:pt x="2497971" y="0"/>
                </a:lnTo>
                <a:lnTo>
                  <a:pt x="2497971" y="2457096"/>
                </a:lnTo>
                <a:lnTo>
                  <a:pt x="0" y="245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0B72ED08-A788-23A7-0ACA-25A850E095C9}"/>
              </a:ext>
            </a:extLst>
          </p:cNvPr>
          <p:cNvSpPr/>
          <p:nvPr/>
        </p:nvSpPr>
        <p:spPr>
          <a:xfrm>
            <a:off x="-46827" y="-69047"/>
            <a:ext cx="3317088" cy="1641958"/>
          </a:xfrm>
          <a:custGeom>
            <a:avLst/>
            <a:gdLst/>
            <a:ahLst/>
            <a:cxnLst/>
            <a:rect l="l" t="t" r="r" b="b"/>
            <a:pathLst>
              <a:path w="3317088" h="1641958">
                <a:moveTo>
                  <a:pt x="0" y="0"/>
                </a:moveTo>
                <a:lnTo>
                  <a:pt x="3317087" y="0"/>
                </a:lnTo>
                <a:lnTo>
                  <a:pt x="3317087" y="1641959"/>
                </a:lnTo>
                <a:lnTo>
                  <a:pt x="0" y="1641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C0D33425-9816-706B-A2A3-CDC478FBD02B}"/>
              </a:ext>
            </a:extLst>
          </p:cNvPr>
          <p:cNvSpPr/>
          <p:nvPr/>
        </p:nvSpPr>
        <p:spPr>
          <a:xfrm rot="297651">
            <a:off x="12421409" y="292158"/>
            <a:ext cx="2425658" cy="1111392"/>
          </a:xfrm>
          <a:custGeom>
            <a:avLst/>
            <a:gdLst/>
            <a:ahLst/>
            <a:cxnLst/>
            <a:rect l="l" t="t" r="r" b="b"/>
            <a:pathLst>
              <a:path w="2425658" h="1111392">
                <a:moveTo>
                  <a:pt x="0" y="0"/>
                </a:moveTo>
                <a:lnTo>
                  <a:pt x="2425658" y="0"/>
                </a:lnTo>
                <a:lnTo>
                  <a:pt x="2425658" y="1111393"/>
                </a:lnTo>
                <a:lnTo>
                  <a:pt x="0" y="111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4A635DE2-E41E-C787-513A-2C246AE2DB1E}"/>
              </a:ext>
            </a:extLst>
          </p:cNvPr>
          <p:cNvSpPr/>
          <p:nvPr/>
        </p:nvSpPr>
        <p:spPr>
          <a:xfrm>
            <a:off x="154125" y="3200629"/>
            <a:ext cx="3635414" cy="5566868"/>
          </a:xfrm>
          <a:custGeom>
            <a:avLst/>
            <a:gdLst/>
            <a:ahLst/>
            <a:cxnLst/>
            <a:rect l="l" t="t" r="r" b="b"/>
            <a:pathLst>
              <a:path w="5394163" h="8260024">
                <a:moveTo>
                  <a:pt x="0" y="0"/>
                </a:moveTo>
                <a:lnTo>
                  <a:pt x="5394163" y="0"/>
                </a:lnTo>
                <a:lnTo>
                  <a:pt x="5394163" y="8260024"/>
                </a:lnTo>
                <a:lnTo>
                  <a:pt x="0" y="8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500B2AD2-F1B1-95C5-7D0C-905B2BD21F58}"/>
              </a:ext>
            </a:extLst>
          </p:cNvPr>
          <p:cNvSpPr/>
          <p:nvPr/>
        </p:nvSpPr>
        <p:spPr>
          <a:xfrm>
            <a:off x="314110" y="6759260"/>
            <a:ext cx="3833869" cy="3039212"/>
          </a:xfrm>
          <a:custGeom>
            <a:avLst/>
            <a:gdLst/>
            <a:ahLst/>
            <a:cxnLst/>
            <a:rect l="l" t="t" r="r" b="b"/>
            <a:pathLst>
              <a:path w="3833869" h="3039212">
                <a:moveTo>
                  <a:pt x="0" y="0"/>
                </a:moveTo>
                <a:lnTo>
                  <a:pt x="3833869" y="0"/>
                </a:lnTo>
                <a:lnTo>
                  <a:pt x="3833869" y="3039213"/>
                </a:lnTo>
                <a:lnTo>
                  <a:pt x="0" y="30392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7" name="Group 13">
            <a:extLst>
              <a:ext uri="{FF2B5EF4-FFF2-40B4-BE49-F238E27FC236}">
                <a16:creationId xmlns:a16="http://schemas.microsoft.com/office/drawing/2014/main" id="{51D4CCE3-0665-C68F-8E2C-6716ED51FC8C}"/>
              </a:ext>
            </a:extLst>
          </p:cNvPr>
          <p:cNvGrpSpPr/>
          <p:nvPr/>
        </p:nvGrpSpPr>
        <p:grpSpPr>
          <a:xfrm>
            <a:off x="312763" y="8000091"/>
            <a:ext cx="4868837" cy="2248518"/>
            <a:chOff x="0" y="0"/>
            <a:chExt cx="6491783" cy="2998024"/>
          </a:xfrm>
        </p:grpSpPr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45251BB-16BC-953B-235A-A4E6330A053E}"/>
                </a:ext>
              </a:extLst>
            </p:cNvPr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5BF7708-9C67-6631-FE40-88A04ACFF1EF}"/>
                </a:ext>
              </a:extLst>
            </p:cNvPr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2F3FD5FF-1B23-EC45-7849-D1D0D6A5D8A5}"/>
                </a:ext>
              </a:extLst>
            </p:cNvPr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50B2DFE-9EDF-5B8B-7DEF-C8BB1C730246}"/>
                </a:ext>
              </a:extLst>
            </p:cNvPr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2" name="TextBox 8">
            <a:extLst>
              <a:ext uri="{FF2B5EF4-FFF2-40B4-BE49-F238E27FC236}">
                <a16:creationId xmlns:a16="http://schemas.microsoft.com/office/drawing/2014/main" id="{13690EE4-4665-2D0B-A0CC-45AD0EF921BE}"/>
              </a:ext>
            </a:extLst>
          </p:cNvPr>
          <p:cNvSpPr txBox="1"/>
          <p:nvPr/>
        </p:nvSpPr>
        <p:spPr>
          <a:xfrm>
            <a:off x="4865560" y="3359406"/>
            <a:ext cx="9002838" cy="1103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9600" b="1" spc="300" dirty="0">
                <a:solidFill>
                  <a:srgbClr val="002060"/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สาระการเรียนรู้</a:t>
            </a:r>
            <a:endParaRPr lang="en-US" sz="9600" b="1" spc="300" dirty="0">
              <a:solidFill>
                <a:srgbClr val="002060"/>
              </a:solidFill>
              <a:latin typeface="Bai Jamjuree" panose="00000500000000000000" pitchFamily="2" charset="-34"/>
              <a:ea typeface="Helios Extended Bold"/>
              <a:cs typeface="Bai Jamjuree" panose="00000500000000000000" pitchFamily="2" charset="-34"/>
              <a:sym typeface="Helios Extended Bold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641BF9-1D1F-6175-527B-359E4FEE7688}"/>
              </a:ext>
            </a:extLst>
          </p:cNvPr>
          <p:cNvGrpSpPr/>
          <p:nvPr/>
        </p:nvGrpSpPr>
        <p:grpSpPr>
          <a:xfrm>
            <a:off x="7074703" y="5006340"/>
            <a:ext cx="5791200" cy="830997"/>
            <a:chOff x="8826631" y="1684355"/>
            <a:chExt cx="5791200" cy="830997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8BF5C5DF-A44F-9DC0-1D38-1C2D43DA6B21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5" name="กล่องข้อความ 17">
              <a:extLst>
                <a:ext uri="{FF2B5EF4-FFF2-40B4-BE49-F238E27FC236}">
                  <a16:creationId xmlns:a16="http://schemas.microsoft.com/office/drawing/2014/main" id="{2E9571C4-7F66-3B34-6051-8E0E91386E70}"/>
                </a:ext>
              </a:extLst>
            </p:cNvPr>
            <p:cNvSpPr txBox="1"/>
            <p:nvPr/>
          </p:nvSpPr>
          <p:spPr>
            <a:xfrm>
              <a:off x="8826631" y="1684355"/>
              <a:ext cx="57912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 rtl="0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1.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การฝึกบุคคลท่าถืออาวุธ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597271-0608-8108-4B8C-6692A4359A84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033674-1EFF-7B48-B64F-57F147905ABF}"/>
              </a:ext>
            </a:extLst>
          </p:cNvPr>
          <p:cNvGrpSpPr/>
          <p:nvPr/>
        </p:nvGrpSpPr>
        <p:grpSpPr>
          <a:xfrm>
            <a:off x="7074703" y="5878000"/>
            <a:ext cx="7898747" cy="830997"/>
            <a:chOff x="8926011" y="1700814"/>
            <a:chExt cx="7898747" cy="830997"/>
          </a:xfrm>
        </p:grpSpPr>
        <p:sp>
          <p:nvSpPr>
            <p:cNvPr id="18" name="Rounded Rectangle 92">
              <a:extLst>
                <a:ext uri="{FF2B5EF4-FFF2-40B4-BE49-F238E27FC236}">
                  <a16:creationId xmlns:a16="http://schemas.microsoft.com/office/drawing/2014/main" id="{BBB22942-FDED-F800-F7E1-2C3C0B60E889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9" name="กล่องข้อความ 17">
              <a:extLst>
                <a:ext uri="{FF2B5EF4-FFF2-40B4-BE49-F238E27FC236}">
                  <a16:creationId xmlns:a16="http://schemas.microsoft.com/office/drawing/2014/main" id="{73482DDD-D7DD-2A4B-E598-77A18238A431}"/>
                </a:ext>
              </a:extLst>
            </p:cNvPr>
            <p:cNvSpPr txBox="1"/>
            <p:nvPr/>
          </p:nvSpPr>
          <p:spPr>
            <a:xfrm>
              <a:off x="8926011" y="1700814"/>
              <a:ext cx="78987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2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การใช้ไม้ง่ามป้องกันตัว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862927-66C4-E9B9-9D0E-8E83D4477A0C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7EA927-3288-73ED-AEC2-25691874603C}"/>
              </a:ext>
            </a:extLst>
          </p:cNvPr>
          <p:cNvGrpSpPr/>
          <p:nvPr/>
        </p:nvGrpSpPr>
        <p:grpSpPr>
          <a:xfrm>
            <a:off x="7089973" y="6692681"/>
            <a:ext cx="7898747" cy="830997"/>
            <a:chOff x="8926011" y="1700814"/>
            <a:chExt cx="7898747" cy="830997"/>
          </a:xfrm>
        </p:grpSpPr>
        <p:sp>
          <p:nvSpPr>
            <p:cNvPr id="3" name="Rounded Rectangle 92">
              <a:extLst>
                <a:ext uri="{FF2B5EF4-FFF2-40B4-BE49-F238E27FC236}">
                  <a16:creationId xmlns:a16="http://schemas.microsoft.com/office/drawing/2014/main" id="{855D19CB-1D09-6597-E14B-C9532E17F024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7" name="กล่องข้อความ 17">
              <a:extLst>
                <a:ext uri="{FF2B5EF4-FFF2-40B4-BE49-F238E27FC236}">
                  <a16:creationId xmlns:a16="http://schemas.microsoft.com/office/drawing/2014/main" id="{FE020097-928F-A31F-9B42-9C4AC9C72C92}"/>
                </a:ext>
              </a:extLst>
            </p:cNvPr>
            <p:cNvSpPr txBox="1"/>
            <p:nvPr/>
          </p:nvSpPr>
          <p:spPr>
            <a:xfrm>
              <a:off x="8926011" y="1700814"/>
              <a:ext cx="78987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3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การฝึกระเบียบแถวเป็นหมู่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945287-3CB8-3806-2964-CD1B491E118F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D6C8431-DCC9-0763-AE19-FB8FA9F88B33}"/>
              </a:ext>
            </a:extLst>
          </p:cNvPr>
          <p:cNvGrpSpPr/>
          <p:nvPr/>
        </p:nvGrpSpPr>
        <p:grpSpPr>
          <a:xfrm>
            <a:off x="7089973" y="7485654"/>
            <a:ext cx="7898747" cy="830997"/>
            <a:chOff x="8926011" y="1700814"/>
            <a:chExt cx="7898747" cy="830997"/>
          </a:xfrm>
        </p:grpSpPr>
        <p:sp>
          <p:nvSpPr>
            <p:cNvPr id="10" name="Rounded Rectangle 92">
              <a:extLst>
                <a:ext uri="{FF2B5EF4-FFF2-40B4-BE49-F238E27FC236}">
                  <a16:creationId xmlns:a16="http://schemas.microsoft.com/office/drawing/2014/main" id="{5C829E5B-6DFF-05DA-3B44-2513FDA0AFFA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1" name="กล่องข้อความ 17">
              <a:extLst>
                <a:ext uri="{FF2B5EF4-FFF2-40B4-BE49-F238E27FC236}">
                  <a16:creationId xmlns:a16="http://schemas.microsoft.com/office/drawing/2014/main" id="{988221AC-D020-3906-C918-5E99436D7E03}"/>
                </a:ext>
              </a:extLst>
            </p:cNvPr>
            <p:cNvSpPr txBox="1"/>
            <p:nvPr/>
          </p:nvSpPr>
          <p:spPr>
            <a:xfrm>
              <a:off x="8926011" y="1700814"/>
              <a:ext cx="78987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4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การศึกษาระเบียบแถวของกอง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2D6F1D2-6498-ECC7-B956-2762CFFCCCF6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2BC53D-FF9B-10B2-50B4-FC45DA4ECC7B}"/>
              </a:ext>
            </a:extLst>
          </p:cNvPr>
          <p:cNvGrpSpPr/>
          <p:nvPr/>
        </p:nvGrpSpPr>
        <p:grpSpPr>
          <a:xfrm>
            <a:off x="7089973" y="8325187"/>
            <a:ext cx="7898747" cy="830997"/>
            <a:chOff x="8926011" y="1700814"/>
            <a:chExt cx="7898747" cy="830997"/>
          </a:xfrm>
        </p:grpSpPr>
        <p:sp>
          <p:nvSpPr>
            <p:cNvPr id="22" name="Rounded Rectangle 92">
              <a:extLst>
                <a:ext uri="{FF2B5EF4-FFF2-40B4-BE49-F238E27FC236}">
                  <a16:creationId xmlns:a16="http://schemas.microsoft.com/office/drawing/2014/main" id="{006F33F4-E4D8-9ADF-C6FF-DCE70EA7FC4D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23" name="กล่องข้อความ 17">
              <a:extLst>
                <a:ext uri="{FF2B5EF4-FFF2-40B4-BE49-F238E27FC236}">
                  <a16:creationId xmlns:a16="http://schemas.microsoft.com/office/drawing/2014/main" id="{177E8319-3CCA-EEEB-677A-A54D1305E365}"/>
                </a:ext>
              </a:extLst>
            </p:cNvPr>
            <p:cNvSpPr txBox="1"/>
            <p:nvPr/>
          </p:nvSpPr>
          <p:spPr>
            <a:xfrm>
              <a:off x="8926011" y="1700814"/>
              <a:ext cx="78987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5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การสวนสนาม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9D4881C-229F-52DF-F706-F501D396BF94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886696"/>
            <a:ext cx="18288000" cy="6400304"/>
            <a:chOff x="0" y="0"/>
            <a:chExt cx="4816593" cy="16856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685677"/>
            </a:xfrm>
            <a:custGeom>
              <a:avLst/>
              <a:gdLst/>
              <a:ahLst/>
              <a:cxnLst/>
              <a:rect l="l" t="t" r="r" b="b"/>
              <a:pathLst>
                <a:path w="4816592" h="1685677">
                  <a:moveTo>
                    <a:pt x="0" y="0"/>
                  </a:moveTo>
                  <a:lnTo>
                    <a:pt x="4816592" y="0"/>
                  </a:lnTo>
                  <a:lnTo>
                    <a:pt x="4816592" y="1685677"/>
                  </a:lnTo>
                  <a:lnTo>
                    <a:pt x="0" y="1685677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733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7456224" y="789698"/>
            <a:ext cx="248490" cy="24849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2" name="Freeform 10">
            <a:extLst>
              <a:ext uri="{FF2B5EF4-FFF2-40B4-BE49-F238E27FC236}">
                <a16:creationId xmlns:a16="http://schemas.microsoft.com/office/drawing/2014/main" id="{34A9ABA7-E6C2-51FB-C91E-343D894C985D}"/>
              </a:ext>
            </a:extLst>
          </p:cNvPr>
          <p:cNvSpPr/>
          <p:nvPr/>
        </p:nvSpPr>
        <p:spPr>
          <a:xfrm rot="5400000" flipH="1">
            <a:off x="12285898" y="-1760495"/>
            <a:ext cx="7597482" cy="7277127"/>
          </a:xfrm>
          <a:custGeom>
            <a:avLst/>
            <a:gdLst/>
            <a:ahLst/>
            <a:cxnLst/>
            <a:rect l="l" t="t" r="r" b="b"/>
            <a:pathLst>
              <a:path w="7597482" h="7277127">
                <a:moveTo>
                  <a:pt x="7597483" y="0"/>
                </a:moveTo>
                <a:lnTo>
                  <a:pt x="0" y="0"/>
                </a:lnTo>
                <a:lnTo>
                  <a:pt x="0" y="7277126"/>
                </a:lnTo>
                <a:lnTo>
                  <a:pt x="7597483" y="7277126"/>
                </a:lnTo>
                <a:lnTo>
                  <a:pt x="75974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1491D6-2FC7-734A-E4D2-191183F55874}"/>
              </a:ext>
            </a:extLst>
          </p:cNvPr>
          <p:cNvGrpSpPr/>
          <p:nvPr/>
        </p:nvGrpSpPr>
        <p:grpSpPr>
          <a:xfrm>
            <a:off x="1165368" y="603787"/>
            <a:ext cx="3313020" cy="878964"/>
            <a:chOff x="3735762" y="2369440"/>
            <a:chExt cx="3313020" cy="878964"/>
          </a:xfrm>
        </p:grpSpPr>
        <p:sp>
          <p:nvSpPr>
            <p:cNvPr id="27" name="Rounded Rectangle 18">
              <a:extLst>
                <a:ext uri="{FF2B5EF4-FFF2-40B4-BE49-F238E27FC236}">
                  <a16:creationId xmlns:a16="http://schemas.microsoft.com/office/drawing/2014/main" id="{E718377E-E3AC-F703-4718-484B15E1D506}"/>
                </a:ext>
              </a:extLst>
            </p:cNvPr>
            <p:cNvSpPr/>
            <p:nvPr/>
          </p:nvSpPr>
          <p:spPr>
            <a:xfrm>
              <a:off x="3735762" y="2369440"/>
              <a:ext cx="3160618" cy="8789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TextBox 2">
              <a:extLst>
                <a:ext uri="{FF2B5EF4-FFF2-40B4-BE49-F238E27FC236}">
                  <a16:creationId xmlns:a16="http://schemas.microsoft.com/office/drawing/2014/main" id="{28C6DD0A-84DF-9919-2C08-B950CCA041B2}"/>
                </a:ext>
              </a:extLst>
            </p:cNvPr>
            <p:cNvSpPr txBox="1"/>
            <p:nvPr/>
          </p:nvSpPr>
          <p:spPr>
            <a:xfrm>
              <a:off x="4118357" y="2660250"/>
              <a:ext cx="2930425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u="none" dirty="0">
                  <a:solidFill>
                    <a:schemeClr val="bg1"/>
                  </a:solidFill>
                  <a:latin typeface="TH Sarabun New" panose="020B0500040200020003" pitchFamily="34" charset="-34"/>
                  <a:ea typeface="Quicksand Medium"/>
                  <a:cs typeface="TH Sarabun New" panose="020B0500040200020003" pitchFamily="34" charset="-34"/>
                  <a:sym typeface="Quicksand Medium"/>
                </a:rPr>
                <a:t>ขบวนเดินทาง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98A6365-73AF-E061-95C9-0AD19D73A3B0}"/>
              </a:ext>
            </a:extLst>
          </p:cNvPr>
          <p:cNvSpPr txBox="1"/>
          <p:nvPr/>
        </p:nvSpPr>
        <p:spPr>
          <a:xfrm>
            <a:off x="1547962" y="1676465"/>
            <a:ext cx="15192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ตามปกติกองใช้แถวตอนเรียงสาม หรือเรียงสอง เมื่อเดินตามสบายให้รองผู้กำกับลูกเสืออยู่ขวาแนวหลังของกอง และออกจากที่ประจำเป็นครั้งคราว เพื่อตรวจตราลูกเสือ เมื่อกองเดินเข้าระเบียบ รองผู้กำกับลูกเสือก็เข้าประจำหน้าที่ของตน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6E70D4-110A-E714-D5CD-E32626452EA2}"/>
              </a:ext>
            </a:extLst>
          </p:cNvPr>
          <p:cNvGrpSpPr/>
          <p:nvPr/>
        </p:nvGrpSpPr>
        <p:grpSpPr>
          <a:xfrm>
            <a:off x="1165368" y="3818320"/>
            <a:ext cx="5141818" cy="878964"/>
            <a:chOff x="3735762" y="2369440"/>
            <a:chExt cx="5141818" cy="878964"/>
          </a:xfrm>
        </p:grpSpPr>
        <p:sp>
          <p:nvSpPr>
            <p:cNvPr id="37" name="Rounded Rectangle 18">
              <a:extLst>
                <a:ext uri="{FF2B5EF4-FFF2-40B4-BE49-F238E27FC236}">
                  <a16:creationId xmlns:a16="http://schemas.microsoft.com/office/drawing/2014/main" id="{CE1FFD6C-CAFE-6519-F04B-FF62934D1BCD}"/>
                </a:ext>
              </a:extLst>
            </p:cNvPr>
            <p:cNvSpPr/>
            <p:nvPr/>
          </p:nvSpPr>
          <p:spPr>
            <a:xfrm>
              <a:off x="3735762" y="2369440"/>
              <a:ext cx="5141818" cy="8789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TextBox 2">
              <a:extLst>
                <a:ext uri="{FF2B5EF4-FFF2-40B4-BE49-F238E27FC236}">
                  <a16:creationId xmlns:a16="http://schemas.microsoft.com/office/drawing/2014/main" id="{C7CDE88C-9BCC-CC84-3A86-B0FA07AFE1FB}"/>
                </a:ext>
              </a:extLst>
            </p:cNvPr>
            <p:cNvSpPr txBox="1"/>
            <p:nvPr/>
          </p:nvSpPr>
          <p:spPr>
            <a:xfrm>
              <a:off x="4118357" y="2660250"/>
              <a:ext cx="4759223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u="none" dirty="0">
                  <a:solidFill>
                    <a:schemeClr val="bg1"/>
                  </a:solidFill>
                  <a:latin typeface="TH Sarabun New" panose="020B0500040200020003" pitchFamily="34" charset="-34"/>
                  <a:ea typeface="Quicksand Medium"/>
                  <a:cs typeface="TH Sarabun New" panose="020B0500040200020003" pitchFamily="34" charset="-34"/>
                  <a:sym typeface="Quicksand Medium"/>
                </a:rPr>
                <a:t>การเข้าแถวและการจัดแถว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236D051-EE28-3D0E-1CE9-3887DD11D97D}"/>
              </a:ext>
            </a:extLst>
          </p:cNvPr>
          <p:cNvSpPr txBox="1"/>
          <p:nvPr/>
        </p:nvSpPr>
        <p:spPr>
          <a:xfrm>
            <a:off x="1547961" y="4925366"/>
            <a:ext cx="15192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กองเข้าแถวเป็นแถวตอนหรือแถวหน้ากระดาน ทั้งการจัดแถวและการเลิกแถวอย่างเดียวกัน เมื่อกองจัดแถวเป็นแถวหน้ากระดาน 3 แถว หมู่ที่ 1 หมู่ที่ 2 ตั้งแถวตามที่กล่าวไว้ และนายหมู่ลูกเสือเข้าประจำปีกขวา หมู่ที่ 3 หมู่ที่ 4 เข้าแถวข้างหลังหมู่ที่ 1 เป็นแถวที่ 2 และหมู่ที่ 5 หมู่ที่ 6 เป็นแถวที่ 3 ตามลำดับ นายหมู่ลูกเสือตรวจตราการจัดแถวเมื่อจำเป็นด้วยเสียงค่อย ๆ จัดแถวเสร็จแล้วรองผู้กำกับลูกเสือบอก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“นิ่ง”</a:t>
            </a:r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3F392643-23F2-9FCB-6901-D3D1A74874E4}"/>
              </a:ext>
            </a:extLst>
          </p:cNvPr>
          <p:cNvSpPr/>
          <p:nvPr/>
        </p:nvSpPr>
        <p:spPr>
          <a:xfrm flipH="1">
            <a:off x="0" y="8619971"/>
            <a:ext cx="18288000" cy="1667029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131377"/>
            </a:stretch>
          </a:blip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074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338473" y="0"/>
            <a:ext cx="10949528" cy="10287000"/>
            <a:chOff x="0" y="0"/>
            <a:chExt cx="27093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1" cy="2709333"/>
            </a:xfrm>
            <a:custGeom>
              <a:avLst/>
              <a:gdLst/>
              <a:ahLst/>
              <a:cxnLst/>
              <a:rect l="l" t="t" r="r" b="b"/>
              <a:pathLst>
                <a:path w="2709331" h="2709333">
                  <a:moveTo>
                    <a:pt x="0" y="0"/>
                  </a:moveTo>
                  <a:lnTo>
                    <a:pt x="2709331" y="0"/>
                  </a:lnTo>
                  <a:lnTo>
                    <a:pt x="2709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7272" y="9105900"/>
            <a:ext cx="248490" cy="2484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B355CB-8E3F-4CEC-3BB4-882F747BDEE3}"/>
              </a:ext>
            </a:extLst>
          </p:cNvPr>
          <p:cNvGrpSpPr/>
          <p:nvPr/>
        </p:nvGrpSpPr>
        <p:grpSpPr>
          <a:xfrm>
            <a:off x="-1144757" y="2498618"/>
            <a:ext cx="2583237" cy="3592420"/>
            <a:chOff x="15607745" y="5905477"/>
            <a:chExt cx="2583237" cy="359242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216BD5D-6D0F-F38B-2DBB-FAFC203DA2E1}"/>
                </a:ext>
              </a:extLst>
            </p:cNvPr>
            <p:cNvSpPr/>
            <p:nvPr/>
          </p:nvSpPr>
          <p:spPr>
            <a:xfrm rot="10427177">
              <a:off x="15607745" y="5905477"/>
              <a:ext cx="1166864" cy="122643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58184F7-6177-47B9-FD6F-0A808312D66B}"/>
                </a:ext>
              </a:extLst>
            </p:cNvPr>
            <p:cNvSpPr/>
            <p:nvPr/>
          </p:nvSpPr>
          <p:spPr>
            <a:xfrm rot="10427177">
              <a:off x="17279925" y="7591826"/>
              <a:ext cx="911057" cy="93341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F7AF0FC-42B6-A8F3-2877-166376AD59E5}"/>
                </a:ext>
              </a:extLst>
            </p:cNvPr>
            <p:cNvSpPr/>
            <p:nvPr/>
          </p:nvSpPr>
          <p:spPr>
            <a:xfrm rot="10427177">
              <a:off x="16223837" y="9020432"/>
              <a:ext cx="491245" cy="4774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45DCE5-A4AC-96CF-6381-C7EF91FB44B0}"/>
              </a:ext>
            </a:extLst>
          </p:cNvPr>
          <p:cNvGrpSpPr/>
          <p:nvPr/>
        </p:nvGrpSpPr>
        <p:grpSpPr>
          <a:xfrm>
            <a:off x="1278288" y="581650"/>
            <a:ext cx="5141818" cy="878964"/>
            <a:chOff x="3735762" y="2369440"/>
            <a:chExt cx="5141818" cy="878964"/>
          </a:xfrm>
        </p:grpSpPr>
        <p:sp>
          <p:nvSpPr>
            <p:cNvPr id="17" name="Rounded Rectangle 18">
              <a:extLst>
                <a:ext uri="{FF2B5EF4-FFF2-40B4-BE49-F238E27FC236}">
                  <a16:creationId xmlns:a16="http://schemas.microsoft.com/office/drawing/2014/main" id="{FF75E0CD-4CFF-E15B-81D5-A7F96892E7A4}"/>
                </a:ext>
              </a:extLst>
            </p:cNvPr>
            <p:cNvSpPr/>
            <p:nvPr/>
          </p:nvSpPr>
          <p:spPr>
            <a:xfrm>
              <a:off x="3735762" y="2369440"/>
              <a:ext cx="5141818" cy="8789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extBox 2">
              <a:extLst>
                <a:ext uri="{FF2B5EF4-FFF2-40B4-BE49-F238E27FC236}">
                  <a16:creationId xmlns:a16="http://schemas.microsoft.com/office/drawing/2014/main" id="{AE36609A-99F1-54EF-AB74-FF9806EED310}"/>
                </a:ext>
              </a:extLst>
            </p:cNvPr>
            <p:cNvSpPr txBox="1"/>
            <p:nvPr/>
          </p:nvSpPr>
          <p:spPr>
            <a:xfrm>
              <a:off x="4118357" y="2660250"/>
              <a:ext cx="4759223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u="none" dirty="0">
                  <a:solidFill>
                    <a:schemeClr val="bg1"/>
                  </a:solidFill>
                  <a:latin typeface="TH Sarabun New" panose="020B0500040200020003" pitchFamily="34" charset="-34"/>
                  <a:ea typeface="Quicksand Medium"/>
                  <a:cs typeface="TH Sarabun New" panose="020B0500040200020003" pitchFamily="34" charset="-34"/>
                  <a:sym typeface="Quicksand Medium"/>
                </a:rPr>
                <a:t>การรวมและการขยายอาวุธ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F3633BD-1A8C-1E47-D9E4-B3AA175B6D5E}"/>
              </a:ext>
            </a:extLst>
          </p:cNvPr>
          <p:cNvSpPr txBox="1"/>
          <p:nvPr/>
        </p:nvSpPr>
        <p:spPr>
          <a:xfrm>
            <a:off x="1268995" y="1606019"/>
            <a:ext cx="162155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ในแถวหน้ากระดาน ลูกเสือรวมอาวุธเมื่ออยู่ในรูปแถวหน้ากระดาน โดยแต่ละหมู่รวมอาวุธไว้ข้างหน้าหมู่ของตน เมื่อมีคำสั่งว่า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“รวมอาวุธ”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ให้ลูกเสือคนที่ 2 และคนที่ 3 ก้าวออกมาข้างหน้า 1 ก้าว แล้วสอดไม้ง่ามเข้าด้วยกันหน้าหมู่ของตน ลูกเสือคนที่ 4 เอาไม้ง่ามสอด ลูกเสืออื่น ๆ ในหมู่พิงไม้ง่ามฝาก และนายหมู่ลูกเสือหรือรองนายหมู่ลูกเสือที่ปฏิบัติหน้าที่แทนพิงไม้ง่ามฝากเป็นคนสุดท้ายกับกระโจมของหมู่ต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5970A8-3E80-B90B-A553-DE0677B2518B}"/>
              </a:ext>
            </a:extLst>
          </p:cNvPr>
          <p:cNvGrpSpPr/>
          <p:nvPr/>
        </p:nvGrpSpPr>
        <p:grpSpPr>
          <a:xfrm>
            <a:off x="1320663" y="4735331"/>
            <a:ext cx="4684123" cy="878964"/>
            <a:chOff x="3735762" y="2369440"/>
            <a:chExt cx="4684123" cy="878964"/>
          </a:xfrm>
        </p:grpSpPr>
        <p:sp>
          <p:nvSpPr>
            <p:cNvPr id="21" name="Rounded Rectangle 18">
              <a:extLst>
                <a:ext uri="{FF2B5EF4-FFF2-40B4-BE49-F238E27FC236}">
                  <a16:creationId xmlns:a16="http://schemas.microsoft.com/office/drawing/2014/main" id="{3D59189D-8B21-165E-BFAE-136EBE17AA03}"/>
                </a:ext>
              </a:extLst>
            </p:cNvPr>
            <p:cNvSpPr/>
            <p:nvPr/>
          </p:nvSpPr>
          <p:spPr>
            <a:xfrm>
              <a:off x="3735762" y="2369440"/>
              <a:ext cx="4684123" cy="8789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TextBox 2">
              <a:extLst>
                <a:ext uri="{FF2B5EF4-FFF2-40B4-BE49-F238E27FC236}">
                  <a16:creationId xmlns:a16="http://schemas.microsoft.com/office/drawing/2014/main" id="{FF7B055A-EFAC-F0CA-0603-21E64A63684E}"/>
                </a:ext>
              </a:extLst>
            </p:cNvPr>
            <p:cNvSpPr txBox="1"/>
            <p:nvPr/>
          </p:nvSpPr>
          <p:spPr>
            <a:xfrm>
              <a:off x="4118358" y="2660251"/>
              <a:ext cx="4149128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u="none" dirty="0">
                  <a:solidFill>
                    <a:schemeClr val="bg1"/>
                  </a:solidFill>
                  <a:latin typeface="TH Sarabun New" panose="020B0500040200020003" pitchFamily="34" charset="-34"/>
                  <a:ea typeface="Quicksand Medium"/>
                  <a:cs typeface="TH Sarabun New" panose="020B0500040200020003" pitchFamily="34" charset="-34"/>
                  <a:sym typeface="Quicksand Medium"/>
                </a:rPr>
                <a:t>การปฏิบัติของกองแถว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CC3438-F6F5-1EE7-F5E4-EDCF71976956}"/>
              </a:ext>
            </a:extLst>
          </p:cNvPr>
          <p:cNvGrpSpPr/>
          <p:nvPr/>
        </p:nvGrpSpPr>
        <p:grpSpPr>
          <a:xfrm>
            <a:off x="7185474" y="5067300"/>
            <a:ext cx="5333999" cy="951178"/>
            <a:chOff x="7620000" y="3582723"/>
            <a:chExt cx="5333999" cy="95117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1D3A526-8106-410F-A5DD-321C558F553C}"/>
                </a:ext>
              </a:extLst>
            </p:cNvPr>
            <p:cNvGrpSpPr/>
            <p:nvPr/>
          </p:nvGrpSpPr>
          <p:grpSpPr>
            <a:xfrm>
              <a:off x="8058924" y="3582723"/>
              <a:ext cx="4895075" cy="951178"/>
              <a:chOff x="1676399" y="4653632"/>
              <a:chExt cx="4895075" cy="951178"/>
            </a:xfrm>
          </p:grpSpPr>
          <p:sp>
            <p:nvSpPr>
              <p:cNvPr id="29" name="Rounded Rectangle 30">
                <a:extLst>
                  <a:ext uri="{FF2B5EF4-FFF2-40B4-BE49-F238E27FC236}">
                    <a16:creationId xmlns:a16="http://schemas.microsoft.com/office/drawing/2014/main" id="{4B1BFD3F-5D46-C31D-42AB-951F12915049}"/>
                  </a:ext>
                </a:extLst>
              </p:cNvPr>
              <p:cNvSpPr/>
              <p:nvPr/>
            </p:nvSpPr>
            <p:spPr>
              <a:xfrm>
                <a:off x="1676399" y="4653632"/>
                <a:ext cx="4895075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01959F0-2349-713D-FCF9-60E4F4C3AE03}"/>
                  </a:ext>
                </a:extLst>
              </p:cNvPr>
              <p:cNvSpPr txBox="1"/>
              <p:nvPr/>
            </p:nvSpPr>
            <p:spPr>
              <a:xfrm>
                <a:off x="1969629" y="4820723"/>
                <a:ext cx="444944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4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การปฏิบัติของกองแถวตอน</a:t>
                </a: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AFD44B8-5D88-784F-E8CA-573C99A21858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C51FA5B-B9D4-4180-1033-1F4204054E58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ED1FCE-5A2D-50A3-C0F4-7D10AD2B9165}"/>
              </a:ext>
            </a:extLst>
          </p:cNvPr>
          <p:cNvGrpSpPr/>
          <p:nvPr/>
        </p:nvGrpSpPr>
        <p:grpSpPr>
          <a:xfrm>
            <a:off x="7185474" y="7581900"/>
            <a:ext cx="6553206" cy="951178"/>
            <a:chOff x="7620000" y="3582723"/>
            <a:chExt cx="6553206" cy="95117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7B818D2-33BB-D701-ADA9-8DBF57B2C972}"/>
                </a:ext>
              </a:extLst>
            </p:cNvPr>
            <p:cNvGrpSpPr/>
            <p:nvPr/>
          </p:nvGrpSpPr>
          <p:grpSpPr>
            <a:xfrm>
              <a:off x="8058924" y="3582723"/>
              <a:ext cx="6114282" cy="951178"/>
              <a:chOff x="1676399" y="4653632"/>
              <a:chExt cx="6114282" cy="951178"/>
            </a:xfrm>
          </p:grpSpPr>
          <p:sp>
            <p:nvSpPr>
              <p:cNvPr id="35" name="Rounded Rectangle 30">
                <a:extLst>
                  <a:ext uri="{FF2B5EF4-FFF2-40B4-BE49-F238E27FC236}">
                    <a16:creationId xmlns:a16="http://schemas.microsoft.com/office/drawing/2014/main" id="{08EF7235-57F4-38EA-77A0-8AC54A3FEDEE}"/>
                  </a:ext>
                </a:extLst>
              </p:cNvPr>
              <p:cNvSpPr/>
              <p:nvPr/>
            </p:nvSpPr>
            <p:spPr>
              <a:xfrm>
                <a:off x="1676399" y="4653632"/>
                <a:ext cx="6114282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8971F8-EDB2-C964-B1D2-8DCD4BE78994}"/>
                  </a:ext>
                </a:extLst>
              </p:cNvPr>
              <p:cNvSpPr txBox="1"/>
              <p:nvPr/>
            </p:nvSpPr>
            <p:spPr>
              <a:xfrm>
                <a:off x="1969629" y="4820723"/>
                <a:ext cx="5821052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4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การปฏิบัติของกองแถวหน้ากระดาน</a:t>
                </a: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FFD1DF8-7486-4CCF-4189-1C017777B118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376F6DD-C9E1-17DC-49BB-3FEC8D673CE5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38" name="Picture 37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24FCE759-CDE7-BD09-64BE-7F04C4CA8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12" y="6008224"/>
            <a:ext cx="3110691" cy="3950084"/>
          </a:xfrm>
          <a:prstGeom prst="flowChartConnector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87278E-6599-9D83-D352-378C188C4371}"/>
              </a:ext>
            </a:extLst>
          </p:cNvPr>
          <p:cNvSpPr txBox="1"/>
          <p:nvPr/>
        </p:nvSpPr>
        <p:spPr>
          <a:xfrm>
            <a:off x="7917628" y="6018477"/>
            <a:ext cx="9566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631825" algn="thaiDist">
              <a:tabLst>
                <a:tab pos="631825" algn="l"/>
              </a:tabLst>
            </a:pPr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กองแถวตอนทำท่าหัน เคลื่อนที่และทำไม้ง่ามเช่นเดียวกับการฝึกเป็นบุคคล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B9AED-8212-9D87-4030-3B7F4358C9EF}"/>
              </a:ext>
            </a:extLst>
          </p:cNvPr>
          <p:cNvSpPr txBox="1"/>
          <p:nvPr/>
        </p:nvSpPr>
        <p:spPr>
          <a:xfrm>
            <a:off x="7917627" y="8499590"/>
            <a:ext cx="9566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631825" algn="thaiDist">
              <a:tabLst>
                <a:tab pos="631825" algn="l"/>
              </a:tabLst>
            </a:pPr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กองแถวหน้ากระดานทำท่าหันและทำท่าอาวุธเป็นแถวชิด เช่นเดียวกับการฝึกเป็นบุคคล</a:t>
            </a:r>
          </a:p>
        </p:txBody>
      </p:sp>
    </p:spTree>
    <p:extLst>
      <p:ext uri="{BB962C8B-B14F-4D97-AF65-F5344CB8AC3E}">
        <p14:creationId xmlns:p14="http://schemas.microsoft.com/office/powerpoint/2010/main" val="243861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654E4-9A05-B316-7492-BAFAF4B05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52512615-5379-3F06-3249-1C2ADB0437E4}"/>
              </a:ext>
            </a:extLst>
          </p:cNvPr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5A29B5C-76A1-9C4B-D3D0-EDD87D2DE0D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CAE48A6-85DC-61E9-1A4B-8AF678326AE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0" name="Freeform 10">
            <a:extLst>
              <a:ext uri="{FF2B5EF4-FFF2-40B4-BE49-F238E27FC236}">
                <a16:creationId xmlns:a16="http://schemas.microsoft.com/office/drawing/2014/main" id="{4C948372-8EDF-3BCB-691E-4E2C3235560D}"/>
              </a:ext>
            </a:extLst>
          </p:cNvPr>
          <p:cNvSpPr/>
          <p:nvPr/>
        </p:nvSpPr>
        <p:spPr>
          <a:xfrm rot="5400000" flipH="1">
            <a:off x="12528631" y="-82560"/>
            <a:ext cx="5676811" cy="5841925"/>
          </a:xfrm>
          <a:custGeom>
            <a:avLst/>
            <a:gdLst/>
            <a:ahLst/>
            <a:cxnLst/>
            <a:rect l="l" t="t" r="r" b="b"/>
            <a:pathLst>
              <a:path w="7597482" h="7277127">
                <a:moveTo>
                  <a:pt x="7597483" y="0"/>
                </a:moveTo>
                <a:lnTo>
                  <a:pt x="0" y="0"/>
                </a:lnTo>
                <a:lnTo>
                  <a:pt x="0" y="7277126"/>
                </a:lnTo>
                <a:lnTo>
                  <a:pt x="7597483" y="7277126"/>
                </a:lnTo>
                <a:lnTo>
                  <a:pt x="75974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567" r="-33834" b="1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D1C459-D268-9E87-3F3C-D264B41A80C1}"/>
              </a:ext>
            </a:extLst>
          </p:cNvPr>
          <p:cNvGrpSpPr/>
          <p:nvPr/>
        </p:nvGrpSpPr>
        <p:grpSpPr>
          <a:xfrm>
            <a:off x="1867794" y="589218"/>
            <a:ext cx="8189324" cy="878964"/>
            <a:chOff x="3735762" y="2369440"/>
            <a:chExt cx="8189324" cy="878964"/>
          </a:xfrm>
        </p:grpSpPr>
        <p:sp>
          <p:nvSpPr>
            <p:cNvPr id="3" name="Rounded Rectangle 18">
              <a:extLst>
                <a:ext uri="{FF2B5EF4-FFF2-40B4-BE49-F238E27FC236}">
                  <a16:creationId xmlns:a16="http://schemas.microsoft.com/office/drawing/2014/main" id="{550E7128-207E-9552-9C4F-FE68CEB45396}"/>
                </a:ext>
              </a:extLst>
            </p:cNvPr>
            <p:cNvSpPr/>
            <p:nvPr/>
          </p:nvSpPr>
          <p:spPr>
            <a:xfrm>
              <a:off x="3735762" y="2369440"/>
              <a:ext cx="8189324" cy="8789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2AE409E0-7052-AD5D-50E0-51A4C08FE5E5}"/>
                </a:ext>
              </a:extLst>
            </p:cNvPr>
            <p:cNvSpPr txBox="1"/>
            <p:nvPr/>
          </p:nvSpPr>
          <p:spPr>
            <a:xfrm>
              <a:off x="4118357" y="2660250"/>
              <a:ext cx="7501900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u="none" dirty="0">
                  <a:solidFill>
                    <a:schemeClr val="bg1"/>
                  </a:solidFill>
                  <a:latin typeface="TH Sarabun New" panose="020B0500040200020003" pitchFamily="34" charset="-34"/>
                  <a:ea typeface="Quicksand Medium"/>
                  <a:cs typeface="TH Sarabun New" panose="020B0500040200020003" pitchFamily="34" charset="-34"/>
                  <a:sym typeface="Quicksand Medium"/>
                </a:rPr>
                <a:t>การเปลี่ยนรูปแถวและการเปลี่ยนทิศหน้าแถว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851041-7F10-8CC0-51AE-B0E636A2FE27}"/>
              </a:ext>
            </a:extLst>
          </p:cNvPr>
          <p:cNvGrpSpPr/>
          <p:nvPr/>
        </p:nvGrpSpPr>
        <p:grpSpPr>
          <a:xfrm>
            <a:off x="3038122" y="1829175"/>
            <a:ext cx="9688970" cy="951178"/>
            <a:chOff x="7620000" y="3582723"/>
            <a:chExt cx="9688970" cy="95117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8BD5DD8-E290-749B-3E73-A211309DA563}"/>
                </a:ext>
              </a:extLst>
            </p:cNvPr>
            <p:cNvGrpSpPr/>
            <p:nvPr/>
          </p:nvGrpSpPr>
          <p:grpSpPr>
            <a:xfrm>
              <a:off x="8058924" y="3582723"/>
              <a:ext cx="9250046" cy="951178"/>
              <a:chOff x="1676399" y="4653632"/>
              <a:chExt cx="9250046" cy="951178"/>
            </a:xfrm>
          </p:grpSpPr>
          <p:sp>
            <p:nvSpPr>
              <p:cNvPr id="32" name="Rounded Rectangle 30">
                <a:extLst>
                  <a:ext uri="{FF2B5EF4-FFF2-40B4-BE49-F238E27FC236}">
                    <a16:creationId xmlns:a16="http://schemas.microsoft.com/office/drawing/2014/main" id="{ADD70963-8BE0-B025-14AF-42EA71325838}"/>
                  </a:ext>
                </a:extLst>
              </p:cNvPr>
              <p:cNvSpPr/>
              <p:nvPr/>
            </p:nvSpPr>
            <p:spPr>
              <a:xfrm>
                <a:off x="1676399" y="4653632"/>
                <a:ext cx="8956816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B7B145-672F-BF05-1DAA-CCFE98014765}"/>
                  </a:ext>
                </a:extLst>
              </p:cNvPr>
              <p:cNvSpPr txBox="1"/>
              <p:nvPr/>
            </p:nvSpPr>
            <p:spPr>
              <a:xfrm>
                <a:off x="1969629" y="4820723"/>
                <a:ext cx="895681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กองแถวตอนจัดเปนแถวหนากระดาน โดยเปลี่ยนทิศหนาแถว</a:t>
                </a:r>
                <a:endParaRPr lang="th-TH" sz="40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536E42B-09CB-965B-2B2B-61811736B76F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53F58E-4C10-B97E-6084-588FB49BEBDF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F5723F-9028-6CF3-4CE4-DCCA21F4D8DE}"/>
              </a:ext>
            </a:extLst>
          </p:cNvPr>
          <p:cNvGrpSpPr/>
          <p:nvPr/>
        </p:nvGrpSpPr>
        <p:grpSpPr>
          <a:xfrm>
            <a:off x="3038122" y="6286500"/>
            <a:ext cx="9829800" cy="951178"/>
            <a:chOff x="7620000" y="3582723"/>
            <a:chExt cx="9829800" cy="95117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C877BB7-3BB1-A777-7913-F251BDEC5763}"/>
                </a:ext>
              </a:extLst>
            </p:cNvPr>
            <p:cNvGrpSpPr/>
            <p:nvPr/>
          </p:nvGrpSpPr>
          <p:grpSpPr>
            <a:xfrm>
              <a:off x="8058924" y="3582723"/>
              <a:ext cx="9390876" cy="951178"/>
              <a:chOff x="1676399" y="4653632"/>
              <a:chExt cx="9390876" cy="951178"/>
            </a:xfrm>
          </p:grpSpPr>
          <p:sp>
            <p:nvSpPr>
              <p:cNvPr id="38" name="Rounded Rectangle 30">
                <a:extLst>
                  <a:ext uri="{FF2B5EF4-FFF2-40B4-BE49-F238E27FC236}">
                    <a16:creationId xmlns:a16="http://schemas.microsoft.com/office/drawing/2014/main" id="{8AC8AE28-F505-025F-BDDB-344F97EE2461}"/>
                  </a:ext>
                </a:extLst>
              </p:cNvPr>
              <p:cNvSpPr/>
              <p:nvPr/>
            </p:nvSpPr>
            <p:spPr>
              <a:xfrm>
                <a:off x="1676399" y="4653632"/>
                <a:ext cx="9390876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43C8AC8-8FD5-81A6-1275-6ABD30292CE0}"/>
                  </a:ext>
                </a:extLst>
              </p:cNvPr>
              <p:cNvSpPr txBox="1"/>
              <p:nvPr/>
            </p:nvSpPr>
            <p:spPr>
              <a:xfrm>
                <a:off x="1969629" y="4820723"/>
                <a:ext cx="895681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กองแถวหนากระดานเปลี่ยนเปนแถวตอนโดยเปลี่ยนทิศหนาแถว</a:t>
                </a:r>
                <a:endParaRPr lang="th-TH" sz="40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1EE1F58-6431-BBA9-E63A-7D416AA86506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E279EC-B963-41EC-A71F-1AF3F8CC6537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1" name="Freeform 3">
            <a:extLst>
              <a:ext uri="{FF2B5EF4-FFF2-40B4-BE49-F238E27FC236}">
                <a16:creationId xmlns:a16="http://schemas.microsoft.com/office/drawing/2014/main" id="{8AE46240-98BE-F39E-BC7D-B69AA2A72AF0}"/>
              </a:ext>
            </a:extLst>
          </p:cNvPr>
          <p:cNvSpPr/>
          <p:nvPr/>
        </p:nvSpPr>
        <p:spPr>
          <a:xfrm>
            <a:off x="-96907" y="0"/>
            <a:ext cx="1494627" cy="10257864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9EBA6-CE04-2E4D-6DA1-793FC6BDC715}"/>
              </a:ext>
            </a:extLst>
          </p:cNvPr>
          <p:cNvSpPr txBox="1"/>
          <p:nvPr/>
        </p:nvSpPr>
        <p:spPr>
          <a:xfrm>
            <a:off x="2480272" y="2789502"/>
            <a:ext cx="142075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1) กองตอนเรียงสาม อยู่กับที่จัดเป็นแถวหน้ากระดานด้วยการบอก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“ซ้าย (ขวา)-หัน”</a:t>
            </a:r>
          </a:p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2) กองกำลังเดินเป็นแถวตอนเรียงสาม หยุดเป็นแถวหน้ากระดานโดยบอกให้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“ซ้าย (ขวา)-หัน”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ในเวลาเดิน ถ้าจะให้หยุดก็บอกให้หยุดเสียก่อนบอกหัน หรือจะบอกหันเสียก่อนบอกหยุดก็ได้</a:t>
            </a:r>
          </a:p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3) กองกำลังเป็นแถวตอนเรียงสาม หยุดเป็นแถวหน้ากระดาน หันหน้าไปในทิศทางเดิม โดยรองผู้กำกับลูกเสือบอกเปลี่ยนทิศให้เลี้ยวไปทางขวาก่อน แล้วจึงบอก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“หยุด”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9972D-E7CE-6F6E-890B-67D2BF2A9EF0}"/>
              </a:ext>
            </a:extLst>
          </p:cNvPr>
          <p:cNvSpPr txBox="1"/>
          <p:nvPr/>
        </p:nvSpPr>
        <p:spPr>
          <a:xfrm>
            <a:off x="2480272" y="7237678"/>
            <a:ext cx="14207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1) กองแถวหน้ากระดาน 3 แถว จัดเป็นแถวตอนเรียงสาม ทางขวา (ทางซ้าย) โดยสั่ง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“ขวา (ซ้าย) -หัน”</a:t>
            </a:r>
          </a:p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2) จัดแถวตอนเรียงสาม ไปข้างหน้า โดยบอกให้หันไปทางขวา ให้ออกเดิน แล้วเปลี่ยนทิศเลี้ยวไปทางซ้าย</a:t>
            </a:r>
            <a:endParaRPr lang="th-TH" sz="4000" b="1" i="1" dirty="0">
              <a:solidFill>
                <a:schemeClr val="accent6">
                  <a:lumMod val="50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284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0" name="Freeform 10">
            <a:extLst>
              <a:ext uri="{FF2B5EF4-FFF2-40B4-BE49-F238E27FC236}">
                <a16:creationId xmlns:a16="http://schemas.microsoft.com/office/drawing/2014/main" id="{45CF3AD4-BCFB-B0AE-806C-B7902195EEC7}"/>
              </a:ext>
            </a:extLst>
          </p:cNvPr>
          <p:cNvSpPr/>
          <p:nvPr/>
        </p:nvSpPr>
        <p:spPr>
          <a:xfrm rot="5400000" flipH="1">
            <a:off x="12528631" y="-82560"/>
            <a:ext cx="5676811" cy="5841925"/>
          </a:xfrm>
          <a:custGeom>
            <a:avLst/>
            <a:gdLst/>
            <a:ahLst/>
            <a:cxnLst/>
            <a:rect l="l" t="t" r="r" b="b"/>
            <a:pathLst>
              <a:path w="7597482" h="7277127">
                <a:moveTo>
                  <a:pt x="7597483" y="0"/>
                </a:moveTo>
                <a:lnTo>
                  <a:pt x="0" y="0"/>
                </a:lnTo>
                <a:lnTo>
                  <a:pt x="0" y="7277126"/>
                </a:lnTo>
                <a:lnTo>
                  <a:pt x="7597483" y="7277126"/>
                </a:lnTo>
                <a:lnTo>
                  <a:pt x="75974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567" r="-33834" b="1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636A29-BCAB-4584-5643-9EFF2D09B3F3}"/>
              </a:ext>
            </a:extLst>
          </p:cNvPr>
          <p:cNvGrpSpPr/>
          <p:nvPr/>
        </p:nvGrpSpPr>
        <p:grpSpPr>
          <a:xfrm>
            <a:off x="1905000" y="1145665"/>
            <a:ext cx="3160123" cy="878964"/>
            <a:chOff x="3735762" y="2369440"/>
            <a:chExt cx="3160123" cy="878964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08A5C16-E583-DFF6-B1FE-C1D2A323D4D7}"/>
                </a:ext>
              </a:extLst>
            </p:cNvPr>
            <p:cNvSpPr/>
            <p:nvPr/>
          </p:nvSpPr>
          <p:spPr>
            <a:xfrm>
              <a:off x="3735762" y="2369440"/>
              <a:ext cx="3160123" cy="8789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626ADB49-FB84-3ED7-18BB-0C6F7E6EC17B}"/>
                </a:ext>
              </a:extLst>
            </p:cNvPr>
            <p:cNvSpPr txBox="1"/>
            <p:nvPr/>
          </p:nvSpPr>
          <p:spPr>
            <a:xfrm>
              <a:off x="4118358" y="2660251"/>
              <a:ext cx="2777527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u="none" dirty="0">
                  <a:solidFill>
                    <a:schemeClr val="bg1"/>
                  </a:solidFill>
                  <a:latin typeface="TH Sarabun New" panose="020B0500040200020003" pitchFamily="34" charset="-34"/>
                  <a:ea typeface="Quicksand Medium"/>
                  <a:cs typeface="TH Sarabun New" panose="020B0500040200020003" pitchFamily="34" charset="-34"/>
                  <a:sym typeface="Quicksand Medium"/>
                </a:rPr>
                <a:t>ขบวนเดินทาง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7A1A992-F0C4-2DAD-C9F3-650C4B9157BC}"/>
              </a:ext>
            </a:extLst>
          </p:cNvPr>
          <p:cNvSpPr txBox="1"/>
          <p:nvPr/>
        </p:nvSpPr>
        <p:spPr>
          <a:xfrm>
            <a:off x="2287596" y="2506709"/>
            <a:ext cx="147232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สำหรับการฝึกประจำวันหรือในโอกาสที่ผู้บังคับบัญชาอยู่ห่างไกลลูกเสือ ใช้สัญญาณประเภทอื่น</a:t>
            </a:r>
          </a:p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ไม่สะดวกก็ใช้สัญญาณนกหวีดแทนคือ</a:t>
            </a:r>
          </a:p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1) หวีดยาว 1 ครั้ง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__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ถ้าเคลื่อนที่ให้หยุด ถ้าหยุดอยู่เตือน เตรียมตัวหรือคอยฟังคำสั่ง</a:t>
            </a:r>
          </a:p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2) หวีดยาว 2 ครั้ง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__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เดินต่อไป เคลื่อนที่ต่อไป ทำงานต่อไป</a:t>
            </a:r>
          </a:p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3) หวีดสั้น 1 ครั้ง, หวีดยาว 1 ครั้ง สลับกันไป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_ __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เกิดเหตุ</a:t>
            </a:r>
          </a:p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4) หวีดสั้น 3 ครั้ง หวีดยาว 1 ครั้ง ติดต่อกันไป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_ _ _ ___, _ _ __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เรียกนายหมู่ มารับคำสั่ง</a:t>
            </a:r>
          </a:p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5) หวีดสั้นติดกันหลาย ๆ ครั้ง (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_ _ _ _ _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_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ประชุม, รวม</a:t>
            </a:r>
          </a:p>
          <a:p>
            <a:r>
              <a:rPr lang="th-TH" sz="4000" b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หมายเหตุ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เมื่อจะใช้สัญญาณ (2) (3) (4) หรือ (5) ให้ใช้สัญญาณ (1) ก่อนทุกครั้ง</a:t>
            </a:r>
          </a:p>
        </p:txBody>
      </p:sp>
      <p:sp>
        <p:nvSpPr>
          <p:cNvPr id="41" name="Freeform 3">
            <a:extLst>
              <a:ext uri="{FF2B5EF4-FFF2-40B4-BE49-F238E27FC236}">
                <a16:creationId xmlns:a16="http://schemas.microsoft.com/office/drawing/2014/main" id="{9BFB93AD-6A26-4D5C-A758-A376415110CF}"/>
              </a:ext>
            </a:extLst>
          </p:cNvPr>
          <p:cNvSpPr/>
          <p:nvPr/>
        </p:nvSpPr>
        <p:spPr>
          <a:xfrm>
            <a:off x="-96907" y="0"/>
            <a:ext cx="1494627" cy="10257864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5971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4E51D33-3914-5625-87F2-4E834DCEC602}"/>
              </a:ext>
            </a:extLst>
          </p:cNvPr>
          <p:cNvGrpSpPr/>
          <p:nvPr/>
        </p:nvGrpSpPr>
        <p:grpSpPr>
          <a:xfrm>
            <a:off x="2362200" y="2889964"/>
            <a:ext cx="9829799" cy="878964"/>
            <a:chOff x="3735762" y="2369440"/>
            <a:chExt cx="9829799" cy="878964"/>
          </a:xfrm>
        </p:grpSpPr>
        <p:sp>
          <p:nvSpPr>
            <p:cNvPr id="35" name="Rounded Rectangle 18">
              <a:extLst>
                <a:ext uri="{FF2B5EF4-FFF2-40B4-BE49-F238E27FC236}">
                  <a16:creationId xmlns:a16="http://schemas.microsoft.com/office/drawing/2014/main" id="{C578CA91-0236-F1A3-1D1C-614A9916598C}"/>
                </a:ext>
              </a:extLst>
            </p:cNvPr>
            <p:cNvSpPr/>
            <p:nvPr/>
          </p:nvSpPr>
          <p:spPr>
            <a:xfrm>
              <a:off x="3735762" y="2369440"/>
              <a:ext cx="9829797" cy="8789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TextBox 2">
              <a:extLst>
                <a:ext uri="{FF2B5EF4-FFF2-40B4-BE49-F238E27FC236}">
                  <a16:creationId xmlns:a16="http://schemas.microsoft.com/office/drawing/2014/main" id="{CAFC691A-2C53-F069-1571-C96D7EAFE7F2}"/>
                </a:ext>
              </a:extLst>
            </p:cNvPr>
            <p:cNvSpPr txBox="1"/>
            <p:nvPr/>
          </p:nvSpPr>
          <p:spPr>
            <a:xfrm>
              <a:off x="4118356" y="2660250"/>
              <a:ext cx="9447205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dirty="0">
                  <a:solidFill>
                    <a:schemeClr val="bg1"/>
                  </a:solidFill>
                </a:rPr>
                <a:t>ขั้นตอนพิธีทบทวนคําปฏิญาณและสวนสนามลูกเสือ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6325481-DFC0-A6CD-3E59-5BB189109EC3}"/>
              </a:ext>
            </a:extLst>
          </p:cNvPr>
          <p:cNvGrpSpPr/>
          <p:nvPr/>
        </p:nvGrpSpPr>
        <p:grpSpPr>
          <a:xfrm>
            <a:off x="2362200" y="4246190"/>
            <a:ext cx="12326123" cy="951178"/>
            <a:chOff x="7620000" y="3582723"/>
            <a:chExt cx="12326123" cy="95117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917BFF6-FCA4-111A-1696-5D7A9753D5F8}"/>
                </a:ext>
              </a:extLst>
            </p:cNvPr>
            <p:cNvGrpSpPr/>
            <p:nvPr/>
          </p:nvGrpSpPr>
          <p:grpSpPr>
            <a:xfrm>
              <a:off x="8058923" y="3582723"/>
              <a:ext cx="11887200" cy="951178"/>
              <a:chOff x="1676398" y="4653632"/>
              <a:chExt cx="11887200" cy="951178"/>
            </a:xfrm>
          </p:grpSpPr>
          <p:sp>
            <p:nvSpPr>
              <p:cNvPr id="41" name="Rounded Rectangle 30">
                <a:extLst>
                  <a:ext uri="{FF2B5EF4-FFF2-40B4-BE49-F238E27FC236}">
                    <a16:creationId xmlns:a16="http://schemas.microsoft.com/office/drawing/2014/main" id="{717F8007-3F08-618D-5E0F-42119F18ACFF}"/>
                  </a:ext>
                </a:extLst>
              </p:cNvPr>
              <p:cNvSpPr/>
              <p:nvPr/>
            </p:nvSpPr>
            <p:spPr>
              <a:xfrm>
                <a:off x="1676398" y="4653632"/>
                <a:ext cx="11887200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C6D711-B555-C61B-C874-DDBF5E9BD60B}"/>
                  </a:ext>
                </a:extLst>
              </p:cNvPr>
              <p:cNvSpPr txBox="1"/>
              <p:nvPr/>
            </p:nvSpPr>
            <p:spPr>
              <a:xfrm>
                <a:off x="1969628" y="4820723"/>
                <a:ext cx="1134772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การจัดเตรียมสถานที่ ในการประกอบพิธีทบทวนกลาวคําปฏิญาณและสวนสนาม </a:t>
                </a:r>
                <a:endParaRPr lang="th-TH" sz="40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621ECCF-CCCC-F944-F953-53BC5EA20969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9C177D2-F012-E552-3AD5-5002C17850AB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0177509-E387-F1BB-347C-FED4C57B2121}"/>
              </a:ext>
            </a:extLst>
          </p:cNvPr>
          <p:cNvSpPr txBox="1"/>
          <p:nvPr/>
        </p:nvSpPr>
        <p:spPr>
          <a:xfrm>
            <a:off x="2319076" y="5416768"/>
            <a:ext cx="136498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ธงที่ 1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ธงเตรียมทําเคารพอยูหางจากผูรับการเคารพไปทางซายมือของผูรับการเคารพ 20 กาว </a:t>
            </a:r>
          </a:p>
          <a:p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ธงที่ 2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ธงเริ่มทําความเคารพอยูหางจากผูรับการเคารพไปทางซายมือของผูรับการเคารพ 10 กาว </a:t>
            </a:r>
          </a:p>
          <a:p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ธงที่ 3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ธงเลิกทําความเคารพอยูถัดจากผูรับการเคารพไปทางขวามือของผูรับการเคารพ 10 ก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าว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แท่นรับความเคารพและพระบรมฉายาลักษณ์ของพระบาทสมเด็จพระเจ้าอยู่หัว อยู่ตรงหน้าแถวลูกเสือทั้งหมด</a:t>
            </a:r>
          </a:p>
        </p:txBody>
      </p:sp>
      <p:sp>
        <p:nvSpPr>
          <p:cNvPr id="45" name="AutoShape 8">
            <a:extLst>
              <a:ext uri="{FF2B5EF4-FFF2-40B4-BE49-F238E27FC236}">
                <a16:creationId xmlns:a16="http://schemas.microsoft.com/office/drawing/2014/main" id="{40995D38-E5B3-D5C6-745D-DCC6A8FBB914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48" name="Freeform 9">
            <a:extLst>
              <a:ext uri="{FF2B5EF4-FFF2-40B4-BE49-F238E27FC236}">
                <a16:creationId xmlns:a16="http://schemas.microsoft.com/office/drawing/2014/main" id="{FA5AC0F0-5B23-6FA0-09E0-3C7BC931A609}"/>
              </a:ext>
            </a:extLst>
          </p:cNvPr>
          <p:cNvSpPr/>
          <p:nvPr/>
        </p:nvSpPr>
        <p:spPr>
          <a:xfrm flipH="1">
            <a:off x="-28324" y="8267700"/>
            <a:ext cx="18288000" cy="2019300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9101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D429AC-FAEF-28D3-CE3F-BBE12D7073D9}"/>
              </a:ext>
            </a:extLst>
          </p:cNvPr>
          <p:cNvGrpSpPr/>
          <p:nvPr/>
        </p:nvGrpSpPr>
        <p:grpSpPr>
          <a:xfrm>
            <a:off x="709792" y="266700"/>
            <a:ext cx="11019548" cy="2503466"/>
            <a:chOff x="3259016" y="1599678"/>
            <a:chExt cx="11019548" cy="25034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A5BCA1-BF2D-C55C-1501-6F411786DF3B}"/>
                </a:ext>
              </a:extLst>
            </p:cNvPr>
            <p:cNvGrpSpPr/>
            <p:nvPr/>
          </p:nvGrpSpPr>
          <p:grpSpPr>
            <a:xfrm rot="-142674">
              <a:off x="5091291" y="2126591"/>
              <a:ext cx="7938086" cy="1658314"/>
              <a:chOff x="0" y="-38100"/>
              <a:chExt cx="2090689" cy="436757"/>
            </a:xfrm>
          </p:grpSpPr>
          <p:sp>
            <p:nvSpPr>
              <p:cNvPr id="8" name="Freeform 19">
                <a:extLst>
                  <a:ext uri="{FF2B5EF4-FFF2-40B4-BE49-F238E27FC236}">
                    <a16:creationId xmlns:a16="http://schemas.microsoft.com/office/drawing/2014/main" id="{4EE80B48-6F2C-B3DC-A087-26D8C3D9F9DC}"/>
                  </a:ext>
                </a:extLst>
              </p:cNvPr>
              <p:cNvSpPr/>
              <p:nvPr/>
            </p:nvSpPr>
            <p:spPr>
              <a:xfrm rot="142674">
                <a:off x="388" y="-18719"/>
                <a:ext cx="1657916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1DBE13EE-7868-9E26-0370-9206B87F520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5C9165B8-A7BF-F058-102B-B637D2AC4B4F}"/>
                </a:ext>
              </a:extLst>
            </p:cNvPr>
            <p:cNvSpPr txBox="1"/>
            <p:nvPr/>
          </p:nvSpPr>
          <p:spPr>
            <a:xfrm>
              <a:off x="6122878" y="2892234"/>
              <a:ext cx="8155686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การสวนสนาม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92506E1-615D-D788-853D-D275CF2DB79A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83322CD4-B743-BFB9-DCD8-334ACE24EC88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A579D58C-B656-C45A-6917-8715A0685530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06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uniform holding a flag&#10;&#10;Description automatically generated">
            <a:extLst>
              <a:ext uri="{FF2B5EF4-FFF2-40B4-BE49-F238E27FC236}">
                <a16:creationId xmlns:a16="http://schemas.microsoft.com/office/drawing/2014/main" id="{1FF42B97-2357-0444-F058-DE73C247D1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4"/>
          <a:stretch/>
        </p:blipFill>
        <p:spPr>
          <a:xfrm>
            <a:off x="-3226" y="2247900"/>
            <a:ext cx="18230184" cy="8229600"/>
          </a:xfrm>
          <a:prstGeom prst="round2SameRect">
            <a:avLst>
              <a:gd name="adj1" fmla="val 4484"/>
              <a:gd name="adj2" fmla="val 0"/>
            </a:avLst>
          </a:prstGeom>
        </p:spPr>
      </p:pic>
      <p:grpSp>
        <p:nvGrpSpPr>
          <p:cNvPr id="2" name="Group 2"/>
          <p:cNvGrpSpPr/>
          <p:nvPr/>
        </p:nvGrpSpPr>
        <p:grpSpPr>
          <a:xfrm>
            <a:off x="0" y="1866901"/>
            <a:ext cx="18288000" cy="8610598"/>
            <a:chOff x="0" y="-541998"/>
            <a:chExt cx="4816593" cy="2267813"/>
          </a:xfrm>
        </p:grpSpPr>
        <p:sp>
          <p:nvSpPr>
            <p:cNvPr id="3" name="Freeform 3"/>
            <p:cNvSpPr/>
            <p:nvPr/>
          </p:nvSpPr>
          <p:spPr>
            <a:xfrm>
              <a:off x="0" y="-541998"/>
              <a:ext cx="4816592" cy="2267813"/>
            </a:xfrm>
            <a:custGeom>
              <a:avLst/>
              <a:gdLst/>
              <a:ahLst/>
              <a:cxnLst/>
              <a:rect l="l" t="t" r="r" b="b"/>
              <a:pathLst>
                <a:path w="4816592" h="1685677">
                  <a:moveTo>
                    <a:pt x="0" y="0"/>
                  </a:moveTo>
                  <a:lnTo>
                    <a:pt x="4816592" y="0"/>
                  </a:lnTo>
                  <a:lnTo>
                    <a:pt x="4816592" y="1685677"/>
                  </a:lnTo>
                  <a:lnTo>
                    <a:pt x="0" y="1685677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733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83287" y="9258300"/>
            <a:ext cx="248490" cy="24849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324D1B-991A-3D33-9AD7-35D830A6A130}"/>
              </a:ext>
            </a:extLst>
          </p:cNvPr>
          <p:cNvGrpSpPr/>
          <p:nvPr/>
        </p:nvGrpSpPr>
        <p:grpSpPr>
          <a:xfrm>
            <a:off x="1371600" y="833029"/>
            <a:ext cx="8077200" cy="951178"/>
            <a:chOff x="7620000" y="3582723"/>
            <a:chExt cx="8077200" cy="9511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CE9235-AE70-9CA9-DE91-241518D6E7B5}"/>
                </a:ext>
              </a:extLst>
            </p:cNvPr>
            <p:cNvGrpSpPr/>
            <p:nvPr/>
          </p:nvGrpSpPr>
          <p:grpSpPr>
            <a:xfrm>
              <a:off x="8058923" y="3582723"/>
              <a:ext cx="7638277" cy="951178"/>
              <a:chOff x="1676398" y="4653632"/>
              <a:chExt cx="7638277" cy="951178"/>
            </a:xfrm>
          </p:grpSpPr>
          <p:sp>
            <p:nvSpPr>
              <p:cNvPr id="9" name="Rounded Rectangle 30">
                <a:extLst>
                  <a:ext uri="{FF2B5EF4-FFF2-40B4-BE49-F238E27FC236}">
                    <a16:creationId xmlns:a16="http://schemas.microsoft.com/office/drawing/2014/main" id="{6995A7F6-3AD9-D5A4-1A4A-22524D54D807}"/>
                  </a:ext>
                </a:extLst>
              </p:cNvPr>
              <p:cNvSpPr/>
              <p:nvPr/>
            </p:nvSpPr>
            <p:spPr>
              <a:xfrm>
                <a:off x="1676398" y="4653632"/>
                <a:ext cx="7638277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5474C0-3291-8A49-8BD6-9D73C37DECF6}"/>
                  </a:ext>
                </a:extLst>
              </p:cNvPr>
              <p:cNvSpPr txBox="1"/>
              <p:nvPr/>
            </p:nvSpPr>
            <p:spPr>
              <a:xfrm>
                <a:off x="1969628" y="4820723"/>
                <a:ext cx="716272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การเตรียมแถวและรูปขบวนเพื่อทําพิธีสวนสนาม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666B24F-2815-2E39-4D6E-F45F5BE3C0B2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7337069-8A98-1A24-591C-E4C1CFB93D36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A3141E1-02D6-D317-487C-EEA98B9258A2}"/>
              </a:ext>
            </a:extLst>
          </p:cNvPr>
          <p:cNvSpPr txBox="1"/>
          <p:nvPr/>
        </p:nvSpPr>
        <p:spPr>
          <a:xfrm>
            <a:off x="2103753" y="2146156"/>
            <a:ext cx="136187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2300" indent="-622300">
              <a:buAutoNum type="arabicParenR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ลูกเสือที่ทําหนาที่ถือปายชื่อกองลูกเสือยืนอยูดานหนาสุด </a:t>
            </a:r>
          </a:p>
          <a:p>
            <a:pPr marL="622300" indent="-622300">
              <a:buAutoNum type="arabicParenR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ลูกเสือที่ทําหนาที่ถือธงประจํากองลูกเสือยืนหางจากผูถือปายกองลูกเสือ 5 กาว </a:t>
            </a:r>
          </a:p>
          <a:p>
            <a:pPr marL="622300" indent="-622300">
              <a:buAutoNum type="arabicParenR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ผูกํากับกองลูกเสือ 1 คน ยืนหางจากผูถือธงประจํากองลูกเสือ 5 กาว </a:t>
            </a:r>
          </a:p>
          <a:p>
            <a:pPr marL="622300" indent="-622300">
              <a:buAutoNum type="arabicParenR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รองผูกํากับกองลูกเสือ 1 คน ยืนหางจากผูกํากับกองลูกเสือ 5 กาว </a:t>
            </a:r>
          </a:p>
          <a:p>
            <a:pPr marL="622300" indent="-622300">
              <a:buAutoNum type="arabicParenR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ลูกเสือจัดแถวหนากระดานหมูปดระยะ นายหมูอยูทางขวามือ หางจากรองผูกํากับฯ 3 กาว </a:t>
            </a:r>
          </a:p>
          <a:p>
            <a:pPr marL="622300" indent="-622300">
              <a:buAutoNum type="arabicParenR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ระยะหางระหวางหมู 1 กาว </a:t>
            </a:r>
          </a:p>
          <a:p>
            <a:pPr marL="622300" indent="-622300">
              <a:buAutoNum type="arabicParenR"/>
            </a:pP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ลูกเสือแตละกองจะมีผูกํากับฯ 1 คน และรองผูกํากับฯ 1 คน ยืนตอกันไปดานหลังจากกองที่ 1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2998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10">
            <a:extLst>
              <a:ext uri="{FF2B5EF4-FFF2-40B4-BE49-F238E27FC236}">
                <a16:creationId xmlns:a16="http://schemas.microsoft.com/office/drawing/2014/main" id="{61C6A8B1-91EA-AA0F-7B52-9B88F5FCECBC}"/>
              </a:ext>
            </a:extLst>
          </p:cNvPr>
          <p:cNvSpPr/>
          <p:nvPr/>
        </p:nvSpPr>
        <p:spPr>
          <a:xfrm rot="5400000" flipH="1">
            <a:off x="12412823" y="-2096780"/>
            <a:ext cx="7597482" cy="7277127"/>
          </a:xfrm>
          <a:custGeom>
            <a:avLst/>
            <a:gdLst/>
            <a:ahLst/>
            <a:cxnLst/>
            <a:rect l="l" t="t" r="r" b="b"/>
            <a:pathLst>
              <a:path w="7597482" h="7277127">
                <a:moveTo>
                  <a:pt x="7597483" y="0"/>
                </a:moveTo>
                <a:lnTo>
                  <a:pt x="0" y="0"/>
                </a:lnTo>
                <a:lnTo>
                  <a:pt x="0" y="7277126"/>
                </a:lnTo>
                <a:lnTo>
                  <a:pt x="7597483" y="7277126"/>
                </a:lnTo>
                <a:lnTo>
                  <a:pt x="75974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8390A8-20B1-59B2-F279-71521A2BCDEE}"/>
              </a:ext>
            </a:extLst>
          </p:cNvPr>
          <p:cNvGrpSpPr/>
          <p:nvPr/>
        </p:nvGrpSpPr>
        <p:grpSpPr>
          <a:xfrm>
            <a:off x="1359309" y="590605"/>
            <a:ext cx="8423046" cy="951178"/>
            <a:chOff x="7620000" y="3582723"/>
            <a:chExt cx="8423046" cy="95117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3A4226-D13D-C577-7514-D5A4D359318B}"/>
                </a:ext>
              </a:extLst>
            </p:cNvPr>
            <p:cNvGrpSpPr/>
            <p:nvPr/>
          </p:nvGrpSpPr>
          <p:grpSpPr>
            <a:xfrm>
              <a:off x="8058923" y="3582723"/>
              <a:ext cx="7984123" cy="951178"/>
              <a:chOff x="1676398" y="4653632"/>
              <a:chExt cx="7984123" cy="951178"/>
            </a:xfrm>
          </p:grpSpPr>
          <p:sp>
            <p:nvSpPr>
              <p:cNvPr id="25" name="Rounded Rectangle 30">
                <a:extLst>
                  <a:ext uri="{FF2B5EF4-FFF2-40B4-BE49-F238E27FC236}">
                    <a16:creationId xmlns:a16="http://schemas.microsoft.com/office/drawing/2014/main" id="{8C4B7EC1-10BD-E984-26B0-A4B29CD6B4C4}"/>
                  </a:ext>
                </a:extLst>
              </p:cNvPr>
              <p:cNvSpPr/>
              <p:nvPr/>
            </p:nvSpPr>
            <p:spPr>
              <a:xfrm>
                <a:off x="1676398" y="4653632"/>
                <a:ext cx="7984123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D693970-C5F2-5E1A-65A6-7D28F3EF8523}"/>
                  </a:ext>
                </a:extLst>
              </p:cNvPr>
              <p:cNvSpPr txBox="1"/>
              <p:nvPr/>
            </p:nvSpPr>
            <p:spPr>
              <a:xfrm>
                <a:off x="1969628" y="4820723"/>
                <a:ext cx="769089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การเริ่มพิธีสวนสนามและกลาวคําปฏิญาณของลูกเสือ </a:t>
                </a: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BE8E60-4385-0A77-96D4-9D98D5EDF61B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2DABAE-503F-24FD-9D6A-292490D79D33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21" name="Picture 20" descr="A group of people in uniform holding a flag&#10;&#10;Description automatically generated">
            <a:extLst>
              <a:ext uri="{FF2B5EF4-FFF2-40B4-BE49-F238E27FC236}">
                <a16:creationId xmlns:a16="http://schemas.microsoft.com/office/drawing/2014/main" id="{4733547D-4756-43CF-58BE-4BCBF3162D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68"/>
          <a:stretch/>
        </p:blipFill>
        <p:spPr>
          <a:xfrm>
            <a:off x="-3226" y="4025742"/>
            <a:ext cx="18230184" cy="6261258"/>
          </a:xfrm>
          <a:prstGeom prst="round2SameRect">
            <a:avLst>
              <a:gd name="adj1" fmla="val 4484"/>
              <a:gd name="adj2" fmla="val 0"/>
            </a:avLst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id="{FAAC2DCA-C6DD-8E23-A16B-1464E9D4A2BE}"/>
              </a:ext>
            </a:extLst>
          </p:cNvPr>
          <p:cNvGrpSpPr/>
          <p:nvPr/>
        </p:nvGrpSpPr>
        <p:grpSpPr>
          <a:xfrm>
            <a:off x="0" y="3705870"/>
            <a:ext cx="18288000" cy="6581130"/>
            <a:chOff x="0" y="-47625"/>
            <a:chExt cx="4816593" cy="1733302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948A78D8-3873-169B-4351-4C47A676EC77}"/>
                </a:ext>
              </a:extLst>
            </p:cNvPr>
            <p:cNvSpPr/>
            <p:nvPr/>
          </p:nvSpPr>
          <p:spPr>
            <a:xfrm>
              <a:off x="0" y="0"/>
              <a:ext cx="4816592" cy="1685677"/>
            </a:xfrm>
            <a:custGeom>
              <a:avLst/>
              <a:gdLst/>
              <a:ahLst/>
              <a:cxnLst/>
              <a:rect l="l" t="t" r="r" b="b"/>
              <a:pathLst>
                <a:path w="4816592" h="1685677">
                  <a:moveTo>
                    <a:pt x="0" y="0"/>
                  </a:moveTo>
                  <a:lnTo>
                    <a:pt x="4816592" y="0"/>
                  </a:lnTo>
                  <a:lnTo>
                    <a:pt x="4816592" y="1685677"/>
                  </a:lnTo>
                  <a:lnTo>
                    <a:pt x="0" y="1685677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046CB560-E381-82F7-536C-3560C5612961}"/>
                </a:ext>
              </a:extLst>
            </p:cNvPr>
            <p:cNvSpPr txBox="1"/>
            <p:nvPr/>
          </p:nvSpPr>
          <p:spPr>
            <a:xfrm>
              <a:off x="0" y="-47625"/>
              <a:ext cx="4816593" cy="1733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B8B583C-BC03-97E0-3B54-5D2063631C40}"/>
              </a:ext>
            </a:extLst>
          </p:cNvPr>
          <p:cNvSpPr txBox="1"/>
          <p:nvPr/>
        </p:nvSpPr>
        <p:spPr>
          <a:xfrm>
            <a:off x="1505924" y="1978555"/>
            <a:ext cx="1589999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4513" indent="-544513">
              <a:buAutoNum type="arabicParenR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กองลูกเสือตั้งแถวตามที่กําหนดไว ยืนอยูในทาตามระเบียบพัก </a:t>
            </a:r>
          </a:p>
          <a:p>
            <a:pPr marL="544513" indent="-544513" algn="thaiDist">
              <a:buAutoNum type="arabicParenR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ประธานมาถึงบริเวณพิธี ผูบังคับขบวนสวนสนามสั่ง </a:t>
            </a:r>
            <a:r>
              <a:rPr lang="th-TH" sz="36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“ลูกเสือทั้งหมดตรง” “เคารพประธานในพิธี (ตรงหน้า, ทางขวา, ทางซ้าย-ระวัง)” “วันทยาวุธ” </a:t>
            </a:r>
          </a:p>
          <a:p>
            <a:pPr marL="544513" indent="-544513">
              <a:buAutoNum type="arabicParenR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ตัวแทนลูกเสือกลาวรายงานกิจการลูกเสือในรอบปี</a:t>
            </a:r>
          </a:p>
          <a:p>
            <a:pPr marL="544513" indent="-544513">
              <a:buAutoNum type="arabicParenR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ผูบังคับขบวนสนามสั่ง </a:t>
            </a:r>
            <a:r>
              <a:rPr lang="th-TH" sz="36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“ลูกเสือวิสามัญ กลาวคําปฏิญาณ ตามขาพเจา”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ทุกคนแสดงรหัสและกลาวคําปฏิญาณตาม</a:t>
            </a:r>
          </a:p>
          <a:p>
            <a:pPr marL="544513" indent="-544513">
              <a:buAutoNum type="arabicParenR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เมื่อกล่าวจบแลว ผูบังคับขบวนสวนสนามสั่ง </a:t>
            </a:r>
            <a:r>
              <a:rPr lang="th-TH" sz="36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“ลูกเสือ ทั้งหมดตรง” “เตรียมสวนสนาม” </a:t>
            </a:r>
          </a:p>
          <a:p>
            <a:pPr marL="544513" indent="-544513">
              <a:buAutoNum type="arabicParenR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เมื่อผูกํากับกองลูกเสือเดินผานธงที่ 1 ใหอยูในทาบาอาวุธ ผานธงที่ 2 ใหทําความเคารพ ผานธงที่ 3 ใหเลิกทําความเคารพ </a:t>
            </a:r>
          </a:p>
          <a:p>
            <a:pPr marL="544513" indent="-544513">
              <a:buAutoNum type="arabicParenR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เมื่อรองผูกํากับกองลูกเสือผานธงที่ 1 ใหสั่ง </a:t>
            </a:r>
            <a:r>
              <a:rPr lang="th-TH" sz="36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“ระวัง”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และอยูในทาบาอาวุธ เมื่อผานธงที่ 2 ใหสั่ง </a:t>
            </a:r>
            <a:r>
              <a:rPr lang="th-TH" sz="36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“แลขวาทํา”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ตัวรองผูกํากับก็ทําความเคารพ เมื่อผานธงที่ 3 ก็ใหเลิกทําความเคารพ </a:t>
            </a:r>
          </a:p>
          <a:p>
            <a:pPr marL="544513" indent="-544513">
              <a:buAutoNum type="arabicParenR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กองลูกเสือเมื่อรองผูกํากับสั่ง </a:t>
            </a:r>
            <a:r>
              <a:rPr lang="th-TH" sz="36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“แบกอาวุธ”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ก็แบกอาวุธและหนาเดิน</a:t>
            </a:r>
          </a:p>
          <a:p>
            <a:pPr marL="544513" indent="-544513">
              <a:buAutoNum type="arabicParenR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เมื่อลูกเสือทุกกองเดินผานประธานครบแลวก็เดินกลับประจําที่เดิมรอสงประธาน </a:t>
            </a:r>
          </a:p>
          <a:p>
            <a:pPr marL="544513" indent="-544513">
              <a:buAutoNum type="arabicParenR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ผูบังคับขบวนสวนสนามสั่ง “</a:t>
            </a:r>
            <a:r>
              <a:rPr lang="th-TH" sz="36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ลูกเสือทั้งหมด-ตรง” “เคารพประธาน-ตรงหนาระวัง” “วันทยาวุธ” </a:t>
            </a:r>
          </a:p>
          <a:p>
            <a:pPr marL="544513" indent="-544513">
              <a:buAutoNum type="arabicParenR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เมื่อวงดุริยางคบรรเลงจบ ประธานกลับ ผูบังคับขบวนสวนสนามสั่ง </a:t>
            </a:r>
            <a:r>
              <a:rPr lang="th-TH" sz="36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“เรียบ-อาวุธ” “เลิกแถว” </a:t>
            </a:r>
          </a:p>
        </p:txBody>
      </p:sp>
    </p:spTree>
    <p:extLst>
      <p:ext uri="{BB962C8B-B14F-4D97-AF65-F5344CB8AC3E}">
        <p14:creationId xmlns:p14="http://schemas.microsoft.com/office/powerpoint/2010/main" val="26180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D1F2E354-C59A-9784-B6EF-77D22453CF00}"/>
              </a:ext>
            </a:extLst>
          </p:cNvPr>
          <p:cNvGrpSpPr/>
          <p:nvPr/>
        </p:nvGrpSpPr>
        <p:grpSpPr>
          <a:xfrm>
            <a:off x="818952" y="3055493"/>
            <a:ext cx="3122238" cy="854825"/>
            <a:chOff x="3735762" y="2393579"/>
            <a:chExt cx="3122238" cy="85482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7F83EFF4-3E10-B795-8F1A-AC6412D9E62D}"/>
                </a:ext>
              </a:extLst>
            </p:cNvPr>
            <p:cNvSpPr/>
            <p:nvPr/>
          </p:nvSpPr>
          <p:spPr>
            <a:xfrm>
              <a:off x="3735762" y="2393579"/>
              <a:ext cx="2412282" cy="85482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TextBox 2">
              <a:extLst>
                <a:ext uri="{FF2B5EF4-FFF2-40B4-BE49-F238E27FC236}">
                  <a16:creationId xmlns:a16="http://schemas.microsoft.com/office/drawing/2014/main" id="{9050035C-959B-079A-89D5-24BD367CC978}"/>
                </a:ext>
              </a:extLst>
            </p:cNvPr>
            <p:cNvSpPr txBox="1"/>
            <p:nvPr/>
          </p:nvSpPr>
          <p:spPr>
            <a:xfrm>
              <a:off x="4042158" y="2660249"/>
              <a:ext cx="2815842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ทาตรง-พัก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AF3080-E40A-98C7-7E87-F11468E02066}"/>
              </a:ext>
            </a:extLst>
          </p:cNvPr>
          <p:cNvGrpSpPr/>
          <p:nvPr/>
        </p:nvGrpSpPr>
        <p:grpSpPr>
          <a:xfrm>
            <a:off x="7645749" y="3666409"/>
            <a:ext cx="2869851" cy="5897810"/>
            <a:chOff x="4986960" y="1866722"/>
            <a:chExt cx="2764387" cy="745407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91797A5-5A82-6347-5B78-4BC92773B15C}"/>
                </a:ext>
              </a:extLst>
            </p:cNvPr>
            <p:cNvGrpSpPr/>
            <p:nvPr/>
          </p:nvGrpSpPr>
          <p:grpSpPr>
            <a:xfrm>
              <a:off x="4986960" y="1866722"/>
              <a:ext cx="2764387" cy="1013186"/>
              <a:chOff x="4986960" y="1866722"/>
              <a:chExt cx="2764387" cy="1013186"/>
            </a:xfrm>
          </p:grpSpPr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02C298A8-AEA8-1AAE-45A3-2AC7582FE247}"/>
                  </a:ext>
                </a:extLst>
              </p:cNvPr>
              <p:cNvSpPr/>
              <p:nvPr/>
            </p:nvSpPr>
            <p:spPr>
              <a:xfrm>
                <a:off x="4986960" y="1866722"/>
                <a:ext cx="2764387" cy="1013186"/>
              </a:xfrm>
              <a:prstGeom prst="round2DiagRect">
                <a:avLst>
                  <a:gd name="adj1" fmla="val 12357"/>
                  <a:gd name="adj2" fmla="val 1362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6868B9-D814-E6EB-66D9-14DB12928D1D}"/>
                  </a:ext>
                </a:extLst>
              </p:cNvPr>
              <p:cNvSpPr txBox="1"/>
              <p:nvPr/>
            </p:nvSpPr>
            <p:spPr>
              <a:xfrm>
                <a:off x="5111992" y="1964875"/>
                <a:ext cx="2600231" cy="816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ทาตรงเมื่อถืออาวุธ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0C0AF4-C2CF-774F-8B2C-0D0E38A61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5331" y="2679132"/>
              <a:ext cx="2739369" cy="6641664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58B8C4-51F0-7CAB-8B5A-01A63B7039DB}"/>
              </a:ext>
            </a:extLst>
          </p:cNvPr>
          <p:cNvGrpSpPr/>
          <p:nvPr/>
        </p:nvGrpSpPr>
        <p:grpSpPr>
          <a:xfrm>
            <a:off x="10416940" y="3666408"/>
            <a:ext cx="6118460" cy="5897811"/>
            <a:chOff x="7468767" y="4046288"/>
            <a:chExt cx="6118460" cy="5897811"/>
          </a:xfrm>
        </p:grpSpPr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E98B2915-DECC-0D8F-DFF9-E731E76D7E9A}"/>
                </a:ext>
              </a:extLst>
            </p:cNvPr>
            <p:cNvSpPr/>
            <p:nvPr/>
          </p:nvSpPr>
          <p:spPr>
            <a:xfrm>
              <a:off x="7997313" y="4046288"/>
              <a:ext cx="5223749" cy="801653"/>
            </a:xfrm>
            <a:prstGeom prst="round2DiagRect">
              <a:avLst>
                <a:gd name="adj1" fmla="val 12357"/>
                <a:gd name="adj2" fmla="val 1362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73E510-62E3-4C27-0394-3EC1E9D15B51}"/>
                </a:ext>
              </a:extLst>
            </p:cNvPr>
            <p:cNvGrpSpPr/>
            <p:nvPr/>
          </p:nvGrpSpPr>
          <p:grpSpPr>
            <a:xfrm>
              <a:off x="7468767" y="4123948"/>
              <a:ext cx="6118460" cy="5820151"/>
              <a:chOff x="9208640" y="1890424"/>
              <a:chExt cx="5893611" cy="758850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D81B3B-F1AA-BDFE-03F3-136114B42361}"/>
                  </a:ext>
                </a:extLst>
              </p:cNvPr>
              <p:cNvSpPr txBox="1"/>
              <p:nvPr/>
            </p:nvSpPr>
            <p:spPr>
              <a:xfrm>
                <a:off x="9208640" y="1890424"/>
                <a:ext cx="5893611" cy="842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6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ทาพักตามระเบียบ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9CDBAD6-1E37-1A87-0846-3031EFD20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34002" y="2649488"/>
                <a:ext cx="4999302" cy="6829444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</p:pic>
        </p:grpSp>
      </p:grpSp>
      <p:sp>
        <p:nvSpPr>
          <p:cNvPr id="25" name="AutoShape 8">
            <a:extLst>
              <a:ext uri="{FF2B5EF4-FFF2-40B4-BE49-F238E27FC236}">
                <a16:creationId xmlns:a16="http://schemas.microsoft.com/office/drawing/2014/main" id="{9E351C11-6B90-63EE-31F4-CC7D0C867B43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44" name="Freeform 3">
            <a:extLst>
              <a:ext uri="{FF2B5EF4-FFF2-40B4-BE49-F238E27FC236}">
                <a16:creationId xmlns:a16="http://schemas.microsoft.com/office/drawing/2014/main" id="{257A6E6A-9441-A620-F017-0BD99AD81423}"/>
              </a:ext>
            </a:extLst>
          </p:cNvPr>
          <p:cNvSpPr/>
          <p:nvPr/>
        </p:nvSpPr>
        <p:spPr>
          <a:xfrm>
            <a:off x="16764630" y="0"/>
            <a:ext cx="1494627" cy="10263263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632F05-48A5-D3FC-1932-064BF439E8CA}"/>
              </a:ext>
            </a:extLst>
          </p:cNvPr>
          <p:cNvGrpSpPr/>
          <p:nvPr/>
        </p:nvGrpSpPr>
        <p:grpSpPr>
          <a:xfrm>
            <a:off x="709792" y="321410"/>
            <a:ext cx="11552461" cy="2503466"/>
            <a:chOff x="3259016" y="1599678"/>
            <a:chExt cx="11552461" cy="25034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4149D4C-91E7-A517-DC0F-169C35F1185C}"/>
                </a:ext>
              </a:extLst>
            </p:cNvPr>
            <p:cNvGrpSpPr/>
            <p:nvPr/>
          </p:nvGrpSpPr>
          <p:grpSpPr>
            <a:xfrm rot="-142674">
              <a:off x="5090523" y="2089605"/>
              <a:ext cx="9720954" cy="1658314"/>
              <a:chOff x="0" y="-38100"/>
              <a:chExt cx="2560251" cy="436757"/>
            </a:xfrm>
          </p:grpSpPr>
          <p:sp>
            <p:nvSpPr>
              <p:cNvPr id="11" name="Freeform 19">
                <a:extLst>
                  <a:ext uri="{FF2B5EF4-FFF2-40B4-BE49-F238E27FC236}">
                    <a16:creationId xmlns:a16="http://schemas.microsoft.com/office/drawing/2014/main" id="{D0206DE0-33D0-005E-F366-EDEBEA644C71}"/>
                  </a:ext>
                </a:extLst>
              </p:cNvPr>
              <p:cNvSpPr/>
              <p:nvPr/>
            </p:nvSpPr>
            <p:spPr>
              <a:xfrm rot="142674">
                <a:off x="0" y="0"/>
                <a:ext cx="2560251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12" name="TextBox 20">
                <a:extLst>
                  <a:ext uri="{FF2B5EF4-FFF2-40B4-BE49-F238E27FC236}">
                    <a16:creationId xmlns:a16="http://schemas.microsoft.com/office/drawing/2014/main" id="{41399B38-E501-C1D0-4860-1FDD27B675E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3E4CDCF6-EC3A-9851-7662-D7365D66D24F}"/>
                </a:ext>
              </a:extLst>
            </p:cNvPr>
            <p:cNvSpPr txBox="1"/>
            <p:nvPr/>
          </p:nvSpPr>
          <p:spPr>
            <a:xfrm>
              <a:off x="6122878" y="2892234"/>
              <a:ext cx="8155686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การฝึกบุคคลท่าถืออาวุธ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A152363-36D3-36BE-D71D-C91F2A6FE734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739FE281-5E0C-844A-58BE-D771043BD095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6C99F94E-55F6-87F9-CD44-6D72F7319979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886EC51-37D7-A117-6930-A5B5676AB6BF}"/>
              </a:ext>
            </a:extLst>
          </p:cNvPr>
          <p:cNvSpPr txBox="1"/>
          <p:nvPr/>
        </p:nvSpPr>
        <p:spPr>
          <a:xfrm>
            <a:off x="767626" y="3965768"/>
            <a:ext cx="66417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ท่าตรง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และท่าพักในเวลาถือไม้ง่ามเหมือนกับท่ามือเปล่าโดยไม้ง่ามอยู่ในท่าเรียบอาวุธ คือ ลูกเสืออยู่ในท่าตรงถือไม้ง่ามด้วยมือขวา ส้นไม้ง่ามอยู่ประมาณโคนนิ้วก้อยเท้าขวา ไม้ง่ามอยู่ในระหว่างนิ้วหัวแม่มือกับนิ้วชี้ นิ้วหัวแม่มือจับไม้้ง่ามชิดขวา นิ้วอื่นอีก 4 นิ้ว จับไม้ง่ามเฉียงลงไปเบื้องล่าง นิ้วเรียงชิดกัน ปลายไม้ง่ามอยู่ในร่องไหล่ขวา ลำไม้ง่ามตั้งตรงแนบลำตัว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AC099AC-8963-36BF-F9F2-21F3396C4FA5}"/>
              </a:ext>
            </a:extLst>
          </p:cNvPr>
          <p:cNvGrpSpPr/>
          <p:nvPr/>
        </p:nvGrpSpPr>
        <p:grpSpPr>
          <a:xfrm>
            <a:off x="2039030" y="711971"/>
            <a:ext cx="5197533" cy="867388"/>
            <a:chOff x="3735761" y="2381016"/>
            <a:chExt cx="5197533" cy="867388"/>
          </a:xfrm>
        </p:grpSpPr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id="{E7853ACF-B5FA-7AF4-1840-CC765824E465}"/>
                </a:ext>
              </a:extLst>
            </p:cNvPr>
            <p:cNvSpPr/>
            <p:nvPr/>
          </p:nvSpPr>
          <p:spPr>
            <a:xfrm>
              <a:off x="3735761" y="2381016"/>
              <a:ext cx="4814936" cy="86738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9D48F1F0-8823-4327-DAE4-906030BD6ECF}"/>
                </a:ext>
              </a:extLst>
            </p:cNvPr>
            <p:cNvSpPr txBox="1"/>
            <p:nvPr/>
          </p:nvSpPr>
          <p:spPr>
            <a:xfrm>
              <a:off x="4118358" y="2660249"/>
              <a:ext cx="4814936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ทาวันทยาวุธ-เรียบอาวุธ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0F68C-5453-C431-F617-9BE1D149C63E}"/>
              </a:ext>
            </a:extLst>
          </p:cNvPr>
          <p:cNvGrpSpPr/>
          <p:nvPr/>
        </p:nvGrpSpPr>
        <p:grpSpPr>
          <a:xfrm>
            <a:off x="9286640" y="1570209"/>
            <a:ext cx="8177807" cy="8716791"/>
            <a:chOff x="10363201" y="3238500"/>
            <a:chExt cx="7391400" cy="3962400"/>
          </a:xfrm>
        </p:grpSpPr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87EF06FE-1300-E473-12AE-6AEAA1A1C1A5}"/>
                </a:ext>
              </a:extLst>
            </p:cNvPr>
            <p:cNvSpPr/>
            <p:nvPr/>
          </p:nvSpPr>
          <p:spPr>
            <a:xfrm>
              <a:off x="10363201" y="3238500"/>
              <a:ext cx="7391400" cy="3962400"/>
            </a:xfrm>
            <a:prstGeom prst="round2SameRect">
              <a:avLst>
                <a:gd name="adj1" fmla="val 14993"/>
                <a:gd name="adj2" fmla="val 0"/>
              </a:avLst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99330E-BDD9-9FF3-F459-6632C0BB965B}"/>
                </a:ext>
              </a:extLst>
            </p:cNvPr>
            <p:cNvSpPr txBox="1"/>
            <p:nvPr/>
          </p:nvSpPr>
          <p:spPr>
            <a:xfrm>
              <a:off x="10716384" y="3698714"/>
              <a:ext cx="6588702" cy="2560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solidFill>
                    <a:srgbClr val="C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ทาวันทยาวุธ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เปนทาแสดงความเคารพ ใชคําบอกวา </a:t>
              </a:r>
              <a:r>
                <a:rPr lang="th-TH" sz="4000" b="1" i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“วันทยา-</a:t>
              </a:r>
              <a:r>
                <a:rPr lang="th-TH" sz="4000" b="1" i="1" dirty="0" err="1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วุธ</a:t>
              </a:r>
              <a:r>
                <a:rPr lang="th-TH" sz="4000" b="1" i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”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ให้ลูกเสือทำจังหวะเดียวโดยยกแขนซ้ายขึ้นมาเสมอแนวไหล่ ศอกงอไปข้างหน้าให้ตั้งฉากกับลำตัว ฝ่ามือแบคว่ำรวบนิ้วหัวแม่มือกับนิ้วก้อยจดกัน คงเหลือนิ้วชี้ นิ้วกลาง และนิ้วนางเหยียดตรงและชิดกัน ให้ข้างปลายนิ้วชี้แตะไม้ง่าม</a:t>
              </a:r>
            </a:p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ในร่องไหล่ขวา	</a:t>
              </a:r>
            </a:p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เมื่อเลิกทำความเคารพใช้คำบอก </a:t>
              </a:r>
              <a:r>
                <a:rPr lang="th-TH" sz="4000" b="1" i="1" dirty="0">
                  <a:solidFill>
                    <a:srgbClr val="C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“เรียบ-อาวุธ”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ให้ลูกเสือลดแขนซ้ายลงมาอยู่ที่เดิมโดยเร็ว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1D75B1-A5B8-F397-490D-57F1F023698C}"/>
              </a:ext>
            </a:extLst>
          </p:cNvPr>
          <p:cNvGrpSpPr/>
          <p:nvPr/>
        </p:nvGrpSpPr>
        <p:grpSpPr>
          <a:xfrm>
            <a:off x="3124200" y="2582623"/>
            <a:ext cx="4620981" cy="6247974"/>
            <a:chOff x="9837125" y="267126"/>
            <a:chExt cx="4620981" cy="62479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AFD557E-E3D6-EC23-A81C-8DDFDC26E7FF}"/>
                </a:ext>
              </a:extLst>
            </p:cNvPr>
            <p:cNvSpPr/>
            <p:nvPr/>
          </p:nvSpPr>
          <p:spPr>
            <a:xfrm>
              <a:off x="10210802" y="267126"/>
              <a:ext cx="4247304" cy="624797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2A03451-8C49-8A08-AE72-FE0C174F2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7125" y="476370"/>
              <a:ext cx="4114799" cy="5868864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24" name="Freeform 3">
            <a:extLst>
              <a:ext uri="{FF2B5EF4-FFF2-40B4-BE49-F238E27FC236}">
                <a16:creationId xmlns:a16="http://schemas.microsoft.com/office/drawing/2014/main" id="{E7568A07-0F4A-C997-A6FB-1F0D8EEF54F0}"/>
              </a:ext>
            </a:extLst>
          </p:cNvPr>
          <p:cNvSpPr/>
          <p:nvPr/>
        </p:nvSpPr>
        <p:spPr>
          <a:xfrm>
            <a:off x="-46827" y="23737"/>
            <a:ext cx="1494627" cy="10263263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0833873-456C-F72E-DCA3-23365DAAF86E}"/>
              </a:ext>
            </a:extLst>
          </p:cNvPr>
          <p:cNvGrpSpPr/>
          <p:nvPr/>
        </p:nvGrpSpPr>
        <p:grpSpPr>
          <a:xfrm>
            <a:off x="6629400" y="713920"/>
            <a:ext cx="5029199" cy="904765"/>
            <a:chOff x="3735761" y="2343639"/>
            <a:chExt cx="5029199" cy="904765"/>
          </a:xfrm>
        </p:grpSpPr>
        <p:sp>
          <p:nvSpPr>
            <p:cNvPr id="6" name="Rounded Rectangle 18">
              <a:extLst>
                <a:ext uri="{FF2B5EF4-FFF2-40B4-BE49-F238E27FC236}">
                  <a16:creationId xmlns:a16="http://schemas.microsoft.com/office/drawing/2014/main" id="{DF4F0A91-BA02-8152-7BCA-B679D775DF63}"/>
                </a:ext>
              </a:extLst>
            </p:cNvPr>
            <p:cNvSpPr/>
            <p:nvPr/>
          </p:nvSpPr>
          <p:spPr>
            <a:xfrm>
              <a:off x="3735761" y="2343639"/>
              <a:ext cx="4800600" cy="90476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138ACC28-A617-5D30-713C-EBFB25E326D3}"/>
                </a:ext>
              </a:extLst>
            </p:cNvPr>
            <p:cNvSpPr txBox="1"/>
            <p:nvPr/>
          </p:nvSpPr>
          <p:spPr>
            <a:xfrm>
              <a:off x="4118357" y="2660249"/>
              <a:ext cx="4646603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ทาแบกอาวุธ-เรียบอาวุธ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920646-57A7-A614-99A6-33D2A69592B1}"/>
              </a:ext>
            </a:extLst>
          </p:cNvPr>
          <p:cNvGrpSpPr/>
          <p:nvPr/>
        </p:nvGrpSpPr>
        <p:grpSpPr>
          <a:xfrm>
            <a:off x="1750664" y="3345330"/>
            <a:ext cx="5359182" cy="5165924"/>
            <a:chOff x="2108416" y="1806376"/>
            <a:chExt cx="5359182" cy="516592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42D4FCE-A53F-0F1D-293D-009226F077D2}"/>
                </a:ext>
              </a:extLst>
            </p:cNvPr>
            <p:cNvSpPr/>
            <p:nvPr/>
          </p:nvSpPr>
          <p:spPr>
            <a:xfrm>
              <a:off x="2108416" y="1806376"/>
              <a:ext cx="5359182" cy="5165924"/>
            </a:xfrm>
            <a:prstGeom prst="roundRect">
              <a:avLst>
                <a:gd name="adj" fmla="val 908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4411BE-5BCF-8B5B-FFA8-1EADEA807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1192" y="2223974"/>
              <a:ext cx="4673630" cy="4330728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B5EE0F-3CB1-3A33-8B55-0385968D6DA4}"/>
              </a:ext>
            </a:extLst>
          </p:cNvPr>
          <p:cNvGrpSpPr/>
          <p:nvPr/>
        </p:nvGrpSpPr>
        <p:grpSpPr>
          <a:xfrm>
            <a:off x="10623044" y="3345330"/>
            <a:ext cx="5359182" cy="5165924"/>
            <a:chOff x="8681108" y="1680846"/>
            <a:chExt cx="5359182" cy="51659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7AE20DA-463C-70F5-310C-C9A8E82FE83D}"/>
                </a:ext>
              </a:extLst>
            </p:cNvPr>
            <p:cNvSpPr/>
            <p:nvPr/>
          </p:nvSpPr>
          <p:spPr>
            <a:xfrm>
              <a:off x="8681108" y="1680846"/>
              <a:ext cx="5359182" cy="5165924"/>
            </a:xfrm>
            <a:prstGeom prst="roundRect">
              <a:avLst>
                <a:gd name="adj" fmla="val 908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A5A89F-8482-55B2-4EE0-BFE027B4F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1600" y="2098444"/>
              <a:ext cx="4738198" cy="4330729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D2E2787-03E9-76D9-B527-80CB60EF295C}"/>
              </a:ext>
            </a:extLst>
          </p:cNvPr>
          <p:cNvSpPr txBox="1"/>
          <p:nvPr/>
        </p:nvSpPr>
        <p:spPr>
          <a:xfrm>
            <a:off x="915945" y="1836120"/>
            <a:ext cx="7934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ทาแบกอาวุธ 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ใชคําบอกวา </a:t>
            </a:r>
            <a:r>
              <a:rPr lang="th-TH" sz="36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“แบก-อาวุธ”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ใหลูกเสือทําเปน 2 จังหวะ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F7150F-9B51-9927-44A4-BA5D8514D67E}"/>
              </a:ext>
            </a:extLst>
          </p:cNvPr>
          <p:cNvSpPr txBox="1"/>
          <p:nvPr/>
        </p:nvSpPr>
        <p:spPr>
          <a:xfrm>
            <a:off x="9335297" y="2027133"/>
            <a:ext cx="7934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ทาเรียบอาวุธ 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ใชคําบอก “เรียบ-อาวุธ” ใหลูกเสือทําเปน 3 จังหวะ</a:t>
            </a:r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0C7946CB-7190-690A-601A-A303B7BDFC98}"/>
              </a:ext>
            </a:extLst>
          </p:cNvPr>
          <p:cNvSpPr/>
          <p:nvPr/>
        </p:nvSpPr>
        <p:spPr>
          <a:xfrm flipH="1">
            <a:off x="0" y="8619971"/>
            <a:ext cx="18288000" cy="1667029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" b="-131377"/>
            </a:stretch>
          </a:blip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236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5B4A1-FB38-9025-9DD4-6CFE59BCD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4C5B175-0A1A-0078-211D-30EB17DC3683}"/>
              </a:ext>
            </a:extLst>
          </p:cNvPr>
          <p:cNvGrpSpPr/>
          <p:nvPr/>
        </p:nvGrpSpPr>
        <p:grpSpPr>
          <a:xfrm>
            <a:off x="6629400" y="713920"/>
            <a:ext cx="5029199" cy="904765"/>
            <a:chOff x="3735761" y="2343639"/>
            <a:chExt cx="5029199" cy="904765"/>
          </a:xfrm>
        </p:grpSpPr>
        <p:sp>
          <p:nvSpPr>
            <p:cNvPr id="6" name="Rounded Rectangle 18">
              <a:extLst>
                <a:ext uri="{FF2B5EF4-FFF2-40B4-BE49-F238E27FC236}">
                  <a16:creationId xmlns:a16="http://schemas.microsoft.com/office/drawing/2014/main" id="{48C4EDDD-B5C7-EB1C-3392-83818451DA8E}"/>
                </a:ext>
              </a:extLst>
            </p:cNvPr>
            <p:cNvSpPr/>
            <p:nvPr/>
          </p:nvSpPr>
          <p:spPr>
            <a:xfrm>
              <a:off x="3735761" y="2343639"/>
              <a:ext cx="4800600" cy="90476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4F32F187-7BEA-4F90-F9BB-9308FCDBBDF9}"/>
                </a:ext>
              </a:extLst>
            </p:cNvPr>
            <p:cNvSpPr txBox="1"/>
            <p:nvPr/>
          </p:nvSpPr>
          <p:spPr>
            <a:xfrm>
              <a:off x="4118357" y="2660249"/>
              <a:ext cx="4646603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ท</a:t>
              </a:r>
              <a:r>
                <a:rPr lang="th-TH" sz="4800" b="1" dirty="0" err="1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าถ</a:t>
              </a:r>
              <a:r>
                <a:rPr lang="th-TH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อดหมวก-สวมหมวก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2928B66-6041-929A-2A8E-ADD85A6F5707}"/>
              </a:ext>
            </a:extLst>
          </p:cNvPr>
          <p:cNvSpPr txBox="1"/>
          <p:nvPr/>
        </p:nvSpPr>
        <p:spPr>
          <a:xfrm>
            <a:off x="915945" y="1836120"/>
            <a:ext cx="7934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ท</a:t>
            </a:r>
            <a:r>
              <a:rPr lang="th-TH" sz="3600" b="1" dirty="0" err="1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าถ</a:t>
            </a:r>
            <a:r>
              <a:rPr lang="th-TH" sz="36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อดหมวก </a:t>
            </a:r>
          </a:p>
          <a:p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ใชคําบอก </a:t>
            </a:r>
            <a:r>
              <a:rPr lang="th-TH" sz="36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“ถอดหมวก” 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ทําเป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นจังหวะเดียว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A0DF04-1E41-5D81-0F91-E0DCEA4DBF17}"/>
              </a:ext>
            </a:extLst>
          </p:cNvPr>
          <p:cNvSpPr txBox="1"/>
          <p:nvPr/>
        </p:nvSpPr>
        <p:spPr>
          <a:xfrm>
            <a:off x="9335297" y="1834306"/>
            <a:ext cx="7934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ทาสวมหมวก </a:t>
            </a:r>
          </a:p>
          <a:p>
            <a:r>
              <a:rPr lang="th-TH" sz="36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ใชคําบอก </a:t>
            </a:r>
            <a:r>
              <a:rPr lang="th-TH" sz="36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“สวมหมวก”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ใหลูกเสือใชมือขวานําหมวกในมือซ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าย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มาสวม โดยใชมือซ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ายช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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วยด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</a:t>
            </a:r>
            <a:r>
              <a:rPr lang="th-TH" sz="36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วย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3321A651-2067-1B79-BE98-B6B0C7081858}"/>
              </a:ext>
            </a:extLst>
          </p:cNvPr>
          <p:cNvSpPr/>
          <p:nvPr/>
        </p:nvSpPr>
        <p:spPr>
          <a:xfrm flipH="1">
            <a:off x="0" y="8619971"/>
            <a:ext cx="18288000" cy="1667029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131377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DA1ACB-E10D-B9B0-FBD5-2EAA6B3EBBB6}"/>
              </a:ext>
            </a:extLst>
          </p:cNvPr>
          <p:cNvGrpSpPr/>
          <p:nvPr/>
        </p:nvGrpSpPr>
        <p:grpSpPr>
          <a:xfrm>
            <a:off x="1751054" y="3253884"/>
            <a:ext cx="5359182" cy="5009658"/>
            <a:chOff x="1953926" y="3677682"/>
            <a:chExt cx="5359182" cy="516592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584C96D-792C-27E7-334D-DDD825CD0193}"/>
                </a:ext>
              </a:extLst>
            </p:cNvPr>
            <p:cNvSpPr/>
            <p:nvPr/>
          </p:nvSpPr>
          <p:spPr>
            <a:xfrm>
              <a:off x="1953926" y="3677682"/>
              <a:ext cx="5359182" cy="5165924"/>
            </a:xfrm>
            <a:prstGeom prst="roundRect">
              <a:avLst>
                <a:gd name="adj" fmla="val 908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7ACA56-119E-1D4D-FFC8-216469A91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4926" y="4047657"/>
              <a:ext cx="4650486" cy="4354425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15DF622-4A4A-AAC5-BF0D-F3DAAF2FC97E}"/>
              </a:ext>
            </a:extLst>
          </p:cNvPr>
          <p:cNvGrpSpPr/>
          <p:nvPr/>
        </p:nvGrpSpPr>
        <p:grpSpPr>
          <a:xfrm>
            <a:off x="10792871" y="3603239"/>
            <a:ext cx="5019527" cy="4838517"/>
            <a:chOff x="11125200" y="3107807"/>
            <a:chExt cx="5359182" cy="516592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F3AE858-C0F4-7AD5-0574-61DEAADB2518}"/>
                </a:ext>
              </a:extLst>
            </p:cNvPr>
            <p:cNvSpPr/>
            <p:nvPr/>
          </p:nvSpPr>
          <p:spPr>
            <a:xfrm>
              <a:off x="11125200" y="3107807"/>
              <a:ext cx="5359182" cy="5165924"/>
            </a:xfrm>
            <a:prstGeom prst="roundRect">
              <a:avLst>
                <a:gd name="adj" fmla="val 9081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8C196E4-28D6-A8BE-3360-CDC4DE545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56144" y="3490545"/>
              <a:ext cx="4698256" cy="4319955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1102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70B7260-D44B-5725-EAEF-8947B158BB22}"/>
              </a:ext>
            </a:extLst>
          </p:cNvPr>
          <p:cNvSpPr/>
          <p:nvPr/>
        </p:nvSpPr>
        <p:spPr>
          <a:xfrm>
            <a:off x="1277190" y="1953109"/>
            <a:ext cx="16415955" cy="8067190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63500" cap="flat" cmpd="sng" algn="ctr">
            <a:solidFill>
              <a:srgbClr val="1B7B9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97975D-E99F-B71E-0AE4-C6B86E179F9A}"/>
              </a:ext>
            </a:extLst>
          </p:cNvPr>
          <p:cNvGrpSpPr/>
          <p:nvPr/>
        </p:nvGrpSpPr>
        <p:grpSpPr>
          <a:xfrm>
            <a:off x="1804063" y="571031"/>
            <a:ext cx="8676010" cy="878964"/>
            <a:chOff x="3823645" y="2392970"/>
            <a:chExt cx="8676010" cy="878964"/>
          </a:xfrm>
        </p:grpSpPr>
        <p:sp>
          <p:nvSpPr>
            <p:cNvPr id="3" name="Rounded Rectangle 18">
              <a:extLst>
                <a:ext uri="{FF2B5EF4-FFF2-40B4-BE49-F238E27FC236}">
                  <a16:creationId xmlns:a16="http://schemas.microsoft.com/office/drawing/2014/main" id="{BB82E7D9-A813-06FF-142D-BE2605B13412}"/>
                </a:ext>
              </a:extLst>
            </p:cNvPr>
            <p:cNvSpPr/>
            <p:nvPr/>
          </p:nvSpPr>
          <p:spPr>
            <a:xfrm>
              <a:off x="3823645" y="2392970"/>
              <a:ext cx="7123020" cy="8789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467F9323-7151-CB06-DD11-4903A1648798}"/>
                </a:ext>
              </a:extLst>
            </p:cNvPr>
            <p:cNvSpPr txBox="1"/>
            <p:nvPr/>
          </p:nvSpPr>
          <p:spPr>
            <a:xfrm>
              <a:off x="4118356" y="2660249"/>
              <a:ext cx="8381299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ทาหันและการเคลื่อนที่ในเวลาถือไม้ง่าม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5065C2-78B6-CE31-D260-11EE24ABD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388"/>
          <a:stretch/>
        </p:blipFill>
        <p:spPr>
          <a:xfrm>
            <a:off x="2098775" y="2382832"/>
            <a:ext cx="2362200" cy="7561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013FD4-FF8B-133C-BE38-0F3B821FE828}"/>
              </a:ext>
            </a:extLst>
          </p:cNvPr>
          <p:cNvSpPr txBox="1"/>
          <p:nvPr/>
        </p:nvSpPr>
        <p:spPr>
          <a:xfrm>
            <a:off x="4789625" y="2635121"/>
            <a:ext cx="122234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ท่าหันในเวลาถือไม้ง่าม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ใช้คำบอกและปฏิบัติเหมือนท่าอยู่กับที่มือเปล่า ถ้าหันในขณะที่ไม้ง่ามอยู่ในท่าเรียบอาวุธเพื่อให้การหันสะดวก ขณะหันต้องยกไม้ง่ามในมือขวาให้พ้นพื้นเล็กน้อย เมื่อหันเสร็จแล้วลดมือขวาลงให้ไม้ง่ามจดพื้น การเคลื่อนที่ในเวลาถือไม้ง่ามเหมือนกับการเคลื่อนที่มือเปล่าทั้งในการใช้คำ บอกและปฏิบัติ ตามปกติเมื่อจะให้เคลื่อนที่ผู้ควบคุมแถวต้องบอกให้แบกอาวุธเสียก่อน แล้วจึงสั่งให้เดินแบกอาวุธอยู่ในแถวควบคุม เมื่อจะทำความเคารพผู้ควบคุมแถวบอก </a:t>
            </a:r>
            <a:r>
              <a:rPr lang="th-TH" sz="4000" b="1" i="1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“แลขวา (ซ้าย)-ทำ”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ให้ลูกเสือ หันหน้าไปยังผู้รับการเคารพ แขนแกว่งตามปกติและรักษาท่าแบกอาวุธไว้คงเดิม เมื่อพ้นผู้รับการเคารพแล้วหันหน้าแลตรง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F37A20-8358-D3B5-32C1-F19BC6190D30}"/>
              </a:ext>
            </a:extLst>
          </p:cNvPr>
          <p:cNvGrpSpPr/>
          <p:nvPr/>
        </p:nvGrpSpPr>
        <p:grpSpPr>
          <a:xfrm rot="12856697">
            <a:off x="14137235" y="6759569"/>
            <a:ext cx="8016420" cy="7385720"/>
            <a:chOff x="-4649222" y="2804068"/>
            <a:chExt cx="8016420" cy="734215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1F6DFB-0066-17FD-99E1-DF7EFA24411D}"/>
                </a:ext>
              </a:extLst>
            </p:cNvPr>
            <p:cNvSpPr/>
            <p:nvPr/>
          </p:nvSpPr>
          <p:spPr>
            <a:xfrm>
              <a:off x="2200334" y="3553995"/>
              <a:ext cx="1166864" cy="1219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078E06E-CE8A-E649-1E22-41667E3B4057}"/>
                </a:ext>
              </a:extLst>
            </p:cNvPr>
            <p:cNvSpPr/>
            <p:nvPr/>
          </p:nvSpPr>
          <p:spPr>
            <a:xfrm>
              <a:off x="-4649222" y="2804068"/>
              <a:ext cx="7107201" cy="7342158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A9C216-96DB-4EAB-A1EB-5CF17A733755}"/>
              </a:ext>
            </a:extLst>
          </p:cNvPr>
          <p:cNvGrpSpPr/>
          <p:nvPr/>
        </p:nvGrpSpPr>
        <p:grpSpPr>
          <a:xfrm rot="17414164">
            <a:off x="11959150" y="-1431631"/>
            <a:ext cx="2583237" cy="3592420"/>
            <a:chOff x="15607745" y="5905477"/>
            <a:chExt cx="2583237" cy="35924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3CEC4A6-44C2-EC0E-4705-10EC9FE18D8B}"/>
                </a:ext>
              </a:extLst>
            </p:cNvPr>
            <p:cNvSpPr/>
            <p:nvPr/>
          </p:nvSpPr>
          <p:spPr>
            <a:xfrm rot="10427177">
              <a:off x="15607745" y="5905477"/>
              <a:ext cx="1166864" cy="122643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DB6477E-EC5C-BF3F-F328-FA5E3ABCD144}"/>
                </a:ext>
              </a:extLst>
            </p:cNvPr>
            <p:cNvSpPr/>
            <p:nvPr/>
          </p:nvSpPr>
          <p:spPr>
            <a:xfrm rot="10427177">
              <a:off x="17279925" y="7591826"/>
              <a:ext cx="911057" cy="93341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0F1B9E-9BAB-EDBD-0BFD-0C0686703499}"/>
                </a:ext>
              </a:extLst>
            </p:cNvPr>
            <p:cNvSpPr/>
            <p:nvPr/>
          </p:nvSpPr>
          <p:spPr>
            <a:xfrm rot="10427177">
              <a:off x="16223837" y="9020432"/>
              <a:ext cx="491245" cy="4774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1028700" y="9009810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033463" y="0"/>
            <a:ext cx="0" cy="3334176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532904-7E51-3FA2-1FB6-9B45FBEC5906}"/>
              </a:ext>
            </a:extLst>
          </p:cNvPr>
          <p:cNvGrpSpPr/>
          <p:nvPr/>
        </p:nvGrpSpPr>
        <p:grpSpPr>
          <a:xfrm>
            <a:off x="1277190" y="1953109"/>
            <a:ext cx="7752510" cy="7303361"/>
            <a:chOff x="1277190" y="1953109"/>
            <a:chExt cx="7752510" cy="7303361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670B7260-D44B-5725-EAEF-8947B158BB22}"/>
                </a:ext>
              </a:extLst>
            </p:cNvPr>
            <p:cNvSpPr/>
            <p:nvPr/>
          </p:nvSpPr>
          <p:spPr>
            <a:xfrm>
              <a:off x="1277190" y="1953109"/>
              <a:ext cx="7714408" cy="7303361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63500" cap="flat" cmpd="sng" algn="ctr">
              <a:solidFill>
                <a:srgbClr val="1B7B9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013FD4-FF8B-133C-BE38-0F3B821FE828}"/>
                </a:ext>
              </a:extLst>
            </p:cNvPr>
            <p:cNvSpPr txBox="1"/>
            <p:nvPr/>
          </p:nvSpPr>
          <p:spPr>
            <a:xfrm>
              <a:off x="1852807" y="2306568"/>
              <a:ext cx="71768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ท่าหมอบในขณะถือไม้ง่าม ใช้คำบอก </a:t>
              </a:r>
              <a:r>
                <a:rPr lang="th-TH" sz="4000" b="1" i="1" dirty="0">
                  <a:solidFill>
                    <a:schemeClr val="accent6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“หมอบ”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BCF573-3DBD-672A-78F9-337592AEC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3487" y="3449778"/>
              <a:ext cx="5881814" cy="5257063"/>
            </a:xfrm>
            <a:prstGeom prst="roundRect">
              <a:avLst>
                <a:gd name="adj" fmla="val 5796"/>
              </a:avLst>
            </a:prstGeom>
            <a:ln w="57150">
              <a:solidFill>
                <a:srgbClr val="00B0F0"/>
              </a:solidFill>
            </a:ln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73E394-A177-1240-B97A-0BADF1FB3EA9}"/>
              </a:ext>
            </a:extLst>
          </p:cNvPr>
          <p:cNvGrpSpPr/>
          <p:nvPr/>
        </p:nvGrpSpPr>
        <p:grpSpPr>
          <a:xfrm>
            <a:off x="9937008" y="1953109"/>
            <a:ext cx="7714408" cy="7303361"/>
            <a:chOff x="9937008" y="1953109"/>
            <a:chExt cx="7714408" cy="730336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E6C3C1-2759-774F-5149-E05BF38CC624}"/>
                </a:ext>
              </a:extLst>
            </p:cNvPr>
            <p:cNvGrpSpPr/>
            <p:nvPr/>
          </p:nvGrpSpPr>
          <p:grpSpPr>
            <a:xfrm>
              <a:off x="9937008" y="1953109"/>
              <a:ext cx="7714408" cy="7303361"/>
              <a:chOff x="1277190" y="1953109"/>
              <a:chExt cx="7714408" cy="7303361"/>
            </a:xfrm>
          </p:grpSpPr>
          <p:sp>
            <p:nvSpPr>
              <p:cNvPr id="11" name="Rounded Rectangle 23">
                <a:extLst>
                  <a:ext uri="{FF2B5EF4-FFF2-40B4-BE49-F238E27FC236}">
                    <a16:creationId xmlns:a16="http://schemas.microsoft.com/office/drawing/2014/main" id="{0422254F-5C7B-420D-A20B-F6388F54FAE3}"/>
                  </a:ext>
                </a:extLst>
              </p:cNvPr>
              <p:cNvSpPr/>
              <p:nvPr/>
            </p:nvSpPr>
            <p:spPr>
              <a:xfrm>
                <a:off x="1277190" y="1953109"/>
                <a:ext cx="7714408" cy="7303361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63500" cap="flat" cmpd="sng" algn="ctr">
                <a:solidFill>
                  <a:srgbClr val="1B7B9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FC1D61-25E4-DA73-089E-5FDE1EC28C7B}"/>
                  </a:ext>
                </a:extLst>
              </p:cNvPr>
              <p:cNvSpPr txBox="1"/>
              <p:nvPr/>
            </p:nvSpPr>
            <p:spPr>
              <a:xfrm>
                <a:off x="1929538" y="2306568"/>
                <a:ext cx="6388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เมื่อบอกว่า </a:t>
                </a:r>
                <a:r>
                  <a:rPr lang="th-TH" sz="4000" b="1" i="1" dirty="0">
                    <a:solidFill>
                      <a:schemeClr val="accent6">
                        <a:lumMod val="50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“ลุก” </a:t>
                </a: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ให้ลูกเสือทำกลับกัน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82CA4A4-6B05-8638-31D9-7C006476B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0519" y="3449778"/>
              <a:ext cx="6300291" cy="5257064"/>
            </a:xfrm>
            <a:prstGeom prst="roundRect">
              <a:avLst>
                <a:gd name="adj" fmla="val 9213"/>
              </a:avLst>
            </a:prstGeom>
            <a:ln w="57150">
              <a:solidFill>
                <a:srgbClr val="00B0F0"/>
              </a:solidFill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0AF04-3740-57F7-0E35-E28FD9525B27}"/>
              </a:ext>
            </a:extLst>
          </p:cNvPr>
          <p:cNvGrpSpPr/>
          <p:nvPr/>
        </p:nvGrpSpPr>
        <p:grpSpPr>
          <a:xfrm>
            <a:off x="-747393" y="5986704"/>
            <a:ext cx="2583237" cy="3592420"/>
            <a:chOff x="15607745" y="5905477"/>
            <a:chExt cx="2583237" cy="35924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F925B95-BDFC-6C6E-52D5-89598E53163C}"/>
                </a:ext>
              </a:extLst>
            </p:cNvPr>
            <p:cNvSpPr/>
            <p:nvPr/>
          </p:nvSpPr>
          <p:spPr>
            <a:xfrm rot="10427177">
              <a:off x="15607745" y="5905477"/>
              <a:ext cx="1166864" cy="122643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DF8477E-65E2-56B6-29FE-21F1FABC71DA}"/>
                </a:ext>
              </a:extLst>
            </p:cNvPr>
            <p:cNvSpPr/>
            <p:nvPr/>
          </p:nvSpPr>
          <p:spPr>
            <a:xfrm rot="10427177">
              <a:off x="17279925" y="7591826"/>
              <a:ext cx="911057" cy="93341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02CBCE4-F028-9680-ACDD-D8C1C5E00C47}"/>
                </a:ext>
              </a:extLst>
            </p:cNvPr>
            <p:cNvSpPr/>
            <p:nvPr/>
          </p:nvSpPr>
          <p:spPr>
            <a:xfrm rot="10427177">
              <a:off x="16223837" y="9020432"/>
              <a:ext cx="491245" cy="4774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2CC5AA-618C-E5AA-02E1-C4A54A878968}"/>
              </a:ext>
            </a:extLst>
          </p:cNvPr>
          <p:cNvGrpSpPr/>
          <p:nvPr/>
        </p:nvGrpSpPr>
        <p:grpSpPr>
          <a:xfrm>
            <a:off x="6629400" y="713920"/>
            <a:ext cx="4800600" cy="904765"/>
            <a:chOff x="3735761" y="2343639"/>
            <a:chExt cx="4800600" cy="904765"/>
          </a:xfrm>
        </p:grpSpPr>
        <p:sp>
          <p:nvSpPr>
            <p:cNvPr id="25" name="Rounded Rectangle 18">
              <a:extLst>
                <a:ext uri="{FF2B5EF4-FFF2-40B4-BE49-F238E27FC236}">
                  <a16:creationId xmlns:a16="http://schemas.microsoft.com/office/drawing/2014/main" id="{8A347EDE-076A-76D9-2D1E-3647468A2277}"/>
                </a:ext>
              </a:extLst>
            </p:cNvPr>
            <p:cNvSpPr/>
            <p:nvPr/>
          </p:nvSpPr>
          <p:spPr>
            <a:xfrm>
              <a:off x="3735761" y="2343639"/>
              <a:ext cx="4800600" cy="90476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">
              <a:extLst>
                <a:ext uri="{FF2B5EF4-FFF2-40B4-BE49-F238E27FC236}">
                  <a16:creationId xmlns:a16="http://schemas.microsoft.com/office/drawing/2014/main" id="{46B4D498-3BDA-B5B3-355D-BB10DDACA66F}"/>
                </a:ext>
              </a:extLst>
            </p:cNvPr>
            <p:cNvSpPr txBox="1"/>
            <p:nvPr/>
          </p:nvSpPr>
          <p:spPr>
            <a:xfrm>
              <a:off x="4118358" y="2660249"/>
              <a:ext cx="4037004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th-TH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ท</a:t>
              </a:r>
              <a:r>
                <a:rPr lang="th-TH" sz="4800" b="1" dirty="0" err="1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าหม</a:t>
              </a:r>
              <a:r>
                <a:rPr lang="th-TH" sz="4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อบ-ลุก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669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71E1D22-4DB8-FB98-998E-99C55E873E22}"/>
              </a:ext>
            </a:extLst>
          </p:cNvPr>
          <p:cNvGrpSpPr/>
          <p:nvPr/>
        </p:nvGrpSpPr>
        <p:grpSpPr>
          <a:xfrm>
            <a:off x="2097604" y="3213793"/>
            <a:ext cx="4611780" cy="878964"/>
            <a:chOff x="3735761" y="2369440"/>
            <a:chExt cx="4611780" cy="878964"/>
          </a:xfrm>
        </p:grpSpPr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id="{0B0AE92A-0F17-2E30-D5AA-20E375787959}"/>
                </a:ext>
              </a:extLst>
            </p:cNvPr>
            <p:cNvSpPr/>
            <p:nvPr/>
          </p:nvSpPr>
          <p:spPr>
            <a:xfrm>
              <a:off x="3735761" y="2369440"/>
              <a:ext cx="4611780" cy="87896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FB0FB8B9-3300-A0BA-DD46-A6EBD91EBD5B}"/>
                </a:ext>
              </a:extLst>
            </p:cNvPr>
            <p:cNvSpPr txBox="1"/>
            <p:nvPr/>
          </p:nvSpPr>
          <p:spPr>
            <a:xfrm>
              <a:off x="4152757" y="2653342"/>
              <a:ext cx="4154580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4800" b="1" u="none" dirty="0">
                  <a:solidFill>
                    <a:schemeClr val="bg1"/>
                  </a:solidFill>
                  <a:latin typeface="TH Sarabun New" panose="020B0500040200020003" pitchFamily="34" charset="-34"/>
                  <a:ea typeface="Quicksand Medium"/>
                  <a:cs typeface="TH Sarabun New" panose="020B0500040200020003" pitchFamily="34" charset="-34"/>
                  <a:sym typeface="Quicksand Medium"/>
                </a:rPr>
                <a:t>วัตถุประสงค์ในการฝึก</a:t>
              </a:r>
              <a:endParaRPr lang="en-US" sz="48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25E595C-D737-0322-1176-A3B8B35F35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t="-7389" r="-15041" b="-12742"/>
          <a:stretch/>
        </p:blipFill>
        <p:spPr>
          <a:xfrm>
            <a:off x="11300662" y="3051644"/>
            <a:ext cx="7696200" cy="7392231"/>
          </a:xfrm>
          <a:prstGeom prst="flowChartDelay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C4D81F3-C8E8-4383-75C5-2813F97C06E3}"/>
              </a:ext>
            </a:extLst>
          </p:cNvPr>
          <p:cNvGrpSpPr/>
          <p:nvPr/>
        </p:nvGrpSpPr>
        <p:grpSpPr>
          <a:xfrm>
            <a:off x="2152184" y="4695229"/>
            <a:ext cx="8839200" cy="951178"/>
            <a:chOff x="7620000" y="3582723"/>
            <a:chExt cx="8839200" cy="95117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B135268-22A9-06CF-F7D1-E09810993F0F}"/>
                </a:ext>
              </a:extLst>
            </p:cNvPr>
            <p:cNvGrpSpPr/>
            <p:nvPr/>
          </p:nvGrpSpPr>
          <p:grpSpPr>
            <a:xfrm>
              <a:off x="8058925" y="3582723"/>
              <a:ext cx="8400275" cy="951178"/>
              <a:chOff x="1676400" y="4653632"/>
              <a:chExt cx="8400275" cy="951178"/>
            </a:xfrm>
          </p:grpSpPr>
          <p:sp>
            <p:nvSpPr>
              <p:cNvPr id="14" name="Rounded Rectangle 30">
                <a:extLst>
                  <a:ext uri="{FF2B5EF4-FFF2-40B4-BE49-F238E27FC236}">
                    <a16:creationId xmlns:a16="http://schemas.microsoft.com/office/drawing/2014/main" id="{98A2A6F3-D13D-680F-F9BA-ACA8DC54B407}"/>
                  </a:ext>
                </a:extLst>
              </p:cNvPr>
              <p:cNvSpPr/>
              <p:nvPr/>
            </p:nvSpPr>
            <p:spPr>
              <a:xfrm>
                <a:off x="1676400" y="4653632"/>
                <a:ext cx="8400275" cy="95117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802A42-6FC2-C970-27F0-FE5B3335FB65}"/>
                  </a:ext>
                </a:extLst>
              </p:cNvPr>
              <p:cNvSpPr txBox="1"/>
              <p:nvPr/>
            </p:nvSpPr>
            <p:spPr>
              <a:xfrm>
                <a:off x="1969630" y="4820723"/>
                <a:ext cx="787844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just">
                  <a:tabLst>
                    <a:tab pos="631825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เพื่อใหลูกเสือรูจักวิธีใชอาวุธปองกันตัวเมื่อมีเหตุจําเปน</a:t>
                </a:r>
                <a:endParaRPr lang="th-TH" sz="40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542B9DF-70C1-FF20-F809-09942BBD11C7}"/>
                </a:ext>
              </a:extLst>
            </p:cNvPr>
            <p:cNvSpPr/>
            <p:nvPr/>
          </p:nvSpPr>
          <p:spPr>
            <a:xfrm>
              <a:off x="7620000" y="3826014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85A8706-6637-685A-B187-D16962A3A2E3}"/>
                </a:ext>
              </a:extLst>
            </p:cNvPr>
            <p:cNvSpPr/>
            <p:nvPr/>
          </p:nvSpPr>
          <p:spPr>
            <a:xfrm>
              <a:off x="7936370" y="3924300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2151F1B-51D0-18AE-2327-9922739E318E}"/>
              </a:ext>
            </a:extLst>
          </p:cNvPr>
          <p:cNvGrpSpPr/>
          <p:nvPr/>
        </p:nvGrpSpPr>
        <p:grpSpPr>
          <a:xfrm>
            <a:off x="2152184" y="6590456"/>
            <a:ext cx="8839200" cy="1490530"/>
            <a:chOff x="7620000" y="3582723"/>
            <a:chExt cx="8839200" cy="149053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846C151-A3CD-99A3-5D58-5114A4C21A65}"/>
                </a:ext>
              </a:extLst>
            </p:cNvPr>
            <p:cNvGrpSpPr/>
            <p:nvPr/>
          </p:nvGrpSpPr>
          <p:grpSpPr>
            <a:xfrm>
              <a:off x="8058925" y="3582723"/>
              <a:ext cx="8400275" cy="1490530"/>
              <a:chOff x="1676400" y="4653632"/>
              <a:chExt cx="8400275" cy="1490530"/>
            </a:xfrm>
          </p:grpSpPr>
          <p:sp>
            <p:nvSpPr>
              <p:cNvPr id="50" name="Rounded Rectangle 30">
                <a:extLst>
                  <a:ext uri="{FF2B5EF4-FFF2-40B4-BE49-F238E27FC236}">
                    <a16:creationId xmlns:a16="http://schemas.microsoft.com/office/drawing/2014/main" id="{3F89D557-AF9F-29E4-63D6-904F4CB5A509}"/>
                  </a:ext>
                </a:extLst>
              </p:cNvPr>
              <p:cNvSpPr/>
              <p:nvPr/>
            </p:nvSpPr>
            <p:spPr>
              <a:xfrm>
                <a:off x="1676400" y="4653632"/>
                <a:ext cx="8400275" cy="1490530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1E5437-9661-6286-AFA5-F1E51858C89E}"/>
                  </a:ext>
                </a:extLst>
              </p:cNvPr>
              <p:cNvSpPr txBox="1"/>
              <p:nvPr/>
            </p:nvSpPr>
            <p:spPr>
              <a:xfrm>
                <a:off x="1969631" y="4820723"/>
                <a:ext cx="7614676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631825" algn="thaiDist">
                  <a:tabLst>
                    <a:tab pos="631825" algn="l"/>
                  </a:tabLst>
                </a:pP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เพื่อใหเกิดความชํานาญและความมั่นใจในการใช </a:t>
                </a:r>
                <a:b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</a:br>
                <a:r>
                  <a:rPr lang="th-TH" sz="4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ไม้งามในการปองกันตัว</a:t>
                </a:r>
                <a:endParaRPr lang="th-TH" sz="4000" b="1" dirty="0">
                  <a:solidFill>
                    <a:srgbClr val="3F434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FF59F49-2EFE-E261-9B48-2145FB0772C5}"/>
                </a:ext>
              </a:extLst>
            </p:cNvPr>
            <p:cNvSpPr/>
            <p:nvPr/>
          </p:nvSpPr>
          <p:spPr>
            <a:xfrm>
              <a:off x="7620000" y="4130815"/>
              <a:ext cx="293230" cy="40308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4EE48F0-2B8D-47CD-7262-833A0627B90B}"/>
                </a:ext>
              </a:extLst>
            </p:cNvPr>
            <p:cNvSpPr/>
            <p:nvPr/>
          </p:nvSpPr>
          <p:spPr>
            <a:xfrm>
              <a:off x="7936370" y="4229101"/>
              <a:ext cx="140830" cy="2286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7" name="AutoShape 8">
            <a:extLst>
              <a:ext uri="{FF2B5EF4-FFF2-40B4-BE49-F238E27FC236}">
                <a16:creationId xmlns:a16="http://schemas.microsoft.com/office/drawing/2014/main" id="{131EC217-D0BA-2FC3-1546-1004F1A5ED0C}"/>
              </a:ext>
            </a:extLst>
          </p:cNvPr>
          <p:cNvSpPr/>
          <p:nvPr/>
        </p:nvSpPr>
        <p:spPr>
          <a:xfrm>
            <a:off x="304800" y="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07DDE8-A9BF-9444-D865-459025C0A215}"/>
              </a:ext>
            </a:extLst>
          </p:cNvPr>
          <p:cNvGrpSpPr/>
          <p:nvPr/>
        </p:nvGrpSpPr>
        <p:grpSpPr>
          <a:xfrm>
            <a:off x="709792" y="266700"/>
            <a:ext cx="11552461" cy="2503466"/>
            <a:chOff x="3259016" y="1599678"/>
            <a:chExt cx="11552461" cy="250346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D630EF-1D23-737A-9D1E-05B3E25E08D3}"/>
                </a:ext>
              </a:extLst>
            </p:cNvPr>
            <p:cNvGrpSpPr/>
            <p:nvPr/>
          </p:nvGrpSpPr>
          <p:grpSpPr>
            <a:xfrm rot="-142674">
              <a:off x="5090523" y="2089605"/>
              <a:ext cx="9720954" cy="1658314"/>
              <a:chOff x="0" y="-38100"/>
              <a:chExt cx="2560251" cy="436757"/>
            </a:xfrm>
          </p:grpSpPr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F8757CFC-A82F-192A-58FF-0438B5EF5F37}"/>
                  </a:ext>
                </a:extLst>
              </p:cNvPr>
              <p:cNvSpPr/>
              <p:nvPr/>
            </p:nvSpPr>
            <p:spPr>
              <a:xfrm rot="142674">
                <a:off x="0" y="0"/>
                <a:ext cx="2560251" cy="398657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25" name="TextBox 20">
                <a:extLst>
                  <a:ext uri="{FF2B5EF4-FFF2-40B4-BE49-F238E27FC236}">
                    <a16:creationId xmlns:a16="http://schemas.microsoft.com/office/drawing/2014/main" id="{336D46D3-0FEF-5926-38B0-17B48CCE044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90689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TextBox 2">
              <a:extLst>
                <a:ext uri="{FF2B5EF4-FFF2-40B4-BE49-F238E27FC236}">
                  <a16:creationId xmlns:a16="http://schemas.microsoft.com/office/drawing/2014/main" id="{7FE01B39-4407-0C83-5A95-DDE5861951E2}"/>
                </a:ext>
              </a:extLst>
            </p:cNvPr>
            <p:cNvSpPr txBox="1"/>
            <p:nvPr/>
          </p:nvSpPr>
          <p:spPr>
            <a:xfrm>
              <a:off x="6122878" y="2892234"/>
              <a:ext cx="8155686" cy="5790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 Medium" panose="00000600000000000000" pitchFamily="2" charset="-34"/>
                  <a:ea typeface="Quicksand Medium"/>
                  <a:cs typeface="Bai Jamjuree Medium" panose="00000600000000000000" pitchFamily="2" charset="-34"/>
                  <a:sym typeface="Quicksand Medium"/>
                </a:rPr>
                <a:t>การใช้ไม้ง่ามป้องกันตัว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4742B4A-B946-BD09-A92A-5EC44C228370}"/>
                </a:ext>
              </a:extLst>
            </p:cNvPr>
            <p:cNvGrpSpPr/>
            <p:nvPr/>
          </p:nvGrpSpPr>
          <p:grpSpPr>
            <a:xfrm>
              <a:off x="3259016" y="1599678"/>
              <a:ext cx="2545113" cy="2503466"/>
              <a:chOff x="668544" y="107089"/>
              <a:chExt cx="2545113" cy="2503466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B3BD210B-A1BC-074A-31F2-7D79E1F4917E}"/>
                  </a:ext>
                </a:extLst>
              </p:cNvPr>
              <p:cNvSpPr/>
              <p:nvPr/>
            </p:nvSpPr>
            <p:spPr>
              <a:xfrm>
                <a:off x="668544" y="107089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CF4590C6-3630-2EE0-AC42-3676F7859879}"/>
                  </a:ext>
                </a:extLst>
              </p:cNvPr>
              <p:cNvSpPr txBox="1"/>
              <p:nvPr/>
            </p:nvSpPr>
            <p:spPr>
              <a:xfrm>
                <a:off x="1412728" y="1349835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2958</Words>
  <Application>Microsoft Office PowerPoint</Application>
  <PresentationFormat>Custom</PresentationFormat>
  <Paragraphs>141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Gliker Semi-Bold</vt:lpstr>
      <vt:lpstr>Arial</vt:lpstr>
      <vt:lpstr>Calibri</vt:lpstr>
      <vt:lpstr>Bai Jamjuree</vt:lpstr>
      <vt:lpstr>Bai Jamjuree Medium</vt:lpstr>
      <vt:lpstr>TH Sarabun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Sirasa Songsaeng</dc:creator>
  <cp:lastModifiedBy>PC</cp:lastModifiedBy>
  <cp:revision>17</cp:revision>
  <dcterms:created xsi:type="dcterms:W3CDTF">2006-08-16T00:00:00Z</dcterms:created>
  <dcterms:modified xsi:type="dcterms:W3CDTF">2025-07-13T06:37:52Z</dcterms:modified>
  <dc:identifier>DAGSHPkLtik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2024-09-29T04:27:05Z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a2ef4cb1-faa8-4db9-90ae-14ce87c1a59f</vt:lpwstr>
  </property>
  <property fmtid="{D5CDD505-2E9C-101B-9397-08002B2CF9AE}" pid="8" name="MSIP_Label_4589c566-619b-4bc0-a01f-28a2c00ee260_ContentBits">
    <vt:lpwstr>0</vt:lpwstr>
  </property>
</Properties>
</file>