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72" r:id="rId7"/>
    <p:sldId id="271" r:id="rId8"/>
  </p:sldIdLst>
  <p:sldSz cx="18288000" cy="10287000"/>
  <p:notesSz cx="6858000" cy="9144000"/>
  <p:embeddedFontLst>
    <p:embeddedFont>
      <p:font typeface="Bai Jamjuree" panose="020B0604020202020204" charset="-34"/>
      <p:regular r:id="rId9"/>
      <p:bold r:id="rId10"/>
      <p:italic r:id="rId11"/>
      <p:boldItalic r:id="rId12"/>
    </p:embeddedFont>
    <p:embeddedFont>
      <p:font typeface="Bai Jamjuree Medium" panose="020B0604020202020204" charset="-34"/>
      <p:regular r:id="rId13"/>
      <p:italic r:id="rId14"/>
    </p:embeddedFont>
    <p:embeddedFont>
      <p:font typeface="Gliker Semi-Bold" panose="020B0604020202020204" charset="0"/>
      <p:regular r:id="rId15"/>
    </p:embeddedFont>
    <p:embeddedFont>
      <p:font typeface="Heebo Bold" panose="020B0604020202020204" charset="-79"/>
      <p:regular r:id="rId16"/>
    </p:embeddedFont>
    <p:embeddedFont>
      <p:font typeface="TH Sarabun New" panose="020B0500040200020003" pitchFamily="34" charset="-34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4C2E97-CED4-4397-A005-9D299169E1D1}" v="169" dt="2024-10-05T08:22:25.0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4FE8415-730F-87C9-748A-9D1F12C80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58320"/>
            <a:ext cx="18647746" cy="10706141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7295807" y="2043163"/>
            <a:ext cx="3086100" cy="1199054"/>
            <a:chOff x="1377823" y="236193"/>
            <a:chExt cx="812800" cy="315800"/>
          </a:xfrm>
        </p:grpSpPr>
        <p:sp>
          <p:nvSpPr>
            <p:cNvPr id="12" name="Freeform 12"/>
            <p:cNvSpPr/>
            <p:nvPr/>
          </p:nvSpPr>
          <p:spPr>
            <a:xfrm>
              <a:off x="1377823" y="236193"/>
              <a:ext cx="812800" cy="259472"/>
            </a:xfrm>
            <a:custGeom>
              <a:avLst/>
              <a:gdLst/>
              <a:ahLst/>
              <a:cxnLst/>
              <a:rect l="l" t="t" r="r" b="b"/>
              <a:pathLst>
                <a:path w="812800" h="211847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61675"/>
                  </a:lnTo>
                  <a:cubicBezTo>
                    <a:pt x="812800" y="174981"/>
                    <a:pt x="807514" y="187743"/>
                    <a:pt x="798105" y="197152"/>
                  </a:cubicBezTo>
                  <a:cubicBezTo>
                    <a:pt x="788695" y="206561"/>
                    <a:pt x="775934" y="211847"/>
                    <a:pt x="762627" y="211847"/>
                  </a:cubicBezTo>
                  <a:lnTo>
                    <a:pt x="50173" y="211847"/>
                  </a:lnTo>
                  <a:cubicBezTo>
                    <a:pt x="36866" y="211847"/>
                    <a:pt x="24105" y="206561"/>
                    <a:pt x="14695" y="197152"/>
                  </a:cubicBezTo>
                  <a:cubicBezTo>
                    <a:pt x="5286" y="187743"/>
                    <a:pt x="0" y="174981"/>
                    <a:pt x="0" y="161675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/>
            <a:lstStyle/>
            <a:p>
              <a:endParaRPr lang="th-TH" sz="9600" dirty="0">
                <a:latin typeface="Bai Jamjuree" panose="00000500000000000000" pitchFamily="2" charset="-34"/>
                <a:cs typeface="Bai Jamjuree" panose="00000500000000000000" pitchFamily="2" charset="-34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77823" y="292521"/>
              <a:ext cx="812800" cy="259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th-TH" sz="4400" b="1" spc="219" dirty="0">
                  <a:solidFill>
                    <a:srgbClr val="002060"/>
                  </a:solidFill>
                  <a:latin typeface="Bai Jamjuree" panose="00000500000000000000" pitchFamily="2" charset="-34"/>
                  <a:ea typeface="Lato"/>
                  <a:cs typeface="Bai Jamjuree" panose="00000500000000000000" pitchFamily="2" charset="-34"/>
                  <a:sym typeface="Lato"/>
                </a:rPr>
                <a:t>บทเรียนที่</a:t>
              </a:r>
              <a:endParaRPr lang="en-US" sz="4400" b="1" spc="219" dirty="0">
                <a:solidFill>
                  <a:srgbClr val="002060"/>
                </a:solidFill>
                <a:latin typeface="Bai Jamjuree" panose="00000500000000000000" pitchFamily="2" charset="-34"/>
                <a:ea typeface="Lato"/>
                <a:cs typeface="Bai Jamjuree" panose="00000500000000000000" pitchFamily="2" charset="-34"/>
                <a:sym typeface="Lato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295807" y="3693884"/>
            <a:ext cx="11096847" cy="2514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h-TH" sz="8800" b="1" dirty="0">
                <a:solidFill>
                  <a:schemeClr val="accent6">
                    <a:lumMod val="50000"/>
                  </a:schemeClr>
                </a:solidFill>
                <a:latin typeface="Bai Jamjuree" panose="00000500000000000000" pitchFamily="2" charset="-34"/>
                <a:ea typeface="+mj-ea"/>
                <a:cs typeface="Bai Jamjuree" panose="00000500000000000000" pitchFamily="2" charset="-34"/>
                <a:sym typeface="Gliker Semi-Bold"/>
              </a:rPr>
              <a:t>ประวัติ</a:t>
            </a:r>
          </a:p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h-TH" sz="8800" b="1" dirty="0">
                <a:solidFill>
                  <a:schemeClr val="accent6">
                    <a:lumMod val="50000"/>
                  </a:schemeClr>
                </a:solidFill>
                <a:latin typeface="Bai Jamjuree" panose="00000500000000000000" pitchFamily="2" charset="-34"/>
                <a:ea typeface="+mj-ea"/>
                <a:cs typeface="Bai Jamjuree" panose="00000500000000000000" pitchFamily="2" charset="-34"/>
                <a:sym typeface="Gliker Semi-Bold"/>
              </a:rPr>
              <a:t>การลูกเสือวิสามัญ</a:t>
            </a:r>
            <a:endParaRPr lang="en-US" sz="8800" b="1" dirty="0">
              <a:solidFill>
                <a:schemeClr val="accent6">
                  <a:lumMod val="50000"/>
                </a:schemeClr>
              </a:solidFill>
              <a:latin typeface="Bai Jamjuree" panose="00000500000000000000" pitchFamily="2" charset="-34"/>
              <a:ea typeface="+mj-ea"/>
              <a:cs typeface="Bai Jamjuree" panose="00000500000000000000" pitchFamily="2" charset="-34"/>
              <a:sym typeface="Gliker Semi-Bold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09B2EDF-BF6B-BA4A-A6AA-E58290405E64}"/>
              </a:ext>
            </a:extLst>
          </p:cNvPr>
          <p:cNvSpPr/>
          <p:nvPr/>
        </p:nvSpPr>
        <p:spPr>
          <a:xfrm>
            <a:off x="10591800" y="1790775"/>
            <a:ext cx="1489957" cy="14899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BF3B27-3BBA-DFF4-3F6E-C6A41DF300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15" y="1990688"/>
            <a:ext cx="5353385" cy="5270679"/>
          </a:xfrm>
          <a:prstGeom prst="round2Diag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670731" y="0"/>
            <a:ext cx="11617269" cy="10287000"/>
            <a:chOff x="0" y="0"/>
            <a:chExt cx="2709331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09331" cy="2709333"/>
            </a:xfrm>
            <a:custGeom>
              <a:avLst/>
              <a:gdLst/>
              <a:ahLst/>
              <a:cxnLst/>
              <a:rect l="l" t="t" r="r" b="b"/>
              <a:pathLst>
                <a:path w="2709331" h="2709333">
                  <a:moveTo>
                    <a:pt x="0" y="0"/>
                  </a:moveTo>
                  <a:lnTo>
                    <a:pt x="2709331" y="0"/>
                  </a:lnTo>
                  <a:lnTo>
                    <a:pt x="270933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709331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2" name="Group 2">
            <a:extLst>
              <a:ext uri="{FF2B5EF4-FFF2-40B4-BE49-F238E27FC236}">
                <a16:creationId xmlns:a16="http://schemas.microsoft.com/office/drawing/2014/main" id="{529AF8E9-250A-9644-F2A9-1006A1C03347}"/>
              </a:ext>
            </a:extLst>
          </p:cNvPr>
          <p:cNvGrpSpPr/>
          <p:nvPr/>
        </p:nvGrpSpPr>
        <p:grpSpPr>
          <a:xfrm>
            <a:off x="-46827" y="23737"/>
            <a:ext cx="18347897" cy="4471748"/>
            <a:chOff x="0" y="0"/>
            <a:chExt cx="4832368" cy="1177744"/>
          </a:xfrm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10F46979-D1F5-3F27-2DB1-BE182DF59A8F}"/>
                </a:ext>
              </a:extLst>
            </p:cNvPr>
            <p:cNvSpPr/>
            <p:nvPr/>
          </p:nvSpPr>
          <p:spPr>
            <a:xfrm>
              <a:off x="0" y="0"/>
              <a:ext cx="4832368" cy="1177744"/>
            </a:xfrm>
            <a:custGeom>
              <a:avLst/>
              <a:gdLst/>
              <a:ahLst/>
              <a:cxnLst/>
              <a:rect l="l" t="t" r="r" b="b"/>
              <a:pathLst>
                <a:path w="4832368" h="1177744">
                  <a:moveTo>
                    <a:pt x="0" y="0"/>
                  </a:moveTo>
                  <a:lnTo>
                    <a:pt x="4832368" y="0"/>
                  </a:lnTo>
                  <a:lnTo>
                    <a:pt x="4832368" y="1177744"/>
                  </a:lnTo>
                  <a:lnTo>
                    <a:pt x="0" y="1177744"/>
                  </a:lnTo>
                  <a:close/>
                </a:path>
              </a:pathLst>
            </a:custGeom>
            <a:solidFill>
              <a:srgbClr val="9BE9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4" name="TextBox 4">
              <a:extLst>
                <a:ext uri="{FF2B5EF4-FFF2-40B4-BE49-F238E27FC236}">
                  <a16:creationId xmlns:a16="http://schemas.microsoft.com/office/drawing/2014/main" id="{B769203B-F9DC-F762-72B5-601649450191}"/>
                </a:ext>
              </a:extLst>
            </p:cNvPr>
            <p:cNvSpPr txBox="1"/>
            <p:nvPr/>
          </p:nvSpPr>
          <p:spPr>
            <a:xfrm>
              <a:off x="0" y="-38100"/>
              <a:ext cx="4832368" cy="1215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Freeform 11">
            <a:extLst>
              <a:ext uri="{FF2B5EF4-FFF2-40B4-BE49-F238E27FC236}">
                <a16:creationId xmlns:a16="http://schemas.microsoft.com/office/drawing/2014/main" id="{B5C05BF3-EDFF-E372-5B45-6423424EB246}"/>
              </a:ext>
            </a:extLst>
          </p:cNvPr>
          <p:cNvSpPr/>
          <p:nvPr/>
        </p:nvSpPr>
        <p:spPr>
          <a:xfrm>
            <a:off x="15354315" y="207374"/>
            <a:ext cx="2497972" cy="2457096"/>
          </a:xfrm>
          <a:custGeom>
            <a:avLst/>
            <a:gdLst/>
            <a:ahLst/>
            <a:cxnLst/>
            <a:rect l="l" t="t" r="r" b="b"/>
            <a:pathLst>
              <a:path w="2497972" h="2457096">
                <a:moveTo>
                  <a:pt x="0" y="0"/>
                </a:moveTo>
                <a:lnTo>
                  <a:pt x="2497971" y="0"/>
                </a:lnTo>
                <a:lnTo>
                  <a:pt x="2497971" y="2457096"/>
                </a:lnTo>
                <a:lnTo>
                  <a:pt x="0" y="245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3" name="Freeform 15">
            <a:extLst>
              <a:ext uri="{FF2B5EF4-FFF2-40B4-BE49-F238E27FC236}">
                <a16:creationId xmlns:a16="http://schemas.microsoft.com/office/drawing/2014/main" id="{0B72ED08-A788-23A7-0ACA-25A850E095C9}"/>
              </a:ext>
            </a:extLst>
          </p:cNvPr>
          <p:cNvSpPr/>
          <p:nvPr/>
        </p:nvSpPr>
        <p:spPr>
          <a:xfrm>
            <a:off x="-46827" y="-69047"/>
            <a:ext cx="3317088" cy="1641958"/>
          </a:xfrm>
          <a:custGeom>
            <a:avLst/>
            <a:gdLst/>
            <a:ahLst/>
            <a:cxnLst/>
            <a:rect l="l" t="t" r="r" b="b"/>
            <a:pathLst>
              <a:path w="3317088" h="1641958">
                <a:moveTo>
                  <a:pt x="0" y="0"/>
                </a:moveTo>
                <a:lnTo>
                  <a:pt x="3317087" y="0"/>
                </a:lnTo>
                <a:lnTo>
                  <a:pt x="3317087" y="1641959"/>
                </a:lnTo>
                <a:lnTo>
                  <a:pt x="0" y="16419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4" name="Freeform 21">
            <a:extLst>
              <a:ext uri="{FF2B5EF4-FFF2-40B4-BE49-F238E27FC236}">
                <a16:creationId xmlns:a16="http://schemas.microsoft.com/office/drawing/2014/main" id="{C0D33425-9816-706B-A2A3-CDC478FBD02B}"/>
              </a:ext>
            </a:extLst>
          </p:cNvPr>
          <p:cNvSpPr/>
          <p:nvPr/>
        </p:nvSpPr>
        <p:spPr>
          <a:xfrm rot="297651">
            <a:off x="12421409" y="292158"/>
            <a:ext cx="2425658" cy="1111392"/>
          </a:xfrm>
          <a:custGeom>
            <a:avLst/>
            <a:gdLst/>
            <a:ahLst/>
            <a:cxnLst/>
            <a:rect l="l" t="t" r="r" b="b"/>
            <a:pathLst>
              <a:path w="2425658" h="1111392">
                <a:moveTo>
                  <a:pt x="0" y="0"/>
                </a:moveTo>
                <a:lnTo>
                  <a:pt x="2425658" y="0"/>
                </a:lnTo>
                <a:lnTo>
                  <a:pt x="2425658" y="1111393"/>
                </a:lnTo>
                <a:lnTo>
                  <a:pt x="0" y="1111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5" name="Freeform 7">
            <a:extLst>
              <a:ext uri="{FF2B5EF4-FFF2-40B4-BE49-F238E27FC236}">
                <a16:creationId xmlns:a16="http://schemas.microsoft.com/office/drawing/2014/main" id="{4A635DE2-E41E-C787-513A-2C246AE2DB1E}"/>
              </a:ext>
            </a:extLst>
          </p:cNvPr>
          <p:cNvSpPr/>
          <p:nvPr/>
        </p:nvSpPr>
        <p:spPr>
          <a:xfrm>
            <a:off x="285973" y="3216989"/>
            <a:ext cx="3635414" cy="5566868"/>
          </a:xfrm>
          <a:custGeom>
            <a:avLst/>
            <a:gdLst/>
            <a:ahLst/>
            <a:cxnLst/>
            <a:rect l="l" t="t" r="r" b="b"/>
            <a:pathLst>
              <a:path w="5394163" h="8260024">
                <a:moveTo>
                  <a:pt x="0" y="0"/>
                </a:moveTo>
                <a:lnTo>
                  <a:pt x="5394163" y="0"/>
                </a:lnTo>
                <a:lnTo>
                  <a:pt x="5394163" y="8260024"/>
                </a:lnTo>
                <a:lnTo>
                  <a:pt x="0" y="82600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6" name="Freeform 12">
            <a:extLst>
              <a:ext uri="{FF2B5EF4-FFF2-40B4-BE49-F238E27FC236}">
                <a16:creationId xmlns:a16="http://schemas.microsoft.com/office/drawing/2014/main" id="{500B2AD2-F1B1-95C5-7D0C-905B2BD21F58}"/>
              </a:ext>
            </a:extLst>
          </p:cNvPr>
          <p:cNvSpPr/>
          <p:nvPr/>
        </p:nvSpPr>
        <p:spPr>
          <a:xfrm>
            <a:off x="445958" y="6775620"/>
            <a:ext cx="3833869" cy="3039212"/>
          </a:xfrm>
          <a:custGeom>
            <a:avLst/>
            <a:gdLst/>
            <a:ahLst/>
            <a:cxnLst/>
            <a:rect l="l" t="t" r="r" b="b"/>
            <a:pathLst>
              <a:path w="3833869" h="3039212">
                <a:moveTo>
                  <a:pt x="0" y="0"/>
                </a:moveTo>
                <a:lnTo>
                  <a:pt x="3833869" y="0"/>
                </a:lnTo>
                <a:lnTo>
                  <a:pt x="3833869" y="3039213"/>
                </a:lnTo>
                <a:lnTo>
                  <a:pt x="0" y="30392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47" name="Group 13">
            <a:extLst>
              <a:ext uri="{FF2B5EF4-FFF2-40B4-BE49-F238E27FC236}">
                <a16:creationId xmlns:a16="http://schemas.microsoft.com/office/drawing/2014/main" id="{51D4CCE3-0665-C68F-8E2C-6716ED51FC8C}"/>
              </a:ext>
            </a:extLst>
          </p:cNvPr>
          <p:cNvGrpSpPr/>
          <p:nvPr/>
        </p:nvGrpSpPr>
        <p:grpSpPr>
          <a:xfrm>
            <a:off x="444611" y="8016451"/>
            <a:ext cx="4868837" cy="2248518"/>
            <a:chOff x="0" y="0"/>
            <a:chExt cx="6491783" cy="2998024"/>
          </a:xfrm>
        </p:grpSpPr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145251BB-16BC-953B-235A-A4E6330A053E}"/>
                </a:ext>
              </a:extLst>
            </p:cNvPr>
            <p:cNvSpPr/>
            <p:nvPr/>
          </p:nvSpPr>
          <p:spPr>
            <a:xfrm>
              <a:off x="0" y="0"/>
              <a:ext cx="6491783" cy="2998024"/>
            </a:xfrm>
            <a:custGeom>
              <a:avLst/>
              <a:gdLst/>
              <a:ahLst/>
              <a:cxnLst/>
              <a:rect l="l" t="t" r="r" b="b"/>
              <a:pathLst>
                <a:path w="6491783" h="2998024">
                  <a:moveTo>
                    <a:pt x="0" y="0"/>
                  </a:moveTo>
                  <a:lnTo>
                    <a:pt x="6491783" y="0"/>
                  </a:lnTo>
                  <a:lnTo>
                    <a:pt x="6491783" y="2998024"/>
                  </a:lnTo>
                  <a:lnTo>
                    <a:pt x="0" y="2998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75BF7708-9C67-6631-FE40-88A04ACFF1EF}"/>
                </a:ext>
              </a:extLst>
            </p:cNvPr>
            <p:cNvSpPr/>
            <p:nvPr/>
          </p:nvSpPr>
          <p:spPr>
            <a:xfrm>
              <a:off x="4736382" y="1292101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5"/>
                  </a:lnTo>
                  <a:lnTo>
                    <a:pt x="0" y="500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2F3FD5FF-1B23-EC45-7849-D1D0D6A5D8A5}"/>
                </a:ext>
              </a:extLst>
            </p:cNvPr>
            <p:cNvSpPr/>
            <p:nvPr/>
          </p:nvSpPr>
          <p:spPr>
            <a:xfrm>
              <a:off x="3700701" y="2234764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450B2DFE-9EDF-5B8B-7DEF-C8BB1C730246}"/>
                </a:ext>
              </a:extLst>
            </p:cNvPr>
            <p:cNvSpPr/>
            <p:nvPr/>
          </p:nvSpPr>
          <p:spPr>
            <a:xfrm rot="2700000">
              <a:off x="3062280" y="892477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1" y="0"/>
                  </a:lnTo>
                  <a:lnTo>
                    <a:pt x="540691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2" name="TextBox 8">
            <a:extLst>
              <a:ext uri="{FF2B5EF4-FFF2-40B4-BE49-F238E27FC236}">
                <a16:creationId xmlns:a16="http://schemas.microsoft.com/office/drawing/2014/main" id="{13690EE4-4665-2D0B-A0CC-45AD0EF921BE}"/>
              </a:ext>
            </a:extLst>
          </p:cNvPr>
          <p:cNvSpPr txBox="1"/>
          <p:nvPr/>
        </p:nvSpPr>
        <p:spPr>
          <a:xfrm>
            <a:off x="4865560" y="3359406"/>
            <a:ext cx="9002838" cy="1103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</a:pPr>
            <a:r>
              <a:rPr lang="th-TH" sz="9600" b="1" spc="300" dirty="0">
                <a:solidFill>
                  <a:srgbClr val="002060"/>
                </a:solidFill>
                <a:latin typeface="Bai Jamjuree" panose="00000500000000000000" pitchFamily="2" charset="-34"/>
                <a:ea typeface="Helios Extended Bold"/>
                <a:cs typeface="Bai Jamjuree" panose="00000500000000000000" pitchFamily="2" charset="-34"/>
                <a:sym typeface="Helios Extended Bold"/>
              </a:rPr>
              <a:t>สาระการเรียนรู้</a:t>
            </a:r>
            <a:endParaRPr lang="en-US" sz="9600" b="1" spc="300" dirty="0">
              <a:solidFill>
                <a:srgbClr val="002060"/>
              </a:solidFill>
              <a:latin typeface="Bai Jamjuree" panose="00000500000000000000" pitchFamily="2" charset="-34"/>
              <a:ea typeface="Helios Extended Bold"/>
              <a:cs typeface="Bai Jamjuree" panose="00000500000000000000" pitchFamily="2" charset="-34"/>
              <a:sym typeface="Helios Extended Bold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641BF9-1D1F-6175-527B-359E4FEE7688}"/>
              </a:ext>
            </a:extLst>
          </p:cNvPr>
          <p:cNvGrpSpPr/>
          <p:nvPr/>
        </p:nvGrpSpPr>
        <p:grpSpPr>
          <a:xfrm>
            <a:off x="7391400" y="5477269"/>
            <a:ext cx="5791200" cy="830997"/>
            <a:chOff x="8826631" y="1684355"/>
            <a:chExt cx="5791200" cy="830997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8BF5C5DF-A44F-9DC0-1D38-1C2D43DA6B21}"/>
                </a:ext>
              </a:extLst>
            </p:cNvPr>
            <p:cNvSpPr/>
            <p:nvPr/>
          </p:nvSpPr>
          <p:spPr>
            <a:xfrm>
              <a:off x="883920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15" name="กล่องข้อความ 17">
              <a:extLst>
                <a:ext uri="{FF2B5EF4-FFF2-40B4-BE49-F238E27FC236}">
                  <a16:creationId xmlns:a16="http://schemas.microsoft.com/office/drawing/2014/main" id="{2E9571C4-7F66-3B34-6051-8E0E91386E70}"/>
                </a:ext>
              </a:extLst>
            </p:cNvPr>
            <p:cNvSpPr txBox="1"/>
            <p:nvPr/>
          </p:nvSpPr>
          <p:spPr>
            <a:xfrm>
              <a:off x="8826631" y="1684355"/>
              <a:ext cx="57912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just" rtl="0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1.</a:t>
              </a:r>
              <a:r>
                <a:rPr lang="en-US" sz="4800" dirty="0">
                  <a:solidFill>
                    <a:srgbClr val="3F4346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	</a:t>
              </a: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กำเนิดลูกเสือวิสามัญโลก</a:t>
              </a:r>
              <a:endPara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9597271-0608-8108-4B8C-6692A4359A84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1866900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033674-1EFF-7B48-B64F-57F147905ABF}"/>
              </a:ext>
            </a:extLst>
          </p:cNvPr>
          <p:cNvGrpSpPr/>
          <p:nvPr/>
        </p:nvGrpSpPr>
        <p:grpSpPr>
          <a:xfrm>
            <a:off x="7391400" y="6348543"/>
            <a:ext cx="7898747" cy="830997"/>
            <a:chOff x="8926011" y="1700814"/>
            <a:chExt cx="7898747" cy="830997"/>
          </a:xfrm>
        </p:grpSpPr>
        <p:sp>
          <p:nvSpPr>
            <p:cNvPr id="18" name="Rounded Rectangle 92">
              <a:extLst>
                <a:ext uri="{FF2B5EF4-FFF2-40B4-BE49-F238E27FC236}">
                  <a16:creationId xmlns:a16="http://schemas.microsoft.com/office/drawing/2014/main" id="{BBB22942-FDED-F800-F7E1-2C3C0B60E889}"/>
                </a:ext>
              </a:extLst>
            </p:cNvPr>
            <p:cNvSpPr/>
            <p:nvPr/>
          </p:nvSpPr>
          <p:spPr>
            <a:xfrm>
              <a:off x="892664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19" name="กล่องข้อความ 17">
              <a:extLst>
                <a:ext uri="{FF2B5EF4-FFF2-40B4-BE49-F238E27FC236}">
                  <a16:creationId xmlns:a16="http://schemas.microsoft.com/office/drawing/2014/main" id="{73482DDD-D7DD-2A4B-E598-77A18238A431}"/>
                </a:ext>
              </a:extLst>
            </p:cNvPr>
            <p:cNvSpPr txBox="1"/>
            <p:nvPr/>
          </p:nvSpPr>
          <p:spPr>
            <a:xfrm>
              <a:off x="8926011" y="1700814"/>
              <a:ext cx="789874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2</a:t>
              </a:r>
              <a:r>
                <a:rPr lang="en-US" sz="4800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.</a:t>
              </a:r>
              <a:r>
                <a:rPr lang="en-US" sz="4800" dirty="0">
                  <a:solidFill>
                    <a:srgbClr val="3F4346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	</a:t>
              </a: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กำเนิดลูกเสือวิสามัญในไทย</a:t>
              </a:r>
              <a:endPara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4862927-66C4-E9B9-9D0E-8E83D4477A0C}"/>
                </a:ext>
              </a:extLst>
            </p:cNvPr>
            <p:cNvCxnSpPr>
              <a:cxnSpLocks/>
            </p:cNvCxnSpPr>
            <p:nvPr/>
          </p:nvCxnSpPr>
          <p:spPr>
            <a:xfrm>
              <a:off x="9535611" y="1872323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3A577FB-C2F3-E227-EC07-F11C46DE4984}"/>
              </a:ext>
            </a:extLst>
          </p:cNvPr>
          <p:cNvGrpSpPr/>
          <p:nvPr/>
        </p:nvGrpSpPr>
        <p:grpSpPr>
          <a:xfrm rot="10427177">
            <a:off x="14487192" y="-40126"/>
            <a:ext cx="8016420" cy="7385720"/>
            <a:chOff x="-4649222" y="2804068"/>
            <a:chExt cx="8016420" cy="734215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0B9EC10-03EC-04FC-DE80-EFF913923B69}"/>
                </a:ext>
              </a:extLst>
            </p:cNvPr>
            <p:cNvSpPr/>
            <p:nvPr/>
          </p:nvSpPr>
          <p:spPr>
            <a:xfrm>
              <a:off x="2200334" y="3553995"/>
              <a:ext cx="1166864" cy="121920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6586D64-496D-609B-0D3F-F4B66CADFED7}"/>
                </a:ext>
              </a:extLst>
            </p:cNvPr>
            <p:cNvSpPr/>
            <p:nvPr/>
          </p:nvSpPr>
          <p:spPr>
            <a:xfrm>
              <a:off x="-4649222" y="2804068"/>
              <a:ext cx="7107201" cy="7342158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010810" y="9258300"/>
            <a:ext cx="248490" cy="2484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5AC6196-7693-54E9-6CBB-12339C354293}"/>
              </a:ext>
            </a:extLst>
          </p:cNvPr>
          <p:cNvGrpSpPr/>
          <p:nvPr/>
        </p:nvGrpSpPr>
        <p:grpSpPr>
          <a:xfrm>
            <a:off x="762000" y="6610264"/>
            <a:ext cx="8286513" cy="2648036"/>
            <a:chOff x="763672" y="6475699"/>
            <a:chExt cx="8286513" cy="2648036"/>
          </a:xfrm>
        </p:grpSpPr>
        <p:sp>
          <p:nvSpPr>
            <p:cNvPr id="4" name="Rounded Rectangle 23">
              <a:extLst>
                <a:ext uri="{FF2B5EF4-FFF2-40B4-BE49-F238E27FC236}">
                  <a16:creationId xmlns:a16="http://schemas.microsoft.com/office/drawing/2014/main" id="{983F3655-7EF6-A9A9-2B74-7FE6B6E62B73}"/>
                </a:ext>
              </a:extLst>
            </p:cNvPr>
            <p:cNvSpPr/>
            <p:nvPr/>
          </p:nvSpPr>
          <p:spPr>
            <a:xfrm>
              <a:off x="763672" y="6475699"/>
              <a:ext cx="8286513" cy="2648036"/>
            </a:xfrm>
            <a:prstGeom prst="roundRect">
              <a:avLst>
                <a:gd name="adj" fmla="val 8400"/>
              </a:avLst>
            </a:prstGeom>
            <a:solidFill>
              <a:sysClr val="window" lastClr="FFFFFF"/>
            </a:solidFill>
            <a:ln w="19050" cap="flat" cmpd="sng" algn="ctr">
              <a:solidFill>
                <a:srgbClr val="1B7B9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sp>
          <p:nvSpPr>
            <p:cNvPr id="15" name="TextBox 2">
              <a:extLst>
                <a:ext uri="{FF2B5EF4-FFF2-40B4-BE49-F238E27FC236}">
                  <a16:creationId xmlns:a16="http://schemas.microsoft.com/office/drawing/2014/main" id="{D6D501E5-8D4E-6E77-DD1F-997C3AD5EEA5}"/>
                </a:ext>
              </a:extLst>
            </p:cNvPr>
            <p:cNvSpPr txBox="1"/>
            <p:nvPr/>
          </p:nvSpPr>
          <p:spPr>
            <a:xfrm>
              <a:off x="943853" y="6743700"/>
              <a:ext cx="7835514" cy="21101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thaiDist">
                <a:lnSpc>
                  <a:spcPts val="4079"/>
                </a:lnSpc>
                <a:tabLst>
                  <a:tab pos="896938" algn="l"/>
                  <a:tab pos="1441450" algn="l"/>
                </a:tabLst>
              </a:pPr>
              <a:r>
                <a:rPr lang="en-US" sz="40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1.</a:t>
              </a:r>
              <a:r>
                <a:rPr lang="th-TH" sz="40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การฝกอบรมเยาวชนใหมีความรู ความสามารถ มีความประพฤติดี </a:t>
              </a: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เปนพลเมืองดีของชาติในอนาคต สืบตอเนื่องมาจากการเปนลูกเสือสํารอง ลูกเสือสามัญ และลูกเสือสามัญรุ่นใหญตามลําดับ </a:t>
              </a:r>
              <a:endParaRPr lang="en-US" sz="3600" b="1" u="none" dirty="0">
                <a:solidFill>
                  <a:srgbClr val="15130D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5D4222-346C-C24B-7B4B-EE980F67E327}"/>
              </a:ext>
            </a:extLst>
          </p:cNvPr>
          <p:cNvGrpSpPr/>
          <p:nvPr/>
        </p:nvGrpSpPr>
        <p:grpSpPr>
          <a:xfrm>
            <a:off x="943853" y="528739"/>
            <a:ext cx="11552461" cy="2503466"/>
            <a:chOff x="3259016" y="1599678"/>
            <a:chExt cx="11552461" cy="250346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43F77BF-D83B-A18F-55AA-44F43B77D84F}"/>
                </a:ext>
              </a:extLst>
            </p:cNvPr>
            <p:cNvGrpSpPr/>
            <p:nvPr/>
          </p:nvGrpSpPr>
          <p:grpSpPr>
            <a:xfrm rot="-142674">
              <a:off x="5090523" y="2089605"/>
              <a:ext cx="9720954" cy="1658314"/>
              <a:chOff x="0" y="-38100"/>
              <a:chExt cx="2560251" cy="436757"/>
            </a:xfrm>
          </p:grpSpPr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DB5A8D52-BAED-90B1-5CD3-3C3AEE81FC35}"/>
                  </a:ext>
                </a:extLst>
              </p:cNvPr>
              <p:cNvSpPr/>
              <p:nvPr/>
            </p:nvSpPr>
            <p:spPr>
              <a:xfrm rot="142674">
                <a:off x="0" y="0"/>
                <a:ext cx="2560251" cy="398657"/>
              </a:xfrm>
              <a:custGeom>
                <a:avLst/>
                <a:gdLst/>
                <a:ahLst/>
                <a:cxnLst/>
                <a:rect l="l" t="t" r="r" b="b"/>
                <a:pathLst>
                  <a:path w="2090689" h="398657">
                    <a:moveTo>
                      <a:pt x="29259" y="0"/>
                    </a:moveTo>
                    <a:lnTo>
                      <a:pt x="2061431" y="0"/>
                    </a:lnTo>
                    <a:cubicBezTo>
                      <a:pt x="2069191" y="0"/>
                      <a:pt x="2076633" y="3083"/>
                      <a:pt x="2082120" y="8570"/>
                    </a:cubicBezTo>
                    <a:cubicBezTo>
                      <a:pt x="2087607" y="14057"/>
                      <a:pt x="2090689" y="21499"/>
                      <a:pt x="2090689" y="29259"/>
                    </a:cubicBezTo>
                    <a:lnTo>
                      <a:pt x="2090689" y="369399"/>
                    </a:lnTo>
                    <a:cubicBezTo>
                      <a:pt x="2090689" y="377159"/>
                      <a:pt x="2087607" y="384601"/>
                      <a:pt x="2082120" y="390088"/>
                    </a:cubicBezTo>
                    <a:cubicBezTo>
                      <a:pt x="2076633" y="395575"/>
                      <a:pt x="2069191" y="398657"/>
                      <a:pt x="2061431" y="398657"/>
                    </a:cubicBezTo>
                    <a:lnTo>
                      <a:pt x="29259" y="398657"/>
                    </a:lnTo>
                    <a:cubicBezTo>
                      <a:pt x="21499" y="398657"/>
                      <a:pt x="14057" y="395575"/>
                      <a:pt x="8570" y="390088"/>
                    </a:cubicBezTo>
                    <a:cubicBezTo>
                      <a:pt x="3083" y="384601"/>
                      <a:pt x="0" y="377159"/>
                      <a:pt x="0" y="369399"/>
                    </a:cubicBezTo>
                    <a:lnTo>
                      <a:pt x="0" y="29259"/>
                    </a:lnTo>
                    <a:cubicBezTo>
                      <a:pt x="0" y="21499"/>
                      <a:pt x="3083" y="14057"/>
                      <a:pt x="8570" y="8570"/>
                    </a:cubicBezTo>
                    <a:cubicBezTo>
                      <a:pt x="14057" y="3083"/>
                      <a:pt x="21499" y="0"/>
                      <a:pt x="29259" y="0"/>
                    </a:cubicBezTo>
                    <a:close/>
                  </a:path>
                </a:pathLst>
              </a:custGeom>
              <a:solidFill>
                <a:srgbClr val="FAD02B"/>
              </a:solid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25" name="TextBox 20">
                <a:extLst>
                  <a:ext uri="{FF2B5EF4-FFF2-40B4-BE49-F238E27FC236}">
                    <a16:creationId xmlns:a16="http://schemas.microsoft.com/office/drawing/2014/main" id="{E9155405-D8CA-4AC8-6743-E5743922EB2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0689" cy="4367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0" name="TextBox 2">
              <a:extLst>
                <a:ext uri="{FF2B5EF4-FFF2-40B4-BE49-F238E27FC236}">
                  <a16:creationId xmlns:a16="http://schemas.microsoft.com/office/drawing/2014/main" id="{C9260369-66BD-6F03-A539-C37FF67AC1A8}"/>
                </a:ext>
              </a:extLst>
            </p:cNvPr>
            <p:cNvSpPr txBox="1"/>
            <p:nvPr/>
          </p:nvSpPr>
          <p:spPr>
            <a:xfrm>
              <a:off x="6122878" y="2892234"/>
              <a:ext cx="8155686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th-TH" sz="6000" b="1" dirty="0">
                  <a:solidFill>
                    <a:schemeClr val="accent3">
                      <a:lumMod val="50000"/>
                    </a:schemeClr>
                  </a:solidFill>
                  <a:latin typeface="Bai Jamjuree Medium" panose="00000600000000000000" pitchFamily="2" charset="-34"/>
                  <a:ea typeface="Quicksand Medium"/>
                  <a:cs typeface="Bai Jamjuree Medium" panose="00000600000000000000" pitchFamily="2" charset="-34"/>
                  <a:sym typeface="Quicksand Medium"/>
                </a:rPr>
                <a:t>กำเนิดลูกเสือวิสามัญโลก</a:t>
              </a:r>
              <a:endParaRPr lang="en-US" sz="6000" b="1" u="none" dirty="0">
                <a:solidFill>
                  <a:schemeClr val="accent3">
                    <a:lumMod val="50000"/>
                  </a:schemeClr>
                </a:solidFill>
                <a:latin typeface="Bai Jamjuree Medium" panose="00000600000000000000" pitchFamily="2" charset="-34"/>
                <a:ea typeface="Quicksand Medium"/>
                <a:cs typeface="Bai Jamjuree Medium" panose="00000600000000000000" pitchFamily="2" charset="-34"/>
                <a:sym typeface="Quicksand Medium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70AF680-8F84-BBF9-F602-F525131D09F0}"/>
                </a:ext>
              </a:extLst>
            </p:cNvPr>
            <p:cNvGrpSpPr/>
            <p:nvPr/>
          </p:nvGrpSpPr>
          <p:grpSpPr>
            <a:xfrm>
              <a:off x="3259016" y="1599678"/>
              <a:ext cx="2545113" cy="2503466"/>
              <a:chOff x="668544" y="107089"/>
              <a:chExt cx="2545113" cy="2503466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045FBD2B-A612-A33B-2A95-60737728845B}"/>
                  </a:ext>
                </a:extLst>
              </p:cNvPr>
              <p:cNvSpPr/>
              <p:nvPr/>
            </p:nvSpPr>
            <p:spPr>
              <a:xfrm>
                <a:off x="668544" y="107089"/>
                <a:ext cx="2545113" cy="2503466"/>
              </a:xfrm>
              <a:custGeom>
                <a:avLst/>
                <a:gdLst/>
                <a:ahLst/>
                <a:cxnLst/>
                <a:rect l="l" t="t" r="r" b="b"/>
                <a:pathLst>
                  <a:path w="2545113" h="2503466">
                    <a:moveTo>
                      <a:pt x="0" y="0"/>
                    </a:moveTo>
                    <a:lnTo>
                      <a:pt x="2545113" y="0"/>
                    </a:lnTo>
                    <a:lnTo>
                      <a:pt x="2545113" y="2503465"/>
                    </a:lnTo>
                    <a:lnTo>
                      <a:pt x="0" y="25034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3" name="TextBox 10">
                <a:extLst>
                  <a:ext uri="{FF2B5EF4-FFF2-40B4-BE49-F238E27FC236}">
                    <a16:creationId xmlns:a16="http://schemas.microsoft.com/office/drawing/2014/main" id="{2DB5BB77-22A7-59D5-72F2-ED46A5EF797E}"/>
                  </a:ext>
                </a:extLst>
              </p:cNvPr>
              <p:cNvSpPr txBox="1"/>
              <p:nvPr/>
            </p:nvSpPr>
            <p:spPr>
              <a:xfrm>
                <a:off x="1412728" y="1349835"/>
                <a:ext cx="1040497" cy="9054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9600" b="1" dirty="0">
                    <a:solidFill>
                      <a:schemeClr val="accent3">
                        <a:lumMod val="75000"/>
                      </a:schemeClr>
                    </a:solidFill>
                    <a:latin typeface="Gliker Semi-Bold"/>
                    <a:ea typeface="Gliker Semi-Bold"/>
                    <a:cs typeface="Gliker Semi-Bold"/>
                    <a:sym typeface="Gliker Semi-Bold"/>
                  </a:rPr>
                  <a:t>1</a:t>
                </a:r>
              </a:p>
            </p:txBody>
          </p:sp>
        </p:grpSp>
      </p:grpSp>
      <p:sp>
        <p:nvSpPr>
          <p:cNvPr id="2" name="TextBox 2">
            <a:extLst>
              <a:ext uri="{FF2B5EF4-FFF2-40B4-BE49-F238E27FC236}">
                <a16:creationId xmlns:a16="http://schemas.microsoft.com/office/drawing/2014/main" id="{3EFC8D29-EDC9-3542-E6CE-487DC3C77402}"/>
              </a:ext>
            </a:extLst>
          </p:cNvPr>
          <p:cNvSpPr txBox="1"/>
          <p:nvPr/>
        </p:nvSpPr>
        <p:spPr>
          <a:xfrm>
            <a:off x="914400" y="3261748"/>
            <a:ext cx="16347345" cy="3177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thaiDist">
              <a:lnSpc>
                <a:spcPts val="4079"/>
              </a:lnSpc>
              <a:tabLst>
                <a:tab pos="896938" algn="l"/>
                <a:tab pos="1441450" algn="l"/>
              </a:tabLst>
            </a:pP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ลูกเสือวิสามัญ </a:t>
            </a:r>
            <a:r>
              <a:rPr lang="th-TH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เป็นลูกเสือประเภทหนึ่งที่อยู่ในขบวนการลูกเสือ ซึ่งนับว่าเป็นระยะสุดท้ายของการเป็นลูกเสือ เพราะเยาวชนที่สมัครเข้าเป็นลูกเสือวิสามัญ เป็นเยาวชนที่อยู่ในช่วงอายุตั้งแต่ 16-25 ปี หรือกำลังศึกษาเล่าเรียนในชั้นมัธยมศึกษาตอนปลายหรือระดับอาชีวศึกษา เมื่อเขาเหล่านั้นพ้นเกณฑ์กำหนดตามวัยและการศึกษาก็จะออกไปเป็นพลเมืองที่ดีของประเทศชาติต่อไปในอนาคต</a:t>
            </a:r>
          </a:p>
          <a:p>
            <a:pPr algn="thaiDist">
              <a:lnSpc>
                <a:spcPts val="4079"/>
              </a:lnSpc>
              <a:tabLst>
                <a:tab pos="896938" algn="l"/>
                <a:tab pos="1441450" algn="l"/>
              </a:tabLst>
            </a:pPr>
            <a:r>
              <a:rPr lang="th-TH" sz="4000" u="none" dirty="0"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rPr>
              <a:t>	</a:t>
            </a: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rPr>
              <a:t>การลูกเสือวิสามัญ </a:t>
            </a:r>
            <a:r>
              <a:rPr lang="th-TH" sz="4000" dirty="0"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rPr>
              <a:t>คือ การฝึกอบรมเด็กหนุ่มให้นิยมชีวิตกลางแจ้ง และให้เกิดความนิยมการบริการมากขึ้น ด้วยความมุ่งหมายดังต่อไปนี้</a:t>
            </a:r>
            <a:endParaRPr lang="en-US" sz="3600" u="none" dirty="0">
              <a:latin typeface="TH Sarabun New" panose="020B0500040200020003" pitchFamily="34" charset="-34"/>
              <a:ea typeface="Quicksand Medium"/>
              <a:cs typeface="TH Sarabun New" panose="020B0500040200020003" pitchFamily="34" charset="-34"/>
              <a:sym typeface="Quicksand Medium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6A18F3-085A-5B71-7118-403089F2CF81}"/>
              </a:ext>
            </a:extLst>
          </p:cNvPr>
          <p:cNvGrpSpPr/>
          <p:nvPr/>
        </p:nvGrpSpPr>
        <p:grpSpPr>
          <a:xfrm>
            <a:off x="9218528" y="6609343"/>
            <a:ext cx="8286513" cy="2648036"/>
            <a:chOff x="9220200" y="6474778"/>
            <a:chExt cx="8286513" cy="2648036"/>
          </a:xfrm>
        </p:grpSpPr>
        <p:sp>
          <p:nvSpPr>
            <p:cNvPr id="6" name="Rounded Rectangle 23">
              <a:extLst>
                <a:ext uri="{FF2B5EF4-FFF2-40B4-BE49-F238E27FC236}">
                  <a16:creationId xmlns:a16="http://schemas.microsoft.com/office/drawing/2014/main" id="{BD4B9190-79FA-F780-8487-393F22285041}"/>
                </a:ext>
              </a:extLst>
            </p:cNvPr>
            <p:cNvSpPr/>
            <p:nvPr/>
          </p:nvSpPr>
          <p:spPr>
            <a:xfrm>
              <a:off x="9220200" y="6474778"/>
              <a:ext cx="8286513" cy="2648036"/>
            </a:xfrm>
            <a:prstGeom prst="roundRect">
              <a:avLst>
                <a:gd name="adj" fmla="val 8400"/>
              </a:avLst>
            </a:prstGeom>
            <a:solidFill>
              <a:sysClr val="window" lastClr="FFFFFF"/>
            </a:solidFill>
            <a:ln w="19050" cap="flat" cmpd="sng" algn="ctr">
              <a:solidFill>
                <a:srgbClr val="1B7B9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sp>
          <p:nvSpPr>
            <p:cNvPr id="16" name="TextBox 2">
              <a:extLst>
                <a:ext uri="{FF2B5EF4-FFF2-40B4-BE49-F238E27FC236}">
                  <a16:creationId xmlns:a16="http://schemas.microsoft.com/office/drawing/2014/main" id="{952D6EC3-DA74-7FCA-038B-4D385219DF3F}"/>
                </a:ext>
              </a:extLst>
            </p:cNvPr>
            <p:cNvSpPr txBox="1"/>
            <p:nvPr/>
          </p:nvSpPr>
          <p:spPr>
            <a:xfrm>
              <a:off x="9391888" y="6743700"/>
              <a:ext cx="7867412" cy="15844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thaiDist">
                <a:lnSpc>
                  <a:spcPts val="4079"/>
                </a:lnSpc>
                <a:tabLst>
                  <a:tab pos="896938" algn="l"/>
                  <a:tab pos="1441450" algn="l"/>
                  <a:tab pos="1530350" algn="l"/>
                </a:tabLst>
              </a:pPr>
              <a:r>
                <a:rPr lang="en-US" sz="40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2.</a:t>
              </a:r>
              <a:r>
                <a:rPr lang="th-TH" sz="40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สงเสริมใหมีอาชีพและบริการแกชุมชน </a:t>
              </a: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การฝก อบรมลูกเสือวิสามัญเปนการฝกอบรมเด็กวัยรุน โดยพยายามช่วยใหเด็กไดนําอุดมการณของคําปฏิญาณมาใชในชีวิตประจําวัน</a:t>
              </a:r>
              <a:endParaRPr lang="en-US" sz="3600" b="1" u="none" dirty="0">
                <a:solidFill>
                  <a:srgbClr val="15130D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D979C99-5DED-518F-2D1D-6AC70FA51DD2}"/>
              </a:ext>
            </a:extLst>
          </p:cNvPr>
          <p:cNvGrpSpPr/>
          <p:nvPr/>
        </p:nvGrpSpPr>
        <p:grpSpPr>
          <a:xfrm rot="10427177">
            <a:off x="14487192" y="-40126"/>
            <a:ext cx="8016420" cy="7385720"/>
            <a:chOff x="-4649222" y="2804068"/>
            <a:chExt cx="8016420" cy="7342158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0B8D6F5-B319-D704-C4B9-31097979C4C1}"/>
                </a:ext>
              </a:extLst>
            </p:cNvPr>
            <p:cNvSpPr/>
            <p:nvPr/>
          </p:nvSpPr>
          <p:spPr>
            <a:xfrm>
              <a:off x="2200334" y="3553995"/>
              <a:ext cx="1166864" cy="121920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459F473-06A9-569B-CFB3-D0E2FB6E7632}"/>
                </a:ext>
              </a:extLst>
            </p:cNvPr>
            <p:cNvSpPr/>
            <p:nvPr/>
          </p:nvSpPr>
          <p:spPr>
            <a:xfrm>
              <a:off x="-4649222" y="2804068"/>
              <a:ext cx="7107201" cy="7342158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48" name="TextBox 3">
            <a:extLst>
              <a:ext uri="{FF2B5EF4-FFF2-40B4-BE49-F238E27FC236}">
                <a16:creationId xmlns:a16="http://schemas.microsoft.com/office/drawing/2014/main" id="{48308951-F8D5-7363-30F2-F7854546A020}"/>
              </a:ext>
            </a:extLst>
          </p:cNvPr>
          <p:cNvSpPr txBox="1"/>
          <p:nvPr/>
        </p:nvSpPr>
        <p:spPr>
          <a:xfrm>
            <a:off x="1917214" y="3041112"/>
            <a:ext cx="4775418" cy="992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</a:pPr>
            <a:r>
              <a:rPr lang="th-TH" sz="6000" b="1" spc="300" dirty="0">
                <a:solidFill>
                  <a:schemeClr val="accent6">
                    <a:lumMod val="75000"/>
                  </a:schemeClr>
                </a:solidFill>
                <a:latin typeface="Bai Jamjuree" panose="00000500000000000000" pitchFamily="2" charset="-34"/>
                <a:ea typeface="Helios Extended Bold"/>
                <a:cs typeface="Bai Jamjuree" panose="00000500000000000000" pitchFamily="2" charset="-34"/>
                <a:sym typeface="Helios Extended Bold"/>
              </a:rPr>
              <a:t>ค.ศ.</a:t>
            </a:r>
            <a:r>
              <a:rPr lang="en-US" sz="6000" b="1" spc="300" dirty="0">
                <a:solidFill>
                  <a:schemeClr val="accent6">
                    <a:lumMod val="75000"/>
                  </a:schemeClr>
                </a:solidFill>
                <a:latin typeface="Bai Jamjuree" panose="00000500000000000000" pitchFamily="2" charset="-34"/>
                <a:ea typeface="Helios Extended Bold"/>
                <a:cs typeface="Bai Jamjuree" panose="00000500000000000000" pitchFamily="2" charset="-34"/>
                <a:sym typeface="Helios Extended Bold"/>
              </a:rPr>
              <a:t>1909</a:t>
            </a:r>
          </a:p>
        </p:txBody>
      </p:sp>
      <p:sp>
        <p:nvSpPr>
          <p:cNvPr id="49" name="TextBox 4">
            <a:extLst>
              <a:ext uri="{FF2B5EF4-FFF2-40B4-BE49-F238E27FC236}">
                <a16:creationId xmlns:a16="http://schemas.microsoft.com/office/drawing/2014/main" id="{06BDC9D2-CD3E-95B1-CBDF-A445CFA3C93B}"/>
              </a:ext>
            </a:extLst>
          </p:cNvPr>
          <p:cNvSpPr txBox="1"/>
          <p:nvPr/>
        </p:nvSpPr>
        <p:spPr>
          <a:xfrm>
            <a:off x="9906001" y="3153426"/>
            <a:ext cx="4775418" cy="992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</a:pPr>
            <a:r>
              <a:rPr lang="th-TH" sz="6000" b="1" spc="300" dirty="0">
                <a:solidFill>
                  <a:schemeClr val="accent6">
                    <a:lumMod val="75000"/>
                  </a:schemeClr>
                </a:solidFill>
                <a:latin typeface="Bai Jamjuree" panose="00000500000000000000" pitchFamily="2" charset="-34"/>
                <a:ea typeface="Helios Extended Bold"/>
                <a:cs typeface="Bai Jamjuree" panose="00000500000000000000" pitchFamily="2" charset="-34"/>
                <a:sym typeface="Helios Extended Bold"/>
              </a:rPr>
              <a:t>ค.ศ.</a:t>
            </a:r>
            <a:r>
              <a:rPr lang="en-US" sz="6000" b="1" spc="300" dirty="0">
                <a:solidFill>
                  <a:schemeClr val="accent6">
                    <a:lumMod val="75000"/>
                  </a:schemeClr>
                </a:solidFill>
                <a:latin typeface="Bai Jamjuree" panose="00000500000000000000" pitchFamily="2" charset="-34"/>
                <a:ea typeface="Helios Extended Bold"/>
                <a:cs typeface="Bai Jamjuree" panose="00000500000000000000" pitchFamily="2" charset="-34"/>
                <a:sym typeface="Helios Extended Bold"/>
              </a:rPr>
              <a:t>1926</a:t>
            </a:r>
          </a:p>
        </p:txBody>
      </p:sp>
      <p:sp>
        <p:nvSpPr>
          <p:cNvPr id="50" name="TextBox 5">
            <a:extLst>
              <a:ext uri="{FF2B5EF4-FFF2-40B4-BE49-F238E27FC236}">
                <a16:creationId xmlns:a16="http://schemas.microsoft.com/office/drawing/2014/main" id="{979FCB64-F878-D8C8-C73A-7A827E969515}"/>
              </a:ext>
            </a:extLst>
          </p:cNvPr>
          <p:cNvSpPr txBox="1"/>
          <p:nvPr/>
        </p:nvSpPr>
        <p:spPr>
          <a:xfrm>
            <a:off x="1917214" y="4831763"/>
            <a:ext cx="4775418" cy="992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</a:pPr>
            <a:r>
              <a:rPr lang="th-TH" sz="6000" b="1" spc="300" dirty="0">
                <a:solidFill>
                  <a:schemeClr val="accent6">
                    <a:lumMod val="75000"/>
                  </a:schemeClr>
                </a:solidFill>
                <a:latin typeface="Bai Jamjuree" panose="00000500000000000000" pitchFamily="2" charset="-34"/>
                <a:ea typeface="Helios Extended Bold"/>
                <a:cs typeface="Bai Jamjuree" panose="00000500000000000000" pitchFamily="2" charset="-34"/>
                <a:sym typeface="Helios Extended Bold"/>
              </a:rPr>
              <a:t>ค.ศ.</a:t>
            </a:r>
            <a:r>
              <a:rPr lang="en-US" sz="6000" b="1" spc="300" dirty="0">
                <a:solidFill>
                  <a:schemeClr val="accent6">
                    <a:lumMod val="75000"/>
                  </a:schemeClr>
                </a:solidFill>
                <a:latin typeface="Bai Jamjuree" panose="00000500000000000000" pitchFamily="2" charset="-34"/>
                <a:ea typeface="Helios Extended Bold"/>
                <a:cs typeface="Bai Jamjuree" panose="00000500000000000000" pitchFamily="2" charset="-34"/>
                <a:sym typeface="Helios Extended Bold"/>
              </a:rPr>
              <a:t>1910</a:t>
            </a:r>
          </a:p>
        </p:txBody>
      </p:sp>
      <p:sp>
        <p:nvSpPr>
          <p:cNvPr id="51" name="TextBox 6">
            <a:extLst>
              <a:ext uri="{FF2B5EF4-FFF2-40B4-BE49-F238E27FC236}">
                <a16:creationId xmlns:a16="http://schemas.microsoft.com/office/drawing/2014/main" id="{5DEBDBEA-D652-6562-0DB3-6A823967D36C}"/>
              </a:ext>
            </a:extLst>
          </p:cNvPr>
          <p:cNvSpPr txBox="1"/>
          <p:nvPr/>
        </p:nvSpPr>
        <p:spPr>
          <a:xfrm>
            <a:off x="9906001" y="4989715"/>
            <a:ext cx="4775418" cy="992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</a:pPr>
            <a:r>
              <a:rPr lang="th-TH" sz="6000" b="1" spc="300" dirty="0">
                <a:solidFill>
                  <a:schemeClr val="accent6">
                    <a:lumMod val="75000"/>
                  </a:schemeClr>
                </a:solidFill>
                <a:latin typeface="Bai Jamjuree" panose="00000500000000000000" pitchFamily="2" charset="-34"/>
                <a:ea typeface="Helios Extended Bold"/>
                <a:cs typeface="Bai Jamjuree" panose="00000500000000000000" pitchFamily="2" charset="-34"/>
                <a:sym typeface="Helios Extended Bold"/>
              </a:rPr>
              <a:t>ค.ศ.</a:t>
            </a:r>
            <a:r>
              <a:rPr lang="en-US" sz="6000" b="1" spc="300" dirty="0">
                <a:solidFill>
                  <a:schemeClr val="accent6">
                    <a:lumMod val="75000"/>
                  </a:schemeClr>
                </a:solidFill>
                <a:latin typeface="Bai Jamjuree" panose="00000500000000000000" pitchFamily="2" charset="-34"/>
                <a:ea typeface="Helios Extended Bold"/>
                <a:cs typeface="Bai Jamjuree" panose="00000500000000000000" pitchFamily="2" charset="-34"/>
                <a:sym typeface="Helios Extended Bold"/>
              </a:rPr>
              <a:t>1941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85520AA4-1FA3-553E-6D5C-16B634F3425D}"/>
              </a:ext>
            </a:extLst>
          </p:cNvPr>
          <p:cNvSpPr txBox="1"/>
          <p:nvPr/>
        </p:nvSpPr>
        <p:spPr>
          <a:xfrm>
            <a:off x="1917214" y="6525753"/>
            <a:ext cx="4775418" cy="992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</a:pPr>
            <a:r>
              <a:rPr lang="th-TH" sz="6000" b="1" spc="300" dirty="0">
                <a:solidFill>
                  <a:schemeClr val="accent6">
                    <a:lumMod val="75000"/>
                  </a:schemeClr>
                </a:solidFill>
                <a:latin typeface="Bai Jamjuree" panose="00000500000000000000" pitchFamily="2" charset="-34"/>
                <a:ea typeface="Helios Extended Bold"/>
                <a:cs typeface="Bai Jamjuree" panose="00000500000000000000" pitchFamily="2" charset="-34"/>
                <a:sym typeface="Helios Extended Bold"/>
              </a:rPr>
              <a:t>ค.ศ.</a:t>
            </a:r>
            <a:r>
              <a:rPr lang="en-US" sz="6000" b="1" spc="300" dirty="0">
                <a:solidFill>
                  <a:schemeClr val="accent6">
                    <a:lumMod val="75000"/>
                  </a:schemeClr>
                </a:solidFill>
                <a:latin typeface="Bai Jamjuree" panose="00000500000000000000" pitchFamily="2" charset="-34"/>
                <a:ea typeface="Helios Extended Bold"/>
                <a:cs typeface="Bai Jamjuree" panose="00000500000000000000" pitchFamily="2" charset="-34"/>
                <a:sym typeface="Helios Extended Bold"/>
              </a:rPr>
              <a:t>1916</a:t>
            </a:r>
          </a:p>
        </p:txBody>
      </p:sp>
      <p:sp>
        <p:nvSpPr>
          <p:cNvPr id="53" name="TextBox 8">
            <a:extLst>
              <a:ext uri="{FF2B5EF4-FFF2-40B4-BE49-F238E27FC236}">
                <a16:creationId xmlns:a16="http://schemas.microsoft.com/office/drawing/2014/main" id="{4769B0D6-4967-81BA-CF35-A006BAEBA823}"/>
              </a:ext>
            </a:extLst>
          </p:cNvPr>
          <p:cNvSpPr txBox="1"/>
          <p:nvPr/>
        </p:nvSpPr>
        <p:spPr>
          <a:xfrm>
            <a:off x="9906001" y="6829168"/>
            <a:ext cx="4775418" cy="992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</a:pPr>
            <a:r>
              <a:rPr lang="th-TH" sz="6000" b="1" spc="300" dirty="0">
                <a:solidFill>
                  <a:schemeClr val="accent6">
                    <a:lumMod val="75000"/>
                  </a:schemeClr>
                </a:solidFill>
                <a:latin typeface="Bai Jamjuree" panose="00000500000000000000" pitchFamily="2" charset="-34"/>
                <a:ea typeface="Helios Extended Bold"/>
                <a:cs typeface="Bai Jamjuree" panose="00000500000000000000" pitchFamily="2" charset="-34"/>
                <a:sym typeface="Helios Extended Bold"/>
              </a:rPr>
              <a:t>ค.ศ.</a:t>
            </a:r>
            <a:r>
              <a:rPr lang="en-US" sz="6000" b="1" spc="300" dirty="0">
                <a:solidFill>
                  <a:schemeClr val="accent6">
                    <a:lumMod val="75000"/>
                  </a:schemeClr>
                </a:solidFill>
                <a:latin typeface="Bai Jamjuree" panose="00000500000000000000" pitchFamily="2" charset="-34"/>
                <a:ea typeface="Helios Extended Bold"/>
                <a:cs typeface="Bai Jamjuree" panose="00000500000000000000" pitchFamily="2" charset="-34"/>
                <a:sym typeface="Helios Extended Bold"/>
              </a:rPr>
              <a:t>1946</a:t>
            </a:r>
          </a:p>
        </p:txBody>
      </p:sp>
      <p:sp>
        <p:nvSpPr>
          <p:cNvPr id="54" name="TextBox 9">
            <a:extLst>
              <a:ext uri="{FF2B5EF4-FFF2-40B4-BE49-F238E27FC236}">
                <a16:creationId xmlns:a16="http://schemas.microsoft.com/office/drawing/2014/main" id="{EE80839B-4D0A-FE1F-7C48-78B91886C18E}"/>
              </a:ext>
            </a:extLst>
          </p:cNvPr>
          <p:cNvSpPr txBox="1"/>
          <p:nvPr/>
        </p:nvSpPr>
        <p:spPr>
          <a:xfrm>
            <a:off x="1917214" y="4186584"/>
            <a:ext cx="4775418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19"/>
              </a:lnSpc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กําเนิดลูกเสือสมุทร (</a:t>
            </a:r>
            <a:r>
              <a: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Sea Scout)</a:t>
            </a:r>
            <a:endParaRPr lang="en-US" sz="4000" b="1" spc="229" dirty="0">
              <a:solidFill>
                <a:srgbClr val="000000"/>
              </a:solidFill>
              <a:latin typeface="Heebo Bold"/>
              <a:ea typeface="Heebo Bold"/>
              <a:cs typeface="Heebo Bold"/>
              <a:sym typeface="Heebo Bold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485ADDF9-3201-DC68-C332-9A41EF08A132}"/>
              </a:ext>
            </a:extLst>
          </p:cNvPr>
          <p:cNvSpPr txBox="1"/>
          <p:nvPr/>
        </p:nvSpPr>
        <p:spPr>
          <a:xfrm>
            <a:off x="9906001" y="4298898"/>
            <a:ext cx="6781800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219"/>
              </a:lnSpc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กำเนิดลูกเสือพิการ (</a:t>
            </a:r>
            <a:r>
              <a: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Handicapped Scout)</a:t>
            </a:r>
            <a:endParaRPr lang="en-US" sz="4000" b="1" spc="229" dirty="0">
              <a:solidFill>
                <a:srgbClr val="000000"/>
              </a:solidFill>
              <a:latin typeface="Heebo Bold"/>
              <a:ea typeface="Heebo Bold"/>
              <a:cs typeface="Heebo Bold"/>
              <a:sym typeface="Heebo Bold"/>
            </a:endParaRPr>
          </a:p>
        </p:txBody>
      </p:sp>
      <p:sp>
        <p:nvSpPr>
          <p:cNvPr id="56" name="TextBox 11">
            <a:extLst>
              <a:ext uri="{FF2B5EF4-FFF2-40B4-BE49-F238E27FC236}">
                <a16:creationId xmlns:a16="http://schemas.microsoft.com/office/drawing/2014/main" id="{D4AEE108-605E-E082-A97C-01A4CDB1DE94}"/>
              </a:ext>
            </a:extLst>
          </p:cNvPr>
          <p:cNvSpPr txBox="1"/>
          <p:nvPr/>
        </p:nvSpPr>
        <p:spPr>
          <a:xfrm>
            <a:off x="1917214" y="5977235"/>
            <a:ext cx="4775418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19"/>
              </a:lnSpc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กําเนิดลูกเสือหญิง (</a:t>
            </a:r>
            <a:r>
              <a: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Girl Scout)</a:t>
            </a:r>
            <a:endParaRPr lang="en-US" sz="4000" b="1" spc="229" dirty="0">
              <a:solidFill>
                <a:srgbClr val="000000"/>
              </a:solidFill>
              <a:latin typeface="Heebo Bold"/>
              <a:ea typeface="Heebo Bold"/>
              <a:cs typeface="Heebo Bold"/>
              <a:sym typeface="Heebo Bold"/>
            </a:endParaRPr>
          </a:p>
        </p:txBody>
      </p:sp>
      <p:sp>
        <p:nvSpPr>
          <p:cNvPr id="57" name="TextBox 12">
            <a:extLst>
              <a:ext uri="{FF2B5EF4-FFF2-40B4-BE49-F238E27FC236}">
                <a16:creationId xmlns:a16="http://schemas.microsoft.com/office/drawing/2014/main" id="{7EA22660-BB5F-CF25-4A40-B7D146256318}"/>
              </a:ext>
            </a:extLst>
          </p:cNvPr>
          <p:cNvSpPr txBox="1"/>
          <p:nvPr/>
        </p:nvSpPr>
        <p:spPr>
          <a:xfrm>
            <a:off x="9906000" y="6135187"/>
            <a:ext cx="566737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219"/>
              </a:lnSpc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กำเนิดลูกเสืออากาศ (</a:t>
            </a:r>
            <a:r>
              <a: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Air Scout)</a:t>
            </a:r>
            <a:endParaRPr lang="en-US" sz="4000" b="1" spc="229" dirty="0">
              <a:solidFill>
                <a:srgbClr val="000000"/>
              </a:solidFill>
              <a:latin typeface="Heebo Bold"/>
              <a:ea typeface="Heebo Bold"/>
              <a:cs typeface="Heebo Bold"/>
              <a:sym typeface="Heebo Bold"/>
            </a:endParaRPr>
          </a:p>
        </p:txBody>
      </p:sp>
      <p:sp>
        <p:nvSpPr>
          <p:cNvPr id="58" name="TextBox 13">
            <a:extLst>
              <a:ext uri="{FF2B5EF4-FFF2-40B4-BE49-F238E27FC236}">
                <a16:creationId xmlns:a16="http://schemas.microsoft.com/office/drawing/2014/main" id="{C56220E9-CDB4-679B-F0BA-06202F03E761}"/>
              </a:ext>
            </a:extLst>
          </p:cNvPr>
          <p:cNvSpPr txBox="1"/>
          <p:nvPr/>
        </p:nvSpPr>
        <p:spPr>
          <a:xfrm>
            <a:off x="1917213" y="7671225"/>
            <a:ext cx="5709199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219"/>
              </a:lnSpc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กําเนิดลูกเสือสํารอง (</a:t>
            </a:r>
            <a:r>
              <a: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Wolf Scout)</a:t>
            </a:r>
            <a:endParaRPr lang="en-US" sz="4000" b="1" spc="229" dirty="0">
              <a:solidFill>
                <a:srgbClr val="000000"/>
              </a:solidFill>
              <a:latin typeface="Heebo Bold"/>
              <a:ea typeface="Heebo Bold"/>
              <a:cs typeface="Heebo Bold"/>
              <a:sym typeface="Heebo Bold"/>
            </a:endParaRPr>
          </a:p>
        </p:txBody>
      </p:sp>
      <p:sp>
        <p:nvSpPr>
          <p:cNvPr id="59" name="TextBox 14">
            <a:extLst>
              <a:ext uri="{FF2B5EF4-FFF2-40B4-BE49-F238E27FC236}">
                <a16:creationId xmlns:a16="http://schemas.microsoft.com/office/drawing/2014/main" id="{A33ED502-EB7C-3056-A414-83E43492B4A6}"/>
              </a:ext>
            </a:extLst>
          </p:cNvPr>
          <p:cNvSpPr txBox="1"/>
          <p:nvPr/>
        </p:nvSpPr>
        <p:spPr>
          <a:xfrm>
            <a:off x="9906000" y="7974640"/>
            <a:ext cx="6724647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219"/>
              </a:lnSpc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กําเนิดลูกเสือสามัญรุนใหญ (</a:t>
            </a:r>
            <a:r>
              <a: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Senior Scout)</a:t>
            </a:r>
            <a:endParaRPr lang="en-US" sz="4000" b="1" spc="229" dirty="0">
              <a:solidFill>
                <a:srgbClr val="000000"/>
              </a:solidFill>
              <a:latin typeface="Heebo Bold"/>
              <a:ea typeface="Heebo Bold"/>
              <a:cs typeface="Heebo Bold"/>
              <a:sym typeface="Heebo Bold"/>
            </a:endParaRPr>
          </a:p>
        </p:txBody>
      </p:sp>
      <p:sp>
        <p:nvSpPr>
          <p:cNvPr id="60" name="TextBox 15">
            <a:extLst>
              <a:ext uri="{FF2B5EF4-FFF2-40B4-BE49-F238E27FC236}">
                <a16:creationId xmlns:a16="http://schemas.microsoft.com/office/drawing/2014/main" id="{BC49331E-6C6B-A6E9-0FD9-EAB7324ACA06}"/>
              </a:ext>
            </a:extLst>
          </p:cNvPr>
          <p:cNvSpPr txBox="1"/>
          <p:nvPr/>
        </p:nvSpPr>
        <p:spPr>
          <a:xfrm>
            <a:off x="1917214" y="8365206"/>
            <a:ext cx="4775418" cy="992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</a:pPr>
            <a:r>
              <a:rPr lang="th-TH" sz="6000" b="1" spc="300" dirty="0">
                <a:solidFill>
                  <a:schemeClr val="accent6">
                    <a:lumMod val="75000"/>
                  </a:schemeClr>
                </a:solidFill>
                <a:latin typeface="Bai Jamjuree" panose="00000500000000000000" pitchFamily="2" charset="-34"/>
                <a:ea typeface="Helios Extended Bold"/>
                <a:cs typeface="Bai Jamjuree" panose="00000500000000000000" pitchFamily="2" charset="-34"/>
                <a:sym typeface="Helios Extended Bold"/>
              </a:rPr>
              <a:t>ค.ศ.</a:t>
            </a:r>
            <a:r>
              <a:rPr lang="en-US" sz="6000" b="1" spc="300" dirty="0">
                <a:solidFill>
                  <a:schemeClr val="accent6">
                    <a:lumMod val="75000"/>
                  </a:schemeClr>
                </a:solidFill>
                <a:latin typeface="Bai Jamjuree" panose="00000500000000000000" pitchFamily="2" charset="-34"/>
                <a:ea typeface="Helios Extended Bold"/>
                <a:cs typeface="Bai Jamjuree" panose="00000500000000000000" pitchFamily="2" charset="-34"/>
                <a:sym typeface="Helios Extended Bold"/>
              </a:rPr>
              <a:t>1918</a:t>
            </a:r>
          </a:p>
        </p:txBody>
      </p:sp>
      <p:sp>
        <p:nvSpPr>
          <p:cNvPr id="61" name="TextBox 17">
            <a:extLst>
              <a:ext uri="{FF2B5EF4-FFF2-40B4-BE49-F238E27FC236}">
                <a16:creationId xmlns:a16="http://schemas.microsoft.com/office/drawing/2014/main" id="{FC072F8C-17B4-142B-C012-9CC6AD60B88F}"/>
              </a:ext>
            </a:extLst>
          </p:cNvPr>
          <p:cNvSpPr txBox="1"/>
          <p:nvPr/>
        </p:nvSpPr>
        <p:spPr>
          <a:xfrm>
            <a:off x="1917213" y="9510678"/>
            <a:ext cx="568062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219"/>
              </a:lnSpc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กําเนิดลูกเสือวิสามัญ (</a:t>
            </a:r>
            <a:r>
              <a: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Rover Scout)</a:t>
            </a:r>
            <a:endParaRPr lang="en-US" sz="4000" b="1" spc="229" dirty="0">
              <a:solidFill>
                <a:srgbClr val="000000"/>
              </a:solidFill>
              <a:latin typeface="Heebo Bold"/>
              <a:ea typeface="Heebo Bold"/>
              <a:cs typeface="Heebo Bold"/>
              <a:sym typeface="Heebo Bold"/>
            </a:endParaRPr>
          </a:p>
        </p:txBody>
      </p:sp>
      <p:sp>
        <p:nvSpPr>
          <p:cNvPr id="62" name="AutoShape 19">
            <a:extLst>
              <a:ext uri="{FF2B5EF4-FFF2-40B4-BE49-F238E27FC236}">
                <a16:creationId xmlns:a16="http://schemas.microsoft.com/office/drawing/2014/main" id="{520DEAF4-0B7C-B58E-6AEF-75CB2E1D0B31}"/>
              </a:ext>
            </a:extLst>
          </p:cNvPr>
          <p:cNvSpPr/>
          <p:nvPr/>
        </p:nvSpPr>
        <p:spPr>
          <a:xfrm flipH="1">
            <a:off x="8382000" y="3240879"/>
            <a:ext cx="47625" cy="7118381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 dirty="0"/>
          </a:p>
        </p:txBody>
      </p:sp>
      <p:grpSp>
        <p:nvGrpSpPr>
          <p:cNvPr id="63" name="Group 20">
            <a:extLst>
              <a:ext uri="{FF2B5EF4-FFF2-40B4-BE49-F238E27FC236}">
                <a16:creationId xmlns:a16="http://schemas.microsoft.com/office/drawing/2014/main" id="{078954FE-BAA5-14A4-3B9F-77A6FD6813EA}"/>
              </a:ext>
            </a:extLst>
          </p:cNvPr>
          <p:cNvGrpSpPr/>
          <p:nvPr/>
        </p:nvGrpSpPr>
        <p:grpSpPr>
          <a:xfrm>
            <a:off x="17259300" y="8247810"/>
            <a:ext cx="248490" cy="248490"/>
            <a:chOff x="0" y="0"/>
            <a:chExt cx="812800" cy="812800"/>
          </a:xfrm>
        </p:grpSpPr>
        <p:sp>
          <p:nvSpPr>
            <p:cNvPr id="64" name="Freeform 21">
              <a:extLst>
                <a:ext uri="{FF2B5EF4-FFF2-40B4-BE49-F238E27FC236}">
                  <a16:creationId xmlns:a16="http://schemas.microsoft.com/office/drawing/2014/main" id="{E84D09E3-C20F-C67C-05B5-FB45EFB246B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5" name="TextBox 22">
              <a:extLst>
                <a:ext uri="{FF2B5EF4-FFF2-40B4-BE49-F238E27FC236}">
                  <a16:creationId xmlns:a16="http://schemas.microsoft.com/office/drawing/2014/main" id="{0CBB3FF8-B579-BA23-AFA0-B98F6177C671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C56C9A7-8E2E-56AA-0E06-72F8FCE52583}"/>
              </a:ext>
            </a:extLst>
          </p:cNvPr>
          <p:cNvGrpSpPr/>
          <p:nvPr/>
        </p:nvGrpSpPr>
        <p:grpSpPr>
          <a:xfrm>
            <a:off x="943853" y="528739"/>
            <a:ext cx="14629520" cy="2503466"/>
            <a:chOff x="3259016" y="1599678"/>
            <a:chExt cx="14629520" cy="25034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48B6363-CA55-9CAD-7674-D31466BAE3F8}"/>
                </a:ext>
              </a:extLst>
            </p:cNvPr>
            <p:cNvGrpSpPr/>
            <p:nvPr/>
          </p:nvGrpSpPr>
          <p:grpSpPr>
            <a:xfrm rot="-142674">
              <a:off x="5089309" y="2031194"/>
              <a:ext cx="12537841" cy="1716752"/>
              <a:chOff x="-320" y="-38100"/>
              <a:chExt cx="3302147" cy="452148"/>
            </a:xfrm>
          </p:grpSpPr>
          <p:sp>
            <p:nvSpPr>
              <p:cNvPr id="10" name="Freeform 19">
                <a:extLst>
                  <a:ext uri="{FF2B5EF4-FFF2-40B4-BE49-F238E27FC236}">
                    <a16:creationId xmlns:a16="http://schemas.microsoft.com/office/drawing/2014/main" id="{C90005F1-4A8A-8D83-F3AC-2AA2425520FC}"/>
                  </a:ext>
                </a:extLst>
              </p:cNvPr>
              <p:cNvSpPr/>
              <p:nvPr/>
            </p:nvSpPr>
            <p:spPr>
              <a:xfrm rot="142674">
                <a:off x="-320" y="15391"/>
                <a:ext cx="3302147" cy="398657"/>
              </a:xfrm>
              <a:custGeom>
                <a:avLst/>
                <a:gdLst/>
                <a:ahLst/>
                <a:cxnLst/>
                <a:rect l="l" t="t" r="r" b="b"/>
                <a:pathLst>
                  <a:path w="2090689" h="398657">
                    <a:moveTo>
                      <a:pt x="29259" y="0"/>
                    </a:moveTo>
                    <a:lnTo>
                      <a:pt x="2061431" y="0"/>
                    </a:lnTo>
                    <a:cubicBezTo>
                      <a:pt x="2069191" y="0"/>
                      <a:pt x="2076633" y="3083"/>
                      <a:pt x="2082120" y="8570"/>
                    </a:cubicBezTo>
                    <a:cubicBezTo>
                      <a:pt x="2087607" y="14057"/>
                      <a:pt x="2090689" y="21499"/>
                      <a:pt x="2090689" y="29259"/>
                    </a:cubicBezTo>
                    <a:lnTo>
                      <a:pt x="2090689" y="369399"/>
                    </a:lnTo>
                    <a:cubicBezTo>
                      <a:pt x="2090689" y="377159"/>
                      <a:pt x="2087607" y="384601"/>
                      <a:pt x="2082120" y="390088"/>
                    </a:cubicBezTo>
                    <a:cubicBezTo>
                      <a:pt x="2076633" y="395575"/>
                      <a:pt x="2069191" y="398657"/>
                      <a:pt x="2061431" y="398657"/>
                    </a:cubicBezTo>
                    <a:lnTo>
                      <a:pt x="29259" y="398657"/>
                    </a:lnTo>
                    <a:cubicBezTo>
                      <a:pt x="21499" y="398657"/>
                      <a:pt x="14057" y="395575"/>
                      <a:pt x="8570" y="390088"/>
                    </a:cubicBezTo>
                    <a:cubicBezTo>
                      <a:pt x="3083" y="384601"/>
                      <a:pt x="0" y="377159"/>
                      <a:pt x="0" y="369399"/>
                    </a:cubicBezTo>
                    <a:lnTo>
                      <a:pt x="0" y="29259"/>
                    </a:lnTo>
                    <a:cubicBezTo>
                      <a:pt x="0" y="21499"/>
                      <a:pt x="3083" y="14057"/>
                      <a:pt x="8570" y="8570"/>
                    </a:cubicBezTo>
                    <a:cubicBezTo>
                      <a:pt x="14057" y="3083"/>
                      <a:pt x="21499" y="0"/>
                      <a:pt x="29259" y="0"/>
                    </a:cubicBezTo>
                    <a:close/>
                  </a:path>
                </a:pathLst>
              </a:custGeom>
              <a:solidFill>
                <a:srgbClr val="FAD02B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1" name="TextBox 20">
                <a:extLst>
                  <a:ext uri="{FF2B5EF4-FFF2-40B4-BE49-F238E27FC236}">
                    <a16:creationId xmlns:a16="http://schemas.microsoft.com/office/drawing/2014/main" id="{75402898-979C-9CE0-D30A-11BD94DCCDC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0689" cy="4367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B8B729F4-5A91-D65B-60E2-44B02D4B69DB}"/>
                </a:ext>
              </a:extLst>
            </p:cNvPr>
            <p:cNvSpPr txBox="1"/>
            <p:nvPr/>
          </p:nvSpPr>
          <p:spPr>
            <a:xfrm>
              <a:off x="6122878" y="2892234"/>
              <a:ext cx="11765658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th-TH" sz="6000" b="1" dirty="0">
                  <a:solidFill>
                    <a:schemeClr val="accent3">
                      <a:lumMod val="50000"/>
                    </a:schemeClr>
                  </a:solidFill>
                  <a:latin typeface="Bai Jamjuree Medium" panose="00000600000000000000" pitchFamily="2" charset="-34"/>
                  <a:ea typeface="Quicksand Medium"/>
                  <a:cs typeface="Bai Jamjuree Medium" panose="00000600000000000000" pitchFamily="2" charset="-34"/>
                  <a:sym typeface="Quicksand Medium"/>
                </a:rPr>
                <a:t>กำเนิดลูกเสือวิสามัญในประเทศไทย</a:t>
              </a:r>
              <a:endParaRPr lang="en-US" sz="6000" b="1" u="none" dirty="0">
                <a:solidFill>
                  <a:schemeClr val="accent3">
                    <a:lumMod val="50000"/>
                  </a:schemeClr>
                </a:solidFill>
                <a:latin typeface="Bai Jamjuree Medium" panose="00000600000000000000" pitchFamily="2" charset="-34"/>
                <a:ea typeface="Quicksand Medium"/>
                <a:cs typeface="Bai Jamjuree Medium" panose="00000600000000000000" pitchFamily="2" charset="-34"/>
                <a:sym typeface="Quicksand Medium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411DB76-7E92-6299-8543-75B240DE414A}"/>
                </a:ext>
              </a:extLst>
            </p:cNvPr>
            <p:cNvGrpSpPr/>
            <p:nvPr/>
          </p:nvGrpSpPr>
          <p:grpSpPr>
            <a:xfrm>
              <a:off x="3259016" y="1599678"/>
              <a:ext cx="2545113" cy="2503466"/>
              <a:chOff x="668544" y="107089"/>
              <a:chExt cx="2545113" cy="2503466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763427F3-0AF2-EF2E-9F4F-F2D5A0BFE88B}"/>
                  </a:ext>
                </a:extLst>
              </p:cNvPr>
              <p:cNvSpPr/>
              <p:nvPr/>
            </p:nvSpPr>
            <p:spPr>
              <a:xfrm>
                <a:off x="668544" y="107089"/>
                <a:ext cx="2545113" cy="2503466"/>
              </a:xfrm>
              <a:custGeom>
                <a:avLst/>
                <a:gdLst/>
                <a:ahLst/>
                <a:cxnLst/>
                <a:rect l="l" t="t" r="r" b="b"/>
                <a:pathLst>
                  <a:path w="2545113" h="2503466">
                    <a:moveTo>
                      <a:pt x="0" y="0"/>
                    </a:moveTo>
                    <a:lnTo>
                      <a:pt x="2545113" y="0"/>
                    </a:lnTo>
                    <a:lnTo>
                      <a:pt x="2545113" y="2503465"/>
                    </a:lnTo>
                    <a:lnTo>
                      <a:pt x="0" y="25034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1D933B39-67A9-53E7-38D6-FD120932F41A}"/>
                  </a:ext>
                </a:extLst>
              </p:cNvPr>
              <p:cNvSpPr txBox="1"/>
              <p:nvPr/>
            </p:nvSpPr>
            <p:spPr>
              <a:xfrm>
                <a:off x="1412728" y="1349835"/>
                <a:ext cx="1040497" cy="9054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9600" b="1" dirty="0">
                    <a:solidFill>
                      <a:schemeClr val="accent3">
                        <a:lumMod val="75000"/>
                      </a:schemeClr>
                    </a:solidFill>
                    <a:latin typeface="Gliker Semi-Bold"/>
                    <a:ea typeface="Gliker Semi-Bold"/>
                    <a:cs typeface="Gliker Semi-Bold"/>
                    <a:sym typeface="Gliker Semi-Bold"/>
                  </a:rPr>
                  <a:t>2</a:t>
                </a: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E38CAD2-7F03-C6A5-7E1A-4E9303E85E08}"/>
              </a:ext>
            </a:extLst>
          </p:cNvPr>
          <p:cNvGrpSpPr/>
          <p:nvPr/>
        </p:nvGrpSpPr>
        <p:grpSpPr>
          <a:xfrm>
            <a:off x="-2121535" y="2491332"/>
            <a:ext cx="7225593" cy="6043844"/>
            <a:chOff x="-4649224" y="2804071"/>
            <a:chExt cx="7225593" cy="604384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E61E372-7294-6224-7BD9-A1B46934985B}"/>
                </a:ext>
              </a:extLst>
            </p:cNvPr>
            <p:cNvSpPr/>
            <p:nvPr/>
          </p:nvSpPr>
          <p:spPr>
            <a:xfrm>
              <a:off x="1409505" y="3924300"/>
              <a:ext cx="1166864" cy="12192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D0DAA6F-E786-1460-0098-BC471C5A017B}"/>
                </a:ext>
              </a:extLst>
            </p:cNvPr>
            <p:cNvSpPr/>
            <p:nvPr/>
          </p:nvSpPr>
          <p:spPr>
            <a:xfrm>
              <a:off x="-4649224" y="2804071"/>
              <a:ext cx="6239495" cy="6043844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7E7BD63-CB85-ED05-BBC6-94A1F0FEC09D}"/>
              </a:ext>
            </a:extLst>
          </p:cNvPr>
          <p:cNvGrpSpPr/>
          <p:nvPr/>
        </p:nvGrpSpPr>
        <p:grpSpPr>
          <a:xfrm rot="10427177">
            <a:off x="12511948" y="3778324"/>
            <a:ext cx="8016420" cy="7385720"/>
            <a:chOff x="-4649222" y="2804068"/>
            <a:chExt cx="8016420" cy="734215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A1669B4-438A-2003-6335-46CA2274BF4B}"/>
                </a:ext>
              </a:extLst>
            </p:cNvPr>
            <p:cNvSpPr/>
            <p:nvPr/>
          </p:nvSpPr>
          <p:spPr>
            <a:xfrm>
              <a:off x="2200334" y="3553995"/>
              <a:ext cx="1166864" cy="121920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1B506CE-405D-07E4-2FCC-04FBA2383D9B}"/>
                </a:ext>
              </a:extLst>
            </p:cNvPr>
            <p:cNvSpPr/>
            <p:nvPr/>
          </p:nvSpPr>
          <p:spPr>
            <a:xfrm>
              <a:off x="-4649222" y="2804068"/>
              <a:ext cx="7107201" cy="7342158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9009810"/>
            <a:ext cx="248490" cy="2484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 flipH="1">
            <a:off x="1033463" y="0"/>
            <a:ext cx="0" cy="3334176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7C3861-89C2-8FF6-2B7C-CA401200FC50}"/>
              </a:ext>
            </a:extLst>
          </p:cNvPr>
          <p:cNvGrpSpPr/>
          <p:nvPr/>
        </p:nvGrpSpPr>
        <p:grpSpPr>
          <a:xfrm>
            <a:off x="1277190" y="2622528"/>
            <a:ext cx="15486693" cy="5340372"/>
            <a:chOff x="1676400" y="2324100"/>
            <a:chExt cx="15486693" cy="5340372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670B7260-D44B-5725-EAEF-8947B158BB22}"/>
                </a:ext>
              </a:extLst>
            </p:cNvPr>
            <p:cNvSpPr/>
            <p:nvPr/>
          </p:nvSpPr>
          <p:spPr>
            <a:xfrm>
              <a:off x="1676400" y="2324100"/>
              <a:ext cx="15486693" cy="5340372"/>
            </a:xfrm>
            <a:prstGeom prst="roundRect">
              <a:avLst>
                <a:gd name="adj" fmla="val 8400"/>
              </a:avLst>
            </a:prstGeom>
            <a:solidFill>
              <a:sysClr val="window" lastClr="FFFFFF"/>
            </a:solidFill>
            <a:ln w="63500" cap="flat" cmpd="sng" algn="ctr">
              <a:solidFill>
                <a:srgbClr val="1B7B9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sp>
          <p:nvSpPr>
            <p:cNvPr id="23" name="TextBox 2">
              <a:extLst>
                <a:ext uri="{FF2B5EF4-FFF2-40B4-BE49-F238E27FC236}">
                  <a16:creationId xmlns:a16="http://schemas.microsoft.com/office/drawing/2014/main" id="{CA430094-C64A-22BE-75EB-B8B63B551FA5}"/>
                </a:ext>
              </a:extLst>
            </p:cNvPr>
            <p:cNvSpPr txBox="1"/>
            <p:nvPr/>
          </p:nvSpPr>
          <p:spPr>
            <a:xfrm>
              <a:off x="1965959" y="2682608"/>
              <a:ext cx="14953410" cy="47391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079"/>
                </a:lnSpc>
              </a:pP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ใน ค.ศ. 1917 ลอร์ด </a:t>
              </a:r>
              <a:r>
                <a:rPr lang="th-TH" sz="3600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เบ</a:t>
              </a: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เดน โพ</a:t>
              </a:r>
              <a:r>
                <a:rPr lang="th-TH" sz="3600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เวลล์</a:t>
              </a: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ได้ตั้งลูกเสือวิสามัญขึ้น แต่ให้ชื่อตอนแรกว่า </a:t>
              </a:r>
              <a:r>
                <a:rPr lang="en-US" sz="36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Senior Scout</a:t>
              </a:r>
              <a:r>
                <a:rPr lang="th-TH" sz="36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แล้วจึงเปลี่ยนเป็น </a:t>
              </a:r>
              <a:r>
                <a:rPr lang="en-US" sz="36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Rover Scout </a:t>
              </a: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ใน ค.ศ. 1918 </a:t>
              </a:r>
            </a:p>
            <a:p>
              <a:pPr algn="thaiDist">
                <a:lnSpc>
                  <a:spcPts val="4079"/>
                </a:lnSpc>
              </a:pP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ใน ค.ศ. 1931 ได้มี </a:t>
              </a:r>
              <a:r>
                <a:rPr lang="th-TH" sz="36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การชุมนุมลูกเสือวิสามัญของโลกขึ้น (</a:t>
              </a:r>
              <a:r>
                <a:rPr lang="en-US" sz="36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World Rover Moot)</a:t>
              </a:r>
              <a:r>
                <a:rPr lang="th-TH" sz="36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เป็นครั้งแรกที่เมือง </a:t>
              </a:r>
              <a:r>
                <a:rPr lang="en-US" sz="3600" b="1" dirty="0" err="1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Kandersteg</a:t>
              </a:r>
              <a:r>
                <a:rPr lang="th-TH" sz="36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ประเทศสวิตเซอร์แลนด์ มีลูกเสือจำนวน 3,000 คน เข้าร่วมประชุมลูกเสือวิสามัญ เป็นลูกเสือรุ่นหนุ่มอายุระหว่าง 17 ปีขึ้นไป จนถึงอายุ 21 ปี เมื่อเข้ารับการฝึกอบรมและอาจประจำกองต่อไปจนถึงอายุ 23 ปี หรือบุคคลอยู่ในวัยศึกษาเล่าเรียนในมัธยมศึกษาตอนปลายวิทยาลัย หรือมหาวิทยาลัย ถึงปีที่ 2 บุคคลในวัยนี้ย่อมประกอบด้วยพละกำลังและความคิดที่จะเผชิญ และตอบโต้การท้าทายของความเปลี่ยนแปลงพัฒนาสิ่งแวดล้อมของสังคมรอบตัวกับการตอบโต้ และเผชิญกับสภาพดังกล่าวด้วยความรู้ สติปัญญา และกำลังหนุนที่ดี ส่งเสริมระบอบประชาธิปไตย และความมั่นคงของประเทศชาติให้รู้จักป้องกันการบ่อนทำลายทางเศรษฐกิจ สังคม ศาสนา และวัฒนธรรม อันเป็นส่วนประกอบสำคัญ ซึ่งแสดงเอกลักษณ์ของชาติด้วย</a:t>
              </a:r>
              <a:endParaRPr lang="en-US" sz="3399" b="1" u="none" dirty="0">
                <a:solidFill>
                  <a:srgbClr val="15130D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748A5-CCDE-F1E8-36F3-001B4341C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C338C9-0412-288A-4276-397F742304EA}"/>
              </a:ext>
            </a:extLst>
          </p:cNvPr>
          <p:cNvGrpSpPr/>
          <p:nvPr/>
        </p:nvGrpSpPr>
        <p:grpSpPr>
          <a:xfrm>
            <a:off x="-2121535" y="2491332"/>
            <a:ext cx="7225593" cy="6043844"/>
            <a:chOff x="-4649224" y="2804071"/>
            <a:chExt cx="7225593" cy="604384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D4406DE-006D-3964-9F43-51519CB7EBFE}"/>
                </a:ext>
              </a:extLst>
            </p:cNvPr>
            <p:cNvSpPr/>
            <p:nvPr/>
          </p:nvSpPr>
          <p:spPr>
            <a:xfrm>
              <a:off x="1409505" y="3924300"/>
              <a:ext cx="1166864" cy="12192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347C22-E3D2-5E5F-B575-75608A811AA8}"/>
                </a:ext>
              </a:extLst>
            </p:cNvPr>
            <p:cNvSpPr/>
            <p:nvPr/>
          </p:nvSpPr>
          <p:spPr>
            <a:xfrm>
              <a:off x="-4649224" y="2804071"/>
              <a:ext cx="6239495" cy="6043844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C3A84AB-5796-B3CD-C0D4-62A3CA2BA777}"/>
              </a:ext>
            </a:extLst>
          </p:cNvPr>
          <p:cNvGrpSpPr/>
          <p:nvPr/>
        </p:nvGrpSpPr>
        <p:grpSpPr>
          <a:xfrm rot="10427177">
            <a:off x="12511948" y="3778324"/>
            <a:ext cx="8016420" cy="7385720"/>
            <a:chOff x="-4649222" y="2804068"/>
            <a:chExt cx="8016420" cy="734215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3C4CCF5-655B-4B45-3C27-FECC719C7811}"/>
                </a:ext>
              </a:extLst>
            </p:cNvPr>
            <p:cNvSpPr/>
            <p:nvPr/>
          </p:nvSpPr>
          <p:spPr>
            <a:xfrm>
              <a:off x="2200334" y="3553995"/>
              <a:ext cx="1166864" cy="121920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3355522-5A7B-D814-545F-FFD921BA15B5}"/>
                </a:ext>
              </a:extLst>
            </p:cNvPr>
            <p:cNvSpPr/>
            <p:nvPr/>
          </p:nvSpPr>
          <p:spPr>
            <a:xfrm>
              <a:off x="-4649222" y="2804068"/>
              <a:ext cx="7107201" cy="7342158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317B6054-5C19-0127-C31A-98E6175D1E5E}"/>
              </a:ext>
            </a:extLst>
          </p:cNvPr>
          <p:cNvGrpSpPr/>
          <p:nvPr/>
        </p:nvGrpSpPr>
        <p:grpSpPr>
          <a:xfrm>
            <a:off x="1028700" y="9009810"/>
            <a:ext cx="248490" cy="248490"/>
            <a:chOff x="0" y="0"/>
            <a:chExt cx="812800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4C5D5C1A-55A1-0276-BDB4-ABCF859699B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694BAC66-66FB-FFB3-7417-E372CC2FFEB1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E1AA5AEB-1D00-17D0-2496-8E4A17F83F0A}"/>
              </a:ext>
            </a:extLst>
          </p:cNvPr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77E3FF8-F984-80E8-C69C-32538895F9A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CEA57D83-638E-007A-47DF-8E78B3B93383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9" name="AutoShape 19">
            <a:extLst>
              <a:ext uri="{FF2B5EF4-FFF2-40B4-BE49-F238E27FC236}">
                <a16:creationId xmlns:a16="http://schemas.microsoft.com/office/drawing/2014/main" id="{086EED5A-A891-49F9-A649-A4A739F77058}"/>
              </a:ext>
            </a:extLst>
          </p:cNvPr>
          <p:cNvSpPr/>
          <p:nvPr/>
        </p:nvSpPr>
        <p:spPr>
          <a:xfrm flipH="1">
            <a:off x="1033463" y="0"/>
            <a:ext cx="0" cy="3334176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1E30138-569C-ADB3-DF8E-A5E1FB8EB6DE}"/>
              </a:ext>
            </a:extLst>
          </p:cNvPr>
          <p:cNvGrpSpPr/>
          <p:nvPr/>
        </p:nvGrpSpPr>
        <p:grpSpPr>
          <a:xfrm>
            <a:off x="1767841" y="2606408"/>
            <a:ext cx="14843759" cy="5813692"/>
            <a:chOff x="1676400" y="2324100"/>
            <a:chExt cx="14843759" cy="5813692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624255ED-C772-62F0-DA2A-E3478ABFE4A6}"/>
                </a:ext>
              </a:extLst>
            </p:cNvPr>
            <p:cNvSpPr/>
            <p:nvPr/>
          </p:nvSpPr>
          <p:spPr>
            <a:xfrm>
              <a:off x="1676400" y="2324100"/>
              <a:ext cx="14843759" cy="5813692"/>
            </a:xfrm>
            <a:prstGeom prst="roundRect">
              <a:avLst>
                <a:gd name="adj" fmla="val 8400"/>
              </a:avLst>
            </a:prstGeom>
            <a:solidFill>
              <a:sysClr val="window" lastClr="FFFFFF"/>
            </a:solidFill>
            <a:ln w="63500" cap="flat" cmpd="sng" algn="ctr">
              <a:solidFill>
                <a:srgbClr val="1B7B9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sp>
          <p:nvSpPr>
            <p:cNvPr id="23" name="TextBox 2">
              <a:extLst>
                <a:ext uri="{FF2B5EF4-FFF2-40B4-BE49-F238E27FC236}">
                  <a16:creationId xmlns:a16="http://schemas.microsoft.com/office/drawing/2014/main" id="{33B47A05-1761-3181-6B97-3852785929B5}"/>
                </a:ext>
              </a:extLst>
            </p:cNvPr>
            <p:cNvSpPr txBox="1"/>
            <p:nvPr/>
          </p:nvSpPr>
          <p:spPr>
            <a:xfrm>
              <a:off x="2042159" y="2682608"/>
              <a:ext cx="14096999" cy="52802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thaiDist">
                <a:lnSpc>
                  <a:spcPts val="4079"/>
                </a:lnSpc>
              </a:pP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กิจการลูกเสือวิสามัญกําเนิดขึ้นในประเทศไทยเปนครั้งแรก เมื่อวันที่ 5 กุมภาพันธ 2506 โดยการเริ่ม ของ อาจารยอภัย จันทวิมล ซึ่งในขณะนั้นดํารงตําแหนงปลัดกระทรวงศึกษาธิการ และเปนรองประธาน คณะกรรมการบริหารลูกเสือแหงชาติ ไดเชิญอธิบดี รองอธิบดี อาจารยใหญ ครูใหญ และขาราชการ ในกรมอาชีวศึกษามาปรึกษาหารือเกี่ยวกับการจัดตั้งกองลูกเสือวิสามัญในวิทยาลัย และในโรงเรียน สังกัดกรมอาชีวศึกษา และไดจัดตั้งกองลูกเสือวิสามัญขึ้นในวันที่ 18 มีนาคม 2506 เปนกองลูกเสือ สวนกลาง จํานวน 2 กอง กองละ 32 คน จึงถือไดวา วันที่ 18 มีนาคม 2506 เปนวันกําเนิดลูกเสือวิสามัญ ในประเทศไทย และมีการเปดการฝกอบรมวิชาผูกํากับลูกเสือวิสามัญ ขั้นความรูเบื้องตน (</a:t>
              </a:r>
              <a:r>
                <a:rPr lang="en-US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B.T.C.) </a:t>
              </a: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ขึ้น ณ บริเวณเกาะลอย สวนลุมพินี เปนเวลา 3 วัน</a:t>
              </a:r>
            </a:p>
            <a:p>
              <a:pPr algn="thaiDist">
                <a:lnSpc>
                  <a:spcPts val="4079"/>
                </a:lnSpc>
              </a:pPr>
              <a:endPara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marL="571500" indent="-571500" algn="just">
                <a:lnSpc>
                  <a:spcPts val="4079"/>
                </a:lnSpc>
                <a:buFont typeface="Wingdings" panose="05000000000000000000" pitchFamily="2" charset="2"/>
                <a:buChar char="v"/>
              </a:pPr>
              <a:r>
                <a:rPr lang="th-TH" sz="40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กองลูกเสือวิสามัญกองที่ 1 </a:t>
              </a: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โรงเรียนชางกอสรางอุเทนถวาย </a:t>
              </a:r>
            </a:p>
            <a:p>
              <a:pPr marL="571500" indent="-571500" algn="just">
                <a:lnSpc>
                  <a:spcPts val="4079"/>
                </a:lnSpc>
                <a:buFont typeface="Wingdings" panose="05000000000000000000" pitchFamily="2" charset="2"/>
                <a:buChar char="v"/>
              </a:pPr>
              <a:r>
                <a:rPr lang="th-TH" sz="40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กองที่ 2 </a:t>
              </a: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ชางกลปทุมวัน</a:t>
              </a:r>
              <a:endParaRPr lang="en-US" sz="3399" b="1" u="none" dirty="0">
                <a:solidFill>
                  <a:srgbClr val="15130D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816005-7D19-25CF-59C2-993ACE53EFC2}"/>
              </a:ext>
            </a:extLst>
          </p:cNvPr>
          <p:cNvGrpSpPr/>
          <p:nvPr/>
        </p:nvGrpSpPr>
        <p:grpSpPr>
          <a:xfrm>
            <a:off x="1249545" y="583128"/>
            <a:ext cx="8610589" cy="1325077"/>
            <a:chOff x="1249545" y="583128"/>
            <a:chExt cx="8610589" cy="132507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203A3DE-AC9C-4CCB-0792-A71D26C1433C}"/>
                </a:ext>
              </a:extLst>
            </p:cNvPr>
            <p:cNvGrpSpPr/>
            <p:nvPr/>
          </p:nvGrpSpPr>
          <p:grpSpPr>
            <a:xfrm>
              <a:off x="2133600" y="804831"/>
              <a:ext cx="7726534" cy="888941"/>
              <a:chOff x="901394" y="2585052"/>
              <a:chExt cx="7726534" cy="888941"/>
            </a:xfrm>
          </p:grpSpPr>
          <p:sp>
            <p:nvSpPr>
              <p:cNvPr id="21" name="Rounded Rectangle 42">
                <a:extLst>
                  <a:ext uri="{FF2B5EF4-FFF2-40B4-BE49-F238E27FC236}">
                    <a16:creationId xmlns:a16="http://schemas.microsoft.com/office/drawing/2014/main" id="{A269A9DC-BE37-4057-8435-2EF92C3DE0A9}"/>
                  </a:ext>
                </a:extLst>
              </p:cNvPr>
              <p:cNvSpPr/>
              <p:nvPr/>
            </p:nvSpPr>
            <p:spPr>
              <a:xfrm>
                <a:off x="901394" y="2585052"/>
                <a:ext cx="7576538" cy="888941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TextBox 10">
                <a:extLst>
                  <a:ext uri="{FF2B5EF4-FFF2-40B4-BE49-F238E27FC236}">
                    <a16:creationId xmlns:a16="http://schemas.microsoft.com/office/drawing/2014/main" id="{D976C309-B2B9-011F-0E8F-294041F3391B}"/>
                  </a:ext>
                </a:extLst>
              </p:cNvPr>
              <p:cNvSpPr txBox="1"/>
              <p:nvPr/>
            </p:nvSpPr>
            <p:spPr>
              <a:xfrm>
                <a:off x="1342714" y="2862287"/>
                <a:ext cx="7285214" cy="61170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4214"/>
                  </a:lnSpc>
                </a:pPr>
                <a:r>
                  <a:rPr lang="en-US" sz="5400" b="1" dirty="0">
                    <a:latin typeface="TH Sarabun New" panose="020B0500040200020003" pitchFamily="34" charset="-34"/>
                    <a:ea typeface="Anantason SemiExpanded Bold"/>
                    <a:cs typeface="TH Sarabun New" panose="020B0500040200020003" pitchFamily="34" charset="-34"/>
                    <a:sym typeface="Anantason SemiExpanded Bold"/>
                  </a:rPr>
                  <a:t> </a:t>
                </a:r>
                <a:r>
                  <a:rPr lang="th-TH" sz="5400" b="1" dirty="0">
                    <a:latin typeface="TH Sarabun New" panose="020B0500040200020003" pitchFamily="34" charset="-34"/>
                    <a:ea typeface="Quicksand Medium"/>
                    <a:cs typeface="TH Sarabun New" panose="020B0500040200020003" pitchFamily="34" charset="-34"/>
                    <a:sym typeface="Quicksand Medium"/>
                  </a:rPr>
                  <a:t>ประวัติลูกเสือวิสามัญในประเทศไทย</a:t>
                </a:r>
                <a:endParaRPr lang="en-US" sz="54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Anantason SemiExpanded Bold"/>
                </a:endParaRPr>
              </a:p>
            </p:txBody>
          </p:sp>
        </p:grpSp>
        <p:pic>
          <p:nvPicPr>
            <p:cNvPr id="1026" name="Picture 2" descr="การลูกเสือโลก | ลูกเสือแห่งชาติ NSOT">
              <a:extLst>
                <a:ext uri="{FF2B5EF4-FFF2-40B4-BE49-F238E27FC236}">
                  <a16:creationId xmlns:a16="http://schemas.microsoft.com/office/drawing/2014/main" id="{9CACF694-B5D9-94AB-B050-5D44BF3663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7" t="-249" r="18857" b="5739"/>
            <a:stretch/>
          </p:blipFill>
          <p:spPr bwMode="auto">
            <a:xfrm>
              <a:off x="1249545" y="583128"/>
              <a:ext cx="1309917" cy="132507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4901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>
            <a:off x="1028700" y="9009810"/>
            <a:ext cx="248490" cy="2484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 flipH="1">
            <a:off x="1033463" y="0"/>
            <a:ext cx="0" cy="3334176"/>
          </a:xfrm>
          <a:prstGeom prst="line">
            <a:avLst/>
          </a:prstGeom>
          <a:ln w="57150" cap="flat">
            <a:solidFill>
              <a:srgbClr val="4E6E81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pic>
        <p:nvPicPr>
          <p:cNvPr id="2" name="Picture 1" descr="A group of young men looking at a piece of paper&#10;&#10;Description automatically generated">
            <a:extLst>
              <a:ext uri="{FF2B5EF4-FFF2-40B4-BE49-F238E27FC236}">
                <a16:creationId xmlns:a16="http://schemas.microsoft.com/office/drawing/2014/main" id="{7FD88053-88F2-51F5-801E-A5080728D5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762" y="310653"/>
            <a:ext cx="4706112" cy="3125701"/>
          </a:xfrm>
          <a:prstGeom prst="rect">
            <a:avLst/>
          </a:prstGeom>
        </p:spPr>
      </p:pic>
      <p:pic>
        <p:nvPicPr>
          <p:cNvPr id="5" name="Picture 4" descr="A group of boys in uniform sitting on the ground&#10;&#10;Description automatically generated">
            <a:extLst>
              <a:ext uri="{FF2B5EF4-FFF2-40B4-BE49-F238E27FC236}">
                <a16:creationId xmlns:a16="http://schemas.microsoft.com/office/drawing/2014/main" id="{1EF90043-7967-16E7-9844-EB819B8F3B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446" y="288676"/>
            <a:ext cx="4109141" cy="3081856"/>
          </a:xfrm>
          <a:prstGeom prst="rect">
            <a:avLst/>
          </a:prstGeom>
        </p:spPr>
      </p:pic>
      <p:pic>
        <p:nvPicPr>
          <p:cNvPr id="23" name="Picture 22" descr="A group of people standing on bamboo poles&#10;&#10;Description automatically generated">
            <a:extLst>
              <a:ext uri="{FF2B5EF4-FFF2-40B4-BE49-F238E27FC236}">
                <a16:creationId xmlns:a16="http://schemas.microsoft.com/office/drawing/2014/main" id="{F3D6F595-7CDD-B1BC-1B5B-05FCCBA208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160" y="266700"/>
            <a:ext cx="4706112" cy="312580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A53AE5A-BA0B-57EB-BC3E-D47516BD8F98}"/>
              </a:ext>
            </a:extLst>
          </p:cNvPr>
          <p:cNvGrpSpPr/>
          <p:nvPr/>
        </p:nvGrpSpPr>
        <p:grpSpPr>
          <a:xfrm>
            <a:off x="1412126" y="3924300"/>
            <a:ext cx="15847174" cy="5715000"/>
            <a:chOff x="1412126" y="3924300"/>
            <a:chExt cx="15847174" cy="5715000"/>
          </a:xfrm>
        </p:grpSpPr>
        <p:sp>
          <p:nvSpPr>
            <p:cNvPr id="25" name="Rounded Rectangle 23">
              <a:extLst>
                <a:ext uri="{FF2B5EF4-FFF2-40B4-BE49-F238E27FC236}">
                  <a16:creationId xmlns:a16="http://schemas.microsoft.com/office/drawing/2014/main" id="{780E59A4-E160-F2D5-0354-247DF06029CE}"/>
                </a:ext>
              </a:extLst>
            </p:cNvPr>
            <p:cNvSpPr/>
            <p:nvPr/>
          </p:nvSpPr>
          <p:spPr>
            <a:xfrm>
              <a:off x="1412126" y="3924300"/>
              <a:ext cx="15847174" cy="5715000"/>
            </a:xfrm>
            <a:prstGeom prst="roundRect">
              <a:avLst>
                <a:gd name="adj" fmla="val 8400"/>
              </a:avLst>
            </a:prstGeom>
            <a:solidFill>
              <a:sysClr val="window" lastClr="FFFFFF"/>
            </a:solidFill>
            <a:ln w="63500" cap="flat" cmpd="sng" algn="ctr">
              <a:solidFill>
                <a:srgbClr val="1B7B9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sp>
          <p:nvSpPr>
            <p:cNvPr id="27" name="TextBox 2">
              <a:extLst>
                <a:ext uri="{FF2B5EF4-FFF2-40B4-BE49-F238E27FC236}">
                  <a16:creationId xmlns:a16="http://schemas.microsoft.com/office/drawing/2014/main" id="{E18CE167-3CE9-8436-581B-2EB876EB9C64}"/>
                </a:ext>
              </a:extLst>
            </p:cNvPr>
            <p:cNvSpPr txBox="1"/>
            <p:nvPr/>
          </p:nvSpPr>
          <p:spPr>
            <a:xfrm>
              <a:off x="1640726" y="4229100"/>
              <a:ext cx="15275674" cy="52649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thaiDist">
                <a:lnSpc>
                  <a:spcPts val="4079"/>
                </a:lnSpc>
              </a:pP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ปจจุบันมีการพัฒนาสงเสริมกิจการลูกเสือวิสามัญมากขึ้น โดยเปดการฝกอบรมวิชาผูกํากับลูกเสือ ขั้นความรูทั่วไป ขั้นความรูเบื้องตน ขั้นความรูชั้นสูง ขั้นผูชวยผูใหการฝกอบรมวิชาผูกํากับลูกเสือ และขั้นหัวหนาผูใหการฝกอบรมวิชาผูกํากับลูกเสือเป็นจํานวนมาก และยังจัดใหมีการชุมนุมลูกเสือ-เนตรนารี วิสามัญ โดยใชสถานที่ในแตละภาคผลัดเปลี่ยนกัน ซึ่งสโมสรลูกเสือวิสามัญแหงประเทศไทย ในพระอุปถัมภ สมเด็จพระเจาภคินีเธอ เจาฟาเพชรรัตนราชสุดา สิริโสภาพัณณวดี ไดจัดใหมีการชุมนุมลูกเสือ-เนตรนารี เปนประจําทุก 2 ปตอครั้ง ครั้งสุดทาย ครั้งที่ 19 เมื่อวันที่ 21-25 ตุลาคม 2553 ณ คายบุรฉัตร จังหวัด ราชบุรี </a:t>
              </a:r>
            </a:p>
            <a:p>
              <a:pPr algn="thaiDist">
                <a:lnSpc>
                  <a:spcPts val="4079"/>
                </a:lnSpc>
              </a:pPr>
              <a:r>
                <a:rPr lang="th-TH" sz="36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ปจจุบันมีการพัฒนาสงเสริมกิจการลูกเสือมากยิ่งขึ้น เพราะเปนที่ประจักษแลววากิจการลูกเสือเนตรนารีเปนกิจกรรมหนึ่งที่ชวยในการพัฒนาเยาวชนใหมีความรู  ความสามารถ  ชวยใหพึ่งพาตนเองได  มีความรับผิดชอบ  ตลอดจนรูจักการบําเพ็ญประโยชน นอกจากนั้น การลูกเสือยังไดพัฒนาในดานผูบังคับบัญชา เปดโอกาสใหมีการฝกอบรมวิชาผูกํากับลูกเสือขั้นความรูทั่วไปขั้นความรูเบื้องตน ขั้นความรูชั้นสูง ขั้นผูชวยผูใหการฝกอบรมวิชาผูบังคับบัญชาลูกเสือ และขั้นหัวหนาผูใหการฝกอบรมวิชาผูกํากับลูกเสือเปน จํานวนมาก และจัดใหมีการชุมนุมลูกเสือแหงชาติ เพื่อใหลูกเสือไดมีโอกาสมาทํากิจกรรมทางลูกเสือ เปนประจํา</a:t>
              </a:r>
              <a:endParaRPr lang="en-US" sz="3399" b="1" u="none" dirty="0">
                <a:solidFill>
                  <a:srgbClr val="15130D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494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1064</Words>
  <Application>Microsoft Office PowerPoint</Application>
  <PresentationFormat>Custom</PresentationFormat>
  <Paragraphs>38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Wingdings</vt:lpstr>
      <vt:lpstr>TH Sarabun New</vt:lpstr>
      <vt:lpstr>Heebo Bold</vt:lpstr>
      <vt:lpstr>Bai Jamjuree Medium</vt:lpstr>
      <vt:lpstr>Arial</vt:lpstr>
      <vt:lpstr>Gliker Semi-Bold</vt:lpstr>
      <vt:lpstr>Bai Jamjuree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Sirasa Songsaeng</dc:creator>
  <cp:lastModifiedBy>PC</cp:lastModifiedBy>
  <cp:revision>15</cp:revision>
  <dcterms:created xsi:type="dcterms:W3CDTF">2006-08-16T00:00:00Z</dcterms:created>
  <dcterms:modified xsi:type="dcterms:W3CDTF">2025-07-13T06:35:47Z</dcterms:modified>
  <dc:identifier>DAGSHPkLtik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589c566-619b-4bc0-a01f-28a2c00ee260_Enabled">
    <vt:lpwstr>true</vt:lpwstr>
  </property>
  <property fmtid="{D5CDD505-2E9C-101B-9397-08002B2CF9AE}" pid="3" name="MSIP_Label_4589c566-619b-4bc0-a01f-28a2c00ee260_SetDate">
    <vt:lpwstr>2024-09-29T04:27:05Z</vt:lpwstr>
  </property>
  <property fmtid="{D5CDD505-2E9C-101B-9397-08002B2CF9AE}" pid="4" name="MSIP_Label_4589c566-619b-4bc0-a01f-28a2c00ee260_Method">
    <vt:lpwstr>Standard</vt:lpwstr>
  </property>
  <property fmtid="{D5CDD505-2E9C-101B-9397-08002B2CF9AE}" pid="5" name="MSIP_Label_4589c566-619b-4bc0-a01f-28a2c00ee260_Name">
    <vt:lpwstr>Restricted</vt:lpwstr>
  </property>
  <property fmtid="{D5CDD505-2E9C-101B-9397-08002B2CF9AE}" pid="6" name="MSIP_Label_4589c566-619b-4bc0-a01f-28a2c00ee260_SiteId">
    <vt:lpwstr>d1ea071a-5efb-4192-af54-d8e460956bd3</vt:lpwstr>
  </property>
  <property fmtid="{D5CDD505-2E9C-101B-9397-08002B2CF9AE}" pid="7" name="MSIP_Label_4589c566-619b-4bc0-a01f-28a2c00ee260_ActionId">
    <vt:lpwstr>a2ef4cb1-faa8-4db9-90ae-14ce87c1a59f</vt:lpwstr>
  </property>
  <property fmtid="{D5CDD505-2E9C-101B-9397-08002B2CF9AE}" pid="8" name="MSIP_Label_4589c566-619b-4bc0-a01f-28a2c00ee260_ContentBits">
    <vt:lpwstr>0</vt:lpwstr>
  </property>
</Properties>
</file>