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6" r:id="rId2"/>
    <p:sldId id="277" r:id="rId3"/>
    <p:sldId id="259" r:id="rId4"/>
    <p:sldId id="260" r:id="rId5"/>
    <p:sldId id="272" r:id="rId6"/>
    <p:sldId id="278" r:id="rId7"/>
    <p:sldId id="271" r:id="rId8"/>
    <p:sldId id="262" r:id="rId9"/>
    <p:sldId id="273" r:id="rId10"/>
    <p:sldId id="270" r:id="rId11"/>
    <p:sldId id="268" r:id="rId12"/>
    <p:sldId id="274" r:id="rId13"/>
    <p:sldId id="279" r:id="rId14"/>
    <p:sldId id="258" r:id="rId15"/>
    <p:sldId id="261" r:id="rId16"/>
    <p:sldId id="275" r:id="rId17"/>
  </p:sldIdLst>
  <p:sldSz cx="18288000" cy="10287000"/>
  <p:notesSz cx="6858000" cy="9144000"/>
  <p:embeddedFontLst>
    <p:embeddedFont>
      <p:font typeface="Bai Jamjuree" panose="020B0604020202020204" charset="-34"/>
      <p:regular r:id="rId19"/>
      <p:bold r:id="rId20"/>
      <p:italic r:id="rId21"/>
      <p:boldItalic r:id="rId22"/>
    </p:embeddedFont>
    <p:embeddedFont>
      <p:font typeface="Bai Jamjuree Medium" panose="020B0604020202020204" charset="-34"/>
      <p:regular r:id="rId23"/>
      <p:italic r:id="rId24"/>
    </p:embeddedFont>
    <p:embeddedFont>
      <p:font typeface="Gliker Semi-Bold" panose="020B0604020202020204" charset="0"/>
      <p:regular r:id="rId25"/>
    </p:embeddedFont>
    <p:embeddedFont>
      <p:font typeface="Heebo Bold" panose="020B0604020202020204" charset="-79"/>
      <p:regular r:id="rId26"/>
    </p:embeddedFont>
    <p:embeddedFont>
      <p:font typeface="Helios Extended Bold" panose="020B0604020202020204" charset="0"/>
      <p:regular r:id="rId27"/>
    </p:embeddedFont>
    <p:embeddedFont>
      <p:font typeface="TH Sarabun New" panose="020B0500040200020003" pitchFamily="34" charset="-34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4" autoAdjust="0"/>
    <p:restoredTop sz="94622" autoAdjust="0"/>
  </p:normalViewPr>
  <p:slideViewPr>
    <p:cSldViewPr>
      <p:cViewPr varScale="1">
        <p:scale>
          <a:sx n="52" d="100"/>
          <a:sy n="52" d="100"/>
        </p:scale>
        <p:origin x="121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992DA-83A2-450B-9D54-578A4462B3F2}" type="datetimeFigureOut">
              <a:rPr lang="th-TH" smtClean="0"/>
              <a:t>13/07/68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04F0E-4593-4998-9106-54E3014285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892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04F0E-4593-4998-9106-54E301428538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118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FE8415-730F-87C9-748A-9D1F12C8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295807" y="2043163"/>
            <a:ext cx="3086100" cy="1199054"/>
            <a:chOff x="1377823" y="236193"/>
            <a:chExt cx="812800" cy="315800"/>
          </a:xfrm>
        </p:grpSpPr>
        <p:sp>
          <p:nvSpPr>
            <p:cNvPr id="12" name="Freeform 12"/>
            <p:cNvSpPr/>
            <p:nvPr/>
          </p:nvSpPr>
          <p:spPr>
            <a:xfrm>
              <a:off x="1377823" y="236193"/>
              <a:ext cx="812800" cy="259472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th-TH" sz="9600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823" y="292521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th-TH" sz="4400" b="1" spc="219" dirty="0">
                  <a:solidFill>
                    <a:srgbClr val="002060"/>
                  </a:solidFill>
                  <a:latin typeface="Bai Jamjuree" panose="00000500000000000000" pitchFamily="2" charset="-34"/>
                  <a:ea typeface="Lato"/>
                  <a:cs typeface="Bai Jamjuree" panose="00000500000000000000" pitchFamily="2" charset="-34"/>
                  <a:sym typeface="Lato"/>
                </a:rPr>
                <a:t>บทเรียนที่</a:t>
              </a:r>
              <a:endParaRPr lang="en-US" sz="4400" b="1" spc="219" dirty="0">
                <a:solidFill>
                  <a:srgbClr val="002060"/>
                </a:solidFill>
                <a:latin typeface="Bai Jamjuree" panose="00000500000000000000" pitchFamily="2" charset="-34"/>
                <a:ea typeface="Lato"/>
                <a:cs typeface="Bai Jamjuree" panose="00000500000000000000" pitchFamily="2" charset="-34"/>
                <a:sym typeface="Lat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295807" y="3693884"/>
            <a:ext cx="11096847" cy="2514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พิธีการ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ลูกเสือวิสามัญ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B2EDF-BF6B-BA4A-A6AA-E58290405E64}"/>
              </a:ext>
            </a:extLst>
          </p:cNvPr>
          <p:cNvSpPr/>
          <p:nvPr/>
        </p:nvSpPr>
        <p:spPr>
          <a:xfrm>
            <a:off x="10591800" y="1790775"/>
            <a:ext cx="1489957" cy="14899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F3B27-3BBA-DFF4-3F6E-C6A41DF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5" y="1990688"/>
            <a:ext cx="5353385" cy="5270679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48778" y="1376397"/>
            <a:ext cx="21203378" cy="8720103"/>
            <a:chOff x="0" y="0"/>
            <a:chExt cx="112875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52" cy="406400"/>
            </a:xfrm>
            <a:custGeom>
              <a:avLst/>
              <a:gdLst/>
              <a:ahLst/>
              <a:cxnLst/>
              <a:rect l="l" t="t" r="r" b="b"/>
              <a:pathLst>
                <a:path w="1128752" h="406400">
                  <a:moveTo>
                    <a:pt x="925552" y="0"/>
                  </a:moveTo>
                  <a:cubicBezTo>
                    <a:pt x="1037776" y="0"/>
                    <a:pt x="1128752" y="90976"/>
                    <a:pt x="1128752" y="203200"/>
                  </a:cubicBezTo>
                  <a:cubicBezTo>
                    <a:pt x="1128752" y="315424"/>
                    <a:pt x="1037776" y="406400"/>
                    <a:pt x="92555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2875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555EF4-DF72-A528-4213-9E98400D6930}"/>
              </a:ext>
            </a:extLst>
          </p:cNvPr>
          <p:cNvGrpSpPr/>
          <p:nvPr/>
        </p:nvGrpSpPr>
        <p:grpSpPr>
          <a:xfrm>
            <a:off x="1152945" y="423186"/>
            <a:ext cx="9074384" cy="892104"/>
            <a:chOff x="901394" y="2565246"/>
            <a:chExt cx="9400481" cy="892104"/>
          </a:xfrm>
        </p:grpSpPr>
        <p:sp>
          <p:nvSpPr>
            <p:cNvPr id="18" name="Rounded Rectangle 42">
              <a:extLst>
                <a:ext uri="{FF2B5EF4-FFF2-40B4-BE49-F238E27FC236}">
                  <a16:creationId xmlns:a16="http://schemas.microsoft.com/office/drawing/2014/main" id="{34D90489-AECC-CFBE-A746-A9CADB0740B9}"/>
                </a:ext>
              </a:extLst>
            </p:cNvPr>
            <p:cNvSpPr/>
            <p:nvPr/>
          </p:nvSpPr>
          <p:spPr>
            <a:xfrm>
              <a:off x="901394" y="2565246"/>
              <a:ext cx="9080350" cy="86582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47BC7C2F-49FE-08D6-5D71-0C03593C10F0}"/>
                </a:ext>
              </a:extLst>
            </p:cNvPr>
            <p:cNvSpPr txBox="1"/>
            <p:nvPr/>
          </p:nvSpPr>
          <p:spPr>
            <a:xfrm>
              <a:off x="1221525" y="2626353"/>
              <a:ext cx="90803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ข้อเสนอแนะเกี่ยวกับการทำพิธีสำรวจตนเอง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22E2F7-A789-EBD6-6408-D4993188ADFD}"/>
              </a:ext>
            </a:extLst>
          </p:cNvPr>
          <p:cNvGrpSpPr/>
          <p:nvPr/>
        </p:nvGrpSpPr>
        <p:grpSpPr>
          <a:xfrm>
            <a:off x="1371600" y="1562100"/>
            <a:ext cx="4495800" cy="584775"/>
            <a:chOff x="8839200" y="1847494"/>
            <a:chExt cx="4495800" cy="584775"/>
          </a:xfrm>
        </p:grpSpPr>
        <p:sp>
          <p:nvSpPr>
            <p:cNvPr id="21" name="Rounded Rectangle 26">
              <a:extLst>
                <a:ext uri="{FF2B5EF4-FFF2-40B4-BE49-F238E27FC236}">
                  <a16:creationId xmlns:a16="http://schemas.microsoft.com/office/drawing/2014/main" id="{2A955EA8-5FCA-5065-A54B-837FCD1B46D3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22" name="กล่องข้อความ 17">
              <a:extLst>
                <a:ext uri="{FF2B5EF4-FFF2-40B4-BE49-F238E27FC236}">
                  <a16:creationId xmlns:a16="http://schemas.microsoft.com/office/drawing/2014/main" id="{04FE43AB-F132-2AE5-120E-FEC23DF7A025}"/>
                </a:ext>
              </a:extLst>
            </p:cNvPr>
            <p:cNvSpPr txBox="1"/>
            <p:nvPr/>
          </p:nvSpPr>
          <p:spPr>
            <a:xfrm>
              <a:off x="8865246" y="1847494"/>
              <a:ext cx="446975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จัดใหมีพิธีในตอนกลางคืน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EAC11D2-F129-8F19-6032-1D3E401C652B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FC3C1E-356C-51F2-554A-330F7024CC81}"/>
              </a:ext>
            </a:extLst>
          </p:cNvPr>
          <p:cNvGrpSpPr/>
          <p:nvPr/>
        </p:nvGrpSpPr>
        <p:grpSpPr>
          <a:xfrm>
            <a:off x="1371600" y="2352899"/>
            <a:ext cx="11658599" cy="584775"/>
            <a:chOff x="8839200" y="1847494"/>
            <a:chExt cx="11658599" cy="584775"/>
          </a:xfrm>
        </p:grpSpPr>
        <p:sp>
          <p:nvSpPr>
            <p:cNvPr id="25" name="Rounded Rectangle 92">
              <a:extLst>
                <a:ext uri="{FF2B5EF4-FFF2-40B4-BE49-F238E27FC236}">
                  <a16:creationId xmlns:a16="http://schemas.microsoft.com/office/drawing/2014/main" id="{A161EDC6-98DA-D9A3-25F4-AEC8C4CFD97C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26" name="กล่องข้อความ 17">
              <a:extLst>
                <a:ext uri="{FF2B5EF4-FFF2-40B4-BE49-F238E27FC236}">
                  <a16:creationId xmlns:a16="http://schemas.microsoft.com/office/drawing/2014/main" id="{884EEE17-59A5-1357-F215-0A5EEFFD78BF}"/>
                </a:ext>
              </a:extLst>
            </p:cNvPr>
            <p:cNvSpPr txBox="1"/>
            <p:nvPr/>
          </p:nvSpPr>
          <p:spPr>
            <a:xfrm>
              <a:off x="8865245" y="1847494"/>
              <a:ext cx="1163255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ผูเขารับการฝกอบรมซึ่งเปรียบเสมือนลูกเสือวิสามัญ แตงเครื่องแบบครบเรียบรอยเขานั่งที่ ที่จัดไว้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408762A-B725-D260-E289-0F10F4DCAAE5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D85DD6-4A5B-0715-78F1-A6B471520D6D}"/>
              </a:ext>
            </a:extLst>
          </p:cNvPr>
          <p:cNvGrpSpPr/>
          <p:nvPr/>
        </p:nvGrpSpPr>
        <p:grpSpPr>
          <a:xfrm>
            <a:off x="1371600" y="3184137"/>
            <a:ext cx="13944600" cy="584775"/>
            <a:chOff x="8839200" y="1847494"/>
            <a:chExt cx="13944600" cy="584775"/>
          </a:xfrm>
        </p:grpSpPr>
        <p:sp>
          <p:nvSpPr>
            <p:cNvPr id="29" name="Rounded Rectangle 96">
              <a:extLst>
                <a:ext uri="{FF2B5EF4-FFF2-40B4-BE49-F238E27FC236}">
                  <a16:creationId xmlns:a16="http://schemas.microsoft.com/office/drawing/2014/main" id="{B1DA5426-5235-48BF-1C88-0D72D74B76A4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30" name="กล่องข้อความ 17">
              <a:extLst>
                <a:ext uri="{FF2B5EF4-FFF2-40B4-BE49-F238E27FC236}">
                  <a16:creationId xmlns:a16="http://schemas.microsoft.com/office/drawing/2014/main" id="{197219C9-B0D7-DCF6-D147-78D5E17AA470}"/>
                </a:ext>
              </a:extLst>
            </p:cNvPr>
            <p:cNvSpPr txBox="1"/>
            <p:nvPr/>
          </p:nvSpPr>
          <p:spPr>
            <a:xfrm>
              <a:off x="8865246" y="1847494"/>
              <a:ext cx="1391855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ประธานในพิธีเขาชี้แจงถึงวัตถุประสงคของการสํารวจตนเองใหทุกคนปฏิบัติดวยศรัทธาสงบ-จริงใจ และมีสมาธิที่แนวแน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F355AA-534A-1759-53AB-BC5154E2C8B8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924BA5-57E3-BF9E-A32D-42A325CAE4E8}"/>
              </a:ext>
            </a:extLst>
          </p:cNvPr>
          <p:cNvGrpSpPr/>
          <p:nvPr/>
        </p:nvGrpSpPr>
        <p:grpSpPr>
          <a:xfrm>
            <a:off x="1371600" y="3998615"/>
            <a:ext cx="15011400" cy="584775"/>
            <a:chOff x="8839200" y="1847494"/>
            <a:chExt cx="15011400" cy="584775"/>
          </a:xfrm>
        </p:grpSpPr>
        <p:sp>
          <p:nvSpPr>
            <p:cNvPr id="33" name="Rounded Rectangle 100">
              <a:extLst>
                <a:ext uri="{FF2B5EF4-FFF2-40B4-BE49-F238E27FC236}">
                  <a16:creationId xmlns:a16="http://schemas.microsoft.com/office/drawing/2014/main" id="{535034C9-F11E-75BE-AFEE-647E4C952CAC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34" name="กล่องข้อความ 17">
              <a:extLst>
                <a:ext uri="{FF2B5EF4-FFF2-40B4-BE49-F238E27FC236}">
                  <a16:creationId xmlns:a16="http://schemas.microsoft.com/office/drawing/2014/main" id="{D40A19C7-2A07-799E-538F-9FDDC8E1617B}"/>
                </a:ext>
              </a:extLst>
            </p:cNvPr>
            <p:cNvSpPr txBox="1"/>
            <p:nvPr/>
          </p:nvSpPr>
          <p:spPr>
            <a:xfrm>
              <a:off x="8865245" y="1847494"/>
              <a:ext cx="149853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ประธานจะกลาวปราศรัยถึงเกาะแกง แหงชีวิต ซึ่งจะเปนตัวอุปสรรคขัดขวางมิใหการดําเนินชีวิตของคนเราดําเนินไปดวยดีเกาะแกงชีวิต</a:t>
              </a:r>
              <a:endParaRPr lang="th-TH" sz="3200" b="1" dirty="0">
                <a:solidFill>
                  <a:srgbClr val="3F4346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BE08660-8EA7-E7AF-5CBC-B4B19DB0BE2F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EAAF3B-DB21-E6B3-09A1-EA3006439999}"/>
              </a:ext>
            </a:extLst>
          </p:cNvPr>
          <p:cNvGrpSpPr/>
          <p:nvPr/>
        </p:nvGrpSpPr>
        <p:grpSpPr>
          <a:xfrm>
            <a:off x="1371600" y="4795985"/>
            <a:ext cx="15925800" cy="1077218"/>
            <a:chOff x="8839200" y="1847494"/>
            <a:chExt cx="15925800" cy="1077218"/>
          </a:xfrm>
        </p:grpSpPr>
        <p:sp>
          <p:nvSpPr>
            <p:cNvPr id="37" name="Rounded Rectangle 104">
              <a:extLst>
                <a:ext uri="{FF2B5EF4-FFF2-40B4-BE49-F238E27FC236}">
                  <a16:creationId xmlns:a16="http://schemas.microsoft.com/office/drawing/2014/main" id="{FC2AF1BB-B679-D4A9-A6A4-653BF44FD8C0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38" name="กล่องข้อความ 17">
              <a:extLst>
                <a:ext uri="{FF2B5EF4-FFF2-40B4-BE49-F238E27FC236}">
                  <a16:creationId xmlns:a16="http://schemas.microsoft.com/office/drawing/2014/main" id="{30A4DABA-DEFB-1F57-19FE-50F3AD44D467}"/>
                </a:ext>
              </a:extLst>
            </p:cNvPr>
            <p:cNvSpPr txBox="1"/>
            <p:nvPr/>
          </p:nvSpPr>
          <p:spPr>
            <a:xfrm>
              <a:off x="8865245" y="1847494"/>
              <a:ext cx="1589975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กองลูกเสือวิสามัญไดเตรียมแผนการเดินทางสํารวจตนเองไวลวงหนากอนแลว โดย เขียนกฎลูกเสือ 10 ขอ เพียงยอ ๆ ลงบนกอนหินที่มี       </a:t>
              </a:r>
            </a:p>
            <a:p>
              <a:pPr algn="just">
                <a:tabLst>
                  <a:tab pos="731520" algn="l"/>
                  <a:tab pos="914400" algn="l"/>
                </a:tabLst>
              </a:pP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ขนาดใหญโตหรือ ในกระดาษแผนโต จํานวน 10 กอน ครบจํานวนกฎทั้ง 10 ขอ แลวนํากอนหิน หรือแผนกระดาษตอกติดกับเสาไปตั้งไวในปา</a:t>
              </a:r>
              <a:endParaRPr lang="th-TH" sz="3200" b="1" dirty="0">
                <a:solidFill>
                  <a:srgbClr val="3F4346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636D97E-EF9E-E537-CCBB-F8F9B275E65E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EB10AC-AED6-86BD-42AE-09F3CB2A0A73}"/>
              </a:ext>
            </a:extLst>
          </p:cNvPr>
          <p:cNvGrpSpPr/>
          <p:nvPr/>
        </p:nvGrpSpPr>
        <p:grpSpPr>
          <a:xfrm>
            <a:off x="1371600" y="8585391"/>
            <a:ext cx="15240000" cy="1077218"/>
            <a:chOff x="8839200" y="1847494"/>
            <a:chExt cx="15240000" cy="1077218"/>
          </a:xfrm>
        </p:grpSpPr>
        <p:sp>
          <p:nvSpPr>
            <p:cNvPr id="41" name="Rounded Rectangle 108">
              <a:extLst>
                <a:ext uri="{FF2B5EF4-FFF2-40B4-BE49-F238E27FC236}">
                  <a16:creationId xmlns:a16="http://schemas.microsoft.com/office/drawing/2014/main" id="{B33B6524-4440-9B67-A508-7A1F82071BB0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42" name="กล่องข้อความ 17">
              <a:extLst>
                <a:ext uri="{FF2B5EF4-FFF2-40B4-BE49-F238E27FC236}">
                  <a16:creationId xmlns:a16="http://schemas.microsoft.com/office/drawing/2014/main" id="{0E2B37EC-2251-E7A3-C101-3F4567F0D56D}"/>
                </a:ext>
              </a:extLst>
            </p:cNvPr>
            <p:cNvSpPr txBox="1"/>
            <p:nvPr/>
          </p:nvSpPr>
          <p:spPr>
            <a:xfrm>
              <a:off x="8865246" y="1847494"/>
              <a:ext cx="1521395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tabLst>
                  <a:tab pos="73152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7.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หลังจากการกลาวสรุปแลว ผูนําแถวจึงนําแถวไปสูลานกวางอีกแหงหนึ่ง ซึ่งมีโตะหมูบูชา ตั้งอยูพรอมแลว ผูนําแถวเชิญประธานจุดธูป	เทียนบูชาพระรัตนตรัย </a:t>
              </a:r>
              <a:endParaRPr lang="th-TH" sz="3200" b="1" dirty="0">
                <a:solidFill>
                  <a:srgbClr val="3F4346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4D7A678-36C9-2070-D5B0-9628247879AD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A724322-D8A2-E6C4-C11C-CB2A77D78490}"/>
              </a:ext>
            </a:extLst>
          </p:cNvPr>
          <p:cNvGrpSpPr/>
          <p:nvPr/>
        </p:nvGrpSpPr>
        <p:grpSpPr>
          <a:xfrm>
            <a:off x="1371600" y="5952024"/>
            <a:ext cx="15795056" cy="2554545"/>
            <a:chOff x="8839200" y="1829752"/>
            <a:chExt cx="15795056" cy="2554545"/>
          </a:xfrm>
        </p:grpSpPr>
        <p:sp>
          <p:nvSpPr>
            <p:cNvPr id="57" name="Rounded Rectangle 104">
              <a:extLst>
                <a:ext uri="{FF2B5EF4-FFF2-40B4-BE49-F238E27FC236}">
                  <a16:creationId xmlns:a16="http://schemas.microsoft.com/office/drawing/2014/main" id="{088AD759-F875-482E-D6E9-58FA492B8989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58" name="กล่องข้อความ 17">
              <a:extLst>
                <a:ext uri="{FF2B5EF4-FFF2-40B4-BE49-F238E27FC236}">
                  <a16:creationId xmlns:a16="http://schemas.microsoft.com/office/drawing/2014/main" id="{07AD3663-3D27-0521-3D2F-74D2035BD0E9}"/>
                </a:ext>
              </a:extLst>
            </p:cNvPr>
            <p:cNvSpPr txBox="1"/>
            <p:nvPr/>
          </p:nvSpPr>
          <p:spPr>
            <a:xfrm>
              <a:off x="8865245" y="1829752"/>
              <a:ext cx="15769011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6.</a:t>
              </a:r>
              <a:r>
                <a:rPr lang="th-TH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</a:t>
              </a:r>
              <a:r>
                <a:rPr lang="th-TH" sz="32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กํากับ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หรือรองผูกํากับคนหนึ่งจะเปนผูพากองลูกเสือออกเดินทางไปในระหวาง ความมืดซึ่งเปรียบเสมือนผานวิถีทางแหงชีวิตลูกเสือ 	โดยเรียกแถวลูกเสือใหอยูในรูปแถวตอนหมู เมื่อเรียบรอยแลว ถือไฟฉายเดินนําแถวลูกเสือไปชา ๆ ทุกคนอยูในภาวะสงบ ไมพูด ไมคุยสิ่ง	ใดทั้งสิ้น และ เดินตามผูนําไป เมื่อถึงกฎขอที่ 1 ใหผูนําแถวใหสัญญาณดวยไฟฉายแกผูประจําฐานซึ่งซอนตัวอยูไมใหลูกเสือเห็นอานข้อ	ความของกฎขอที่ 1 และคําสอนประกอบดัง ๆ และชา ๆ ดวยเสียงที่หนักแนนในทามกลางความมืดอันสงบเงียบนั้น เมื่อจบขอความแล้ว	</a:t>
              </a:r>
            </a:p>
            <a:p>
              <a:pPr algn="just"/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ผูนําแถวก็นําลูกเสือผานฐานตอไปตามลําดับจนครบกฎขอที่ 10</a:t>
              </a:r>
              <a:endParaRPr lang="th-TH" sz="3200" b="1" dirty="0">
                <a:solidFill>
                  <a:srgbClr val="3F4346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40B283C-40F8-6928-BD3F-13003C3C5A25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B66DA7-14D6-C7F1-53C5-18D702B2146E}"/>
              </a:ext>
            </a:extLst>
          </p:cNvPr>
          <p:cNvGrpSpPr/>
          <p:nvPr/>
        </p:nvGrpSpPr>
        <p:grpSpPr>
          <a:xfrm rot="7613490">
            <a:off x="15176788" y="-2389621"/>
            <a:ext cx="7225593" cy="6043844"/>
            <a:chOff x="-4649224" y="2804071"/>
            <a:chExt cx="7225593" cy="604384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08F9D9-6D1D-DE02-DDC5-8C0DB46AF427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7AD355-0448-474C-0163-5144ADD4565C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52B0FA-DBB9-77B4-2DB1-DAC7DC15B9E2}"/>
              </a:ext>
            </a:extLst>
          </p:cNvPr>
          <p:cNvGrpSpPr/>
          <p:nvPr/>
        </p:nvGrpSpPr>
        <p:grpSpPr>
          <a:xfrm>
            <a:off x="-2241197" y="-988730"/>
            <a:ext cx="7225593" cy="6043844"/>
            <a:chOff x="-4649224" y="2804071"/>
            <a:chExt cx="7225593" cy="604384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95AEC5B-E6FF-8C42-AA0E-DE517EF58026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76D607-A304-9F9A-CF2D-A425AE01FF2F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C47FE1-475E-2D45-B043-50B109D8B7C6}"/>
              </a:ext>
            </a:extLst>
          </p:cNvPr>
          <p:cNvGrpSpPr/>
          <p:nvPr/>
        </p:nvGrpSpPr>
        <p:grpSpPr>
          <a:xfrm rot="10427177">
            <a:off x="11159577" y="4215130"/>
            <a:ext cx="8016420" cy="7385720"/>
            <a:chOff x="-4649222" y="2804068"/>
            <a:chExt cx="8016420" cy="734215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10EF38-4ECD-3EE7-F70C-4F2686A13254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DAA61A8-F7ED-91B8-1AE4-5327826B035D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08407" y="1377692"/>
            <a:ext cx="18554237" cy="852876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5EEBBE-007D-E6C3-3AFA-6445EC5044DD}"/>
              </a:ext>
            </a:extLst>
          </p:cNvPr>
          <p:cNvGrpSpPr/>
          <p:nvPr/>
        </p:nvGrpSpPr>
        <p:grpSpPr>
          <a:xfrm>
            <a:off x="3429000" y="2854282"/>
            <a:ext cx="14038772" cy="694253"/>
            <a:chOff x="2606381" y="2171700"/>
            <a:chExt cx="14038772" cy="694253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47FEFA7F-EF68-AEE6-1036-5D7831DD05A0}"/>
                </a:ext>
              </a:extLst>
            </p:cNvPr>
            <p:cNvGrpSpPr/>
            <p:nvPr/>
          </p:nvGrpSpPr>
          <p:grpSpPr>
            <a:xfrm>
              <a:off x="2606381" y="2171700"/>
              <a:ext cx="682987" cy="661343"/>
              <a:chOff x="0" y="152400"/>
              <a:chExt cx="733054" cy="660400"/>
            </a:xfrm>
          </p:grpSpPr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E8240783-04D1-2E56-B660-DFCB7A5F1E73}"/>
                  </a:ext>
                </a:extLst>
              </p:cNvPr>
              <p:cNvSpPr/>
              <p:nvPr/>
            </p:nvSpPr>
            <p:spPr>
              <a:xfrm>
                <a:off x="0" y="152400"/>
                <a:ext cx="73305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6C56"/>
              </a:solidFill>
            </p:spPr>
            <p:txBody>
              <a:bodyPr/>
              <a:lstStyle/>
              <a:p>
                <a:endParaRPr lang="th-TH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8" name="TextBox 21">
                <a:extLst>
                  <a:ext uri="{FF2B5EF4-FFF2-40B4-BE49-F238E27FC236}">
                    <a16:creationId xmlns:a16="http://schemas.microsoft.com/office/drawing/2014/main" id="{E643D9F0-8944-CBBE-079D-57852F10115B}"/>
                  </a:ext>
                </a:extLst>
              </p:cNvPr>
              <p:cNvSpPr txBox="1"/>
              <p:nvPr/>
            </p:nvSpPr>
            <p:spPr>
              <a:xfrm>
                <a:off x="24168" y="176931"/>
                <a:ext cx="660400" cy="5842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999"/>
                  </a:lnSpc>
                </a:pPr>
                <a:r>
                  <a:rPr lang="th-TH" sz="399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i Jamjuree" panose="00000500000000000000" pitchFamily="2" charset="-34"/>
                    <a:ea typeface="Gliker Semi-Bold"/>
                    <a:cs typeface="Bai Jamjuree" panose="00000500000000000000" pitchFamily="2" charset="-34"/>
                    <a:sym typeface="Gliker Semi-Bold"/>
                  </a:rPr>
                  <a:t>ก</a:t>
                </a:r>
                <a:endParaRPr lang="en-US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i Jamjuree" panose="00000500000000000000" pitchFamily="2" charset="-34"/>
                  <a:ea typeface="Gliker Semi-Bold"/>
                  <a:cs typeface="Bai Jamjuree" panose="00000500000000000000" pitchFamily="2" charset="-34"/>
                  <a:sym typeface="Gliker Semi-Bold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D031D0-F671-F7CA-E05D-49D738E34C54}"/>
                </a:ext>
              </a:extLst>
            </p:cNvPr>
            <p:cNvSpPr txBox="1"/>
            <p:nvPr/>
          </p:nvSpPr>
          <p:spPr>
            <a:xfrm>
              <a:off x="3508838" y="2281178"/>
              <a:ext cx="131363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32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เมื่อเรามีอายุมากขึ้น 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วันเวลาก็ยิ่งผานไปเร็วขึ้น เมื่อคิดดูจะเห็นวาชีวิตของคนเรานั้นสั้นมาก และ ในไมชาก็จะสิ้นสุดลง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0F5166-2160-8D37-9BEE-0488C9938F4B}"/>
              </a:ext>
            </a:extLst>
          </p:cNvPr>
          <p:cNvGrpSpPr/>
          <p:nvPr/>
        </p:nvGrpSpPr>
        <p:grpSpPr>
          <a:xfrm>
            <a:off x="3366914" y="4055285"/>
            <a:ext cx="14005219" cy="1186696"/>
            <a:chOff x="2606381" y="3467338"/>
            <a:chExt cx="14005219" cy="118669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0885D6-BCB5-9B05-442D-F14118AB4FA9}"/>
                </a:ext>
              </a:extLst>
            </p:cNvPr>
            <p:cNvGrpSpPr/>
            <p:nvPr/>
          </p:nvGrpSpPr>
          <p:grpSpPr>
            <a:xfrm>
              <a:off x="2606381" y="3467338"/>
              <a:ext cx="682987" cy="661343"/>
              <a:chOff x="0" y="152400"/>
              <a:chExt cx="733054" cy="660400"/>
            </a:xfrm>
          </p:grpSpPr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71B48CDF-CE81-C401-3766-ABCD68D01726}"/>
                  </a:ext>
                </a:extLst>
              </p:cNvPr>
              <p:cNvSpPr/>
              <p:nvPr/>
            </p:nvSpPr>
            <p:spPr>
              <a:xfrm>
                <a:off x="0" y="152400"/>
                <a:ext cx="73305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6C56"/>
              </a:solidFill>
            </p:spPr>
            <p:txBody>
              <a:bodyPr/>
              <a:lstStyle/>
              <a:p>
                <a:endParaRPr lang="th-TH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BAE5E1-540F-466F-BBD6-0BDD74358991}"/>
                  </a:ext>
                </a:extLst>
              </p:cNvPr>
              <p:cNvSpPr txBox="1"/>
              <p:nvPr/>
            </p:nvSpPr>
            <p:spPr>
              <a:xfrm>
                <a:off x="24168" y="176931"/>
                <a:ext cx="660400" cy="5842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999"/>
                  </a:lnSpc>
                </a:pPr>
                <a:r>
                  <a:rPr lang="th-TH" sz="399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i Jamjuree" panose="00000500000000000000" pitchFamily="2" charset="-34"/>
                    <a:ea typeface="Gliker Semi-Bold"/>
                    <a:cs typeface="Bai Jamjuree" panose="00000500000000000000" pitchFamily="2" charset="-34"/>
                    <a:sym typeface="Gliker Semi-Bold"/>
                  </a:rPr>
                  <a:t>ข</a:t>
                </a:r>
                <a:endParaRPr lang="en-US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i Jamjuree" panose="00000500000000000000" pitchFamily="2" charset="-34"/>
                  <a:ea typeface="Gliker Semi-Bold"/>
                  <a:cs typeface="Bai Jamjuree" panose="00000500000000000000" pitchFamily="2" charset="-34"/>
                  <a:sym typeface="Gliker Semi-Bold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5D7F6F0-C77A-3398-125D-A27854DAF2B1}"/>
                </a:ext>
              </a:extLst>
            </p:cNvPr>
            <p:cNvSpPr txBox="1"/>
            <p:nvPr/>
          </p:nvSpPr>
          <p:spPr>
            <a:xfrm>
              <a:off x="3508838" y="3576816"/>
              <a:ext cx="1310276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คติพจนของลูกเสือ-เนตรนารีวิสามัญ คือ “บริการ” 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ฉะนั้น ถาไดเขารวมเปนลูกเสือวิสามัญ ก็คงจะไดมีโอกาสไดรับการฝกอบรมและทํางานเกี่ยวกับบริการตาง ๆ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96A9CB9-0FA5-84CB-4E60-8E28B0745D18}"/>
              </a:ext>
            </a:extLst>
          </p:cNvPr>
          <p:cNvGrpSpPr/>
          <p:nvPr/>
        </p:nvGrpSpPr>
        <p:grpSpPr>
          <a:xfrm>
            <a:off x="3366568" y="5660842"/>
            <a:ext cx="13997203" cy="1576047"/>
            <a:chOff x="2647949" y="4838700"/>
            <a:chExt cx="13997203" cy="157604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D14871-71A4-670B-3139-ACEE33C51FE8}"/>
                </a:ext>
              </a:extLst>
            </p:cNvPr>
            <p:cNvSpPr txBox="1"/>
            <p:nvPr/>
          </p:nvSpPr>
          <p:spPr>
            <a:xfrm>
              <a:off x="3508837" y="4845087"/>
              <a:ext cx="1313631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บริการไมใชเรื่องของเวลาวางเทานั้น 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บริการควรเปนทัศนคติแหงชีวิตซึ่งมีชองทางที่จะแสดงออกมาดวยความสมัครใจของเราเอง เราไมไดทํางานเพื่อนายจางใด ๆ ที่เราใหบริการ เพราะเรามีจิตใจสูง การกระทําเช่นนี้แสดงวาเราเป็นลูกผูชาย เนื่องจากความสําเร็จในการใหบริการ ยอมแลวแตนิสัยใจคอของเราเองเป็นสําคัญ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85D0924-329E-EC75-7D14-5BF062EE48D6}"/>
                </a:ext>
              </a:extLst>
            </p:cNvPr>
            <p:cNvGrpSpPr/>
            <p:nvPr/>
          </p:nvGrpSpPr>
          <p:grpSpPr>
            <a:xfrm>
              <a:off x="2647949" y="4838700"/>
              <a:ext cx="682987" cy="661343"/>
              <a:chOff x="0" y="152400"/>
              <a:chExt cx="733054" cy="660400"/>
            </a:xfrm>
          </p:grpSpPr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BCF27D1F-1A26-D960-14ED-9BF95DDE9CE8}"/>
                  </a:ext>
                </a:extLst>
              </p:cNvPr>
              <p:cNvSpPr/>
              <p:nvPr/>
            </p:nvSpPr>
            <p:spPr>
              <a:xfrm>
                <a:off x="0" y="152400"/>
                <a:ext cx="73305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6C56"/>
              </a:solidFill>
            </p:spPr>
            <p:txBody>
              <a:bodyPr/>
              <a:lstStyle/>
              <a:p>
                <a:endParaRPr lang="th-TH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83B4D0B-D3D3-C39E-F274-ED32621C7320}"/>
                  </a:ext>
                </a:extLst>
              </p:cNvPr>
              <p:cNvSpPr txBox="1"/>
              <p:nvPr/>
            </p:nvSpPr>
            <p:spPr>
              <a:xfrm>
                <a:off x="24168" y="176931"/>
                <a:ext cx="660400" cy="5842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999"/>
                  </a:lnSpc>
                </a:pPr>
                <a:r>
                  <a:rPr lang="th-TH" sz="399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i Jamjuree" panose="00000500000000000000" pitchFamily="2" charset="-34"/>
                    <a:ea typeface="Gliker Semi-Bold"/>
                    <a:cs typeface="Bai Jamjuree" panose="00000500000000000000" pitchFamily="2" charset="-34"/>
                    <a:sym typeface="Gliker Semi-Bold"/>
                  </a:rPr>
                  <a:t>ค</a:t>
                </a:r>
                <a:endParaRPr lang="en-US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i Jamjuree" panose="00000500000000000000" pitchFamily="2" charset="-34"/>
                  <a:ea typeface="Gliker Semi-Bold"/>
                  <a:cs typeface="Bai Jamjuree" panose="00000500000000000000" pitchFamily="2" charset="-34"/>
                  <a:sym typeface="Gliker Semi-Bold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E7B737-5899-A789-CC54-7203CC243AB3}"/>
              </a:ext>
            </a:extLst>
          </p:cNvPr>
          <p:cNvGrpSpPr/>
          <p:nvPr/>
        </p:nvGrpSpPr>
        <p:grpSpPr>
          <a:xfrm>
            <a:off x="1219200" y="7858784"/>
            <a:ext cx="16611599" cy="1077218"/>
            <a:chOff x="8839200" y="1847494"/>
            <a:chExt cx="16611599" cy="1077218"/>
          </a:xfrm>
        </p:grpSpPr>
        <p:sp>
          <p:nvSpPr>
            <p:cNvPr id="40" name="Rounded Rectangle 108">
              <a:extLst>
                <a:ext uri="{FF2B5EF4-FFF2-40B4-BE49-F238E27FC236}">
                  <a16:creationId xmlns:a16="http://schemas.microsoft.com/office/drawing/2014/main" id="{3E6A3288-75E8-BCFD-7D7A-5855A7EF529D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41" name="กล่องข้อความ 17">
              <a:extLst>
                <a:ext uri="{FF2B5EF4-FFF2-40B4-BE49-F238E27FC236}">
                  <a16:creationId xmlns:a16="http://schemas.microsoft.com/office/drawing/2014/main" id="{FA39164F-FF74-06B7-81DE-0334D4D461D7}"/>
                </a:ext>
              </a:extLst>
            </p:cNvPr>
            <p:cNvSpPr txBox="1"/>
            <p:nvPr/>
          </p:nvSpPr>
          <p:spPr>
            <a:xfrm>
              <a:off x="8865245" y="1847494"/>
              <a:ext cx="1658555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tabLst>
                  <a:tab pos="73152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8.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เมื่อผูนําแถวเห็นวาลูกเสือไดกระทําการสํารวจตนเองเรียบรอยแลวใหนําลูกเสือเขาสูสถานที่ ที่จะประกอบพิธีเขาประจํากองลูกเสือวิสามัญ และติด</a:t>
              </a:r>
            </a:p>
            <a:p>
              <a:pPr>
                <a:tabLst>
                  <a:tab pos="731520" algn="l"/>
                </a:tabLst>
              </a:pPr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สามสีตอไป สถานที่ที่จะประกอบพิธีเขาประจํา กองลูกเสือวิสามัญ ควรจะเปนคูหาลูกเสือวิสามัญหรือพุทธศาลา หรือโบสถ ซึ่งเปนสถานที่สงบเงียบ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CC58FCF-68E7-885F-2C2F-B8AA97044B4E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">
            <a:extLst>
              <a:ext uri="{FF2B5EF4-FFF2-40B4-BE49-F238E27FC236}">
                <a16:creationId xmlns:a16="http://schemas.microsoft.com/office/drawing/2014/main" id="{98A3DAE2-3CAE-5E6C-BE3F-76E44027D053}"/>
              </a:ext>
            </a:extLst>
          </p:cNvPr>
          <p:cNvSpPr txBox="1"/>
          <p:nvPr/>
        </p:nvSpPr>
        <p:spPr>
          <a:xfrm>
            <a:off x="3526613" y="1441321"/>
            <a:ext cx="1059354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/>
            <a:r>
              <a:rPr lang="th-TH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บทความที่ใช้ในการสำรวจตนเอง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1F9083F-CA73-C0AB-6D82-FE950223F87C}"/>
              </a:ext>
            </a:extLst>
          </p:cNvPr>
          <p:cNvSpPr txBox="1"/>
          <p:nvPr/>
        </p:nvSpPr>
        <p:spPr>
          <a:xfrm>
            <a:off x="1538506" y="2985378"/>
            <a:ext cx="157207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พิธีเขาประจํากองลูกเสือ-เนตรนารีวิสามัญ (ประดับแถบ 3 สี)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เปนพิธีตอเนื่องจากการสํารวจ ตนเอง ใหนําเตรียมลูกเสือ-เนตรนารีวิสามัญในเครื่องแบบที่ผานการสํารวจตนเองแลวมายืนอยูขางหนา กองลูกเสือวิสามัญ และอยูระหวางพี่เลี้ยงทั้ง 2 คน มีโตะซึ่งปูดวยธงชาติ ผูกํากับยืนดานหนึ่งของโตะพิธี หันหนาเขาหาลูกเสือที่จะเขาประจํากองแลวเรียกชื่อผูเขาพิธี 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229E07DB-96F6-C0EA-5725-B382E707B178}"/>
              </a:ext>
            </a:extLst>
          </p:cNvPr>
          <p:cNvSpPr/>
          <p:nvPr/>
        </p:nvSpPr>
        <p:spPr>
          <a:xfrm>
            <a:off x="550043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35" name="Picture 34" descr="A person saluting a group of people&#10;&#10;Description automatically generated">
            <a:extLst>
              <a:ext uri="{FF2B5EF4-FFF2-40B4-BE49-F238E27FC236}">
                <a16:creationId xmlns:a16="http://schemas.microsoft.com/office/drawing/2014/main" id="{3DD2EE4B-9B74-AD3F-B76F-2A3C75651E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30" y="5862899"/>
            <a:ext cx="5869725" cy="391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group of people in uniform&#10;&#10;Description automatically generated">
            <a:extLst>
              <a:ext uri="{FF2B5EF4-FFF2-40B4-BE49-F238E27FC236}">
                <a16:creationId xmlns:a16="http://schemas.microsoft.com/office/drawing/2014/main" id="{3D950DF1-9A7B-B7EF-64F6-E9EDCECF3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93" y="6009439"/>
            <a:ext cx="5891163" cy="391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7F0884-B46F-1F6F-FD3D-FAB8D9DE1458}"/>
              </a:ext>
            </a:extLst>
          </p:cNvPr>
          <p:cNvGrpSpPr/>
          <p:nvPr/>
        </p:nvGrpSpPr>
        <p:grpSpPr>
          <a:xfrm>
            <a:off x="873334" y="320424"/>
            <a:ext cx="16292842" cy="2503466"/>
            <a:chOff x="3259016" y="1599678"/>
            <a:chExt cx="16292842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CD6391-5320-58AD-DFAF-BF96E986F630}"/>
                </a:ext>
              </a:extLst>
            </p:cNvPr>
            <p:cNvGrpSpPr/>
            <p:nvPr/>
          </p:nvGrpSpPr>
          <p:grpSpPr>
            <a:xfrm rot="-142674">
              <a:off x="5088480" y="1991370"/>
              <a:ext cx="14458337" cy="1756589"/>
              <a:chOff x="-538" y="-38100"/>
              <a:chExt cx="3807957" cy="462640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5BA0A840-31C2-43D3-048C-7B27865DC580}"/>
                  </a:ext>
                </a:extLst>
              </p:cNvPr>
              <p:cNvSpPr/>
              <p:nvPr/>
            </p:nvSpPr>
            <p:spPr>
              <a:xfrm rot="142674">
                <a:off x="-538" y="25883"/>
                <a:ext cx="3807957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AFB9343A-C0CE-9701-370D-D6E31BB7E02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AD435FE2-6B5F-923F-683F-422843581840}"/>
                </a:ext>
              </a:extLst>
            </p:cNvPr>
            <p:cNvSpPr txBox="1"/>
            <p:nvPr/>
          </p:nvSpPr>
          <p:spPr>
            <a:xfrm>
              <a:off x="6122877" y="2892234"/>
              <a:ext cx="13428981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พิธีเข้าประจำกองลูกเสือ-เนตรนารีวิสามัญ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2A3746-BAFC-6126-1416-42C372185414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185E6DEE-4EEF-8186-5337-32C1DB6BD5FA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AF03A8D7-A4C2-14D3-7B37-6AF8CC4E58E1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7FAB1-6077-04BA-273E-146232604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>
            <a:extLst>
              <a:ext uri="{FF2B5EF4-FFF2-40B4-BE49-F238E27FC236}">
                <a16:creationId xmlns:a16="http://schemas.microsoft.com/office/drawing/2014/main" id="{B5E69F73-7C53-4D86-E57A-F64EAA4D0D4F}"/>
              </a:ext>
            </a:extLst>
          </p:cNvPr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5B8D29A-4FE3-6D2B-88CD-259650C5DAE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891DA91-C6DC-D6C7-DA28-0000498C28F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3" name="AutoShape 8">
            <a:extLst>
              <a:ext uri="{FF2B5EF4-FFF2-40B4-BE49-F238E27FC236}">
                <a16:creationId xmlns:a16="http://schemas.microsoft.com/office/drawing/2014/main" id="{5634B51B-052E-BC10-78CD-969AA0665BCA}"/>
              </a:ext>
            </a:extLst>
          </p:cNvPr>
          <p:cNvSpPr/>
          <p:nvPr/>
        </p:nvSpPr>
        <p:spPr>
          <a:xfrm>
            <a:off x="550043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59D82-B361-AF4E-EE2D-A2F5787A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189" y="1277190"/>
            <a:ext cx="9309622" cy="720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047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>
            <a:extLst>
              <a:ext uri="{FF2B5EF4-FFF2-40B4-BE49-F238E27FC236}">
                <a16:creationId xmlns:a16="http://schemas.microsoft.com/office/drawing/2014/main" id="{FAD905C9-E842-E822-8579-1859D647ACA2}"/>
              </a:ext>
            </a:extLst>
          </p:cNvPr>
          <p:cNvGrpSpPr/>
          <p:nvPr/>
        </p:nvGrpSpPr>
        <p:grpSpPr>
          <a:xfrm>
            <a:off x="-3944078" y="647700"/>
            <a:ext cx="21203378" cy="8720103"/>
            <a:chOff x="0" y="0"/>
            <a:chExt cx="1128752" cy="406400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76E43633-0CE0-FDAA-F4D4-F0A2A91F12EE}"/>
                </a:ext>
              </a:extLst>
            </p:cNvPr>
            <p:cNvSpPr/>
            <p:nvPr/>
          </p:nvSpPr>
          <p:spPr>
            <a:xfrm>
              <a:off x="0" y="0"/>
              <a:ext cx="1128752" cy="406400"/>
            </a:xfrm>
            <a:custGeom>
              <a:avLst/>
              <a:gdLst/>
              <a:ahLst/>
              <a:cxnLst/>
              <a:rect l="l" t="t" r="r" b="b"/>
              <a:pathLst>
                <a:path w="1128752" h="406400">
                  <a:moveTo>
                    <a:pt x="925552" y="0"/>
                  </a:moveTo>
                  <a:cubicBezTo>
                    <a:pt x="1037776" y="0"/>
                    <a:pt x="1128752" y="90976"/>
                    <a:pt x="1128752" y="203200"/>
                  </a:cubicBezTo>
                  <a:cubicBezTo>
                    <a:pt x="1128752" y="315424"/>
                    <a:pt x="1037776" y="406400"/>
                    <a:pt x="92555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TextBox 4">
              <a:extLst>
                <a:ext uri="{FF2B5EF4-FFF2-40B4-BE49-F238E27FC236}">
                  <a16:creationId xmlns:a16="http://schemas.microsoft.com/office/drawing/2014/main" id="{F7B2D4D9-A9AF-EA52-2964-91076B83D3BC}"/>
                </a:ext>
              </a:extLst>
            </p:cNvPr>
            <p:cNvSpPr txBox="1"/>
            <p:nvPr/>
          </p:nvSpPr>
          <p:spPr>
            <a:xfrm>
              <a:off x="0" y="-47625"/>
              <a:ext cx="112875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271587" y="114300"/>
            <a:ext cx="28575" cy="4319460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 dirty="0"/>
          </a:p>
        </p:txBody>
      </p:sp>
      <p:grpSp>
        <p:nvGrpSpPr>
          <p:cNvPr id="20" name="Group 20"/>
          <p:cNvGrpSpPr/>
          <p:nvPr/>
        </p:nvGrpSpPr>
        <p:grpSpPr>
          <a:xfrm>
            <a:off x="17259300" y="9258300"/>
            <a:ext cx="248490" cy="2484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F6F659A-263D-C84A-4145-B8C6BE4D4432}"/>
              </a:ext>
            </a:extLst>
          </p:cNvPr>
          <p:cNvSpPr txBox="1"/>
          <p:nvPr/>
        </p:nvSpPr>
        <p:spPr>
          <a:xfrm>
            <a:off x="1828800" y="893569"/>
            <a:ext cx="15187613" cy="846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ผูกํากับเรียกชื่อผูสมัคร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“เจามาที่นี่เพื่อที่จะเขาเปนลูกเสือวิสามัญในคณะพี่นองลูกเสือ อันยิ่งใหญหรือ” </a:t>
            </a:r>
          </a:p>
          <a:p>
            <a:pPr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ผูสมัคร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“ครับ” </a:t>
            </a:r>
          </a:p>
          <a:p>
            <a:pPr algn="just"/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“ถึงแมวาเจาจะมีขอยุงยากมาบางแลวในอดีต แตบัดนี้เจาก็ไดตั้งใจ ที่จะทําใหดีที่สุด เพื่อเปนผูมีเกียรติ มีสัจจะ มีความซื่อตรงในการงาน ทั้งปวง พรอมที่จะปฏิบัติชอบดวยกาย วาจา ใจ ใชหรือไม” </a:t>
            </a:r>
          </a:p>
          <a:p>
            <a:pPr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ผูสมัคร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“ใชครับ” </a:t>
            </a:r>
          </a:p>
          <a:p>
            <a:pPr algn="just"/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“เจาไดคิดรอบคอบดีแลวหรือวา เจาพรอมที่จะเขาเปนลูกเสือวิสามัญ” </a:t>
            </a:r>
          </a:p>
          <a:p>
            <a:pPr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ผูสมัคร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“ขาไดคิดรอบคอบดีแลว” </a:t>
            </a:r>
          </a:p>
          <a:p>
            <a:pPr algn="just"/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“เจาเขาใจหรือไมวา คําวา ‘บริการ’ นั้นหมายความวา ตลอดเวลา เจาจะตองมีใจหนักแนนตอผูอื่นทุกคน และเจาจะทําดีที่สุด เพื่อชวยเหลือ ผูอื่น ถึงแมวาการชวยเหลือนั้นไมสะดวก หรือไมเปนที่พอใจ หรือไมเปนที่ ปลอดภัยแกตัวเอง และเจ้าจะไมหวังสิ่งตอบแทนใด ๆ ในการใหบริการนั้น” </a:t>
            </a:r>
          </a:p>
          <a:p>
            <a:pPr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ผูสมัคร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“ขาเขาใจดีแลว” </a:t>
            </a:r>
          </a:p>
          <a:p>
            <a:pPr algn="just"/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“เจาเขาใจหรือไมวาการที่เจาจะเปนลูกเสือวิสามัญนั้น เจากําลังจะรวมอยู ในคณะลูกเสือที่ตองการจะชวยเหลือเจา ใหสามารถปฏิบัติตามอุดมคติ ของเจาและขอใหเจาปฏิบัติตามขอบังคับ และคติพจนของเราในเรื่อง การใหบริการแกผูอื่น” </a:t>
            </a:r>
          </a:p>
          <a:p>
            <a:pPr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ผูสมัคร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“ขาเขาใจดีแลว”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47F2FA-A47D-A40E-89B9-DF434855B75E}"/>
              </a:ext>
            </a:extLst>
          </p:cNvPr>
          <p:cNvGrpSpPr/>
          <p:nvPr/>
        </p:nvGrpSpPr>
        <p:grpSpPr>
          <a:xfrm rot="10427177">
            <a:off x="10663157" y="5689684"/>
            <a:ext cx="8016420" cy="7385720"/>
            <a:chOff x="-4649222" y="2804068"/>
            <a:chExt cx="8016420" cy="734215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F6A540E-053D-603B-48FA-4560DF6D1A02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7207A2-9EC6-AA4B-9188-C2354222D508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3886696"/>
            <a:ext cx="18288000" cy="6400304"/>
            <a:chOff x="0" y="0"/>
            <a:chExt cx="4816593" cy="1685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85677"/>
            </a:xfrm>
            <a:custGeom>
              <a:avLst/>
              <a:gdLst/>
              <a:ahLst/>
              <a:cxnLst/>
              <a:rect l="l" t="t" r="r" b="b"/>
              <a:pathLst>
                <a:path w="4816592" h="1685677">
                  <a:moveTo>
                    <a:pt x="0" y="0"/>
                  </a:moveTo>
                  <a:lnTo>
                    <a:pt x="4816592" y="0"/>
                  </a:lnTo>
                  <a:lnTo>
                    <a:pt x="4816592" y="1685677"/>
                  </a:lnTo>
                  <a:lnTo>
                    <a:pt x="0" y="1685677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733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83287" y="9258300"/>
            <a:ext cx="248490" cy="24849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456224" y="789698"/>
            <a:ext cx="248490" cy="24849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789D3F3-00BB-8F21-0BE1-32D5D5CBF372}"/>
              </a:ext>
            </a:extLst>
          </p:cNvPr>
          <p:cNvSpPr txBox="1"/>
          <p:nvPr/>
        </p:nvSpPr>
        <p:spPr>
          <a:xfrm>
            <a:off x="1325485" y="1594664"/>
            <a:ext cx="16230600" cy="766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“เพื่อความบริสุทธิ์ของพิธีการนี้ ขาขอใหเจาชําระลางมือของเจาเสียกอน เพื่อเปนเครื่องยืนยันวาเจาไดชําระมลทินอันมัวหมองของเจาในอดีต หมดแลว จิตใจของเจาผองแผวบริสุทธิ์ดีแลว เจาจะยินยอมตามที่เราขอนี้ หรือไม” </a:t>
            </a:r>
          </a:p>
          <a:p>
            <a:pPr algn="just"/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ผูสมัคร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“ขายินยอม” (ลางมือ) </a:t>
            </a:r>
          </a:p>
          <a:p>
            <a:pPr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“ถาเชนนั้น ขาขอใหเจากลาวคําปฏิญาณของลูกเสือและพึงเขาใจไดดวยวา เจาจะแปลความหมายของคําปฏิญาณนี้ไมใชอยางเด็กแตจะแปล อยางผูใหญ” </a:t>
            </a:r>
          </a:p>
          <a:p>
            <a:pPr algn="just"/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ผูสมัคร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“ดวยเกียรติของขา ขาสัญญาวา ขอ 1 ขาจะจงรักภักดีตอชาติ ศาสนา พระมหากษัตริย ขอ 2 ขาจะชวยเหลือผูอื่นทุกเมื่อ ขอ 3 ขาจะปฏิบัติตามกฎของลูกเสือ” ครั้นแลวผูกํากับลูกเสือจับมือลูกเสือวิสามัญใหมดวยมือซายพรอมกับกลาววา </a:t>
            </a:r>
          </a:p>
          <a:p>
            <a:pPr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“ขาเชื่อเจาวา ดวยเกียรติของเจา เจาจะปฏิบัติตามคําปฏิญาณที่เจาให ไวแลว” ผูกํากับลูกเสือวิสามัญติดแถบที่ไหลแกลูกเสือวิสามัญและมอบ เครื่องหมายให พรอมกลาววา </a:t>
            </a:r>
          </a:p>
          <a:p>
            <a:pPr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“แถบที่ไหลนี้มีสามสี คือ สีเหลือง สีเขียว และสีแดง สีเหลานี้เปนสีของ ลูกเสือทั้งสามประเภทที่อยูในวงพี่นองลูกเสือ   ขาขอ</a:t>
            </a:r>
          </a:p>
          <a:p>
            <a:pPr algn="just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ตอนรับเจามาอยูดวย ขอใหสีทั้งสามนี้จงเปนเครื่องเตือนใจใหเจาระลึกถึงหนาที่ของเจาที่มีอยูตอ ลูกเสือรุนนอง และขอใหเจาระลึกถึงความรับผิดชอบของเจาในฐานะที่เปนลูกเสือวิสามัญในการที่จะบําเพ็ญตนใหดีที่สุด เพื่อเปนตัวอยางแกลูกเสือรุนนองตอไป” ครั้นแล้วใหกองลูกเสือวิสามัญกาวเขามาลอมรอบลูกเสือวิสามัญใหม จับมือแลวกลาวคําตอนรับ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001007" y="0"/>
            <a:ext cx="10286993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A4E406-5FDD-FF17-768D-F1F99117155B}"/>
              </a:ext>
            </a:extLst>
          </p:cNvPr>
          <p:cNvGrpSpPr/>
          <p:nvPr/>
        </p:nvGrpSpPr>
        <p:grpSpPr>
          <a:xfrm>
            <a:off x="838200" y="1358625"/>
            <a:ext cx="5999206" cy="6838369"/>
            <a:chOff x="36071" y="-51613"/>
            <a:chExt cx="7358611" cy="8387926"/>
          </a:xfrm>
        </p:grpSpPr>
        <p:pic>
          <p:nvPicPr>
            <p:cNvPr id="26" name="Picture 25" descr="A cartoon tiger holding a sign&#10;&#10;Description automatically generated">
              <a:extLst>
                <a:ext uri="{FF2B5EF4-FFF2-40B4-BE49-F238E27FC236}">
                  <a16:creationId xmlns:a16="http://schemas.microsoft.com/office/drawing/2014/main" id="{C45E3DE8-D500-1E38-8256-807518A58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1" y="-51613"/>
              <a:ext cx="7358611" cy="8387926"/>
            </a:xfrm>
            <a:prstGeom prst="rect">
              <a:avLst/>
            </a:prstGeom>
          </p:spPr>
        </p:pic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B3693538-A408-C95B-7080-320552A700A8}"/>
                </a:ext>
              </a:extLst>
            </p:cNvPr>
            <p:cNvSpPr txBox="1"/>
            <p:nvPr/>
          </p:nvSpPr>
          <p:spPr>
            <a:xfrm>
              <a:off x="3047998" y="6110478"/>
              <a:ext cx="3904611" cy="8305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th-TH" sz="4400" b="1" dirty="0">
                  <a:latin typeface="Bai Jamjuree" panose="00000500000000000000" pitchFamily="2" charset="-34"/>
                  <a:cs typeface="Bai Jamjuree" panose="00000500000000000000" pitchFamily="2" charset="-34"/>
                </a:rPr>
                <a:t>ข้อเสนอแนะ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D7C730-2C42-4439-1A48-A5AE0F2C4AF5}"/>
              </a:ext>
            </a:extLst>
          </p:cNvPr>
          <p:cNvGrpSpPr/>
          <p:nvPr/>
        </p:nvGrpSpPr>
        <p:grpSpPr>
          <a:xfrm>
            <a:off x="7434262" y="4386434"/>
            <a:ext cx="10015538" cy="1569660"/>
            <a:chOff x="309474" y="2089159"/>
            <a:chExt cx="10015538" cy="15696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374B87C-62D3-DCB7-A271-87E89F82551B}"/>
                </a:ext>
              </a:extLst>
            </p:cNvPr>
            <p:cNvGrpSpPr/>
            <p:nvPr/>
          </p:nvGrpSpPr>
          <p:grpSpPr>
            <a:xfrm>
              <a:off x="309474" y="2089159"/>
              <a:ext cx="10015538" cy="1569660"/>
              <a:chOff x="309474" y="2089159"/>
              <a:chExt cx="10015538" cy="156966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1ECE3E-3D02-FA4A-852D-80222F712110}"/>
                  </a:ext>
                </a:extLst>
              </p:cNvPr>
              <p:cNvSpPr txBox="1"/>
              <p:nvPr/>
            </p:nvSpPr>
            <p:spPr>
              <a:xfrm>
                <a:off x="1290752" y="2279497"/>
                <a:ext cx="903426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ในการกลาวคําตอนรับนั้น ควรกลาวดวยคําวา “ขอแสดงความยินดีเปนอยางยิ่งที่ไดทาน มาอยูดวย” ฯลฯ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AFE204-2B75-66AC-51CD-F8FCC2DB8640}"/>
                  </a:ext>
                </a:extLst>
              </p:cNvPr>
              <p:cNvSpPr txBox="1"/>
              <p:nvPr/>
            </p:nvSpPr>
            <p:spPr>
              <a:xfrm>
                <a:off x="309474" y="2089159"/>
                <a:ext cx="98563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tabLst>
                    <a:tab pos="533400" algn="l"/>
                  </a:tabLst>
                </a:pPr>
                <a:r>
                  <a:rPr lang="en-US" sz="9600" b="1" dirty="0">
                    <a:solidFill>
                      <a:srgbClr val="3F434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596CD3-8C00-785D-A319-A7F62CB3C244}"/>
                </a:ext>
              </a:extLst>
            </p:cNvPr>
            <p:cNvCxnSpPr>
              <a:cxnSpLocks/>
            </p:cNvCxnSpPr>
            <p:nvPr/>
          </p:nvCxnSpPr>
          <p:spPr>
            <a:xfrm>
              <a:off x="1143000" y="2458369"/>
              <a:ext cx="0" cy="856331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F06276-1F7E-74EE-7B74-04BB16EB2CE9}"/>
              </a:ext>
            </a:extLst>
          </p:cNvPr>
          <p:cNvGrpSpPr/>
          <p:nvPr/>
        </p:nvGrpSpPr>
        <p:grpSpPr>
          <a:xfrm>
            <a:off x="7434262" y="6751919"/>
            <a:ext cx="10015538" cy="2520941"/>
            <a:chOff x="10512253" y="2089159"/>
            <a:chExt cx="10015538" cy="25209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F7EC51-A36E-17FB-E3E3-AEDEF6C5DAFC}"/>
                </a:ext>
              </a:extLst>
            </p:cNvPr>
            <p:cNvSpPr txBox="1"/>
            <p:nvPr/>
          </p:nvSpPr>
          <p:spPr>
            <a:xfrm>
              <a:off x="11493531" y="2279497"/>
              <a:ext cx="903426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ถาหากเตรียมลูกเสือ-เนตรนารีวิสามัญที่จะเขาพิธี มีจํานวนมากใหเขาเปนแถวหนากระดานหมูปดระยะ และเขามาประกอบพิธีครั้งละ 1-2 หมูก็ได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54FD47-2CFB-5D01-2F1F-44E055D5ECF9}"/>
                </a:ext>
              </a:extLst>
            </p:cNvPr>
            <p:cNvSpPr txBox="1"/>
            <p:nvPr/>
          </p:nvSpPr>
          <p:spPr>
            <a:xfrm>
              <a:off x="10512253" y="2089159"/>
              <a:ext cx="98563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tabLst>
                  <a:tab pos="533400" algn="l"/>
                </a:tabLst>
              </a:pPr>
              <a:r>
                <a:rPr lang="en-US" sz="96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594A33-4D40-7A4B-15A3-4A4FB777D3FB}"/>
                </a:ext>
              </a:extLst>
            </p:cNvPr>
            <p:cNvCxnSpPr>
              <a:cxnSpLocks/>
            </p:cNvCxnSpPr>
            <p:nvPr/>
          </p:nvCxnSpPr>
          <p:spPr>
            <a:xfrm>
              <a:off x="11345779" y="2458369"/>
              <a:ext cx="0" cy="2151731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15C3A2-2A59-5B21-E6C3-1AADEDF6F0ED}"/>
              </a:ext>
            </a:extLst>
          </p:cNvPr>
          <p:cNvGrpSpPr/>
          <p:nvPr/>
        </p:nvGrpSpPr>
        <p:grpSpPr>
          <a:xfrm>
            <a:off x="9785217" y="-2968257"/>
            <a:ext cx="7225593" cy="6043844"/>
            <a:chOff x="-4649224" y="2804071"/>
            <a:chExt cx="7225593" cy="60438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9F9180A-431C-59F9-B9F6-5C7D1506A71B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29631D-4862-1D27-4AD2-DF82E69B4447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996031" y="0"/>
            <a:ext cx="12291970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529AF8E9-250A-9644-F2A9-1006A1C03347}"/>
              </a:ext>
            </a:extLst>
          </p:cNvPr>
          <p:cNvGrpSpPr/>
          <p:nvPr/>
        </p:nvGrpSpPr>
        <p:grpSpPr>
          <a:xfrm>
            <a:off x="-46827" y="23737"/>
            <a:ext cx="18347897" cy="4471748"/>
            <a:chOff x="0" y="0"/>
            <a:chExt cx="4832368" cy="117774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10F46979-D1F5-3F27-2DB1-BE182DF59A8F}"/>
                </a:ext>
              </a:extLst>
            </p:cNvPr>
            <p:cNvSpPr/>
            <p:nvPr/>
          </p:nvSpPr>
          <p:spPr>
            <a:xfrm>
              <a:off x="0" y="0"/>
              <a:ext cx="4832368" cy="1177744"/>
            </a:xfrm>
            <a:custGeom>
              <a:avLst/>
              <a:gdLst/>
              <a:ahLst/>
              <a:cxnLst/>
              <a:rect l="l" t="t" r="r" b="b"/>
              <a:pathLst>
                <a:path w="4832368" h="1177744">
                  <a:moveTo>
                    <a:pt x="0" y="0"/>
                  </a:moveTo>
                  <a:lnTo>
                    <a:pt x="4832368" y="0"/>
                  </a:lnTo>
                  <a:lnTo>
                    <a:pt x="4832368" y="1177744"/>
                  </a:lnTo>
                  <a:lnTo>
                    <a:pt x="0" y="1177744"/>
                  </a:lnTo>
                  <a:close/>
                </a:path>
              </a:pathLst>
            </a:custGeom>
            <a:solidFill>
              <a:srgbClr val="9BE9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B769203B-F9DC-F762-72B5-601649450191}"/>
                </a:ext>
              </a:extLst>
            </p:cNvPr>
            <p:cNvSpPr txBox="1"/>
            <p:nvPr/>
          </p:nvSpPr>
          <p:spPr>
            <a:xfrm>
              <a:off x="0" y="-38100"/>
              <a:ext cx="4832368" cy="121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11">
            <a:extLst>
              <a:ext uri="{FF2B5EF4-FFF2-40B4-BE49-F238E27FC236}">
                <a16:creationId xmlns:a16="http://schemas.microsoft.com/office/drawing/2014/main" id="{B5C05BF3-EDFF-E372-5B45-6423424EB246}"/>
              </a:ext>
            </a:extLst>
          </p:cNvPr>
          <p:cNvSpPr/>
          <p:nvPr/>
        </p:nvSpPr>
        <p:spPr>
          <a:xfrm>
            <a:off x="15354315" y="207374"/>
            <a:ext cx="2497972" cy="2457096"/>
          </a:xfrm>
          <a:custGeom>
            <a:avLst/>
            <a:gdLst/>
            <a:ahLst/>
            <a:cxnLst/>
            <a:rect l="l" t="t" r="r" b="b"/>
            <a:pathLst>
              <a:path w="2497972" h="2457096">
                <a:moveTo>
                  <a:pt x="0" y="0"/>
                </a:moveTo>
                <a:lnTo>
                  <a:pt x="2497971" y="0"/>
                </a:lnTo>
                <a:lnTo>
                  <a:pt x="2497971" y="2457096"/>
                </a:lnTo>
                <a:lnTo>
                  <a:pt x="0" y="2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0B72ED08-A788-23A7-0ACA-25A850E095C9}"/>
              </a:ext>
            </a:extLst>
          </p:cNvPr>
          <p:cNvSpPr/>
          <p:nvPr/>
        </p:nvSpPr>
        <p:spPr>
          <a:xfrm>
            <a:off x="-46827" y="-69047"/>
            <a:ext cx="3317088" cy="1641958"/>
          </a:xfrm>
          <a:custGeom>
            <a:avLst/>
            <a:gdLst/>
            <a:ahLst/>
            <a:cxnLst/>
            <a:rect l="l" t="t" r="r" b="b"/>
            <a:pathLst>
              <a:path w="3317088" h="1641958">
                <a:moveTo>
                  <a:pt x="0" y="0"/>
                </a:moveTo>
                <a:lnTo>
                  <a:pt x="3317087" y="0"/>
                </a:lnTo>
                <a:lnTo>
                  <a:pt x="3317087" y="1641959"/>
                </a:lnTo>
                <a:lnTo>
                  <a:pt x="0" y="1641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C0D33425-9816-706B-A2A3-CDC478FBD02B}"/>
              </a:ext>
            </a:extLst>
          </p:cNvPr>
          <p:cNvSpPr/>
          <p:nvPr/>
        </p:nvSpPr>
        <p:spPr>
          <a:xfrm rot="297651">
            <a:off x="12421409" y="292158"/>
            <a:ext cx="2425658" cy="1111392"/>
          </a:xfrm>
          <a:custGeom>
            <a:avLst/>
            <a:gdLst/>
            <a:ahLst/>
            <a:cxnLst/>
            <a:rect l="l" t="t" r="r" b="b"/>
            <a:pathLst>
              <a:path w="2425658" h="1111392">
                <a:moveTo>
                  <a:pt x="0" y="0"/>
                </a:moveTo>
                <a:lnTo>
                  <a:pt x="2425658" y="0"/>
                </a:lnTo>
                <a:lnTo>
                  <a:pt x="2425658" y="1111393"/>
                </a:lnTo>
                <a:lnTo>
                  <a:pt x="0" y="111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4A635DE2-E41E-C787-513A-2C246AE2DB1E}"/>
              </a:ext>
            </a:extLst>
          </p:cNvPr>
          <p:cNvSpPr/>
          <p:nvPr/>
        </p:nvSpPr>
        <p:spPr>
          <a:xfrm>
            <a:off x="301702" y="3200920"/>
            <a:ext cx="3635414" cy="5566868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500B2AD2-F1B1-95C5-7D0C-905B2BD21F58}"/>
              </a:ext>
            </a:extLst>
          </p:cNvPr>
          <p:cNvSpPr/>
          <p:nvPr/>
        </p:nvSpPr>
        <p:spPr>
          <a:xfrm>
            <a:off x="461687" y="6759551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7" name="Group 13">
            <a:extLst>
              <a:ext uri="{FF2B5EF4-FFF2-40B4-BE49-F238E27FC236}">
                <a16:creationId xmlns:a16="http://schemas.microsoft.com/office/drawing/2014/main" id="{51D4CCE3-0665-C68F-8E2C-6716ED51FC8C}"/>
              </a:ext>
            </a:extLst>
          </p:cNvPr>
          <p:cNvGrpSpPr/>
          <p:nvPr/>
        </p:nvGrpSpPr>
        <p:grpSpPr>
          <a:xfrm>
            <a:off x="460340" y="8000382"/>
            <a:ext cx="4868837" cy="2248518"/>
            <a:chOff x="0" y="0"/>
            <a:chExt cx="6491783" cy="2998024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45251BB-16BC-953B-235A-A4E6330A053E}"/>
                </a:ext>
              </a:extLst>
            </p:cNvPr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BF7708-9C67-6631-FE40-88A04ACFF1EF}"/>
                </a:ext>
              </a:extLst>
            </p:cNvPr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3FD5FF-1B23-EC45-7849-D1D0D6A5D8A5}"/>
                </a:ext>
              </a:extLst>
            </p:cNvPr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0B2DFE-9EDF-5B8B-7DEF-C8BB1C730246}"/>
                </a:ext>
              </a:extLst>
            </p:cNvPr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13690EE4-4665-2D0B-A0CC-45AD0EF921BE}"/>
              </a:ext>
            </a:extLst>
          </p:cNvPr>
          <p:cNvSpPr txBox="1"/>
          <p:nvPr/>
        </p:nvSpPr>
        <p:spPr>
          <a:xfrm>
            <a:off x="4865560" y="3359406"/>
            <a:ext cx="9002838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9600" b="1" spc="300" dirty="0">
                <a:solidFill>
                  <a:srgbClr val="002060"/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สาระการเรียนรู้</a:t>
            </a:r>
            <a:endParaRPr lang="en-US" sz="9600" b="1" spc="300" dirty="0">
              <a:solidFill>
                <a:srgbClr val="002060"/>
              </a:solidFill>
              <a:latin typeface="Bai Jamjuree" panose="00000500000000000000" pitchFamily="2" charset="-34"/>
              <a:ea typeface="Helios Extended Bold"/>
              <a:cs typeface="Bai Jamjuree" panose="00000500000000000000" pitchFamily="2" charset="-34"/>
              <a:sym typeface="Helios Extended Bol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41BF9-1D1F-6175-527B-359E4FEE7688}"/>
              </a:ext>
            </a:extLst>
          </p:cNvPr>
          <p:cNvGrpSpPr/>
          <p:nvPr/>
        </p:nvGrpSpPr>
        <p:grpSpPr>
          <a:xfrm>
            <a:off x="6550972" y="5194381"/>
            <a:ext cx="10134594" cy="2308324"/>
            <a:chOff x="8826631" y="1684355"/>
            <a:chExt cx="10134594" cy="2308324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8BF5C5DF-A44F-9DC0-1D38-1C2D43DA6B21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กล่องข้อความ 17">
              <a:extLst>
                <a:ext uri="{FF2B5EF4-FFF2-40B4-BE49-F238E27FC236}">
                  <a16:creationId xmlns:a16="http://schemas.microsoft.com/office/drawing/2014/main" id="{2E9571C4-7F66-3B34-6051-8E0E91386E70}"/>
                </a:ext>
              </a:extLst>
            </p:cNvPr>
            <p:cNvSpPr txBox="1"/>
            <p:nvPr/>
          </p:nvSpPr>
          <p:spPr>
            <a:xfrm>
              <a:off x="8826631" y="1684355"/>
              <a:ext cx="1013459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1.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พิธีรับเป็นเตรียมลูกเสือ-เนตรนารีวิสามัญวิสามัญ</a:t>
              </a:r>
            </a:p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	หรือพิธีประดับแถบ 2 สี (เขียว-เหลือง)</a:t>
              </a:r>
            </a:p>
            <a:p>
              <a:pPr marR="0" algn="just" rtl="0">
                <a:tabLst>
                  <a:tab pos="731520" algn="l"/>
                  <a:tab pos="914400" algn="l"/>
                </a:tabLst>
              </a:pP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597271-0608-8108-4B8C-6692A4359A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033674-1EFF-7B48-B64F-57F147905ABF}"/>
              </a:ext>
            </a:extLst>
          </p:cNvPr>
          <p:cNvGrpSpPr/>
          <p:nvPr/>
        </p:nvGrpSpPr>
        <p:grpSpPr>
          <a:xfrm>
            <a:off x="6627166" y="6758909"/>
            <a:ext cx="7898747" cy="830997"/>
            <a:chOff x="8926011" y="1700814"/>
            <a:chExt cx="7898747" cy="830997"/>
          </a:xfrm>
        </p:grpSpPr>
        <p:sp>
          <p:nvSpPr>
            <p:cNvPr id="18" name="Rounded Rectangle 92">
              <a:extLst>
                <a:ext uri="{FF2B5EF4-FFF2-40B4-BE49-F238E27FC236}">
                  <a16:creationId xmlns:a16="http://schemas.microsoft.com/office/drawing/2014/main" id="{BBB22942-FDED-F800-F7E1-2C3C0B60E88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9" name="กล่องข้อความ 17">
              <a:extLst>
                <a:ext uri="{FF2B5EF4-FFF2-40B4-BE49-F238E27FC236}">
                  <a16:creationId xmlns:a16="http://schemas.microsoft.com/office/drawing/2014/main" id="{73482DDD-D7DD-2A4B-E598-77A18238A431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พิธีสํารวจตนเอง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862927-66C4-E9B9-9D0E-8E83D4477A0C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1EB1A2C-2F18-5FE1-802D-711754DF0DC5}"/>
              </a:ext>
            </a:extLst>
          </p:cNvPr>
          <p:cNvGrpSpPr/>
          <p:nvPr/>
        </p:nvGrpSpPr>
        <p:grpSpPr>
          <a:xfrm>
            <a:off x="6638052" y="7596491"/>
            <a:ext cx="7898747" cy="1569660"/>
            <a:chOff x="8926011" y="1700814"/>
            <a:chExt cx="7898747" cy="1569660"/>
          </a:xfrm>
        </p:grpSpPr>
        <p:sp>
          <p:nvSpPr>
            <p:cNvPr id="3" name="Rounded Rectangle 92">
              <a:extLst>
                <a:ext uri="{FF2B5EF4-FFF2-40B4-BE49-F238E27FC236}">
                  <a16:creationId xmlns:a16="http://schemas.microsoft.com/office/drawing/2014/main" id="{1E768AED-4CA6-0173-3B77-78227B0BE95D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7" name="กล่องข้อความ 17">
              <a:extLst>
                <a:ext uri="{FF2B5EF4-FFF2-40B4-BE49-F238E27FC236}">
                  <a16:creationId xmlns:a16="http://schemas.microsoft.com/office/drawing/2014/main" id="{F30064F7-BEAB-4767-97F0-9C94F0B207F7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3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พิธีเข้าประจำกองลูกเสือ-เนตรนารีวิสามัญ</a:t>
              </a:r>
            </a:p>
            <a:p>
              <a:pPr algn="just">
                <a:tabLst>
                  <a:tab pos="731520" algn="l"/>
                  <a:tab pos="914400" algn="l"/>
                </a:tabLst>
              </a:pP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	หรือพิธีประดับ 3 สี (แดง-เขียว-เหลือง)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79A6CA3-0EC1-7EDB-DDC8-957508807BD0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66" name="TextBox 10">
            <a:extLst>
              <a:ext uri="{FF2B5EF4-FFF2-40B4-BE49-F238E27FC236}">
                <a16:creationId xmlns:a16="http://schemas.microsoft.com/office/drawing/2014/main" id="{706C2C96-86E2-4F9D-64D7-9A43D824717A}"/>
              </a:ext>
            </a:extLst>
          </p:cNvPr>
          <p:cNvSpPr txBox="1"/>
          <p:nvPr/>
        </p:nvSpPr>
        <p:spPr>
          <a:xfrm>
            <a:off x="10438328" y="2922279"/>
            <a:ext cx="6170453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9000"/>
              </a:lnSpc>
            </a:pPr>
            <a:r>
              <a:rPr lang="th-TH" sz="4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อุปกรณ์ที่ใช้ในการประกอบพิธี </a:t>
            </a:r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E2271E3-CCAA-3384-AC65-3DBACA30A25E}"/>
              </a:ext>
            </a:extLst>
          </p:cNvPr>
          <p:cNvGrpSpPr/>
          <p:nvPr/>
        </p:nvGrpSpPr>
        <p:grpSpPr>
          <a:xfrm>
            <a:off x="10438330" y="4200192"/>
            <a:ext cx="3579438" cy="721490"/>
            <a:chOff x="3735762" y="2526914"/>
            <a:chExt cx="3579438" cy="721490"/>
          </a:xfrm>
        </p:grpSpPr>
        <p:sp>
          <p:nvSpPr>
            <p:cNvPr id="68" name="Rounded Rectangle 18">
              <a:extLst>
                <a:ext uri="{FF2B5EF4-FFF2-40B4-BE49-F238E27FC236}">
                  <a16:creationId xmlns:a16="http://schemas.microsoft.com/office/drawing/2014/main" id="{994882AE-DF2F-1DE0-240D-262DB942F3B9}"/>
                </a:ext>
              </a:extLst>
            </p:cNvPr>
            <p:cNvSpPr/>
            <p:nvPr/>
          </p:nvSpPr>
          <p:spPr>
            <a:xfrm>
              <a:off x="3735762" y="2526914"/>
              <a:ext cx="3579438" cy="72149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TextBox 2">
              <a:extLst>
                <a:ext uri="{FF2B5EF4-FFF2-40B4-BE49-F238E27FC236}">
                  <a16:creationId xmlns:a16="http://schemas.microsoft.com/office/drawing/2014/main" id="{8B9133A0-08D3-5CF9-E7DA-9E6C3AAAA637}"/>
                </a:ext>
              </a:extLst>
            </p:cNvPr>
            <p:cNvSpPr txBox="1"/>
            <p:nvPr/>
          </p:nvSpPr>
          <p:spPr>
            <a:xfrm>
              <a:off x="4042158" y="2660249"/>
              <a:ext cx="2815842" cy="548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โตะหมูบูชา 1 ชุด</a:t>
              </a:r>
              <a:endParaRPr lang="en-US" sz="4000" b="1" u="none" dirty="0"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1C2C385-103C-43E2-AE4E-AAC04D37A69C}"/>
              </a:ext>
            </a:extLst>
          </p:cNvPr>
          <p:cNvGrpSpPr/>
          <p:nvPr/>
        </p:nvGrpSpPr>
        <p:grpSpPr>
          <a:xfrm>
            <a:off x="10438328" y="5124823"/>
            <a:ext cx="6630472" cy="787459"/>
            <a:chOff x="3735760" y="3517513"/>
            <a:chExt cx="6630472" cy="787459"/>
          </a:xfrm>
        </p:grpSpPr>
        <p:sp>
          <p:nvSpPr>
            <p:cNvPr id="71" name="Rounded Rectangle 29">
              <a:extLst>
                <a:ext uri="{FF2B5EF4-FFF2-40B4-BE49-F238E27FC236}">
                  <a16:creationId xmlns:a16="http://schemas.microsoft.com/office/drawing/2014/main" id="{12A2FD76-FDF1-17C4-5298-E828F25BC067}"/>
                </a:ext>
              </a:extLst>
            </p:cNvPr>
            <p:cNvSpPr/>
            <p:nvPr/>
          </p:nvSpPr>
          <p:spPr>
            <a:xfrm>
              <a:off x="3735760" y="3517513"/>
              <a:ext cx="5713037" cy="78745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TextBox 2">
              <a:extLst>
                <a:ext uri="{FF2B5EF4-FFF2-40B4-BE49-F238E27FC236}">
                  <a16:creationId xmlns:a16="http://schemas.microsoft.com/office/drawing/2014/main" id="{0809323E-2D57-09A1-CDBA-D92E1E0DD02C}"/>
                </a:ext>
              </a:extLst>
            </p:cNvPr>
            <p:cNvSpPr txBox="1"/>
            <p:nvPr/>
          </p:nvSpPr>
          <p:spPr>
            <a:xfrm>
              <a:off x="4042158" y="3696262"/>
              <a:ext cx="6324074" cy="548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พระบรมฉายาลักษณ์รัชกาลที่ 10</a:t>
              </a:r>
              <a:endParaRPr lang="en-US" sz="4000" b="1" u="none" dirty="0"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CF6E901-59B7-CFF9-8729-EE6D5485D9B4}"/>
              </a:ext>
            </a:extLst>
          </p:cNvPr>
          <p:cNvGrpSpPr/>
          <p:nvPr/>
        </p:nvGrpSpPr>
        <p:grpSpPr>
          <a:xfrm>
            <a:off x="10438329" y="6100267"/>
            <a:ext cx="5713035" cy="650215"/>
            <a:chOff x="3735762" y="4431912"/>
            <a:chExt cx="4548422" cy="650215"/>
          </a:xfrm>
        </p:grpSpPr>
        <p:sp>
          <p:nvSpPr>
            <p:cNvPr id="74" name="Rounded Rectangle 32">
              <a:extLst>
                <a:ext uri="{FF2B5EF4-FFF2-40B4-BE49-F238E27FC236}">
                  <a16:creationId xmlns:a16="http://schemas.microsoft.com/office/drawing/2014/main" id="{3C68E3A0-AF4B-23CC-5658-EF9C86B65D69}"/>
                </a:ext>
              </a:extLst>
            </p:cNvPr>
            <p:cNvSpPr/>
            <p:nvPr/>
          </p:nvSpPr>
          <p:spPr>
            <a:xfrm>
              <a:off x="3735762" y="4431912"/>
              <a:ext cx="4544864" cy="6502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TextBox 2">
              <a:extLst>
                <a:ext uri="{FF2B5EF4-FFF2-40B4-BE49-F238E27FC236}">
                  <a16:creationId xmlns:a16="http://schemas.microsoft.com/office/drawing/2014/main" id="{3524256E-FF2E-6800-6D77-2E7CFDF454BB}"/>
                </a:ext>
              </a:extLst>
            </p:cNvPr>
            <p:cNvSpPr txBox="1"/>
            <p:nvPr/>
          </p:nvSpPr>
          <p:spPr>
            <a:xfrm>
              <a:off x="3976867" y="4533900"/>
              <a:ext cx="4307317" cy="548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พระบรมฉายาลักษณรัชกาลที่ 6</a:t>
              </a:r>
              <a:endParaRPr lang="en-US" sz="4000" b="1" u="none" dirty="0"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5164C6E-8C4C-DC15-4DF0-FE5FC08F33E6}"/>
              </a:ext>
            </a:extLst>
          </p:cNvPr>
          <p:cNvGrpSpPr/>
          <p:nvPr/>
        </p:nvGrpSpPr>
        <p:grpSpPr>
          <a:xfrm>
            <a:off x="10438329" y="6902882"/>
            <a:ext cx="5410196" cy="755218"/>
            <a:chOff x="3735762" y="5422513"/>
            <a:chExt cx="3274638" cy="755218"/>
          </a:xfrm>
        </p:grpSpPr>
        <p:sp>
          <p:nvSpPr>
            <p:cNvPr id="77" name="Rounded Rectangle 37">
              <a:extLst>
                <a:ext uri="{FF2B5EF4-FFF2-40B4-BE49-F238E27FC236}">
                  <a16:creationId xmlns:a16="http://schemas.microsoft.com/office/drawing/2014/main" id="{771577D5-0336-D6DD-2F3D-D1A5FBF15884}"/>
                </a:ext>
              </a:extLst>
            </p:cNvPr>
            <p:cNvSpPr/>
            <p:nvPr/>
          </p:nvSpPr>
          <p:spPr>
            <a:xfrm>
              <a:off x="3735762" y="5422513"/>
              <a:ext cx="3274638" cy="75521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TextBox 2">
              <a:extLst>
                <a:ext uri="{FF2B5EF4-FFF2-40B4-BE49-F238E27FC236}">
                  <a16:creationId xmlns:a16="http://schemas.microsoft.com/office/drawing/2014/main" id="{5011AAD9-966E-DDC1-B27F-F069D3D7EB7A}"/>
                </a:ext>
              </a:extLst>
            </p:cNvPr>
            <p:cNvSpPr txBox="1"/>
            <p:nvPr/>
          </p:nvSpPr>
          <p:spPr>
            <a:xfrm>
              <a:off x="3919062" y="5585873"/>
              <a:ext cx="3091338" cy="548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4.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รูปผู้ให้กำเนิดลูกเสือโลก (บี.-พี.)</a:t>
              </a:r>
              <a:endParaRPr lang="en-US" sz="4000" b="1" u="none" dirty="0"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C61B320-FECA-9BFF-DED2-4B9F65971354}"/>
              </a:ext>
            </a:extLst>
          </p:cNvPr>
          <p:cNvGrpSpPr/>
          <p:nvPr/>
        </p:nvGrpSpPr>
        <p:grpSpPr>
          <a:xfrm>
            <a:off x="10438331" y="7857487"/>
            <a:ext cx="2872592" cy="791213"/>
            <a:chOff x="3735763" y="6413113"/>
            <a:chExt cx="2872592" cy="791213"/>
          </a:xfrm>
        </p:grpSpPr>
        <p:sp>
          <p:nvSpPr>
            <p:cNvPr id="80" name="Rounded Rectangle 40">
              <a:extLst>
                <a:ext uri="{FF2B5EF4-FFF2-40B4-BE49-F238E27FC236}">
                  <a16:creationId xmlns:a16="http://schemas.microsoft.com/office/drawing/2014/main" id="{12436E13-EFFC-831B-7E8F-9377154B87C8}"/>
                </a:ext>
              </a:extLst>
            </p:cNvPr>
            <p:cNvSpPr/>
            <p:nvPr/>
          </p:nvSpPr>
          <p:spPr>
            <a:xfrm>
              <a:off x="3735763" y="6413113"/>
              <a:ext cx="2872592" cy="79121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TextBox 2">
              <a:extLst>
                <a:ext uri="{FF2B5EF4-FFF2-40B4-BE49-F238E27FC236}">
                  <a16:creationId xmlns:a16="http://schemas.microsoft.com/office/drawing/2014/main" id="{80FC82D0-D7E6-03E9-F2F7-F8571BD34644}"/>
                </a:ext>
              </a:extLst>
            </p:cNvPr>
            <p:cNvSpPr txBox="1"/>
            <p:nvPr/>
          </p:nvSpPr>
          <p:spPr>
            <a:xfrm>
              <a:off x="4038600" y="6591862"/>
              <a:ext cx="2310199" cy="548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5.</a:t>
              </a:r>
              <a:r>
                <a:rPr lang="th-TH" sz="4000" b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ธง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ประจำกอง</a:t>
              </a:r>
              <a:endParaRPr lang="en-US" sz="4000" b="1" u="none" dirty="0"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19BFF6D-89F4-6F80-EBCE-BCC7BDEFF696}"/>
              </a:ext>
            </a:extLst>
          </p:cNvPr>
          <p:cNvGrpSpPr/>
          <p:nvPr/>
        </p:nvGrpSpPr>
        <p:grpSpPr>
          <a:xfrm>
            <a:off x="10438330" y="8836124"/>
            <a:ext cx="4544864" cy="726976"/>
            <a:chOff x="3735762" y="7403713"/>
            <a:chExt cx="4544864" cy="726976"/>
          </a:xfrm>
        </p:grpSpPr>
        <p:sp>
          <p:nvSpPr>
            <p:cNvPr id="83" name="Rounded Rectangle 40">
              <a:extLst>
                <a:ext uri="{FF2B5EF4-FFF2-40B4-BE49-F238E27FC236}">
                  <a16:creationId xmlns:a16="http://schemas.microsoft.com/office/drawing/2014/main" id="{26619555-331F-714D-2DCD-1C2C53927C88}"/>
                </a:ext>
              </a:extLst>
            </p:cNvPr>
            <p:cNvSpPr/>
            <p:nvPr/>
          </p:nvSpPr>
          <p:spPr>
            <a:xfrm>
              <a:off x="3735762" y="7403713"/>
              <a:ext cx="2131638" cy="71501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TextBox 2">
              <a:extLst>
                <a:ext uri="{FF2B5EF4-FFF2-40B4-BE49-F238E27FC236}">
                  <a16:creationId xmlns:a16="http://schemas.microsoft.com/office/drawing/2014/main" id="{AD7DF5BA-0732-BBC7-24EC-BB5DFFFADFEB}"/>
                </a:ext>
              </a:extLst>
            </p:cNvPr>
            <p:cNvSpPr txBox="1"/>
            <p:nvPr/>
          </p:nvSpPr>
          <p:spPr>
            <a:xfrm>
              <a:off x="4038600" y="7582462"/>
              <a:ext cx="4242026" cy="548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6.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ธงชาติ</a:t>
              </a:r>
              <a:endParaRPr lang="en-US" sz="4000" b="1" u="none" dirty="0"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83170-6C7D-8484-E041-AB9F21950BB2}"/>
              </a:ext>
            </a:extLst>
          </p:cNvPr>
          <p:cNvGrpSpPr/>
          <p:nvPr/>
        </p:nvGrpSpPr>
        <p:grpSpPr>
          <a:xfrm>
            <a:off x="943853" y="528739"/>
            <a:ext cx="16734546" cy="2503466"/>
            <a:chOff x="3259016" y="1599678"/>
            <a:chExt cx="16734546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320002E-53A9-EE94-9A95-FB790D3B7B54}"/>
                </a:ext>
              </a:extLst>
            </p:cNvPr>
            <p:cNvGrpSpPr/>
            <p:nvPr/>
          </p:nvGrpSpPr>
          <p:grpSpPr>
            <a:xfrm rot="-142674">
              <a:off x="5088663" y="2000089"/>
              <a:ext cx="14037853" cy="1747867"/>
              <a:chOff x="-490" y="-38100"/>
              <a:chExt cx="3697212" cy="460343"/>
            </a:xfrm>
          </p:grpSpPr>
          <p:sp>
            <p:nvSpPr>
              <p:cNvPr id="9" name="Freeform 19">
                <a:extLst>
                  <a:ext uri="{FF2B5EF4-FFF2-40B4-BE49-F238E27FC236}">
                    <a16:creationId xmlns:a16="http://schemas.microsoft.com/office/drawing/2014/main" id="{7DDCAF46-0522-F883-1F28-64D3973180CD}"/>
                  </a:ext>
                </a:extLst>
              </p:cNvPr>
              <p:cNvSpPr/>
              <p:nvPr/>
            </p:nvSpPr>
            <p:spPr>
              <a:xfrm rot="142674">
                <a:off x="-490" y="23586"/>
                <a:ext cx="3697212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0" name="TextBox 20">
                <a:extLst>
                  <a:ext uri="{FF2B5EF4-FFF2-40B4-BE49-F238E27FC236}">
                    <a16:creationId xmlns:a16="http://schemas.microsoft.com/office/drawing/2014/main" id="{91006F75-0DD0-5DDB-42F1-AC73CE41228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58302DEC-BB34-DD7D-A933-977C2180B0D5}"/>
                </a:ext>
              </a:extLst>
            </p:cNvPr>
            <p:cNvSpPr txBox="1"/>
            <p:nvPr/>
          </p:nvSpPr>
          <p:spPr>
            <a:xfrm>
              <a:off x="6122877" y="2892234"/>
              <a:ext cx="13870685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พิธีรับเป็นเตรียมลูกเสือ-เนตรนารีวิสามัญ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4AC631-FA03-1019-C7C8-E900EFC40C17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AA7D3685-9474-3404-44A8-8E4850610417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6968EDDC-05B3-3FC5-9501-E300C70190F2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1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5F3FFD4-FF4B-DF0B-0642-6155F6194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91" y="3735825"/>
            <a:ext cx="6692839" cy="537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B7260-D44B-5725-EAEF-8947B158BB22}"/>
              </a:ext>
            </a:extLst>
          </p:cNvPr>
          <p:cNvSpPr/>
          <p:nvPr/>
        </p:nvSpPr>
        <p:spPr>
          <a:xfrm>
            <a:off x="1277190" y="1507066"/>
            <a:ext cx="16415955" cy="8513233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63500" cap="flat" cmpd="sng" algn="ctr">
            <a:solidFill>
              <a:srgbClr val="1B7B9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C5333682-77D5-5396-19B0-586739771797}"/>
              </a:ext>
            </a:extLst>
          </p:cNvPr>
          <p:cNvSpPr txBox="1"/>
          <p:nvPr/>
        </p:nvSpPr>
        <p:spPr>
          <a:xfrm>
            <a:off x="1716179" y="1676887"/>
            <a:ext cx="15733621" cy="8419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ผูสงมอบตัว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“ขานํา (ออกนามลูกเสือ) เพื่อเขาเปนเตรียมลูกเสือวิสามัญในกองของทาน” </a:t>
            </a:r>
          </a:p>
          <a:p>
            <a:pPr marL="3411538" indent="-3411538"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ผูกํากับลูกเสือวิสามัญ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“ทานพอใจแลวหรือวา เขากําลังพยายามหรือพยายามปฏิบัติตามพันธะของ ลูกเสือ รวมทั้งการบําเพ็ญตนตอสาธารณประโยชนและจะเปนสมาชิกที่ดี ของกองลูกเสือวิสามัญตอไป” </a:t>
            </a:r>
          </a:p>
          <a:p>
            <a:pPr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ผูสงมอบตัว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“ขาพอใจแลว” </a:t>
            </a:r>
          </a:p>
          <a:p>
            <a:pPr marL="3411538" indent="-3411538"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ผูกํากับลูกเสือวิสามัญ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“การเปนลูกเสือวิสามัญเปนการรวมวงในหมูพี่นองลูกเสือที่นิยมชีวิต กลางแจงและใหบริการคนอื่น การที่เจาประสงคจะเขามารวมในขบวนการนี้ เจาพรอมที่จะเพิ่มพูนความรูภาคปฏิบัติของการลูกเสือและนิยมใชชีวิต กลางแจงแลวหรือ” </a:t>
            </a:r>
          </a:p>
          <a:p>
            <a:pPr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ผูสมัครใหม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:“ขาพรอมแลว”</a:t>
            </a:r>
          </a:p>
          <a:p>
            <a:pPr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</a:t>
            </a:r>
            <a:r>
              <a:rPr lang="th-TH" sz="4000" b="1" dirty="0" err="1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กํากับ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ลูกเสือวิสามัญ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:“เจ</a:t>
            </a:r>
            <a:r>
              <a:rPr lang="th-TH" sz="3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าท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ราบหรือ</a:t>
            </a:r>
            <a:r>
              <a:rPr lang="th-TH" sz="3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ไม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วา หนาที่อันแรกของเจานั้นคือบ้านของเราเอง และเจาจะพยายามสร้างฐานะของเจา” </a:t>
            </a:r>
          </a:p>
          <a:p>
            <a:pPr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 err="1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</a:t>
            </a:r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สมัครใ</a:t>
            </a:r>
            <a:r>
              <a:rPr lang="th-TH" sz="4000" b="1" dirty="0" err="1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</a:t>
            </a:r>
            <a:r>
              <a:rPr lang="th-TH" sz="36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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“ข</a:t>
            </a:r>
            <a:r>
              <a:rPr lang="th-TH" sz="3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าท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ราบแลว” </a:t>
            </a:r>
          </a:p>
          <a:p>
            <a:pPr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 err="1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</a:t>
            </a:r>
            <a:r>
              <a:rPr lang="th-TH" sz="4000" b="1" dirty="0" err="1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กํากับ</a:t>
            </a: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ลูกเสือวิสามัญ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:“เจาพรอมที่จะอบรมตัวเจาเพื่อใหบริการแกชุมชนหรือ</a:t>
            </a:r>
            <a:r>
              <a:rPr lang="th-TH" sz="3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ไม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” </a:t>
            </a:r>
          </a:p>
          <a:p>
            <a:pPr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 err="1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</a:t>
            </a:r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สมัครใหม</a:t>
            </a:r>
            <a:r>
              <a:rPr lang="th-TH" sz="36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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	:“ขาพรอมแลว” </a:t>
            </a:r>
          </a:p>
          <a:p>
            <a:pPr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ผูกํากับลูกเสือวิสามัญ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:“เจายอมรับวิถีชีวิตดังที่ไดกําหนดไวในกฎและคําปฏิญาณของลูกเสือหรือ” </a:t>
            </a:r>
          </a:p>
          <a:p>
            <a:pPr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ผูสมัครใหม</a:t>
            </a:r>
            <a:r>
              <a:rPr lang="th-TH" sz="36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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“ขายอมรับ” </a:t>
            </a:r>
          </a:p>
          <a:p>
            <a:pPr marL="3324225" indent="-3324225" algn="thaiDist">
              <a:lnSpc>
                <a:spcPts val="4079"/>
              </a:lnSpc>
              <a:tabLst>
                <a:tab pos="3324225" algn="l"/>
              </a:tabLst>
            </a:pPr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ผูกํากับลูกเสือวิสามัญ 	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“เมื่อเจาไดใหความมั่นใจเชนนี้แลว ขอใหเจาทบทวนคําปฏิญาณของลูกเสือ เพื่อเปนสัญลักษณแหงความจริงใจของเจา และเพื่อแสดงวาเจาเขาเปน เตรียมลูกเสือวิสามัญแลว”</a:t>
            </a:r>
            <a:endParaRPr lang="en-US" sz="3399" b="1" u="none" dirty="0">
              <a:solidFill>
                <a:srgbClr val="15130D"/>
              </a:solidFill>
              <a:latin typeface="TH Sarabun New" panose="020B0500040200020003" pitchFamily="34" charset="-34"/>
              <a:ea typeface="Quicksand Medium"/>
              <a:cs typeface="TH Sarabun New" panose="020B0500040200020003" pitchFamily="34" charset="-34"/>
              <a:sym typeface="Quicksand Medium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3A3500C-BDB7-3E95-2F62-F4B6F4ED374E}"/>
              </a:ext>
            </a:extLst>
          </p:cNvPr>
          <p:cNvSpPr txBox="1"/>
          <p:nvPr/>
        </p:nvSpPr>
        <p:spPr>
          <a:xfrm>
            <a:off x="1716179" y="316390"/>
            <a:ext cx="9465330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9000"/>
              </a:lnSpc>
            </a:pPr>
            <a:r>
              <a:rPr lang="th-TH" sz="4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พิธีรับเตรียมลูกเสือวิสามัญ</a:t>
            </a:r>
            <a:endPara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9">
            <a:extLst>
              <a:ext uri="{FF2B5EF4-FFF2-40B4-BE49-F238E27FC236}">
                <a16:creationId xmlns:a16="http://schemas.microsoft.com/office/drawing/2014/main" id="{975C2F96-2191-25E7-8251-7BAD4ADDE70A}"/>
              </a:ext>
            </a:extLst>
          </p:cNvPr>
          <p:cNvSpPr/>
          <p:nvPr/>
        </p:nvSpPr>
        <p:spPr>
          <a:xfrm flipH="1">
            <a:off x="0" y="7643216"/>
            <a:ext cx="18288000" cy="2666587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4646"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23" name="Picture 22" descr="A cartoon of a child scout holding a flag&#10;&#10;Description automatically generated">
            <a:extLst>
              <a:ext uri="{FF2B5EF4-FFF2-40B4-BE49-F238E27FC236}">
                <a16:creationId xmlns:a16="http://schemas.microsoft.com/office/drawing/2014/main" id="{962B5DC7-B068-2678-5CA6-45915774F5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13625" r="19924" b="11070"/>
          <a:stretch/>
        </p:blipFill>
        <p:spPr>
          <a:xfrm>
            <a:off x="3310290" y="981723"/>
            <a:ext cx="3763997" cy="447355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142717" y="3174855"/>
            <a:ext cx="7459730" cy="625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th-TH" sz="6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“ดวยเกียรติของขา ขาสัญญาวา</a:t>
            </a:r>
            <a:r>
              <a:rPr lang="en-US" sz="6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  <a:endParaRPr lang="th-TH" sz="6000" b="1" dirty="0">
              <a:solidFill>
                <a:srgbClr val="00B0F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7061E6-7950-6D3D-8307-58827F707EB8}"/>
              </a:ext>
            </a:extLst>
          </p:cNvPr>
          <p:cNvGrpSpPr/>
          <p:nvPr/>
        </p:nvGrpSpPr>
        <p:grpSpPr>
          <a:xfrm>
            <a:off x="1736591" y="5379524"/>
            <a:ext cx="4775418" cy="2347195"/>
            <a:chOff x="1866591" y="7136302"/>
            <a:chExt cx="4775418" cy="2347195"/>
          </a:xfrm>
        </p:grpSpPr>
        <p:sp>
          <p:nvSpPr>
            <p:cNvPr id="3" name="TextBox 3"/>
            <p:cNvSpPr txBox="1"/>
            <p:nvPr/>
          </p:nvSpPr>
          <p:spPr>
            <a:xfrm>
              <a:off x="1866591" y="7136302"/>
              <a:ext cx="4775418" cy="1335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</a:pPr>
              <a:r>
                <a:rPr lang="en-US" sz="8000" b="1" spc="400" dirty="0">
                  <a:solidFill>
                    <a:schemeClr val="accent6">
                      <a:lumMod val="50000"/>
                    </a:schemeClr>
                  </a:solidFill>
                  <a:latin typeface="Helios Extended Bold"/>
                  <a:ea typeface="Helios Extended Bold"/>
                  <a:cs typeface="Helios Extended Bold"/>
                  <a:sym typeface="Helios Extended Bold"/>
                </a:rPr>
                <a:t>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349300" y="8611463"/>
              <a:ext cx="3810000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</a:pPr>
              <a:r>
                <a:rPr lang="th-TH" sz="40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ขาจะจงรักภักดีตอชาติ ศาสนา พระมหากษัตริย์</a:t>
              </a:r>
              <a:endParaRPr lang="en-US" sz="4000" b="1" spc="229" dirty="0">
                <a:solidFill>
                  <a:schemeClr val="accent6">
                    <a:lumMod val="50000"/>
                  </a:schemeClr>
                </a:solidFill>
                <a:latin typeface="Heebo Bold"/>
                <a:ea typeface="Heebo Bold"/>
                <a:cs typeface="Heebo Bold"/>
                <a:sym typeface="Heebo 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DDBEAC-1E8E-EC39-A2F9-3E543FFF1CCF}"/>
              </a:ext>
            </a:extLst>
          </p:cNvPr>
          <p:cNvGrpSpPr/>
          <p:nvPr/>
        </p:nvGrpSpPr>
        <p:grpSpPr>
          <a:xfrm>
            <a:off x="6512009" y="5426884"/>
            <a:ext cx="5380226" cy="1892330"/>
            <a:chOff x="7287269" y="7205170"/>
            <a:chExt cx="5380226" cy="1892330"/>
          </a:xfrm>
        </p:grpSpPr>
        <p:sp>
          <p:nvSpPr>
            <p:cNvPr id="4" name="TextBox 4"/>
            <p:cNvSpPr txBox="1"/>
            <p:nvPr/>
          </p:nvSpPr>
          <p:spPr>
            <a:xfrm>
              <a:off x="7287269" y="7205170"/>
              <a:ext cx="4775418" cy="1335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</a:pPr>
              <a:r>
                <a:rPr lang="en-US" sz="8000" b="1" spc="400" dirty="0">
                  <a:solidFill>
                    <a:schemeClr val="accent6">
                      <a:lumMod val="50000"/>
                    </a:schemeClr>
                  </a:solidFill>
                  <a:latin typeface="Helios Extended Bold"/>
                  <a:ea typeface="Helios Extended Bold"/>
                  <a:cs typeface="Helios Extended Bold"/>
                  <a:sym typeface="Helios Extended Bold"/>
                </a:rPr>
                <a:t>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92077" y="8549273"/>
              <a:ext cx="4775418" cy="548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79"/>
                </a:lnSpc>
              </a:pPr>
              <a:r>
                <a:rPr lang="th-TH" sz="40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ขาจะชวยเหลือผูอื่นทุกเมื่อ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BA2943-8D17-766E-A731-A86A97C402E6}"/>
              </a:ext>
            </a:extLst>
          </p:cNvPr>
          <p:cNvGrpSpPr/>
          <p:nvPr/>
        </p:nvGrpSpPr>
        <p:grpSpPr>
          <a:xfrm>
            <a:off x="11790568" y="5379403"/>
            <a:ext cx="5468732" cy="1883401"/>
            <a:chOff x="12514865" y="7481691"/>
            <a:chExt cx="5468732" cy="1883401"/>
          </a:xfrm>
        </p:grpSpPr>
        <p:sp>
          <p:nvSpPr>
            <p:cNvPr id="8" name="TextBox 8"/>
            <p:cNvSpPr txBox="1"/>
            <p:nvPr/>
          </p:nvSpPr>
          <p:spPr>
            <a:xfrm>
              <a:off x="12514865" y="8816865"/>
              <a:ext cx="5468732" cy="548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th-TH" sz="40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ขาจะปฏิบัติตามกฎของลูกเสือ</a:t>
              </a:r>
              <a:endParaRPr lang="en-US" sz="4000" b="1" u="none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514865" y="7481691"/>
              <a:ext cx="5220242" cy="13351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</a:pPr>
              <a:r>
                <a:rPr lang="en-US" sz="8000" b="1" spc="400" dirty="0">
                  <a:solidFill>
                    <a:schemeClr val="accent6">
                      <a:lumMod val="50000"/>
                    </a:schemeClr>
                  </a:solidFill>
                  <a:latin typeface="Helios Extended Bold"/>
                  <a:ea typeface="Helios Extended Bold"/>
                  <a:cs typeface="Helios Extended Bold"/>
                  <a:sym typeface="Helios Extended Bold"/>
                </a:rPr>
                <a:t>3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45630-68BD-B77C-B154-25A106829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4B7F87-398E-327A-6B10-7945A1335B77}"/>
              </a:ext>
            </a:extLst>
          </p:cNvPr>
          <p:cNvGrpSpPr/>
          <p:nvPr/>
        </p:nvGrpSpPr>
        <p:grpSpPr>
          <a:xfrm>
            <a:off x="-1066800" y="-495300"/>
            <a:ext cx="7225593" cy="6043844"/>
            <a:chOff x="-4649224" y="2804071"/>
            <a:chExt cx="7225593" cy="60438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FDAE29-FABD-F649-33F2-6212C7FBD022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A448462-3B4B-A17D-21F4-351BDC92F429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37C1D59-F4B8-45EB-4F6F-98E1AF4B369F}"/>
              </a:ext>
            </a:extLst>
          </p:cNvPr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A77E762-AD9C-B1C0-1204-E693086FCBB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35EB6A0-E48E-AF9A-4A7E-1ED2E70CA0A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833AAEE-92B2-2075-EF2E-CDA7A20FD192}"/>
              </a:ext>
            </a:extLst>
          </p:cNvPr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6372425-0230-7256-39B3-09A3C7347CC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F8B09CAE-EF5C-65A0-A901-6522CFAA1E4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F47827B2-FEC9-46AA-1D17-E7DDAB5271E3}"/>
              </a:ext>
            </a:extLst>
          </p:cNvPr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chemeClr val="accent2">
                <a:lumMod val="75000"/>
              </a:scheme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83A24D-D7E3-9A9F-B081-7B11080EFDE6}"/>
              </a:ext>
            </a:extLst>
          </p:cNvPr>
          <p:cNvGrpSpPr/>
          <p:nvPr/>
        </p:nvGrpSpPr>
        <p:grpSpPr>
          <a:xfrm>
            <a:off x="1317189" y="1693464"/>
            <a:ext cx="15847174" cy="7068479"/>
            <a:chOff x="1407363" y="1275420"/>
            <a:chExt cx="15847174" cy="7068479"/>
          </a:xfrm>
        </p:grpSpPr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id="{B73EE14A-2719-CDAA-D440-1BEB66361676}"/>
                </a:ext>
              </a:extLst>
            </p:cNvPr>
            <p:cNvSpPr/>
            <p:nvPr/>
          </p:nvSpPr>
          <p:spPr>
            <a:xfrm>
              <a:off x="1407363" y="1275420"/>
              <a:ext cx="15847174" cy="7068479"/>
            </a:xfrm>
            <a:prstGeom prst="roundRect">
              <a:avLst>
                <a:gd name="adj" fmla="val 8400"/>
              </a:avLst>
            </a:prstGeom>
            <a:solidFill>
              <a:sysClr val="window" lastClr="FFFFFF"/>
            </a:solidFill>
            <a:ln w="6350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45" name="TextBox 2">
              <a:extLst>
                <a:ext uri="{FF2B5EF4-FFF2-40B4-BE49-F238E27FC236}">
                  <a16:creationId xmlns:a16="http://schemas.microsoft.com/office/drawing/2014/main" id="{DD1D7A75-A1D0-2810-0E08-1DB34679732B}"/>
                </a:ext>
              </a:extLst>
            </p:cNvPr>
            <p:cNvSpPr txBox="1"/>
            <p:nvPr/>
          </p:nvSpPr>
          <p:spPr>
            <a:xfrm>
              <a:off x="1997961" y="1667088"/>
              <a:ext cx="15012849" cy="63318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079"/>
                </a:lnSpc>
              </a:pPr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ผูกํากับลูกเสือวิสามัญสัมผัสมือซายกับลูกเสือใหม : </a:t>
              </a:r>
            </a:p>
            <a:p>
              <a:pPr algn="thaiDist">
                <a:lnSpc>
                  <a:spcPts val="4079"/>
                </a:lnSpc>
              </a:pP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“ขาเชื่อในเกียรติของเจาวาเจาจะทําดีที่สุดที่รักษาคําปฏิญาณนั้นไว บัดนี้ขารับเจาไวเปนเตรียมลูกเสือ วิสามัญในคณะพี่นองลูกเสือแหงโลกอันยิ่งใหญแลว” </a:t>
              </a:r>
            </a:p>
            <a:p>
              <a:pPr algn="thaiDist">
                <a:lnSpc>
                  <a:spcPts val="4079"/>
                </a:lnSpc>
              </a:pPr>
              <a:r>
                <a:rPr lang="th-TH" sz="4000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ผู้กำกับลูกเสือวิสามัญ : </a:t>
              </a: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ประดับแถบติดไหลสีเหลืองและสีเขียว อันเปนแถบของลูกเสือสํารอง และลูกเสือสามัญใหแกลูกเสือใหมพรอมกลาววา </a:t>
              </a:r>
            </a:p>
            <a:p>
              <a:pPr algn="thaiDist">
                <a:lnSpc>
                  <a:spcPts val="4079"/>
                </a:lnSpc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“แถบสีแดงซึ่งเปนสีของลูกเสือวิสามัญนั้นขาดอยู ทั้งนี้เพื่อเปนเครื่องเตือนใจวาตอจากนี้ไปเจาจะตอง เตรียมตัวเพื่อเขาเปนสมาชิกอันสมบูรณในกองลูกเสือวิสามัญ เพื่อการนี้ขาขอมอบเจาใหแกพี่เลี้ยงของ เจาที่จะชวยเหลือใหบรรลุจุดประสงคตอไป” </a:t>
              </a:r>
            </a:p>
            <a:p>
              <a:pPr algn="thaiDist">
                <a:lnSpc>
                  <a:spcPts val="4079"/>
                </a:lnSpc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ใหพี่เลี้ยง 2 คน เขามาขางหนา พี่เลี้ยงอาวุโสยืนทางขวาของเตรียมลูกเสือวิสามัญพี่เลี้ยงคนรองยืน ทางซาย สวนผูสงมอบตัวใหกาวถอยหลังไป</a:t>
              </a:r>
            </a:p>
            <a:p>
              <a:pPr algn="thaiDist">
                <a:lnSpc>
                  <a:spcPts val="4079"/>
                </a:lnSpc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ใหพี่เลี้ยงอาวุโสกลาวตอนรับลูกเสือวิสามัญใหมเปนสมาชิกในกองลูกเสือวิสามัญดวยถอยคําอันเหมาะสม แล้วนําไปยืนรวมกับลูกเสือวิสามัญใหมอื่น ผูซึ่งจะไดตอนรับดวยวิธีการอันสมควร</a:t>
              </a:r>
              <a:endParaRPr lang="en-US" sz="4000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7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22C24E-3705-4F8C-A91E-FBB42AA37533}"/>
              </a:ext>
            </a:extLst>
          </p:cNvPr>
          <p:cNvGrpSpPr/>
          <p:nvPr/>
        </p:nvGrpSpPr>
        <p:grpSpPr>
          <a:xfrm>
            <a:off x="-1066800" y="-495300"/>
            <a:ext cx="7225593" cy="6043844"/>
            <a:chOff x="-4649224" y="2804071"/>
            <a:chExt cx="7225593" cy="60438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2C86D8E-BC09-24F4-A706-2EAC0EB4BC5B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7EE184C-E18B-A10A-7AE3-50638990A816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chemeClr val="accent2">
                <a:lumMod val="75000"/>
              </a:scheme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4B5A1-48D4-6D50-C66B-56EE84A4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667" y="1667088"/>
            <a:ext cx="8105388" cy="62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234D59D-4FE0-C582-26E9-5B2ACA853B9D}"/>
              </a:ext>
            </a:extLst>
          </p:cNvPr>
          <p:cNvGrpSpPr/>
          <p:nvPr/>
        </p:nvGrpSpPr>
        <p:grpSpPr>
          <a:xfrm>
            <a:off x="10286999" y="1485900"/>
            <a:ext cx="6877363" cy="7412435"/>
            <a:chOff x="1407363" y="1275420"/>
            <a:chExt cx="15847174" cy="7198201"/>
          </a:xfrm>
        </p:grpSpPr>
        <p:sp>
          <p:nvSpPr>
            <p:cNvPr id="7" name="Rounded Rectangle 23">
              <a:extLst>
                <a:ext uri="{FF2B5EF4-FFF2-40B4-BE49-F238E27FC236}">
                  <a16:creationId xmlns:a16="http://schemas.microsoft.com/office/drawing/2014/main" id="{8A5CFFC9-CE0C-2573-9900-24CF3FB2562B}"/>
                </a:ext>
              </a:extLst>
            </p:cNvPr>
            <p:cNvSpPr/>
            <p:nvPr/>
          </p:nvSpPr>
          <p:spPr>
            <a:xfrm>
              <a:off x="1407363" y="1275420"/>
              <a:ext cx="15847174" cy="7068479"/>
            </a:xfrm>
            <a:prstGeom prst="roundRect">
              <a:avLst>
                <a:gd name="adj" fmla="val 8400"/>
              </a:avLst>
            </a:prstGeom>
            <a:solidFill>
              <a:sysClr val="window" lastClr="FFFFFF"/>
            </a:solidFill>
            <a:ln w="6350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9335B3ED-0242-1941-27DD-E33AC7120A43}"/>
                </a:ext>
              </a:extLst>
            </p:cNvPr>
            <p:cNvSpPr txBox="1"/>
            <p:nvPr/>
          </p:nvSpPr>
          <p:spPr>
            <a:xfrm>
              <a:off x="2162392" y="1615974"/>
              <a:ext cx="14337113" cy="6857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lnSpc>
                  <a:spcPts val="4079"/>
                </a:lnSpc>
              </a:pPr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หมายเหตุ </a:t>
              </a: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ถ้าหากว่ามีลูกเสือใหม่มาสมัครเข้าเป็นเตรียมลูกเสือวิสามัญหลายคน ก็ให้เข้าแถวหน้ากระดานตอนหมู่ปิดระยะ และเข้ามาประกอบพิธีครั้งละ 1 หมู่ก็ได้ และควรมอบหมายให้รองผู้กำกับลูกเสือวิสามัญคนใดคนหนึ่งถือพานแถบสีคอยส่งให้ผู้กำกับลูกเสือวิสามัญ</a:t>
              </a:r>
            </a:p>
            <a:p>
              <a:pPr algn="thaiDist">
                <a:lnSpc>
                  <a:spcPts val="4079"/>
                </a:lnSpc>
              </a:pPr>
              <a:r>
                <a:rPr lang="th-TH" sz="40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ข้อเสนอแนะ</a:t>
              </a: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ในการกล่าวถ้อยคำที่เหมาะสมของพี่เลี้ยงอาวุโสนั้น ควรจะกล่าวถ้อยคำว่า “กองลูกเสือวิสามัญ และข้ายินดีต้อนรับท่านด้วยความเต็มใจ และพอใจในความเสียสละอันสูงส่งที่ท่านได้มองเห็นคุณค่าคติพจน์ คือ การบริการของเรา”</a:t>
              </a:r>
              <a:endParaRPr lang="en-US" sz="4000" u="none" dirty="0"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94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331" y="0"/>
            <a:ext cx="6806369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A239FE5-D675-2B02-050A-37CB26AA14ED}"/>
              </a:ext>
            </a:extLst>
          </p:cNvPr>
          <p:cNvSpPr txBox="1"/>
          <p:nvPr/>
        </p:nvSpPr>
        <p:spPr>
          <a:xfrm>
            <a:off x="8933917" y="3992221"/>
            <a:ext cx="7742368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4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พิธีสํารวจตนเอง 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เป็นพิธีการที่กระทําตอเนื่องกับพิธีเขาประจํากอง หรือพิธีประดับแถบ 3 สี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แดง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เขียว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4000" b="1" dirty="0">
                <a:solidFill>
                  <a:srgbClr val="FFCC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เหลือง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การสํารวจตนเองของลูกเสือ-เนตรนารีวิสามัญนั้นสวนมากจะกระทํากอนพิธีเขาประจํากองเล็กน้อย หรือจะเรียกว่าเปนสวนหนึ่งของพิธีเขาประจํากองก็ได</a:t>
            </a:r>
          </a:p>
        </p:txBody>
      </p: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6687800" y="918210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F5B9A4-0308-E75B-9E97-22043BB276B9}"/>
              </a:ext>
            </a:extLst>
          </p:cNvPr>
          <p:cNvGrpSpPr/>
          <p:nvPr/>
        </p:nvGrpSpPr>
        <p:grpSpPr>
          <a:xfrm rot="7248579">
            <a:off x="13932376" y="-2546894"/>
            <a:ext cx="7225593" cy="6043844"/>
            <a:chOff x="-4649224" y="2804071"/>
            <a:chExt cx="7225593" cy="604384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FC567BC-8EC8-37A5-758E-53A829BF1B06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B781D1-A9EF-FEF1-A766-D39269CBD288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36CB3AC-7007-C83C-16F7-4D974046F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" r="15669"/>
          <a:stretch/>
        </p:blipFill>
        <p:spPr>
          <a:xfrm>
            <a:off x="-69880" y="0"/>
            <a:ext cx="8635585" cy="1032249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A35CC5F-760E-72AF-0FB5-C76ECFEF9037}"/>
              </a:ext>
            </a:extLst>
          </p:cNvPr>
          <p:cNvGrpSpPr/>
          <p:nvPr/>
        </p:nvGrpSpPr>
        <p:grpSpPr>
          <a:xfrm>
            <a:off x="7821521" y="955314"/>
            <a:ext cx="9770359" cy="2503466"/>
            <a:chOff x="3259016" y="1599678"/>
            <a:chExt cx="9770359" cy="25034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784D5F-1577-ADE9-D6E6-4CE32CC30A35}"/>
                </a:ext>
              </a:extLst>
            </p:cNvPr>
            <p:cNvGrpSpPr/>
            <p:nvPr/>
          </p:nvGrpSpPr>
          <p:grpSpPr>
            <a:xfrm rot="-142674">
              <a:off x="5091290" y="2126591"/>
              <a:ext cx="7938085" cy="1658314"/>
              <a:chOff x="0" y="-38100"/>
              <a:chExt cx="2090689" cy="436757"/>
            </a:xfrm>
          </p:grpSpPr>
          <p:sp>
            <p:nvSpPr>
              <p:cNvPr id="17" name="Freeform 19">
                <a:extLst>
                  <a:ext uri="{FF2B5EF4-FFF2-40B4-BE49-F238E27FC236}">
                    <a16:creationId xmlns:a16="http://schemas.microsoft.com/office/drawing/2014/main" id="{3DF2C623-E057-0570-817A-0BBB788B0587}"/>
                  </a:ext>
                </a:extLst>
              </p:cNvPr>
              <p:cNvSpPr/>
              <p:nvPr/>
            </p:nvSpPr>
            <p:spPr>
              <a:xfrm rot="142674">
                <a:off x="328" y="-15835"/>
                <a:ext cx="1796962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8" name="TextBox 20">
                <a:extLst>
                  <a:ext uri="{FF2B5EF4-FFF2-40B4-BE49-F238E27FC236}">
                    <a16:creationId xmlns:a16="http://schemas.microsoft.com/office/drawing/2014/main" id="{A2F9DB02-E3E9-53C1-6A07-7A49ADDC96A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AF6D1E8A-3712-7742-1998-EF72FFEDA618}"/>
                </a:ext>
              </a:extLst>
            </p:cNvPr>
            <p:cNvSpPr txBox="1"/>
            <p:nvPr/>
          </p:nvSpPr>
          <p:spPr>
            <a:xfrm>
              <a:off x="6122877" y="2892234"/>
              <a:ext cx="5621871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พิธีสำรวจตนเอง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CD11192-EAE5-C3ED-4B71-D65DD9941EE4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8BE9238B-D4DB-2232-1193-C6049F31C2E6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6BDC1A69-DEEC-7EB7-CB11-01F66A95B7F0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001007" y="0"/>
            <a:ext cx="10286993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010810" y="8731022"/>
            <a:ext cx="248490" cy="26305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 dirty="0"/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8D723E8E-EFC4-2B08-C5E0-8E67E2F8E921}"/>
              </a:ext>
            </a:extLst>
          </p:cNvPr>
          <p:cNvGrpSpPr/>
          <p:nvPr/>
        </p:nvGrpSpPr>
        <p:grpSpPr>
          <a:xfrm>
            <a:off x="574657" y="621951"/>
            <a:ext cx="248490" cy="248490"/>
            <a:chOff x="0" y="0"/>
            <a:chExt cx="812800" cy="812800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A9790A5-1252-D88F-4DC5-27E203BE82F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CFEA9399-7756-9AC5-F8B9-AA96E2343DF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24CE48-9A9A-50FA-69C2-E8C32CAAC6A5}"/>
              </a:ext>
            </a:extLst>
          </p:cNvPr>
          <p:cNvGrpSpPr/>
          <p:nvPr/>
        </p:nvGrpSpPr>
        <p:grpSpPr>
          <a:xfrm>
            <a:off x="8839200" y="1387124"/>
            <a:ext cx="3244174" cy="584775"/>
            <a:chOff x="8839200" y="1847494"/>
            <a:chExt cx="3244174" cy="584775"/>
          </a:xfrm>
        </p:grpSpPr>
        <p:sp>
          <p:nvSpPr>
            <p:cNvPr id="24" name="Rounded Rectangle 92">
              <a:extLst>
                <a:ext uri="{FF2B5EF4-FFF2-40B4-BE49-F238E27FC236}">
                  <a16:creationId xmlns:a16="http://schemas.microsoft.com/office/drawing/2014/main" id="{2E8FD2A7-84AD-55DE-2A22-30776284C3F9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กล่องข้อความ 17">
              <a:extLst>
                <a:ext uri="{FF2B5EF4-FFF2-40B4-BE49-F238E27FC236}">
                  <a16:creationId xmlns:a16="http://schemas.microsoft.com/office/drawing/2014/main" id="{59DC84FF-1681-7B84-1A1D-697718A9BB79}"/>
                </a:ext>
              </a:extLst>
            </p:cNvPr>
            <p:cNvSpPr txBox="1"/>
            <p:nvPr/>
          </p:nvSpPr>
          <p:spPr>
            <a:xfrm>
              <a:off x="8865246" y="1847494"/>
              <a:ext cx="32181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รูปรัชกาลที่ 6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035A33E-256C-2643-1A94-91F0DC159CEC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272BD5-B04C-5972-3D3C-757F9C5D5878}"/>
              </a:ext>
            </a:extLst>
          </p:cNvPr>
          <p:cNvGrpSpPr/>
          <p:nvPr/>
        </p:nvGrpSpPr>
        <p:grpSpPr>
          <a:xfrm>
            <a:off x="8839200" y="2218362"/>
            <a:ext cx="5791200" cy="584775"/>
            <a:chOff x="8839200" y="1847494"/>
            <a:chExt cx="5791200" cy="584775"/>
          </a:xfrm>
        </p:grpSpPr>
        <p:sp>
          <p:nvSpPr>
            <p:cNvPr id="28" name="Rounded Rectangle 96">
              <a:extLst>
                <a:ext uri="{FF2B5EF4-FFF2-40B4-BE49-F238E27FC236}">
                  <a16:creationId xmlns:a16="http://schemas.microsoft.com/office/drawing/2014/main" id="{CB4017FF-5F41-694C-AD33-DB8B77A58636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กล่องข้อความ 17">
              <a:extLst>
                <a:ext uri="{FF2B5EF4-FFF2-40B4-BE49-F238E27FC236}">
                  <a16:creationId xmlns:a16="http://schemas.microsoft.com/office/drawing/2014/main" id="{7B2A8E40-2B5F-E6C6-EA2C-4788844A85CF}"/>
                </a:ext>
              </a:extLst>
            </p:cNvPr>
            <p:cNvSpPr txBox="1"/>
            <p:nvPr/>
          </p:nvSpPr>
          <p:spPr>
            <a:xfrm>
              <a:off x="8865246" y="1847494"/>
              <a:ext cx="576515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รูป บี.พี.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C31B0CE-A07F-5AB1-973C-5DD87EE9AA1A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940CA4-5F47-D114-0CC3-4AB3428D3EB8}"/>
              </a:ext>
            </a:extLst>
          </p:cNvPr>
          <p:cNvGrpSpPr/>
          <p:nvPr/>
        </p:nvGrpSpPr>
        <p:grpSpPr>
          <a:xfrm>
            <a:off x="8839200" y="3032840"/>
            <a:ext cx="7162798" cy="584775"/>
            <a:chOff x="8839200" y="1847494"/>
            <a:chExt cx="7162798" cy="584775"/>
          </a:xfrm>
        </p:grpSpPr>
        <p:sp>
          <p:nvSpPr>
            <p:cNvPr id="32" name="Rounded Rectangle 100">
              <a:extLst>
                <a:ext uri="{FF2B5EF4-FFF2-40B4-BE49-F238E27FC236}">
                  <a16:creationId xmlns:a16="http://schemas.microsoft.com/office/drawing/2014/main" id="{59DD353F-814E-5E93-7E42-E36144C40C46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กล่องข้อความ 17">
              <a:extLst>
                <a:ext uri="{FF2B5EF4-FFF2-40B4-BE49-F238E27FC236}">
                  <a16:creationId xmlns:a16="http://schemas.microsoft.com/office/drawing/2014/main" id="{71ECD30C-FACA-F5C5-E4CE-AD36A2C97FF3}"/>
                </a:ext>
              </a:extLst>
            </p:cNvPr>
            <p:cNvSpPr txBox="1"/>
            <p:nvPr/>
          </p:nvSpPr>
          <p:spPr>
            <a:xfrm>
              <a:off x="8865245" y="1847494"/>
              <a:ext cx="7136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โตะพิธีที่ปูดวยธงชาติ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D5EEEF-E567-A9BA-7AC1-55F4A2DB855D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F2CD71B-3C3F-C232-D645-7B9A7128C374}"/>
              </a:ext>
            </a:extLst>
          </p:cNvPr>
          <p:cNvGrpSpPr/>
          <p:nvPr/>
        </p:nvGrpSpPr>
        <p:grpSpPr>
          <a:xfrm>
            <a:off x="8839200" y="3830210"/>
            <a:ext cx="5464906" cy="584775"/>
            <a:chOff x="8839200" y="1847494"/>
            <a:chExt cx="5464906" cy="584775"/>
          </a:xfrm>
        </p:grpSpPr>
        <p:sp>
          <p:nvSpPr>
            <p:cNvPr id="36" name="Rounded Rectangle 104">
              <a:extLst>
                <a:ext uri="{FF2B5EF4-FFF2-40B4-BE49-F238E27FC236}">
                  <a16:creationId xmlns:a16="http://schemas.microsoft.com/office/drawing/2014/main" id="{A04864FF-D41B-6D92-D4F6-D21E7412E3C4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กล่องข้อความ 17">
              <a:extLst>
                <a:ext uri="{FF2B5EF4-FFF2-40B4-BE49-F238E27FC236}">
                  <a16:creationId xmlns:a16="http://schemas.microsoft.com/office/drawing/2014/main" id="{C19A3298-CBA9-3E81-2AAC-A18F1FA3F60C}"/>
                </a:ext>
              </a:extLst>
            </p:cNvPr>
            <p:cNvSpPr txBox="1"/>
            <p:nvPr/>
          </p:nvSpPr>
          <p:spPr>
            <a:xfrm>
              <a:off x="8865245" y="1847494"/>
              <a:ext cx="54388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u="none" dirty="0">
                  <a:solidFill>
                    <a:srgbClr val="15130D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ขันน้ำสะอาดขนาดใหญ่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9295C40-284D-0095-A828-D947FE35E2DE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C651ED-B245-531D-EC1D-39CFED3FD7D7}"/>
              </a:ext>
            </a:extLst>
          </p:cNvPr>
          <p:cNvGrpSpPr/>
          <p:nvPr/>
        </p:nvGrpSpPr>
        <p:grpSpPr>
          <a:xfrm>
            <a:off x="8839200" y="5440519"/>
            <a:ext cx="9492574" cy="584775"/>
            <a:chOff x="8839200" y="1847494"/>
            <a:chExt cx="9492574" cy="584775"/>
          </a:xfrm>
        </p:grpSpPr>
        <p:sp>
          <p:nvSpPr>
            <p:cNvPr id="40" name="Rounded Rectangle 108">
              <a:extLst>
                <a:ext uri="{FF2B5EF4-FFF2-40B4-BE49-F238E27FC236}">
                  <a16:creationId xmlns:a16="http://schemas.microsoft.com/office/drawing/2014/main" id="{A673B222-1891-CB19-E67B-2EB016C51CD2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กล่องข้อความ 17">
              <a:extLst>
                <a:ext uri="{FF2B5EF4-FFF2-40B4-BE49-F238E27FC236}">
                  <a16:creationId xmlns:a16="http://schemas.microsoft.com/office/drawing/2014/main" id="{2F19B93D-E9AB-EE39-7923-D5593779E42F}"/>
                </a:ext>
              </a:extLst>
            </p:cNvPr>
            <p:cNvSpPr txBox="1"/>
            <p:nvPr/>
          </p:nvSpPr>
          <p:spPr>
            <a:xfrm>
              <a:off x="8865246" y="1847494"/>
              <a:ext cx="94665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tabLst>
                  <a:tab pos="73152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7.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เทียนสําหรับอานแผนสํารวจตนเอง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E16D244-4E51-77D7-66A7-6861B81FEDFF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122582-34B1-319B-B707-947C99FFEB59}"/>
              </a:ext>
            </a:extLst>
          </p:cNvPr>
          <p:cNvGrpSpPr/>
          <p:nvPr/>
        </p:nvGrpSpPr>
        <p:grpSpPr>
          <a:xfrm>
            <a:off x="8839200" y="6268544"/>
            <a:ext cx="7315196" cy="584775"/>
            <a:chOff x="8839200" y="1847494"/>
            <a:chExt cx="7315196" cy="584775"/>
          </a:xfrm>
        </p:grpSpPr>
        <p:sp>
          <p:nvSpPr>
            <p:cNvPr id="44" name="Rounded Rectangle 112">
              <a:extLst>
                <a:ext uri="{FF2B5EF4-FFF2-40B4-BE49-F238E27FC236}">
                  <a16:creationId xmlns:a16="http://schemas.microsoft.com/office/drawing/2014/main" id="{1CA5825F-8E18-606C-11F1-FD903A372CF7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กล่องข้อความ 17">
              <a:extLst>
                <a:ext uri="{FF2B5EF4-FFF2-40B4-BE49-F238E27FC236}">
                  <a16:creationId xmlns:a16="http://schemas.microsoft.com/office/drawing/2014/main" id="{C694E84E-6F49-9020-8DD4-A854DB002A83}"/>
                </a:ext>
              </a:extLst>
            </p:cNvPr>
            <p:cNvSpPr txBox="1"/>
            <p:nvPr/>
          </p:nvSpPr>
          <p:spPr>
            <a:xfrm>
              <a:off x="8865245" y="1847494"/>
              <a:ext cx="72891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8.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เอกสารบทความสํารวจตนเอง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7D7F53D-FB24-9C89-17DB-486A25D24DFD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7836849-485A-76C6-3D71-1E15EA0276F5}"/>
              </a:ext>
            </a:extLst>
          </p:cNvPr>
          <p:cNvGrpSpPr/>
          <p:nvPr/>
        </p:nvGrpSpPr>
        <p:grpSpPr>
          <a:xfrm>
            <a:off x="8839200" y="7106744"/>
            <a:ext cx="9492574" cy="584775"/>
            <a:chOff x="8839200" y="1847494"/>
            <a:chExt cx="9492574" cy="584775"/>
          </a:xfrm>
        </p:grpSpPr>
        <p:sp>
          <p:nvSpPr>
            <p:cNvPr id="48" name="Rounded Rectangle 116">
              <a:extLst>
                <a:ext uri="{FF2B5EF4-FFF2-40B4-BE49-F238E27FC236}">
                  <a16:creationId xmlns:a16="http://schemas.microsoft.com/office/drawing/2014/main" id="{198724CE-A028-6BF5-2279-4F18ED874226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9" name="กล่องข้อความ 17">
              <a:extLst>
                <a:ext uri="{FF2B5EF4-FFF2-40B4-BE49-F238E27FC236}">
                  <a16:creationId xmlns:a16="http://schemas.microsoft.com/office/drawing/2014/main" id="{FDF5FBA0-A691-8B42-3C4B-6D041CEBFD83}"/>
                </a:ext>
              </a:extLst>
            </p:cNvPr>
            <p:cNvSpPr txBox="1"/>
            <p:nvPr/>
          </p:nvSpPr>
          <p:spPr>
            <a:xfrm>
              <a:off x="8865245" y="1847494"/>
              <a:ext cx="94665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9.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แผนอานฐานที่เปนการแปลความหมายของกฎลูกเสือ 10 ขอ อยางผูใหญ่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DC3B3A3-E219-976E-17C0-ACF0E869EC93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5DA4DE3-F201-26C7-922A-B2935448A0CC}"/>
              </a:ext>
            </a:extLst>
          </p:cNvPr>
          <p:cNvGrpSpPr/>
          <p:nvPr/>
        </p:nvGrpSpPr>
        <p:grpSpPr>
          <a:xfrm>
            <a:off x="8839200" y="7936350"/>
            <a:ext cx="7315196" cy="584775"/>
            <a:chOff x="8839200" y="1847494"/>
            <a:chExt cx="7315196" cy="584775"/>
          </a:xfrm>
        </p:grpSpPr>
        <p:sp>
          <p:nvSpPr>
            <p:cNvPr id="52" name="Rounded Rectangle 120">
              <a:extLst>
                <a:ext uri="{FF2B5EF4-FFF2-40B4-BE49-F238E27FC236}">
                  <a16:creationId xmlns:a16="http://schemas.microsoft.com/office/drawing/2014/main" id="{D2673375-2383-A323-B4F5-F811C0C1CD19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กล่องข้อความ 17">
              <a:extLst>
                <a:ext uri="{FF2B5EF4-FFF2-40B4-BE49-F238E27FC236}">
                  <a16:creationId xmlns:a16="http://schemas.microsoft.com/office/drawing/2014/main" id="{548B2D43-E650-4272-E518-5E8746C13223}"/>
                </a:ext>
              </a:extLst>
            </p:cNvPr>
            <p:cNvSpPr txBox="1"/>
            <p:nvPr/>
          </p:nvSpPr>
          <p:spPr>
            <a:xfrm>
              <a:off x="8865245" y="1847494"/>
              <a:ext cx="72891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10.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เทียนขนาดใหญ 1 คู จุดบนโตะพิธี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42AB8C1-127B-232C-3958-0B8C5A97EBE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1C4DDA-D013-3878-4580-FB68CB60460B}"/>
              </a:ext>
            </a:extLst>
          </p:cNvPr>
          <p:cNvGrpSpPr/>
          <p:nvPr/>
        </p:nvGrpSpPr>
        <p:grpSpPr>
          <a:xfrm>
            <a:off x="8839200" y="4634925"/>
            <a:ext cx="5464906" cy="584775"/>
            <a:chOff x="8839200" y="1847494"/>
            <a:chExt cx="5464906" cy="584775"/>
          </a:xfrm>
        </p:grpSpPr>
        <p:sp>
          <p:nvSpPr>
            <p:cNvPr id="56" name="Rounded Rectangle 104">
              <a:extLst>
                <a:ext uri="{FF2B5EF4-FFF2-40B4-BE49-F238E27FC236}">
                  <a16:creationId xmlns:a16="http://schemas.microsoft.com/office/drawing/2014/main" id="{B1446180-6BE3-9B45-89CF-1743EF0AFDFB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กล่องข้อความ 17">
              <a:extLst>
                <a:ext uri="{FF2B5EF4-FFF2-40B4-BE49-F238E27FC236}">
                  <a16:creationId xmlns:a16="http://schemas.microsoft.com/office/drawing/2014/main" id="{7C4BCF52-9FCE-E840-0BE3-70490989B2C7}"/>
                </a:ext>
              </a:extLst>
            </p:cNvPr>
            <p:cNvSpPr txBox="1"/>
            <p:nvPr/>
          </p:nvSpPr>
          <p:spPr>
            <a:xfrm>
              <a:off x="8865245" y="1847494"/>
              <a:ext cx="54388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พานใสแถบ 3 สี เทาจํานวนเตรียมลูกเสือ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65DE13F-77DB-2772-6076-26D81C9F4CA1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10">
            <a:extLst>
              <a:ext uri="{FF2B5EF4-FFF2-40B4-BE49-F238E27FC236}">
                <a16:creationId xmlns:a16="http://schemas.microsoft.com/office/drawing/2014/main" id="{D9889772-A8AE-022E-2265-2754AE9C96FB}"/>
              </a:ext>
            </a:extLst>
          </p:cNvPr>
          <p:cNvGrpSpPr/>
          <p:nvPr/>
        </p:nvGrpSpPr>
        <p:grpSpPr>
          <a:xfrm>
            <a:off x="17215291" y="9392046"/>
            <a:ext cx="248490" cy="248490"/>
            <a:chOff x="0" y="0"/>
            <a:chExt cx="812800" cy="812800"/>
          </a:xfrm>
        </p:grpSpPr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BEFDDC94-FBBE-9270-1FD5-9F1D688E31B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4" name="TextBox 12">
              <a:extLst>
                <a:ext uri="{FF2B5EF4-FFF2-40B4-BE49-F238E27FC236}">
                  <a16:creationId xmlns:a16="http://schemas.microsoft.com/office/drawing/2014/main" id="{333DBB11-5F9C-D128-1664-B49812E1247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63E19B9-2C4E-1857-F79B-F94E26B6AA36}"/>
              </a:ext>
            </a:extLst>
          </p:cNvPr>
          <p:cNvGrpSpPr/>
          <p:nvPr/>
        </p:nvGrpSpPr>
        <p:grpSpPr>
          <a:xfrm>
            <a:off x="8839200" y="8676326"/>
            <a:ext cx="7315196" cy="584775"/>
            <a:chOff x="8839200" y="1847494"/>
            <a:chExt cx="7315196" cy="584775"/>
          </a:xfrm>
        </p:grpSpPr>
        <p:sp>
          <p:nvSpPr>
            <p:cNvPr id="68" name="Rounded Rectangle 120">
              <a:extLst>
                <a:ext uri="{FF2B5EF4-FFF2-40B4-BE49-F238E27FC236}">
                  <a16:creationId xmlns:a16="http://schemas.microsoft.com/office/drawing/2014/main" id="{94A13281-7705-E91F-1A71-6B0D9EEE24D0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9" name="กล่องข้อความ 17">
              <a:extLst>
                <a:ext uri="{FF2B5EF4-FFF2-40B4-BE49-F238E27FC236}">
                  <a16:creationId xmlns:a16="http://schemas.microsoft.com/office/drawing/2014/main" id="{D3C9C2AF-41A9-78DB-4F57-D3DFD7206EAE}"/>
                </a:ext>
              </a:extLst>
            </p:cNvPr>
            <p:cNvSpPr txBox="1"/>
            <p:nvPr/>
          </p:nvSpPr>
          <p:spPr>
            <a:xfrm>
              <a:off x="8865245" y="1847494"/>
              <a:ext cx="72891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11.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ผาขาว 2 ผืน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B0E5EC-FADF-3661-6E95-F1763EE17E97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4444DDB-F500-D0CC-9526-1E8CEFEA792E}"/>
              </a:ext>
            </a:extLst>
          </p:cNvPr>
          <p:cNvGrpSpPr/>
          <p:nvPr/>
        </p:nvGrpSpPr>
        <p:grpSpPr>
          <a:xfrm>
            <a:off x="8839200" y="9435525"/>
            <a:ext cx="7315196" cy="584775"/>
            <a:chOff x="8839200" y="1847494"/>
            <a:chExt cx="7315196" cy="584775"/>
          </a:xfrm>
        </p:grpSpPr>
        <p:sp>
          <p:nvSpPr>
            <p:cNvPr id="72" name="Rounded Rectangle 120">
              <a:extLst>
                <a:ext uri="{FF2B5EF4-FFF2-40B4-BE49-F238E27FC236}">
                  <a16:creationId xmlns:a16="http://schemas.microsoft.com/office/drawing/2014/main" id="{33BADD97-3FA6-514A-978B-D60068FB4C29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3" name="กล่องข้อความ 17">
              <a:extLst>
                <a:ext uri="{FF2B5EF4-FFF2-40B4-BE49-F238E27FC236}">
                  <a16:creationId xmlns:a16="http://schemas.microsoft.com/office/drawing/2014/main" id="{22F92C9F-B469-3573-2C95-5E37494B263D}"/>
                </a:ext>
              </a:extLst>
            </p:cNvPr>
            <p:cNvSpPr txBox="1"/>
            <p:nvPr/>
          </p:nvSpPr>
          <p:spPr>
            <a:xfrm>
              <a:off x="8865245" y="1847494"/>
              <a:ext cx="72891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12.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ธงชาติพรอมดาม 2 ชุด 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7EF41AA-F795-8492-936B-B2B73D32EEBF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F9DC1F-F51A-76F0-6DEA-7E5B1EE0D8B6}"/>
              </a:ext>
            </a:extLst>
          </p:cNvPr>
          <p:cNvGrpSpPr/>
          <p:nvPr/>
        </p:nvGrpSpPr>
        <p:grpSpPr>
          <a:xfrm rot="6942640">
            <a:off x="14675203" y="-2227139"/>
            <a:ext cx="7225593" cy="6043844"/>
            <a:chOff x="-4649224" y="2804071"/>
            <a:chExt cx="7225593" cy="60438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0DABAC4-A0C6-9BCE-C385-7B9E61455813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B60B67-675C-E792-F923-8815BDD7D228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B12000-2BE9-FF2C-6C1C-E2805DD3779A}"/>
              </a:ext>
            </a:extLst>
          </p:cNvPr>
          <p:cNvGrpSpPr/>
          <p:nvPr/>
        </p:nvGrpSpPr>
        <p:grpSpPr>
          <a:xfrm rot="10427177">
            <a:off x="10751560" y="7171467"/>
            <a:ext cx="8016420" cy="7385720"/>
            <a:chOff x="-4649222" y="2804068"/>
            <a:chExt cx="8016420" cy="734215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E3D262-2782-73D9-2587-C51B5A5AA57A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10C8BD0-287F-3CC4-937F-02EFB4ECCC3A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471346-9B14-7211-C220-B925815B0BC5}"/>
              </a:ext>
            </a:extLst>
          </p:cNvPr>
          <p:cNvGrpSpPr/>
          <p:nvPr/>
        </p:nvGrpSpPr>
        <p:grpSpPr>
          <a:xfrm>
            <a:off x="8839200" y="596325"/>
            <a:ext cx="8420098" cy="584775"/>
            <a:chOff x="8839200" y="1847494"/>
            <a:chExt cx="8420098" cy="584775"/>
          </a:xfrm>
        </p:grpSpPr>
        <p:sp>
          <p:nvSpPr>
            <p:cNvPr id="20" name="Rounded Rectangle 26">
              <a:extLst>
                <a:ext uri="{FF2B5EF4-FFF2-40B4-BE49-F238E27FC236}">
                  <a16:creationId xmlns:a16="http://schemas.microsoft.com/office/drawing/2014/main" id="{C6DE4C53-A729-1171-60A1-60C1CE76BD4D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กล่องข้อความ 17">
              <a:extLst>
                <a:ext uri="{FF2B5EF4-FFF2-40B4-BE49-F238E27FC236}">
                  <a16:creationId xmlns:a16="http://schemas.microsoft.com/office/drawing/2014/main" id="{130F3C39-3F7F-E698-3C35-69998416E559}"/>
                </a:ext>
              </a:extLst>
            </p:cNvPr>
            <p:cNvSpPr txBox="1"/>
            <p:nvPr/>
          </p:nvSpPr>
          <p:spPr>
            <a:xfrm>
              <a:off x="8865245" y="1847494"/>
              <a:ext cx="83940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r>
                <a:rPr lang="en-US" sz="32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โตะหมูบูชาในพิธีสํารวจตนเองและพิธีเขาประจํากองลูกเสือวิสามัญ</a:t>
              </a:r>
              <a:endParaRPr lang="en-US" sz="32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457DBC-1E0A-C8E8-7181-B63646947D42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0F9599-48AE-4130-85A3-378D76BEF34B}"/>
              </a:ext>
            </a:extLst>
          </p:cNvPr>
          <p:cNvSpPr txBox="1"/>
          <p:nvPr/>
        </p:nvSpPr>
        <p:spPr>
          <a:xfrm>
            <a:off x="1059476" y="1635130"/>
            <a:ext cx="6170453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9000"/>
              </a:lnSpc>
            </a:pPr>
            <a:r>
              <a:rPr lang="th-TH" sz="4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อุปกรณ์ที่ใช้ในการประกอบพิธี </a:t>
            </a:r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0C50CF-CDF4-F47E-6C32-2D62107DA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75" y="3322064"/>
            <a:ext cx="6085393" cy="4716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3058</Words>
  <Application>Microsoft Office PowerPoint</Application>
  <PresentationFormat>Custom</PresentationFormat>
  <Paragraphs>108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Gliker Semi-Bold</vt:lpstr>
      <vt:lpstr>TH Sarabun New</vt:lpstr>
      <vt:lpstr>Bai Jamjuree Medium</vt:lpstr>
      <vt:lpstr>Arial</vt:lpstr>
      <vt:lpstr>Heebo Bold</vt:lpstr>
      <vt:lpstr>Calibri</vt:lpstr>
      <vt:lpstr>Bai Jamjuree</vt:lpstr>
      <vt:lpstr>Helios Extended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Sirasa Songsaeng</dc:creator>
  <cp:lastModifiedBy>PC</cp:lastModifiedBy>
  <cp:revision>22</cp:revision>
  <dcterms:created xsi:type="dcterms:W3CDTF">2006-08-16T00:00:00Z</dcterms:created>
  <dcterms:modified xsi:type="dcterms:W3CDTF">2025-07-13T06:36:17Z</dcterms:modified>
  <dc:identifier>DAGSHPkLtik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2024-09-29T04:27:05Z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a2ef4cb1-faa8-4db9-90ae-14ce87c1a59f</vt:lpwstr>
  </property>
  <property fmtid="{D5CDD505-2E9C-101B-9397-08002B2CF9AE}" pid="8" name="MSIP_Label_4589c566-619b-4bc0-a01f-28a2c00ee260_ContentBits">
    <vt:lpwstr>0</vt:lpwstr>
  </property>
</Properties>
</file>