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"/>
  </p:notesMasterIdLst>
  <p:sldIdLst>
    <p:sldId id="270" r:id="rId2"/>
    <p:sldId id="256" r:id="rId3"/>
    <p:sldId id="257" r:id="rId4"/>
    <p:sldId id="365" r:id="rId5"/>
    <p:sldId id="366" r:id="rId6"/>
    <p:sldId id="356" r:id="rId7"/>
    <p:sldId id="357" r:id="rId8"/>
    <p:sldId id="376" r:id="rId9"/>
    <p:sldId id="420" r:id="rId10"/>
    <p:sldId id="378" r:id="rId11"/>
    <p:sldId id="417" r:id="rId12"/>
    <p:sldId id="418" r:id="rId13"/>
    <p:sldId id="419" r:id="rId14"/>
    <p:sldId id="379" r:id="rId15"/>
  </p:sldIdLst>
  <p:sldSz cx="18288000" cy="10287000"/>
  <p:notesSz cx="6858000" cy="9144000"/>
  <p:embeddedFontLst>
    <p:embeddedFont>
      <p:font typeface="Opun Mai Bold" panose="020B0604020202020204" charset="-34"/>
      <p:regular r:id="rId17"/>
    </p:embeddedFont>
    <p:embeddedFont>
      <p:font typeface="TH-Chara" panose="02000000000000000000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503A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778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DB916E-B608-4780-9B00-1305D7C05B61}" type="datetimeFigureOut">
              <a:rPr lang="en-US" smtClean="0"/>
              <a:t>6/7/2026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4A3876-1BE7-4E10-A234-2FF7BCD158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175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 21"/>
          <p:cNvSpPr/>
          <p:nvPr/>
        </p:nvSpPr>
        <p:spPr>
          <a:xfrm rot="20838526">
            <a:off x="16631413" y="8637293"/>
            <a:ext cx="722558" cy="1193416"/>
          </a:xfrm>
          <a:custGeom>
            <a:avLst/>
            <a:gdLst/>
            <a:ahLst/>
            <a:cxnLst/>
            <a:rect l="l" t="t" r="r" b="b"/>
            <a:pathLst>
              <a:path w="481819" h="795797">
                <a:moveTo>
                  <a:pt x="0" y="0"/>
                </a:moveTo>
                <a:lnTo>
                  <a:pt x="481818" y="0"/>
                </a:lnTo>
                <a:lnTo>
                  <a:pt x="481818" y="795797"/>
                </a:lnTo>
                <a:lnTo>
                  <a:pt x="0" y="7957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2241463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2C93508-1F06-F435-AAC8-452E01D944FE}"/>
              </a:ext>
            </a:extLst>
          </p:cNvPr>
          <p:cNvGrpSpPr/>
          <p:nvPr/>
        </p:nvGrpSpPr>
        <p:grpSpPr>
          <a:xfrm>
            <a:off x="970374" y="394212"/>
            <a:ext cx="16931494" cy="1533007"/>
            <a:chOff x="1498598" y="2734462"/>
            <a:chExt cx="16931494" cy="153300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242354CC-A215-03D5-AC87-D3BC0EA119D9}"/>
                </a:ext>
              </a:extLst>
            </p:cNvPr>
            <p:cNvGrpSpPr/>
            <p:nvPr/>
          </p:nvGrpSpPr>
          <p:grpSpPr>
            <a:xfrm>
              <a:off x="1498598" y="2734462"/>
              <a:ext cx="16250826" cy="1514205"/>
              <a:chOff x="3557403" y="2614935"/>
              <a:chExt cx="8086350" cy="914802"/>
            </a:xfrm>
          </p:grpSpPr>
          <p:sp>
            <p:nvSpPr>
              <p:cNvPr id="10" name="Rounded Rectangle 73">
                <a:extLst>
                  <a:ext uri="{FF2B5EF4-FFF2-40B4-BE49-F238E27FC236}">
                    <a16:creationId xmlns:a16="http://schemas.microsoft.com/office/drawing/2014/main" id="{29F53E07-E7A9-17EE-C41B-D690CEBF992F}"/>
                  </a:ext>
                </a:extLst>
              </p:cNvPr>
              <p:cNvSpPr/>
              <p:nvPr/>
            </p:nvSpPr>
            <p:spPr>
              <a:xfrm>
                <a:off x="3980072" y="2913012"/>
                <a:ext cx="76636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1" name="Round Same Side Corner Rectangle 16">
                <a:extLst>
                  <a:ext uri="{FF2B5EF4-FFF2-40B4-BE49-F238E27FC236}">
                    <a16:creationId xmlns:a16="http://schemas.microsoft.com/office/drawing/2014/main" id="{559D522E-914D-6C59-5386-61BA326B5C30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2" name="Rounded Rectangle 2">
                <a:extLst>
                  <a:ext uri="{FF2B5EF4-FFF2-40B4-BE49-F238E27FC236}">
                    <a16:creationId xmlns:a16="http://schemas.microsoft.com/office/drawing/2014/main" id="{BB8622FD-6591-BF94-AF33-5A0A4FE8DDD7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5" name="TextBox 14">
              <a:extLst>
                <a:ext uri="{FF2B5EF4-FFF2-40B4-BE49-F238E27FC236}">
                  <a16:creationId xmlns:a16="http://schemas.microsoft.com/office/drawing/2014/main" id="{170744C8-F771-DEB5-CA5F-299F7C120DE4}"/>
                </a:ext>
              </a:extLst>
            </p:cNvPr>
            <p:cNvSpPr txBox="1"/>
            <p:nvPr/>
          </p:nvSpPr>
          <p:spPr>
            <a:xfrm>
              <a:off x="3941531" y="3188327"/>
              <a:ext cx="14488561" cy="1079142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ct val="150000"/>
                </a:lnSpc>
              </a:pPr>
              <a:r>
                <a:rPr lang="th-TH" sz="51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ข้อดีและข้อจำกัดของการสื่อสารผ่านสื่อออนไลน์</a:t>
              </a:r>
            </a:p>
          </p:txBody>
        </p:sp>
        <p:sp>
          <p:nvSpPr>
            <p:cNvPr id="9" name="TextBox 57">
              <a:extLst>
                <a:ext uri="{FF2B5EF4-FFF2-40B4-BE49-F238E27FC236}">
                  <a16:creationId xmlns:a16="http://schemas.microsoft.com/office/drawing/2014/main" id="{F769DEC4-895F-0E74-11DA-EE118E213CD2}"/>
                </a:ext>
              </a:extLst>
            </p:cNvPr>
            <p:cNvSpPr txBox="1"/>
            <p:nvPr/>
          </p:nvSpPr>
          <p:spPr>
            <a:xfrm>
              <a:off x="2317273" y="3015376"/>
              <a:ext cx="1251105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๗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E11D6D6-2E1D-68FF-BDF5-8CB0A6F0909B}"/>
              </a:ext>
            </a:extLst>
          </p:cNvPr>
          <p:cNvGrpSpPr/>
          <p:nvPr/>
        </p:nvGrpSpPr>
        <p:grpSpPr>
          <a:xfrm>
            <a:off x="1789049" y="2329437"/>
            <a:ext cx="10057571" cy="1747263"/>
            <a:chOff x="1789049" y="2107181"/>
            <a:chExt cx="10057571" cy="1747263"/>
          </a:xfrm>
        </p:grpSpPr>
        <p:sp>
          <p:nvSpPr>
            <p:cNvPr id="16" name="Rounded Rectangle 11">
              <a:extLst>
                <a:ext uri="{FF2B5EF4-FFF2-40B4-BE49-F238E27FC236}">
                  <a16:creationId xmlns:a16="http://schemas.microsoft.com/office/drawing/2014/main" id="{C8E56C70-F93A-9063-09C8-5FF216A02173}"/>
                </a:ext>
              </a:extLst>
            </p:cNvPr>
            <p:cNvSpPr/>
            <p:nvPr/>
          </p:nvSpPr>
          <p:spPr>
            <a:xfrm>
              <a:off x="1789049" y="2107181"/>
              <a:ext cx="10057571" cy="1747263"/>
            </a:xfrm>
            <a:prstGeom prst="roundRect">
              <a:avLst/>
            </a:prstGeom>
            <a:solidFill>
              <a:srgbClr val="FBA20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3" name="TextBox 10">
              <a:extLst>
                <a:ext uri="{FF2B5EF4-FFF2-40B4-BE49-F238E27FC236}">
                  <a16:creationId xmlns:a16="http://schemas.microsoft.com/office/drawing/2014/main" id="{13C5D679-2E01-71DF-FD51-16BD345D930B}"/>
                </a:ext>
              </a:extLst>
            </p:cNvPr>
            <p:cNvSpPr txBox="1"/>
            <p:nvPr/>
          </p:nvSpPr>
          <p:spPr>
            <a:xfrm>
              <a:off x="2016820" y="2417683"/>
              <a:ext cx="9829800" cy="70173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5225" algn="l"/>
                </a:tabLst>
                <a:defRPr/>
              </a:pPr>
              <a:r>
                <a:rPr lang="th-TH" sz="4000" b="1" dirty="0">
                  <a:solidFill>
                    <a:schemeClr val="bg1"/>
                  </a:solidFill>
                  <a:latin typeface="Opun Mai Bold" panose="020B0604020202020204" charset="-34"/>
                  <a:cs typeface="Opun Mai Bold" panose="020B0604020202020204" charset="-34"/>
                  <a:sym typeface="Opun Mai Semi-Bold"/>
                </a:rPr>
                <a:t>๗.๑	ข้อดีของการสื่อสารผ่านสื่อออนไลน์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4CCCD2C-7C86-8E92-E167-D1AD40F1D299}"/>
              </a:ext>
            </a:extLst>
          </p:cNvPr>
          <p:cNvGrpSpPr/>
          <p:nvPr/>
        </p:nvGrpSpPr>
        <p:grpSpPr>
          <a:xfrm>
            <a:off x="2190000" y="3527364"/>
            <a:ext cx="15023106" cy="5045136"/>
            <a:chOff x="2190000" y="3463638"/>
            <a:chExt cx="15023106" cy="5045136"/>
          </a:xfrm>
        </p:grpSpPr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40A73D29-F0AE-229C-0177-20F75B717EA1}"/>
                </a:ext>
              </a:extLst>
            </p:cNvPr>
            <p:cNvSpPr/>
            <p:nvPr/>
          </p:nvSpPr>
          <p:spPr>
            <a:xfrm>
              <a:off x="2190000" y="3463638"/>
              <a:ext cx="14660995" cy="5045136"/>
            </a:xfrm>
            <a:prstGeom prst="roundRect">
              <a:avLst>
                <a:gd name="adj" fmla="val 6133"/>
              </a:avLst>
            </a:prstGeom>
            <a:solidFill>
              <a:sysClr val="window" lastClr="FFFFFF"/>
            </a:solidFill>
            <a:ln w="63500" cap="flat" cmpd="sng" algn="ctr">
              <a:solidFill>
                <a:srgbClr val="FBA2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96F1A50A-B29C-E3CE-C9F0-EA93044FAA04}"/>
                </a:ext>
              </a:extLst>
            </p:cNvPr>
            <p:cNvSpPr txBox="1"/>
            <p:nvPr/>
          </p:nvSpPr>
          <p:spPr>
            <a:xfrm>
              <a:off x="2552965" y="3938231"/>
              <a:ext cx="14660141" cy="406265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๗.๑.๑	สื่อออนไลน์สามารถเผยแพร่ข่าวสารและประชาสัมพันธ์เรื่องราว</a:t>
              </a: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ต่าง ๆ ได้อย่างรวดเร็วและทันท่วงที ไม่ต้องรอนานเหมือนกับ</a:t>
              </a: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การสื่อสารในโทรทัศน์ วิทยุ หรือโปสเตอร์ต่าง ๆ </a:t>
              </a: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08138" algn="l"/>
                </a:tabLst>
                <a:defRPr/>
              </a:pPr>
              <a:endParaRPr lang="th-TH" sz="44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๗.๑.๒	สื่อออนไลน์ทำให้การเข้าถึงกลุ่มผู้รับสารที่เราต้องการสื่อถึงเป็น</a:t>
              </a: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เรื่องง่ายและมีประสิทธิภาพมากขึ้น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1757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6E377FC-2000-B545-678E-C6F794884AE9}"/>
              </a:ext>
            </a:extLst>
          </p:cNvPr>
          <p:cNvGrpSpPr/>
          <p:nvPr/>
        </p:nvGrpSpPr>
        <p:grpSpPr>
          <a:xfrm>
            <a:off x="1209368" y="1333500"/>
            <a:ext cx="16332845" cy="7620000"/>
            <a:chOff x="1209368" y="1028700"/>
            <a:chExt cx="16332845" cy="8305800"/>
          </a:xfrm>
        </p:grpSpPr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40A73D29-F0AE-229C-0177-20F75B717EA1}"/>
                </a:ext>
              </a:extLst>
            </p:cNvPr>
            <p:cNvSpPr/>
            <p:nvPr/>
          </p:nvSpPr>
          <p:spPr>
            <a:xfrm>
              <a:off x="1209368" y="1028700"/>
              <a:ext cx="16011832" cy="8305800"/>
            </a:xfrm>
            <a:prstGeom prst="roundRect">
              <a:avLst>
                <a:gd name="adj" fmla="val 6133"/>
              </a:avLst>
            </a:prstGeom>
            <a:solidFill>
              <a:sysClr val="window" lastClr="FFFFFF"/>
            </a:solidFill>
            <a:ln w="63500" cap="flat" cmpd="sng" algn="ctr">
              <a:solidFill>
                <a:srgbClr val="FBA2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96F1A50A-B29C-E3CE-C9F0-EA93044FAA04}"/>
                </a:ext>
              </a:extLst>
            </p:cNvPr>
            <p:cNvSpPr txBox="1"/>
            <p:nvPr/>
          </p:nvSpPr>
          <p:spPr>
            <a:xfrm>
              <a:off x="1568746" y="1485900"/>
              <a:ext cx="15973467" cy="677108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๗.๑.๓	สื่อออนไลน์สะดวกและรวดเร็ว สามารถใช้งานได้ทุกเมื่อที่เราต้องการ 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ไม่ต้องเดินทางไปหากันก็สามารถสื่อสาร และรับส่งเรื่องราวถึงกันได้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อย่างสะดวกและรวดเร็ว</a:t>
              </a:r>
            </a:p>
            <a:p>
              <a:pPr>
                <a:tabLst>
                  <a:tab pos="1608138" algn="l"/>
                </a:tabLst>
                <a:defRPr/>
              </a:pPr>
              <a:endParaRPr lang="th-TH" sz="44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๗.๑.๔	สื่อออนไลน์ไม่มีวันหยุด ไม่มีข้อจำกัดในเรื่องของวันและ เวลาทำงาน 	สามารถใช้งานและเข้าถึงข้อมูลได้ตลอดเวลา </a:t>
              </a:r>
            </a:p>
            <a:p>
              <a:pPr>
                <a:tabLst>
                  <a:tab pos="1608138" algn="l"/>
                </a:tabLst>
                <a:defRPr/>
              </a:pPr>
              <a:endParaRPr lang="th-TH" sz="44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๗.๑.๕	สื่อออนไลน์ช่วยสร้างความน่าเชื่อถือให้กับองค์กร การใช้สื่อออนไลน์ใน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การประชาสัมพันธ์และการสื่อสารช่วยสร้างความน่าเชื่อถือ รวมทั้ง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ความเข้าใจในองค์กรอย่างมีประสิทธิภาพ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565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82DDE4F6-1316-8BEA-7C17-003FE94DC14B}"/>
              </a:ext>
            </a:extLst>
          </p:cNvPr>
          <p:cNvGrpSpPr/>
          <p:nvPr/>
        </p:nvGrpSpPr>
        <p:grpSpPr>
          <a:xfrm>
            <a:off x="1209368" y="1279714"/>
            <a:ext cx="16332845" cy="2997845"/>
            <a:chOff x="1209368" y="1028700"/>
            <a:chExt cx="16332845" cy="2693045"/>
          </a:xfrm>
        </p:grpSpPr>
        <p:sp>
          <p:nvSpPr>
            <p:cNvPr id="17" name="Rounded Rectangle 12">
              <a:extLst>
                <a:ext uri="{FF2B5EF4-FFF2-40B4-BE49-F238E27FC236}">
                  <a16:creationId xmlns:a16="http://schemas.microsoft.com/office/drawing/2014/main" id="{40A73D29-F0AE-229C-0177-20F75B717EA1}"/>
                </a:ext>
              </a:extLst>
            </p:cNvPr>
            <p:cNvSpPr/>
            <p:nvPr/>
          </p:nvSpPr>
          <p:spPr>
            <a:xfrm>
              <a:off x="1209368" y="1028700"/>
              <a:ext cx="16011832" cy="2693045"/>
            </a:xfrm>
            <a:prstGeom prst="roundRect">
              <a:avLst>
                <a:gd name="adj" fmla="val 6133"/>
              </a:avLst>
            </a:prstGeom>
            <a:solidFill>
              <a:sysClr val="window" lastClr="FFFFFF"/>
            </a:solidFill>
            <a:ln w="63500" cap="flat" cmpd="sng" algn="ctr">
              <a:solidFill>
                <a:srgbClr val="FBA2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4" name="TextBox 10">
              <a:extLst>
                <a:ext uri="{FF2B5EF4-FFF2-40B4-BE49-F238E27FC236}">
                  <a16:creationId xmlns:a16="http://schemas.microsoft.com/office/drawing/2014/main" id="{96F1A50A-B29C-E3CE-C9F0-EA93044FAA04}"/>
                </a:ext>
              </a:extLst>
            </p:cNvPr>
            <p:cNvSpPr txBox="1"/>
            <p:nvPr/>
          </p:nvSpPr>
          <p:spPr>
            <a:xfrm>
              <a:off x="1568746" y="1498845"/>
              <a:ext cx="15973467" cy="20313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๗.๑.๖	สื่อออนไลน์ช่วยให้การตัดสินใจง่ายขึ้น สื่อออนไลน์ช่วยให้ผู้ใช้ระบบ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สามารถตัดสินใจได้ง่ายขึ้น เช่น การเปรียบเทียบข้อมูลเกี่ยวกับการซื้อ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สินค้า การเรียนรู้ข้อมูลที่จำเป็นก่อนตัดสินใจ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A3BBC39F-F7D3-63A6-82C5-F928BCDD0F6B}"/>
              </a:ext>
            </a:extLst>
          </p:cNvPr>
          <p:cNvGrpSpPr/>
          <p:nvPr/>
        </p:nvGrpSpPr>
        <p:grpSpPr>
          <a:xfrm>
            <a:off x="1447800" y="4764072"/>
            <a:ext cx="11972083" cy="1747263"/>
            <a:chOff x="1789049" y="2107181"/>
            <a:chExt cx="11972083" cy="1747263"/>
          </a:xfrm>
          <a:solidFill>
            <a:srgbClr val="92D050"/>
          </a:solidFill>
        </p:grpSpPr>
        <p:sp>
          <p:nvSpPr>
            <p:cNvPr id="5" name="Rounded Rectangle 11">
              <a:extLst>
                <a:ext uri="{FF2B5EF4-FFF2-40B4-BE49-F238E27FC236}">
                  <a16:creationId xmlns:a16="http://schemas.microsoft.com/office/drawing/2014/main" id="{BD34E085-3458-3090-C7B6-EB0B07A58536}"/>
                </a:ext>
              </a:extLst>
            </p:cNvPr>
            <p:cNvSpPr/>
            <p:nvPr/>
          </p:nvSpPr>
          <p:spPr>
            <a:xfrm>
              <a:off x="1789049" y="2107181"/>
              <a:ext cx="10545838" cy="1747263"/>
            </a:xfrm>
            <a:prstGeom prst="roundRect">
              <a:avLst/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9" name="TextBox 10">
              <a:extLst>
                <a:ext uri="{FF2B5EF4-FFF2-40B4-BE49-F238E27FC236}">
                  <a16:creationId xmlns:a16="http://schemas.microsoft.com/office/drawing/2014/main" id="{D43EE44A-31F2-2F07-2D6A-CA2F7B9A1A85}"/>
                </a:ext>
              </a:extLst>
            </p:cNvPr>
            <p:cNvSpPr txBox="1"/>
            <p:nvPr/>
          </p:nvSpPr>
          <p:spPr>
            <a:xfrm>
              <a:off x="2016819" y="2417683"/>
              <a:ext cx="11744313" cy="70173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165225" algn="l"/>
                </a:tabLst>
                <a:defRPr/>
              </a:pPr>
              <a:r>
                <a:rPr lang="th-TH" sz="4000" b="1" dirty="0">
                  <a:solidFill>
                    <a:schemeClr val="bg1"/>
                  </a:solidFill>
                  <a:latin typeface="Opun Mai Bold" panose="020B0604020202020204" charset="-34"/>
                  <a:cs typeface="Opun Mai Bold" panose="020B0604020202020204" charset="-34"/>
                  <a:sym typeface="Opun Mai Semi-Bold"/>
                </a:rPr>
                <a:t>๗.๒	ข้อจำกัดของการสื่อสารผ่านสื่อออนไลน์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896E36F-8F33-3DF4-8448-28F5FCF8BAFC}"/>
              </a:ext>
            </a:extLst>
          </p:cNvPr>
          <p:cNvGrpSpPr/>
          <p:nvPr/>
        </p:nvGrpSpPr>
        <p:grpSpPr>
          <a:xfrm>
            <a:off x="1944751" y="5955655"/>
            <a:ext cx="15306687" cy="2997845"/>
            <a:chOff x="2286000" y="3441729"/>
            <a:chExt cx="15306687" cy="2693045"/>
          </a:xfrm>
        </p:grpSpPr>
        <p:sp>
          <p:nvSpPr>
            <p:cNvPr id="11" name="Rounded Rectangle 12">
              <a:extLst>
                <a:ext uri="{FF2B5EF4-FFF2-40B4-BE49-F238E27FC236}">
                  <a16:creationId xmlns:a16="http://schemas.microsoft.com/office/drawing/2014/main" id="{49CAB55C-1975-C669-206E-95F70F894440}"/>
                </a:ext>
              </a:extLst>
            </p:cNvPr>
            <p:cNvSpPr/>
            <p:nvPr/>
          </p:nvSpPr>
          <p:spPr>
            <a:xfrm>
              <a:off x="2286000" y="3441729"/>
              <a:ext cx="15306687" cy="2693045"/>
            </a:xfrm>
            <a:prstGeom prst="roundRect">
              <a:avLst>
                <a:gd name="adj" fmla="val 6133"/>
              </a:avLst>
            </a:prstGeom>
            <a:solidFill>
              <a:sysClr val="window" lastClr="FFFFFF"/>
            </a:solidFill>
            <a:ln w="63500" cap="flat" cmpd="sng" algn="ctr">
              <a:solidFill>
                <a:srgbClr val="92D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D48EB5CE-042F-044D-8289-2F90925FA488}"/>
                </a:ext>
              </a:extLst>
            </p:cNvPr>
            <p:cNvSpPr txBox="1"/>
            <p:nvPr/>
          </p:nvSpPr>
          <p:spPr>
            <a:xfrm>
              <a:off x="2552965" y="3938231"/>
              <a:ext cx="14660141" cy="2031325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๗.๒.๑	สื่อออนไลน์ทำให้ผู้ใช้งานอินเทอร์เน็ตอยู่ในโลกความเป็นส่วนตัว</a:t>
              </a: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มากเกินไป ขาดทักษะการสื่อสารกับคนในสังคมจริง และอาจจะ</a:t>
              </a: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ไม่สามารถสื่อสารกับผู้อื่นได้อย่างชาญฉลาด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6365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896E36F-8F33-3DF4-8448-28F5FCF8BAFC}"/>
              </a:ext>
            </a:extLst>
          </p:cNvPr>
          <p:cNvGrpSpPr/>
          <p:nvPr/>
        </p:nvGrpSpPr>
        <p:grpSpPr>
          <a:xfrm>
            <a:off x="1914513" y="1409700"/>
            <a:ext cx="14927106" cy="6248400"/>
            <a:chOff x="2286000" y="3822729"/>
            <a:chExt cx="14927106" cy="6248400"/>
          </a:xfrm>
        </p:grpSpPr>
        <p:sp>
          <p:nvSpPr>
            <p:cNvPr id="11" name="Rounded Rectangle 12">
              <a:extLst>
                <a:ext uri="{FF2B5EF4-FFF2-40B4-BE49-F238E27FC236}">
                  <a16:creationId xmlns:a16="http://schemas.microsoft.com/office/drawing/2014/main" id="{49CAB55C-1975-C669-206E-95F70F894440}"/>
                </a:ext>
              </a:extLst>
            </p:cNvPr>
            <p:cNvSpPr/>
            <p:nvPr/>
          </p:nvSpPr>
          <p:spPr>
            <a:xfrm>
              <a:off x="2286000" y="3822729"/>
              <a:ext cx="14927106" cy="6248400"/>
            </a:xfrm>
            <a:prstGeom prst="roundRect">
              <a:avLst>
                <a:gd name="adj" fmla="val 6133"/>
              </a:avLst>
            </a:prstGeom>
            <a:solidFill>
              <a:sysClr val="window" lastClr="FFFFFF"/>
            </a:solidFill>
            <a:ln w="63500" cap="flat" cmpd="sng" algn="ctr">
              <a:solidFill>
                <a:srgbClr val="92D05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2" name="TextBox 10">
              <a:extLst>
                <a:ext uri="{FF2B5EF4-FFF2-40B4-BE49-F238E27FC236}">
                  <a16:creationId xmlns:a16="http://schemas.microsoft.com/office/drawing/2014/main" id="{D48EB5CE-042F-044D-8289-2F90925FA488}"/>
                </a:ext>
              </a:extLst>
            </p:cNvPr>
            <p:cNvSpPr txBox="1"/>
            <p:nvPr/>
          </p:nvSpPr>
          <p:spPr>
            <a:xfrm>
              <a:off x="2552965" y="4197061"/>
              <a:ext cx="14660141" cy="5416868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๗.๒.๒	สื่อออนไลน์ทำให้การละเมิดศีลธรรมได้บ่อยครั้ง เนื่องจากบางคน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เลือกที่จะโพสต์หรือค้นหาเนื้อหาที่อาจก่อให้เกิดการละเมิดศีลธรรม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หรือขัดต่อความสุภาพ เพื่อความบันเทิงส่วนตัว</a:t>
              </a:r>
            </a:p>
            <a:p>
              <a:pPr>
                <a:tabLst>
                  <a:tab pos="1608138" algn="l"/>
                </a:tabLst>
                <a:defRPr/>
              </a:pPr>
              <a:endParaRPr lang="th-TH" sz="4400" b="1" dirty="0">
                <a:solidFill>
                  <a:srgbClr val="0070C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endParaRP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๗.๒.๓	สื่อออนไลน์เป็นช่องทางที่ง่ายต่อการกระทำของมิจฉาชีพ สื่อออนไลน์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อาจเป็นพื้นที่สำหรับมิจฉาชีพหลากหลายรูปแบบที่อาจมีการละเมิด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ความเป็นส่วนตัวของผู้อื่น หรือทำสิ่งผิดกฎหมาย เช่น การหลอกให้</a:t>
              </a:r>
            </a:p>
            <a:p>
              <a:pPr>
                <a:tabLst>
                  <a:tab pos="1608138" algn="l"/>
                </a:tabLst>
                <a:defRPr/>
              </a:pPr>
              <a:r>
                <a:rPr lang="th-TH" sz="4400" b="1" dirty="0">
                  <a:solidFill>
                    <a:srgbClr val="0070C0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	กดลิงก์จนเงินในบัญชีหายไปได้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5949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>
            <a:off x="-82296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DCEBA85-BC53-864E-9F71-5DDBBB6DD253}"/>
              </a:ext>
            </a:extLst>
          </p:cNvPr>
          <p:cNvGrpSpPr/>
          <p:nvPr/>
        </p:nvGrpSpPr>
        <p:grpSpPr>
          <a:xfrm>
            <a:off x="970374" y="394211"/>
            <a:ext cx="16309820" cy="2899184"/>
            <a:chOff x="1498598" y="2734461"/>
            <a:chExt cx="16309820" cy="28991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17D8848-9085-823C-1D89-0D8867485D23}"/>
                </a:ext>
              </a:extLst>
            </p:cNvPr>
            <p:cNvGrpSpPr/>
            <p:nvPr/>
          </p:nvGrpSpPr>
          <p:grpSpPr>
            <a:xfrm>
              <a:off x="1498598" y="2734461"/>
              <a:ext cx="14193425" cy="2899183"/>
              <a:chOff x="3557403" y="2614935"/>
              <a:chExt cx="7062595" cy="1751532"/>
            </a:xfrm>
          </p:grpSpPr>
          <p:sp>
            <p:nvSpPr>
              <p:cNvPr id="12" name="Rounded Rectangle 73">
                <a:extLst>
                  <a:ext uri="{FF2B5EF4-FFF2-40B4-BE49-F238E27FC236}">
                    <a16:creationId xmlns:a16="http://schemas.microsoft.com/office/drawing/2014/main" id="{643D3EE2-1AB1-0217-90D8-FD6030C315C7}"/>
                  </a:ext>
                </a:extLst>
              </p:cNvPr>
              <p:cNvSpPr/>
              <p:nvPr/>
            </p:nvSpPr>
            <p:spPr>
              <a:xfrm>
                <a:off x="3980072" y="2913012"/>
                <a:ext cx="6639926" cy="145345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3" name="Round Same Side Corner Rectangle 16">
                <a:extLst>
                  <a:ext uri="{FF2B5EF4-FFF2-40B4-BE49-F238E27FC236}">
                    <a16:creationId xmlns:a16="http://schemas.microsoft.com/office/drawing/2014/main" id="{93B26F8F-BF4B-307C-9A40-85C957B43865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4" name="Rounded Rectangle 2">
                <a:extLst>
                  <a:ext uri="{FF2B5EF4-FFF2-40B4-BE49-F238E27FC236}">
                    <a16:creationId xmlns:a16="http://schemas.microsoft.com/office/drawing/2014/main" id="{B07DFE6C-6558-500F-B448-07C051D7BA2E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52A423ED-72E6-78F3-F835-3491EDEDDA43}"/>
                </a:ext>
              </a:extLst>
            </p:cNvPr>
            <p:cNvSpPr txBox="1"/>
            <p:nvPr/>
          </p:nvSpPr>
          <p:spPr>
            <a:xfrm>
              <a:off x="4100432" y="3244529"/>
              <a:ext cx="13707986" cy="238911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ct val="145000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หลักการและแนวทางการใช้ภาษาผ่าน</a:t>
              </a:r>
              <a:b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</a:b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สื่อออนไลน์อย่างสร้างสรรค์</a:t>
              </a:r>
            </a:p>
          </p:txBody>
        </p:sp>
        <p:sp>
          <p:nvSpPr>
            <p:cNvPr id="11" name="TextBox 57">
              <a:extLst>
                <a:ext uri="{FF2B5EF4-FFF2-40B4-BE49-F238E27FC236}">
                  <a16:creationId xmlns:a16="http://schemas.microsoft.com/office/drawing/2014/main" id="{F1611F8A-BC1C-69AB-19FF-4C57D2A047D7}"/>
                </a:ext>
              </a:extLst>
            </p:cNvPr>
            <p:cNvSpPr txBox="1"/>
            <p:nvPr/>
          </p:nvSpPr>
          <p:spPr>
            <a:xfrm>
              <a:off x="2317273" y="3015376"/>
              <a:ext cx="1251105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๘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18FB95B-F680-234A-3C58-CE6ACC28AD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3467100"/>
            <a:ext cx="3849626" cy="6416041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88FDF300-E1A4-310D-055E-499BB61E5F73}"/>
              </a:ext>
            </a:extLst>
          </p:cNvPr>
          <p:cNvGrpSpPr/>
          <p:nvPr/>
        </p:nvGrpSpPr>
        <p:grpSpPr>
          <a:xfrm>
            <a:off x="5257800" y="4000500"/>
            <a:ext cx="8801100" cy="4038600"/>
            <a:chOff x="4229100" y="4000500"/>
            <a:chExt cx="8801100" cy="4038600"/>
          </a:xfrm>
        </p:grpSpPr>
        <p:sp>
          <p:nvSpPr>
            <p:cNvPr id="16" name="Speech Bubble: Rectangle with Corners Rounded 15">
              <a:extLst>
                <a:ext uri="{FF2B5EF4-FFF2-40B4-BE49-F238E27FC236}">
                  <a16:creationId xmlns:a16="http://schemas.microsoft.com/office/drawing/2014/main" id="{2F050187-DB7D-DA1D-CE99-38DB0C1EDB8E}"/>
                </a:ext>
              </a:extLst>
            </p:cNvPr>
            <p:cNvSpPr/>
            <p:nvPr/>
          </p:nvSpPr>
          <p:spPr>
            <a:xfrm>
              <a:off x="4229100" y="4000500"/>
              <a:ext cx="8801100" cy="4038600"/>
            </a:xfrm>
            <a:prstGeom prst="wedgeRoundRectCallout">
              <a:avLst>
                <a:gd name="adj1" fmla="val -60596"/>
                <a:gd name="adj2" fmla="val -14810"/>
                <a:gd name="adj3" fmla="val 16667"/>
              </a:avLst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A5DF06D-2632-7894-48F0-4700907FABA4}"/>
                </a:ext>
              </a:extLst>
            </p:cNvPr>
            <p:cNvGrpSpPr/>
            <p:nvPr/>
          </p:nvGrpSpPr>
          <p:grpSpPr>
            <a:xfrm>
              <a:off x="5055911" y="4400582"/>
              <a:ext cx="7745689" cy="971518"/>
              <a:chOff x="5055911" y="2821991"/>
              <a:chExt cx="7745689" cy="971518"/>
            </a:xfrm>
          </p:grpSpPr>
          <p:sp>
            <p:nvSpPr>
              <p:cNvPr id="19" name="Oval 18">
                <a:extLst>
                  <a:ext uri="{FF2B5EF4-FFF2-40B4-BE49-F238E27FC236}">
                    <a16:creationId xmlns:a16="http://schemas.microsoft.com/office/drawing/2014/main" id="{5A72B42E-B42E-2FDB-A6F6-644877041F5D}"/>
                  </a:ext>
                </a:extLst>
              </p:cNvPr>
              <p:cNvSpPr/>
              <p:nvPr/>
            </p:nvSpPr>
            <p:spPr>
              <a:xfrm>
                <a:off x="5055911" y="2942394"/>
                <a:ext cx="851115" cy="851115"/>
              </a:xfrm>
              <a:prstGeom prst="ellipse">
                <a:avLst/>
              </a:prstGeom>
              <a:solidFill>
                <a:srgbClr val="FF0066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altLang="ko-KR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rPr>
                  <a:t>๑</a:t>
                </a:r>
                <a:endParaRPr kumimoji="0" lang="ko-KR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0" name="TextBox 10">
                <a:extLst>
                  <a:ext uri="{FF2B5EF4-FFF2-40B4-BE49-F238E27FC236}">
                    <a16:creationId xmlns:a16="http://schemas.microsoft.com/office/drawing/2014/main" id="{10F502F4-C644-B1B4-8C9B-12888744FC7E}"/>
                  </a:ext>
                </a:extLst>
              </p:cNvPr>
              <p:cNvSpPr txBox="1"/>
              <p:nvPr/>
            </p:nvSpPr>
            <p:spPr>
              <a:xfrm>
                <a:off x="6122711" y="2821991"/>
                <a:ext cx="6678889" cy="92256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thaiDist" defTabSz="914400" rtl="0" eaLnBrk="1" fontAlgn="auto" latinLnBrk="0" hangingPunct="1">
                  <a:lnSpc>
                    <a:spcPct val="13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162050" algn="l"/>
                  </a:tabLst>
                  <a:defRPr/>
                </a:pPr>
                <a:r>
                  <a:rPr lang="th-TH" sz="48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หลักการและแนวปฏิบัติทั่วไป</a:t>
                </a: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37D75FD7-00DE-077E-F8A5-A35CA82EBBF5}"/>
                </a:ext>
              </a:extLst>
            </p:cNvPr>
            <p:cNvGrpSpPr/>
            <p:nvPr/>
          </p:nvGrpSpPr>
          <p:grpSpPr>
            <a:xfrm>
              <a:off x="5055911" y="5300012"/>
              <a:ext cx="6755089" cy="1075603"/>
              <a:chOff x="5055911" y="2807021"/>
              <a:chExt cx="6755089" cy="1075603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78D9CF7C-F947-74A4-DA57-7053D26C38E4}"/>
                  </a:ext>
                </a:extLst>
              </p:cNvPr>
              <p:cNvSpPr/>
              <p:nvPr/>
            </p:nvSpPr>
            <p:spPr>
              <a:xfrm>
                <a:off x="5055911" y="3031509"/>
                <a:ext cx="851115" cy="851115"/>
              </a:xfrm>
              <a:prstGeom prst="ellipse">
                <a:avLst/>
              </a:prstGeom>
              <a:solidFill>
                <a:srgbClr val="FF0066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altLang="ko-KR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rPr>
                  <a:t>๒</a:t>
                </a:r>
                <a:endParaRPr kumimoji="0" lang="ko-KR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3" name="TextBox 10">
                <a:extLst>
                  <a:ext uri="{FF2B5EF4-FFF2-40B4-BE49-F238E27FC236}">
                    <a16:creationId xmlns:a16="http://schemas.microsoft.com/office/drawing/2014/main" id="{F6209307-7EFE-EBB1-68C3-1E6AEDA1DD86}"/>
                  </a:ext>
                </a:extLst>
              </p:cNvPr>
              <p:cNvSpPr txBox="1"/>
              <p:nvPr/>
            </p:nvSpPr>
            <p:spPr>
              <a:xfrm>
                <a:off x="6122711" y="2807021"/>
                <a:ext cx="5688289" cy="92256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thaiDist" defTabSz="914400" rtl="0" eaLnBrk="1" fontAlgn="auto" latinLnBrk="0" hangingPunct="1">
                  <a:lnSpc>
                    <a:spcPct val="13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162050" algn="l"/>
                  </a:tabLst>
                  <a:defRPr/>
                </a:pPr>
                <a:r>
                  <a:rPr lang="th-TH" sz="48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หลักการส่งต่อข้อมูล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42CD4A4-255D-F885-1933-E5B91E6F3839}"/>
                </a:ext>
              </a:extLst>
            </p:cNvPr>
            <p:cNvGrpSpPr/>
            <p:nvPr/>
          </p:nvGrpSpPr>
          <p:grpSpPr>
            <a:xfrm>
              <a:off x="5055911" y="6331441"/>
              <a:ext cx="6602689" cy="1021859"/>
              <a:chOff x="5055911" y="2924050"/>
              <a:chExt cx="6602689" cy="1021859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A3FE21D5-A376-2559-239C-F4787393E922}"/>
                  </a:ext>
                </a:extLst>
              </p:cNvPr>
              <p:cNvSpPr/>
              <p:nvPr/>
            </p:nvSpPr>
            <p:spPr>
              <a:xfrm>
                <a:off x="5055911" y="3094794"/>
                <a:ext cx="851115" cy="851115"/>
              </a:xfrm>
              <a:prstGeom prst="ellipse">
                <a:avLst/>
              </a:prstGeom>
              <a:solidFill>
                <a:srgbClr val="FF0066"/>
              </a:solidFill>
              <a:ln w="38100" cap="flat" cmpd="sng" algn="ctr">
                <a:noFill/>
                <a:prstDash val="solid"/>
                <a:miter lim="800000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altLang="ko-KR" sz="48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H-Chara" panose="02000000000000000000" pitchFamily="50" charset="0"/>
                    <a:ea typeface="Arial Unicode MS"/>
                    <a:cs typeface="TH-Chara" panose="02000000000000000000" pitchFamily="50" charset="0"/>
                  </a:rPr>
                  <a:t>๓</a:t>
                </a:r>
                <a:endParaRPr kumimoji="0" lang="ko-KR" alt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</a:endParaRPr>
              </a:p>
            </p:txBody>
          </p:sp>
          <p:sp>
            <p:nvSpPr>
              <p:cNvPr id="26" name="TextBox 10">
                <a:extLst>
                  <a:ext uri="{FF2B5EF4-FFF2-40B4-BE49-F238E27FC236}">
                    <a16:creationId xmlns:a16="http://schemas.microsoft.com/office/drawing/2014/main" id="{064FB3F3-EF8F-778D-48A3-AB75DDDBCCAA}"/>
                  </a:ext>
                </a:extLst>
              </p:cNvPr>
              <p:cNvSpPr txBox="1"/>
              <p:nvPr/>
            </p:nvSpPr>
            <p:spPr>
              <a:xfrm>
                <a:off x="6122711" y="2924050"/>
                <a:ext cx="5535889" cy="922560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thaiDist" defTabSz="914400" rtl="0" eaLnBrk="1" fontAlgn="auto" latinLnBrk="0" hangingPunct="1">
                  <a:lnSpc>
                    <a:spcPct val="13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>
                    <a:tab pos="1162050" algn="l"/>
                  </a:tabLst>
                  <a:defRPr/>
                </a:pPr>
                <a:r>
                  <a:rPr lang="th-TH" sz="48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หลักความรับผิดชอบ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913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473" name="Oval 1472">
            <a:extLst>
              <a:ext uri="{FF2B5EF4-FFF2-40B4-BE49-F238E27FC236}">
                <a16:creationId xmlns:a16="http://schemas.microsoft.com/office/drawing/2014/main" id="{B89005F3-9DDE-4108-8229-D4CCCB5C0DF0}"/>
              </a:ext>
            </a:extLst>
          </p:cNvPr>
          <p:cNvSpPr/>
          <p:nvPr/>
        </p:nvSpPr>
        <p:spPr>
          <a:xfrm>
            <a:off x="4817513" y="266948"/>
            <a:ext cx="12903200" cy="9880600"/>
          </a:xfrm>
          <a:prstGeom prst="ellipse">
            <a:avLst/>
          </a:prstGeom>
          <a:noFill/>
          <a:ln>
            <a:solidFill>
              <a:srgbClr val="3D5C6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6554" name="Oval 26553">
            <a:extLst>
              <a:ext uri="{FF2B5EF4-FFF2-40B4-BE49-F238E27FC236}">
                <a16:creationId xmlns:a16="http://schemas.microsoft.com/office/drawing/2014/main" id="{F2759971-AACD-4721-AF48-CFC4EB01E6E8}"/>
              </a:ext>
            </a:extLst>
          </p:cNvPr>
          <p:cNvSpPr/>
          <p:nvPr/>
        </p:nvSpPr>
        <p:spPr>
          <a:xfrm>
            <a:off x="4665113" y="114548"/>
            <a:ext cx="12903200" cy="988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471" name="Rectangle 1470">
            <a:extLst>
              <a:ext uri="{FF2B5EF4-FFF2-40B4-BE49-F238E27FC236}">
                <a16:creationId xmlns:a16="http://schemas.microsoft.com/office/drawing/2014/main" id="{55ED5CD3-4F03-4048-9D3A-0252820CF935}"/>
              </a:ext>
            </a:extLst>
          </p:cNvPr>
          <p:cNvSpPr/>
          <p:nvPr/>
        </p:nvSpPr>
        <p:spPr>
          <a:xfrm>
            <a:off x="6252613" y="-31801"/>
            <a:ext cx="9728200" cy="2221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8000" b="1" dirty="0">
                <a:solidFill>
                  <a:srgbClr val="503A9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un Mai Bold" panose="020B0604020202020204" charset="-34"/>
                <a:cs typeface="Opun Mai Bold" panose="020B0604020202020204" charset="-34"/>
              </a:rPr>
              <a:t>สาระการเรียนรู้</a:t>
            </a:r>
          </a:p>
        </p:txBody>
      </p:sp>
      <p:sp>
        <p:nvSpPr>
          <p:cNvPr id="8" name="Freeform 2"/>
          <p:cNvSpPr/>
          <p:nvPr/>
        </p:nvSpPr>
        <p:spPr>
          <a:xfrm flipH="1">
            <a:off x="14719302" y="202320"/>
            <a:ext cx="3001411" cy="3519778"/>
          </a:xfrm>
          <a:custGeom>
            <a:avLst/>
            <a:gdLst/>
            <a:ahLst/>
            <a:cxnLst/>
            <a:rect l="l" t="t" r="r" b="b"/>
            <a:pathLst>
              <a:path w="3001411" h="3519778">
                <a:moveTo>
                  <a:pt x="3001410" y="0"/>
                </a:moveTo>
                <a:lnTo>
                  <a:pt x="0" y="0"/>
                </a:lnTo>
                <a:lnTo>
                  <a:pt x="0" y="3519779"/>
                </a:lnTo>
                <a:lnTo>
                  <a:pt x="3001410" y="3519779"/>
                </a:lnTo>
                <a:lnTo>
                  <a:pt x="300141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DEE5596-0747-9738-6A41-2FE5CA1C2C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58" y="-210744"/>
            <a:ext cx="3238500" cy="3238500"/>
          </a:xfrm>
          <a:prstGeom prst="rect">
            <a:avLst/>
          </a:prstGeom>
        </p:spPr>
      </p:pic>
      <p:sp>
        <p:nvSpPr>
          <p:cNvPr id="13" name="Freeform 3">
            <a:extLst>
              <a:ext uri="{FF2B5EF4-FFF2-40B4-BE49-F238E27FC236}">
                <a16:creationId xmlns:a16="http://schemas.microsoft.com/office/drawing/2014/main" id="{3C6328A7-B32A-26FF-C4A2-DAC4D8D42BE2}"/>
              </a:ext>
            </a:extLst>
          </p:cNvPr>
          <p:cNvSpPr/>
          <p:nvPr/>
        </p:nvSpPr>
        <p:spPr>
          <a:xfrm>
            <a:off x="4817513" y="8008318"/>
            <a:ext cx="1893996" cy="2221104"/>
          </a:xfrm>
          <a:custGeom>
            <a:avLst/>
            <a:gdLst/>
            <a:ahLst/>
            <a:cxnLst/>
            <a:rect l="l" t="t" r="r" b="b"/>
            <a:pathLst>
              <a:path w="2703988" h="3170988">
                <a:moveTo>
                  <a:pt x="0" y="0"/>
                </a:moveTo>
                <a:lnTo>
                  <a:pt x="2703988" y="0"/>
                </a:lnTo>
                <a:lnTo>
                  <a:pt x="2703988" y="3170989"/>
                </a:lnTo>
                <a:lnTo>
                  <a:pt x="0" y="317098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226A7B5-83F5-35BE-5C71-1053EAA3B1B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6" b="40720"/>
          <a:stretch/>
        </p:blipFill>
        <p:spPr>
          <a:xfrm>
            <a:off x="0" y="-1189969"/>
            <a:ext cx="9734764" cy="11476969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2DD34C98-B479-961C-71AE-4EEE66D218E9}"/>
              </a:ext>
            </a:extLst>
          </p:cNvPr>
          <p:cNvGrpSpPr/>
          <p:nvPr/>
        </p:nvGrpSpPr>
        <p:grpSpPr>
          <a:xfrm>
            <a:off x="6473102" y="2159301"/>
            <a:ext cx="10086752" cy="879318"/>
            <a:chOff x="18436984" y="1671789"/>
            <a:chExt cx="10086752" cy="87931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01B82C0-B346-5B8B-8049-42E4ABC8DBC4}"/>
                </a:ext>
              </a:extLst>
            </p:cNvPr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๑.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B0C8C0F-91F9-C984-D1E3-551D779A8D20}"/>
                </a:ext>
              </a:extLst>
            </p:cNvPr>
            <p:cNvSpPr txBox="1"/>
            <p:nvPr/>
          </p:nvSpPr>
          <p:spPr>
            <a:xfrm>
              <a:off x="19346265" y="1671789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ความหมายของสื่อออนไลน์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87304C-7E7F-8E6D-7EBE-F175DA67076B}"/>
              </a:ext>
            </a:extLst>
          </p:cNvPr>
          <p:cNvGrpSpPr/>
          <p:nvPr/>
        </p:nvGrpSpPr>
        <p:grpSpPr>
          <a:xfrm>
            <a:off x="6027220" y="2971594"/>
            <a:ext cx="10086752" cy="839077"/>
            <a:chOff x="18436984" y="1712030"/>
            <a:chExt cx="10086752" cy="839077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8CCE4FBF-F683-D459-CF74-094B85468C9A}"/>
                </a:ext>
              </a:extLst>
            </p:cNvPr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๒.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668DE49-D106-6A0D-7C42-206A4F88D291}"/>
                </a:ext>
              </a:extLst>
            </p:cNvPr>
            <p:cNvSpPr txBox="1"/>
            <p:nvPr/>
          </p:nvSpPr>
          <p:spPr>
            <a:xfrm>
              <a:off x="19346265" y="1716130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ประเภทของสื่อออนไลน์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EC4F1269-6F88-CBCC-E570-9E465ACB86EF}"/>
              </a:ext>
            </a:extLst>
          </p:cNvPr>
          <p:cNvGrpSpPr/>
          <p:nvPr/>
        </p:nvGrpSpPr>
        <p:grpSpPr>
          <a:xfrm>
            <a:off x="6634667" y="3597406"/>
            <a:ext cx="10086752" cy="893390"/>
            <a:chOff x="18436984" y="1657717"/>
            <a:chExt cx="10086752" cy="89339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ED7B4D88-6BF5-A5F7-6A29-7643B051E6B2}"/>
                </a:ext>
              </a:extLst>
            </p:cNvPr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๓.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EF2CEBA-FF91-D318-87C2-504651C81FFE}"/>
                </a:ext>
              </a:extLst>
            </p:cNvPr>
            <p:cNvSpPr txBox="1"/>
            <p:nvPr/>
          </p:nvSpPr>
          <p:spPr>
            <a:xfrm>
              <a:off x="19346265" y="1657717"/>
              <a:ext cx="9177471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แอปพลิเคชันที่นิยมใช้ในสื่อออนไลน์</a:t>
              </a: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D1126D9-EDE3-A2F2-C26B-D6FE9FBECB8B}"/>
              </a:ext>
            </a:extLst>
          </p:cNvPr>
          <p:cNvGrpSpPr/>
          <p:nvPr/>
        </p:nvGrpSpPr>
        <p:grpSpPr>
          <a:xfrm>
            <a:off x="7300605" y="4438800"/>
            <a:ext cx="10086752" cy="839077"/>
            <a:chOff x="18436984" y="1712030"/>
            <a:chExt cx="10086752" cy="839077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6E1091DD-8D5C-1641-2B17-2439A972DEF2}"/>
                </a:ext>
              </a:extLst>
            </p:cNvPr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๔.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B3BA851-7A94-E522-7E31-094B44B5E980}"/>
                </a:ext>
              </a:extLst>
            </p:cNvPr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ทักษะภาษาที่ใช้ในการสื่อสารผ่านสื่อสังคมออนไลน์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5B312696-94D8-C7F0-66CE-69C85B677F4D}"/>
              </a:ext>
            </a:extLst>
          </p:cNvPr>
          <p:cNvGrpSpPr/>
          <p:nvPr/>
        </p:nvGrpSpPr>
        <p:grpSpPr>
          <a:xfrm>
            <a:off x="6473102" y="5227383"/>
            <a:ext cx="10086752" cy="839077"/>
            <a:chOff x="18436984" y="1712030"/>
            <a:chExt cx="10086752" cy="839077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3E780E5-2349-7DDA-DE46-E88EF63225D8}"/>
                </a:ext>
              </a:extLst>
            </p:cNvPr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๕.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BF0284B-DC92-9A5E-1C99-BDB6878862D5}"/>
                </a:ext>
              </a:extLst>
            </p:cNvPr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ข้อควรคำนึงในการใช้ภาษาในสื่อออนไลน์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7494861-6EF8-2944-44E7-AA8974DD5550}"/>
              </a:ext>
            </a:extLst>
          </p:cNvPr>
          <p:cNvGrpSpPr/>
          <p:nvPr/>
        </p:nvGrpSpPr>
        <p:grpSpPr>
          <a:xfrm>
            <a:off x="7103858" y="5976046"/>
            <a:ext cx="10086752" cy="1898895"/>
            <a:chOff x="18436984" y="1712030"/>
            <a:chExt cx="10086752" cy="189889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AE1169E-DE7D-64D6-617E-0216793BD51F}"/>
                </a:ext>
              </a:extLst>
            </p:cNvPr>
            <p:cNvSpPr/>
            <p:nvPr/>
          </p:nvSpPr>
          <p:spPr>
            <a:xfrm>
              <a:off x="18436984" y="1712030"/>
              <a:ext cx="839077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๖.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BF619D0-66BE-AED1-C210-9FA3C0561155}"/>
                </a:ext>
              </a:extLst>
            </p:cNvPr>
            <p:cNvSpPr txBox="1"/>
            <p:nvPr/>
          </p:nvSpPr>
          <p:spPr>
            <a:xfrm>
              <a:off x="19346265" y="1834477"/>
              <a:ext cx="9177471" cy="17764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พระราชบัญญัติว่าด้วยการกระทำความผิดเกี่ยวกับคอมพิวเตอร์ที่เกี่ยวข้องกับการสื่อสารภาษาในสื่อออนไลน์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5C23D97-6FBF-A005-900E-3024773C68BA}"/>
              </a:ext>
            </a:extLst>
          </p:cNvPr>
          <p:cNvGrpSpPr/>
          <p:nvPr/>
        </p:nvGrpSpPr>
        <p:grpSpPr>
          <a:xfrm>
            <a:off x="6711510" y="7513383"/>
            <a:ext cx="10198864" cy="839077"/>
            <a:chOff x="18324872" y="1712030"/>
            <a:chExt cx="10198864" cy="839077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B234787-04D4-24FD-D05B-3BA641C2622C}"/>
                </a:ext>
              </a:extLst>
            </p:cNvPr>
            <p:cNvSpPr/>
            <p:nvPr/>
          </p:nvSpPr>
          <p:spPr>
            <a:xfrm>
              <a:off x="18324872" y="1712030"/>
              <a:ext cx="951190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๗.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12336C3-32AF-FE33-48CE-50B6D8DB1C7E}"/>
                </a:ext>
              </a:extLst>
            </p:cNvPr>
            <p:cNvSpPr txBox="1"/>
            <p:nvPr/>
          </p:nvSpPr>
          <p:spPr>
            <a:xfrm>
              <a:off x="19346265" y="1834477"/>
              <a:ext cx="9177471" cy="653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ข้อดีและข้อจำกัดของการสื่อสารผ่านสื่อออนไลน์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869D48F-3776-D131-C008-3CDADF3298DF}"/>
              </a:ext>
            </a:extLst>
          </p:cNvPr>
          <p:cNvGrpSpPr/>
          <p:nvPr/>
        </p:nvGrpSpPr>
        <p:grpSpPr>
          <a:xfrm>
            <a:off x="7564950" y="8214423"/>
            <a:ext cx="10198864" cy="1337523"/>
            <a:chOff x="18324872" y="1712030"/>
            <a:chExt cx="10198864" cy="1337523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6840AEAB-3A33-80E3-DF08-589FFBAF331B}"/>
                </a:ext>
              </a:extLst>
            </p:cNvPr>
            <p:cNvSpPr/>
            <p:nvPr/>
          </p:nvSpPr>
          <p:spPr>
            <a:xfrm>
              <a:off x="18324872" y="1712030"/>
              <a:ext cx="951190" cy="839077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Opun Mai Bold" panose="020B0604020202020204" charset="-34"/>
                  <a:ea typeface="Arial Unicode MS"/>
                  <a:cs typeface="Opun Mai Bold" panose="020B0604020202020204" charset="-34"/>
                  <a:sym typeface="Opun Mai Semi-Bold"/>
                </a:rPr>
                <a:t>๘.</a:t>
              </a:r>
              <a:endParaRPr kumimoji="0" lang="en-US" sz="2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54AA9AB1-24FB-60C5-F3D8-B9C4A716D83F}"/>
                </a:ext>
              </a:extLst>
            </p:cNvPr>
            <p:cNvSpPr txBox="1"/>
            <p:nvPr/>
          </p:nvSpPr>
          <p:spPr>
            <a:xfrm>
              <a:off x="19346265" y="1834477"/>
              <a:ext cx="9177471" cy="121507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หลักการและแนวทางการใช้ภาษา</a:t>
              </a:r>
              <a:b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</a:br>
              <a:r>
                <a:rPr kumimoji="0" lang="th-TH" sz="3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Opun Mai Bold" panose="020B0604020202020204" charset="-34"/>
                  <a:ea typeface="Opun Mai Semi-Bold"/>
                  <a:cs typeface="Opun Mai Bold" panose="020B0604020202020204" charset="-34"/>
                  <a:sym typeface="Opun Mai Semi-Bold"/>
                </a:rPr>
                <a:t>ผ่านสื่อออนไลน์อย่างสร้างสรรค์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00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65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00"/>
                            </p:stCondLst>
                            <p:childTnLst>
                              <p:par>
                                <p:cTn id="4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00"/>
                            </p:stCondLst>
                            <p:childTnLst>
                              <p:par>
                                <p:cTn id="7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00"/>
                            </p:stCondLst>
                            <p:childTnLst>
                              <p:par>
                                <p:cTn id="8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3" grpId="0" animBg="1"/>
      <p:bldP spid="26554" grpId="0" animBg="1"/>
      <p:bldP spid="147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017FC0-2A0F-351D-490C-3ED200DFC3AD}"/>
              </a:ext>
            </a:extLst>
          </p:cNvPr>
          <p:cNvGrpSpPr/>
          <p:nvPr/>
        </p:nvGrpSpPr>
        <p:grpSpPr>
          <a:xfrm>
            <a:off x="970374" y="394212"/>
            <a:ext cx="16140223" cy="1595874"/>
            <a:chOff x="1498598" y="2734462"/>
            <a:chExt cx="16140223" cy="1595874"/>
          </a:xfrm>
        </p:grpSpPr>
        <p:grpSp>
          <p:nvGrpSpPr>
            <p:cNvPr id="2897" name="Group 2896">
              <a:extLst>
                <a:ext uri="{FF2B5EF4-FFF2-40B4-BE49-F238E27FC236}">
                  <a16:creationId xmlns:a16="http://schemas.microsoft.com/office/drawing/2014/main" id="{BFC0089B-233A-46FD-8258-18DDC19F1631}"/>
                </a:ext>
              </a:extLst>
            </p:cNvPr>
            <p:cNvGrpSpPr/>
            <p:nvPr/>
          </p:nvGrpSpPr>
          <p:grpSpPr>
            <a:xfrm>
              <a:off x="1498598" y="2734462"/>
              <a:ext cx="15793626" cy="1514205"/>
              <a:chOff x="3557403" y="2614935"/>
              <a:chExt cx="7858849" cy="914802"/>
            </a:xfrm>
          </p:grpSpPr>
          <p:sp>
            <p:nvSpPr>
              <p:cNvPr id="2898" name="Rounded Rectangle 73">
                <a:extLst>
                  <a:ext uri="{FF2B5EF4-FFF2-40B4-BE49-F238E27FC236}">
                    <a16:creationId xmlns:a16="http://schemas.microsoft.com/office/drawing/2014/main" id="{B77C2EA2-0871-4D82-9C9A-D5840138091F}"/>
                  </a:ext>
                </a:extLst>
              </p:cNvPr>
              <p:cNvSpPr/>
              <p:nvPr/>
            </p:nvSpPr>
            <p:spPr>
              <a:xfrm>
                <a:off x="3980071" y="2913012"/>
                <a:ext cx="74361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899" name="Round Same Side Corner Rectangle 16">
                <a:extLst>
                  <a:ext uri="{FF2B5EF4-FFF2-40B4-BE49-F238E27FC236}">
                    <a16:creationId xmlns:a16="http://schemas.microsoft.com/office/drawing/2014/main" id="{F128E970-8FAC-4D6D-A34F-A4278BC12E76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900" name="Rounded Rectangle 2">
                <a:extLst>
                  <a:ext uri="{FF2B5EF4-FFF2-40B4-BE49-F238E27FC236}">
                    <a16:creationId xmlns:a16="http://schemas.microsoft.com/office/drawing/2014/main" id="{D348FE25-AF86-4F2B-BAFF-975F63C02D30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21" name="TextBox 14">
              <a:extLst>
                <a:ext uri="{FF2B5EF4-FFF2-40B4-BE49-F238E27FC236}">
                  <a16:creationId xmlns:a16="http://schemas.microsoft.com/office/drawing/2014/main" id="{9F466FF7-7E95-118A-3040-55631EF2D31E}"/>
                </a:ext>
              </a:extLst>
            </p:cNvPr>
            <p:cNvSpPr txBox="1"/>
            <p:nvPr/>
          </p:nvSpPr>
          <p:spPr>
            <a:xfrm>
              <a:off x="4041438" y="2872245"/>
              <a:ext cx="13597383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1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ความหมายของสื่อออนไลน์</a:t>
              </a:r>
            </a:p>
          </p:txBody>
        </p:sp>
        <p:sp>
          <p:nvSpPr>
            <p:cNvPr id="22" name="TextBox 57">
              <a:extLst>
                <a:ext uri="{FF2B5EF4-FFF2-40B4-BE49-F238E27FC236}">
                  <a16:creationId xmlns:a16="http://schemas.microsoft.com/office/drawing/2014/main" id="{0E8A82F0-0D37-2ADC-A7D0-67F92845C84D}"/>
                </a:ext>
              </a:extLst>
            </p:cNvPr>
            <p:cNvSpPr txBox="1"/>
            <p:nvPr/>
          </p:nvSpPr>
          <p:spPr>
            <a:xfrm>
              <a:off x="2659389" y="2859512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๑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sp>
        <p:nvSpPr>
          <p:cNvPr id="14" name="TextBox 10">
            <a:extLst>
              <a:ext uri="{FF2B5EF4-FFF2-40B4-BE49-F238E27FC236}">
                <a16:creationId xmlns:a16="http://schemas.microsoft.com/office/drawing/2014/main" id="{7C5FB5B9-892F-F629-5A82-ECDDBDDC9C02}"/>
              </a:ext>
            </a:extLst>
          </p:cNvPr>
          <p:cNvSpPr txBox="1"/>
          <p:nvPr/>
        </p:nvSpPr>
        <p:spPr>
          <a:xfrm>
            <a:off x="1415142" y="2351428"/>
            <a:ext cx="15316201" cy="43088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thaiDi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</a:t>
            </a: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สื่อออนไลน์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หมายถึง สื่อดิจิทัลประเภทหนึ่งที่เป็นเครื่องมือในการปฏิบัติการทางสังคม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(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Social Tool)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โดยมีจุดประสงค์เพื่อใช้สื่อสารระหว่างบุคคลในเครือข่ายทางสังคม (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Social Network)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ผ่านทางเว็บไซต์ รวมถึงโปรแกรมประยุกต์ที่มีการเชื่อมต่อกับอินเทอร์เน็ตบนสื่อต่าง ๆ โดยต้องการให้เกิดการทำงานร่วมกัน</a:t>
            </a:r>
          </a:p>
          <a:p>
            <a:pPr marL="0" marR="0" lvl="0" indent="0" algn="thaiDi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ระหว่างผู้ส่งสารและผู้รับสารอย่างสร้างสรรค์</a:t>
            </a:r>
          </a:p>
          <a:p>
            <a:pPr marL="0" marR="0" lvl="0" indent="0" algn="thaiDi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เพื่อสร้างเนื้อหา (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User-Generated Content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 </a:t>
            </a: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: </a:t>
            </a:r>
            <a:endParaRPr lang="th-TH" sz="4000" b="1" dirty="0">
              <a:solidFill>
                <a:prstClr val="black"/>
              </a:solidFill>
              <a:latin typeface="TH-Chara" panose="02000000000000000000" pitchFamily="50" charset="0"/>
              <a:cs typeface="TH-Chara" panose="02000000000000000000" pitchFamily="50" charset="0"/>
              <a:sym typeface="Opun Mai Semi-Bold"/>
            </a:endParaRPr>
          </a:p>
          <a:p>
            <a:pPr marL="0" marR="0" lvl="0" indent="0" algn="thaiDi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UGC) </a:t>
            </a: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ในรูปแบบของข้อมูล ภาพ และเสียงขึ้นเอง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73EF51-868F-442A-5EEE-737C7A2464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6826" y="4541667"/>
            <a:ext cx="5943600" cy="564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>
            <a:off x="-822961" y="-259386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11049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" name="TextBox 10">
            <a:extLst>
              <a:ext uri="{FF2B5EF4-FFF2-40B4-BE49-F238E27FC236}">
                <a16:creationId xmlns:a16="http://schemas.microsoft.com/office/drawing/2014/main" id="{DCE617FA-9D43-A8D0-279B-A5E98DDFD7C6}"/>
              </a:ext>
            </a:extLst>
          </p:cNvPr>
          <p:cNvSpPr txBox="1"/>
          <p:nvPr/>
        </p:nvSpPr>
        <p:spPr>
          <a:xfrm>
            <a:off x="1463040" y="2169742"/>
            <a:ext cx="13525511" cy="17697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prstClr val="black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สื่อออนไลน์นั้นมีมากมายหลายประเภท โดยจะแตกต่างกันไปตามลักษณะและการใช้งาน ดังนี้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13E36E7-51B2-84E5-410F-40DD2E5F6A58}"/>
              </a:ext>
            </a:extLst>
          </p:cNvPr>
          <p:cNvGrpSpPr/>
          <p:nvPr/>
        </p:nvGrpSpPr>
        <p:grpSpPr>
          <a:xfrm>
            <a:off x="970374" y="394212"/>
            <a:ext cx="16250826" cy="1595874"/>
            <a:chOff x="1498598" y="2734462"/>
            <a:chExt cx="16250826" cy="159587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1353E43-CB61-F460-96D8-B9517BC1030F}"/>
                </a:ext>
              </a:extLst>
            </p:cNvPr>
            <p:cNvGrpSpPr/>
            <p:nvPr/>
          </p:nvGrpSpPr>
          <p:grpSpPr>
            <a:xfrm>
              <a:off x="1498598" y="2734462"/>
              <a:ext cx="11907425" cy="1514205"/>
              <a:chOff x="3557403" y="2614935"/>
              <a:chExt cx="5925090" cy="914802"/>
            </a:xfrm>
          </p:grpSpPr>
          <p:sp>
            <p:nvSpPr>
              <p:cNvPr id="11" name="Rounded Rectangle 73">
                <a:extLst>
                  <a:ext uri="{FF2B5EF4-FFF2-40B4-BE49-F238E27FC236}">
                    <a16:creationId xmlns:a16="http://schemas.microsoft.com/office/drawing/2014/main" id="{9AEA28F6-9C0A-838C-9CBA-C364BE8B10E0}"/>
                  </a:ext>
                </a:extLst>
              </p:cNvPr>
              <p:cNvSpPr/>
              <p:nvPr/>
            </p:nvSpPr>
            <p:spPr>
              <a:xfrm>
                <a:off x="3980072" y="2913012"/>
                <a:ext cx="550242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2" name="Round Same Side Corner Rectangle 16">
                <a:extLst>
                  <a:ext uri="{FF2B5EF4-FFF2-40B4-BE49-F238E27FC236}">
                    <a16:creationId xmlns:a16="http://schemas.microsoft.com/office/drawing/2014/main" id="{46A0E7AC-ED4E-75C1-BDA9-CBD9A9F8A592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2" name="Rounded Rectangle 2">
                <a:extLst>
                  <a:ext uri="{FF2B5EF4-FFF2-40B4-BE49-F238E27FC236}">
                    <a16:creationId xmlns:a16="http://schemas.microsoft.com/office/drawing/2014/main" id="{EB918179-6C4E-A1ED-54A1-0177B9F206BE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9" name="TextBox 14">
              <a:extLst>
                <a:ext uri="{FF2B5EF4-FFF2-40B4-BE49-F238E27FC236}">
                  <a16:creationId xmlns:a16="http://schemas.microsoft.com/office/drawing/2014/main" id="{98A66EBE-5DAF-A057-5976-7A2398061F53}"/>
                </a:ext>
              </a:extLst>
            </p:cNvPr>
            <p:cNvSpPr txBox="1"/>
            <p:nvPr/>
          </p:nvSpPr>
          <p:spPr>
            <a:xfrm>
              <a:off x="4041438" y="2872245"/>
              <a:ext cx="13707986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1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ประเภทของสื่อออนไลน์</a:t>
              </a:r>
            </a:p>
          </p:txBody>
        </p:sp>
        <p:sp>
          <p:nvSpPr>
            <p:cNvPr id="10" name="TextBox 57">
              <a:extLst>
                <a:ext uri="{FF2B5EF4-FFF2-40B4-BE49-F238E27FC236}">
                  <a16:creationId xmlns:a16="http://schemas.microsoft.com/office/drawing/2014/main" id="{933320B5-C887-1053-4365-69CF7D389CB1}"/>
                </a:ext>
              </a:extLst>
            </p:cNvPr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๒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sp>
        <p:nvSpPr>
          <p:cNvPr id="23" name="TextBox 10">
            <a:extLst>
              <a:ext uri="{FF2B5EF4-FFF2-40B4-BE49-F238E27FC236}">
                <a16:creationId xmlns:a16="http://schemas.microsoft.com/office/drawing/2014/main" id="{74862391-3D90-5078-43E2-697C867705D1}"/>
              </a:ext>
            </a:extLst>
          </p:cNvPr>
          <p:cNvSpPr txBox="1"/>
          <p:nvPr/>
        </p:nvSpPr>
        <p:spPr>
          <a:xfrm>
            <a:off x="3216252" y="4119113"/>
            <a:ext cx="594360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๒.๑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Weblogs </a:t>
            </a: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หรือ 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Blogs 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28" name="TextBox 10">
            <a:extLst>
              <a:ext uri="{FF2B5EF4-FFF2-40B4-BE49-F238E27FC236}">
                <a16:creationId xmlns:a16="http://schemas.microsoft.com/office/drawing/2014/main" id="{653C83C3-FBC4-D672-0982-E2471220982D}"/>
              </a:ext>
            </a:extLst>
          </p:cNvPr>
          <p:cNvSpPr txBox="1"/>
          <p:nvPr/>
        </p:nvSpPr>
        <p:spPr>
          <a:xfrm>
            <a:off x="3216252" y="4860161"/>
            <a:ext cx="556260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๒.๒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Social Networking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9F116BED-6DF8-2EAA-2C90-5FBFF7EEB35C}"/>
              </a:ext>
            </a:extLst>
          </p:cNvPr>
          <p:cNvSpPr txBox="1"/>
          <p:nvPr/>
        </p:nvSpPr>
        <p:spPr>
          <a:xfrm>
            <a:off x="3216252" y="5561892"/>
            <a:ext cx="556260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๒.๓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Micro Blogging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ED84B6A6-313E-9352-7C2B-B046C1A99B33}"/>
              </a:ext>
            </a:extLst>
          </p:cNvPr>
          <p:cNvSpPr txBox="1"/>
          <p:nvPr/>
        </p:nvSpPr>
        <p:spPr>
          <a:xfrm>
            <a:off x="3250665" y="6303541"/>
            <a:ext cx="448056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๒.๔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Online Video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4E915BC-7975-C1CA-9D3F-815462F69F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5"/>
          <a:stretch/>
        </p:blipFill>
        <p:spPr>
          <a:xfrm>
            <a:off x="2262086" y="6836703"/>
            <a:ext cx="8018878" cy="361098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087CC04-4488-B497-1B80-FF3D64CD3B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021" y="3182494"/>
            <a:ext cx="6936088" cy="3718315"/>
          </a:xfrm>
          <a:prstGeom prst="rect">
            <a:avLst/>
          </a:prstGeom>
        </p:spPr>
      </p:pic>
      <p:sp>
        <p:nvSpPr>
          <p:cNvPr id="31" name="TextBox 10">
            <a:extLst>
              <a:ext uri="{FF2B5EF4-FFF2-40B4-BE49-F238E27FC236}">
                <a16:creationId xmlns:a16="http://schemas.microsoft.com/office/drawing/2014/main" id="{0AF3D6FD-2C77-6C5B-03B3-20BC93DDAE6F}"/>
              </a:ext>
            </a:extLst>
          </p:cNvPr>
          <p:cNvSpPr txBox="1"/>
          <p:nvPr/>
        </p:nvSpPr>
        <p:spPr>
          <a:xfrm>
            <a:off x="10267101" y="5858169"/>
            <a:ext cx="4989379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๒.๕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Photo Sharing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32" name="TextBox 10">
            <a:extLst>
              <a:ext uri="{FF2B5EF4-FFF2-40B4-BE49-F238E27FC236}">
                <a16:creationId xmlns:a16="http://schemas.microsoft.com/office/drawing/2014/main" id="{8B03D624-12E7-7348-89BC-0092FA10D6C8}"/>
              </a:ext>
            </a:extLst>
          </p:cNvPr>
          <p:cNvSpPr txBox="1"/>
          <p:nvPr/>
        </p:nvSpPr>
        <p:spPr>
          <a:xfrm>
            <a:off x="10267101" y="6583673"/>
            <a:ext cx="3312979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๒.๖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Wikis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33" name="TextBox 10">
            <a:extLst>
              <a:ext uri="{FF2B5EF4-FFF2-40B4-BE49-F238E27FC236}">
                <a16:creationId xmlns:a16="http://schemas.microsoft.com/office/drawing/2014/main" id="{35A27CAF-AE35-31C8-3FA4-DA5432FD8D5E}"/>
              </a:ext>
            </a:extLst>
          </p:cNvPr>
          <p:cNvSpPr txBox="1"/>
          <p:nvPr/>
        </p:nvSpPr>
        <p:spPr>
          <a:xfrm>
            <a:off x="10267101" y="7240897"/>
            <a:ext cx="472145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๒.๗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Virtual Worlds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13F1D68E-7FEB-0C9B-E006-47CABD0FF0E0}"/>
              </a:ext>
            </a:extLst>
          </p:cNvPr>
          <p:cNvSpPr txBox="1"/>
          <p:nvPr/>
        </p:nvSpPr>
        <p:spPr>
          <a:xfrm>
            <a:off x="10267101" y="7878423"/>
            <a:ext cx="5360547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๒.๘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Crowd Sourcing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35" name="TextBox 10">
            <a:extLst>
              <a:ext uri="{FF2B5EF4-FFF2-40B4-BE49-F238E27FC236}">
                <a16:creationId xmlns:a16="http://schemas.microsoft.com/office/drawing/2014/main" id="{F5CDAFA5-5625-2152-4495-8A0F06E62DAE}"/>
              </a:ext>
            </a:extLst>
          </p:cNvPr>
          <p:cNvSpPr txBox="1"/>
          <p:nvPr/>
        </p:nvSpPr>
        <p:spPr>
          <a:xfrm>
            <a:off x="10272017" y="8556569"/>
            <a:ext cx="5127031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๒.๙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Podcasting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</p:spTree>
    <p:extLst>
      <p:ext uri="{BB962C8B-B14F-4D97-AF65-F5344CB8AC3E}">
        <p14:creationId xmlns:p14="http://schemas.microsoft.com/office/powerpoint/2010/main" val="396232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3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 rot="10800000">
            <a:off x="95387" y="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0D4B8565-0A27-927E-2676-AA868C82F633}"/>
              </a:ext>
            </a:extLst>
          </p:cNvPr>
          <p:cNvGrpSpPr/>
          <p:nvPr/>
        </p:nvGrpSpPr>
        <p:grpSpPr>
          <a:xfrm>
            <a:off x="970374" y="394212"/>
            <a:ext cx="16250826" cy="1595874"/>
            <a:chOff x="1498598" y="2734462"/>
            <a:chExt cx="16250826" cy="159587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A59C494-B73C-D10A-B446-C93163B1578A}"/>
                </a:ext>
              </a:extLst>
            </p:cNvPr>
            <p:cNvGrpSpPr/>
            <p:nvPr/>
          </p:nvGrpSpPr>
          <p:grpSpPr>
            <a:xfrm>
              <a:off x="1498598" y="2734462"/>
              <a:ext cx="13964826" cy="1514205"/>
              <a:chOff x="3557403" y="2614935"/>
              <a:chExt cx="6948845" cy="914802"/>
            </a:xfrm>
          </p:grpSpPr>
          <p:sp>
            <p:nvSpPr>
              <p:cNvPr id="10" name="Rounded Rectangle 73">
                <a:extLst>
                  <a:ext uri="{FF2B5EF4-FFF2-40B4-BE49-F238E27FC236}">
                    <a16:creationId xmlns:a16="http://schemas.microsoft.com/office/drawing/2014/main" id="{E30EB363-BBB7-21D8-2A4C-351DCD450D84}"/>
                  </a:ext>
                </a:extLst>
              </p:cNvPr>
              <p:cNvSpPr/>
              <p:nvPr/>
            </p:nvSpPr>
            <p:spPr>
              <a:xfrm>
                <a:off x="3980072" y="2913012"/>
                <a:ext cx="6526176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1" name="Round Same Side Corner Rectangle 16">
                <a:extLst>
                  <a:ext uri="{FF2B5EF4-FFF2-40B4-BE49-F238E27FC236}">
                    <a16:creationId xmlns:a16="http://schemas.microsoft.com/office/drawing/2014/main" id="{C06446EF-AA3D-BF9B-1B34-F7E34A3087E8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2" name="Rounded Rectangle 2">
                <a:extLst>
                  <a:ext uri="{FF2B5EF4-FFF2-40B4-BE49-F238E27FC236}">
                    <a16:creationId xmlns:a16="http://schemas.microsoft.com/office/drawing/2014/main" id="{9EF76537-3AA4-7531-AA56-953CBF519C79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5" name="TextBox 14">
              <a:extLst>
                <a:ext uri="{FF2B5EF4-FFF2-40B4-BE49-F238E27FC236}">
                  <a16:creationId xmlns:a16="http://schemas.microsoft.com/office/drawing/2014/main" id="{D4A19EEA-C73E-E892-86F3-D9DBCE613694}"/>
                </a:ext>
              </a:extLst>
            </p:cNvPr>
            <p:cNvSpPr txBox="1"/>
            <p:nvPr/>
          </p:nvSpPr>
          <p:spPr>
            <a:xfrm>
              <a:off x="4041438" y="2872245"/>
              <a:ext cx="13707986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1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แอปพลิเคชันที่นิยมใช้ในสื่อออนไลน์</a:t>
              </a:r>
            </a:p>
          </p:txBody>
        </p:sp>
        <p:sp>
          <p:nvSpPr>
            <p:cNvPr id="9" name="TextBox 57">
              <a:extLst>
                <a:ext uri="{FF2B5EF4-FFF2-40B4-BE49-F238E27FC236}">
                  <a16:creationId xmlns:a16="http://schemas.microsoft.com/office/drawing/2014/main" id="{FF6C9E7D-916A-F328-E7D7-75C1A2EFEBA6}"/>
                </a:ext>
              </a:extLst>
            </p:cNvPr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๓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sp>
        <p:nvSpPr>
          <p:cNvPr id="16" name="TextBox 10">
            <a:extLst>
              <a:ext uri="{FF2B5EF4-FFF2-40B4-BE49-F238E27FC236}">
                <a16:creationId xmlns:a16="http://schemas.microsoft.com/office/drawing/2014/main" id="{83CA735C-C5C7-5504-EE12-C724B4B29FE7}"/>
              </a:ext>
            </a:extLst>
          </p:cNvPr>
          <p:cNvSpPr txBox="1"/>
          <p:nvPr/>
        </p:nvSpPr>
        <p:spPr>
          <a:xfrm>
            <a:off x="2057400" y="2217010"/>
            <a:ext cx="411480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52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๓.๑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Facebook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BDB49D8A-406E-E20B-565B-6361CA039EE4}"/>
              </a:ext>
            </a:extLst>
          </p:cNvPr>
          <p:cNvSpPr txBox="1"/>
          <p:nvPr/>
        </p:nvSpPr>
        <p:spPr>
          <a:xfrm>
            <a:off x="2057400" y="2928952"/>
            <a:ext cx="487680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52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๓.๒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X </a:t>
            </a: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หรือ 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Twitter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425971F1-C434-9E4F-A81D-41CE0F7BAE53}"/>
              </a:ext>
            </a:extLst>
          </p:cNvPr>
          <p:cNvSpPr txBox="1"/>
          <p:nvPr/>
        </p:nvSpPr>
        <p:spPr>
          <a:xfrm>
            <a:off x="2057400" y="3665924"/>
            <a:ext cx="373380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52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๓.๓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LINE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18" name="TextBox 10">
            <a:extLst>
              <a:ext uri="{FF2B5EF4-FFF2-40B4-BE49-F238E27FC236}">
                <a16:creationId xmlns:a16="http://schemas.microsoft.com/office/drawing/2014/main" id="{F68597F1-A578-6DEA-43B6-450C907860F5}"/>
              </a:ext>
            </a:extLst>
          </p:cNvPr>
          <p:cNvSpPr txBox="1"/>
          <p:nvPr/>
        </p:nvSpPr>
        <p:spPr>
          <a:xfrm>
            <a:off x="2057400" y="4327289"/>
            <a:ext cx="411480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1652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๓.๔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Instagram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19" name="TextBox 10">
            <a:extLst>
              <a:ext uri="{FF2B5EF4-FFF2-40B4-BE49-F238E27FC236}">
                <a16:creationId xmlns:a16="http://schemas.microsoft.com/office/drawing/2014/main" id="{4DE81D09-D9A2-6146-EBFC-08AEC36A193E}"/>
              </a:ext>
            </a:extLst>
          </p:cNvPr>
          <p:cNvSpPr txBox="1"/>
          <p:nvPr/>
        </p:nvSpPr>
        <p:spPr>
          <a:xfrm>
            <a:off x="2100685" y="5064261"/>
            <a:ext cx="4071515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๓.๕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Pinterest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B0ADEC7A-DB22-94A9-45C5-7A24A86CBA73}"/>
              </a:ext>
            </a:extLst>
          </p:cNvPr>
          <p:cNvSpPr txBox="1"/>
          <p:nvPr/>
        </p:nvSpPr>
        <p:spPr>
          <a:xfrm>
            <a:off x="2085445" y="5765163"/>
            <a:ext cx="411480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๓.๖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Foursquare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22" name="TextBox 10">
            <a:extLst>
              <a:ext uri="{FF2B5EF4-FFF2-40B4-BE49-F238E27FC236}">
                <a16:creationId xmlns:a16="http://schemas.microsoft.com/office/drawing/2014/main" id="{228EA5F3-D86F-1690-874D-C25BB27D48B5}"/>
              </a:ext>
            </a:extLst>
          </p:cNvPr>
          <p:cNvSpPr txBox="1"/>
          <p:nvPr/>
        </p:nvSpPr>
        <p:spPr>
          <a:xfrm>
            <a:off x="2100685" y="6466894"/>
            <a:ext cx="4282420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๓.๗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Swarm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A6073DB-AF8B-A3D8-8841-37B9BFAFFA9F}"/>
              </a:ext>
            </a:extLst>
          </p:cNvPr>
          <p:cNvSpPr txBox="1"/>
          <p:nvPr/>
        </p:nvSpPr>
        <p:spPr>
          <a:xfrm>
            <a:off x="2174450" y="7168625"/>
            <a:ext cx="3215125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๓.๘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TikTok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sp>
        <p:nvSpPr>
          <p:cNvPr id="24" name="TextBox 10">
            <a:extLst>
              <a:ext uri="{FF2B5EF4-FFF2-40B4-BE49-F238E27FC236}">
                <a16:creationId xmlns:a16="http://schemas.microsoft.com/office/drawing/2014/main" id="{B62BD6C8-E84C-E867-3CAF-71A069DA5979}"/>
              </a:ext>
            </a:extLst>
          </p:cNvPr>
          <p:cNvSpPr txBox="1"/>
          <p:nvPr/>
        </p:nvSpPr>
        <p:spPr>
          <a:xfrm>
            <a:off x="2174450" y="7972826"/>
            <a:ext cx="3443725" cy="70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076325" algn="l"/>
              </a:tabLst>
              <a:defRPr/>
            </a:pPr>
            <a:r>
              <a:rPr lang="th-TH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๓.๙	</a:t>
            </a:r>
            <a:r>
              <a:rPr lang="en-US" sz="4000" b="1" dirty="0">
                <a:solidFill>
                  <a:srgbClr val="FF0066"/>
                </a:solidFill>
                <a:latin typeface="Opun Mai Bold" panose="020B0604020202020204" charset="-34"/>
                <a:cs typeface="Opun Mai Bold" panose="020B0604020202020204" charset="-34"/>
                <a:sym typeface="Opun Mai Semi-Bold"/>
              </a:rPr>
              <a:t>YouTube</a:t>
            </a:r>
            <a:endParaRPr lang="th-TH" sz="4000" b="1" dirty="0">
              <a:solidFill>
                <a:srgbClr val="FF0066"/>
              </a:solidFill>
              <a:latin typeface="Opun Mai Bold" panose="020B0604020202020204" charset="-34"/>
              <a:cs typeface="Opun Mai Bold" panose="020B0604020202020204" charset="-34"/>
              <a:sym typeface="Opun Mai Semi-Bold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04007411-5E4F-6B40-A72D-A52B4E5057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524" y="4295489"/>
            <a:ext cx="2873136" cy="28731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D09E001-8B7B-EF03-AA67-D67C3A9AB57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4573" y="6739875"/>
            <a:ext cx="2853674" cy="2853674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E53B6D1-FCF8-3163-D871-EE72801BCD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27" y="1908417"/>
            <a:ext cx="2970241" cy="2970241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D76D4CE-B54A-4A36-49B9-DD45FF61D5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167" y="4450787"/>
            <a:ext cx="2564481" cy="263282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F6932F0-100B-445E-7A72-BD162A590A4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375" y="4312163"/>
            <a:ext cx="2745796" cy="274579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03E4D5E-CBA9-3458-092B-26F0EE982FE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8424" y="6841533"/>
            <a:ext cx="2438999" cy="243899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FB2B7C32-555E-91AE-4CEF-A5370335E4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613" y="2048662"/>
            <a:ext cx="2653031" cy="265303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25310BA-9BB4-A08D-CBEF-5CAF23D40B3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1341" y="1645151"/>
            <a:ext cx="5922859" cy="864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44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0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000"/>
                            </p:stCondLst>
                            <p:childTnLst>
                              <p:par>
                                <p:cTn id="5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1000"/>
                            </p:stCondLst>
                            <p:childTnLst>
                              <p:par>
                                <p:cTn id="7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000"/>
                            </p:stCondLst>
                            <p:childTnLst>
                              <p:par>
                                <p:cTn id="80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4000"/>
                            </p:stCondLst>
                            <p:childTnLst>
                              <p:par>
                                <p:cTn id="84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0"/>
                            </p:stCondLst>
                            <p:childTnLst>
                              <p:par>
                                <p:cTn id="8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6000"/>
                            </p:stCondLst>
                            <p:childTnLst>
                              <p:par>
                                <p:cTn id="9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4" grpId="0"/>
      <p:bldP spid="18" grpId="0"/>
      <p:bldP spid="19" grpId="0"/>
      <p:bldP spid="21" grpId="0"/>
      <p:bldP spid="22" grpId="0"/>
      <p:bldP spid="23" grpId="0"/>
      <p:bldP spid="2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>
            <a:off x="-822961" y="-26670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66800" y="952500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A478F81-4D91-95C2-8220-C41F9E25FB07}"/>
              </a:ext>
            </a:extLst>
          </p:cNvPr>
          <p:cNvGrpSpPr/>
          <p:nvPr/>
        </p:nvGrpSpPr>
        <p:grpSpPr>
          <a:xfrm>
            <a:off x="970374" y="394212"/>
            <a:ext cx="16250826" cy="1595874"/>
            <a:chOff x="1498598" y="2734462"/>
            <a:chExt cx="16250826" cy="159587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B76EB08-1586-AABD-1784-8D6F50B03178}"/>
                </a:ext>
              </a:extLst>
            </p:cNvPr>
            <p:cNvGrpSpPr/>
            <p:nvPr/>
          </p:nvGrpSpPr>
          <p:grpSpPr>
            <a:xfrm>
              <a:off x="1498598" y="2734462"/>
              <a:ext cx="16250826" cy="1514205"/>
              <a:chOff x="3557403" y="2614935"/>
              <a:chExt cx="8086350" cy="914802"/>
            </a:xfrm>
          </p:grpSpPr>
          <p:sp>
            <p:nvSpPr>
              <p:cNvPr id="10" name="Rounded Rectangle 73">
                <a:extLst>
                  <a:ext uri="{FF2B5EF4-FFF2-40B4-BE49-F238E27FC236}">
                    <a16:creationId xmlns:a16="http://schemas.microsoft.com/office/drawing/2014/main" id="{3110D5C5-2080-B9F3-D4BD-2920570E665C}"/>
                  </a:ext>
                </a:extLst>
              </p:cNvPr>
              <p:cNvSpPr/>
              <p:nvPr/>
            </p:nvSpPr>
            <p:spPr>
              <a:xfrm>
                <a:off x="3980072" y="2913012"/>
                <a:ext cx="76636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1" name="Round Same Side Corner Rectangle 16">
                <a:extLst>
                  <a:ext uri="{FF2B5EF4-FFF2-40B4-BE49-F238E27FC236}">
                    <a16:creationId xmlns:a16="http://schemas.microsoft.com/office/drawing/2014/main" id="{9314E190-C442-1EEB-16A4-4859AAD8D2D9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2" name="Rounded Rectangle 2">
                <a:extLst>
                  <a:ext uri="{FF2B5EF4-FFF2-40B4-BE49-F238E27FC236}">
                    <a16:creationId xmlns:a16="http://schemas.microsoft.com/office/drawing/2014/main" id="{6CB313A4-5ED6-8DF3-58B7-0BD190F84CA3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5" name="TextBox 14">
              <a:extLst>
                <a:ext uri="{FF2B5EF4-FFF2-40B4-BE49-F238E27FC236}">
                  <a16:creationId xmlns:a16="http://schemas.microsoft.com/office/drawing/2014/main" id="{392B524A-CFAD-6406-BAC9-AED2FBFE4910}"/>
                </a:ext>
              </a:extLst>
            </p:cNvPr>
            <p:cNvSpPr txBox="1"/>
            <p:nvPr/>
          </p:nvSpPr>
          <p:spPr>
            <a:xfrm>
              <a:off x="4041438" y="2872245"/>
              <a:ext cx="13707986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1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ทักษะภาษาที่ใช้ในการสื่อสารผ่านสื่อออนไลน์ </a:t>
              </a:r>
            </a:p>
          </p:txBody>
        </p:sp>
        <p:sp>
          <p:nvSpPr>
            <p:cNvPr id="9" name="TextBox 57">
              <a:extLst>
                <a:ext uri="{FF2B5EF4-FFF2-40B4-BE49-F238E27FC236}">
                  <a16:creationId xmlns:a16="http://schemas.microsoft.com/office/drawing/2014/main" id="{56EDBD23-52B2-33F0-9422-79CB53A311B5}"/>
                </a:ext>
              </a:extLst>
            </p:cNvPr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๔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A6D8D51A-4C51-DA35-08AD-B629F56C68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61"/>
          <a:stretch/>
        </p:blipFill>
        <p:spPr>
          <a:xfrm>
            <a:off x="1028700" y="4837171"/>
            <a:ext cx="16268700" cy="4752276"/>
          </a:xfrm>
          <a:prstGeom prst="rect">
            <a:avLst/>
          </a:prstGeom>
        </p:spPr>
      </p:pic>
      <p:sp>
        <p:nvSpPr>
          <p:cNvPr id="19" name="TextBox 10">
            <a:extLst>
              <a:ext uri="{FF2B5EF4-FFF2-40B4-BE49-F238E27FC236}">
                <a16:creationId xmlns:a16="http://schemas.microsoft.com/office/drawing/2014/main" id="{7F3902FA-E486-400F-513C-240E30DDF001}"/>
              </a:ext>
            </a:extLst>
          </p:cNvPr>
          <p:cNvSpPr txBox="1"/>
          <p:nvPr/>
        </p:nvSpPr>
        <p:spPr>
          <a:xfrm>
            <a:off x="2143627" y="2063603"/>
            <a:ext cx="14660141" cy="3968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4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๔.๑	ทักษะการฟังและการดูสื่อออนไลน์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4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๔.๒	ทักษะการพูดผ่านสื่อออนไลน์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4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๔.๓	ทักษะการอ่านเนื้อหาในสื่อออนไลน์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4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๔.๔	ทักษะการเขียนผ่านสื่อออนไลน์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80BDDCF-B114-EAD4-C042-519886807B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337" y="2145272"/>
            <a:ext cx="6230063" cy="393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95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 rot="10800000">
            <a:off x="0" y="-26645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87026" y="1021105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2425CDF-C56C-F651-1315-EB364C9B70EF}"/>
              </a:ext>
            </a:extLst>
          </p:cNvPr>
          <p:cNvGrpSpPr/>
          <p:nvPr/>
        </p:nvGrpSpPr>
        <p:grpSpPr>
          <a:xfrm>
            <a:off x="970374" y="394212"/>
            <a:ext cx="16250826" cy="1595874"/>
            <a:chOff x="1498598" y="2734462"/>
            <a:chExt cx="16250826" cy="1595874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025B3B4-CF2C-7A12-7CC4-76DD88BE75FE}"/>
                </a:ext>
              </a:extLst>
            </p:cNvPr>
            <p:cNvGrpSpPr/>
            <p:nvPr/>
          </p:nvGrpSpPr>
          <p:grpSpPr>
            <a:xfrm>
              <a:off x="1498598" y="2734462"/>
              <a:ext cx="16250826" cy="1514205"/>
              <a:chOff x="3557403" y="2614935"/>
              <a:chExt cx="8086350" cy="914802"/>
            </a:xfrm>
          </p:grpSpPr>
          <p:sp>
            <p:nvSpPr>
              <p:cNvPr id="22" name="Rounded Rectangle 73">
                <a:extLst>
                  <a:ext uri="{FF2B5EF4-FFF2-40B4-BE49-F238E27FC236}">
                    <a16:creationId xmlns:a16="http://schemas.microsoft.com/office/drawing/2014/main" id="{3DAA8E6A-9CF8-87A0-5AA9-DF65B489F349}"/>
                  </a:ext>
                </a:extLst>
              </p:cNvPr>
              <p:cNvSpPr/>
              <p:nvPr/>
            </p:nvSpPr>
            <p:spPr>
              <a:xfrm>
                <a:off x="3980072" y="2913012"/>
                <a:ext cx="7663681" cy="616725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3" name="Round Same Side Corner Rectangle 16">
                <a:extLst>
                  <a:ext uri="{FF2B5EF4-FFF2-40B4-BE49-F238E27FC236}">
                    <a16:creationId xmlns:a16="http://schemas.microsoft.com/office/drawing/2014/main" id="{995E9D73-5B54-75A9-BC5D-073DFF022749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4" name="Rounded Rectangle 2">
                <a:extLst>
                  <a:ext uri="{FF2B5EF4-FFF2-40B4-BE49-F238E27FC236}">
                    <a16:creationId xmlns:a16="http://schemas.microsoft.com/office/drawing/2014/main" id="{6A162747-B546-9244-6E7C-ECE8FB27A09C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20" name="TextBox 14">
              <a:extLst>
                <a:ext uri="{FF2B5EF4-FFF2-40B4-BE49-F238E27FC236}">
                  <a16:creationId xmlns:a16="http://schemas.microsoft.com/office/drawing/2014/main" id="{2496954E-BE84-B76A-17A3-6E1636A939A4}"/>
                </a:ext>
              </a:extLst>
            </p:cNvPr>
            <p:cNvSpPr txBox="1"/>
            <p:nvPr/>
          </p:nvSpPr>
          <p:spPr>
            <a:xfrm>
              <a:off x="4041438" y="2872245"/>
              <a:ext cx="13707986" cy="145809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13021"/>
                </a:lnSpc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ข้อควรคำนึงในการใช้ภาษาในสื่อออนไลน์</a:t>
              </a:r>
            </a:p>
          </p:txBody>
        </p:sp>
        <p:sp>
          <p:nvSpPr>
            <p:cNvPr id="21" name="TextBox 57">
              <a:extLst>
                <a:ext uri="{FF2B5EF4-FFF2-40B4-BE49-F238E27FC236}">
                  <a16:creationId xmlns:a16="http://schemas.microsoft.com/office/drawing/2014/main" id="{4DC67A34-DC36-E78F-519D-3A1534DE9359}"/>
                </a:ext>
              </a:extLst>
            </p:cNvPr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๕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9372585A-466B-A114-A6F9-C1E46BEA229C}"/>
              </a:ext>
            </a:extLst>
          </p:cNvPr>
          <p:cNvGrpSpPr/>
          <p:nvPr/>
        </p:nvGrpSpPr>
        <p:grpSpPr>
          <a:xfrm>
            <a:off x="2856484" y="2158318"/>
            <a:ext cx="5540016" cy="5306680"/>
            <a:chOff x="4269587" y="4671909"/>
            <a:chExt cx="3200400" cy="3269921"/>
          </a:xfrm>
        </p:grpSpPr>
        <p:sp>
          <p:nvSpPr>
            <p:cNvPr id="4" name="말풍선: 타원형 910">
              <a:extLst>
                <a:ext uri="{FF2B5EF4-FFF2-40B4-BE49-F238E27FC236}">
                  <a16:creationId xmlns:a16="http://schemas.microsoft.com/office/drawing/2014/main" id="{244494EA-3D73-E948-E7E8-6A1FF99C657D}"/>
                </a:ext>
              </a:extLst>
            </p:cNvPr>
            <p:cNvSpPr/>
            <p:nvPr/>
          </p:nvSpPr>
          <p:spPr>
            <a:xfrm>
              <a:off x="4269587" y="4671909"/>
              <a:ext cx="3200400" cy="3269921"/>
            </a:xfrm>
            <a:prstGeom prst="wedgeEllipseCallout">
              <a:avLst>
                <a:gd name="adj1" fmla="val -42126"/>
                <a:gd name="adj2" fmla="val 15408"/>
              </a:avLst>
            </a:prstGeom>
            <a:solidFill>
              <a:srgbClr val="7CE200">
                <a:alpha val="70000"/>
              </a:srgb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 Unicode MS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8EB3266-84F4-1732-7449-257903BB01BB}"/>
                </a:ext>
              </a:extLst>
            </p:cNvPr>
            <p:cNvSpPr txBox="1"/>
            <p:nvPr/>
          </p:nvSpPr>
          <p:spPr>
            <a:xfrm>
              <a:off x="4492657" y="5353816"/>
              <a:ext cx="2754261" cy="13910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400" b="1" dirty="0">
                  <a:solidFill>
                    <a:prstClr val="black"/>
                  </a:solidFill>
                  <a:latin typeface="Opun Mai Bold" panose="020B0604020202020204" charset="-34"/>
                  <a:cs typeface="Opun Mai Bold" panose="020B0604020202020204" charset="-34"/>
                  <a:sym typeface="Opun Mai Semi-Bold"/>
                </a:rPr>
                <a:t>ข้อควรคำนึง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400" b="1" dirty="0">
                  <a:solidFill>
                    <a:prstClr val="black"/>
                  </a:solidFill>
                  <a:latin typeface="Opun Mai Bold" panose="020B0604020202020204" charset="-34"/>
                  <a:cs typeface="Opun Mai Bold" panose="020B0604020202020204" charset="-34"/>
                  <a:sym typeface="Opun Mai Semi-Bold"/>
                </a:rPr>
                <a:t>ในการใช้ภาษา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400" b="1" dirty="0">
                  <a:solidFill>
                    <a:prstClr val="black"/>
                  </a:solidFill>
                  <a:latin typeface="Opun Mai Bold" panose="020B0604020202020204" charset="-34"/>
                  <a:cs typeface="Opun Mai Bold" panose="020B0604020202020204" charset="-34"/>
                  <a:sym typeface="Opun Mai Semi-Bold"/>
                </a:rPr>
                <a:t>ในสื่อออนไลน์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896CDC4C-CEA3-BFDD-B50C-DD58328554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695" y="5037057"/>
            <a:ext cx="4326096" cy="5306679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3BD2BB4A-E4C0-58D8-777C-D01D6026676C}"/>
              </a:ext>
            </a:extLst>
          </p:cNvPr>
          <p:cNvGrpSpPr/>
          <p:nvPr/>
        </p:nvGrpSpPr>
        <p:grpSpPr>
          <a:xfrm>
            <a:off x="9396792" y="2092064"/>
            <a:ext cx="7867951" cy="3028277"/>
            <a:chOff x="9521067" y="4671335"/>
            <a:chExt cx="7867951" cy="302827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16250C0-5FA8-A25F-8FE4-848CD98C05F9}"/>
                </a:ext>
              </a:extLst>
            </p:cNvPr>
            <p:cNvGrpSpPr/>
            <p:nvPr/>
          </p:nvGrpSpPr>
          <p:grpSpPr>
            <a:xfrm>
              <a:off x="9521067" y="4671335"/>
              <a:ext cx="7867951" cy="3028277"/>
              <a:chOff x="9521067" y="4671335"/>
              <a:chExt cx="7867951" cy="3028277"/>
            </a:xfrm>
          </p:grpSpPr>
          <p:sp>
            <p:nvSpPr>
              <p:cNvPr id="14" name="Speech Bubble: Rectangle with Corners Rounded 13">
                <a:extLst>
                  <a:ext uri="{FF2B5EF4-FFF2-40B4-BE49-F238E27FC236}">
                    <a16:creationId xmlns:a16="http://schemas.microsoft.com/office/drawing/2014/main" id="{B9AFC96A-D8F8-2602-C8BF-436A3D97FBFC}"/>
                  </a:ext>
                </a:extLst>
              </p:cNvPr>
              <p:cNvSpPr/>
              <p:nvPr/>
            </p:nvSpPr>
            <p:spPr>
              <a:xfrm>
                <a:off x="9521067" y="4671335"/>
                <a:ext cx="7824408" cy="3028277"/>
              </a:xfrm>
              <a:prstGeom prst="wedgeRoundRectCallout">
                <a:avLst>
                  <a:gd name="adj1" fmla="val -61026"/>
                  <a:gd name="adj2" fmla="val -806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800"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5CACDDE-502D-79D3-38FE-710980277294}"/>
                  </a:ext>
                </a:extLst>
              </p:cNvPr>
              <p:cNvSpPr txBox="1"/>
              <p:nvPr/>
            </p:nvSpPr>
            <p:spPr>
              <a:xfrm>
                <a:off x="10871430" y="4949931"/>
                <a:ext cx="6517588" cy="258275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h-TH" sz="48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ต้องใช้ภาษาโดยคำนึงถึง</a:t>
                </a:r>
              </a:p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h-TH" sz="48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ความเหมาะสมกับกาลเทศะบุคคล</a:t>
                </a:r>
              </a:p>
            </p:txBody>
          </p:sp>
        </p:grp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45B9778-3A8E-6EB0-E4BE-49DC339315E1}"/>
                </a:ext>
              </a:extLst>
            </p:cNvPr>
            <p:cNvSpPr/>
            <p:nvPr/>
          </p:nvSpPr>
          <p:spPr>
            <a:xfrm>
              <a:off x="9841881" y="5122694"/>
              <a:ext cx="889580" cy="889580"/>
            </a:xfrm>
            <a:prstGeom prst="ellipse">
              <a:avLst/>
            </a:prstGeom>
            <a:solidFill>
              <a:schemeClr val="accent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8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๑</a:t>
              </a:r>
              <a:endParaRPr kumimoji="0" lang="ko-KR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95DD02-607F-4F5F-0ACB-74A9A57F21A6}"/>
              </a:ext>
            </a:extLst>
          </p:cNvPr>
          <p:cNvGrpSpPr/>
          <p:nvPr/>
        </p:nvGrpSpPr>
        <p:grpSpPr>
          <a:xfrm>
            <a:off x="8126532" y="7397931"/>
            <a:ext cx="8104068" cy="1458091"/>
            <a:chOff x="9383307" y="6979861"/>
            <a:chExt cx="8104068" cy="1458091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F3E6BEAF-180F-EE45-6BC9-E9D51D7F2DFD}"/>
                </a:ext>
              </a:extLst>
            </p:cNvPr>
            <p:cNvSpPr/>
            <p:nvPr/>
          </p:nvSpPr>
          <p:spPr>
            <a:xfrm>
              <a:off x="9383307" y="6979861"/>
              <a:ext cx="8104068" cy="1458091"/>
            </a:xfrm>
            <a:prstGeom prst="wedgeRoundRectCallout">
              <a:avLst>
                <a:gd name="adj1" fmla="val -58764"/>
                <a:gd name="adj2" fmla="val -52020"/>
                <a:gd name="adj3" fmla="val 16667"/>
              </a:avLst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800">
                <a:latin typeface="TH-Chara" panose="02000000000000000000" pitchFamily="50" charset="0"/>
                <a:cs typeface="TH-Chara" panose="02000000000000000000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69631F9-7FE6-E543-308A-11F6E224E865}"/>
                </a:ext>
              </a:extLst>
            </p:cNvPr>
            <p:cNvSpPr txBox="1"/>
            <p:nvPr/>
          </p:nvSpPr>
          <p:spPr>
            <a:xfrm>
              <a:off x="10759182" y="7272326"/>
              <a:ext cx="6511616" cy="89857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14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800" b="1" dirty="0">
                  <a:solidFill>
                    <a:prstClr val="black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เปลี่ยนระดับภาษาให้เหมาะสม </a:t>
              </a:r>
            </a:p>
          </p:txBody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CC98517A-0FF8-7662-3B76-8B467E153AF5}"/>
                </a:ext>
              </a:extLst>
            </p:cNvPr>
            <p:cNvSpPr/>
            <p:nvPr/>
          </p:nvSpPr>
          <p:spPr>
            <a:xfrm>
              <a:off x="9723894" y="7349701"/>
              <a:ext cx="889580" cy="889580"/>
            </a:xfrm>
            <a:prstGeom prst="ellipse">
              <a:avLst/>
            </a:prstGeom>
            <a:solidFill>
              <a:schemeClr val="accent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8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๓</a:t>
              </a:r>
              <a:endParaRPr kumimoji="0" lang="ko-KR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A55C6B1-A80F-E675-898C-78BEEE29EF14}"/>
              </a:ext>
            </a:extLst>
          </p:cNvPr>
          <p:cNvGrpSpPr/>
          <p:nvPr/>
        </p:nvGrpSpPr>
        <p:grpSpPr>
          <a:xfrm>
            <a:off x="9074011" y="5273602"/>
            <a:ext cx="7824408" cy="1955602"/>
            <a:chOff x="9521067" y="4671337"/>
            <a:chExt cx="7824408" cy="1955602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A671417F-0CC4-37BD-8750-E05977737BC6}"/>
                </a:ext>
              </a:extLst>
            </p:cNvPr>
            <p:cNvGrpSpPr/>
            <p:nvPr/>
          </p:nvGrpSpPr>
          <p:grpSpPr>
            <a:xfrm>
              <a:off x="9521067" y="4671337"/>
              <a:ext cx="7824408" cy="1955602"/>
              <a:chOff x="9521067" y="4671337"/>
              <a:chExt cx="7824408" cy="1955602"/>
            </a:xfrm>
          </p:grpSpPr>
          <p:sp>
            <p:nvSpPr>
              <p:cNvPr id="31" name="Speech Bubble: Rectangle with Corners Rounded 30">
                <a:extLst>
                  <a:ext uri="{FF2B5EF4-FFF2-40B4-BE49-F238E27FC236}">
                    <a16:creationId xmlns:a16="http://schemas.microsoft.com/office/drawing/2014/main" id="{A0984CC2-5AA9-B851-5699-7B8AB4CF19EE}"/>
                  </a:ext>
                </a:extLst>
              </p:cNvPr>
              <p:cNvSpPr/>
              <p:nvPr/>
            </p:nvSpPr>
            <p:spPr>
              <a:xfrm>
                <a:off x="9521067" y="4671337"/>
                <a:ext cx="7824408" cy="1955602"/>
              </a:xfrm>
              <a:prstGeom prst="wedgeRoundRectCallout">
                <a:avLst>
                  <a:gd name="adj1" fmla="val -59141"/>
                  <a:gd name="adj2" fmla="val -36754"/>
                  <a:gd name="adj3" fmla="val 16667"/>
                </a:avLst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4800">
                  <a:latin typeface="TH-Chara" panose="02000000000000000000" pitchFamily="50" charset="0"/>
                  <a:cs typeface="TH-Chara" panose="02000000000000000000" pitchFamily="50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C7DE36F9-C0FB-7013-9863-C9867675F073}"/>
                  </a:ext>
                </a:extLst>
              </p:cNvPr>
              <p:cNvSpPr txBox="1"/>
              <p:nvPr/>
            </p:nvSpPr>
            <p:spPr>
              <a:xfrm>
                <a:off x="10960865" y="4778803"/>
                <a:ext cx="5957272" cy="17406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14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th-TH" sz="4800" b="1" dirty="0">
                    <a:solidFill>
                      <a:prstClr val="black"/>
                    </a:solidFill>
                    <a:latin typeface="TH-Chara" panose="02000000000000000000" pitchFamily="50" charset="0"/>
                    <a:cs typeface="TH-Chara" panose="02000000000000000000" pitchFamily="50" charset="0"/>
                    <a:sym typeface="Opun Mai Semi-Bold"/>
                  </a:rPr>
                  <a:t>คำนึงถึงลักษณะของเนื้อหาและสื่อที่จะใช้</a:t>
                </a:r>
              </a:p>
            </p:txBody>
          </p:sp>
        </p:grp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92B5B53-2BE8-8D53-C0AA-4034A161FFCA}"/>
                </a:ext>
              </a:extLst>
            </p:cNvPr>
            <p:cNvSpPr/>
            <p:nvPr/>
          </p:nvSpPr>
          <p:spPr>
            <a:xfrm>
              <a:off x="9841881" y="5122694"/>
              <a:ext cx="889580" cy="889580"/>
            </a:xfrm>
            <a:prstGeom prst="ellipse">
              <a:avLst/>
            </a:prstGeom>
            <a:solidFill>
              <a:schemeClr val="accent6"/>
            </a:solidFill>
            <a:ln w="38100" cap="flat" cmpd="sng" algn="ctr">
              <a:noFill/>
              <a:prstDash val="solid"/>
              <a:miter lim="800000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4800" b="1" dirty="0">
                  <a:solidFill>
                    <a:schemeClr val="bg1"/>
                  </a:solidFill>
                  <a:latin typeface="TH-Chara" panose="02000000000000000000" pitchFamily="50" charset="0"/>
                  <a:cs typeface="TH-Chara" panose="02000000000000000000" pitchFamily="50" charset="0"/>
                  <a:sym typeface="Opun Mai Semi-Bold"/>
                </a:rPr>
                <a:t>๒</a:t>
              </a:r>
              <a:endParaRPr kumimoji="0" lang="ko-KR" alt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774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D89A694A-2B67-DC4A-AEC4-E4A917186EF1}"/>
              </a:ext>
            </a:extLst>
          </p:cNvPr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/>
          <p:cNvGrpSpPr/>
          <p:nvPr/>
        </p:nvGrpSpPr>
        <p:grpSpPr>
          <a:xfrm>
            <a:off x="1087026" y="941204"/>
            <a:ext cx="16230600" cy="8458200"/>
            <a:chOff x="0" y="0"/>
            <a:chExt cx="3718490" cy="175474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DA809F22-D821-3D7E-5782-E11E0E1CF52E}"/>
              </a:ext>
            </a:extLst>
          </p:cNvPr>
          <p:cNvGrpSpPr/>
          <p:nvPr/>
        </p:nvGrpSpPr>
        <p:grpSpPr>
          <a:xfrm>
            <a:off x="970374" y="394212"/>
            <a:ext cx="15186461" cy="3824487"/>
            <a:chOff x="1498598" y="2734462"/>
            <a:chExt cx="15186461" cy="4215887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DFC2EEBD-394D-84C0-8880-3537A763BA96}"/>
                </a:ext>
              </a:extLst>
            </p:cNvPr>
            <p:cNvGrpSpPr/>
            <p:nvPr/>
          </p:nvGrpSpPr>
          <p:grpSpPr>
            <a:xfrm>
              <a:off x="1498598" y="2734462"/>
              <a:ext cx="15186461" cy="4215887"/>
              <a:chOff x="3557403" y="2614935"/>
              <a:chExt cx="7556726" cy="2547014"/>
            </a:xfrm>
          </p:grpSpPr>
          <p:sp>
            <p:nvSpPr>
              <p:cNvPr id="12" name="Rounded Rectangle 73">
                <a:extLst>
                  <a:ext uri="{FF2B5EF4-FFF2-40B4-BE49-F238E27FC236}">
                    <a16:creationId xmlns:a16="http://schemas.microsoft.com/office/drawing/2014/main" id="{799620C6-3588-2403-9286-DCFC44309E13}"/>
                  </a:ext>
                </a:extLst>
              </p:cNvPr>
              <p:cNvSpPr/>
              <p:nvPr/>
            </p:nvSpPr>
            <p:spPr>
              <a:xfrm>
                <a:off x="3980072" y="2913011"/>
                <a:ext cx="7134057" cy="2248938"/>
              </a:xfrm>
              <a:prstGeom prst="roundRect">
                <a:avLst>
                  <a:gd name="adj" fmla="val 17998"/>
                </a:avLst>
              </a:prstGeom>
              <a:gradFill flip="none" rotWithShape="1">
                <a:gsLst>
                  <a:gs pos="0">
                    <a:sysClr val="window" lastClr="FFFFFF">
                      <a:lumMod val="85000"/>
                    </a:sysClr>
                  </a:gs>
                  <a:gs pos="100000">
                    <a:sysClr val="window" lastClr="FFFFFF"/>
                  </a:gs>
                </a:gsLst>
                <a:lin ang="8100000" scaled="1"/>
                <a:tileRect/>
              </a:gradFill>
              <a:ln>
                <a:gradFill flip="none" rotWithShape="1">
                  <a:gsLst>
                    <a:gs pos="0">
                      <a:sysClr val="window" lastClr="FFFFFF"/>
                    </a:gs>
                    <a:gs pos="100000">
                      <a:sysClr val="window" lastClr="FFFFFF">
                        <a:lumMod val="75000"/>
                      </a:sysClr>
                    </a:gs>
                  </a:gsLst>
                  <a:lin ang="8100000" scaled="1"/>
                  <a:tileRect/>
                </a:gradFill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19" name="Round Same Side Corner Rectangle 16">
                <a:extLst>
                  <a:ext uri="{FF2B5EF4-FFF2-40B4-BE49-F238E27FC236}">
                    <a16:creationId xmlns:a16="http://schemas.microsoft.com/office/drawing/2014/main" id="{0A790C8D-D9E8-082E-2A5B-7999E97C9DA7}"/>
                  </a:ext>
                </a:extLst>
              </p:cNvPr>
              <p:cNvSpPr/>
              <p:nvPr/>
            </p:nvSpPr>
            <p:spPr>
              <a:xfrm rot="5400000">
                <a:off x="4221785" y="2963537"/>
                <a:ext cx="246219" cy="741322"/>
              </a:xfrm>
              <a:custGeom>
                <a:avLst/>
                <a:gdLst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70113 w 170113"/>
                  <a:gd name="connsiteY3" fmla="*/ 779001 h 779001"/>
                  <a:gd name="connsiteX4" fmla="*/ 170113 w 170113"/>
                  <a:gd name="connsiteY4" fmla="*/ 779001 h 779001"/>
                  <a:gd name="connsiteX5" fmla="*/ 0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62682 h 779001"/>
                  <a:gd name="connsiteX8" fmla="*/ 62682 w 170113"/>
                  <a:gd name="connsiteY8" fmla="*/ 0 h 779001"/>
                  <a:gd name="connsiteX0" fmla="*/ 62682 w 170113"/>
                  <a:gd name="connsiteY0" fmla="*/ 0 h 779001"/>
                  <a:gd name="connsiteX1" fmla="*/ 107431 w 170113"/>
                  <a:gd name="connsiteY1" fmla="*/ 0 h 779001"/>
                  <a:gd name="connsiteX2" fmla="*/ 170113 w 170113"/>
                  <a:gd name="connsiteY2" fmla="*/ 62682 h 779001"/>
                  <a:gd name="connsiteX3" fmla="*/ 167803 w 170113"/>
                  <a:gd name="connsiteY3" fmla="*/ 696258 h 779001"/>
                  <a:gd name="connsiteX4" fmla="*/ 170113 w 170113"/>
                  <a:gd name="connsiteY4" fmla="*/ 779001 h 779001"/>
                  <a:gd name="connsiteX5" fmla="*/ 170113 w 170113"/>
                  <a:gd name="connsiteY5" fmla="*/ 779001 h 779001"/>
                  <a:gd name="connsiteX6" fmla="*/ 0 w 170113"/>
                  <a:gd name="connsiteY6" fmla="*/ 779001 h 779001"/>
                  <a:gd name="connsiteX7" fmla="*/ 0 w 170113"/>
                  <a:gd name="connsiteY7" fmla="*/ 779001 h 779001"/>
                  <a:gd name="connsiteX8" fmla="*/ 0 w 170113"/>
                  <a:gd name="connsiteY8" fmla="*/ 62682 h 779001"/>
                  <a:gd name="connsiteX9" fmla="*/ 62682 w 170113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9001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3 w 246825"/>
                  <a:gd name="connsiteY4" fmla="*/ 779001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46825"/>
                  <a:gd name="connsiteY0" fmla="*/ 0 h 780646"/>
                  <a:gd name="connsiteX1" fmla="*/ 107431 w 246825"/>
                  <a:gd name="connsiteY1" fmla="*/ 0 h 780646"/>
                  <a:gd name="connsiteX2" fmla="*/ 170113 w 246825"/>
                  <a:gd name="connsiteY2" fmla="*/ 62682 h 780646"/>
                  <a:gd name="connsiteX3" fmla="*/ 167803 w 246825"/>
                  <a:gd name="connsiteY3" fmla="*/ 696258 h 780646"/>
                  <a:gd name="connsiteX4" fmla="*/ 170113 w 246825"/>
                  <a:gd name="connsiteY4" fmla="*/ 779001 h 780646"/>
                  <a:gd name="connsiteX5" fmla="*/ 246825 w 246825"/>
                  <a:gd name="connsiteY5" fmla="*/ 772864 h 780646"/>
                  <a:gd name="connsiteX6" fmla="*/ 0 w 246825"/>
                  <a:gd name="connsiteY6" fmla="*/ 779001 h 780646"/>
                  <a:gd name="connsiteX7" fmla="*/ 0 w 246825"/>
                  <a:gd name="connsiteY7" fmla="*/ 779001 h 780646"/>
                  <a:gd name="connsiteX8" fmla="*/ 0 w 246825"/>
                  <a:gd name="connsiteY8" fmla="*/ 62682 h 780646"/>
                  <a:gd name="connsiteX9" fmla="*/ 62682 w 246825"/>
                  <a:gd name="connsiteY9" fmla="*/ 0 h 780646"/>
                  <a:gd name="connsiteX0" fmla="*/ 62682 w 246825"/>
                  <a:gd name="connsiteY0" fmla="*/ 0 h 781948"/>
                  <a:gd name="connsiteX1" fmla="*/ 107431 w 246825"/>
                  <a:gd name="connsiteY1" fmla="*/ 0 h 781948"/>
                  <a:gd name="connsiteX2" fmla="*/ 170113 w 246825"/>
                  <a:gd name="connsiteY2" fmla="*/ 62682 h 781948"/>
                  <a:gd name="connsiteX3" fmla="*/ 167803 w 246825"/>
                  <a:gd name="connsiteY3" fmla="*/ 696258 h 781948"/>
                  <a:gd name="connsiteX4" fmla="*/ 170113 w 246825"/>
                  <a:gd name="connsiteY4" fmla="*/ 779001 h 781948"/>
                  <a:gd name="connsiteX5" fmla="*/ 246825 w 246825"/>
                  <a:gd name="connsiteY5" fmla="*/ 772864 h 781948"/>
                  <a:gd name="connsiteX6" fmla="*/ 0 w 246825"/>
                  <a:gd name="connsiteY6" fmla="*/ 779001 h 781948"/>
                  <a:gd name="connsiteX7" fmla="*/ 0 w 246825"/>
                  <a:gd name="connsiteY7" fmla="*/ 779001 h 781948"/>
                  <a:gd name="connsiteX8" fmla="*/ 0 w 246825"/>
                  <a:gd name="connsiteY8" fmla="*/ 62682 h 781948"/>
                  <a:gd name="connsiteX9" fmla="*/ 62682 w 246825"/>
                  <a:gd name="connsiteY9" fmla="*/ 0 h 781948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80156"/>
                  <a:gd name="connsiteX1" fmla="*/ 107431 w 246825"/>
                  <a:gd name="connsiteY1" fmla="*/ 0 h 780156"/>
                  <a:gd name="connsiteX2" fmla="*/ 170113 w 246825"/>
                  <a:gd name="connsiteY2" fmla="*/ 62682 h 780156"/>
                  <a:gd name="connsiteX3" fmla="*/ 167803 w 246825"/>
                  <a:gd name="connsiteY3" fmla="*/ 696258 h 780156"/>
                  <a:gd name="connsiteX4" fmla="*/ 170116 w 246825"/>
                  <a:gd name="connsiteY4" fmla="*/ 772864 h 780156"/>
                  <a:gd name="connsiteX5" fmla="*/ 246825 w 246825"/>
                  <a:gd name="connsiteY5" fmla="*/ 772864 h 780156"/>
                  <a:gd name="connsiteX6" fmla="*/ 0 w 246825"/>
                  <a:gd name="connsiteY6" fmla="*/ 779001 h 780156"/>
                  <a:gd name="connsiteX7" fmla="*/ 0 w 246825"/>
                  <a:gd name="connsiteY7" fmla="*/ 779001 h 780156"/>
                  <a:gd name="connsiteX8" fmla="*/ 0 w 246825"/>
                  <a:gd name="connsiteY8" fmla="*/ 62682 h 780156"/>
                  <a:gd name="connsiteX9" fmla="*/ 62682 w 246825"/>
                  <a:gd name="connsiteY9" fmla="*/ 0 h 780156"/>
                  <a:gd name="connsiteX0" fmla="*/ 62682 w 246825"/>
                  <a:gd name="connsiteY0" fmla="*/ 0 h 779001"/>
                  <a:gd name="connsiteX1" fmla="*/ 107431 w 246825"/>
                  <a:gd name="connsiteY1" fmla="*/ 0 h 779001"/>
                  <a:gd name="connsiteX2" fmla="*/ 170113 w 246825"/>
                  <a:gd name="connsiteY2" fmla="*/ 62682 h 779001"/>
                  <a:gd name="connsiteX3" fmla="*/ 167803 w 246825"/>
                  <a:gd name="connsiteY3" fmla="*/ 696258 h 779001"/>
                  <a:gd name="connsiteX4" fmla="*/ 170119 w 246825"/>
                  <a:gd name="connsiteY4" fmla="*/ 751384 h 779001"/>
                  <a:gd name="connsiteX5" fmla="*/ 246825 w 246825"/>
                  <a:gd name="connsiteY5" fmla="*/ 772864 h 779001"/>
                  <a:gd name="connsiteX6" fmla="*/ 0 w 246825"/>
                  <a:gd name="connsiteY6" fmla="*/ 779001 h 779001"/>
                  <a:gd name="connsiteX7" fmla="*/ 0 w 246825"/>
                  <a:gd name="connsiteY7" fmla="*/ 779001 h 779001"/>
                  <a:gd name="connsiteX8" fmla="*/ 0 w 246825"/>
                  <a:gd name="connsiteY8" fmla="*/ 62682 h 779001"/>
                  <a:gd name="connsiteX9" fmla="*/ 62682 w 246825"/>
                  <a:gd name="connsiteY9" fmla="*/ 0 h 779001"/>
                  <a:gd name="connsiteX0" fmla="*/ 62682 w 251986"/>
                  <a:gd name="connsiteY0" fmla="*/ 0 h 779001"/>
                  <a:gd name="connsiteX1" fmla="*/ 107431 w 251986"/>
                  <a:gd name="connsiteY1" fmla="*/ 0 h 779001"/>
                  <a:gd name="connsiteX2" fmla="*/ 170113 w 251986"/>
                  <a:gd name="connsiteY2" fmla="*/ 62682 h 779001"/>
                  <a:gd name="connsiteX3" fmla="*/ 167803 w 251986"/>
                  <a:gd name="connsiteY3" fmla="*/ 696258 h 779001"/>
                  <a:gd name="connsiteX4" fmla="*/ 246825 w 251986"/>
                  <a:gd name="connsiteY4" fmla="*/ 772864 h 779001"/>
                  <a:gd name="connsiteX5" fmla="*/ 0 w 251986"/>
                  <a:gd name="connsiteY5" fmla="*/ 779001 h 779001"/>
                  <a:gd name="connsiteX6" fmla="*/ 0 w 251986"/>
                  <a:gd name="connsiteY6" fmla="*/ 779001 h 779001"/>
                  <a:gd name="connsiteX7" fmla="*/ 0 w 251986"/>
                  <a:gd name="connsiteY7" fmla="*/ 62682 h 779001"/>
                  <a:gd name="connsiteX8" fmla="*/ 62682 w 251986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2733"/>
                  <a:gd name="connsiteY0" fmla="*/ 0 h 779001"/>
                  <a:gd name="connsiteX1" fmla="*/ 107431 w 252733"/>
                  <a:gd name="connsiteY1" fmla="*/ 0 h 779001"/>
                  <a:gd name="connsiteX2" fmla="*/ 170113 w 252733"/>
                  <a:gd name="connsiteY2" fmla="*/ 62682 h 779001"/>
                  <a:gd name="connsiteX3" fmla="*/ 167803 w 252733"/>
                  <a:gd name="connsiteY3" fmla="*/ 696258 h 779001"/>
                  <a:gd name="connsiteX4" fmla="*/ 246825 w 252733"/>
                  <a:gd name="connsiteY4" fmla="*/ 772864 h 779001"/>
                  <a:gd name="connsiteX5" fmla="*/ 0 w 252733"/>
                  <a:gd name="connsiteY5" fmla="*/ 779001 h 779001"/>
                  <a:gd name="connsiteX6" fmla="*/ 0 w 252733"/>
                  <a:gd name="connsiteY6" fmla="*/ 779001 h 779001"/>
                  <a:gd name="connsiteX7" fmla="*/ 0 w 252733"/>
                  <a:gd name="connsiteY7" fmla="*/ 62682 h 779001"/>
                  <a:gd name="connsiteX8" fmla="*/ 62682 w 252733"/>
                  <a:gd name="connsiteY8" fmla="*/ 0 h 779001"/>
                  <a:gd name="connsiteX0" fmla="*/ 62682 w 254175"/>
                  <a:gd name="connsiteY0" fmla="*/ 0 h 779001"/>
                  <a:gd name="connsiteX1" fmla="*/ 107431 w 254175"/>
                  <a:gd name="connsiteY1" fmla="*/ 0 h 779001"/>
                  <a:gd name="connsiteX2" fmla="*/ 170113 w 254175"/>
                  <a:gd name="connsiteY2" fmla="*/ 62682 h 779001"/>
                  <a:gd name="connsiteX3" fmla="*/ 167803 w 254175"/>
                  <a:gd name="connsiteY3" fmla="*/ 696258 h 779001"/>
                  <a:gd name="connsiteX4" fmla="*/ 246825 w 254175"/>
                  <a:gd name="connsiteY4" fmla="*/ 772864 h 779001"/>
                  <a:gd name="connsiteX5" fmla="*/ 0 w 254175"/>
                  <a:gd name="connsiteY5" fmla="*/ 779001 h 779001"/>
                  <a:gd name="connsiteX6" fmla="*/ 0 w 254175"/>
                  <a:gd name="connsiteY6" fmla="*/ 779001 h 779001"/>
                  <a:gd name="connsiteX7" fmla="*/ 0 w 254175"/>
                  <a:gd name="connsiteY7" fmla="*/ 62682 h 779001"/>
                  <a:gd name="connsiteX8" fmla="*/ 62682 w 254175"/>
                  <a:gd name="connsiteY8" fmla="*/ 0 h 779001"/>
                  <a:gd name="connsiteX0" fmla="*/ 62682 w 252034"/>
                  <a:gd name="connsiteY0" fmla="*/ 0 h 779001"/>
                  <a:gd name="connsiteX1" fmla="*/ 107431 w 252034"/>
                  <a:gd name="connsiteY1" fmla="*/ 0 h 779001"/>
                  <a:gd name="connsiteX2" fmla="*/ 170113 w 252034"/>
                  <a:gd name="connsiteY2" fmla="*/ 62682 h 779001"/>
                  <a:gd name="connsiteX3" fmla="*/ 167803 w 252034"/>
                  <a:gd name="connsiteY3" fmla="*/ 696258 h 779001"/>
                  <a:gd name="connsiteX4" fmla="*/ 246825 w 252034"/>
                  <a:gd name="connsiteY4" fmla="*/ 772864 h 779001"/>
                  <a:gd name="connsiteX5" fmla="*/ 0 w 252034"/>
                  <a:gd name="connsiteY5" fmla="*/ 779001 h 779001"/>
                  <a:gd name="connsiteX6" fmla="*/ 0 w 252034"/>
                  <a:gd name="connsiteY6" fmla="*/ 779001 h 779001"/>
                  <a:gd name="connsiteX7" fmla="*/ 0 w 252034"/>
                  <a:gd name="connsiteY7" fmla="*/ 62682 h 779001"/>
                  <a:gd name="connsiteX8" fmla="*/ 62682 w 252034"/>
                  <a:gd name="connsiteY8" fmla="*/ 0 h 779001"/>
                  <a:gd name="connsiteX0" fmla="*/ 62682 w 255806"/>
                  <a:gd name="connsiteY0" fmla="*/ 0 h 779001"/>
                  <a:gd name="connsiteX1" fmla="*/ 107431 w 255806"/>
                  <a:gd name="connsiteY1" fmla="*/ 0 h 779001"/>
                  <a:gd name="connsiteX2" fmla="*/ 170113 w 255806"/>
                  <a:gd name="connsiteY2" fmla="*/ 62682 h 779001"/>
                  <a:gd name="connsiteX3" fmla="*/ 167803 w 255806"/>
                  <a:gd name="connsiteY3" fmla="*/ 696258 h 779001"/>
                  <a:gd name="connsiteX4" fmla="*/ 246825 w 255806"/>
                  <a:gd name="connsiteY4" fmla="*/ 772864 h 779001"/>
                  <a:gd name="connsiteX5" fmla="*/ 0 w 255806"/>
                  <a:gd name="connsiteY5" fmla="*/ 779001 h 779001"/>
                  <a:gd name="connsiteX6" fmla="*/ 0 w 255806"/>
                  <a:gd name="connsiteY6" fmla="*/ 779001 h 779001"/>
                  <a:gd name="connsiteX7" fmla="*/ 0 w 255806"/>
                  <a:gd name="connsiteY7" fmla="*/ 62682 h 779001"/>
                  <a:gd name="connsiteX8" fmla="*/ 62682 w 255806"/>
                  <a:gd name="connsiteY8" fmla="*/ 0 h 779001"/>
                  <a:gd name="connsiteX0" fmla="*/ 62682 w 260844"/>
                  <a:gd name="connsiteY0" fmla="*/ 0 h 779001"/>
                  <a:gd name="connsiteX1" fmla="*/ 107431 w 260844"/>
                  <a:gd name="connsiteY1" fmla="*/ 0 h 779001"/>
                  <a:gd name="connsiteX2" fmla="*/ 170113 w 260844"/>
                  <a:gd name="connsiteY2" fmla="*/ 62682 h 779001"/>
                  <a:gd name="connsiteX3" fmla="*/ 167803 w 260844"/>
                  <a:gd name="connsiteY3" fmla="*/ 696258 h 779001"/>
                  <a:gd name="connsiteX4" fmla="*/ 246825 w 260844"/>
                  <a:gd name="connsiteY4" fmla="*/ 772864 h 779001"/>
                  <a:gd name="connsiteX5" fmla="*/ 0 w 260844"/>
                  <a:gd name="connsiteY5" fmla="*/ 779001 h 779001"/>
                  <a:gd name="connsiteX6" fmla="*/ 0 w 260844"/>
                  <a:gd name="connsiteY6" fmla="*/ 779001 h 779001"/>
                  <a:gd name="connsiteX7" fmla="*/ 0 w 260844"/>
                  <a:gd name="connsiteY7" fmla="*/ 62682 h 779001"/>
                  <a:gd name="connsiteX8" fmla="*/ 62682 w 260844"/>
                  <a:gd name="connsiteY8" fmla="*/ 0 h 779001"/>
                  <a:gd name="connsiteX0" fmla="*/ 62682 w 263020"/>
                  <a:gd name="connsiteY0" fmla="*/ 0 h 779001"/>
                  <a:gd name="connsiteX1" fmla="*/ 107431 w 263020"/>
                  <a:gd name="connsiteY1" fmla="*/ 0 h 779001"/>
                  <a:gd name="connsiteX2" fmla="*/ 170113 w 263020"/>
                  <a:gd name="connsiteY2" fmla="*/ 62682 h 779001"/>
                  <a:gd name="connsiteX3" fmla="*/ 167803 w 263020"/>
                  <a:gd name="connsiteY3" fmla="*/ 696258 h 779001"/>
                  <a:gd name="connsiteX4" fmla="*/ 249209 w 263020"/>
                  <a:gd name="connsiteY4" fmla="*/ 770483 h 779001"/>
                  <a:gd name="connsiteX5" fmla="*/ 0 w 263020"/>
                  <a:gd name="connsiteY5" fmla="*/ 779001 h 779001"/>
                  <a:gd name="connsiteX6" fmla="*/ 0 w 263020"/>
                  <a:gd name="connsiteY6" fmla="*/ 779001 h 779001"/>
                  <a:gd name="connsiteX7" fmla="*/ 0 w 263020"/>
                  <a:gd name="connsiteY7" fmla="*/ 62682 h 779001"/>
                  <a:gd name="connsiteX8" fmla="*/ 62682 w 263020"/>
                  <a:gd name="connsiteY8" fmla="*/ 0 h 779001"/>
                  <a:gd name="connsiteX0" fmla="*/ 62682 w 258035"/>
                  <a:gd name="connsiteY0" fmla="*/ 0 h 779001"/>
                  <a:gd name="connsiteX1" fmla="*/ 107431 w 258035"/>
                  <a:gd name="connsiteY1" fmla="*/ 0 h 779001"/>
                  <a:gd name="connsiteX2" fmla="*/ 170113 w 258035"/>
                  <a:gd name="connsiteY2" fmla="*/ 62682 h 779001"/>
                  <a:gd name="connsiteX3" fmla="*/ 167803 w 258035"/>
                  <a:gd name="connsiteY3" fmla="*/ 696258 h 779001"/>
                  <a:gd name="connsiteX4" fmla="*/ 249209 w 258035"/>
                  <a:gd name="connsiteY4" fmla="*/ 770483 h 779001"/>
                  <a:gd name="connsiteX5" fmla="*/ 0 w 258035"/>
                  <a:gd name="connsiteY5" fmla="*/ 779001 h 779001"/>
                  <a:gd name="connsiteX6" fmla="*/ 0 w 258035"/>
                  <a:gd name="connsiteY6" fmla="*/ 779001 h 779001"/>
                  <a:gd name="connsiteX7" fmla="*/ 0 w 258035"/>
                  <a:gd name="connsiteY7" fmla="*/ 62682 h 779001"/>
                  <a:gd name="connsiteX8" fmla="*/ 62682 w 258035"/>
                  <a:gd name="connsiteY8" fmla="*/ 0 h 779001"/>
                  <a:gd name="connsiteX0" fmla="*/ 62682 w 244778"/>
                  <a:gd name="connsiteY0" fmla="*/ 0 h 779001"/>
                  <a:gd name="connsiteX1" fmla="*/ 107431 w 244778"/>
                  <a:gd name="connsiteY1" fmla="*/ 0 h 779001"/>
                  <a:gd name="connsiteX2" fmla="*/ 170113 w 244778"/>
                  <a:gd name="connsiteY2" fmla="*/ 62682 h 779001"/>
                  <a:gd name="connsiteX3" fmla="*/ 167803 w 244778"/>
                  <a:gd name="connsiteY3" fmla="*/ 696258 h 779001"/>
                  <a:gd name="connsiteX4" fmla="*/ 234922 w 244778"/>
                  <a:gd name="connsiteY4" fmla="*/ 772864 h 779001"/>
                  <a:gd name="connsiteX5" fmla="*/ 0 w 244778"/>
                  <a:gd name="connsiteY5" fmla="*/ 779001 h 779001"/>
                  <a:gd name="connsiteX6" fmla="*/ 0 w 244778"/>
                  <a:gd name="connsiteY6" fmla="*/ 779001 h 779001"/>
                  <a:gd name="connsiteX7" fmla="*/ 0 w 244778"/>
                  <a:gd name="connsiteY7" fmla="*/ 62682 h 779001"/>
                  <a:gd name="connsiteX8" fmla="*/ 62682 w 244778"/>
                  <a:gd name="connsiteY8" fmla="*/ 0 h 779001"/>
                  <a:gd name="connsiteX0" fmla="*/ 62682 w 235795"/>
                  <a:gd name="connsiteY0" fmla="*/ 0 h 779001"/>
                  <a:gd name="connsiteX1" fmla="*/ 107431 w 235795"/>
                  <a:gd name="connsiteY1" fmla="*/ 0 h 779001"/>
                  <a:gd name="connsiteX2" fmla="*/ 170113 w 235795"/>
                  <a:gd name="connsiteY2" fmla="*/ 62682 h 779001"/>
                  <a:gd name="connsiteX3" fmla="*/ 167803 w 235795"/>
                  <a:gd name="connsiteY3" fmla="*/ 696258 h 779001"/>
                  <a:gd name="connsiteX4" fmla="*/ 234922 w 235795"/>
                  <a:gd name="connsiteY4" fmla="*/ 772864 h 779001"/>
                  <a:gd name="connsiteX5" fmla="*/ 0 w 235795"/>
                  <a:gd name="connsiteY5" fmla="*/ 779001 h 779001"/>
                  <a:gd name="connsiteX6" fmla="*/ 0 w 235795"/>
                  <a:gd name="connsiteY6" fmla="*/ 779001 h 779001"/>
                  <a:gd name="connsiteX7" fmla="*/ 0 w 235795"/>
                  <a:gd name="connsiteY7" fmla="*/ 62682 h 779001"/>
                  <a:gd name="connsiteX8" fmla="*/ 62682 w 235795"/>
                  <a:gd name="connsiteY8" fmla="*/ 0 h 779001"/>
                  <a:gd name="connsiteX0" fmla="*/ 62682 w 257018"/>
                  <a:gd name="connsiteY0" fmla="*/ 0 h 779001"/>
                  <a:gd name="connsiteX1" fmla="*/ 107431 w 257018"/>
                  <a:gd name="connsiteY1" fmla="*/ 0 h 779001"/>
                  <a:gd name="connsiteX2" fmla="*/ 170113 w 257018"/>
                  <a:gd name="connsiteY2" fmla="*/ 62682 h 779001"/>
                  <a:gd name="connsiteX3" fmla="*/ 167803 w 257018"/>
                  <a:gd name="connsiteY3" fmla="*/ 696258 h 779001"/>
                  <a:gd name="connsiteX4" fmla="*/ 256353 w 257018"/>
                  <a:gd name="connsiteY4" fmla="*/ 775245 h 779001"/>
                  <a:gd name="connsiteX5" fmla="*/ 0 w 257018"/>
                  <a:gd name="connsiteY5" fmla="*/ 779001 h 779001"/>
                  <a:gd name="connsiteX6" fmla="*/ 0 w 257018"/>
                  <a:gd name="connsiteY6" fmla="*/ 779001 h 779001"/>
                  <a:gd name="connsiteX7" fmla="*/ 0 w 257018"/>
                  <a:gd name="connsiteY7" fmla="*/ 62682 h 779001"/>
                  <a:gd name="connsiteX8" fmla="*/ 62682 w 257018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96258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6353"/>
                  <a:gd name="connsiteY0" fmla="*/ 0 h 779001"/>
                  <a:gd name="connsiteX1" fmla="*/ 107431 w 256353"/>
                  <a:gd name="connsiteY1" fmla="*/ 0 h 779001"/>
                  <a:gd name="connsiteX2" fmla="*/ 170113 w 256353"/>
                  <a:gd name="connsiteY2" fmla="*/ 62682 h 779001"/>
                  <a:gd name="connsiteX3" fmla="*/ 167803 w 256353"/>
                  <a:gd name="connsiteY3" fmla="*/ 681971 h 779001"/>
                  <a:gd name="connsiteX4" fmla="*/ 256353 w 256353"/>
                  <a:gd name="connsiteY4" fmla="*/ 775245 h 779001"/>
                  <a:gd name="connsiteX5" fmla="*/ 0 w 256353"/>
                  <a:gd name="connsiteY5" fmla="*/ 779001 h 779001"/>
                  <a:gd name="connsiteX6" fmla="*/ 0 w 256353"/>
                  <a:gd name="connsiteY6" fmla="*/ 779001 h 779001"/>
                  <a:gd name="connsiteX7" fmla="*/ 0 w 256353"/>
                  <a:gd name="connsiteY7" fmla="*/ 62682 h 779001"/>
                  <a:gd name="connsiteX8" fmla="*/ 62682 w 256353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80781"/>
                  <a:gd name="connsiteX1" fmla="*/ 107431 w 258734"/>
                  <a:gd name="connsiteY1" fmla="*/ 0 h 780781"/>
                  <a:gd name="connsiteX2" fmla="*/ 170113 w 258734"/>
                  <a:gd name="connsiteY2" fmla="*/ 62682 h 780781"/>
                  <a:gd name="connsiteX3" fmla="*/ 167803 w 258734"/>
                  <a:gd name="connsiteY3" fmla="*/ 681971 h 780781"/>
                  <a:gd name="connsiteX4" fmla="*/ 258734 w 258734"/>
                  <a:gd name="connsiteY4" fmla="*/ 772864 h 780781"/>
                  <a:gd name="connsiteX5" fmla="*/ 0 w 258734"/>
                  <a:gd name="connsiteY5" fmla="*/ 779001 h 780781"/>
                  <a:gd name="connsiteX6" fmla="*/ 0 w 258734"/>
                  <a:gd name="connsiteY6" fmla="*/ 779001 h 780781"/>
                  <a:gd name="connsiteX7" fmla="*/ 0 w 258734"/>
                  <a:gd name="connsiteY7" fmla="*/ 62682 h 780781"/>
                  <a:gd name="connsiteX8" fmla="*/ 62682 w 258734"/>
                  <a:gd name="connsiteY8" fmla="*/ 0 h 780781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796"/>
                  <a:gd name="connsiteX1" fmla="*/ 107431 w 258734"/>
                  <a:gd name="connsiteY1" fmla="*/ 0 h 779796"/>
                  <a:gd name="connsiteX2" fmla="*/ 170113 w 258734"/>
                  <a:gd name="connsiteY2" fmla="*/ 62682 h 779796"/>
                  <a:gd name="connsiteX3" fmla="*/ 167803 w 258734"/>
                  <a:gd name="connsiteY3" fmla="*/ 681971 h 779796"/>
                  <a:gd name="connsiteX4" fmla="*/ 258734 w 258734"/>
                  <a:gd name="connsiteY4" fmla="*/ 772864 h 779796"/>
                  <a:gd name="connsiteX5" fmla="*/ 0 w 258734"/>
                  <a:gd name="connsiteY5" fmla="*/ 779001 h 779796"/>
                  <a:gd name="connsiteX6" fmla="*/ 0 w 258734"/>
                  <a:gd name="connsiteY6" fmla="*/ 779001 h 779796"/>
                  <a:gd name="connsiteX7" fmla="*/ 0 w 258734"/>
                  <a:gd name="connsiteY7" fmla="*/ 62682 h 779796"/>
                  <a:gd name="connsiteX8" fmla="*/ 62682 w 258734"/>
                  <a:gd name="connsiteY8" fmla="*/ 0 h 779796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  <a:gd name="connsiteX0" fmla="*/ 62682 w 258734"/>
                  <a:gd name="connsiteY0" fmla="*/ 0 h 779001"/>
                  <a:gd name="connsiteX1" fmla="*/ 107431 w 258734"/>
                  <a:gd name="connsiteY1" fmla="*/ 0 h 779001"/>
                  <a:gd name="connsiteX2" fmla="*/ 170113 w 258734"/>
                  <a:gd name="connsiteY2" fmla="*/ 62682 h 779001"/>
                  <a:gd name="connsiteX3" fmla="*/ 167803 w 258734"/>
                  <a:gd name="connsiteY3" fmla="*/ 681971 h 779001"/>
                  <a:gd name="connsiteX4" fmla="*/ 258734 w 258734"/>
                  <a:gd name="connsiteY4" fmla="*/ 772864 h 779001"/>
                  <a:gd name="connsiteX5" fmla="*/ 0 w 258734"/>
                  <a:gd name="connsiteY5" fmla="*/ 779001 h 779001"/>
                  <a:gd name="connsiteX6" fmla="*/ 0 w 258734"/>
                  <a:gd name="connsiteY6" fmla="*/ 779001 h 779001"/>
                  <a:gd name="connsiteX7" fmla="*/ 0 w 258734"/>
                  <a:gd name="connsiteY7" fmla="*/ 62682 h 779001"/>
                  <a:gd name="connsiteX8" fmla="*/ 62682 w 258734"/>
                  <a:gd name="connsiteY8" fmla="*/ 0 h 7790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8734" h="779001">
                    <a:moveTo>
                      <a:pt x="62682" y="0"/>
                    </a:moveTo>
                    <a:lnTo>
                      <a:pt x="107431" y="0"/>
                    </a:lnTo>
                    <a:cubicBezTo>
                      <a:pt x="142049" y="0"/>
                      <a:pt x="170113" y="28064"/>
                      <a:pt x="170113" y="62682"/>
                    </a:cubicBezTo>
                    <a:lnTo>
                      <a:pt x="167803" y="681971"/>
                    </a:lnTo>
                    <a:cubicBezTo>
                      <a:pt x="171810" y="768006"/>
                      <a:pt x="248616" y="773363"/>
                      <a:pt x="258734" y="772864"/>
                    </a:cubicBezTo>
                    <a:cubicBezTo>
                      <a:pt x="198541" y="778985"/>
                      <a:pt x="82275" y="776955"/>
                      <a:pt x="0" y="779001"/>
                    </a:cubicBezTo>
                    <a:lnTo>
                      <a:pt x="0" y="779001"/>
                    </a:lnTo>
                    <a:lnTo>
                      <a:pt x="0" y="62682"/>
                    </a:lnTo>
                    <a:cubicBezTo>
                      <a:pt x="0" y="28064"/>
                      <a:pt x="28064" y="0"/>
                      <a:pt x="62682" y="0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0680C3">
                      <a:lumMod val="50000"/>
                    </a:srgbClr>
                  </a:gs>
                  <a:gs pos="52000">
                    <a:srgbClr val="0680C3">
                      <a:lumMod val="90000"/>
                    </a:srgbClr>
                  </a:gs>
                  <a:gs pos="100000">
                    <a:srgbClr val="0680C3">
                      <a:lumMod val="50000"/>
                    </a:srgbClr>
                  </a:gs>
                </a:gsLst>
                <a:lin ang="8100000" scaled="0"/>
                <a:tileRect/>
              </a:gradFill>
              <a:ln>
                <a:noFill/>
              </a:ln>
              <a:effectLst>
                <a:outerShdw blurRad="127000" dist="38100" dir="8100000" sx="102000" sy="102000" algn="tr" rotWithShape="0">
                  <a:sysClr val="window" lastClr="FFFFFF">
                    <a:lumMod val="65000"/>
                    <a:alpha val="81000"/>
                  </a:sys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  <p:sp>
            <p:nvSpPr>
              <p:cNvPr id="20" name="Rounded Rectangle 2">
                <a:extLst>
                  <a:ext uri="{FF2B5EF4-FFF2-40B4-BE49-F238E27FC236}">
                    <a16:creationId xmlns:a16="http://schemas.microsoft.com/office/drawing/2014/main" id="{682156FA-8A01-782E-1B86-07274E1E635C}"/>
                  </a:ext>
                </a:extLst>
              </p:cNvPr>
              <p:cNvSpPr/>
              <p:nvPr/>
            </p:nvSpPr>
            <p:spPr>
              <a:xfrm>
                <a:off x="3557403" y="2614935"/>
                <a:ext cx="1167613" cy="634680"/>
              </a:xfrm>
              <a:custGeom>
                <a:avLst/>
                <a:gdLst>
                  <a:gd name="connsiteX0" fmla="*/ 0 w 1219506"/>
                  <a:gd name="connsiteY0" fmla="*/ 112749 h 626455"/>
                  <a:gd name="connsiteX1" fmla="*/ 112749 w 1219506"/>
                  <a:gd name="connsiteY1" fmla="*/ 0 h 626455"/>
                  <a:gd name="connsiteX2" fmla="*/ 1106757 w 1219506"/>
                  <a:gd name="connsiteY2" fmla="*/ 0 h 626455"/>
                  <a:gd name="connsiteX3" fmla="*/ 1219506 w 1219506"/>
                  <a:gd name="connsiteY3" fmla="*/ 112749 h 626455"/>
                  <a:gd name="connsiteX4" fmla="*/ 1219506 w 1219506"/>
                  <a:gd name="connsiteY4" fmla="*/ 513706 h 626455"/>
                  <a:gd name="connsiteX5" fmla="*/ 1106757 w 1219506"/>
                  <a:gd name="connsiteY5" fmla="*/ 626455 h 626455"/>
                  <a:gd name="connsiteX6" fmla="*/ 112749 w 1219506"/>
                  <a:gd name="connsiteY6" fmla="*/ 626455 h 626455"/>
                  <a:gd name="connsiteX7" fmla="*/ 0 w 1219506"/>
                  <a:gd name="connsiteY7" fmla="*/ 513706 h 626455"/>
                  <a:gd name="connsiteX8" fmla="*/ 0 w 1219506"/>
                  <a:gd name="connsiteY8" fmla="*/ 112749 h 626455"/>
                  <a:gd name="connsiteX0" fmla="*/ 0 w 1226205"/>
                  <a:gd name="connsiteY0" fmla="*/ 112749 h 654417"/>
                  <a:gd name="connsiteX1" fmla="*/ 112749 w 1226205"/>
                  <a:gd name="connsiteY1" fmla="*/ 0 h 654417"/>
                  <a:gd name="connsiteX2" fmla="*/ 1106757 w 1226205"/>
                  <a:gd name="connsiteY2" fmla="*/ 0 h 654417"/>
                  <a:gd name="connsiteX3" fmla="*/ 1219506 w 1226205"/>
                  <a:gd name="connsiteY3" fmla="*/ 112749 h 654417"/>
                  <a:gd name="connsiteX4" fmla="*/ 1219506 w 1226205"/>
                  <a:gd name="connsiteY4" fmla="*/ 513706 h 654417"/>
                  <a:gd name="connsiteX5" fmla="*/ 1106757 w 1226205"/>
                  <a:gd name="connsiteY5" fmla="*/ 626455 h 654417"/>
                  <a:gd name="connsiteX6" fmla="*/ 112749 w 1226205"/>
                  <a:gd name="connsiteY6" fmla="*/ 626455 h 654417"/>
                  <a:gd name="connsiteX7" fmla="*/ 0 w 1226205"/>
                  <a:gd name="connsiteY7" fmla="*/ 513706 h 654417"/>
                  <a:gd name="connsiteX8" fmla="*/ 0 w 1226205"/>
                  <a:gd name="connsiteY8" fmla="*/ 112749 h 654417"/>
                  <a:gd name="connsiteX0" fmla="*/ 0 w 1255135"/>
                  <a:gd name="connsiteY0" fmla="*/ 112749 h 661463"/>
                  <a:gd name="connsiteX1" fmla="*/ 112749 w 1255135"/>
                  <a:gd name="connsiteY1" fmla="*/ 0 h 661463"/>
                  <a:gd name="connsiteX2" fmla="*/ 1106757 w 1255135"/>
                  <a:gd name="connsiteY2" fmla="*/ 0 h 661463"/>
                  <a:gd name="connsiteX3" fmla="*/ 1219506 w 1255135"/>
                  <a:gd name="connsiteY3" fmla="*/ 112749 h 661463"/>
                  <a:gd name="connsiteX4" fmla="*/ 1219506 w 1255135"/>
                  <a:gd name="connsiteY4" fmla="*/ 513706 h 661463"/>
                  <a:gd name="connsiteX5" fmla="*/ 1106757 w 1255135"/>
                  <a:gd name="connsiteY5" fmla="*/ 626455 h 661463"/>
                  <a:gd name="connsiteX6" fmla="*/ 112749 w 1255135"/>
                  <a:gd name="connsiteY6" fmla="*/ 626455 h 661463"/>
                  <a:gd name="connsiteX7" fmla="*/ 0 w 1255135"/>
                  <a:gd name="connsiteY7" fmla="*/ 513706 h 661463"/>
                  <a:gd name="connsiteX8" fmla="*/ 0 w 1255135"/>
                  <a:gd name="connsiteY8" fmla="*/ 112749 h 661463"/>
                  <a:gd name="connsiteX0" fmla="*/ 0 w 1237115"/>
                  <a:gd name="connsiteY0" fmla="*/ 112749 h 680013"/>
                  <a:gd name="connsiteX1" fmla="*/ 112749 w 1237115"/>
                  <a:gd name="connsiteY1" fmla="*/ 0 h 680013"/>
                  <a:gd name="connsiteX2" fmla="*/ 1106757 w 1237115"/>
                  <a:gd name="connsiteY2" fmla="*/ 0 h 680013"/>
                  <a:gd name="connsiteX3" fmla="*/ 1219506 w 1237115"/>
                  <a:gd name="connsiteY3" fmla="*/ 112749 h 680013"/>
                  <a:gd name="connsiteX4" fmla="*/ 1219506 w 1237115"/>
                  <a:gd name="connsiteY4" fmla="*/ 513706 h 680013"/>
                  <a:gd name="connsiteX5" fmla="*/ 1106757 w 1237115"/>
                  <a:gd name="connsiteY5" fmla="*/ 626455 h 680013"/>
                  <a:gd name="connsiteX6" fmla="*/ 112749 w 1237115"/>
                  <a:gd name="connsiteY6" fmla="*/ 626455 h 680013"/>
                  <a:gd name="connsiteX7" fmla="*/ 0 w 1237115"/>
                  <a:gd name="connsiteY7" fmla="*/ 513706 h 680013"/>
                  <a:gd name="connsiteX8" fmla="*/ 0 w 1237115"/>
                  <a:gd name="connsiteY8" fmla="*/ 112749 h 680013"/>
                  <a:gd name="connsiteX0" fmla="*/ 0 w 1232616"/>
                  <a:gd name="connsiteY0" fmla="*/ 112749 h 687313"/>
                  <a:gd name="connsiteX1" fmla="*/ 112749 w 1232616"/>
                  <a:gd name="connsiteY1" fmla="*/ 0 h 687313"/>
                  <a:gd name="connsiteX2" fmla="*/ 1106757 w 1232616"/>
                  <a:gd name="connsiteY2" fmla="*/ 0 h 687313"/>
                  <a:gd name="connsiteX3" fmla="*/ 1219506 w 1232616"/>
                  <a:gd name="connsiteY3" fmla="*/ 112749 h 687313"/>
                  <a:gd name="connsiteX4" fmla="*/ 1219506 w 1232616"/>
                  <a:gd name="connsiteY4" fmla="*/ 513706 h 687313"/>
                  <a:gd name="connsiteX5" fmla="*/ 1106757 w 1232616"/>
                  <a:gd name="connsiteY5" fmla="*/ 626455 h 687313"/>
                  <a:gd name="connsiteX6" fmla="*/ 112749 w 1232616"/>
                  <a:gd name="connsiteY6" fmla="*/ 626455 h 687313"/>
                  <a:gd name="connsiteX7" fmla="*/ 0 w 1232616"/>
                  <a:gd name="connsiteY7" fmla="*/ 513706 h 687313"/>
                  <a:gd name="connsiteX8" fmla="*/ 0 w 1232616"/>
                  <a:gd name="connsiteY8" fmla="*/ 112749 h 687313"/>
                  <a:gd name="connsiteX0" fmla="*/ 0 w 1221165"/>
                  <a:gd name="connsiteY0" fmla="*/ 112749 h 687313"/>
                  <a:gd name="connsiteX1" fmla="*/ 112749 w 1221165"/>
                  <a:gd name="connsiteY1" fmla="*/ 0 h 687313"/>
                  <a:gd name="connsiteX2" fmla="*/ 1106757 w 1221165"/>
                  <a:gd name="connsiteY2" fmla="*/ 0 h 687313"/>
                  <a:gd name="connsiteX3" fmla="*/ 1219506 w 1221165"/>
                  <a:gd name="connsiteY3" fmla="*/ 112749 h 687313"/>
                  <a:gd name="connsiteX4" fmla="*/ 1219506 w 1221165"/>
                  <a:gd name="connsiteY4" fmla="*/ 513706 h 687313"/>
                  <a:gd name="connsiteX5" fmla="*/ 1106757 w 1221165"/>
                  <a:gd name="connsiteY5" fmla="*/ 626455 h 687313"/>
                  <a:gd name="connsiteX6" fmla="*/ 112749 w 1221165"/>
                  <a:gd name="connsiteY6" fmla="*/ 626455 h 687313"/>
                  <a:gd name="connsiteX7" fmla="*/ 0 w 1221165"/>
                  <a:gd name="connsiteY7" fmla="*/ 513706 h 687313"/>
                  <a:gd name="connsiteX8" fmla="*/ 0 w 1221165"/>
                  <a:gd name="connsiteY8" fmla="*/ 112749 h 687313"/>
                  <a:gd name="connsiteX0" fmla="*/ 0 w 1234996"/>
                  <a:gd name="connsiteY0" fmla="*/ 112749 h 676420"/>
                  <a:gd name="connsiteX1" fmla="*/ 112749 w 1234996"/>
                  <a:gd name="connsiteY1" fmla="*/ 0 h 676420"/>
                  <a:gd name="connsiteX2" fmla="*/ 1106757 w 1234996"/>
                  <a:gd name="connsiteY2" fmla="*/ 0 h 676420"/>
                  <a:gd name="connsiteX3" fmla="*/ 1219506 w 1234996"/>
                  <a:gd name="connsiteY3" fmla="*/ 112749 h 676420"/>
                  <a:gd name="connsiteX4" fmla="*/ 1219506 w 1234996"/>
                  <a:gd name="connsiteY4" fmla="*/ 513706 h 676420"/>
                  <a:gd name="connsiteX5" fmla="*/ 1106757 w 1234996"/>
                  <a:gd name="connsiteY5" fmla="*/ 626455 h 676420"/>
                  <a:gd name="connsiteX6" fmla="*/ 112749 w 1234996"/>
                  <a:gd name="connsiteY6" fmla="*/ 626455 h 676420"/>
                  <a:gd name="connsiteX7" fmla="*/ 0 w 1234996"/>
                  <a:gd name="connsiteY7" fmla="*/ 513706 h 676420"/>
                  <a:gd name="connsiteX8" fmla="*/ 0 w 1234996"/>
                  <a:gd name="connsiteY8" fmla="*/ 112749 h 676420"/>
                  <a:gd name="connsiteX0" fmla="*/ 0 w 1232419"/>
                  <a:gd name="connsiteY0" fmla="*/ 112749 h 669377"/>
                  <a:gd name="connsiteX1" fmla="*/ 112749 w 1232419"/>
                  <a:gd name="connsiteY1" fmla="*/ 0 h 669377"/>
                  <a:gd name="connsiteX2" fmla="*/ 1106757 w 1232419"/>
                  <a:gd name="connsiteY2" fmla="*/ 0 h 669377"/>
                  <a:gd name="connsiteX3" fmla="*/ 1219506 w 1232419"/>
                  <a:gd name="connsiteY3" fmla="*/ 112749 h 669377"/>
                  <a:gd name="connsiteX4" fmla="*/ 1219506 w 1232419"/>
                  <a:gd name="connsiteY4" fmla="*/ 513706 h 669377"/>
                  <a:gd name="connsiteX5" fmla="*/ 1106757 w 1232419"/>
                  <a:gd name="connsiteY5" fmla="*/ 626455 h 669377"/>
                  <a:gd name="connsiteX6" fmla="*/ 112749 w 1232419"/>
                  <a:gd name="connsiteY6" fmla="*/ 626455 h 669377"/>
                  <a:gd name="connsiteX7" fmla="*/ 0 w 1232419"/>
                  <a:gd name="connsiteY7" fmla="*/ 513706 h 669377"/>
                  <a:gd name="connsiteX8" fmla="*/ 0 w 1232419"/>
                  <a:gd name="connsiteY8" fmla="*/ 112749 h 669377"/>
                  <a:gd name="connsiteX0" fmla="*/ 0 w 1234407"/>
                  <a:gd name="connsiteY0" fmla="*/ 112749 h 678741"/>
                  <a:gd name="connsiteX1" fmla="*/ 112749 w 1234407"/>
                  <a:gd name="connsiteY1" fmla="*/ 0 h 678741"/>
                  <a:gd name="connsiteX2" fmla="*/ 1106757 w 1234407"/>
                  <a:gd name="connsiteY2" fmla="*/ 0 h 678741"/>
                  <a:gd name="connsiteX3" fmla="*/ 1219506 w 1234407"/>
                  <a:gd name="connsiteY3" fmla="*/ 112749 h 678741"/>
                  <a:gd name="connsiteX4" fmla="*/ 1219506 w 1234407"/>
                  <a:gd name="connsiteY4" fmla="*/ 513706 h 678741"/>
                  <a:gd name="connsiteX5" fmla="*/ 1106757 w 1234407"/>
                  <a:gd name="connsiteY5" fmla="*/ 626455 h 678741"/>
                  <a:gd name="connsiteX6" fmla="*/ 112749 w 1234407"/>
                  <a:gd name="connsiteY6" fmla="*/ 626455 h 678741"/>
                  <a:gd name="connsiteX7" fmla="*/ 0 w 1234407"/>
                  <a:gd name="connsiteY7" fmla="*/ 513706 h 678741"/>
                  <a:gd name="connsiteX8" fmla="*/ 0 w 1234407"/>
                  <a:gd name="connsiteY8" fmla="*/ 112749 h 678741"/>
                  <a:gd name="connsiteX0" fmla="*/ 0 w 1234407"/>
                  <a:gd name="connsiteY0" fmla="*/ 112749 h 686635"/>
                  <a:gd name="connsiteX1" fmla="*/ 112749 w 1234407"/>
                  <a:gd name="connsiteY1" fmla="*/ 0 h 686635"/>
                  <a:gd name="connsiteX2" fmla="*/ 1106757 w 1234407"/>
                  <a:gd name="connsiteY2" fmla="*/ 0 h 686635"/>
                  <a:gd name="connsiteX3" fmla="*/ 1219506 w 1234407"/>
                  <a:gd name="connsiteY3" fmla="*/ 112749 h 686635"/>
                  <a:gd name="connsiteX4" fmla="*/ 1219506 w 1234407"/>
                  <a:gd name="connsiteY4" fmla="*/ 513706 h 686635"/>
                  <a:gd name="connsiteX5" fmla="*/ 1106757 w 1234407"/>
                  <a:gd name="connsiteY5" fmla="*/ 626455 h 686635"/>
                  <a:gd name="connsiteX6" fmla="*/ 112749 w 1234407"/>
                  <a:gd name="connsiteY6" fmla="*/ 626455 h 686635"/>
                  <a:gd name="connsiteX7" fmla="*/ 0 w 1234407"/>
                  <a:gd name="connsiteY7" fmla="*/ 513706 h 686635"/>
                  <a:gd name="connsiteX8" fmla="*/ 0 w 1234407"/>
                  <a:gd name="connsiteY8" fmla="*/ 112749 h 686635"/>
                  <a:gd name="connsiteX0" fmla="*/ 0 w 1226959"/>
                  <a:gd name="connsiteY0" fmla="*/ 112749 h 666939"/>
                  <a:gd name="connsiteX1" fmla="*/ 112749 w 1226959"/>
                  <a:gd name="connsiteY1" fmla="*/ 0 h 666939"/>
                  <a:gd name="connsiteX2" fmla="*/ 1106757 w 1226959"/>
                  <a:gd name="connsiteY2" fmla="*/ 0 h 666939"/>
                  <a:gd name="connsiteX3" fmla="*/ 1219506 w 1226959"/>
                  <a:gd name="connsiteY3" fmla="*/ 112749 h 666939"/>
                  <a:gd name="connsiteX4" fmla="*/ 1219506 w 1226959"/>
                  <a:gd name="connsiteY4" fmla="*/ 513706 h 666939"/>
                  <a:gd name="connsiteX5" fmla="*/ 1106757 w 1226959"/>
                  <a:gd name="connsiteY5" fmla="*/ 626455 h 666939"/>
                  <a:gd name="connsiteX6" fmla="*/ 112749 w 1226959"/>
                  <a:gd name="connsiteY6" fmla="*/ 626455 h 666939"/>
                  <a:gd name="connsiteX7" fmla="*/ 0 w 1226959"/>
                  <a:gd name="connsiteY7" fmla="*/ 513706 h 666939"/>
                  <a:gd name="connsiteX8" fmla="*/ 0 w 1226959"/>
                  <a:gd name="connsiteY8" fmla="*/ 112749 h 6669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6959" h="666939">
                    <a:moveTo>
                      <a:pt x="0" y="112749"/>
                    </a:moveTo>
                    <a:cubicBezTo>
                      <a:pt x="0" y="50479"/>
                      <a:pt x="50479" y="0"/>
                      <a:pt x="112749" y="0"/>
                    </a:cubicBezTo>
                    <a:lnTo>
                      <a:pt x="1106757" y="0"/>
                    </a:lnTo>
                    <a:cubicBezTo>
                      <a:pt x="1169027" y="0"/>
                      <a:pt x="1219506" y="50479"/>
                      <a:pt x="1219506" y="112749"/>
                    </a:cubicBezTo>
                    <a:lnTo>
                      <a:pt x="1219506" y="513706"/>
                    </a:lnTo>
                    <a:cubicBezTo>
                      <a:pt x="1219506" y="781562"/>
                      <a:pt x="1270287" y="614181"/>
                      <a:pt x="1106757" y="626455"/>
                    </a:cubicBezTo>
                    <a:lnTo>
                      <a:pt x="112749" y="626455"/>
                    </a:lnTo>
                    <a:cubicBezTo>
                      <a:pt x="50479" y="626455"/>
                      <a:pt x="0" y="575976"/>
                      <a:pt x="0" y="513706"/>
                    </a:cubicBezTo>
                    <a:lnTo>
                      <a:pt x="0" y="112749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0680C3"/>
                  </a:gs>
                  <a:gs pos="91000">
                    <a:srgbClr val="0680C3"/>
                  </a:gs>
                  <a:gs pos="100000">
                    <a:srgbClr val="4CD3FF">
                      <a:lumMod val="10000"/>
                      <a:lumOff val="90000"/>
                    </a:srgbClr>
                  </a:gs>
                </a:gsLst>
                <a:lin ang="0" scaled="1"/>
                <a:tileRect/>
              </a:gradFill>
              <a:ln>
                <a:noFill/>
              </a:ln>
              <a:effectLst>
                <a:outerShdw blurRad="127000" dist="38100" dir="8100000" algn="tr" rotWithShape="0">
                  <a:prstClr val="black">
                    <a:alpha val="33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Arial Unicode MS"/>
                </a:endParaRPr>
              </a:p>
            </p:txBody>
          </p:sp>
        </p:grpSp>
        <p:sp>
          <p:nvSpPr>
            <p:cNvPr id="10" name="TextBox 14">
              <a:extLst>
                <a:ext uri="{FF2B5EF4-FFF2-40B4-BE49-F238E27FC236}">
                  <a16:creationId xmlns:a16="http://schemas.microsoft.com/office/drawing/2014/main" id="{7D938CD3-9875-5B5E-6618-36B7F759D439}"/>
                </a:ext>
              </a:extLst>
            </p:cNvPr>
            <p:cNvSpPr txBox="1"/>
            <p:nvPr/>
          </p:nvSpPr>
          <p:spPr>
            <a:xfrm>
              <a:off x="3942744" y="3611769"/>
              <a:ext cx="12643621" cy="295465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spcBef>
                  <a:spcPts val="1200"/>
                </a:spcBef>
                <a:spcAft>
                  <a:spcPts val="600"/>
                </a:spcAft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พระราชบัญญัติว่าด้วยการกระทำความผิด</a:t>
              </a:r>
            </a:p>
            <a:p>
              <a:pPr algn="l">
                <a:spcBef>
                  <a:spcPts val="1200"/>
                </a:spcBef>
                <a:spcAft>
                  <a:spcPts val="600"/>
                </a:spcAft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เกี่ยวกับคอมพิวเตอร์ที่เกี่ยวข้องกับ</a:t>
              </a:r>
            </a:p>
            <a:p>
              <a:pPr algn="l">
                <a:spcBef>
                  <a:spcPts val="1200"/>
                </a:spcBef>
                <a:spcAft>
                  <a:spcPts val="600"/>
                </a:spcAft>
              </a:pPr>
              <a:r>
                <a:rPr lang="th-TH" sz="5400" dirty="0">
                  <a:solidFill>
                    <a:srgbClr val="0070C0"/>
                  </a:solidFill>
                  <a:latin typeface="Opun Mai Bold" panose="020B0604020202020204" charset="-34"/>
                  <a:ea typeface="Chau Philomene"/>
                  <a:cs typeface="Opun Mai Bold" panose="020B0604020202020204" charset="-34"/>
                  <a:sym typeface="Chau Philomene"/>
                </a:rPr>
                <a:t>การสื่อสารภาษาในสื่อออนไลน์</a:t>
              </a:r>
            </a:p>
          </p:txBody>
        </p:sp>
        <p:sp>
          <p:nvSpPr>
            <p:cNvPr id="11" name="TextBox 57">
              <a:extLst>
                <a:ext uri="{FF2B5EF4-FFF2-40B4-BE49-F238E27FC236}">
                  <a16:creationId xmlns:a16="http://schemas.microsoft.com/office/drawing/2014/main" id="{37EC95EF-3B24-A488-B969-1F5FC69101D1}"/>
                </a:ext>
              </a:extLst>
            </p:cNvPr>
            <p:cNvSpPr txBox="1"/>
            <p:nvPr/>
          </p:nvSpPr>
          <p:spPr>
            <a:xfrm>
              <a:off x="2659389" y="3015376"/>
              <a:ext cx="908989" cy="8869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6283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๖</a:t>
              </a:r>
              <a:r>
                <a:rPr kumimoji="0" lang="en-US" sz="7306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Opun Mai Bold" panose="020B0604020202020204" charset="-34"/>
                  <a:cs typeface="Opun Mai Bold" panose="020B0604020202020204" charset="-34"/>
                </a:rPr>
                <a:t>.</a:t>
              </a:r>
            </a:p>
          </p:txBody>
        </p:sp>
      </p:grpSp>
      <p:sp>
        <p:nvSpPr>
          <p:cNvPr id="21" name="TextBox 10">
            <a:extLst>
              <a:ext uri="{FF2B5EF4-FFF2-40B4-BE49-F238E27FC236}">
                <a16:creationId xmlns:a16="http://schemas.microsoft.com/office/drawing/2014/main" id="{841A27C3-C9E1-ECE8-9A67-397576086461}"/>
              </a:ext>
            </a:extLst>
          </p:cNvPr>
          <p:cNvSpPr txBox="1"/>
          <p:nvPr/>
        </p:nvSpPr>
        <p:spPr>
          <a:xfrm>
            <a:off x="1636774" y="4615119"/>
            <a:ext cx="15014452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srgbClr val="00B050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๖.๑	พระราชบัญญัติว่าด้วยการกระทำความผิดเกี่ยวกับคอมพิวเตอร์ มาตรา ๑๔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60610E0-DAE5-09AD-4A17-87CD8B53101F}"/>
              </a:ext>
            </a:extLst>
          </p:cNvPr>
          <p:cNvGrpSpPr/>
          <p:nvPr/>
        </p:nvGrpSpPr>
        <p:grpSpPr>
          <a:xfrm>
            <a:off x="3493514" y="5119774"/>
            <a:ext cx="11563463" cy="846578"/>
            <a:chOff x="18637925" y="1490029"/>
            <a:chExt cx="11563463" cy="84657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C863D13-CE46-2761-B1FA-BC73D15BACD4}"/>
                </a:ext>
              </a:extLst>
            </p:cNvPr>
            <p:cNvSpPr/>
            <p:nvPr/>
          </p:nvSpPr>
          <p:spPr>
            <a:xfrm>
              <a:off x="18637925" y="1682155"/>
              <a:ext cx="639203" cy="636030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  <a:sym typeface="Opun Mai Semi-Bold"/>
                </a:rPr>
                <a:t>๑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CABB048-C621-9620-3F15-72EC209A0032}"/>
                </a:ext>
              </a:extLst>
            </p:cNvPr>
            <p:cNvSpPr txBox="1"/>
            <p:nvPr/>
          </p:nvSpPr>
          <p:spPr>
            <a:xfrm>
              <a:off x="19380017" y="1490029"/>
              <a:ext cx="10821371" cy="846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โพสต์หรือแชร์ข้อมูลปลอม ไม่เป็นความจริง และหลอกลวง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976B888E-518C-0AA6-7F37-43C4368B9D62}"/>
              </a:ext>
            </a:extLst>
          </p:cNvPr>
          <p:cNvGrpSpPr/>
          <p:nvPr/>
        </p:nvGrpSpPr>
        <p:grpSpPr>
          <a:xfrm>
            <a:off x="3493514" y="5807870"/>
            <a:ext cx="11563463" cy="846578"/>
            <a:chOff x="18637925" y="1490029"/>
            <a:chExt cx="11563463" cy="84657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E306B09A-A2C7-EC47-AAF6-0182A6A6D3AA}"/>
                </a:ext>
              </a:extLst>
            </p:cNvPr>
            <p:cNvSpPr/>
            <p:nvPr/>
          </p:nvSpPr>
          <p:spPr>
            <a:xfrm>
              <a:off x="18637925" y="1682155"/>
              <a:ext cx="639203" cy="636030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  <a:sym typeface="Opun Mai Semi-Bold"/>
                </a:rPr>
                <a:t>๒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E6DCE35-1061-CBDB-629A-BAF3076FE132}"/>
                </a:ext>
              </a:extLst>
            </p:cNvPr>
            <p:cNvSpPr txBox="1"/>
            <p:nvPr/>
          </p:nvSpPr>
          <p:spPr>
            <a:xfrm>
              <a:off x="19380017" y="1490029"/>
              <a:ext cx="10821371" cy="846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การกด 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Like </a:t>
              </a: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และ 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Share </a:t>
              </a: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ข่าวหรือข้อมูลปลอม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B1996C8-D275-A70E-46E4-1CCD51AE654A}"/>
              </a:ext>
            </a:extLst>
          </p:cNvPr>
          <p:cNvGrpSpPr/>
          <p:nvPr/>
        </p:nvGrpSpPr>
        <p:grpSpPr>
          <a:xfrm>
            <a:off x="3493514" y="6493774"/>
            <a:ext cx="11563463" cy="846578"/>
            <a:chOff x="18637925" y="1490029"/>
            <a:chExt cx="11563463" cy="84657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F05142E3-AAE2-3717-75EF-5C3FAE0DD7D9}"/>
                </a:ext>
              </a:extLst>
            </p:cNvPr>
            <p:cNvSpPr/>
            <p:nvPr/>
          </p:nvSpPr>
          <p:spPr>
            <a:xfrm>
              <a:off x="18637925" y="1682155"/>
              <a:ext cx="639203" cy="636030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  <a:sym typeface="Opun Mai Semi-Bold"/>
                </a:rPr>
                <a:t>๓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30F458-E778-B14D-2B53-6BBD21ACCF10}"/>
                </a:ext>
              </a:extLst>
            </p:cNvPr>
            <p:cNvSpPr txBox="1"/>
            <p:nvPr/>
          </p:nvSpPr>
          <p:spPr>
            <a:xfrm>
              <a:off x="19380017" y="1490029"/>
              <a:ext cx="10821371" cy="846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เป็นแอดม</a:t>
              </a:r>
              <a:r>
                <a:rPr kumimoji="0" lang="th-TH" sz="3600" b="1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ิน</a:t>
              </a: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เพจที่ปล่อยให้มีข่าวหรือข้อมูลปลอมเผยแพร่ในเพจตนเอง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55F9BD3-1C09-B37F-2865-0D53427154B9}"/>
              </a:ext>
            </a:extLst>
          </p:cNvPr>
          <p:cNvGrpSpPr/>
          <p:nvPr/>
        </p:nvGrpSpPr>
        <p:grpSpPr>
          <a:xfrm>
            <a:off x="3493514" y="7214637"/>
            <a:ext cx="13707459" cy="846578"/>
            <a:chOff x="18637925" y="1490029"/>
            <a:chExt cx="13707459" cy="846578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27D7FC21-7492-F9E6-6A65-0A0B0D55DE49}"/>
                </a:ext>
              </a:extLst>
            </p:cNvPr>
            <p:cNvSpPr/>
            <p:nvPr/>
          </p:nvSpPr>
          <p:spPr>
            <a:xfrm>
              <a:off x="18637925" y="1682155"/>
              <a:ext cx="639203" cy="636030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kern="0" dirty="0"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  <a:sym typeface="Opun Mai Semi-Bold"/>
                </a:rPr>
                <a:t>๔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D7F8E7D-9212-6327-C102-E42863C9E041}"/>
                </a:ext>
              </a:extLst>
            </p:cNvPr>
            <p:cNvSpPr txBox="1"/>
            <p:nvPr/>
          </p:nvSpPr>
          <p:spPr>
            <a:xfrm>
              <a:off x="19380017" y="1490029"/>
              <a:ext cx="12965367" cy="846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โพสต์หรือเผยแพร่ภาพเปลือยและภาพลามกอนาจารของคนรู้จักหรือคนรักเก่า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032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>
                <a:alpha val="100000"/>
              </a:srgbClr>
            </a:gs>
            <a:gs pos="33333">
              <a:srgbClr val="EBF7FA">
                <a:alpha val="100000"/>
              </a:srgbClr>
            </a:gs>
            <a:gs pos="66667">
              <a:srgbClr val="D6F0F6">
                <a:alpha val="100000"/>
              </a:srgbClr>
            </a:gs>
            <a:gs pos="100000">
              <a:srgbClr val="C6EAFF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D99C8C-1CE7-5BD2-D019-923F04407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83ECF8EC-EBD1-273A-9A8B-B3115706273B}"/>
              </a:ext>
            </a:extLst>
          </p:cNvPr>
          <p:cNvSpPr/>
          <p:nvPr/>
        </p:nvSpPr>
        <p:spPr>
          <a:xfrm>
            <a:off x="-822961" y="-133350"/>
            <a:ext cx="19110961" cy="10553700"/>
          </a:xfrm>
          <a:custGeom>
            <a:avLst/>
            <a:gdLst/>
            <a:ahLst/>
            <a:cxnLst/>
            <a:rect l="l" t="t" r="r" b="b"/>
            <a:pathLst>
              <a:path w="17461917" h="9487642">
                <a:moveTo>
                  <a:pt x="0" y="0"/>
                </a:moveTo>
                <a:lnTo>
                  <a:pt x="17461918" y="0"/>
                </a:lnTo>
                <a:lnTo>
                  <a:pt x="17461918" y="9487642"/>
                </a:lnTo>
                <a:lnTo>
                  <a:pt x="0" y="94876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 dirty="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441D68E6-10B8-7935-6E61-B11AC54C9039}"/>
              </a:ext>
            </a:extLst>
          </p:cNvPr>
          <p:cNvGrpSpPr/>
          <p:nvPr/>
        </p:nvGrpSpPr>
        <p:grpSpPr>
          <a:xfrm>
            <a:off x="1087026" y="941204"/>
            <a:ext cx="16230600" cy="8458200"/>
            <a:chOff x="0" y="0"/>
            <a:chExt cx="3718490" cy="175474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C5890989-C15C-9505-76B3-50EAFB8A9D2E}"/>
                </a:ext>
              </a:extLst>
            </p:cNvPr>
            <p:cNvSpPr/>
            <p:nvPr/>
          </p:nvSpPr>
          <p:spPr>
            <a:xfrm>
              <a:off x="0" y="0"/>
              <a:ext cx="3718490" cy="1754745"/>
            </a:xfrm>
            <a:custGeom>
              <a:avLst/>
              <a:gdLst/>
              <a:ahLst/>
              <a:cxnLst/>
              <a:rect l="l" t="t" r="r" b="b"/>
              <a:pathLst>
                <a:path w="3718490" h="1754745">
                  <a:moveTo>
                    <a:pt x="27966" y="0"/>
                  </a:moveTo>
                  <a:lnTo>
                    <a:pt x="3690524" y="0"/>
                  </a:lnTo>
                  <a:cubicBezTo>
                    <a:pt x="3705969" y="0"/>
                    <a:pt x="3718490" y="12521"/>
                    <a:pt x="3718490" y="27966"/>
                  </a:cubicBezTo>
                  <a:lnTo>
                    <a:pt x="3718490" y="1726779"/>
                  </a:lnTo>
                  <a:cubicBezTo>
                    <a:pt x="3718490" y="1742224"/>
                    <a:pt x="3705969" y="1754745"/>
                    <a:pt x="3690524" y="1754745"/>
                  </a:cubicBezTo>
                  <a:lnTo>
                    <a:pt x="27966" y="1754745"/>
                  </a:lnTo>
                  <a:cubicBezTo>
                    <a:pt x="12521" y="1754745"/>
                    <a:pt x="0" y="1742224"/>
                    <a:pt x="0" y="1726779"/>
                  </a:cubicBezTo>
                  <a:lnTo>
                    <a:pt x="0" y="27966"/>
                  </a:lnTo>
                  <a:cubicBezTo>
                    <a:pt x="0" y="12521"/>
                    <a:pt x="12521" y="0"/>
                    <a:pt x="27966" y="0"/>
                  </a:cubicBezTo>
                  <a:close/>
                </a:path>
              </a:pathLst>
            </a:custGeom>
            <a:solidFill>
              <a:srgbClr val="FFFFFF">
                <a:alpha val="84706"/>
              </a:srgbClr>
            </a:solidFill>
            <a:ln w="38100" cap="rnd">
              <a:solidFill>
                <a:srgbClr val="FFFFFF">
                  <a:alpha val="84706"/>
                </a:srgbClr>
              </a:solidFill>
              <a:prstDash val="solid"/>
              <a:round/>
            </a:ln>
          </p:spPr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D01A0019-3C87-EC2F-A2EB-1DA4DE11D264}"/>
                </a:ext>
              </a:extLst>
            </p:cNvPr>
            <p:cNvSpPr txBox="1"/>
            <p:nvPr/>
          </p:nvSpPr>
          <p:spPr>
            <a:xfrm>
              <a:off x="0" y="-38100"/>
              <a:ext cx="3718490" cy="17928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TextBox 10">
            <a:extLst>
              <a:ext uri="{FF2B5EF4-FFF2-40B4-BE49-F238E27FC236}">
                <a16:creationId xmlns:a16="http://schemas.microsoft.com/office/drawing/2014/main" id="{EC1202C8-C7AF-1583-D792-27159922A8BC}"/>
              </a:ext>
            </a:extLst>
          </p:cNvPr>
          <p:cNvSpPr txBox="1"/>
          <p:nvPr/>
        </p:nvSpPr>
        <p:spPr>
          <a:xfrm>
            <a:off x="1447800" y="1553934"/>
            <a:ext cx="15014451" cy="6718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4000" b="1" dirty="0">
                <a:solidFill>
                  <a:srgbClr val="FF0066"/>
                </a:solidFill>
                <a:latin typeface="TH-Chara" panose="02000000000000000000" pitchFamily="50" charset="0"/>
                <a:cs typeface="TH-Chara" panose="02000000000000000000" pitchFamily="50" charset="0"/>
                <a:sym typeface="Opun Mai Semi-Bold"/>
              </a:rPr>
              <a:t>	๖.๒	พระราชบัญญัติว่าด้วยการกระทำความผิดเกี่ยวกับคอมพิวเตอร์ มาตรา ๑๖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4B81A25-67C0-5F0F-B47D-CF93BA6769EF}"/>
              </a:ext>
            </a:extLst>
          </p:cNvPr>
          <p:cNvGrpSpPr/>
          <p:nvPr/>
        </p:nvGrpSpPr>
        <p:grpSpPr>
          <a:xfrm>
            <a:off x="3471744" y="2270112"/>
            <a:ext cx="11563463" cy="846578"/>
            <a:chOff x="18637925" y="1490029"/>
            <a:chExt cx="11563463" cy="846578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EDCAC2AE-568C-FCF4-EFA1-238CB5912A13}"/>
                </a:ext>
              </a:extLst>
            </p:cNvPr>
            <p:cNvSpPr/>
            <p:nvPr/>
          </p:nvSpPr>
          <p:spPr>
            <a:xfrm>
              <a:off x="18637925" y="1682155"/>
              <a:ext cx="639203" cy="636030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th-TH" sz="3200" b="1" dirty="0"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  <a:sym typeface="Opun Mai Semi-Bold"/>
                </a:rPr>
                <a:t>๑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009B2A8-C7CB-3020-55B8-E1813236ABF3}"/>
                </a:ext>
              </a:extLst>
            </p:cNvPr>
            <p:cNvSpPr txBox="1"/>
            <p:nvPr/>
          </p:nvSpPr>
          <p:spPr>
            <a:xfrm>
              <a:off x="19380017" y="1490029"/>
              <a:ext cx="10821371" cy="846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กระทำการเผยแพร่ภาพที่สร้างขึ้นหรือภาพตัดต่อ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309AB18-EB82-0ABB-5B1B-37C4E159F899}"/>
              </a:ext>
            </a:extLst>
          </p:cNvPr>
          <p:cNvGrpSpPr/>
          <p:nvPr/>
        </p:nvGrpSpPr>
        <p:grpSpPr>
          <a:xfrm>
            <a:off x="3471744" y="2958208"/>
            <a:ext cx="11563463" cy="846578"/>
            <a:chOff x="18637925" y="1490029"/>
            <a:chExt cx="11563463" cy="846578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AFF8648-3E90-53C0-E9F0-D8A57342003D}"/>
                </a:ext>
              </a:extLst>
            </p:cNvPr>
            <p:cNvSpPr/>
            <p:nvPr/>
          </p:nvSpPr>
          <p:spPr>
            <a:xfrm>
              <a:off x="18637925" y="1682155"/>
              <a:ext cx="639203" cy="636030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  <a:sym typeface="Opun Mai Semi-Bold"/>
                </a:rPr>
                <a:t>๒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CA63E43-0E7E-26B0-F330-9ABFE6945D91}"/>
                </a:ext>
              </a:extLst>
            </p:cNvPr>
            <p:cNvSpPr txBox="1"/>
            <p:nvPr/>
          </p:nvSpPr>
          <p:spPr>
            <a:xfrm>
              <a:off x="19380017" y="1490029"/>
              <a:ext cx="10821371" cy="846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เผยแพร่ข้อมูลเยาวชนโดยไม่มีการปกปิดตัวตนของเยาวชนท่านนั้น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C296DEC-20A3-4E9B-6814-A3308C6159BD}"/>
              </a:ext>
            </a:extLst>
          </p:cNvPr>
          <p:cNvGrpSpPr/>
          <p:nvPr/>
        </p:nvGrpSpPr>
        <p:grpSpPr>
          <a:xfrm>
            <a:off x="3471744" y="3644112"/>
            <a:ext cx="13729230" cy="846578"/>
            <a:chOff x="18637925" y="1490029"/>
            <a:chExt cx="13729230" cy="846578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E4AB3E1-E95B-E9D6-AC30-8DDC0149DBCB}"/>
                </a:ext>
              </a:extLst>
            </p:cNvPr>
            <p:cNvSpPr/>
            <p:nvPr/>
          </p:nvSpPr>
          <p:spPr>
            <a:xfrm>
              <a:off x="18637925" y="1682155"/>
              <a:ext cx="639203" cy="636030"/>
            </a:xfrm>
            <a:prstGeom prst="ellipse">
              <a:avLst/>
            </a:prstGeom>
            <a:solidFill>
              <a:srgbClr val="FFC000"/>
            </a:solidFill>
            <a:ln w="12700" cap="flat" cmpd="sng" algn="ctr">
              <a:noFill/>
              <a:prstDash val="solid"/>
              <a:miter lim="800000"/>
            </a:ln>
            <a:effectLst>
              <a:glow rad="76200">
                <a:sysClr val="window" lastClr="FFFFFF">
                  <a:alpha val="13000"/>
                </a:sys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2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Arial Unicode MS"/>
                  <a:cs typeface="TH-Chara" panose="02000000000000000000" pitchFamily="50" charset="0"/>
                  <a:sym typeface="Opun Mai Semi-Bold"/>
                </a:rPr>
                <a:t>๓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H-Chara" panose="02000000000000000000" pitchFamily="50" charset="0"/>
                <a:ea typeface="Arial Unicode MS"/>
                <a:cs typeface="TH-Chara" panose="02000000000000000000" pitchFamily="50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1D1C5DC-FCD6-4588-F1A2-CECD9FF0FE78}"/>
                </a:ext>
              </a:extLst>
            </p:cNvPr>
            <p:cNvSpPr txBox="1"/>
            <p:nvPr/>
          </p:nvSpPr>
          <p:spPr>
            <a:xfrm>
              <a:off x="19380017" y="1490029"/>
              <a:ext cx="12987138" cy="84657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36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TH-Chara" panose="02000000000000000000" pitchFamily="50" charset="0"/>
                  <a:ea typeface="Opun Mai Semi-Bold"/>
                  <a:cs typeface="TH-Chara" panose="02000000000000000000" pitchFamily="50" charset="0"/>
                  <a:sym typeface="Opun Mai Semi-Bold"/>
                </a:rPr>
                <a:t>เผยแพร่ภาพของผู้เสียชีวิตอันส่งผลให้พ่อแม่หรือคู่สมรสของผู้ตายเกิดความอับอาย</a:t>
              </a:r>
            </a:p>
          </p:txBody>
        </p: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83CEA595-71AB-52AE-8E43-0077BDA016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461"/>
          <a:stretch/>
        </p:blipFill>
        <p:spPr>
          <a:xfrm>
            <a:off x="1087026" y="4837171"/>
            <a:ext cx="16286574" cy="4798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27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719</TotalTime>
  <Words>902</Words>
  <Application>Microsoft Office PowerPoint</Application>
  <PresentationFormat>กำหนดเอง</PresentationFormat>
  <Paragraphs>125</Paragraphs>
  <Slides>14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4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14</vt:i4>
      </vt:variant>
    </vt:vector>
  </HeadingPairs>
  <TitlesOfParts>
    <vt:vector size="19" baseType="lpstr">
      <vt:lpstr>TH-Chara</vt:lpstr>
      <vt:lpstr>Calibri</vt:lpstr>
      <vt:lpstr>Arial</vt:lpstr>
      <vt:lpstr>Opun Mai Bold</vt:lpstr>
      <vt:lpstr>Office Theme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สีฟ้า และ สีม่วง ทางการ กิจกรรมบริษัท ส่งเสริมสุขภาพ พรีเซนเทชั่น</dc:title>
  <dc:creator>Asus</dc:creator>
  <cp:lastModifiedBy>User</cp:lastModifiedBy>
  <cp:revision>25</cp:revision>
  <dcterms:created xsi:type="dcterms:W3CDTF">2006-08-16T00:00:00Z</dcterms:created>
  <dcterms:modified xsi:type="dcterms:W3CDTF">2026-06-07T08:30:02Z</dcterms:modified>
  <dc:identifier>DAGOZUQMYVU</dc:identifier>
</cp:coreProperties>
</file>