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355" r:id="rId2"/>
    <p:sldId id="270" r:id="rId3"/>
    <p:sldId id="256" r:id="rId4"/>
    <p:sldId id="257" r:id="rId5"/>
    <p:sldId id="365" r:id="rId6"/>
    <p:sldId id="398" r:id="rId7"/>
    <p:sldId id="405" r:id="rId8"/>
    <p:sldId id="366" r:id="rId9"/>
    <p:sldId id="356" r:id="rId10"/>
    <p:sldId id="367" r:id="rId11"/>
    <p:sldId id="357" r:id="rId12"/>
    <p:sldId id="399" r:id="rId13"/>
    <p:sldId id="401" r:id="rId14"/>
    <p:sldId id="406" r:id="rId15"/>
    <p:sldId id="391" r:id="rId16"/>
    <p:sldId id="407" r:id="rId17"/>
    <p:sldId id="385" r:id="rId18"/>
    <p:sldId id="358" r:id="rId19"/>
    <p:sldId id="369" r:id="rId20"/>
    <p:sldId id="368" r:id="rId21"/>
    <p:sldId id="408" r:id="rId22"/>
    <p:sldId id="370" r:id="rId23"/>
    <p:sldId id="371" r:id="rId24"/>
  </p:sldIdLst>
  <p:sldSz cx="18288000" cy="10287000"/>
  <p:notesSz cx="6858000" cy="9144000"/>
  <p:embeddedFontLst>
    <p:embeddedFont>
      <p:font typeface="Opun Mai Bold" panose="020B0604020202020204" charset="-34"/>
      <p:bold r:id="rId26"/>
    </p:embeddedFont>
    <p:embeddedFont>
      <p:font typeface="TH-Chara" panose="02000000000000000000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A9B"/>
    <a:srgbClr val="F27161"/>
    <a:srgbClr val="FF6600"/>
    <a:srgbClr val="FF870F"/>
    <a:srgbClr val="FF00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80" autoAdjust="0"/>
    <p:restoredTop sz="94622" autoAdjust="0"/>
  </p:normalViewPr>
  <p:slideViewPr>
    <p:cSldViewPr showGuides="1">
      <p:cViewPr varScale="1">
        <p:scale>
          <a:sx n="52" d="100"/>
          <a:sy n="52" d="100"/>
        </p:scale>
        <p:origin x="96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B916E-B608-4780-9B00-1305D7C05B6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876-1BE7-4E10-A234-2FF7BCD158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BE7F25-A917-431E-A79A-9D702A5F901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4A3876-1BE7-4E10-A234-2FF7BCD15829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Unit-01.pptx#-1,3,PowerPoint Presentation" TargetMode="External"/><Relationship Id="rId5" Type="http://schemas.openxmlformats.org/officeDocument/2006/relationships/image" Target="../media/image3.png"/><Relationship Id="rId10" Type="http://schemas.openxmlformats.org/officeDocument/2006/relationships/slide" Target="slide2.xml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>
            <a:off x="76888" y="4002525"/>
            <a:ext cx="5947940" cy="5958775"/>
          </a:xfrm>
          <a:custGeom>
            <a:avLst/>
            <a:gdLst/>
            <a:ahLst/>
            <a:cxnLst/>
            <a:rect l="l" t="t" r="r" b="b"/>
            <a:pathLst>
              <a:path w="5947940" h="5958775">
                <a:moveTo>
                  <a:pt x="0" y="0"/>
                </a:moveTo>
                <a:lnTo>
                  <a:pt x="5947941" y="0"/>
                </a:lnTo>
                <a:lnTo>
                  <a:pt x="5947941" y="5958775"/>
                </a:lnTo>
                <a:lnTo>
                  <a:pt x="0" y="5958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9"/>
          <a:stretch>
            <a:fillRect/>
          </a:stretch>
        </p:blipFill>
        <p:spPr>
          <a:xfrm>
            <a:off x="4996958" y="6823645"/>
            <a:ext cx="5075859" cy="2282255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1700281">
            <a:off x="9143309" y="2874879"/>
            <a:ext cx="8559575" cy="8559575"/>
          </a:xfrm>
          <a:custGeom>
            <a:avLst/>
            <a:gdLst/>
            <a:ahLst/>
            <a:cxnLst/>
            <a:rect l="l" t="t" r="r" b="b"/>
            <a:pathLst>
              <a:path w="8559575" h="8559575">
                <a:moveTo>
                  <a:pt x="0" y="0"/>
                </a:moveTo>
                <a:lnTo>
                  <a:pt x="8559575" y="0"/>
                </a:lnTo>
                <a:lnTo>
                  <a:pt x="8559575" y="8559575"/>
                </a:lnTo>
                <a:lnTo>
                  <a:pt x="0" y="85595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700281">
            <a:off x="11550725" y="-468935"/>
            <a:ext cx="8559575" cy="8559575"/>
          </a:xfrm>
          <a:custGeom>
            <a:avLst/>
            <a:gdLst/>
            <a:ahLst/>
            <a:cxnLst/>
            <a:rect l="l" t="t" r="r" b="b"/>
            <a:pathLst>
              <a:path w="8559575" h="8559575">
                <a:moveTo>
                  <a:pt x="0" y="0"/>
                </a:moveTo>
                <a:lnTo>
                  <a:pt x="8559575" y="0"/>
                </a:lnTo>
                <a:lnTo>
                  <a:pt x="8559575" y="8559575"/>
                </a:lnTo>
                <a:lnTo>
                  <a:pt x="0" y="85595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531269" y="5881727"/>
            <a:ext cx="5947940" cy="5958775"/>
          </a:xfrm>
          <a:custGeom>
            <a:avLst/>
            <a:gdLst/>
            <a:ahLst/>
            <a:cxnLst/>
            <a:rect l="l" t="t" r="r" b="b"/>
            <a:pathLst>
              <a:path w="5947940" h="5958775">
                <a:moveTo>
                  <a:pt x="0" y="0"/>
                </a:moveTo>
                <a:lnTo>
                  <a:pt x="5947941" y="0"/>
                </a:lnTo>
                <a:lnTo>
                  <a:pt x="5947941" y="5958775"/>
                </a:lnTo>
                <a:lnTo>
                  <a:pt x="0" y="5958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0" name="Group 109"/>
          <p:cNvGrpSpPr/>
          <p:nvPr/>
        </p:nvGrpSpPr>
        <p:grpSpPr>
          <a:xfrm>
            <a:off x="379544" y="635959"/>
            <a:ext cx="4773443" cy="909749"/>
            <a:chOff x="6357386" y="1007827"/>
            <a:chExt cx="4773443" cy="909749"/>
          </a:xfrm>
        </p:grpSpPr>
        <p:sp>
          <p:nvSpPr>
            <p:cNvPr id="109" name="Rectangle: Rounded Corners 108"/>
            <p:cNvSpPr/>
            <p:nvPr/>
          </p:nvSpPr>
          <p:spPr>
            <a:xfrm>
              <a:off x="6357386" y="1007827"/>
              <a:ext cx="4773443" cy="909749"/>
            </a:xfrm>
            <a:prstGeom prst="roundRect">
              <a:avLst>
                <a:gd name="adj" fmla="val 4737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un Mai Bold" charset="-34"/>
                <a:cs typeface="Opun Mai Bold" charset="-34"/>
              </a:endParaRPr>
            </a:p>
          </p:txBody>
        </p:sp>
        <p:sp>
          <p:nvSpPr>
            <p:cNvPr id="59" name="TextBox 85"/>
            <p:cNvSpPr txBox="1"/>
            <p:nvPr/>
          </p:nvSpPr>
          <p:spPr>
            <a:xfrm>
              <a:off x="6468121" y="1333500"/>
              <a:ext cx="4588455" cy="5351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3790"/>
                </a:lnSpc>
                <a:spcBef>
                  <a:spcPct val="0"/>
                </a:spcBef>
              </a:pPr>
              <a:r>
                <a:rPr lang="en-US" sz="441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un Mai Bold" charset="-34"/>
                  <a:cs typeface="Opun Mai Bold" charset="-34"/>
                </a:rPr>
                <a:t>ยินดีต้อนรับสู่วิชา</a:t>
              </a:r>
              <a:endParaRPr lang="en-US" sz="441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charset="-34"/>
                <a:cs typeface="Opun Mai Bold" charset="-34"/>
              </a:endParaRPr>
            </a:p>
          </p:txBody>
        </p:sp>
      </p:grpSp>
      <p:grpSp>
        <p:nvGrpSpPr>
          <p:cNvPr id="96" name="กลุ่ม 89"/>
          <p:cNvGrpSpPr/>
          <p:nvPr/>
        </p:nvGrpSpPr>
        <p:grpSpPr>
          <a:xfrm>
            <a:off x="1720085" y="1974499"/>
            <a:ext cx="13564762" cy="4937398"/>
            <a:chOff x="2497572" y="3183462"/>
            <a:chExt cx="16861872" cy="4937398"/>
          </a:xfrm>
        </p:grpSpPr>
        <p:sp>
          <p:nvSpPr>
            <p:cNvPr id="97" name="TextBox 79"/>
            <p:cNvSpPr txBox="1"/>
            <p:nvPr/>
          </p:nvSpPr>
          <p:spPr>
            <a:xfrm>
              <a:off x="4343520" y="6274201"/>
              <a:ext cx="13803768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en-US" sz="6000" dirty="0">
                  <a:solidFill>
                    <a:srgbClr val="FF3399"/>
                  </a:solidFill>
                  <a:latin typeface="Opun Mai Bold" charset="-34"/>
                  <a:cs typeface="Opun Mai Bold" charset="-34"/>
                </a:rPr>
                <a:t>Thai Language </a:t>
              </a:r>
              <a:endParaRPr lang="th-TH" sz="6000" dirty="0">
                <a:solidFill>
                  <a:srgbClr val="FF3399"/>
                </a:solidFill>
                <a:latin typeface="Opun Mai Bold" charset="-34"/>
                <a:cs typeface="Opun Mai Bold" charset="-34"/>
              </a:endParaRPr>
            </a:p>
            <a:p>
              <a:pPr marL="0" lvl="0" indent="0" algn="l">
                <a:spcBef>
                  <a:spcPct val="0"/>
                </a:spcBef>
              </a:pPr>
              <a:r>
                <a:rPr lang="en-US" sz="6000" dirty="0">
                  <a:solidFill>
                    <a:srgbClr val="FF3399"/>
                  </a:solidFill>
                  <a:latin typeface="Opun Mai Bold" charset="-34"/>
                  <a:cs typeface="Opun Mai Bold" charset="-34"/>
                </a:rPr>
                <a:t>in the Digital Era</a:t>
              </a:r>
            </a:p>
          </p:txBody>
        </p:sp>
        <p:sp>
          <p:nvSpPr>
            <p:cNvPr id="98" name="TextBox 80"/>
            <p:cNvSpPr txBox="1"/>
            <p:nvPr/>
          </p:nvSpPr>
          <p:spPr>
            <a:xfrm>
              <a:off x="2497572" y="3183462"/>
              <a:ext cx="16861872" cy="2954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9600" dirty="0">
                  <a:solidFill>
                    <a:srgbClr val="0070C0"/>
                  </a:solidFill>
                  <a:latin typeface="Opun Mai Bold" charset="-34"/>
                  <a:cs typeface="Opun Mai Bold" charset="-34"/>
                </a:rPr>
                <a:t>การใช้ภาษาไทย</a:t>
              </a:r>
            </a:p>
            <a:p>
              <a:pPr algn="l"/>
              <a:r>
                <a:rPr lang="th-TH" sz="9600" dirty="0">
                  <a:solidFill>
                    <a:srgbClr val="0070C0"/>
                  </a:solidFill>
                  <a:latin typeface="Opun Mai Bold" charset="-34"/>
                  <a:cs typeface="Opun Mai Bold" charset="-34"/>
                </a:rPr>
                <a:t>ในยุคดิจิทัล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 rot="19976828">
            <a:off x="756347" y="1463028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107" name="Rectangle 36"/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Opun Mai Bold" charset="-34"/>
                <a:cs typeface="Opun Mai Bold" charset="-34"/>
              </a:endParaRPr>
            </a:p>
          </p:txBody>
        </p:sp>
        <p:sp>
          <p:nvSpPr>
            <p:cNvPr id="108" name="Rectangle 14"/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latin typeface="Opun Mai Bold" charset="-34"/>
                <a:cs typeface="Opun Mai Bold" charset="-34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751920" y="8312501"/>
            <a:ext cx="2887013" cy="924972"/>
            <a:chOff x="7757987" y="8377103"/>
            <a:chExt cx="2887013" cy="924972"/>
          </a:xfrm>
        </p:grpSpPr>
        <p:grpSp>
          <p:nvGrpSpPr>
            <p:cNvPr id="119" name="Group 118"/>
            <p:cNvGrpSpPr/>
            <p:nvPr/>
          </p:nvGrpSpPr>
          <p:grpSpPr>
            <a:xfrm>
              <a:off x="7757987" y="8377103"/>
              <a:ext cx="2887013" cy="924972"/>
              <a:chOff x="7757987" y="8247620"/>
              <a:chExt cx="2887013" cy="924972"/>
            </a:xfrm>
          </p:grpSpPr>
          <p:sp>
            <p:nvSpPr>
              <p:cNvPr id="111" name="Rectangle: Rounded Corners 110">
                <a:hlinkClick r:id="rId10" action="ppaction://hlinksldjump"/>
              </p:cNvPr>
              <p:cNvSpPr/>
              <p:nvPr/>
            </p:nvSpPr>
            <p:spPr>
              <a:xfrm>
                <a:off x="7757987" y="8247620"/>
                <a:ext cx="2887013" cy="924972"/>
              </a:xfrm>
              <a:prstGeom prst="roundRect">
                <a:avLst>
                  <a:gd name="adj" fmla="val 49619"/>
                </a:avLst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Opun Mai Bold" charset="-34"/>
                  <a:cs typeface="Opun Mai Bold" charset="-34"/>
                </a:endParaRPr>
              </a:p>
            </p:txBody>
          </p:sp>
          <p:sp>
            <p:nvSpPr>
              <p:cNvPr id="101" name="TextBox 88">
                <a:hlinkClick r:id="rId11" action="ppaction://hlinkpres?slideindex=3&amp;slidetitle=PowerPoint Presentation"/>
              </p:cNvPr>
              <p:cNvSpPr txBox="1"/>
              <p:nvPr/>
            </p:nvSpPr>
            <p:spPr>
              <a:xfrm>
                <a:off x="7970349" y="8756698"/>
                <a:ext cx="1712484" cy="35971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270"/>
                  </a:lnSpc>
                </a:pPr>
                <a:r>
                  <a:rPr lang="en-US" sz="3600" dirty="0" err="1">
                    <a:solidFill>
                      <a:schemeClr val="bg1"/>
                    </a:solidFill>
                    <a:latin typeface="Opun Mai Bold" charset="-34"/>
                    <a:cs typeface="Opun Mai Bold" charset="-34"/>
                  </a:rPr>
                  <a:t>เริ่มเลย</a:t>
                </a:r>
                <a:r>
                  <a:rPr lang="en-US" sz="3600" dirty="0">
                    <a:solidFill>
                      <a:schemeClr val="bg1"/>
                    </a:solidFill>
                    <a:latin typeface="Opun Mai Bold" charset="-34"/>
                    <a:cs typeface="Opun Mai Bold" charset="-34"/>
                  </a:rPr>
                  <a:t>!</a:t>
                </a: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9731031" y="8618381"/>
              <a:ext cx="572602" cy="615358"/>
              <a:chOff x="9579620" y="8616685"/>
              <a:chExt cx="676427" cy="726936"/>
            </a:xfrm>
          </p:grpSpPr>
          <p:sp>
            <p:nvSpPr>
              <p:cNvPr id="120" name="Oval 119"/>
              <p:cNvSpPr/>
              <p:nvPr/>
            </p:nvSpPr>
            <p:spPr>
              <a:xfrm>
                <a:off x="9579620" y="8616685"/>
                <a:ext cx="556316" cy="556316"/>
              </a:xfrm>
              <a:prstGeom prst="ellipse">
                <a:avLst/>
              </a:prstGeom>
              <a:solidFill>
                <a:srgbClr val="FF0066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Opun Mai Bold" charset="-34"/>
                  <a:cs typeface="Opun Mai Bold" charset="-34"/>
                </a:endParaRPr>
              </a:p>
            </p:txBody>
          </p:sp>
          <p:cxnSp>
            <p:nvCxnSpPr>
              <p:cNvPr id="122" name="Straight Connector 121"/>
              <p:cNvCxnSpPr>
                <a:stCxn id="120" idx="5"/>
              </p:cNvCxnSpPr>
              <p:nvPr/>
            </p:nvCxnSpPr>
            <p:spPr>
              <a:xfrm>
                <a:off x="10054465" y="9091530"/>
                <a:ext cx="201582" cy="252091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3"/>
          <p:cNvGrpSpPr>
            <a:grpSpLocks noChangeAspect="1"/>
          </p:cNvGrpSpPr>
          <p:nvPr/>
        </p:nvGrpSpPr>
        <p:grpSpPr>
          <a:xfrm>
            <a:off x="9359355" y="3803804"/>
            <a:ext cx="6733218" cy="5830663"/>
            <a:chOff x="0" y="0"/>
            <a:chExt cx="4282440" cy="3708400"/>
          </a:xfrm>
          <a:blipFill>
            <a:blip r:embed="rId12"/>
            <a:stretch>
              <a:fillRect l="-14946" r="-14946"/>
            </a:stretch>
          </a:blipFill>
        </p:grpSpPr>
        <p:sp>
          <p:nvSpPr>
            <p:cNvPr id="22" name="Freeform 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14959609" y="6856304"/>
            <a:ext cx="6406877" cy="5505910"/>
            <a:chOff x="0" y="0"/>
            <a:chExt cx="812800" cy="698500"/>
          </a:xfrm>
        </p:grpSpPr>
        <p:sp>
          <p:nvSpPr>
            <p:cNvPr id="24" name="Freeform 6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1B70E1">
                    <a:alpha val="40000"/>
                  </a:srgbClr>
                </a:gs>
                <a:gs pos="100000">
                  <a:srgbClr val="9CF4F8">
                    <a:alpha val="40000"/>
                  </a:srgbClr>
                </a:gs>
              </a:gsLst>
              <a:lin ang="0"/>
            </a:gradFill>
          </p:spPr>
        </p:sp>
        <p:sp>
          <p:nvSpPr>
            <p:cNvPr id="25" name="TextBox 7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11"/>
          <p:cNvGrpSpPr>
            <a:grpSpLocks noChangeAspect="1"/>
          </p:cNvGrpSpPr>
          <p:nvPr/>
        </p:nvGrpSpPr>
        <p:grpSpPr>
          <a:xfrm>
            <a:off x="14282575" y="398977"/>
            <a:ext cx="6733218" cy="5830663"/>
            <a:chOff x="0" y="0"/>
            <a:chExt cx="4282440" cy="3708400"/>
          </a:xfrm>
        </p:grpSpPr>
        <p:sp>
          <p:nvSpPr>
            <p:cNvPr id="27" name="Freeform 12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3"/>
              <a:stretch>
                <a:fillRect l="-14926" r="-14926"/>
              </a:stretch>
            </a:blipFill>
          </p:spPr>
        </p:sp>
      </p:grpSp>
      <p:grpSp>
        <p:nvGrpSpPr>
          <p:cNvPr id="28" name="Group 16"/>
          <p:cNvGrpSpPr/>
          <p:nvPr/>
        </p:nvGrpSpPr>
        <p:grpSpPr>
          <a:xfrm>
            <a:off x="9267241" y="-2362894"/>
            <a:ext cx="6479547" cy="5568361"/>
            <a:chOff x="0" y="0"/>
            <a:chExt cx="812800" cy="698500"/>
          </a:xfrm>
        </p:grpSpPr>
        <p:sp>
          <p:nvSpPr>
            <p:cNvPr id="29" name="Freeform 17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1B70E1">
                    <a:alpha val="40000"/>
                  </a:srgbClr>
                </a:gs>
                <a:gs pos="100000">
                  <a:srgbClr val="9CF4F8">
                    <a:alpha val="40000"/>
                  </a:srgbClr>
                </a:gs>
              </a:gsLst>
              <a:lin ang="0"/>
            </a:gradFill>
          </p:spPr>
        </p:sp>
        <p:sp>
          <p:nvSpPr>
            <p:cNvPr id="30" name="TextBox 18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599" y="7713959"/>
            <a:ext cx="4127965" cy="2905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75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5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5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1257300" y="1028700"/>
            <a:ext cx="15849600" cy="1543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dirty="0">
                <a:solidFill>
                  <a:prstClr val="black"/>
                </a:solidFill>
                <a:latin typeface="Opun Mai Bold" charset="-34"/>
                <a:cs typeface="Opun Mai Bold" charset="-34"/>
                <a:sym typeface="Opun Mai Semi-Bold"/>
              </a:rPr>
              <a:t>	</a:t>
            </a:r>
            <a:r>
              <a:rPr lang="th-TH" sz="44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รูปแบบขององค์กรธุรกิจตามกฎหมายไทย (จันตรี สินศุภฤกษ์, ๒๕๖๖ : ๑๓-๑๕) แบ่งได้หลาย ประเภท ได้แก่</a:t>
            </a:r>
            <a:endParaRPr lang="th-TH" sz="4000" b="1" dirty="0">
              <a:solidFill>
                <a:srgbClr val="FF0066"/>
              </a:solidFill>
              <a:latin typeface="Opun Mai Bold" charset="-34"/>
              <a:cs typeface="Opun Mai Bold" charset="-34"/>
              <a:sym typeface="Opun Mai Semi-Bold"/>
            </a:endParaRPr>
          </a:p>
        </p:txBody>
      </p:sp>
      <p:sp>
        <p:nvSpPr>
          <p:cNvPr id="85" name="Speech Bubble: Rectangle with Corners Rounded 84"/>
          <p:cNvSpPr/>
          <p:nvPr/>
        </p:nvSpPr>
        <p:spPr>
          <a:xfrm>
            <a:off x="4229100" y="2572456"/>
            <a:ext cx="12992100" cy="6762044"/>
          </a:xfrm>
          <a:prstGeom prst="wedgeRoundRectCallout">
            <a:avLst>
              <a:gd name="adj1" fmla="val -57343"/>
              <a:gd name="adj2" fmla="val -795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467100"/>
            <a:ext cx="3849626" cy="6416041"/>
          </a:xfrm>
          <a:prstGeom prst="rect">
            <a:avLst/>
          </a:prstGeom>
        </p:spPr>
      </p:pic>
      <p:grpSp>
        <p:nvGrpSpPr>
          <p:cNvPr id="104" name="Group 103"/>
          <p:cNvGrpSpPr/>
          <p:nvPr/>
        </p:nvGrpSpPr>
        <p:grpSpPr>
          <a:xfrm>
            <a:off x="5055911" y="2673841"/>
            <a:ext cx="11231839" cy="869459"/>
            <a:chOff x="5055911" y="2924050"/>
            <a:chExt cx="11231839" cy="869459"/>
          </a:xfrm>
        </p:grpSpPr>
        <p:sp>
          <p:nvSpPr>
            <p:cNvPr id="89" name="Oval 88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๑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01" name="TextBox 10"/>
            <p:cNvSpPr txBox="1"/>
            <p:nvPr/>
          </p:nvSpPr>
          <p:spPr>
            <a:xfrm>
              <a:off x="6122711" y="2924050"/>
              <a:ext cx="1016503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คณะบุคคลที่รวมตัวกันเพื่อประกอบธุรกิจ</a:t>
              </a: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5055911" y="3588241"/>
            <a:ext cx="11231839" cy="869459"/>
            <a:chOff x="5055911" y="2924050"/>
            <a:chExt cx="11231839" cy="869459"/>
          </a:xfrm>
        </p:grpSpPr>
        <p:sp>
          <p:nvSpPr>
            <p:cNvPr id="106" name="Oval 105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๒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07" name="TextBox 10"/>
            <p:cNvSpPr txBox="1"/>
            <p:nvPr/>
          </p:nvSpPr>
          <p:spPr>
            <a:xfrm>
              <a:off x="6122711" y="2924050"/>
              <a:ext cx="1016503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ห้างหุ้นส่วนสามัญ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Ordinary Partnership)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5055911" y="4502641"/>
            <a:ext cx="11708089" cy="869459"/>
            <a:chOff x="5055911" y="2924050"/>
            <a:chExt cx="11708089" cy="869459"/>
          </a:xfrm>
        </p:grpSpPr>
        <p:sp>
          <p:nvSpPr>
            <p:cNvPr id="109" name="Oval 108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๓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10" name="TextBox 10"/>
            <p:cNvSpPr txBox="1"/>
            <p:nvPr/>
          </p:nvSpPr>
          <p:spPr>
            <a:xfrm>
              <a:off x="6122711" y="2924050"/>
              <a:ext cx="1064128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ห้างหุ้นส่วนสามัญจดทะเบียน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5055911" y="5417041"/>
            <a:ext cx="11708089" cy="869459"/>
            <a:chOff x="5055911" y="2924050"/>
            <a:chExt cx="11708089" cy="869459"/>
          </a:xfrm>
        </p:grpSpPr>
        <p:sp>
          <p:nvSpPr>
            <p:cNvPr id="112" name="Oval 111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๔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13" name="TextBox 10"/>
            <p:cNvSpPr txBox="1"/>
            <p:nvPr/>
          </p:nvSpPr>
          <p:spPr>
            <a:xfrm>
              <a:off x="6122711" y="2924050"/>
              <a:ext cx="1064128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ห้างหุ้นส่วนจำกัด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Limited Partnership)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5055911" y="6331441"/>
            <a:ext cx="11708089" cy="869459"/>
            <a:chOff x="5055911" y="2924050"/>
            <a:chExt cx="11708089" cy="869459"/>
          </a:xfrm>
        </p:grpSpPr>
        <p:sp>
          <p:nvSpPr>
            <p:cNvPr id="115" name="Oval 114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๕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16" name="TextBox 10"/>
            <p:cNvSpPr txBox="1"/>
            <p:nvPr/>
          </p:nvSpPr>
          <p:spPr>
            <a:xfrm>
              <a:off x="6122711" y="2924050"/>
              <a:ext cx="1064128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บริษัทจำกัด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Limited Company)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055911" y="7207741"/>
            <a:ext cx="11708089" cy="869459"/>
            <a:chOff x="5055911" y="2924050"/>
            <a:chExt cx="11708089" cy="869459"/>
          </a:xfrm>
        </p:grpSpPr>
        <p:sp>
          <p:nvSpPr>
            <p:cNvPr id="118" name="Oval 117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๖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19" name="TextBox 10"/>
            <p:cNvSpPr txBox="1"/>
            <p:nvPr/>
          </p:nvSpPr>
          <p:spPr>
            <a:xfrm>
              <a:off x="6122711" y="2924050"/>
              <a:ext cx="1064128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บริษัทมหาชนจำกัด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Public Limited Company)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5055911" y="8160241"/>
            <a:ext cx="11708089" cy="869459"/>
            <a:chOff x="5055911" y="2924050"/>
            <a:chExt cx="11708089" cy="869459"/>
          </a:xfrm>
        </p:grpSpPr>
        <p:sp>
          <p:nvSpPr>
            <p:cNvPr id="121" name="Oval 120"/>
            <p:cNvSpPr/>
            <p:nvPr/>
          </p:nvSpPr>
          <p:spPr>
            <a:xfrm>
              <a:off x="5055911" y="2942394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๗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22" name="TextBox 10"/>
            <p:cNvSpPr txBox="1"/>
            <p:nvPr/>
          </p:nvSpPr>
          <p:spPr>
            <a:xfrm>
              <a:off x="6122711" y="2924050"/>
              <a:ext cx="10641289" cy="768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thaiDi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นิติบุคคลที่ตั้งขึ้นตามกฎหมายอื่น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56071" y="1996886"/>
            <a:ext cx="5843991" cy="6553200"/>
            <a:chOff x="1256071" y="1996886"/>
            <a:chExt cx="5843991" cy="6553200"/>
          </a:xfrm>
        </p:grpSpPr>
        <p:sp>
          <p:nvSpPr>
            <p:cNvPr id="17" name="Graphic 1"/>
            <p:cNvSpPr/>
            <p:nvPr/>
          </p:nvSpPr>
          <p:spPr>
            <a:xfrm flipV="1">
              <a:off x="1400718" y="1996886"/>
              <a:ext cx="5699344" cy="6553200"/>
            </a:xfrm>
            <a:custGeom>
              <a:avLst/>
              <a:gdLst>
                <a:gd name="connsiteX0" fmla="*/ 4543425 w 4846319"/>
                <a:gd name="connsiteY0" fmla="*/ 3455670 h 3455669"/>
                <a:gd name="connsiteX1" fmla="*/ 341948 w 4846319"/>
                <a:gd name="connsiteY1" fmla="*/ 3341370 h 3455669"/>
                <a:gd name="connsiteX2" fmla="*/ 114300 w 4846319"/>
                <a:gd name="connsiteY2" fmla="*/ 3114675 h 3455669"/>
                <a:gd name="connsiteX3" fmla="*/ 0 w 4846319"/>
                <a:gd name="connsiteY3" fmla="*/ 398145 h 3455669"/>
                <a:gd name="connsiteX4" fmla="*/ 226695 w 4846319"/>
                <a:gd name="connsiteY4" fmla="*/ 171450 h 3455669"/>
                <a:gd name="connsiteX5" fmla="*/ 4619625 w 4846319"/>
                <a:gd name="connsiteY5" fmla="*/ 0 h 3455669"/>
                <a:gd name="connsiteX6" fmla="*/ 4846320 w 4846319"/>
                <a:gd name="connsiteY6" fmla="*/ 226695 h 3455669"/>
                <a:gd name="connsiteX7" fmla="*/ 4770120 w 4846319"/>
                <a:gd name="connsiteY7" fmla="*/ 3228975 h 3455669"/>
                <a:gd name="connsiteX8" fmla="*/ 4543425 w 4846319"/>
                <a:gd name="connsiteY8" fmla="*/ 3455670 h 345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46319" h="3455669">
                  <a:moveTo>
                    <a:pt x="4543425" y="3455670"/>
                  </a:moveTo>
                  <a:lnTo>
                    <a:pt x="341948" y="3341370"/>
                  </a:lnTo>
                  <a:cubicBezTo>
                    <a:pt x="216218" y="3341370"/>
                    <a:pt x="114300" y="3239453"/>
                    <a:pt x="114300" y="3114675"/>
                  </a:cubicBezTo>
                  <a:lnTo>
                    <a:pt x="0" y="398145"/>
                  </a:lnTo>
                  <a:cubicBezTo>
                    <a:pt x="0" y="273368"/>
                    <a:pt x="101918" y="171450"/>
                    <a:pt x="226695" y="171450"/>
                  </a:cubicBezTo>
                  <a:lnTo>
                    <a:pt x="4619625" y="0"/>
                  </a:lnTo>
                  <a:cubicBezTo>
                    <a:pt x="4744403" y="0"/>
                    <a:pt x="4846320" y="101918"/>
                    <a:pt x="4846320" y="226695"/>
                  </a:cubicBezTo>
                  <a:lnTo>
                    <a:pt x="4770120" y="3228975"/>
                  </a:lnTo>
                  <a:cubicBezTo>
                    <a:pt x="4770120" y="3353753"/>
                    <a:pt x="4668203" y="3455670"/>
                    <a:pt x="4543425" y="3455670"/>
                  </a:cubicBezTo>
                  <a:close/>
                </a:path>
              </a:pathLst>
            </a:custGeom>
            <a:solidFill>
              <a:srgbClr val="00ACB2">
                <a:alpha val="7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256071" y="2026402"/>
              <a:ext cx="851115" cy="851115"/>
            </a:xfrm>
            <a:prstGeom prst="ellipse">
              <a:avLst/>
            </a:prstGeom>
            <a:solidFill>
              <a:srgbClr val="FF006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๑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1" name="TextBox 10"/>
            <p:cNvSpPr txBox="1"/>
            <p:nvPr/>
          </p:nvSpPr>
          <p:spPr>
            <a:xfrm>
              <a:off x="1751079" y="2652940"/>
              <a:ext cx="5100536" cy="44314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เพื่อให้การบริหารจัดการ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การดำเนินงานภายในองค์กรบรรลุตามเป้าหมายการดำเนินกิจการของฝ่ายต่าง ๆ ได้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อย่างมีประสิทธิภาพและประสิทธิผล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952500"/>
            <a:ext cx="11201400" cy="880291"/>
            <a:chOff x="1295400" y="1154940"/>
            <a:chExt cx="11201400" cy="880291"/>
          </a:xfrm>
        </p:grpSpPr>
        <p:sp>
          <p:nvSpPr>
            <p:cNvPr id="15" name="사각형: 둥근 모서리 461"/>
            <p:cNvSpPr/>
            <p:nvPr/>
          </p:nvSpPr>
          <p:spPr>
            <a:xfrm>
              <a:off x="1295400" y="1154940"/>
              <a:ext cx="98298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TextBox 10"/>
            <p:cNvSpPr txBox="1"/>
            <p:nvPr/>
          </p:nvSpPr>
          <p:spPr>
            <a:xfrm>
              <a:off x="1447800" y="1243799"/>
              <a:ext cx="110490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๓.๒	ความสำคัญของการติดต่อธุรกิจ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141" y="114769"/>
            <a:ext cx="6711241" cy="4478058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081684" y="3073538"/>
            <a:ext cx="5221410" cy="5660197"/>
            <a:chOff x="7081684" y="3073538"/>
            <a:chExt cx="5221410" cy="5660197"/>
          </a:xfrm>
        </p:grpSpPr>
        <p:sp>
          <p:nvSpPr>
            <p:cNvPr id="12" name="Graphic 1"/>
            <p:cNvSpPr/>
            <p:nvPr/>
          </p:nvSpPr>
          <p:spPr>
            <a:xfrm rot="16200000" flipV="1">
              <a:off x="7105553" y="3536194"/>
              <a:ext cx="5383780" cy="5011302"/>
            </a:xfrm>
            <a:custGeom>
              <a:avLst/>
              <a:gdLst>
                <a:gd name="connsiteX0" fmla="*/ 4543425 w 4846319"/>
                <a:gd name="connsiteY0" fmla="*/ 3455670 h 3455669"/>
                <a:gd name="connsiteX1" fmla="*/ 341948 w 4846319"/>
                <a:gd name="connsiteY1" fmla="*/ 3341370 h 3455669"/>
                <a:gd name="connsiteX2" fmla="*/ 114300 w 4846319"/>
                <a:gd name="connsiteY2" fmla="*/ 3114675 h 3455669"/>
                <a:gd name="connsiteX3" fmla="*/ 0 w 4846319"/>
                <a:gd name="connsiteY3" fmla="*/ 398145 h 3455669"/>
                <a:gd name="connsiteX4" fmla="*/ 226695 w 4846319"/>
                <a:gd name="connsiteY4" fmla="*/ 171450 h 3455669"/>
                <a:gd name="connsiteX5" fmla="*/ 4619625 w 4846319"/>
                <a:gd name="connsiteY5" fmla="*/ 0 h 3455669"/>
                <a:gd name="connsiteX6" fmla="*/ 4846320 w 4846319"/>
                <a:gd name="connsiteY6" fmla="*/ 226695 h 3455669"/>
                <a:gd name="connsiteX7" fmla="*/ 4770120 w 4846319"/>
                <a:gd name="connsiteY7" fmla="*/ 3228975 h 3455669"/>
                <a:gd name="connsiteX8" fmla="*/ 4543425 w 4846319"/>
                <a:gd name="connsiteY8" fmla="*/ 3455670 h 345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46319" h="3455669">
                  <a:moveTo>
                    <a:pt x="4543425" y="3455670"/>
                  </a:moveTo>
                  <a:lnTo>
                    <a:pt x="341948" y="3341370"/>
                  </a:lnTo>
                  <a:cubicBezTo>
                    <a:pt x="216218" y="3341370"/>
                    <a:pt x="114300" y="3239453"/>
                    <a:pt x="114300" y="3114675"/>
                  </a:cubicBezTo>
                  <a:lnTo>
                    <a:pt x="0" y="398145"/>
                  </a:lnTo>
                  <a:cubicBezTo>
                    <a:pt x="0" y="273368"/>
                    <a:pt x="101918" y="171450"/>
                    <a:pt x="226695" y="171450"/>
                  </a:cubicBezTo>
                  <a:lnTo>
                    <a:pt x="4619625" y="0"/>
                  </a:lnTo>
                  <a:cubicBezTo>
                    <a:pt x="4744403" y="0"/>
                    <a:pt x="4846320" y="101918"/>
                    <a:pt x="4846320" y="226695"/>
                  </a:cubicBezTo>
                  <a:lnTo>
                    <a:pt x="4770120" y="3228975"/>
                  </a:lnTo>
                  <a:cubicBezTo>
                    <a:pt x="4770120" y="3353753"/>
                    <a:pt x="4668203" y="3455670"/>
                    <a:pt x="4543425" y="3455670"/>
                  </a:cubicBezTo>
                  <a:close/>
                </a:path>
              </a:pathLst>
            </a:custGeom>
            <a:solidFill>
              <a:srgbClr val="EA3293">
                <a:alpha val="7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7081684" y="3073538"/>
              <a:ext cx="851115" cy="851115"/>
            </a:xfrm>
            <a:prstGeom prst="ellipse">
              <a:avLst/>
            </a:prstGeom>
            <a:solidFill>
              <a:srgbClr val="00B0F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0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๒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7729750" y="3858950"/>
              <a:ext cx="4113205" cy="29356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เพื่อการติดต่อธุรกิจใน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การซื้อขายสินค้าและบริการได้สำเร็จลุล่วงตามวัตถุประสงค์ขององค์กร 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303094" y="4448215"/>
            <a:ext cx="4771141" cy="4469169"/>
            <a:chOff x="12303094" y="4448215"/>
            <a:chExt cx="4771141" cy="4469169"/>
          </a:xfrm>
        </p:grpSpPr>
        <p:sp>
          <p:nvSpPr>
            <p:cNvPr id="13" name="Graphic 1"/>
            <p:cNvSpPr/>
            <p:nvPr/>
          </p:nvSpPr>
          <p:spPr>
            <a:xfrm>
              <a:off x="12303094" y="4448215"/>
              <a:ext cx="4771141" cy="4469169"/>
            </a:xfrm>
            <a:custGeom>
              <a:avLst/>
              <a:gdLst>
                <a:gd name="connsiteX0" fmla="*/ 4543425 w 4846319"/>
                <a:gd name="connsiteY0" fmla="*/ 3455670 h 3455669"/>
                <a:gd name="connsiteX1" fmla="*/ 341948 w 4846319"/>
                <a:gd name="connsiteY1" fmla="*/ 3341370 h 3455669"/>
                <a:gd name="connsiteX2" fmla="*/ 114300 w 4846319"/>
                <a:gd name="connsiteY2" fmla="*/ 3114675 h 3455669"/>
                <a:gd name="connsiteX3" fmla="*/ 0 w 4846319"/>
                <a:gd name="connsiteY3" fmla="*/ 398145 h 3455669"/>
                <a:gd name="connsiteX4" fmla="*/ 226695 w 4846319"/>
                <a:gd name="connsiteY4" fmla="*/ 171450 h 3455669"/>
                <a:gd name="connsiteX5" fmla="*/ 4619625 w 4846319"/>
                <a:gd name="connsiteY5" fmla="*/ 0 h 3455669"/>
                <a:gd name="connsiteX6" fmla="*/ 4846320 w 4846319"/>
                <a:gd name="connsiteY6" fmla="*/ 226695 h 3455669"/>
                <a:gd name="connsiteX7" fmla="*/ 4770120 w 4846319"/>
                <a:gd name="connsiteY7" fmla="*/ 3228975 h 3455669"/>
                <a:gd name="connsiteX8" fmla="*/ 4543425 w 4846319"/>
                <a:gd name="connsiteY8" fmla="*/ 3455670 h 345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46319" h="3455669">
                  <a:moveTo>
                    <a:pt x="4543425" y="3455670"/>
                  </a:moveTo>
                  <a:lnTo>
                    <a:pt x="341948" y="3341370"/>
                  </a:lnTo>
                  <a:cubicBezTo>
                    <a:pt x="216218" y="3341370"/>
                    <a:pt x="114300" y="3239453"/>
                    <a:pt x="114300" y="3114675"/>
                  </a:cubicBezTo>
                  <a:lnTo>
                    <a:pt x="0" y="398145"/>
                  </a:lnTo>
                  <a:cubicBezTo>
                    <a:pt x="0" y="273368"/>
                    <a:pt x="101918" y="171450"/>
                    <a:pt x="226695" y="171450"/>
                  </a:cubicBezTo>
                  <a:lnTo>
                    <a:pt x="4619625" y="0"/>
                  </a:lnTo>
                  <a:cubicBezTo>
                    <a:pt x="4744403" y="0"/>
                    <a:pt x="4846320" y="101918"/>
                    <a:pt x="4846320" y="226695"/>
                  </a:cubicBezTo>
                  <a:lnTo>
                    <a:pt x="4770120" y="3228975"/>
                  </a:lnTo>
                  <a:cubicBezTo>
                    <a:pt x="4770120" y="3353753"/>
                    <a:pt x="4668203" y="3455670"/>
                    <a:pt x="4543425" y="3455670"/>
                  </a:cubicBezTo>
                  <a:close/>
                </a:path>
              </a:pathLst>
            </a:custGeom>
            <a:solidFill>
              <a:srgbClr val="FCBE0E">
                <a:alpha val="7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12376355" y="4548376"/>
              <a:ext cx="851115" cy="851115"/>
            </a:xfrm>
            <a:prstGeom prst="ellipse">
              <a:avLst/>
            </a:prstGeom>
            <a:solidFill>
              <a:srgbClr val="92D05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0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๓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5" name="TextBox 10"/>
            <p:cNvSpPr txBox="1"/>
            <p:nvPr/>
          </p:nvSpPr>
          <p:spPr>
            <a:xfrm>
              <a:off x="12594401" y="5226918"/>
              <a:ext cx="4233350" cy="29356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เพื่อการติดต่อธุรกิจ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ในการซื้อขายสินค้าและบริการได้สำเร็จลุล่วงตามวัตถุประสงค์ขององค์กร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3"/>
            <a:ext cx="16162943" cy="2463718"/>
            <a:chOff x="1498598" y="2734463"/>
            <a:chExt cx="16162943" cy="2463718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3"/>
              <a:ext cx="14345828" cy="2463718"/>
              <a:chOff x="3557403" y="2614935"/>
              <a:chExt cx="7138430" cy="1488447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690483"/>
                <a:ext cx="6715761" cy="1412899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64158" y="3233063"/>
              <a:ext cx="13597383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การใช้ภาษาไทยเพื่อติดต่อกิจธุระ</a:t>
              </a:r>
              <a:br>
                <a:rPr lang="en-US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</a:b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และธุรกิจในยุคดิจิทัล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363737" y="2998264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๔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66800" y="3107520"/>
            <a:ext cx="11201400" cy="880291"/>
            <a:chOff x="1295400" y="1154940"/>
            <a:chExt cx="11201400" cy="880291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154940"/>
              <a:ext cx="102108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447800" y="1243799"/>
              <a:ext cx="110490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๔.๑	ความหมายของดิจิทัลและสื่อดิจิทัล</a:t>
              </a:r>
            </a:p>
          </p:txBody>
        </p:sp>
      </p:grpSp>
      <p:sp>
        <p:nvSpPr>
          <p:cNvPr id="16" name="TextBox 10"/>
          <p:cNvSpPr txBox="1"/>
          <p:nvPr/>
        </p:nvSpPr>
        <p:spPr>
          <a:xfrm>
            <a:off x="2667001" y="4188281"/>
            <a:ext cx="9067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๔.๑.๑	ความหมายของดิจิทัล (</a:t>
            </a:r>
            <a:r>
              <a:rPr lang="en-US" sz="40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Digital)</a:t>
            </a:r>
            <a:endParaRPr lang="th-TH" sz="4000" b="1" dirty="0">
              <a:solidFill>
                <a:srgbClr val="FF0066"/>
              </a:solidFill>
              <a:latin typeface="Opun Mai Bold" charset="-34"/>
              <a:cs typeface="Opun Mai Bold" charset="-34"/>
              <a:sym typeface="Opun Mai Semi-Bold"/>
            </a:endParaRPr>
          </a:p>
        </p:txBody>
      </p:sp>
      <p:sp>
        <p:nvSpPr>
          <p:cNvPr id="17" name="TextBox 10"/>
          <p:cNvSpPr txBox="1"/>
          <p:nvPr/>
        </p:nvSpPr>
        <p:spPr>
          <a:xfrm>
            <a:off x="1066800" y="4915283"/>
            <a:ext cx="10820400" cy="2638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14000"/>
              </a:lnSpc>
              <a:tabLst>
                <a:tab pos="3230245" algn="l"/>
              </a:tabLst>
              <a:defRPr/>
            </a:pPr>
            <a:r>
              <a:rPr lang="th-TH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ดิจิทัล หมายถึง รูปแบบการบันทึกหรือจัดเก็บข้อมูลของคอมพิวเตอร์ในระบบเลขฐานสอง เพื่อสะดวกต่อการนำมาใช้ประโยชน์ในชีวิตประจำวันต่างๆ เช่น คอมพิวเตอร์ สมาร์ตโฟน และสื่อออนไลน์เพื่อตอบโจทย์การกำเนินชีวิตของมนุษย์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934" y="1688596"/>
            <a:ext cx="5090170" cy="483718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434810"/>
            <a:ext cx="8688483" cy="698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2674619" y="873311"/>
            <a:ext cx="12115799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14000"/>
              </a:lnSpc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๔.๑.๒	ความหมายของสื่อดิจิทัล (</a:t>
            </a:r>
            <a:r>
              <a:rPr lang="en-US" sz="40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Digital Media)</a:t>
            </a:r>
            <a:endParaRPr lang="th-TH" sz="4000" b="1" dirty="0">
              <a:solidFill>
                <a:srgbClr val="FF0066"/>
              </a:solidFill>
              <a:latin typeface="Opun Mai Bold" charset="-34"/>
              <a:cs typeface="Opun Mai Bold" charset="-34"/>
              <a:sym typeface="Opun Mai Semi-Bold"/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066800" y="1495853"/>
            <a:ext cx="10210800" cy="4180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thaiDist">
              <a:lnSpc>
                <a:spcPct val="114000"/>
              </a:lnSpc>
              <a:tabLst>
                <a:tab pos="3230245" algn="l"/>
              </a:tabLst>
              <a:defRPr/>
            </a:pPr>
            <a:r>
              <a:rPr lang="en-US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สื่อที่มีการนำเอาข้อความ กราฟิก ภาพเคลื่อนไหว เสียง และวิดีโอ โดยใช้เทคโนโลยีความเจริญก้าวหน้าทางด้านคอมพิวเตอร์เข้ามาช่วยให้ข้อมูลที่เป็นสื่อต่าง ๆ เหล่านั้นมาแปลงสภาพและเชื่อมโยงเข้าด้วยกัน เพื่อประโยชน์ในการใช้งานผ่านทางออนไลน์หรือตัวกลางดิจิทัลที่ถูกสร้างขึ้น</a:t>
            </a:r>
            <a:endParaRPr lang="th-TH" sz="38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3763" y="1527842"/>
            <a:ext cx="6063237" cy="49428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25000" y="3204046"/>
            <a:ext cx="6563875" cy="72289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8"/>
          <a:stretch>
            <a:fillRect/>
          </a:stretch>
        </p:blipFill>
        <p:spPr>
          <a:xfrm>
            <a:off x="2162254" y="6407967"/>
            <a:ext cx="7040894" cy="316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2667000" y="992595"/>
            <a:ext cx="1211579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200000"/>
              </a:lnSpc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charset="-34"/>
                <a:cs typeface="Opun Mai Bold" charset="-34"/>
                <a:sym typeface="Opun Mai Semi-Bold"/>
              </a:rPr>
              <a:t>๔.๑.๓	องค์ประกอบของสื่อดิจิทัล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428" y="2318295"/>
            <a:ext cx="9874659" cy="701620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13509" y="3291564"/>
            <a:ext cx="4023851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Opun Mai Bold" charset="-34"/>
                <a:cs typeface="Opun Mai Bold" charset="-34"/>
                <a:sym typeface="Opun Mai Semi-Bold"/>
              </a:rPr>
              <a:t>	๑) ข้อความ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34757" y="2497500"/>
            <a:ext cx="3199695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Opun Mai Bold" charset="-34"/>
                <a:cs typeface="Opun Mai Bold" charset="-34"/>
                <a:sym typeface="Opun Mai Semi-Bold"/>
              </a:rPr>
              <a:t>	๒) เสียง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111597" y="3291564"/>
            <a:ext cx="2924521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Opun Mai Bold" charset="-34"/>
                <a:cs typeface="Opun Mai Bold" charset="-34"/>
                <a:sym typeface="Opun Mai Semi-Bold"/>
              </a:rPr>
              <a:t>๓) ภาพนิ่ง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639802" y="8257704"/>
            <a:ext cx="4533900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Opun Mai Bold" charset="-34"/>
                <a:cs typeface="Opun Mai Bold" charset="-34"/>
                <a:sym typeface="Opun Mai Semi-Bold"/>
              </a:rPr>
              <a:t>๔) ภาพเคลื่อนไหว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23214" y="8257704"/>
            <a:ext cx="2282313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Opun Mai Bold" charset="-34"/>
                <a:cs typeface="Opun Mai Bold" charset="-34"/>
                <a:sym typeface="Opun Mai Semi-Bold"/>
              </a:rPr>
              <a:t>๕) วิดีโอ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952500"/>
            <a:ext cx="8229600" cy="965816"/>
            <a:chOff x="1295400" y="1154940"/>
            <a:chExt cx="8229600" cy="965816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2296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348878"/>
              <a:ext cx="79248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๔.๒	ความสำคัญของสื่อดิจิทัล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4935" y="2677675"/>
            <a:ext cx="12211665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๔.๒.๒	ค้นคว้าข้อมูลได้สะดวกรวดเร็วทันต่อความต้องการ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3985" y="3552841"/>
            <a:ext cx="14173815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๔.๒.๓	ใช้โปรแกรมประมวลผลคำไมโครซอฟท์เวิร์ด (</a:t>
            </a:r>
            <a:r>
              <a:rPr lang="en-US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Microsoft Word) </a:t>
            </a:r>
            <a:endParaRPr lang="th-TH" sz="36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3985" y="4254407"/>
            <a:ext cx="13040032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๔.๒.๔	เป็นช่องทางการสื่อสาร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89008" y="4968041"/>
            <a:ext cx="13040032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๔.๒.๕   เรียนรู้ผ่านระบบออนไลน์ (</a:t>
            </a:r>
            <a:r>
              <a:rPr lang="en-US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E-Learning)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94935" y="1928204"/>
            <a:ext cx="13659465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1428750" algn="l"/>
              </a:tabLst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๔.๒.๑	ติดต่อสื่อสารระหว่างบุคคลและสังคมได้อย่างมีประสิทธิภาพ </a:t>
            </a:r>
            <a:endParaRPr lang="en-US" sz="3600" dirty="0">
              <a:latin typeface="TH-Chara" panose="02000000000000000000" pitchFamily="50" charset="0"/>
              <a:cs typeface="TH-Chara" panose="02000000000000000000" pitchFamily="50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0" y="5790886"/>
            <a:ext cx="9601815" cy="1355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๔.๒.๖	สำนักงานอิเล็กทรอนิกส์หรือสำนักงานอัตโนมัติ </a:t>
            </a:r>
            <a:b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</a:b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(</a:t>
            </a:r>
            <a:r>
              <a:rPr lang="en-US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E-Office/Office Automation)</a:t>
            </a:r>
            <a:endParaRPr lang="th-TH" sz="36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8400" y="7081792"/>
            <a:ext cx="13040032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๔.๒.๗	การพิมพ์เอกสารด้วยระบบดิจิทัล (</a:t>
            </a:r>
            <a:r>
              <a:rPr lang="en-US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Digital Printing)</a:t>
            </a:r>
            <a:endParaRPr lang="th-TH" sz="36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53149" y="7859928"/>
            <a:ext cx="13040032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๔.๒.๘	ดำเนินธุรกิจโดยใช้สื่อเล็กทรอนิกส์ (</a:t>
            </a:r>
            <a:r>
              <a:rPr lang="en-US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E-Commerce) </a:t>
            </a:r>
            <a:endParaRPr lang="th-TH" sz="36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3149" y="8534384"/>
            <a:ext cx="13040032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28750" algn="l"/>
              </a:tabLst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๔.๒.๙	การตลาดผ่านสื่อเครือข่ายสังคม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24" y="2016440"/>
            <a:ext cx="7981867" cy="7663683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3607314" y="2142308"/>
            <a:ext cx="13421306" cy="7725592"/>
            <a:chOff x="3181346" y="1318804"/>
            <a:chExt cx="13421306" cy="7725592"/>
          </a:xfrm>
        </p:grpSpPr>
        <p:sp>
          <p:nvSpPr>
            <p:cNvPr id="33" name="Block Arc 32"/>
            <p:cNvSpPr/>
            <p:nvPr/>
          </p:nvSpPr>
          <p:spPr>
            <a:xfrm>
              <a:off x="3181346" y="1318804"/>
              <a:ext cx="7725588" cy="7725592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rgbClr val="90C2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9" name="Rectangle 14"/>
            <p:cNvSpPr/>
            <p:nvPr/>
          </p:nvSpPr>
          <p:spPr>
            <a:xfrm>
              <a:off x="9224828" y="1979608"/>
              <a:ext cx="7377824" cy="1903904"/>
            </a:xfrm>
            <a:custGeom>
              <a:avLst/>
              <a:gdLst>
                <a:gd name="connsiteX0" fmla="*/ 0 w 5029530"/>
                <a:gd name="connsiteY0" fmla="*/ 0 h 1188719"/>
                <a:gd name="connsiteX1" fmla="*/ 5029530 w 5029530"/>
                <a:gd name="connsiteY1" fmla="*/ 0 h 1188719"/>
                <a:gd name="connsiteX2" fmla="*/ 5029530 w 5029530"/>
                <a:gd name="connsiteY2" fmla="*/ 1188719 h 1188719"/>
                <a:gd name="connsiteX3" fmla="*/ 0 w 5029530"/>
                <a:gd name="connsiteY3" fmla="*/ 1188719 h 1188719"/>
                <a:gd name="connsiteX4" fmla="*/ 0 w 5029530"/>
                <a:gd name="connsiteY4" fmla="*/ 0 h 1188719"/>
                <a:gd name="connsiteX0-1" fmla="*/ 0 w 5029530"/>
                <a:gd name="connsiteY0-2" fmla="*/ 0 h 1197511"/>
                <a:gd name="connsiteX1-3" fmla="*/ 5029530 w 5029530"/>
                <a:gd name="connsiteY1-4" fmla="*/ 0 h 1197511"/>
                <a:gd name="connsiteX2-5" fmla="*/ 5029530 w 5029530"/>
                <a:gd name="connsiteY2-6" fmla="*/ 1188719 h 1197511"/>
                <a:gd name="connsiteX3-7" fmla="*/ 131885 w 5029530"/>
                <a:gd name="connsiteY3-8" fmla="*/ 1197511 h 1197511"/>
                <a:gd name="connsiteX4-9" fmla="*/ 0 w 5029530"/>
                <a:gd name="connsiteY4-10" fmla="*/ 0 h 1197511"/>
                <a:gd name="connsiteX0-11" fmla="*/ 0 w 5029530"/>
                <a:gd name="connsiteY0-12" fmla="*/ 0 h 1188719"/>
                <a:gd name="connsiteX1-13" fmla="*/ 5029530 w 5029530"/>
                <a:gd name="connsiteY1-14" fmla="*/ 0 h 1188719"/>
                <a:gd name="connsiteX2-15" fmla="*/ 5029530 w 5029530"/>
                <a:gd name="connsiteY2-16" fmla="*/ 1188719 h 1188719"/>
                <a:gd name="connsiteX3-17" fmla="*/ 123093 w 5029530"/>
                <a:gd name="connsiteY3-18" fmla="*/ 1179926 h 1188719"/>
                <a:gd name="connsiteX4-19" fmla="*/ 0 w 5029530"/>
                <a:gd name="connsiteY4-20" fmla="*/ 0 h 1188719"/>
                <a:gd name="connsiteX0-21" fmla="*/ 0 w 5029530"/>
                <a:gd name="connsiteY0-22" fmla="*/ 0 h 1197511"/>
                <a:gd name="connsiteX1-23" fmla="*/ 5029530 w 5029530"/>
                <a:gd name="connsiteY1-24" fmla="*/ 0 h 1197511"/>
                <a:gd name="connsiteX2-25" fmla="*/ 5029530 w 5029530"/>
                <a:gd name="connsiteY2-26" fmla="*/ 1188719 h 1197511"/>
                <a:gd name="connsiteX3-27" fmla="*/ 131885 w 5029530"/>
                <a:gd name="connsiteY3-28" fmla="*/ 1197511 h 1197511"/>
                <a:gd name="connsiteX4-29" fmla="*/ 0 w 5029530"/>
                <a:gd name="connsiteY4-30" fmla="*/ 0 h 1197511"/>
                <a:gd name="connsiteX0-31" fmla="*/ 0 w 5029530"/>
                <a:gd name="connsiteY0-32" fmla="*/ 0 h 1197511"/>
                <a:gd name="connsiteX1-33" fmla="*/ 5029530 w 5029530"/>
                <a:gd name="connsiteY1-34" fmla="*/ 0 h 1197511"/>
                <a:gd name="connsiteX2-35" fmla="*/ 5029530 w 5029530"/>
                <a:gd name="connsiteY2-36" fmla="*/ 1188719 h 1197511"/>
                <a:gd name="connsiteX3-37" fmla="*/ 131885 w 5029530"/>
                <a:gd name="connsiteY3-38" fmla="*/ 1197511 h 1197511"/>
                <a:gd name="connsiteX4-39" fmla="*/ 0 w 5029530"/>
                <a:gd name="connsiteY4-40" fmla="*/ 0 h 119751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029530" h="1197511">
                  <a:moveTo>
                    <a:pt x="0" y="0"/>
                  </a:moveTo>
                  <a:lnTo>
                    <a:pt x="5029530" y="0"/>
                  </a:lnTo>
                  <a:lnTo>
                    <a:pt x="5029530" y="1188719"/>
                  </a:lnTo>
                  <a:lnTo>
                    <a:pt x="131885" y="11975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1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3" name="Isosceles Triangle 2"/>
            <p:cNvSpPr/>
            <p:nvPr/>
          </p:nvSpPr>
          <p:spPr>
            <a:xfrm rot="13638881">
              <a:off x="8659725" y="3422055"/>
              <a:ext cx="522010" cy="599451"/>
            </a:xfrm>
            <a:prstGeom prst="triangle">
              <a:avLst/>
            </a:prstGeom>
            <a:solidFill>
              <a:srgbClr val="90C2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363038" y="2238277"/>
              <a:ext cx="590758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สื่อที่แบรนด์เป็นเจ้าของ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Owned    </a:t>
              </a:r>
            </a:p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 Media) 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989692" y="2773825"/>
              <a:ext cx="100667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4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๑</a:t>
              </a:r>
              <a:endParaRPr kumimoji="0" lang="ko-KR" alt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607314" y="2142308"/>
            <a:ext cx="13824476" cy="7725592"/>
            <a:chOff x="3181346" y="1318804"/>
            <a:chExt cx="13824476" cy="7725592"/>
          </a:xfrm>
        </p:grpSpPr>
        <p:sp>
          <p:nvSpPr>
            <p:cNvPr id="34" name="Block Arc 33"/>
            <p:cNvSpPr/>
            <p:nvPr/>
          </p:nvSpPr>
          <p:spPr>
            <a:xfrm>
              <a:off x="3181346" y="1318804"/>
              <a:ext cx="7725588" cy="7725592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6200000">
              <a:off x="8985398" y="4690715"/>
              <a:ext cx="792994" cy="1047334"/>
            </a:xfrm>
            <a:prstGeom prst="triangle">
              <a:avLst/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729869" y="4023837"/>
              <a:ext cx="5872783" cy="2326065"/>
            </a:xfrm>
            <a:prstGeom prst="rect">
              <a:avLst/>
            </a:prstGeom>
            <a:solidFill>
              <a:srgbClr val="FBA200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133039" y="4514596"/>
              <a:ext cx="5872783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สื่อดิจิทัลที่ต้องจ่ายเงิน</a:t>
              </a:r>
              <a:r>
                <a:rPr lang="th-TH" sz="4000" b="1" spc="-100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เพื่อเผยแพร่ (</a:t>
              </a:r>
              <a:r>
                <a:rPr lang="en-US" sz="4000" b="1" spc="-100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Paid Media)</a:t>
              </a:r>
              <a:endParaRPr lang="th-TH" sz="4000" b="1" spc="-100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822214" y="4733074"/>
              <a:ext cx="100667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4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๒</a:t>
              </a:r>
              <a:endParaRPr kumimoji="0" lang="ko-KR" alt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607314" y="2142308"/>
            <a:ext cx="13433761" cy="7725592"/>
            <a:chOff x="3181346" y="1318804"/>
            <a:chExt cx="13433761" cy="7725592"/>
          </a:xfrm>
        </p:grpSpPr>
        <p:sp>
          <p:nvSpPr>
            <p:cNvPr id="35" name="Block Arc 34"/>
            <p:cNvSpPr/>
            <p:nvPr/>
          </p:nvSpPr>
          <p:spPr>
            <a:xfrm>
              <a:off x="3181346" y="1318804"/>
              <a:ext cx="7725588" cy="7725592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rgbClr val="0680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" name="Rectangle 16"/>
            <p:cNvSpPr/>
            <p:nvPr/>
          </p:nvSpPr>
          <p:spPr>
            <a:xfrm>
              <a:off x="9188078" y="6500038"/>
              <a:ext cx="7414574" cy="1903907"/>
            </a:xfrm>
            <a:custGeom>
              <a:avLst/>
              <a:gdLst>
                <a:gd name="connsiteX0" fmla="*/ 0 w 5029530"/>
                <a:gd name="connsiteY0" fmla="*/ 0 h 1188720"/>
                <a:gd name="connsiteX1" fmla="*/ 5029530 w 5029530"/>
                <a:gd name="connsiteY1" fmla="*/ 0 h 1188720"/>
                <a:gd name="connsiteX2" fmla="*/ 5029530 w 5029530"/>
                <a:gd name="connsiteY2" fmla="*/ 1188720 h 1188720"/>
                <a:gd name="connsiteX3" fmla="*/ 0 w 5029530"/>
                <a:gd name="connsiteY3" fmla="*/ 1188720 h 1188720"/>
                <a:gd name="connsiteX4" fmla="*/ 0 w 5029530"/>
                <a:gd name="connsiteY4" fmla="*/ 0 h 1188720"/>
                <a:gd name="connsiteX0-1" fmla="*/ 131884 w 5029530"/>
                <a:gd name="connsiteY0-2" fmla="*/ 0 h 1197513"/>
                <a:gd name="connsiteX1-3" fmla="*/ 5029530 w 5029530"/>
                <a:gd name="connsiteY1-4" fmla="*/ 8793 h 1197513"/>
                <a:gd name="connsiteX2-5" fmla="*/ 5029530 w 5029530"/>
                <a:gd name="connsiteY2-6" fmla="*/ 1197513 h 1197513"/>
                <a:gd name="connsiteX3-7" fmla="*/ 0 w 5029530"/>
                <a:gd name="connsiteY3-8" fmla="*/ 1197513 h 1197513"/>
                <a:gd name="connsiteX4-9" fmla="*/ 131884 w 5029530"/>
                <a:gd name="connsiteY4-10" fmla="*/ 0 h 119751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029530" h="1197513">
                  <a:moveTo>
                    <a:pt x="131884" y="0"/>
                  </a:moveTo>
                  <a:lnTo>
                    <a:pt x="5029530" y="8793"/>
                  </a:lnTo>
                  <a:lnTo>
                    <a:pt x="5029530" y="1197513"/>
                  </a:lnTo>
                  <a:lnTo>
                    <a:pt x="0" y="1197513"/>
                  </a:lnTo>
                  <a:lnTo>
                    <a:pt x="131884" y="0"/>
                  </a:lnTo>
                  <a:close/>
                </a:path>
              </a:pathLst>
            </a:custGeom>
            <a:solidFill>
              <a:srgbClr val="0680C3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18600000">
              <a:off x="8352154" y="6273080"/>
              <a:ext cx="945374" cy="818927"/>
            </a:xfrm>
            <a:prstGeom prst="triangle">
              <a:avLst/>
            </a:prstGeom>
            <a:solidFill>
              <a:srgbClr val="0680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348583" y="7199464"/>
              <a:ext cx="62665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สื่อที่ผู้อื่นสร้างให้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Earned Media)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013638" y="6767000"/>
              <a:ext cx="100667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4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๓</a:t>
              </a:r>
              <a:endParaRPr kumimoji="0" lang="ko-KR" alt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66800" y="952500"/>
            <a:ext cx="6858000" cy="980843"/>
            <a:chOff x="1295400" y="1154940"/>
            <a:chExt cx="6858000" cy="980843"/>
          </a:xfrm>
        </p:grpSpPr>
        <p:sp>
          <p:nvSpPr>
            <p:cNvPr id="17" name="사각형: 둥근 모서리 461"/>
            <p:cNvSpPr/>
            <p:nvPr/>
          </p:nvSpPr>
          <p:spPr>
            <a:xfrm>
              <a:off x="1295400" y="1154940"/>
              <a:ext cx="6858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1447800" y="1363905"/>
              <a:ext cx="67056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๔.๓	ประเภทของสื่อดิจิทัล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787102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144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70374" y="394213"/>
            <a:ext cx="16140223" cy="2567842"/>
            <a:chOff x="1498598" y="2734463"/>
            <a:chExt cx="16140223" cy="2567842"/>
          </a:xfrm>
        </p:grpSpPr>
        <p:grpSp>
          <p:nvGrpSpPr>
            <p:cNvPr id="49" name="Group 48"/>
            <p:cNvGrpSpPr/>
            <p:nvPr/>
          </p:nvGrpSpPr>
          <p:grpSpPr>
            <a:xfrm>
              <a:off x="1498598" y="2734463"/>
              <a:ext cx="14041027" cy="2567842"/>
              <a:chOff x="3557403" y="2614935"/>
              <a:chExt cx="6986762" cy="1551353"/>
            </a:xfrm>
          </p:grpSpPr>
          <p:sp>
            <p:nvSpPr>
              <p:cNvPr id="52" name="Rounded Rectangle 73"/>
              <p:cNvSpPr/>
              <p:nvPr/>
            </p:nvSpPr>
            <p:spPr>
              <a:xfrm>
                <a:off x="3980072" y="2678288"/>
                <a:ext cx="6564093" cy="1488000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53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54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0" name="TextBox 14"/>
            <p:cNvSpPr txBox="1"/>
            <p:nvPr/>
          </p:nvSpPr>
          <p:spPr>
            <a:xfrm>
              <a:off x="4041438" y="3404277"/>
              <a:ext cx="13597383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การใช้ภาษาไทยเพื่อติดต่อกิจธุระ</a:t>
              </a:r>
              <a:b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</a:b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และธุรกิจในยุคดิจิทัล</a:t>
              </a:r>
            </a:p>
          </p:txBody>
        </p:sp>
        <p:sp>
          <p:nvSpPr>
            <p:cNvPr id="51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๕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808062" y="3145704"/>
            <a:ext cx="9431438" cy="880291"/>
            <a:chOff x="1295400" y="1154940"/>
            <a:chExt cx="9431438" cy="880291"/>
          </a:xfrm>
        </p:grpSpPr>
        <p:sp>
          <p:nvSpPr>
            <p:cNvPr id="60" name="사각형: 둥근 모서리 461"/>
            <p:cNvSpPr/>
            <p:nvPr/>
          </p:nvSpPr>
          <p:spPr>
            <a:xfrm>
              <a:off x="1295400" y="1154940"/>
              <a:ext cx="9012338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61" name="TextBox 10"/>
            <p:cNvSpPr txBox="1"/>
            <p:nvPr/>
          </p:nvSpPr>
          <p:spPr>
            <a:xfrm>
              <a:off x="1447800" y="1243799"/>
              <a:ext cx="9279038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๕.๑	การใช้ภาษาไทยอย่างถูกต้อง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267200" y="4171040"/>
            <a:ext cx="4876800" cy="2420260"/>
            <a:chOff x="1735768" y="2925682"/>
            <a:chExt cx="5631426" cy="2372091"/>
          </a:xfrm>
        </p:grpSpPr>
        <p:sp>
          <p:nvSpPr>
            <p:cNvPr id="62" name="Rounded Rectangle 8"/>
            <p:cNvSpPr/>
            <p:nvPr/>
          </p:nvSpPr>
          <p:spPr>
            <a:xfrm>
              <a:off x="1735768" y="2925682"/>
              <a:ext cx="5631426" cy="2372091"/>
            </a:xfrm>
            <a:prstGeom prst="roundRect">
              <a:avLst>
                <a:gd name="adj" fmla="val 10565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90C22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53709" y="2992757"/>
              <a:ext cx="5109087" cy="2197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rgbClr val="00B05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๕.๑.๑	คำไทยแท้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rgbClr val="00B05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๕.๑.๒	ศัพท์บัญญัติ</a:t>
              </a:r>
            </a:p>
            <a:p>
              <a:pPr algn="just">
                <a:lnSpc>
                  <a:spcPct val="114000"/>
                </a:lnSpc>
                <a:defRPr/>
              </a:pPr>
              <a:r>
                <a:rPr lang="th-TH" sz="4000" b="1" dirty="0">
                  <a:solidFill>
                    <a:srgbClr val="00B05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๕.๑.๓	คำทับศัพท์</a:t>
              </a:r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798356"/>
            <a:ext cx="4876800" cy="5683993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12656571" y="3551636"/>
            <a:ext cx="4419416" cy="2197526"/>
            <a:chOff x="10292854" y="4099229"/>
            <a:chExt cx="3270745" cy="2477843"/>
          </a:xfrm>
        </p:grpSpPr>
        <p:sp>
          <p:nvSpPr>
            <p:cNvPr id="69" name="말풍선: 타원형 912"/>
            <p:cNvSpPr/>
            <p:nvPr/>
          </p:nvSpPr>
          <p:spPr>
            <a:xfrm>
              <a:off x="10292854" y="4099229"/>
              <a:ext cx="3270745" cy="2477843"/>
            </a:xfrm>
            <a:prstGeom prst="wedgeEllipseCallout">
              <a:avLst>
                <a:gd name="adj1" fmla="val -5545"/>
                <a:gd name="adj2" fmla="val 69378"/>
              </a:avLst>
            </a:prstGeom>
            <a:solidFill>
              <a:srgbClr val="FF0066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292854" y="4681426"/>
              <a:ext cx="3270745" cy="13554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ตัวอย่างศัพท์วิชาการ</a:t>
              </a:r>
            </a:p>
          </p:txBody>
        </p:sp>
      </p:grpSp>
      <p:graphicFrame>
        <p:nvGraphicFramePr>
          <p:cNvPr id="72" name="Table 71"/>
          <p:cNvGraphicFramePr>
            <a:graphicFrameLocks noGrp="1"/>
          </p:cNvGraphicFramePr>
          <p:nvPr/>
        </p:nvGraphicFramePr>
        <p:xfrm>
          <a:off x="9448800" y="6390111"/>
          <a:ext cx="7703385" cy="28485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93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67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ธุรกิจ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Business)</a:t>
                      </a:r>
                      <a:endParaRPr lang="en-US" sz="4000" b="1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องค์กร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Organization)</a:t>
                      </a:r>
                      <a:endParaRPr lang="en-US" sz="4000" b="1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7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บริษัท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Corporation</a:t>
                      </a: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)</a:t>
                      </a:r>
                      <a:endParaRPr lang="en-US" sz="1800" b="0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ปรัชญา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Philosophy)</a:t>
                      </a:r>
                      <a:endParaRPr lang="en-US" sz="4000" b="1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7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พันธกิจ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Mission)</a:t>
                      </a:r>
                      <a:endParaRPr lang="en-US" sz="4000" b="1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h-TH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ห้างหุ้นส่วน (</a:t>
                      </a:r>
                      <a:r>
                        <a:rPr lang="en-US" sz="4000" b="1" u="none" strike="noStrike" kern="1200" baseline="30000" dirty="0">
                          <a:solidFill>
                            <a:srgbClr val="0070C0"/>
                          </a:solidFill>
                          <a:latin typeface="TH-Chara" panose="02000000000000000000" pitchFamily="50" charset="0"/>
                          <a:cs typeface="TH-Chara" panose="02000000000000000000" pitchFamily="50" charset="0"/>
                        </a:rPr>
                        <a:t>Partnership) </a:t>
                      </a:r>
                      <a:endParaRPr lang="en-US" sz="4000" b="1" i="0" u="none" strike="noStrike" kern="1200" baseline="30000" dirty="0">
                        <a:solidFill>
                          <a:srgbClr val="0070C0"/>
                        </a:solidFill>
                        <a:latin typeface="TH-Chara" panose="02000000000000000000" pitchFamily="50" charset="0"/>
                        <a:ea typeface="+mn-ea"/>
                        <a:cs typeface="TH-Chara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1257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085850" y="952500"/>
            <a:ext cx="7372350" cy="880291"/>
            <a:chOff x="1295400" y="1154940"/>
            <a:chExt cx="7372350" cy="880291"/>
          </a:xfrm>
        </p:grpSpPr>
        <p:sp>
          <p:nvSpPr>
            <p:cNvPr id="67" name="사각형: 둥근 모서리 461"/>
            <p:cNvSpPr/>
            <p:nvPr/>
          </p:nvSpPr>
          <p:spPr>
            <a:xfrm>
              <a:off x="1295400" y="1154940"/>
              <a:ext cx="729615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68" name="TextBox 10"/>
            <p:cNvSpPr txBox="1"/>
            <p:nvPr/>
          </p:nvSpPr>
          <p:spPr>
            <a:xfrm>
              <a:off x="1447800" y="1243799"/>
              <a:ext cx="721995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๕.๒	การเรียบเรียงประโยค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38251" y="2114710"/>
            <a:ext cx="15601950" cy="2869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  การเรียบเรียงประโยคที่สมบูรณ์จะต้องประกอบด้วยประธานและกริยา ในกรณีที่ประโยคมีกรรมจะตามหลังคำกริยา หากมีส่วนขยาย คำขยายจะตามหลังคำที่ต้องการขยาย ยกเว้นในกรณีที่ประโยคนั้นมีกรรมและส่วนขยายกรรม ส่วนขยายกริยาจะวางไว้หลังส่วนขยายกรรม ดังนี้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676399" y="5253181"/>
            <a:ext cx="14470382" cy="1495794"/>
            <a:chOff x="1676399" y="5253181"/>
            <a:chExt cx="14470382" cy="1495794"/>
          </a:xfrm>
        </p:grpSpPr>
        <p:grpSp>
          <p:nvGrpSpPr>
            <p:cNvPr id="12" name="Group 11"/>
            <p:cNvGrpSpPr/>
            <p:nvPr/>
          </p:nvGrpSpPr>
          <p:grpSpPr>
            <a:xfrm>
              <a:off x="1676399" y="5253181"/>
              <a:ext cx="14470382" cy="1495794"/>
              <a:chOff x="2388869" y="5768424"/>
              <a:chExt cx="14470382" cy="1495794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2388869" y="5768424"/>
                <a:ext cx="14470382" cy="1495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4000"/>
                  </a:lnSpc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ประธาน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+ 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กริยา</a:t>
                </a:r>
              </a:p>
              <a:p>
                <a:pPr lvl="0" algn="just">
                  <a:lnSpc>
                    <a:spcPct val="114000"/>
                  </a:lnSpc>
                  <a:tabLst>
                    <a:tab pos="2696845" algn="l"/>
                  </a:tabLst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อาจารย์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สอน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นักศึกษา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เรียน 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ฉัน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กิน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เด็ก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วิ่ง</a:t>
                </a:r>
              </a:p>
            </p:txBody>
          </p:sp>
          <p:grpSp>
            <p:nvGrpSpPr>
              <p:cNvPr id="192" name="그룹 191"/>
              <p:cNvGrpSpPr/>
              <p:nvPr/>
            </p:nvGrpSpPr>
            <p:grpSpPr>
              <a:xfrm rot="10800000" flipH="1">
                <a:off x="4636237" y="6610795"/>
                <a:ext cx="410433" cy="577048"/>
                <a:chOff x="4124687" y="913417"/>
                <a:chExt cx="887766" cy="1248156"/>
              </a:xfrm>
            </p:grpSpPr>
            <p:sp>
              <p:nvSpPr>
                <p:cNvPr id="193" name="이등변 삼각형 192"/>
                <p:cNvSpPr/>
                <p:nvPr/>
              </p:nvSpPr>
              <p:spPr>
                <a:xfrm rot="5400000">
                  <a:off x="3944492" y="1093612"/>
                  <a:ext cx="1248156" cy="887766"/>
                </a:xfrm>
                <a:prstGeom prst="triangle">
                  <a:avLst/>
                </a:prstGeom>
                <a:solidFill>
                  <a:srgbClr val="3ED4B7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194" name="이등변 삼각형 193"/>
                <p:cNvSpPr/>
                <p:nvPr/>
              </p:nvSpPr>
              <p:spPr>
                <a:xfrm rot="5400000">
                  <a:off x="4073586" y="1147270"/>
                  <a:ext cx="1097280" cy="780453"/>
                </a:xfrm>
                <a:prstGeom prst="triangle">
                  <a:avLst/>
                </a:prstGeom>
                <a:solidFill>
                  <a:srgbClr val="3ED4B7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</p:grpSp>
        <p:sp>
          <p:nvSpPr>
            <p:cNvPr id="4" name="Rectangle: Rounded Corners 3"/>
            <p:cNvSpPr/>
            <p:nvPr/>
          </p:nvSpPr>
          <p:spPr>
            <a:xfrm>
              <a:off x="2438400" y="5288056"/>
              <a:ext cx="3505200" cy="647267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7034343"/>
            <a:ext cx="15163801" cy="2197525"/>
            <a:chOff x="1676400" y="7034343"/>
            <a:chExt cx="15163801" cy="2197525"/>
          </a:xfrm>
        </p:grpSpPr>
        <p:grpSp>
          <p:nvGrpSpPr>
            <p:cNvPr id="18" name="Group 17"/>
            <p:cNvGrpSpPr/>
            <p:nvPr/>
          </p:nvGrpSpPr>
          <p:grpSpPr>
            <a:xfrm>
              <a:off x="1676400" y="7034343"/>
              <a:ext cx="15163801" cy="2197525"/>
              <a:chOff x="1676400" y="7034343"/>
              <a:chExt cx="15163801" cy="2197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1676400" y="7034343"/>
                <a:ext cx="15163801" cy="219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4000"/>
                  </a:lnSpc>
                  <a:defRPr/>
                </a:pP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ประธาน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+ 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กริยา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+ 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กรรม</a:t>
                </a:r>
              </a:p>
              <a:p>
                <a:pPr lvl="0">
                  <a:lnSpc>
                    <a:spcPct val="114000"/>
                  </a:lnSpc>
                  <a:tabLst>
                    <a:tab pos="2696845" algn="l"/>
                  </a:tabLst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อาจารย์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มอบ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หนังสือ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 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นักศึกษา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รับประทาน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อาหาร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 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ชาวนา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เลี้ยง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วัว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ชาวสวน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ปลูก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ต้นไม้</a:t>
                </a:r>
                <a:endParaRPr lang="th-TH" sz="40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  <p:grpSp>
            <p:nvGrpSpPr>
              <p:cNvPr id="9" name="그룹 191"/>
              <p:cNvGrpSpPr/>
              <p:nvPr/>
            </p:nvGrpSpPr>
            <p:grpSpPr>
              <a:xfrm rot="10800000" flipH="1">
                <a:off x="3921388" y="7883766"/>
                <a:ext cx="430103" cy="577048"/>
                <a:chOff x="3856281" y="226144"/>
                <a:chExt cx="887770" cy="1248157"/>
              </a:xfrm>
            </p:grpSpPr>
            <p:sp>
              <p:nvSpPr>
                <p:cNvPr id="10" name="이등변 삼각형 192"/>
                <p:cNvSpPr/>
                <p:nvPr/>
              </p:nvSpPr>
              <p:spPr>
                <a:xfrm rot="5400000">
                  <a:off x="3676086" y="406339"/>
                  <a:ext cx="1248157" cy="887767"/>
                </a:xfrm>
                <a:prstGeom prst="triangle">
                  <a:avLst/>
                </a:prstGeom>
                <a:solidFill>
                  <a:srgbClr val="3ED4B7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11" name="이등변 삼각형 193"/>
                <p:cNvSpPr/>
                <p:nvPr/>
              </p:nvSpPr>
              <p:spPr>
                <a:xfrm rot="5400000">
                  <a:off x="3805186" y="459998"/>
                  <a:ext cx="1097280" cy="780451"/>
                </a:xfrm>
                <a:prstGeom prst="triangle">
                  <a:avLst/>
                </a:prstGeom>
                <a:solidFill>
                  <a:srgbClr val="3ED4B7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</p:grpSp>
        <p:sp>
          <p:nvSpPr>
            <p:cNvPr id="17" name="Rectangle: Rounded Corners 16"/>
            <p:cNvSpPr/>
            <p:nvPr/>
          </p:nvSpPr>
          <p:spPr>
            <a:xfrm>
              <a:off x="2438400" y="7093815"/>
              <a:ext cx="5257800" cy="647267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71600" y="1866900"/>
            <a:ext cx="14893291" cy="5003582"/>
            <a:chOff x="1946908" y="2142685"/>
            <a:chExt cx="14893291" cy="5003582"/>
          </a:xfrm>
        </p:grpSpPr>
        <p:grpSp>
          <p:nvGrpSpPr>
            <p:cNvPr id="3" name="Group 2"/>
            <p:cNvGrpSpPr/>
            <p:nvPr/>
          </p:nvGrpSpPr>
          <p:grpSpPr>
            <a:xfrm>
              <a:off x="1946908" y="2142685"/>
              <a:ext cx="14893291" cy="5003582"/>
              <a:chOff x="1946908" y="2142685"/>
              <a:chExt cx="14893291" cy="5003582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2667000" y="2142685"/>
                <a:ext cx="9448800" cy="1705415"/>
              </a:xfrm>
              <a:prstGeom prst="roundRect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946908" y="2171700"/>
                <a:ext cx="14893291" cy="49745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ประธาน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+ (ส่วนขยายประธาน) + 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กริยา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+ 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กรรม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   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+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(ส่วนขยายกรรม) + (ส่วนขยายกริยา)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	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นักศึกษา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(สาขาวิชาภาษาไทย) 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มอบ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ดอกไม้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 (ในวันไหว้ครู)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	</a:t>
                </a:r>
                <a:r>
                  <a:rPr lang="th-TH" sz="4000" b="1" dirty="0">
                    <a:solidFill>
                      <a:srgbClr val="FF0066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วิทยาลัยอาชีวศึกษานครปฐม</a:t>
                </a:r>
                <a:r>
                  <a:rPr lang="th-TH" sz="4000" b="1" dirty="0">
                    <a:solidFill>
                      <a:srgbClr val="0070C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กำลังเปิดรับสมัคร</a:t>
                </a: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นักศึกษา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rgbClr val="00B050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	</a:t>
                </a: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(สาขาวิชาบริหารธุรกิจและการบัญชี) (ระหว่างวันที่ ๑-๓๑ มีนาคม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		๒๕๖๗) </a:t>
                </a:r>
                <a:endParaRPr lang="th-TH" sz="40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  <p:sp>
          <p:nvSpPr>
            <p:cNvPr id="12" name="이등변 삼각형 193"/>
            <p:cNvSpPr/>
            <p:nvPr/>
          </p:nvSpPr>
          <p:spPr>
            <a:xfrm rot="5400000" flipH="1">
              <a:off x="4082533" y="4521820"/>
              <a:ext cx="507295" cy="378110"/>
            </a:xfrm>
            <a:prstGeom prst="triangle">
              <a:avLst/>
            </a:prstGeom>
            <a:solidFill>
              <a:srgbClr val="3ED4B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4" name="이등변 삼각형 193"/>
            <p:cNvSpPr/>
            <p:nvPr/>
          </p:nvSpPr>
          <p:spPr>
            <a:xfrm rot="5400000" flipH="1">
              <a:off x="4082532" y="5246845"/>
              <a:ext cx="507295" cy="378110"/>
            </a:xfrm>
            <a:prstGeom prst="triangle">
              <a:avLst/>
            </a:prstGeom>
            <a:solidFill>
              <a:srgbClr val="3ED4B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1"/>
          <p:cNvSpPr/>
          <p:nvPr/>
        </p:nvSpPr>
        <p:spPr>
          <a:xfrm rot="20838526">
            <a:off x="16631413" y="8637293"/>
            <a:ext cx="722558" cy="1193416"/>
          </a:xfrm>
          <a:custGeom>
            <a:avLst/>
            <a:gdLst/>
            <a:ahLst/>
            <a:cxnLst/>
            <a:rect l="l" t="t" r="r" b="b"/>
            <a:pathLst>
              <a:path w="481819" h="795797">
                <a:moveTo>
                  <a:pt x="0" y="0"/>
                </a:moveTo>
                <a:lnTo>
                  <a:pt x="481818" y="0"/>
                </a:lnTo>
                <a:lnTo>
                  <a:pt x="481818" y="795797"/>
                </a:lnTo>
                <a:lnTo>
                  <a:pt x="0" y="795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343025" y="9144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86000" y="3188293"/>
            <a:ext cx="3962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๕.๒.๑	คำนาม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3025" y="1057322"/>
            <a:ext cx="155733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000" dirty="0">
                <a:latin typeface="TH-Chara" panose="02000000000000000000" pitchFamily="50" charset="0"/>
                <a:cs typeface="TH-Chara" panose="02000000000000000000" pitchFamily="50" charset="0"/>
              </a:rPr>
              <a:t>การเรียบเรียงประโยคเพื่อสื่อสารมีประธานและกริยา ส่วนกรรมหรือส่วนขยายจะมีเพิ่มเติมตามที่ผู้ส่งสารต้องการขยายความเพื่อบรรลุวัตถุประสงค์ การเรียบเรียงประโยค</a:t>
            </a:r>
          </a:p>
          <a:p>
            <a:r>
              <a:rPr lang="th-TH" sz="4000" dirty="0">
                <a:latin typeface="TH-Chara" panose="02000000000000000000" pitchFamily="50" charset="0"/>
                <a:cs typeface="TH-Chara" panose="02000000000000000000" pitchFamily="50" charset="0"/>
              </a:rPr>
              <a:t>ควรใช้คำต่าง ๆ ในประโยคได้อย่างถูกต้องและเหมาะสม มีหลักการใช้ดังนี้</a:t>
            </a:r>
            <a:endParaRPr lang="th-TH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2286000" y="5876065"/>
            <a:ext cx="48006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๕.๒.๒	คำสรรพนาม</a:t>
            </a:r>
          </a:p>
        </p:txBody>
      </p:sp>
      <p:sp>
        <p:nvSpPr>
          <p:cNvPr id="19" name="TextBox 10"/>
          <p:cNvSpPr txBox="1"/>
          <p:nvPr/>
        </p:nvSpPr>
        <p:spPr>
          <a:xfrm>
            <a:off x="2286000" y="6525239"/>
            <a:ext cx="3962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7030A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๕.๒.๓	คำกริยา</a:t>
            </a:r>
          </a:p>
        </p:txBody>
      </p:sp>
      <p:sp>
        <p:nvSpPr>
          <p:cNvPr id="20" name="TextBox 10"/>
          <p:cNvSpPr txBox="1"/>
          <p:nvPr/>
        </p:nvSpPr>
        <p:spPr>
          <a:xfrm>
            <a:off x="2275114" y="7136744"/>
            <a:ext cx="3962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๕.๒.๔	คำสันธาน</a:t>
            </a:r>
          </a:p>
        </p:txBody>
      </p:sp>
      <p:sp>
        <p:nvSpPr>
          <p:cNvPr id="21" name="TextBox 10"/>
          <p:cNvSpPr txBox="1"/>
          <p:nvPr/>
        </p:nvSpPr>
        <p:spPr>
          <a:xfrm>
            <a:off x="2286000" y="7748249"/>
            <a:ext cx="3962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๕.๒.๕	คำบุพบท</a:t>
            </a:r>
          </a:p>
        </p:txBody>
      </p:sp>
      <p:sp>
        <p:nvSpPr>
          <p:cNvPr id="22" name="Oval 21"/>
          <p:cNvSpPr/>
          <p:nvPr/>
        </p:nvSpPr>
        <p:spPr>
          <a:xfrm>
            <a:off x="2743200" y="3983827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altLang="ko-KR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๑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2743200" y="4589105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altLang="ko-KR" sz="3200" b="1" kern="0" dirty="0">
                <a:solidFill>
                  <a:prstClr val="white"/>
                </a:solidFill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๒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743200" y="5189271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altLang="ko-KR" sz="3200" b="1" kern="0" dirty="0">
                <a:solidFill>
                  <a:prstClr val="white"/>
                </a:solidFill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๓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30" name="TextBox 10"/>
          <p:cNvSpPr txBox="1"/>
          <p:nvPr/>
        </p:nvSpPr>
        <p:spPr>
          <a:xfrm>
            <a:off x="3461386" y="3922266"/>
            <a:ext cx="2939414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สามานยนาม</a:t>
            </a:r>
          </a:p>
        </p:txBody>
      </p:sp>
      <p:sp>
        <p:nvSpPr>
          <p:cNvPr id="31" name="TextBox 10"/>
          <p:cNvSpPr txBox="1"/>
          <p:nvPr/>
        </p:nvSpPr>
        <p:spPr>
          <a:xfrm>
            <a:off x="3477261" y="4559708"/>
            <a:ext cx="2923539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วิสามานยนาม</a:t>
            </a:r>
          </a:p>
        </p:txBody>
      </p:sp>
      <p:sp>
        <p:nvSpPr>
          <p:cNvPr id="32" name="TextBox 10"/>
          <p:cNvSpPr txBox="1"/>
          <p:nvPr/>
        </p:nvSpPr>
        <p:spPr>
          <a:xfrm>
            <a:off x="3461386" y="5101858"/>
            <a:ext cx="2776128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สมุหนาม</a:t>
            </a:r>
          </a:p>
        </p:txBody>
      </p:sp>
      <p:sp>
        <p:nvSpPr>
          <p:cNvPr id="33" name="Oval 32"/>
          <p:cNvSpPr/>
          <p:nvPr/>
        </p:nvSpPr>
        <p:spPr>
          <a:xfrm>
            <a:off x="2743200" y="3983827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altLang="ko-KR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๑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43" name="TextBox 10"/>
          <p:cNvSpPr txBox="1"/>
          <p:nvPr/>
        </p:nvSpPr>
        <p:spPr>
          <a:xfrm>
            <a:off x="3461386" y="3922266"/>
            <a:ext cx="3962400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สามานยนาม</a:t>
            </a:r>
          </a:p>
        </p:txBody>
      </p:sp>
      <p:sp>
        <p:nvSpPr>
          <p:cNvPr id="71" name="Oval 70"/>
          <p:cNvSpPr/>
          <p:nvPr/>
        </p:nvSpPr>
        <p:spPr>
          <a:xfrm>
            <a:off x="6842761" y="3983827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altLang="ko-KR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๔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72" name="TextBox 10"/>
          <p:cNvSpPr txBox="1"/>
          <p:nvPr/>
        </p:nvSpPr>
        <p:spPr>
          <a:xfrm>
            <a:off x="7560947" y="3922266"/>
            <a:ext cx="3962400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อาการนาม</a:t>
            </a:r>
          </a:p>
        </p:txBody>
      </p:sp>
      <p:sp>
        <p:nvSpPr>
          <p:cNvPr id="73" name="Oval 72"/>
          <p:cNvSpPr/>
          <p:nvPr/>
        </p:nvSpPr>
        <p:spPr>
          <a:xfrm>
            <a:off x="6842761" y="4603120"/>
            <a:ext cx="533400" cy="533400"/>
          </a:xfrm>
          <a:prstGeom prst="ellipse">
            <a:avLst/>
          </a:prstGeom>
          <a:solidFill>
            <a:srgbClr val="17B6FF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altLang="ko-KR" sz="3200" b="1" kern="0" dirty="0">
                <a:solidFill>
                  <a:prstClr val="white"/>
                </a:solidFill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rPr>
              <a:t>๕</a:t>
            </a: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-Chara" panose="02000000000000000000" pitchFamily="50" charset="0"/>
              <a:ea typeface="Arial Unicode MS"/>
              <a:cs typeface="TH-Chara" panose="02000000000000000000" pitchFamily="50" charset="0"/>
            </a:endParaRPr>
          </a:p>
        </p:txBody>
      </p:sp>
      <p:sp>
        <p:nvSpPr>
          <p:cNvPr id="74" name="TextBox 10"/>
          <p:cNvSpPr txBox="1"/>
          <p:nvPr/>
        </p:nvSpPr>
        <p:spPr>
          <a:xfrm>
            <a:off x="7560947" y="4541559"/>
            <a:ext cx="3962400" cy="604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7820" algn="l"/>
                <a:tab pos="2506345" algn="l"/>
              </a:tabLst>
              <a:defRPr/>
            </a:pPr>
            <a:r>
              <a:rPr lang="th-TH" sz="3600" b="1" dirty="0">
                <a:solidFill>
                  <a:srgbClr val="00B0F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คำลักษณนาม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  <p:bldP spid="20" grpId="0"/>
      <p:bldP spid="21" grpId="0"/>
      <p:bldP spid="30" grpId="0"/>
      <p:bldP spid="31" grpId="0"/>
      <p:bldP spid="32" grpId="0"/>
      <p:bldP spid="43" grpId="0"/>
      <p:bldP spid="72" grpId="0"/>
      <p:bldP spid="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05959" y="87646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85850" y="952500"/>
            <a:ext cx="7372351" cy="1007734"/>
            <a:chOff x="1295400" y="1154940"/>
            <a:chExt cx="7372351" cy="1007734"/>
          </a:xfrm>
        </p:grpSpPr>
        <p:sp>
          <p:nvSpPr>
            <p:cNvPr id="26" name="사각형: 둥근 모서리 461"/>
            <p:cNvSpPr/>
            <p:nvPr/>
          </p:nvSpPr>
          <p:spPr>
            <a:xfrm>
              <a:off x="1295400" y="1154940"/>
              <a:ext cx="729615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7" name="TextBox 10"/>
            <p:cNvSpPr txBox="1"/>
            <p:nvPr/>
          </p:nvSpPr>
          <p:spPr>
            <a:xfrm>
              <a:off x="1447801" y="1390796"/>
              <a:ext cx="721995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๕.๓	การเรียบเรียงเนื้อเรื่อง 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057621" y="4039834"/>
            <a:ext cx="4480724" cy="2987294"/>
            <a:chOff x="6782684" y="4398004"/>
            <a:chExt cx="3561612" cy="2374523"/>
          </a:xfrm>
        </p:grpSpPr>
        <p:sp>
          <p:nvSpPr>
            <p:cNvPr id="34" name="Pie 14"/>
            <p:cNvSpPr/>
            <p:nvPr/>
          </p:nvSpPr>
          <p:spPr>
            <a:xfrm rot="10800000">
              <a:off x="7969908" y="4398031"/>
              <a:ext cx="2374388" cy="2374388"/>
            </a:xfrm>
            <a:prstGeom prst="pie">
              <a:avLst>
                <a:gd name="adj1" fmla="val 0"/>
                <a:gd name="adj2" fmla="val 18048089"/>
              </a:avLst>
            </a:prstGeom>
            <a:solidFill>
              <a:srgbClr val="96C8E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35" name="Pie 15"/>
            <p:cNvSpPr/>
            <p:nvPr/>
          </p:nvSpPr>
          <p:spPr>
            <a:xfrm>
              <a:off x="6782684" y="4398004"/>
              <a:ext cx="2374415" cy="2374523"/>
            </a:xfrm>
            <a:custGeom>
              <a:avLst/>
              <a:gdLst>
                <a:gd name="connsiteX0" fmla="*/ 1430440 w 1430440"/>
                <a:gd name="connsiteY0" fmla="*/ 715220 h 1430440"/>
                <a:gd name="connsiteX1" fmla="*/ 901155 w 1430440"/>
                <a:gd name="connsiteY1" fmla="*/ 1405849 h 1430440"/>
                <a:gd name="connsiteX2" fmla="*/ 96675 w 1430440"/>
                <a:gd name="connsiteY2" fmla="*/ 1074305 h 1430440"/>
                <a:gd name="connsiteX3" fmla="*/ 207679 w 1430440"/>
                <a:gd name="connsiteY3" fmla="*/ 211294 h 1430440"/>
                <a:gd name="connsiteX4" fmla="*/ 1069875 w 1430440"/>
                <a:gd name="connsiteY4" fmla="*/ 94125 h 1430440"/>
                <a:gd name="connsiteX5" fmla="*/ 715220 w 1430440"/>
                <a:gd name="connsiteY5" fmla="*/ 715220 h 1430440"/>
                <a:gd name="connsiteX6" fmla="*/ 1430440 w 1430440"/>
                <a:gd name="connsiteY6" fmla="*/ 715220 h 1430440"/>
                <a:gd name="connsiteX0-1" fmla="*/ 1430456 w 1430456"/>
                <a:gd name="connsiteY0-2" fmla="*/ 715237 h 1430521"/>
                <a:gd name="connsiteX1-3" fmla="*/ 901171 w 1430456"/>
                <a:gd name="connsiteY1-4" fmla="*/ 1405866 h 1430521"/>
                <a:gd name="connsiteX2-5" fmla="*/ 96691 w 1430456"/>
                <a:gd name="connsiteY2-6" fmla="*/ 1074322 h 1430521"/>
                <a:gd name="connsiteX3-7" fmla="*/ 207695 w 1430456"/>
                <a:gd name="connsiteY3-8" fmla="*/ 211311 h 1430521"/>
                <a:gd name="connsiteX4-9" fmla="*/ 1069891 w 1430456"/>
                <a:gd name="connsiteY4-10" fmla="*/ 94142 h 1430521"/>
                <a:gd name="connsiteX5-11" fmla="*/ 715236 w 1430456"/>
                <a:gd name="connsiteY5-12" fmla="*/ 715237 h 1430521"/>
                <a:gd name="connsiteX6-13" fmla="*/ 1430456 w 1430456"/>
                <a:gd name="connsiteY6-14" fmla="*/ 715237 h 1430521"/>
                <a:gd name="connsiteX0-15" fmla="*/ 1430456 w 1430456"/>
                <a:gd name="connsiteY0-16" fmla="*/ 715237 h 1430521"/>
                <a:gd name="connsiteX1-17" fmla="*/ 901171 w 1430456"/>
                <a:gd name="connsiteY1-18" fmla="*/ 1405866 h 1430521"/>
                <a:gd name="connsiteX2-19" fmla="*/ 96691 w 1430456"/>
                <a:gd name="connsiteY2-20" fmla="*/ 1074322 h 1430521"/>
                <a:gd name="connsiteX3-21" fmla="*/ 207695 w 1430456"/>
                <a:gd name="connsiteY3-22" fmla="*/ 211311 h 1430521"/>
                <a:gd name="connsiteX4-23" fmla="*/ 1069891 w 1430456"/>
                <a:gd name="connsiteY4-24" fmla="*/ 94142 h 1430521"/>
                <a:gd name="connsiteX5-25" fmla="*/ 715236 w 1430456"/>
                <a:gd name="connsiteY5-26" fmla="*/ 715237 h 1430521"/>
                <a:gd name="connsiteX6-27" fmla="*/ 1430456 w 1430456"/>
                <a:gd name="connsiteY6-28" fmla="*/ 715237 h 1430521"/>
                <a:gd name="connsiteX0-29" fmla="*/ 1430456 w 1430456"/>
                <a:gd name="connsiteY0-30" fmla="*/ 715237 h 1430521"/>
                <a:gd name="connsiteX1-31" fmla="*/ 901171 w 1430456"/>
                <a:gd name="connsiteY1-32" fmla="*/ 1405866 h 1430521"/>
                <a:gd name="connsiteX2-33" fmla="*/ 96691 w 1430456"/>
                <a:gd name="connsiteY2-34" fmla="*/ 1074322 h 1430521"/>
                <a:gd name="connsiteX3-35" fmla="*/ 207695 w 1430456"/>
                <a:gd name="connsiteY3-36" fmla="*/ 211311 h 1430521"/>
                <a:gd name="connsiteX4-37" fmla="*/ 1069891 w 1430456"/>
                <a:gd name="connsiteY4-38" fmla="*/ 94142 h 1430521"/>
                <a:gd name="connsiteX5-39" fmla="*/ 715236 w 1430456"/>
                <a:gd name="connsiteY5-40" fmla="*/ 715237 h 1430521"/>
                <a:gd name="connsiteX6-41" fmla="*/ 1430456 w 1430456"/>
                <a:gd name="connsiteY6-42" fmla="*/ 715237 h 1430521"/>
                <a:gd name="connsiteX0-43" fmla="*/ 1430456 w 1430456"/>
                <a:gd name="connsiteY0-44" fmla="*/ 715237 h 1430521"/>
                <a:gd name="connsiteX1-45" fmla="*/ 901171 w 1430456"/>
                <a:gd name="connsiteY1-46" fmla="*/ 1405866 h 1430521"/>
                <a:gd name="connsiteX2-47" fmla="*/ 96691 w 1430456"/>
                <a:gd name="connsiteY2-48" fmla="*/ 1074322 h 1430521"/>
                <a:gd name="connsiteX3-49" fmla="*/ 207695 w 1430456"/>
                <a:gd name="connsiteY3-50" fmla="*/ 211311 h 1430521"/>
                <a:gd name="connsiteX4-51" fmla="*/ 1069891 w 1430456"/>
                <a:gd name="connsiteY4-52" fmla="*/ 94142 h 1430521"/>
                <a:gd name="connsiteX5-53" fmla="*/ 715236 w 1430456"/>
                <a:gd name="connsiteY5-54" fmla="*/ 715237 h 1430521"/>
                <a:gd name="connsiteX6-55" fmla="*/ 1430456 w 1430456"/>
                <a:gd name="connsiteY6-56" fmla="*/ 715237 h 1430521"/>
                <a:gd name="connsiteX0-57" fmla="*/ 1430456 w 1430456"/>
                <a:gd name="connsiteY0-58" fmla="*/ 715237 h 1430521"/>
                <a:gd name="connsiteX1-59" fmla="*/ 901171 w 1430456"/>
                <a:gd name="connsiteY1-60" fmla="*/ 1405866 h 1430521"/>
                <a:gd name="connsiteX2-61" fmla="*/ 96691 w 1430456"/>
                <a:gd name="connsiteY2-62" fmla="*/ 1074322 h 1430521"/>
                <a:gd name="connsiteX3-63" fmla="*/ 207695 w 1430456"/>
                <a:gd name="connsiteY3-64" fmla="*/ 211311 h 1430521"/>
                <a:gd name="connsiteX4-65" fmla="*/ 1069891 w 1430456"/>
                <a:gd name="connsiteY4-66" fmla="*/ 94142 h 1430521"/>
                <a:gd name="connsiteX5-67" fmla="*/ 715236 w 1430456"/>
                <a:gd name="connsiteY5-68" fmla="*/ 715237 h 1430521"/>
                <a:gd name="connsiteX6-69" fmla="*/ 1430456 w 1430456"/>
                <a:gd name="connsiteY6-70" fmla="*/ 715237 h 14305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430456" h="1430521">
                  <a:moveTo>
                    <a:pt x="1430456" y="715237"/>
                  </a:moveTo>
                  <a:cubicBezTo>
                    <a:pt x="1430456" y="1038633"/>
                    <a:pt x="1213448" y="1321793"/>
                    <a:pt x="901171" y="1405866"/>
                  </a:cubicBezTo>
                  <a:cubicBezTo>
                    <a:pt x="588894" y="1489939"/>
                    <a:pt x="259055" y="1354005"/>
                    <a:pt x="96691" y="1074322"/>
                  </a:cubicBezTo>
                  <a:cubicBezTo>
                    <a:pt x="-65674" y="794639"/>
                    <a:pt x="-20162" y="440802"/>
                    <a:pt x="207695" y="211311"/>
                  </a:cubicBezTo>
                  <a:cubicBezTo>
                    <a:pt x="435552" y="-18180"/>
                    <a:pt x="789055" y="-66220"/>
                    <a:pt x="1069891" y="94142"/>
                  </a:cubicBezTo>
                  <a:cubicBezTo>
                    <a:pt x="749268" y="310698"/>
                    <a:pt x="726297" y="584404"/>
                    <a:pt x="715236" y="715237"/>
                  </a:cubicBezTo>
                  <a:lnTo>
                    <a:pt x="1430456" y="715237"/>
                  </a:lnTo>
                  <a:close/>
                </a:path>
              </a:pathLst>
            </a:custGeom>
            <a:solidFill>
              <a:srgbClr val="FF870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883284" y="5014079"/>
              <a:ext cx="3270745" cy="13004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หลักการ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๕</a:t>
              </a:r>
              <a:r>
                <a:rPr lang="en-US" sz="44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W</a:t>
              </a:r>
              <a:r>
                <a:rPr lang="th-TH" sz="44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๑</a:t>
              </a:r>
              <a:r>
                <a:rPr lang="en-US" sz="44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H</a:t>
              </a:r>
              <a:endParaRPr lang="th-TH" sz="4400" b="1" dirty="0">
                <a:solidFill>
                  <a:schemeClr val="bg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356634" y="1206670"/>
            <a:ext cx="2777706" cy="3338723"/>
            <a:chOff x="9704360" y="1165228"/>
            <a:chExt cx="2777706" cy="3338723"/>
          </a:xfrm>
        </p:grpSpPr>
        <p:cxnSp>
          <p:nvCxnSpPr>
            <p:cNvPr id="39" name="Straight Arrow Connector 38"/>
            <p:cNvCxnSpPr/>
            <p:nvPr/>
          </p:nvCxnSpPr>
          <p:spPr>
            <a:xfrm flipV="1">
              <a:off x="9704360" y="3428335"/>
              <a:ext cx="561179" cy="1075616"/>
            </a:xfrm>
            <a:prstGeom prst="straightConnector1">
              <a:avLst/>
            </a:prstGeom>
            <a:noFill/>
            <a:ln w="57150" cap="flat" cmpd="sng" algn="ctr">
              <a:solidFill>
                <a:srgbClr val="96C8E9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46" name="Group 45"/>
            <p:cNvGrpSpPr/>
            <p:nvPr/>
          </p:nvGrpSpPr>
          <p:grpSpPr>
            <a:xfrm>
              <a:off x="10036768" y="1165228"/>
              <a:ext cx="2445298" cy="2445298"/>
              <a:chOff x="10036768" y="1165228"/>
              <a:chExt cx="2445298" cy="2445298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solidFill>
                <a:srgbClr val="96C8E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0171768" y="1558083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ใคร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Who)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9068129" y="4254130"/>
            <a:ext cx="3665417" cy="2445298"/>
            <a:chOff x="10310169" y="4197988"/>
            <a:chExt cx="3665417" cy="2445298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10310169" y="5584669"/>
              <a:ext cx="1075616" cy="3"/>
            </a:xfrm>
            <a:prstGeom prst="straightConnector1">
              <a:avLst/>
            </a:prstGeom>
            <a:noFill/>
            <a:ln w="57150" cap="flat" cmpd="sng" algn="ctr">
              <a:solidFill>
                <a:srgbClr val="96C8E9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47" name="Group 46"/>
            <p:cNvGrpSpPr/>
            <p:nvPr/>
          </p:nvGrpSpPr>
          <p:grpSpPr>
            <a:xfrm>
              <a:off x="11530288" y="4197988"/>
              <a:ext cx="2445298" cy="2445298"/>
              <a:chOff x="10036768" y="1165228"/>
              <a:chExt cx="2445298" cy="2445298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solidFill>
                <a:srgbClr val="96C8E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0143701" y="1581461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อะไร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What)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>
            <a:off x="8175343" y="6667464"/>
            <a:ext cx="3141877" cy="2684264"/>
            <a:chOff x="9523069" y="6626022"/>
            <a:chExt cx="3141877" cy="2684264"/>
          </a:xfrm>
        </p:grpSpPr>
        <p:cxnSp>
          <p:nvCxnSpPr>
            <p:cNvPr id="41" name="Straight Arrow Connector 40"/>
            <p:cNvCxnSpPr/>
            <p:nvPr/>
          </p:nvCxnSpPr>
          <p:spPr>
            <a:xfrm>
              <a:off x="9523069" y="6626022"/>
              <a:ext cx="787100" cy="757237"/>
            </a:xfrm>
            <a:prstGeom prst="straightConnector1">
              <a:avLst/>
            </a:prstGeom>
            <a:noFill/>
            <a:ln w="57150" cap="flat" cmpd="sng" algn="ctr">
              <a:solidFill>
                <a:srgbClr val="96C8E9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51" name="Group 50"/>
            <p:cNvGrpSpPr/>
            <p:nvPr/>
          </p:nvGrpSpPr>
          <p:grpSpPr>
            <a:xfrm>
              <a:off x="10219648" y="6864988"/>
              <a:ext cx="2445298" cy="2445298"/>
              <a:chOff x="10036768" y="1165228"/>
              <a:chExt cx="2445298" cy="2445298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solidFill>
                <a:srgbClr val="96C8E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111425" y="1600615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เมื่อไร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When)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2948221" y="1936238"/>
            <a:ext cx="3206957" cy="2563832"/>
            <a:chOff x="4199848" y="1942468"/>
            <a:chExt cx="3206957" cy="2563832"/>
          </a:xfrm>
        </p:grpSpPr>
        <p:cxnSp>
          <p:nvCxnSpPr>
            <p:cNvPr id="36" name="Straight Arrow Connector 35"/>
            <p:cNvCxnSpPr/>
            <p:nvPr/>
          </p:nvCxnSpPr>
          <p:spPr>
            <a:xfrm flipH="1" flipV="1">
              <a:off x="6660075" y="3878773"/>
              <a:ext cx="746730" cy="627527"/>
            </a:xfrm>
            <a:prstGeom prst="straightConnector1">
              <a:avLst/>
            </a:prstGeom>
            <a:noFill/>
            <a:ln w="57150" cap="flat" cmpd="sng" algn="ctr">
              <a:solidFill>
                <a:srgbClr val="FF870F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54" name="Group 53"/>
            <p:cNvGrpSpPr/>
            <p:nvPr/>
          </p:nvGrpSpPr>
          <p:grpSpPr>
            <a:xfrm>
              <a:off x="4199848" y="1942468"/>
              <a:ext cx="2445298" cy="2445298"/>
              <a:chOff x="10036768" y="1165228"/>
              <a:chExt cx="2445298" cy="2445298"/>
            </a:xfrm>
            <a:solidFill>
              <a:srgbClr val="FF870F"/>
            </a:solidFill>
          </p:grpSpPr>
          <p:sp>
            <p:nvSpPr>
              <p:cNvPr id="55" name="Oval 54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0109636" y="1622582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อย่างไร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How)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839826" y="6693774"/>
            <a:ext cx="3259974" cy="2685870"/>
            <a:chOff x="4187552" y="6652332"/>
            <a:chExt cx="3259974" cy="2685870"/>
          </a:xfrm>
        </p:grpSpPr>
        <p:cxnSp>
          <p:nvCxnSpPr>
            <p:cNvPr id="38" name="Straight Arrow Connector 37"/>
            <p:cNvCxnSpPr/>
            <p:nvPr/>
          </p:nvCxnSpPr>
          <p:spPr>
            <a:xfrm flipH="1">
              <a:off x="6548655" y="6652332"/>
              <a:ext cx="898871" cy="685739"/>
            </a:xfrm>
            <a:prstGeom prst="straightConnector1">
              <a:avLst/>
            </a:prstGeom>
            <a:noFill/>
            <a:ln w="57150" cap="flat" cmpd="sng" algn="ctr">
              <a:solidFill>
                <a:srgbClr val="FF870F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57" name="Group 56"/>
            <p:cNvGrpSpPr/>
            <p:nvPr/>
          </p:nvGrpSpPr>
          <p:grpSpPr>
            <a:xfrm>
              <a:off x="4187552" y="6892904"/>
              <a:ext cx="2445298" cy="2445298"/>
              <a:chOff x="10036768" y="1165228"/>
              <a:chExt cx="2445298" cy="2445298"/>
            </a:xfrm>
            <a:solidFill>
              <a:srgbClr val="FF870F"/>
            </a:solidFill>
          </p:grpSpPr>
          <p:sp>
            <p:nvSpPr>
              <p:cNvPr id="58" name="Oval 57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10129111" y="1586247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ที่ไหน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Where)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1620626" y="4404506"/>
            <a:ext cx="3812337" cy="2445298"/>
            <a:chOff x="2968352" y="4363064"/>
            <a:chExt cx="3812337" cy="2445298"/>
          </a:xfrm>
        </p:grpSpPr>
        <p:cxnSp>
          <p:nvCxnSpPr>
            <p:cNvPr id="37" name="Straight Arrow Connector 36"/>
            <p:cNvCxnSpPr/>
            <p:nvPr/>
          </p:nvCxnSpPr>
          <p:spPr>
            <a:xfrm flipH="1" flipV="1">
              <a:off x="5558153" y="5566642"/>
              <a:ext cx="1222536" cy="13538"/>
            </a:xfrm>
            <a:prstGeom prst="straightConnector1">
              <a:avLst/>
            </a:prstGeom>
            <a:noFill/>
            <a:ln w="57150" cap="flat" cmpd="sng" algn="ctr">
              <a:solidFill>
                <a:srgbClr val="FF870F"/>
              </a:solidFill>
              <a:prstDash val="sysDot"/>
              <a:miter lim="800000"/>
              <a:tailEnd type="oval"/>
            </a:ln>
            <a:effectLst/>
          </p:spPr>
        </p:cxnSp>
        <p:grpSp>
          <p:nvGrpSpPr>
            <p:cNvPr id="60" name="Group 59"/>
            <p:cNvGrpSpPr/>
            <p:nvPr/>
          </p:nvGrpSpPr>
          <p:grpSpPr>
            <a:xfrm>
              <a:off x="2968352" y="4363064"/>
              <a:ext cx="2445298" cy="2445298"/>
              <a:chOff x="10036768" y="1165228"/>
              <a:chExt cx="2445298" cy="2445298"/>
            </a:xfrm>
            <a:solidFill>
              <a:srgbClr val="FF870F"/>
            </a:solidFill>
          </p:grpSpPr>
          <p:sp>
            <p:nvSpPr>
              <p:cNvPr id="61" name="Oval 60"/>
              <p:cNvSpPr/>
              <p:nvPr/>
            </p:nvSpPr>
            <p:spPr>
              <a:xfrm>
                <a:off x="10036768" y="1165228"/>
                <a:ext cx="2445298" cy="244529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0125743" y="1606539"/>
                <a:ext cx="2231432" cy="1603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ทำไม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Why)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pic>
        <p:nvPicPr>
          <p:cNvPr id="70" name="Picture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466" y="2559375"/>
            <a:ext cx="5410839" cy="7894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85850" y="952500"/>
            <a:ext cx="15741111" cy="1219200"/>
            <a:chOff x="1295400" y="1154940"/>
            <a:chExt cx="15741111" cy="942692"/>
          </a:xfrm>
        </p:grpSpPr>
        <p:sp>
          <p:nvSpPr>
            <p:cNvPr id="5" name="사각형: 둥근 모서리 461"/>
            <p:cNvSpPr/>
            <p:nvPr/>
          </p:nvSpPr>
          <p:spPr>
            <a:xfrm>
              <a:off x="1295400" y="1154940"/>
              <a:ext cx="1476375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1434561" y="1325754"/>
              <a:ext cx="1560195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๕.๔	การใช้ภาษาไทยเพื่อติดต่อกิจธุระและธุรกิจในยุคดิจิทัล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582448" y="2562963"/>
            <a:ext cx="9513525" cy="5931267"/>
            <a:chOff x="1594975" y="2617061"/>
            <a:chExt cx="9513525" cy="5931267"/>
          </a:xfrm>
        </p:grpSpPr>
        <p:sp>
          <p:nvSpPr>
            <p:cNvPr id="11" name="Arc 37"/>
            <p:cNvSpPr/>
            <p:nvPr/>
          </p:nvSpPr>
          <p:spPr>
            <a:xfrm rot="10800000" flipH="1">
              <a:off x="2438400" y="2624601"/>
              <a:ext cx="5923727" cy="5923727"/>
            </a:xfrm>
            <a:prstGeom prst="arc">
              <a:avLst>
                <a:gd name="adj1" fmla="val 16200000"/>
                <a:gd name="adj2" fmla="val 5433205"/>
              </a:avLst>
            </a:prstGeom>
            <a:noFill/>
            <a:ln w="76200" cap="flat" cmpd="sng" algn="ctr">
              <a:gradFill>
                <a:gsLst>
                  <a:gs pos="82000">
                    <a:srgbClr val="D9D9D9"/>
                  </a:gs>
                  <a:gs pos="0">
                    <a:sysClr val="window" lastClr="FFFFFF">
                      <a:lumMod val="85000"/>
                      <a:alpha val="0"/>
                    </a:sysClr>
                  </a:gs>
                  <a:gs pos="20000">
                    <a:sysClr val="window" lastClr="FFFFFF">
                      <a:lumMod val="85000"/>
                    </a:sysClr>
                  </a:gs>
                  <a:gs pos="100000">
                    <a:sysClr val="window" lastClr="FFFFFF">
                      <a:lumMod val="85000"/>
                      <a:alpha val="0"/>
                    </a:sysClr>
                  </a:gs>
                </a:gsLst>
                <a:lin ang="5400000" scaled="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594975" y="2617061"/>
              <a:ext cx="9513525" cy="59093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การใช้ระดับภาษาไทย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เพื่อสื่อสารได้อย่างเหมาะสม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กับบุคคล โอกาส และสถานที่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โดยผู้ส่งสารและผู้รับสาร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ควรมีการใช้ระดับภาษาไทย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อย่างเหมาะสมกับการติดต่อ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กิจธุระและธุรกิจ ดังนี้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339212" y="2329458"/>
            <a:ext cx="8674301" cy="867776"/>
            <a:chOff x="6339212" y="2329458"/>
            <a:chExt cx="8674301" cy="867776"/>
          </a:xfrm>
        </p:grpSpPr>
        <p:grpSp>
          <p:nvGrpSpPr>
            <p:cNvPr id="70" name="Group 69"/>
            <p:cNvGrpSpPr/>
            <p:nvPr/>
          </p:nvGrpSpPr>
          <p:grpSpPr>
            <a:xfrm>
              <a:off x="6339212" y="2358765"/>
              <a:ext cx="2388855" cy="838469"/>
              <a:chOff x="6339212" y="2358765"/>
              <a:chExt cx="2388855" cy="838469"/>
            </a:xfrm>
          </p:grpSpPr>
          <p:sp>
            <p:nvSpPr>
              <p:cNvPr id="36" name="Oval 26"/>
              <p:cNvSpPr/>
              <p:nvPr/>
            </p:nvSpPr>
            <p:spPr>
              <a:xfrm rot="10800000" flipH="1">
                <a:off x="6339212" y="2661270"/>
                <a:ext cx="322462" cy="322462"/>
              </a:xfrm>
              <a:prstGeom prst="ellipse">
                <a:avLst/>
              </a:prstGeom>
              <a:solidFill>
                <a:srgbClr val="7CC8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cxnSp>
            <p:nvCxnSpPr>
              <p:cNvPr id="41" name="Straight Connector 31"/>
              <p:cNvCxnSpPr/>
              <p:nvPr/>
            </p:nvCxnSpPr>
            <p:spPr>
              <a:xfrm flipV="1">
                <a:off x="7039884" y="2822429"/>
                <a:ext cx="942325" cy="1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grpSp>
            <p:nvGrpSpPr>
              <p:cNvPr id="68" name="Group 67"/>
              <p:cNvGrpSpPr/>
              <p:nvPr/>
            </p:nvGrpSpPr>
            <p:grpSpPr>
              <a:xfrm>
                <a:off x="7721394" y="2358765"/>
                <a:ext cx="1006673" cy="838469"/>
                <a:chOff x="7723936" y="2358765"/>
                <a:chExt cx="1006673" cy="838469"/>
              </a:xfrm>
            </p:grpSpPr>
            <p:sp>
              <p:nvSpPr>
                <p:cNvPr id="27" name="Oval 11"/>
                <p:cNvSpPr/>
                <p:nvPr/>
              </p:nvSpPr>
              <p:spPr>
                <a:xfrm rot="10800000" flipH="1">
                  <a:off x="7829514" y="2377175"/>
                  <a:ext cx="820059" cy="820059"/>
                </a:xfrm>
                <a:prstGeom prst="ellipse">
                  <a:avLst/>
                </a:prstGeom>
                <a:solidFill>
                  <a:srgbClr val="7CC8EC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7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7723936" y="2358765"/>
                  <a:ext cx="1006673" cy="7694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th-TH" altLang="ko-KR" sz="4400" b="1" kern="0" dirty="0">
                      <a:solidFill>
                        <a:prstClr val="white"/>
                      </a:solidFill>
                      <a:latin typeface="TH-Chara" panose="02000000000000000000" pitchFamily="50" charset="0"/>
                      <a:ea typeface="Arial Unicode MS"/>
                      <a:cs typeface="TH-Chara" panose="02000000000000000000" pitchFamily="50" charset="0"/>
                    </a:rPr>
                    <a:t>๑</a:t>
                  </a:r>
                  <a:endParaRPr kumimoji="0" lang="ko-KR" alt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</p:grpSp>
        <p:sp>
          <p:nvSpPr>
            <p:cNvPr id="75" name="TextBox 74"/>
            <p:cNvSpPr txBox="1"/>
            <p:nvPr/>
          </p:nvSpPr>
          <p:spPr>
            <a:xfrm>
              <a:off x="8675177" y="2329458"/>
              <a:ext cx="6338336" cy="794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rgbClr val="00B0F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การติดต่อกิจธุระและธุรกิจ 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8170903" y="4005952"/>
            <a:ext cx="8584732" cy="2167645"/>
            <a:chOff x="8059480" y="3466358"/>
            <a:chExt cx="8584732" cy="2167645"/>
          </a:xfrm>
        </p:grpSpPr>
        <p:sp>
          <p:nvSpPr>
            <p:cNvPr id="76" name="TextBox 75"/>
            <p:cNvSpPr txBox="1"/>
            <p:nvPr/>
          </p:nvSpPr>
          <p:spPr>
            <a:xfrm>
              <a:off x="10126418" y="3466358"/>
              <a:ext cx="6517794" cy="2167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rgbClr val="F2716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การใช้ภาษาไทยเพื่อสื่อสารอย่างเหมาะสมตามหลักคุณธรรมและจริยธรรมที่พึงปฏิบัติ</a:t>
              </a: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8059480" y="4097301"/>
              <a:ext cx="2016855" cy="820059"/>
              <a:chOff x="8204240" y="5151090"/>
              <a:chExt cx="2016855" cy="820059"/>
            </a:xfrm>
          </p:grpSpPr>
          <p:sp>
            <p:nvSpPr>
              <p:cNvPr id="35" name="Oval 25"/>
              <p:cNvSpPr/>
              <p:nvPr/>
            </p:nvSpPr>
            <p:spPr>
              <a:xfrm rot="10800000" flipH="1">
                <a:off x="8204240" y="5435184"/>
                <a:ext cx="322462" cy="322462"/>
              </a:xfrm>
              <a:prstGeom prst="ellipse">
                <a:avLst/>
              </a:prstGeom>
              <a:solidFill>
                <a:srgbClr val="F2716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cxnSp>
            <p:nvCxnSpPr>
              <p:cNvPr id="40" name="Straight Connector 30"/>
              <p:cNvCxnSpPr/>
              <p:nvPr/>
            </p:nvCxnSpPr>
            <p:spPr>
              <a:xfrm flipV="1">
                <a:off x="8782043" y="5596344"/>
                <a:ext cx="657650" cy="1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grpSp>
            <p:nvGrpSpPr>
              <p:cNvPr id="67" name="Group 66"/>
              <p:cNvGrpSpPr/>
              <p:nvPr/>
            </p:nvGrpSpPr>
            <p:grpSpPr>
              <a:xfrm>
                <a:off x="9214422" y="5151090"/>
                <a:ext cx="1006673" cy="820059"/>
                <a:chOff x="9351646" y="5151090"/>
                <a:chExt cx="1006673" cy="820059"/>
              </a:xfrm>
            </p:grpSpPr>
            <p:sp>
              <p:nvSpPr>
                <p:cNvPr id="31" name="Oval 19"/>
                <p:cNvSpPr/>
                <p:nvPr/>
              </p:nvSpPr>
              <p:spPr>
                <a:xfrm rot="10800000" flipH="1">
                  <a:off x="9448800" y="5151090"/>
                  <a:ext cx="820059" cy="820059"/>
                </a:xfrm>
                <a:prstGeom prst="ellipse">
                  <a:avLst/>
                </a:prstGeom>
                <a:solidFill>
                  <a:srgbClr val="F2716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7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9351646" y="5154025"/>
                  <a:ext cx="1006673" cy="7694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th-TH" altLang="ko-KR" sz="4400" b="1" kern="0" dirty="0">
                      <a:solidFill>
                        <a:prstClr val="white"/>
                      </a:solidFill>
                      <a:latin typeface="TH-Chara" panose="02000000000000000000" pitchFamily="50" charset="0"/>
                      <a:ea typeface="Arial Unicode MS"/>
                      <a:cs typeface="TH-Chara" panose="02000000000000000000" pitchFamily="50" charset="0"/>
                    </a:rPr>
                    <a:t>๒</a:t>
                  </a:r>
                  <a:endParaRPr kumimoji="0" lang="ko-KR" alt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</p:grpSp>
      </p:grpSp>
      <p:grpSp>
        <p:nvGrpSpPr>
          <p:cNvPr id="79" name="Group 78"/>
          <p:cNvGrpSpPr/>
          <p:nvPr/>
        </p:nvGrpSpPr>
        <p:grpSpPr>
          <a:xfrm>
            <a:off x="6339212" y="7486717"/>
            <a:ext cx="10132228" cy="1495794"/>
            <a:chOff x="6339212" y="7486717"/>
            <a:chExt cx="10132228" cy="1495794"/>
          </a:xfrm>
        </p:grpSpPr>
        <p:grpSp>
          <p:nvGrpSpPr>
            <p:cNvPr id="72" name="Group 71"/>
            <p:cNvGrpSpPr/>
            <p:nvPr/>
          </p:nvGrpSpPr>
          <p:grpSpPr>
            <a:xfrm>
              <a:off x="6339212" y="7843777"/>
              <a:ext cx="2373128" cy="833057"/>
              <a:chOff x="6339212" y="7843777"/>
              <a:chExt cx="2373128" cy="833057"/>
            </a:xfrm>
          </p:grpSpPr>
          <p:sp>
            <p:nvSpPr>
              <p:cNvPr id="12" name="Oval 2"/>
              <p:cNvSpPr/>
              <p:nvPr/>
            </p:nvSpPr>
            <p:spPr>
              <a:xfrm rot="10800000" flipH="1">
                <a:off x="6339212" y="8140870"/>
                <a:ext cx="322462" cy="322462"/>
              </a:xfrm>
              <a:prstGeom prst="ellipse">
                <a:avLst/>
              </a:prstGeom>
              <a:solidFill>
                <a:srgbClr val="1A6BA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cxnSp>
            <p:nvCxnSpPr>
              <p:cNvPr id="37" name="Straight Connector 27"/>
              <p:cNvCxnSpPr/>
              <p:nvPr/>
            </p:nvCxnSpPr>
            <p:spPr>
              <a:xfrm flipV="1">
                <a:off x="7132263" y="8302029"/>
                <a:ext cx="770000" cy="1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grpSp>
            <p:nvGrpSpPr>
              <p:cNvPr id="69" name="Group 68"/>
              <p:cNvGrpSpPr/>
              <p:nvPr/>
            </p:nvGrpSpPr>
            <p:grpSpPr>
              <a:xfrm>
                <a:off x="7705667" y="7843777"/>
                <a:ext cx="1006673" cy="833057"/>
                <a:chOff x="7918599" y="7843777"/>
                <a:chExt cx="1006673" cy="833057"/>
              </a:xfrm>
            </p:grpSpPr>
            <p:sp>
              <p:nvSpPr>
                <p:cNvPr id="13" name="Oval 3"/>
                <p:cNvSpPr/>
                <p:nvPr/>
              </p:nvSpPr>
              <p:spPr>
                <a:xfrm rot="10800000" flipH="1">
                  <a:off x="8014272" y="7856775"/>
                  <a:ext cx="820059" cy="820059"/>
                </a:xfrm>
                <a:prstGeom prst="ellipse">
                  <a:avLst/>
                </a:prstGeom>
                <a:solidFill>
                  <a:srgbClr val="1A6BA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7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918599" y="7843777"/>
                  <a:ext cx="1006673" cy="7694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th-TH" altLang="ko-KR" sz="4400" b="1" kern="0" dirty="0">
                      <a:solidFill>
                        <a:prstClr val="white"/>
                      </a:solidFill>
                      <a:latin typeface="TH-Chara" panose="02000000000000000000" pitchFamily="50" charset="0"/>
                      <a:ea typeface="Arial Unicode MS"/>
                      <a:cs typeface="TH-Chara" panose="02000000000000000000" pitchFamily="50" charset="0"/>
                    </a:rPr>
                    <a:t>๓</a:t>
                  </a:r>
                  <a:endParaRPr kumimoji="0" lang="ko-KR" alt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</p:grpSp>
        <p:sp>
          <p:nvSpPr>
            <p:cNvPr id="78" name="TextBox 77"/>
            <p:cNvSpPr txBox="1"/>
            <p:nvPr/>
          </p:nvSpPr>
          <p:spPr>
            <a:xfrm>
              <a:off x="8814117" y="7486717"/>
              <a:ext cx="7657323" cy="14957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accent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การใช้ภาษาไทยเพื่อติดต่อสื่อสารธุรกิจในยุคดิจิทัล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70374" y="394213"/>
            <a:ext cx="16250826" cy="2185171"/>
            <a:chOff x="1498598" y="2734462"/>
            <a:chExt cx="16250826" cy="1920059"/>
          </a:xfrm>
        </p:grpSpPr>
        <p:grpSp>
          <p:nvGrpSpPr>
            <p:cNvPr id="16" name="Group 15"/>
            <p:cNvGrpSpPr/>
            <p:nvPr/>
          </p:nvGrpSpPr>
          <p:grpSpPr>
            <a:xfrm>
              <a:off x="1498598" y="2734462"/>
              <a:ext cx="16250826" cy="1802607"/>
              <a:chOff x="3557403" y="2614935"/>
              <a:chExt cx="8086350" cy="1089039"/>
            </a:xfrm>
          </p:grpSpPr>
          <p:sp>
            <p:nvSpPr>
              <p:cNvPr id="19" name="Rounded Rectangle 73"/>
              <p:cNvSpPr/>
              <p:nvPr/>
            </p:nvSpPr>
            <p:spPr>
              <a:xfrm>
                <a:off x="3980071" y="2913012"/>
                <a:ext cx="7663682" cy="790962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0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1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17" name="TextBox 14"/>
            <p:cNvSpPr txBox="1"/>
            <p:nvPr/>
          </p:nvSpPr>
          <p:spPr>
            <a:xfrm>
              <a:off x="4014902" y="3173346"/>
              <a:ext cx="13597383" cy="14811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การจัดทำสารเพื่อติดต่อกิจธุระและธุรกิจ</a:t>
              </a:r>
            </a:p>
          </p:txBody>
        </p:sp>
        <p:sp>
          <p:nvSpPr>
            <p:cNvPr id="5" name="TextBox 57"/>
            <p:cNvSpPr txBox="1"/>
            <p:nvPr/>
          </p:nvSpPr>
          <p:spPr>
            <a:xfrm>
              <a:off x="2380675" y="3037102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๖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143627" y="2817451"/>
            <a:ext cx="146203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57300" algn="l"/>
              </a:tabLst>
              <a:defRPr/>
            </a:pP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การจัดทำสารเพื่อติดต่อกิจธุระ </a:t>
            </a: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ได้แก่ การกรอกแบบฟอร์ม จดหมายกิจธุระ มีรายละเอียดดังนี้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98623" y="4410726"/>
            <a:ext cx="7581900" cy="831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๖.๑	การกรอกแบบฟอร์ม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98623" y="5234211"/>
            <a:ext cx="9513525" cy="831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๖.๒	การเขียนจดหมายกิจธุระและธุรกิจ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5836067"/>
            <a:ext cx="4486990" cy="44869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72" y="4185072"/>
            <a:ext cx="6298243" cy="6210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73" name="Oval 1472"/>
          <p:cNvSpPr/>
          <p:nvPr/>
        </p:nvSpPr>
        <p:spPr>
          <a:xfrm>
            <a:off x="4817513" y="266948"/>
            <a:ext cx="12903200" cy="9880600"/>
          </a:xfrm>
          <a:prstGeom prst="ellipse">
            <a:avLst/>
          </a:prstGeom>
          <a:noFill/>
          <a:ln>
            <a:solidFill>
              <a:srgbClr val="3D5C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554" name="Oval 26553"/>
          <p:cNvSpPr/>
          <p:nvPr/>
        </p:nvSpPr>
        <p:spPr>
          <a:xfrm>
            <a:off x="4665113" y="114548"/>
            <a:ext cx="12903200" cy="988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71" name="Rectangle 1470"/>
          <p:cNvSpPr/>
          <p:nvPr/>
        </p:nvSpPr>
        <p:spPr>
          <a:xfrm>
            <a:off x="6252613" y="-31801"/>
            <a:ext cx="9728200" cy="2221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0" b="1" dirty="0">
                <a:solidFill>
                  <a:srgbClr val="503A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charset="-34"/>
                <a:cs typeface="Opun Mai Bold" charset="-34"/>
              </a:rPr>
              <a:t>สาระการเรียนรู้</a:t>
            </a:r>
          </a:p>
        </p:txBody>
      </p:sp>
      <p:sp>
        <p:nvSpPr>
          <p:cNvPr id="8" name="Freeform 2"/>
          <p:cNvSpPr/>
          <p:nvPr/>
        </p:nvSpPr>
        <p:spPr>
          <a:xfrm flipH="1">
            <a:off x="14719302" y="202320"/>
            <a:ext cx="3001411" cy="3519778"/>
          </a:xfrm>
          <a:custGeom>
            <a:avLst/>
            <a:gdLst/>
            <a:ahLst/>
            <a:cxnLst/>
            <a:rect l="l" t="t" r="r" b="b"/>
            <a:pathLst>
              <a:path w="3001411" h="3519778">
                <a:moveTo>
                  <a:pt x="3001410" y="0"/>
                </a:moveTo>
                <a:lnTo>
                  <a:pt x="0" y="0"/>
                </a:lnTo>
                <a:lnTo>
                  <a:pt x="0" y="3519779"/>
                </a:lnTo>
                <a:lnTo>
                  <a:pt x="3001410" y="3519779"/>
                </a:lnTo>
                <a:lnTo>
                  <a:pt x="300141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58" y="-210744"/>
            <a:ext cx="3238500" cy="3238500"/>
          </a:xfrm>
          <a:prstGeom prst="rect">
            <a:avLst/>
          </a:prstGeom>
        </p:spPr>
      </p:pic>
      <p:sp>
        <p:nvSpPr>
          <p:cNvPr id="13" name="Freeform 3"/>
          <p:cNvSpPr/>
          <p:nvPr/>
        </p:nvSpPr>
        <p:spPr>
          <a:xfrm>
            <a:off x="4817513" y="8008318"/>
            <a:ext cx="1893996" cy="2221104"/>
          </a:xfrm>
          <a:custGeom>
            <a:avLst/>
            <a:gdLst/>
            <a:ahLst/>
            <a:cxnLst/>
            <a:rect l="l" t="t" r="r" b="b"/>
            <a:pathLst>
              <a:path w="2703988" h="3170988">
                <a:moveTo>
                  <a:pt x="0" y="0"/>
                </a:moveTo>
                <a:lnTo>
                  <a:pt x="2703988" y="0"/>
                </a:lnTo>
                <a:lnTo>
                  <a:pt x="2703988" y="3170989"/>
                </a:lnTo>
                <a:lnTo>
                  <a:pt x="0" y="317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b="40720"/>
          <a:stretch>
            <a:fillRect/>
          </a:stretch>
        </p:blipFill>
        <p:spPr>
          <a:xfrm>
            <a:off x="0" y="-1037295"/>
            <a:ext cx="9734764" cy="1147696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6094660" y="2519058"/>
            <a:ext cx="10086752" cy="839077"/>
            <a:chOff x="18436984" y="1712030"/>
            <a:chExt cx="10086752" cy="839077"/>
          </a:xfrm>
        </p:grpSpPr>
        <p:sp>
          <p:nvSpPr>
            <p:cNvPr id="19" name="Oval 18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๑.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ความหมายและความสำคัญของภาษา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93160" y="3432958"/>
            <a:ext cx="10086752" cy="839077"/>
            <a:chOff x="18436984" y="1712030"/>
            <a:chExt cx="10086752" cy="839077"/>
          </a:xfrm>
        </p:grpSpPr>
        <p:sp>
          <p:nvSpPr>
            <p:cNvPr id="42" name="Oval 41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๒.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ความหมายและความสำคัญของการติดต่อกิจธุระ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285160" y="4409783"/>
            <a:ext cx="10086752" cy="839077"/>
            <a:chOff x="18436984" y="1712030"/>
            <a:chExt cx="10086752" cy="839077"/>
          </a:xfrm>
        </p:grpSpPr>
        <p:sp>
          <p:nvSpPr>
            <p:cNvPr id="45" name="Oval 44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๓.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ความหมายและความสำคัญของการติดต่อธุรกิจ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932860" y="5407696"/>
            <a:ext cx="10086752" cy="839077"/>
            <a:chOff x="18436984" y="1712030"/>
            <a:chExt cx="10086752" cy="839077"/>
          </a:xfrm>
        </p:grpSpPr>
        <p:sp>
          <p:nvSpPr>
            <p:cNvPr id="48" name="Oval 47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๔.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 ความสำคัญ และประเภทของสื่อดิจิทัล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285160" y="6405609"/>
            <a:ext cx="11012240" cy="839077"/>
            <a:chOff x="18436984" y="1712030"/>
            <a:chExt cx="11012240" cy="839077"/>
          </a:xfrm>
        </p:grpSpPr>
        <p:sp>
          <p:nvSpPr>
            <p:cNvPr id="51" name="Oval 50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๕.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346265" y="1834477"/>
              <a:ext cx="10102959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การใช้ภาษาไทยเพื่อติดต่อกิจธุระและธุรกิจในยุคดิจิทัล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932860" y="7479630"/>
            <a:ext cx="10086752" cy="839077"/>
            <a:chOff x="18436984" y="1712030"/>
            <a:chExt cx="10086752" cy="839077"/>
          </a:xfrm>
        </p:grpSpPr>
        <p:sp>
          <p:nvSpPr>
            <p:cNvPr id="54" name="Oval 53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๖.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การจัดทำสารเพื่อติดต่อกิจธุระและธุรกิจ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3" grpId="0" animBg="1"/>
      <p:bldP spid="26554" grpId="0" animBg="1"/>
      <p:bldP spid="14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-1" y="0"/>
            <a:ext cx="18737579" cy="1045845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11087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70374" y="394212"/>
            <a:ext cx="16140223" cy="1642041"/>
            <a:chOff x="1498598" y="2734462"/>
            <a:chExt cx="16140223" cy="1642041"/>
          </a:xfrm>
        </p:grpSpPr>
        <p:grpSp>
          <p:nvGrpSpPr>
            <p:cNvPr id="2897" name="Group 2896"/>
            <p:cNvGrpSpPr/>
            <p:nvPr/>
          </p:nvGrpSpPr>
          <p:grpSpPr>
            <a:xfrm>
              <a:off x="1498598" y="2734462"/>
              <a:ext cx="15290803" cy="1514205"/>
              <a:chOff x="3557403" y="2614935"/>
              <a:chExt cx="7608646" cy="914802"/>
            </a:xfrm>
          </p:grpSpPr>
          <p:sp>
            <p:nvSpPr>
              <p:cNvPr id="2898" name="Rounded Rectangle 73"/>
              <p:cNvSpPr/>
              <p:nvPr/>
            </p:nvSpPr>
            <p:spPr>
              <a:xfrm>
                <a:off x="3980071" y="2913012"/>
                <a:ext cx="7185978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899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900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21" name="TextBox 14"/>
            <p:cNvSpPr txBox="1"/>
            <p:nvPr/>
          </p:nvSpPr>
          <p:spPr>
            <a:xfrm>
              <a:off x="4041438" y="2872245"/>
              <a:ext cx="13597383" cy="150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ความหมายและความสำคัญของภาษา</a:t>
              </a:r>
            </a:p>
          </p:txBody>
        </p:sp>
        <p:sp>
          <p:nvSpPr>
            <p:cNvPr id="22" name="TextBox 57"/>
            <p:cNvSpPr txBox="1"/>
            <p:nvPr/>
          </p:nvSpPr>
          <p:spPr>
            <a:xfrm>
              <a:off x="2578154" y="2918314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๑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53369" y="2131541"/>
            <a:ext cx="6990631" cy="880291"/>
            <a:chOff x="1295400" y="1154940"/>
            <a:chExt cx="6990631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6990631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68382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๑.๑	ความหมายของภาษา</a:t>
              </a:r>
            </a:p>
          </p:txBody>
        </p:sp>
      </p:grpSp>
      <p:sp>
        <p:nvSpPr>
          <p:cNvPr id="14" name="TextBox 10"/>
          <p:cNvSpPr txBox="1"/>
          <p:nvPr/>
        </p:nvSpPr>
        <p:spPr>
          <a:xfrm>
            <a:off x="2131165" y="3094088"/>
            <a:ext cx="14979432" cy="1403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“ภาษา”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ถ้อยคำที่ใช้พูด หรือเขียนเพื่อสื่อความของชนกลุ่มใดกลุ่มหนึ่ง หรือเพื่อสื่อความเฉพาะวงการ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876800" y="4661169"/>
            <a:ext cx="3972284" cy="4058572"/>
            <a:chOff x="4343400" y="4790897"/>
            <a:chExt cx="3200400" cy="3269921"/>
          </a:xfrm>
        </p:grpSpPr>
        <p:sp>
          <p:nvSpPr>
            <p:cNvPr id="27" name="말풍선: 타원형 910"/>
            <p:cNvSpPr/>
            <p:nvPr/>
          </p:nvSpPr>
          <p:spPr>
            <a:xfrm>
              <a:off x="4343400" y="4790897"/>
              <a:ext cx="3200400" cy="3269921"/>
            </a:xfrm>
            <a:prstGeom prst="wedgeEllipseCallout">
              <a:avLst>
                <a:gd name="adj1" fmla="val -42126"/>
                <a:gd name="adj2" fmla="val 15408"/>
              </a:avLst>
            </a:prstGeom>
            <a:solidFill>
              <a:srgbClr val="7CE200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66468" y="5183926"/>
              <a:ext cx="2754261" cy="14024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ประเภทของภาษา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19010" y="6555790"/>
              <a:ext cx="3049176" cy="1066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แบ่งออกเป็น </a:t>
              </a:r>
            </a:p>
            <a:p>
              <a:pPr algn="ctr"/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 ประเภท คือ</a:t>
              </a:r>
              <a:endParaRPr lang="en-US" sz="40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66" y="4298111"/>
            <a:ext cx="4882246" cy="5988889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9521067" y="4671337"/>
            <a:ext cx="7686648" cy="1833286"/>
            <a:chOff x="9521067" y="4671337"/>
            <a:chExt cx="7824408" cy="1833286"/>
          </a:xfrm>
        </p:grpSpPr>
        <p:grpSp>
          <p:nvGrpSpPr>
            <p:cNvPr id="29" name="Group 28"/>
            <p:cNvGrpSpPr/>
            <p:nvPr/>
          </p:nvGrpSpPr>
          <p:grpSpPr>
            <a:xfrm>
              <a:off x="9521067" y="4671337"/>
              <a:ext cx="7824408" cy="1833286"/>
              <a:chOff x="9521067" y="4671337"/>
              <a:chExt cx="7824408" cy="1833286"/>
            </a:xfrm>
          </p:grpSpPr>
          <p:sp>
            <p:nvSpPr>
              <p:cNvPr id="20" name="Speech Bubble: Rectangle with Corners Rounded 19"/>
              <p:cNvSpPr/>
              <p:nvPr/>
            </p:nvSpPr>
            <p:spPr>
              <a:xfrm>
                <a:off x="9521067" y="4671337"/>
                <a:ext cx="7824408" cy="1833286"/>
              </a:xfrm>
              <a:prstGeom prst="wedgeRoundRectCallout">
                <a:avLst>
                  <a:gd name="adj1" fmla="val -61026"/>
                  <a:gd name="adj2" fmla="val -806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0887862" y="4859100"/>
                <a:ext cx="6061597" cy="1465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ภาษาที่เป็นถ้อยคำ เรียกว่า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“วัจนภาษา”</a:t>
                </a:r>
              </a:p>
            </p:txBody>
          </p:sp>
        </p:grpSp>
        <p:sp>
          <p:nvSpPr>
            <p:cNvPr id="30" name="Oval 29"/>
            <p:cNvSpPr/>
            <p:nvPr/>
          </p:nvSpPr>
          <p:spPr>
            <a:xfrm>
              <a:off x="9841881" y="5122694"/>
              <a:ext cx="889580" cy="889580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383307" y="6979861"/>
            <a:ext cx="7859770" cy="1955601"/>
            <a:chOff x="9383307" y="6979861"/>
            <a:chExt cx="7859770" cy="1955601"/>
          </a:xfrm>
        </p:grpSpPr>
        <p:sp>
          <p:nvSpPr>
            <p:cNvPr id="24" name="Speech Bubble: Rectangle with Corners Rounded 23"/>
            <p:cNvSpPr/>
            <p:nvPr/>
          </p:nvSpPr>
          <p:spPr>
            <a:xfrm>
              <a:off x="9383307" y="6979861"/>
              <a:ext cx="7824408" cy="1955601"/>
            </a:xfrm>
            <a:prstGeom prst="wedgeRoundRectCallout">
              <a:avLst>
                <a:gd name="adj1" fmla="val -58387"/>
                <a:gd name="adj2" fmla="val -43724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731461" y="7216119"/>
              <a:ext cx="6511616" cy="14659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ภาษาที่ไม่เป็นถ้อยคำ หรือภาษาท่าทาง เรียกว่า “อวัจนภาษา”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9723894" y="7349701"/>
              <a:ext cx="889580" cy="889580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32" y="974975"/>
            <a:ext cx="6248107" cy="6109022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962400" y="2079875"/>
            <a:ext cx="5349626" cy="5349625"/>
            <a:chOff x="3794374" y="2468687"/>
            <a:chExt cx="5349626" cy="5349625"/>
          </a:xfrm>
        </p:grpSpPr>
        <p:grpSp>
          <p:nvGrpSpPr>
            <p:cNvPr id="13" name="Group 29"/>
            <p:cNvGrpSpPr/>
            <p:nvPr/>
          </p:nvGrpSpPr>
          <p:grpSpPr>
            <a:xfrm>
              <a:off x="3794374" y="2468687"/>
              <a:ext cx="5349626" cy="5349625"/>
              <a:chOff x="3807530" y="2946763"/>
              <a:chExt cx="1512168" cy="1512168"/>
            </a:xfrm>
          </p:grpSpPr>
          <p:sp>
            <p:nvSpPr>
              <p:cNvPr id="21" name="Oval 22"/>
              <p:cNvSpPr/>
              <p:nvPr/>
            </p:nvSpPr>
            <p:spPr>
              <a:xfrm>
                <a:off x="3897540" y="3036773"/>
                <a:ext cx="1332148" cy="1332148"/>
              </a:xfrm>
              <a:prstGeom prst="ellipse">
                <a:avLst/>
              </a:prstGeom>
              <a:solidFill>
                <a:srgbClr val="57687C"/>
              </a:solidFill>
              <a:ln w="38100" cap="flat" cmpd="sng" algn="ctr">
                <a:noFill/>
                <a:prstDash val="solid"/>
                <a:miter lim="800000"/>
              </a:ln>
              <a:effectLst>
                <a:glow rad="76200">
                  <a:sysClr val="window" lastClr="FFFFFF">
                    <a:alpha val="13000"/>
                  </a:sys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2" name="Oval 23"/>
              <p:cNvSpPr/>
              <p:nvPr/>
            </p:nvSpPr>
            <p:spPr>
              <a:xfrm>
                <a:off x="3807530" y="2946763"/>
                <a:ext cx="1512168" cy="1512168"/>
              </a:xfrm>
              <a:prstGeom prst="ellipse">
                <a:avLst/>
              </a:prstGeom>
              <a:noFill/>
              <a:ln w="38100" cap="flat" cmpd="sng" algn="ctr">
                <a:solidFill>
                  <a:srgbClr val="57687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472361" y="3664840"/>
              <a:ext cx="3993651" cy="11000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6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ระดับภาษา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6892" y="4738607"/>
              <a:ext cx="3784587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แบ่งออกเป็น </a:t>
              </a:r>
            </a:p>
            <a:p>
              <a:pPr algn="ctr"/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 ระดับ</a:t>
              </a:r>
            </a:p>
            <a:p>
              <a:pPr algn="ctr"/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ดังนี้</a:t>
              </a:r>
              <a:endParaRPr lang="en-US" sz="4400" dirty="0">
                <a:solidFill>
                  <a:schemeClr val="bg1"/>
                </a:solidFill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609932" y="1576475"/>
            <a:ext cx="8205811" cy="1446550"/>
            <a:chOff x="8609932" y="1576475"/>
            <a:chExt cx="8205811" cy="1446550"/>
          </a:xfrm>
        </p:grpSpPr>
        <p:cxnSp>
          <p:nvCxnSpPr>
            <p:cNvPr id="20" name="Straight Connector 39"/>
            <p:cNvCxnSpPr/>
            <p:nvPr/>
          </p:nvCxnSpPr>
          <p:spPr>
            <a:xfrm flipH="1">
              <a:off x="8609932" y="2460875"/>
              <a:ext cx="1085758" cy="513018"/>
            </a:xfrm>
            <a:prstGeom prst="line">
              <a:avLst/>
            </a:prstGeom>
            <a:noFill/>
            <a:ln w="57150" cap="flat" cmpd="sng" algn="ctr">
              <a:solidFill>
                <a:srgbClr val="57687C"/>
              </a:solidFill>
              <a:prstDash val="sysDash"/>
              <a:miter lim="800000"/>
            </a:ln>
            <a:effectLst/>
          </p:spPr>
        </p:cxnSp>
        <p:sp>
          <p:nvSpPr>
            <p:cNvPr id="28" name="Oval 27"/>
            <p:cNvSpPr/>
            <p:nvPr/>
          </p:nvSpPr>
          <p:spPr>
            <a:xfrm>
              <a:off x="9630456" y="1749637"/>
              <a:ext cx="1041476" cy="1041476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800123" y="1576475"/>
              <a:ext cx="6015620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ภาษาระดับทางการหรือ</a:t>
              </a:r>
            </a:p>
            <a:p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ภาษาราชการ</a:t>
              </a:r>
              <a:endParaRPr lang="en-US" sz="44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9347351" y="4537082"/>
            <a:ext cx="8109264" cy="1041476"/>
            <a:chOff x="9347351" y="4537082"/>
            <a:chExt cx="8109264" cy="1041476"/>
          </a:xfrm>
        </p:grpSpPr>
        <p:cxnSp>
          <p:nvCxnSpPr>
            <p:cNvPr id="29" name="Straight Connector 39"/>
            <p:cNvCxnSpPr/>
            <p:nvPr/>
          </p:nvCxnSpPr>
          <p:spPr>
            <a:xfrm flipH="1" flipV="1">
              <a:off x="9347351" y="4950177"/>
              <a:ext cx="1176448" cy="139598"/>
            </a:xfrm>
            <a:prstGeom prst="line">
              <a:avLst/>
            </a:prstGeom>
            <a:noFill/>
            <a:ln w="57150" cap="flat" cmpd="sng" algn="ctr">
              <a:solidFill>
                <a:srgbClr val="57687C"/>
              </a:solidFill>
              <a:prstDash val="sysDash"/>
              <a:miter lim="800000"/>
            </a:ln>
            <a:effectLst/>
          </p:spPr>
        </p:cxnSp>
        <p:sp>
          <p:nvSpPr>
            <p:cNvPr id="31" name="Oval 30"/>
            <p:cNvSpPr/>
            <p:nvPr/>
          </p:nvSpPr>
          <p:spPr>
            <a:xfrm>
              <a:off x="10279385" y="4537082"/>
              <a:ext cx="1041476" cy="1041476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440995" y="4650058"/>
              <a:ext cx="601562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ภาษาระดับกึ่งทางการ </a:t>
              </a:r>
              <a:endParaRPr lang="en-US" sz="44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580434" y="6572500"/>
            <a:ext cx="8074188" cy="1218316"/>
            <a:chOff x="8580434" y="6572500"/>
            <a:chExt cx="8074188" cy="1218316"/>
          </a:xfrm>
        </p:grpSpPr>
        <p:cxnSp>
          <p:nvCxnSpPr>
            <p:cNvPr id="32" name="Straight Connector 39"/>
            <p:cNvCxnSpPr/>
            <p:nvPr/>
          </p:nvCxnSpPr>
          <p:spPr>
            <a:xfrm flipH="1" flipV="1">
              <a:off x="8580434" y="6572500"/>
              <a:ext cx="1130526" cy="806251"/>
            </a:xfrm>
            <a:prstGeom prst="line">
              <a:avLst/>
            </a:prstGeom>
            <a:noFill/>
            <a:ln w="57150" cap="flat" cmpd="sng" algn="ctr">
              <a:solidFill>
                <a:srgbClr val="57687C"/>
              </a:solidFill>
              <a:prstDash val="sysDash"/>
              <a:miter lim="800000"/>
            </a:ln>
            <a:effectLst/>
          </p:spPr>
        </p:cxnSp>
        <p:sp>
          <p:nvSpPr>
            <p:cNvPr id="34" name="Oval 33"/>
            <p:cNvSpPr/>
            <p:nvPr/>
          </p:nvSpPr>
          <p:spPr>
            <a:xfrm>
              <a:off x="9468223" y="6749340"/>
              <a:ext cx="1041476" cy="1041476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639002" y="6855769"/>
              <a:ext cx="601562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ภาษาระดับไม่เป็นทางการ</a:t>
              </a:r>
              <a:endParaRPr lang="en-US" sz="44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328" y="3842894"/>
            <a:ext cx="6573321" cy="6482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88504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952500"/>
            <a:ext cx="7315200" cy="880291"/>
            <a:chOff x="1295400" y="1154940"/>
            <a:chExt cx="7315200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73152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68382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๑.๒	ความสำคัญของภาษา</a:t>
              </a:r>
            </a:p>
          </p:txBody>
        </p:sp>
      </p:grpSp>
      <p:sp>
        <p:nvSpPr>
          <p:cNvPr id="9" name="TextBox 10"/>
          <p:cNvSpPr txBox="1"/>
          <p:nvPr/>
        </p:nvSpPr>
        <p:spPr>
          <a:xfrm>
            <a:off x="1694731" y="1477831"/>
            <a:ext cx="1272540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ความสำคัญของภาษาไทยมีดังนี้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200650" y="4712357"/>
            <a:ext cx="10883939" cy="1979646"/>
            <a:chOff x="2609850" y="2859054"/>
            <a:chExt cx="10883939" cy="1979646"/>
          </a:xfrm>
        </p:grpSpPr>
        <p:grpSp>
          <p:nvGrpSpPr>
            <p:cNvPr id="20" name="그룹 456"/>
            <p:cNvGrpSpPr/>
            <p:nvPr/>
          </p:nvGrpSpPr>
          <p:grpSpPr>
            <a:xfrm>
              <a:off x="2609850" y="2859054"/>
              <a:ext cx="10877550" cy="1979646"/>
              <a:chOff x="2968625" y="3832971"/>
              <a:chExt cx="10877550" cy="1979646"/>
            </a:xfrm>
          </p:grpSpPr>
          <p:sp>
            <p:nvSpPr>
              <p:cNvPr id="23" name="사각형: 둥근 모서리 457"/>
              <p:cNvSpPr/>
              <p:nvPr/>
            </p:nvSpPr>
            <p:spPr>
              <a:xfrm>
                <a:off x="3482975" y="4182679"/>
                <a:ext cx="10363200" cy="1629938"/>
              </a:xfrm>
              <a:prstGeom prst="roundRect">
                <a:avLst/>
              </a:prstGeom>
              <a:solidFill>
                <a:srgbClr val="F27161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4" name="타원 458"/>
              <p:cNvSpPr/>
              <p:nvPr/>
            </p:nvSpPr>
            <p:spPr>
              <a:xfrm>
                <a:off x="2968625" y="3832971"/>
                <a:ext cx="1028700" cy="1028700"/>
              </a:xfrm>
              <a:prstGeom prst="ellipse">
                <a:avLst/>
              </a:prstGeom>
              <a:solidFill>
                <a:srgbClr val="F27161"/>
              </a:solidFill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5" name="타원 459"/>
              <p:cNvSpPr/>
              <p:nvPr/>
            </p:nvSpPr>
            <p:spPr>
              <a:xfrm>
                <a:off x="3044825" y="3909171"/>
                <a:ext cx="876300" cy="876300"/>
              </a:xfrm>
              <a:prstGeom prst="ellips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ys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722739" y="3356639"/>
              <a:ext cx="97710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เป็นเครื่องมือในการแสวงหาความรู้และประสบการณ์</a:t>
              </a:r>
            </a:p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จากแหล่งข้อมูลสารสนเทศต่าง ๆ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70239" y="2989271"/>
              <a:ext cx="70792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267700" y="6826907"/>
            <a:ext cx="8513876" cy="1979646"/>
            <a:chOff x="2609850" y="2859054"/>
            <a:chExt cx="8513876" cy="1979646"/>
          </a:xfrm>
        </p:grpSpPr>
        <p:grpSp>
          <p:nvGrpSpPr>
            <p:cNvPr id="27" name="그룹 456"/>
            <p:cNvGrpSpPr/>
            <p:nvPr/>
          </p:nvGrpSpPr>
          <p:grpSpPr>
            <a:xfrm>
              <a:off x="2609850" y="2859054"/>
              <a:ext cx="7810500" cy="1979646"/>
              <a:chOff x="2968625" y="3832971"/>
              <a:chExt cx="7810500" cy="1979646"/>
            </a:xfrm>
          </p:grpSpPr>
          <p:sp>
            <p:nvSpPr>
              <p:cNvPr id="30" name="사각형: 둥근 모서리 457"/>
              <p:cNvSpPr/>
              <p:nvPr/>
            </p:nvSpPr>
            <p:spPr>
              <a:xfrm>
                <a:off x="3482975" y="4182679"/>
                <a:ext cx="7296150" cy="1629938"/>
              </a:xfrm>
              <a:prstGeom prst="roundRect">
                <a:avLst/>
              </a:prstGeom>
              <a:solidFill>
                <a:srgbClr val="F27161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31" name="타원 458"/>
              <p:cNvSpPr/>
              <p:nvPr/>
            </p:nvSpPr>
            <p:spPr>
              <a:xfrm>
                <a:off x="2968625" y="3832971"/>
                <a:ext cx="1028700" cy="1028700"/>
              </a:xfrm>
              <a:prstGeom prst="ellipse">
                <a:avLst/>
              </a:prstGeom>
              <a:solidFill>
                <a:srgbClr val="F27161"/>
              </a:solidFill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32" name="타원 459"/>
              <p:cNvSpPr/>
              <p:nvPr/>
            </p:nvSpPr>
            <p:spPr>
              <a:xfrm>
                <a:off x="3044825" y="3909171"/>
                <a:ext cx="876300" cy="876300"/>
              </a:xfrm>
              <a:prstGeom prst="ellips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ys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3827576" y="3373404"/>
              <a:ext cx="72961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เป็นเครื่องมือบันทึกเรื่องราว</a:t>
              </a:r>
            </a:p>
            <a:p>
              <a:pPr marL="0" marR="0" lvl="0" indent="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จากอดีตถึงปัจจุบัน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70239" y="2989271"/>
              <a:ext cx="70792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85" y="2499249"/>
            <a:ext cx="7543126" cy="776524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769" y="1014160"/>
            <a:ext cx="6401519" cy="343174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905250" y="2609237"/>
            <a:ext cx="9372681" cy="1979646"/>
            <a:chOff x="2609850" y="2859054"/>
            <a:chExt cx="9372681" cy="1979646"/>
          </a:xfrm>
        </p:grpSpPr>
        <p:grpSp>
          <p:nvGrpSpPr>
            <p:cNvPr id="33" name="그룹 456"/>
            <p:cNvGrpSpPr/>
            <p:nvPr/>
          </p:nvGrpSpPr>
          <p:grpSpPr>
            <a:xfrm>
              <a:off x="2609850" y="2859054"/>
              <a:ext cx="9277350" cy="1979646"/>
              <a:chOff x="2968625" y="3832971"/>
              <a:chExt cx="9277350" cy="1979646"/>
            </a:xfrm>
          </p:grpSpPr>
          <p:sp>
            <p:nvSpPr>
              <p:cNvPr id="449" name="사각형: 둥근 모서리 457"/>
              <p:cNvSpPr/>
              <p:nvPr/>
            </p:nvSpPr>
            <p:spPr>
              <a:xfrm>
                <a:off x="3482975" y="4182679"/>
                <a:ext cx="8763000" cy="1629938"/>
              </a:xfrm>
              <a:prstGeom prst="roundRect">
                <a:avLst/>
              </a:prstGeom>
              <a:solidFill>
                <a:srgbClr val="F27161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450" name="타원 458"/>
              <p:cNvSpPr/>
              <p:nvPr/>
            </p:nvSpPr>
            <p:spPr>
              <a:xfrm>
                <a:off x="2968625" y="3832971"/>
                <a:ext cx="1028700" cy="1028700"/>
              </a:xfrm>
              <a:prstGeom prst="ellipse">
                <a:avLst/>
              </a:prstGeom>
              <a:solidFill>
                <a:srgbClr val="F27161"/>
              </a:solidFill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451" name="타원 459"/>
              <p:cNvSpPr/>
              <p:nvPr/>
            </p:nvSpPr>
            <p:spPr>
              <a:xfrm>
                <a:off x="3044825" y="3909171"/>
                <a:ext cx="876300" cy="876300"/>
              </a:xfrm>
              <a:prstGeom prst="ellips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ys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3735481" y="3410301"/>
              <a:ext cx="82470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เป็นเครื่องมือที่ใช้ในการติดต่อสื่อสารความเข้าใจและความสัมพันธ์ที่ดีต่อกัน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70239" y="2989271"/>
              <a:ext cx="70792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02660" y="943446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208689" cy="2691886"/>
            <a:chOff x="1498598" y="2734462"/>
            <a:chExt cx="16208689" cy="2691886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3431428" cy="2691886"/>
              <a:chOff x="3557403" y="2614935"/>
              <a:chExt cx="6683428" cy="1626294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913011"/>
                <a:ext cx="6260759" cy="1328218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3999301" y="3570288"/>
              <a:ext cx="13707986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ความหมายและความสำคัญของ</a:t>
              </a:r>
              <a:b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</a:b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การติดต่อกิจธุระ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491128" y="2990192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๒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19796" y="3259490"/>
            <a:ext cx="7315200" cy="880291"/>
            <a:chOff x="1295400" y="1154940"/>
            <a:chExt cx="7315200" cy="880291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154940"/>
              <a:ext cx="73152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447800" y="1243799"/>
              <a:ext cx="68382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๒.๑	ความหมายของกิจธุระ</a:t>
              </a:r>
            </a:p>
          </p:txBody>
        </p:sp>
      </p:grpSp>
      <p:sp>
        <p:nvSpPr>
          <p:cNvPr id="16" name="TextBox 10"/>
          <p:cNvSpPr txBox="1"/>
          <p:nvPr/>
        </p:nvSpPr>
        <p:spPr>
          <a:xfrm>
            <a:off x="1972196" y="4270104"/>
            <a:ext cx="14715604" cy="1543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52550" algn="l"/>
              </a:tabLst>
              <a:defRPr/>
            </a:pP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กิจธุระ (</a:t>
            </a:r>
            <a:r>
              <a:rPr lang="en-US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Errand) </a:t>
            </a: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หน้าที่การงานที่บุคคลพึงกระทำเพื่อบรรลุตามวัตถุประสงค์ที่ตั้งไว้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2"/>
          <a:stretch>
            <a:fillRect/>
          </a:stretch>
        </p:blipFill>
        <p:spPr>
          <a:xfrm>
            <a:off x="4495799" y="5743235"/>
            <a:ext cx="8458201" cy="389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891068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952500"/>
            <a:ext cx="9906000" cy="880291"/>
            <a:chOff x="1295400" y="1154940"/>
            <a:chExt cx="9906000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9906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96012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๒.๒	ความสำคัญของการติดต่อกิจธุระ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447800" y="2171700"/>
            <a:ext cx="4796267" cy="4312621"/>
            <a:chOff x="1447800" y="2171700"/>
            <a:chExt cx="4796267" cy="4312621"/>
          </a:xfrm>
        </p:grpSpPr>
        <p:grpSp>
          <p:nvGrpSpPr>
            <p:cNvPr id="12" name="그룹 106"/>
            <p:cNvGrpSpPr/>
            <p:nvPr/>
          </p:nvGrpSpPr>
          <p:grpSpPr>
            <a:xfrm>
              <a:off x="1447800" y="2171700"/>
              <a:ext cx="4796267" cy="4312621"/>
              <a:chOff x="3260729" y="1864168"/>
              <a:chExt cx="2040787" cy="2665640"/>
            </a:xfrm>
          </p:grpSpPr>
          <p:sp>
            <p:nvSpPr>
              <p:cNvPr id="42" name="Rounded Rectangle 3"/>
              <p:cNvSpPr/>
              <p:nvPr/>
            </p:nvSpPr>
            <p:spPr>
              <a:xfrm>
                <a:off x="3260729" y="1864168"/>
                <a:ext cx="1728000" cy="1008112"/>
              </a:xfrm>
              <a:prstGeom prst="roundRect">
                <a:avLst/>
              </a:prstGeom>
              <a:solidFill>
                <a:srgbClr val="07A3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43" name="Rounded Rectangle 4"/>
              <p:cNvSpPr/>
              <p:nvPr/>
            </p:nvSpPr>
            <p:spPr>
              <a:xfrm>
                <a:off x="3501516" y="2557383"/>
                <a:ext cx="1800000" cy="1972425"/>
              </a:xfrm>
              <a:prstGeom prst="roundRect">
                <a:avLst/>
              </a:prstGeom>
              <a:solidFill>
                <a:sysClr val="window" lastClr="FFFFFF"/>
              </a:solidFill>
              <a:ln w="63500" cap="flat" cmpd="sng" algn="ctr">
                <a:solidFill>
                  <a:srgbClr val="07A39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259222" y="3666165"/>
              <a:ext cx="3772939" cy="25160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ใช้ในการติดต่อเกี่ยวกับการงานต่าง ๆ </a:t>
              </a:r>
            </a:p>
            <a:p>
              <a:pPr algn="ctr">
                <a:lnSpc>
                  <a:spcPct val="150000"/>
                </a:lnSpc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ของบุคคล </a:t>
              </a:r>
              <a:endParaRPr lang="en-US" sz="36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806949" y="2205734"/>
              <a:ext cx="3342855" cy="1014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๒.๒.๑</a:t>
              </a:r>
              <a:endParaRPr lang="en-US" sz="3600" dirty="0">
                <a:solidFill>
                  <a:schemeClr val="bg1"/>
                </a:solidFill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17"/>
          <a:stretch>
            <a:fillRect/>
          </a:stretch>
        </p:blipFill>
        <p:spPr>
          <a:xfrm>
            <a:off x="924319" y="5878303"/>
            <a:ext cx="12701041" cy="3561932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6742616" y="2171700"/>
            <a:ext cx="4796267" cy="5181600"/>
            <a:chOff x="6742616" y="2171700"/>
            <a:chExt cx="4796267" cy="5181600"/>
          </a:xfrm>
        </p:grpSpPr>
        <p:grpSp>
          <p:nvGrpSpPr>
            <p:cNvPr id="13" name="그룹 115"/>
            <p:cNvGrpSpPr/>
            <p:nvPr/>
          </p:nvGrpSpPr>
          <p:grpSpPr>
            <a:xfrm>
              <a:off x="6742616" y="2171700"/>
              <a:ext cx="4796267" cy="5181600"/>
              <a:chOff x="6197842" y="1864168"/>
              <a:chExt cx="2040787" cy="3202758"/>
            </a:xfrm>
          </p:grpSpPr>
          <p:sp>
            <p:nvSpPr>
              <p:cNvPr id="34" name="Rounded Rectangle 7"/>
              <p:cNvSpPr/>
              <p:nvPr/>
            </p:nvSpPr>
            <p:spPr>
              <a:xfrm>
                <a:off x="6197842" y="1864168"/>
                <a:ext cx="1728000" cy="1008112"/>
              </a:xfrm>
              <a:prstGeom prst="roundRect">
                <a:avLst/>
              </a:prstGeom>
              <a:solidFill>
                <a:srgbClr val="90C22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35" name="Rounded Rectangle 8"/>
              <p:cNvSpPr/>
              <p:nvPr/>
            </p:nvSpPr>
            <p:spPr>
              <a:xfrm>
                <a:off x="6438629" y="2557383"/>
                <a:ext cx="1800000" cy="2509543"/>
              </a:xfrm>
              <a:prstGeom prst="roundRect">
                <a:avLst/>
              </a:prstGeom>
              <a:solidFill>
                <a:sysClr val="window" lastClr="FFFFFF"/>
              </a:solidFill>
              <a:ln w="63500" cap="flat" cmpd="sng" algn="ctr">
                <a:solidFill>
                  <a:srgbClr val="90C22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7477729" y="3696255"/>
              <a:ext cx="3971945" cy="33395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ใช้ในการติดต่อการงานต่าง ๆ ของบุคคลในสถานภาพของนักเรียน หรือนักศึกษา </a:t>
              </a:r>
              <a:endParaRPr lang="en-US" sz="36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43726" y="2182981"/>
              <a:ext cx="3342855" cy="1023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๒.๒.๒</a:t>
              </a:r>
              <a:endParaRPr lang="en-US" sz="4400" dirty="0">
                <a:solidFill>
                  <a:schemeClr val="bg1"/>
                </a:solidFill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1850184" y="2171700"/>
            <a:ext cx="4796267" cy="5181600"/>
            <a:chOff x="11850184" y="2171700"/>
            <a:chExt cx="4796267" cy="5181600"/>
          </a:xfrm>
        </p:grpSpPr>
        <p:grpSp>
          <p:nvGrpSpPr>
            <p:cNvPr id="14" name="그룹 124"/>
            <p:cNvGrpSpPr/>
            <p:nvPr/>
          </p:nvGrpSpPr>
          <p:grpSpPr>
            <a:xfrm>
              <a:off x="11850184" y="2171700"/>
              <a:ext cx="4796267" cy="5181600"/>
              <a:chOff x="9134953" y="1864168"/>
              <a:chExt cx="2040787" cy="3202758"/>
            </a:xfrm>
          </p:grpSpPr>
          <p:sp>
            <p:nvSpPr>
              <p:cNvPr id="26" name="Rounded Rectangle 11"/>
              <p:cNvSpPr/>
              <p:nvPr/>
            </p:nvSpPr>
            <p:spPr>
              <a:xfrm>
                <a:off x="9134953" y="1864168"/>
                <a:ext cx="1728000" cy="1008112"/>
              </a:xfrm>
              <a:prstGeom prst="roundRect">
                <a:avLst/>
              </a:prstGeom>
              <a:solidFill>
                <a:srgbClr val="FBA2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7" name="Rounded Rectangle 12"/>
              <p:cNvSpPr/>
              <p:nvPr/>
            </p:nvSpPr>
            <p:spPr>
              <a:xfrm>
                <a:off x="9375740" y="2557383"/>
                <a:ext cx="1800000" cy="2509543"/>
              </a:xfrm>
              <a:prstGeom prst="roundRect">
                <a:avLst/>
              </a:prstGeom>
              <a:solidFill>
                <a:sysClr val="window" lastClr="FFFFFF"/>
              </a:solidFill>
              <a:ln w="63500" cap="flat" cmpd="sng" algn="ctr">
                <a:solidFill>
                  <a:srgbClr val="FBA2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2585297" y="3666165"/>
              <a:ext cx="4061154" cy="33395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36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ใช้ในการติดต่อการงานต่าง ๆ ของบุคคลในสถานภาพบุคลากรของหน่วยงาน</a:t>
              </a:r>
              <a:endParaRPr lang="en-US" sz="36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209333" y="2182981"/>
              <a:ext cx="3342855" cy="1023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๒.๒.๓</a:t>
              </a:r>
              <a:endParaRPr lang="en-US" sz="4400" dirty="0">
                <a:solidFill>
                  <a:schemeClr val="bg1"/>
                </a:solidFill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0374" y="394212"/>
            <a:ext cx="14500729" cy="2707614"/>
            <a:chOff x="1498598" y="2734462"/>
            <a:chExt cx="14500729" cy="2707614"/>
          </a:xfrm>
        </p:grpSpPr>
        <p:grpSp>
          <p:nvGrpSpPr>
            <p:cNvPr id="15" name="Group 14"/>
            <p:cNvGrpSpPr/>
            <p:nvPr/>
          </p:nvGrpSpPr>
          <p:grpSpPr>
            <a:xfrm>
              <a:off x="1498598" y="2734462"/>
              <a:ext cx="13431428" cy="2707614"/>
              <a:chOff x="3557403" y="2614935"/>
              <a:chExt cx="6683428" cy="1635796"/>
            </a:xfrm>
          </p:grpSpPr>
          <p:sp>
            <p:nvSpPr>
              <p:cNvPr id="18" name="Rounded Rectangle 73"/>
              <p:cNvSpPr/>
              <p:nvPr/>
            </p:nvSpPr>
            <p:spPr>
              <a:xfrm>
                <a:off x="3980072" y="2913012"/>
                <a:ext cx="6260759" cy="1337719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9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0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16" name="TextBox 14"/>
            <p:cNvSpPr txBox="1"/>
            <p:nvPr/>
          </p:nvSpPr>
          <p:spPr>
            <a:xfrm>
              <a:off x="4036673" y="3571293"/>
              <a:ext cx="11962654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ความหมายและความสำคัญของ</a:t>
              </a:r>
              <a:b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</a:b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การติดต่อธุรกิจ</a:t>
              </a:r>
            </a:p>
          </p:txBody>
        </p:sp>
        <p:sp>
          <p:nvSpPr>
            <p:cNvPr id="17" name="TextBox 57"/>
            <p:cNvSpPr txBox="1"/>
            <p:nvPr/>
          </p:nvSpPr>
          <p:spPr>
            <a:xfrm>
              <a:off x="2491128" y="2967333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๓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66800" y="3378974"/>
            <a:ext cx="7010400" cy="880291"/>
            <a:chOff x="1295400" y="1154940"/>
            <a:chExt cx="7010400" cy="880291"/>
          </a:xfrm>
        </p:grpSpPr>
        <p:sp>
          <p:nvSpPr>
            <p:cNvPr id="22" name="사각형: 둥근 모서리 461"/>
            <p:cNvSpPr/>
            <p:nvPr/>
          </p:nvSpPr>
          <p:spPr>
            <a:xfrm>
              <a:off x="1295400" y="1154940"/>
              <a:ext cx="70104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1447800" y="1243799"/>
              <a:ext cx="68580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๓.๑	ความหมายของธุรกิจ</a:t>
              </a:r>
            </a:p>
          </p:txBody>
        </p:sp>
      </p:grpSp>
      <p:sp>
        <p:nvSpPr>
          <p:cNvPr id="24" name="TextBox 10"/>
          <p:cNvSpPr txBox="1"/>
          <p:nvPr/>
        </p:nvSpPr>
        <p:spPr>
          <a:xfrm>
            <a:off x="1447800" y="4328570"/>
            <a:ext cx="15658032" cy="3261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ธุรกิจ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Business)</a:t>
            </a: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การงานประจำเกี่ยวกับอาชีพค้าขายหรือกิจอย่างอื่นที่สำคัญและที่ไม่ใช่ราชการ การประกอบกิจการในทางเกษตรกรรม อุตสาหกรรม หัตถกรรม พาณิชยกรรมการบริการหรือกิจการอย่างอื่นเป็นการค้า (พจนานุกรมฉบับราชบัณฑิตยสถาน, ๒๕๔๖ : ๕๕๘)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1315</Words>
  <Application>Microsoft Office PowerPoint</Application>
  <PresentationFormat>กำหนดเอง</PresentationFormat>
  <Paragraphs>201</Paragraphs>
  <Slides>23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28" baseType="lpstr">
      <vt:lpstr>Arial</vt:lpstr>
      <vt:lpstr>Opun Mai Bold</vt:lpstr>
      <vt:lpstr>TH-Chara</vt:lpstr>
      <vt:lpstr>Calibri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และ สีม่วง ทางการ กิจกรรมบริษัท ส่งเสริมสุขภาพ พรีเซนเทชั่น</dc:title>
  <dc:creator>Asus</dc:creator>
  <cp:lastModifiedBy>User</cp:lastModifiedBy>
  <cp:revision>31</cp:revision>
  <dcterms:created xsi:type="dcterms:W3CDTF">2006-08-16T00:00:00Z</dcterms:created>
  <dcterms:modified xsi:type="dcterms:W3CDTF">2026-08-07T14:09:48Z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576C0447BAF44F09A11C18DC9E5AC6DA_13</vt:lpwstr>
  </property>
  <property fmtid="{D5CDD505-2E9C-101B-9397-08002B2CF9AE}" pid="3" name="KSOProductBuildVer">
    <vt:lpwstr>1054-12.2.0.22549</vt:lpwstr>
  </property>
</Properties>
</file>